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1" r:id="rId3"/>
  </p:sldMasterIdLst>
  <p:notesMasterIdLst>
    <p:notesMasterId r:id="rId33"/>
  </p:notesMasterIdLst>
  <p:sldIdLst>
    <p:sldId id="356" r:id="rId4"/>
    <p:sldId id="358" r:id="rId5"/>
    <p:sldId id="482" r:id="rId6"/>
    <p:sldId id="479" r:id="rId7"/>
    <p:sldId id="485" r:id="rId8"/>
    <p:sldId id="484" r:id="rId9"/>
    <p:sldId id="481" r:id="rId10"/>
    <p:sldId id="478" r:id="rId11"/>
    <p:sldId id="483" r:id="rId12"/>
    <p:sldId id="423" r:id="rId13"/>
    <p:sldId id="456" r:id="rId14"/>
    <p:sldId id="495" r:id="rId15"/>
    <p:sldId id="504" r:id="rId16"/>
    <p:sldId id="497" r:id="rId17"/>
    <p:sldId id="498" r:id="rId18"/>
    <p:sldId id="499" r:id="rId19"/>
    <p:sldId id="500" r:id="rId20"/>
    <p:sldId id="501" r:id="rId21"/>
    <p:sldId id="502" r:id="rId22"/>
    <p:sldId id="503" r:id="rId23"/>
    <p:sldId id="505" r:id="rId24"/>
    <p:sldId id="506" r:id="rId25"/>
    <p:sldId id="507" r:id="rId26"/>
    <p:sldId id="508" r:id="rId27"/>
    <p:sldId id="509" r:id="rId28"/>
    <p:sldId id="510" r:id="rId29"/>
    <p:sldId id="512" r:id="rId30"/>
    <p:sldId id="513" r:id="rId31"/>
    <p:sldId id="365" r:id="rId32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2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26" clrIdx="0"/>
  <p:cmAuthor id="2" name="Hongye Guo" initials="HY" lastIdx="5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C6E"/>
    <a:srgbClr val="F7E4FC"/>
    <a:srgbClr val="FCEADC"/>
    <a:srgbClr val="862C73"/>
    <a:srgbClr val="DEC9FB"/>
    <a:srgbClr val="692266"/>
    <a:srgbClr val="61106A"/>
    <a:srgbClr val="AC2761"/>
    <a:srgbClr val="9214B4"/>
    <a:srgbClr val="AB1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5" autoAdjust="0"/>
  </p:normalViewPr>
  <p:slideViewPr>
    <p:cSldViewPr snapToGrid="0" showGuides="1">
      <p:cViewPr varScale="1">
        <p:scale>
          <a:sx n="77" d="100"/>
          <a:sy n="77" d="100"/>
        </p:scale>
        <p:origin x="883" y="72"/>
      </p:cViewPr>
      <p:guideLst>
        <p:guide pos="3839"/>
        <p:guide orient="horz" pos="21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howGuides="1">
      <p:cViewPr varScale="1">
        <p:scale>
          <a:sx n="76" d="100"/>
          <a:sy n="76" d="100"/>
        </p:scale>
        <p:origin x="2620" y="48"/>
      </p:cViewPr>
      <p:guideLst>
        <p:guide orient="horz" pos="284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84938-860B-40A8-9DE6-812BAC971F07}" type="datetimeFigureOut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2DB2CD-2A9E-4DF6-82E8-63C03AA850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452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2B73C29-3AF3-4C18-9864-AA02F60BA05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4A1DE-0435-4BE8-BB9B-3C861B9C5BB0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26F6-8F18-419F-9EC9-74F64752D6C9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78D43-E1E4-4450-A9B5-12CAA564EAC8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0318B10-8196-4784-9E3B-5DAD9A28A91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cs typeface="+mn-cs"/>
              </a:rPr>
              <a:t>2024/6/14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2889-78EC-49BB-882E-9AE69531886E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E9DDF-7480-4FBE-9F93-A795FE63C9C9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934A6-320E-4F4C-9822-430410D9AA9A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4AEB-B737-43FC-9A4D-1A396435335B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CC19-2D78-426D-9908-C7F9660CF7BF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05947-DDB6-4DE3-ADD0-C220B4AC7C20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10B9-DDCD-4A78-8801-BBFA1504D810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91695-9DA3-459B-AB54-5C22A89165B2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7B06-3853-42E2-9B1C-5F0A05461732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CC601-7129-4E41-8F55-52C3B7702D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3B315-F879-413F-8C30-D2614DDF3485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0B9A4-EF5C-4BD8-AC2B-C1CF4CEEAD4E}" type="datetime1">
              <a:rPr lang="zh-CN" altLang="en-US" smtClean="0"/>
              <a:t>2024/6/14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EE5D8-6200-46CA-A960-1DA5B550D24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jpe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9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41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.jpe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.jpe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7.png"/><Relationship Id="rId3" Type="http://schemas.openxmlformats.org/officeDocument/2006/relationships/image" Target="../media/image9.jpe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image" Target="../media/image35.svg"/><Relationship Id="rId5" Type="http://schemas.openxmlformats.org/officeDocument/2006/relationships/image" Target="../media/image11.png"/><Relationship Id="rId10" Type="http://schemas.openxmlformats.org/officeDocument/2006/relationships/image" Target="../media/image34.svg"/><Relationship Id="rId4" Type="http://schemas.openxmlformats.org/officeDocument/2006/relationships/image" Target="../media/image10.jpe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9.jpe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9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.jpe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9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61.png"/><Relationship Id="rId4" Type="http://schemas.openxmlformats.org/officeDocument/2006/relationships/image" Target="../media/image10.jpeg"/><Relationship Id="rId9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58.emf"/><Relationship Id="rId3" Type="http://schemas.openxmlformats.org/officeDocument/2006/relationships/image" Target="../media/image9.jpe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6.bin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7.emf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1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54.emf"/><Relationship Id="rId4" Type="http://schemas.openxmlformats.org/officeDocument/2006/relationships/image" Target="../media/image10.jpe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56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9.jpe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63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9.jpe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9.jpe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9.jpe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3" Type="http://schemas.openxmlformats.org/officeDocument/2006/relationships/image" Target="../media/image9.jpe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3" Type="http://schemas.openxmlformats.org/officeDocument/2006/relationships/image" Target="../media/image9.jpe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jpe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10" Type="http://schemas.openxmlformats.org/officeDocument/2006/relationships/image" Target="../media/image23.png"/><Relationship Id="rId4" Type="http://schemas.openxmlformats.org/officeDocument/2006/relationships/image" Target="../media/image10.jpe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4712766" y="102838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4" y="2482864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 cstate="screen">
              <a:biLevel thresh="25000"/>
            </a:blip>
            <a:srcRect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zh-CN" altLang="en-US" sz="48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/>
          <p:cNvSpPr txBox="1"/>
          <p:nvPr/>
        </p:nvSpPr>
        <p:spPr>
          <a:xfrm>
            <a:off x="1344295" y="6229985"/>
            <a:ext cx="18592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9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rPr>
              <a:t>组 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194560" y="6228080"/>
            <a:ext cx="332994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>
                <a:latin typeface="OPPOSans M" panose="00020600040101010101" pitchFamily="18" charset="-122"/>
                <a:ea typeface="OPPOSans M" panose="00020600040101010101" pitchFamily="18" charset="-122"/>
                <a:cs typeface="OPPOSans M" panose="00020600040101010101" pitchFamily="18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王俊林 马宇含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杨龙韬</a:t>
            </a:r>
          </a:p>
        </p:txBody>
      </p:sp>
      <p:cxnSp>
        <p:nvCxnSpPr>
          <p:cNvPr id="120" name="直接连接符 119"/>
          <p:cNvCxnSpPr/>
          <p:nvPr/>
        </p:nvCxnSpPr>
        <p:spPr>
          <a:xfrm>
            <a:off x="2113915" y="6283960"/>
            <a:ext cx="0" cy="240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76910" y="3075940"/>
            <a:ext cx="1041908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4000" b="1" dirty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基于一致性算法的发电设备有功出力优化调控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计算模型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06203" y="1910610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投影原则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557" y="2688338"/>
            <a:ext cx="6754168" cy="22005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95556" y="5074712"/>
            <a:ext cx="9962993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注：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实际的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无法在所有发电机之间达成共识，因此我们引入了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“虚拟”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。在控制过程中，一旦某些发电机发电量达到其极限，其输出将固定在极限。但这些固定的发电机仍会更新其“虚拟”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，并在后续迭代中将其新的“虚拟”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ICR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传递给邻居。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固定发电机的“虚拟”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不再与其实际产出相关联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。也就是说，“虚拟”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只是用来保持消息传递过程不间断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，并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保证整个系统的后续迭代继续进行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42177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" name="Docer Falling Dust PPT demo 12"/>
          <p:cNvSpPr txBox="1"/>
          <p:nvPr/>
        </p:nvSpPr>
        <p:spPr>
          <a:xfrm>
            <a:off x="4264667" y="1163590"/>
            <a:ext cx="3360774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结果说明</a:t>
            </a:r>
          </a:p>
        </p:txBody>
      </p:sp>
      <p:sp>
        <p:nvSpPr>
          <p:cNvPr id="4" name="矩形 3"/>
          <p:cNvSpPr/>
          <p:nvPr/>
        </p:nvSpPr>
        <p:spPr>
          <a:xfrm>
            <a:off x="937125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计算结果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6"/>
          <a:srcRect l="790" r="1"/>
          <a:stretch>
            <a:fillRect/>
          </a:stretch>
        </p:blipFill>
        <p:spPr>
          <a:xfrm>
            <a:off x="8660258" y="4455987"/>
            <a:ext cx="2693542" cy="123842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7"/>
          <a:srcRect r="50210"/>
          <a:stretch>
            <a:fillRect/>
          </a:stretch>
        </p:blipFill>
        <p:spPr>
          <a:xfrm>
            <a:off x="632422" y="2651478"/>
            <a:ext cx="3632245" cy="3266227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/>
          <a:srcRect l="50683"/>
          <a:stretch>
            <a:fillRect/>
          </a:stretch>
        </p:blipFill>
        <p:spPr>
          <a:xfrm>
            <a:off x="4695084" y="2651478"/>
            <a:ext cx="3597748" cy="3266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考虑网损的优化模型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901065" y="1884680"/>
                <a:ext cx="8794750" cy="495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zh-CN">
                    <a:latin typeface="黑体" panose="02010609060101010101" charset="-122"/>
                    <a:ea typeface="黑体" panose="02010609060101010101" charset="-122"/>
                  </a:rPr>
                  <a:t>目标函数：</a:t>
                </a:r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</a:rPr>
                  <a:t>min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𝐶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/>
                <a:endParaRPr lang="zh-CN" altLang="zh-CN" i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884680"/>
                <a:ext cx="8794750" cy="495300"/>
              </a:xfrm>
              <a:prstGeom prst="rect">
                <a:avLst/>
              </a:prstGeom>
              <a:blipFill rotWithShape="1">
                <a:blip r:embed="rId7"/>
                <a:stretch>
                  <a:fillRect b="-2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005840" y="3799205"/>
                <a:ext cx="5172075" cy="2181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i="1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i="1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i="1" dirty="0"/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≤55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799205"/>
                <a:ext cx="5172075" cy="21812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1065" y="2625725"/>
                <a:ext cx="5975985" cy="1283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indent="0" algn="l" fontAlgn="auto"/>
                <a:r>
                  <a:rPr lang="zh-CN" altLang="en-US"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约束条件：</a:t>
                </a:r>
                <a:endParaRPr lang="en-US" altLang="zh-CN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indent="0" algn="l" fontAlgn="auto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𝐥𝐨𝐬𝐬</m:t>
                          </m:r>
                        </m:sub>
                      </m:sSub>
                    </m:oMath>
                  </m:oMathPara>
                </a14:m>
                <a:endParaRPr lang="en-US" altLang="zh-CN" b="1" i="1">
                  <a:solidFill>
                    <a:srgbClr val="FF0000"/>
                  </a:solidFill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2625725"/>
                <a:ext cx="5975985" cy="128397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0400" y="2430780"/>
            <a:ext cx="2870200" cy="290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考虑网损的优化模型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95350" y="3443605"/>
                <a:ext cx="6513830" cy="4953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</a:rPr>
                  <a:t>min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6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charset="-122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charset="-122"/>
                                <a:cs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charset="-122"/>
                                <a:cs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charset="-122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charset="-122"/>
                                <a:cs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ctr"/>
                <a:endParaRPr lang="zh-CN" altLang="zh-CN" i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50" y="3443605"/>
                <a:ext cx="6513830" cy="495300"/>
              </a:xfrm>
              <a:prstGeom prst="rect">
                <a:avLst/>
              </a:prstGeom>
              <a:blipFill rotWithShape="1">
                <a:blip r:embed="rId7"/>
                <a:stretch>
                  <a:fillRect b="-38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01065" y="3852545"/>
                <a:ext cx="6625590" cy="146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indent="457200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i="1">
                  <a:latin typeface="黑体" panose="02010609060101010101" charset="-122"/>
                  <a:ea typeface="黑体" panose="02010609060101010101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852545"/>
                <a:ext cx="6625590" cy="1460500"/>
              </a:xfrm>
              <a:prstGeom prst="rect">
                <a:avLst/>
              </a:prstGeom>
              <a:blipFill rotWithShape="1">
                <a:blip r:embed="rId8"/>
                <a:stretch>
                  <a:fillRect b="-139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01065" y="1550670"/>
                <a:ext cx="6513830" cy="17875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>
                    <a:latin typeface="黑体" panose="02010609060101010101" charset="-122"/>
                    <a:ea typeface="黑体" panose="02010609060101010101" charset="-122"/>
                  </a:rPr>
                  <a:t>网损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𝑙𝑜𝑠𝑠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按下式定义：</a:t>
                </a:r>
              </a:p>
              <a:p>
                <a:pPr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式中，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α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和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β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分别代表负载的网损系数和发电机节点的网损系数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ctr"/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550670"/>
                <a:ext cx="6513830" cy="1787525"/>
              </a:xfrm>
              <a:prstGeom prst="rect">
                <a:avLst/>
              </a:prstGeom>
              <a:blipFill rotWithShape="1">
                <a:blip r:embed="rId9"/>
                <a:stretch>
                  <a:fillRect b="-9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0400" y="2430780"/>
            <a:ext cx="2870200" cy="290004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1065" y="5104130"/>
                <a:ext cx="10668000" cy="1036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indent="0" algn="l" fontAlgn="auto"/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对偶函数：</a:t>
                </a:r>
              </a:p>
              <a:p>
                <a:pPr indent="45720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]+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5104130"/>
                <a:ext cx="10668000" cy="1036955"/>
              </a:xfrm>
              <a:prstGeom prst="rect">
                <a:avLst/>
              </a:prstGeom>
              <a:blipFill rotWithShape="1">
                <a:blip r:embed="rId11"/>
                <a:stretch>
                  <a:fillRect b="-93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901065" y="6484620"/>
            <a:ext cx="10668000" cy="3892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 sz="12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参考文献：杨柳. 基于多智能体一致性算法微电网分布式经济调度策略研究[D].辽宁工程技术大学,2020.DOI:10.27210/d.cnki.glnju.2019.000258.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考虑网损的优化模型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01065" y="3132455"/>
            <a:ext cx="6513830" cy="4953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KKT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条件：</a:t>
            </a:r>
            <a:endParaRPr lang="zh-CN" altLang="en-US" i="1" dirty="0">
              <a:latin typeface="Times New Roman" panose="02020603050405020304" pitchFamily="18" charset="0"/>
              <a:ea typeface="黑体" panose="02010609060101010101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01065" y="3483610"/>
                <a:ext cx="6569710" cy="27990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indent="0" algn="l" fontAlgn="auto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.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zh-CN" i="1">
                  <a:latin typeface="黑体" panose="02010609060101010101" charset="-122"/>
                  <a:ea typeface="黑体" panose="02010609060101010101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endParaRPr lang="zh-CN" altLang="en-US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3483610"/>
                <a:ext cx="6569710" cy="2799080"/>
              </a:xfrm>
              <a:prstGeom prst="rect">
                <a:avLst/>
              </a:prstGeom>
              <a:blipFill rotWithShape="1">
                <a:blip r:embed="rId7"/>
                <a:stretch>
                  <a:fillRect b="-61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01065" y="1830070"/>
                <a:ext cx="10668000" cy="10369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noAutofit/>
              </a:bodyPr>
              <a:lstStyle/>
              <a:p>
                <a:pPr indent="0" algn="l" fontAlgn="auto"/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Lagrange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对偶函数：</a:t>
                </a:r>
              </a:p>
              <a:p>
                <a:pPr indent="457200" algn="l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𝜇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charset="-122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+1)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𝐿𝑜𝑎𝑑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]+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𝑚𝑎𝑥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65" y="1830070"/>
                <a:ext cx="10668000" cy="1036955"/>
              </a:xfrm>
              <a:prstGeom prst="rect">
                <a:avLst/>
              </a:prstGeom>
              <a:blipFill rotWithShape="1">
                <a:blip r:embed="rId8"/>
                <a:stretch>
                  <a:fillRect b="-93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063105" y="3181350"/>
                <a:ext cx="3836035" cy="30086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未达到极限时，有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charset="-122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charset="-122"/>
                        <a:cs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dirty="0"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s.t. 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𝜇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>
                    <a:latin typeface="Cambria Math" panose="02040503050406030204" pitchFamily="18" charset="0"/>
                    <a:ea typeface="黑体" panose="02010609060101010101" charset="-122"/>
                    <a:cs typeface="Cambria Math" panose="02040503050406030204" pitchFamily="18" charset="0"/>
                  </a:rPr>
                  <a:t>即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b="1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黑体" panose="02010609060101010101" charset="-122"/>
                                  <a:cs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/>
                <a:endParaRPr lang="zh-CN" altLang="en-US" sz="1600" dirty="0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105" y="3181350"/>
                <a:ext cx="3836035" cy="300863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7625080" y="5821680"/>
            <a:ext cx="2719070" cy="368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indent="0" algn="l" fontAlgn="auto"/>
            <a:r>
              <a:rPr lang="zh-CN" altLang="en-US" dirty="0">
                <a:latin typeface="Cambria Math" panose="02040503050406030204" pitchFamily="18" charset="0"/>
                <a:ea typeface="黑体" panose="02010609060101010101" charset="-122"/>
                <a:cs typeface="Cambria Math" panose="02040503050406030204" pitchFamily="18" charset="0"/>
                <a:sym typeface="+mn-ea"/>
              </a:rPr>
              <a:t>以此式为一致性变量即可</a:t>
            </a:r>
            <a:endParaRPr lang="en-US" altLang="zh-CN" i="1">
              <a:latin typeface="Cambria Math" panose="02040503050406030204" pitchFamily="18" charset="0"/>
              <a:ea typeface="黑体" panose="02010609060101010101" charset="-122"/>
              <a:cs typeface="Cambria Math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一致性算法流程</a:t>
            </a:r>
          </a:p>
        </p:txBody>
      </p:sp>
      <p:pic>
        <p:nvPicPr>
          <p:cNvPr id="5" name="图片 4" descr="未命名文件(2)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375" y="1830070"/>
            <a:ext cx="8476615" cy="4147185"/>
          </a:xfrm>
          <a:prstGeom prst="rect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 flipV="1">
            <a:off x="4429125" y="5250180"/>
            <a:ext cx="600075" cy="815340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6925310" y="1880235"/>
            <a:ext cx="1384935" cy="377825"/>
          </a:xfrm>
          <a:prstGeom prst="straightConnector1">
            <a:avLst/>
          </a:prstGeom>
          <a:ln w="38100"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一致性算法流程</a:t>
            </a:r>
          </a:p>
        </p:txBody>
      </p:sp>
      <p:pic>
        <p:nvPicPr>
          <p:cNvPr id="7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9070" y="2214245"/>
            <a:ext cx="3288030" cy="33223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939165" y="2068195"/>
            <a:ext cx="3295650" cy="27571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邻接矩阵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39165" y="1609090"/>
            <a:ext cx="347408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设通讯链路为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2-5-3-6-4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39165" y="4417695"/>
                <a:ext cx="5650865" cy="14033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</a:rPr>
                  <a:t>发电机节点网损系数</a:t>
                </a:r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</a:rPr>
                  <a:t>α(kg)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</a:rPr>
                  <a:t>和负载节点网损系数</a:t>
                </a:r>
                <a:r>
                  <a:rPr lang="en-US" altLang="zh-CN">
                    <a:latin typeface="Times New Roman" panose="02020603050405020304" pitchFamily="18" charset="0"/>
                    <a:ea typeface="黑体" panose="02010609060101010101" charset="-122"/>
                  </a:rPr>
                  <a:t>β(kl)</a:t>
                </a:r>
                <a:r>
                  <a:rPr lang="zh-CN" altLang="en-US">
                    <a:latin typeface="Times New Roman" panose="02020603050405020304" pitchFamily="18" charset="0"/>
                    <a:ea typeface="黑体" panose="02010609060101010101" charset="-122"/>
                  </a:rPr>
                  <a:t>：</a:t>
                </a:r>
                <a:endParaRPr lang="en-US" altLang="zh-CN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=[0.1;0.05;0.15;0.08;0.01];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𝑘𝑙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=[0.05 0.12 0.08 0.1 0.22 0.02 0.15 0.15];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65" y="4417695"/>
                <a:ext cx="5650865" cy="1403350"/>
              </a:xfrm>
              <a:prstGeom prst="rect">
                <a:avLst/>
              </a:prstGeom>
              <a:blipFill rotWithShape="1">
                <a:blip r:embed="rId8"/>
                <a:stretch>
                  <a:fillRect r="-3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939165" y="5936615"/>
            <a:ext cx="4147185" cy="629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所有发电机节点的初始值均设为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33</a:t>
            </a:r>
          </a:p>
        </p:txBody>
      </p:sp>
      <p:pic>
        <p:nvPicPr>
          <p:cNvPr id="12" name="图片 11" descr="直线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540000">
            <a:off x="7878445" y="3492500"/>
            <a:ext cx="1047115" cy="1047115"/>
          </a:xfrm>
          <a:prstGeom prst="rect">
            <a:avLst/>
          </a:prstGeom>
        </p:spPr>
      </p:pic>
      <p:pic>
        <p:nvPicPr>
          <p:cNvPr id="13" name="图片 12" descr="直线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3540000">
            <a:off x="8919210" y="3493770"/>
            <a:ext cx="1047115" cy="1047115"/>
          </a:xfrm>
          <a:prstGeom prst="rect">
            <a:avLst/>
          </a:prstGeom>
        </p:spPr>
      </p:pic>
      <p:pic>
        <p:nvPicPr>
          <p:cNvPr id="14" name="图片 13" descr="直线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080000">
            <a:off x="8407400" y="3503295"/>
            <a:ext cx="1047115" cy="1047115"/>
          </a:xfrm>
          <a:prstGeom prst="rect">
            <a:avLst/>
          </a:prstGeom>
        </p:spPr>
      </p:pic>
      <p:pic>
        <p:nvPicPr>
          <p:cNvPr id="17" name="图片 16" descr="直线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7080000">
            <a:off x="9458960" y="3504565"/>
            <a:ext cx="1047115" cy="104711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6475" y="2476500"/>
            <a:ext cx="5362575" cy="1905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6475" y="1608455"/>
            <a:ext cx="347408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设收敛系数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e=-0.05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，精度为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1e-8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035" y="2637790"/>
            <a:ext cx="4319270" cy="3480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77770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发电成本微增率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rcRect l="2706"/>
          <a:stretch>
            <a:fillRect/>
          </a:stretch>
        </p:blipFill>
        <p:spPr>
          <a:xfrm>
            <a:off x="6350000" y="2637790"/>
            <a:ext cx="4204335" cy="34690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474585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有功出力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832350" y="1732915"/>
            <a:ext cx="2526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最优成本：40453.5098</a:t>
            </a: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迭代时间：0.14356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10425" y="3665855"/>
                <a:ext cx="2484120" cy="13252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=44.801</m:t>
                      </m:r>
                    </m:oMath>
                  </m:oMathPara>
                </a14:m>
                <a:endParaRPr lang="en-US" altLang="zh-CN" sz="1600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,3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=44.281</m:t>
                      </m:r>
                    </m:oMath>
                  </m:oMathPara>
                </a14:m>
                <a:endParaRPr lang="en-US" altLang="zh-CN" sz="1600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,4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=29.641</m:t>
                      </m:r>
                    </m:oMath>
                  </m:oMathPara>
                </a14:m>
                <a:endParaRPr lang="en-US" altLang="zh-CN" sz="1600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,5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=32.734</m:t>
                      </m:r>
                    </m:oMath>
                  </m:oMathPara>
                </a14:m>
                <a:endParaRPr lang="en-US" altLang="zh-CN" sz="1600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黑体" panose="02010609060101010101" charset="-122"/>
                              <a:cs typeface="Cambria Math" panose="02040503050406030204" pitchFamily="18" charset="0"/>
                            </a:rPr>
                            <m:t>,6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=45.234</m:t>
                      </m:r>
                    </m:oMath>
                  </m:oMathPara>
                </a14:m>
                <a:endParaRPr lang="en-US" altLang="zh-CN" sz="1600"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425" y="3665855"/>
                <a:ext cx="2484120" cy="132524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6475" y="1608455"/>
            <a:ext cx="347408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设收敛系数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e=-0.01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，精度为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1e-8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77770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发电成本微增率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74585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有功出力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035" y="2653030"/>
            <a:ext cx="4302125" cy="3453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9990" y="2680335"/>
            <a:ext cx="4284345" cy="3426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6475" y="1608455"/>
            <a:ext cx="347408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设收敛系数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e=-0.1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，精度为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1e-8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77770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发电成本微增率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474585" y="2164080"/>
            <a:ext cx="1955800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有功出力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6035" y="2679065"/>
            <a:ext cx="4211955" cy="34277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7460" y="2685415"/>
            <a:ext cx="4206875" cy="3421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 flipH="1">
            <a:off x="5611976" y="12700"/>
            <a:ext cx="3326355" cy="98260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 cstate="screen"/>
          <a:srcRect/>
          <a:stretch>
            <a:fillRect/>
          </a:stretch>
        </p:blipFill>
        <p:spPr>
          <a:xfrm>
            <a:off x="8905565" y="0"/>
            <a:ext cx="3326355" cy="995306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49000">
                <a:srgbClr val="580C6E"/>
              </a:gs>
              <a:gs pos="72000">
                <a:srgbClr val="692266"/>
              </a:gs>
              <a:gs pos="86000">
                <a:srgbClr val="952064">
                  <a:alpha val="46000"/>
                </a:srgbClr>
              </a:gs>
              <a:gs pos="25000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12852" y="112932"/>
            <a:ext cx="1766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400" b="1" dirty="0">
                <a:solidFill>
                  <a:schemeClr val="bg1"/>
                </a:solidFill>
                <a:cs typeface="+mn-ea"/>
                <a:sym typeface="+mn-lt"/>
              </a:rPr>
              <a:t>目录</a:t>
            </a:r>
            <a:endParaRPr kumimoji="0" lang="zh-CN" altLang="en-US" sz="4400" b="1" i="0" u="none" strike="noStrike" kern="1200" cap="none" spc="0" normalizeH="0" baseline="3000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158182" y="168355"/>
            <a:ext cx="2369202" cy="728961"/>
            <a:chOff x="9730702" y="211219"/>
            <a:chExt cx="2374282" cy="701101"/>
          </a:xfrm>
        </p:grpSpPr>
        <p:pic>
          <p:nvPicPr>
            <p:cNvPr id="114" name="图片 113"/>
            <p:cNvPicPr>
              <a:picLocks noChangeAspect="1"/>
            </p:cNvPicPr>
            <p:nvPr userDrawn="1"/>
          </p:nvPicPr>
          <p:blipFill>
            <a:blip r:embed="rId6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70" name="图片 169"/>
            <p:cNvPicPr>
              <a:picLocks noChangeAspect="1"/>
            </p:cNvPicPr>
            <p:nvPr/>
          </p:nvPicPr>
          <p:blipFill rotWithShape="1">
            <a:blip r:embed="rId8" cstate="screen">
              <a:biLevel thresh="25000"/>
            </a:blip>
            <a:srcRect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grpSp>
        <p:nvGrpSpPr>
          <p:cNvPr id="21" name="组合 20"/>
          <p:cNvGrpSpPr/>
          <p:nvPr/>
        </p:nvGrpSpPr>
        <p:grpSpPr>
          <a:xfrm>
            <a:off x="1631305" y="5091033"/>
            <a:ext cx="8669020" cy="953135"/>
            <a:chOff x="7018131" y="3676437"/>
            <a:chExt cx="8669020" cy="953135"/>
          </a:xfrm>
        </p:grpSpPr>
        <p:sp>
          <p:nvSpPr>
            <p:cNvPr id="36" name="文本框 35"/>
            <p:cNvSpPr txBox="1"/>
            <p:nvPr/>
          </p:nvSpPr>
          <p:spPr>
            <a:xfrm>
              <a:off x="8199231" y="3676437"/>
              <a:ext cx="748792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ea"/>
                </a:rPr>
                <a:t>分析不同拓扑的对算法收敛性的影响，以及通信拓扑和系统韧性的关系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018131" y="3722792"/>
              <a:ext cx="906244" cy="906244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4" name="Group 9"/>
          <p:cNvGrpSpPr/>
          <p:nvPr/>
        </p:nvGrpSpPr>
        <p:grpSpPr>
          <a:xfrm>
            <a:off x="1631035" y="3384241"/>
            <a:ext cx="8668385" cy="906244"/>
            <a:chOff x="1867667" y="3482050"/>
            <a:chExt cx="8668385" cy="906244"/>
          </a:xfrm>
        </p:grpSpPr>
        <p:sp>
          <p:nvSpPr>
            <p:cNvPr id="67" name="椭圆 66"/>
            <p:cNvSpPr/>
            <p:nvPr/>
          </p:nvSpPr>
          <p:spPr>
            <a:xfrm>
              <a:off x="1867667" y="3482050"/>
              <a:ext cx="906244" cy="906244"/>
            </a:xfrm>
            <a:prstGeom prst="ellipse">
              <a:avLst/>
            </a:prstGeom>
            <a:gradFill>
              <a:gsLst>
                <a:gs pos="70000">
                  <a:srgbClr val="580C6E">
                    <a:lumMod val="100000"/>
                  </a:srgbClr>
                </a:gs>
                <a:gs pos="100000">
                  <a:srgbClr val="580C6E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25"/>
            <p:cNvSpPr txBox="1"/>
            <p:nvPr/>
          </p:nvSpPr>
          <p:spPr>
            <a:xfrm>
              <a:off x="3105282" y="3696680"/>
              <a:ext cx="743077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ea"/>
                </a:rPr>
                <a:t>考虑网损，求解8节点园区的分布式优化问题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631598" y="1762847"/>
            <a:ext cx="8668385" cy="906244"/>
            <a:chOff x="6759223" y="2522756"/>
            <a:chExt cx="8668385" cy="906244"/>
          </a:xfrm>
        </p:grpSpPr>
        <p:grpSp>
          <p:nvGrpSpPr>
            <p:cNvPr id="8" name="组合 7"/>
            <p:cNvGrpSpPr/>
            <p:nvPr/>
          </p:nvGrpSpPr>
          <p:grpSpPr>
            <a:xfrm>
              <a:off x="6759223" y="2522756"/>
              <a:ext cx="8668385" cy="906244"/>
              <a:chOff x="7008285" y="2363723"/>
              <a:chExt cx="8668385" cy="906244"/>
            </a:xfrm>
          </p:grpSpPr>
          <p:sp>
            <p:nvSpPr>
              <p:cNvPr id="174" name="椭圆 173"/>
              <p:cNvSpPr/>
              <p:nvPr/>
            </p:nvSpPr>
            <p:spPr>
              <a:xfrm>
                <a:off x="7008285" y="2363723"/>
                <a:ext cx="906244" cy="906244"/>
              </a:xfrm>
              <a:prstGeom prst="ellipse">
                <a:avLst/>
              </a:prstGeom>
              <a:gradFill>
                <a:gsLst>
                  <a:gs pos="70000">
                    <a:srgbClr val="580C6E">
                      <a:lumMod val="100000"/>
                    </a:srgbClr>
                  </a:gs>
                  <a:gs pos="100000">
                    <a:srgbClr val="580C6E"/>
                  </a:gs>
                </a:gsLst>
                <a:lin ang="81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8230025" y="2563113"/>
                <a:ext cx="744664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>
                  <a:buFont typeface="Arial" panose="020B0604020202020204" pitchFamily="34" charset="0"/>
                  <a:buNone/>
                </a:pPr>
                <a:r>
                  <a:rPr lang="zh-CN" altLang="en-US" sz="2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+mn-ea"/>
                    <a:sym typeface="+mn-ea"/>
                  </a:rPr>
                  <a:t>忽略网损，求解6节点园区的分布式优化问题</a:t>
                </a:r>
                <a:endParaRPr lang="zh-CN" altLang="en-US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43" name="Picture 13" descr="C:\Users\jsauvageau\Desktop\2.png"/>
            <p:cNvPicPr>
              <a:picLocks noChangeAspect="1" noChangeArrowheads="1"/>
            </p:cNvPicPr>
            <p:nvPr/>
          </p:nvPicPr>
          <p:blipFill>
            <a:blip r:embed="rId9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1291" y="2658939"/>
              <a:ext cx="289232" cy="633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Picture 6" descr="C:\Users\jsauvageau\Desktop\1.png"/>
          <p:cNvPicPr>
            <a:picLocks noChangeAspect="1" noChangeArrowheads="1"/>
          </p:cNvPicPr>
          <p:nvPr/>
        </p:nvPicPr>
        <p:blipFill>
          <a:blip r:embed="rId10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483" y="5319323"/>
            <a:ext cx="334483" cy="53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" descr="\\Cagmasrv1\sso$\Gestion_Deloitte\Global_Brand\- Templates\Icons\Iconography Deloitte\Icon_Battery_LBlue.png"/>
          <p:cNvPicPr>
            <a:picLocks noChangeAspect="1" noChangeArrowheads="1"/>
          </p:cNvPicPr>
          <p:nvPr/>
        </p:nvPicPr>
        <p:blipFill>
          <a:blip r:embed="rId11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875" y="3535231"/>
            <a:ext cx="274411" cy="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运行结果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06475" y="1431290"/>
            <a:ext cx="3474085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设收敛系数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e=-0.05</a:t>
            </a:r>
            <a:r>
              <a:rPr lang="zh-CN" altLang="en-US">
                <a:latin typeface="Times New Roman" panose="02020603050405020304" pitchFamily="18" charset="0"/>
                <a:ea typeface="黑体" panose="02010609060101010101" charset="-122"/>
              </a:rPr>
              <a:t>，精度为</a:t>
            </a:r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1e-8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70075" y="1852295"/>
            <a:ext cx="2489200" cy="6286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最优成本：41994.2348</a:t>
            </a: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迭代时间：0.21704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rcRect l="2706"/>
          <a:stretch>
            <a:fillRect/>
          </a:stretch>
        </p:blipFill>
        <p:spPr>
          <a:xfrm>
            <a:off x="6350000" y="2637790"/>
            <a:ext cx="4204335" cy="34690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88835" y="1845945"/>
            <a:ext cx="25266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最优成本：40453.5098</a:t>
            </a:r>
          </a:p>
          <a:p>
            <a:pPr algn="l"/>
            <a:r>
              <a:rPr lang="en-US" altLang="zh-CN">
                <a:latin typeface="Times New Roman" panose="02020603050405020304" pitchFamily="18" charset="0"/>
                <a:ea typeface="黑体" panose="02010609060101010101" charset="-122"/>
              </a:rPr>
              <a:t>迭代时间：0.14356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7600" y="2636520"/>
            <a:ext cx="4258310" cy="3467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033770" y="3892550"/>
                <a:ext cx="4837430" cy="106235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=[0.1;0.05;0.15;0.08;0.01];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𝑘𝑙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=[0.05 0.12 0.08 0.1 0.22 0.02 0.15 0.15];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pitchFamily="18" charset="0"/>
                  <a:ea typeface="黑体" panose="02010609060101010101" charset="-122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70" y="3892550"/>
                <a:ext cx="4837430" cy="106235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54000" y="4001770"/>
                <a:ext cx="6096000" cy="737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𝑘𝑔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=[0.2;0.05;0.15;0.08;0.01];</m:t>
                      </m:r>
                    </m:oMath>
                  </m:oMathPara>
                </a14:m>
                <a:endParaRPr lang="en-US" altLang="zh-CN" sz="1400" i="1">
                  <a:latin typeface="Times New Roman" panose="02020603050405020304" pitchFamily="18" charset="0"/>
                  <a:ea typeface="黑体" panose="02010609060101010101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𝑘𝑙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  <a:ea typeface="黑体" panose="02010609060101010101" charset="-122"/>
                          <a:cs typeface="Cambria Math" panose="02040503050406030204" pitchFamily="18" charset="0"/>
                        </a:rPr>
                        <m:t>=[0.05 0.22 0.08 0.1 0.22 0.02 0.15 0.15];</m:t>
                      </m:r>
                    </m:oMath>
                  </m:oMathPara>
                </a14:m>
                <a:endParaRPr lang="en-US" altLang="zh-CN" sz="1400"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4001770"/>
                <a:ext cx="6096000" cy="7372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收敛速度量化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7" name="Docer Falling Dust PPT demo 12"/>
          <p:cNvSpPr txBox="1"/>
          <p:nvPr/>
        </p:nvSpPr>
        <p:spPr>
          <a:xfrm>
            <a:off x="900887" y="1965237"/>
            <a:ext cx="10340270" cy="710473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定义图  的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Laplace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矩阵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          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为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lt"/>
            </a:endParaRPr>
          </a:p>
          <a:p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51025" y="1974850"/>
          <a:ext cx="3698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2110" imgH="403860" progId="Equation.DSMT4">
                  <p:embed/>
                </p:oleObj>
              </mc:Choice>
              <mc:Fallback>
                <p:oleObj name="Equation" r:id="rId7" imgW="372110" imgH="40386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51025" y="1974850"/>
                        <a:ext cx="369888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215571" y="1974850"/>
          <a:ext cx="9763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76630" imgH="488950" progId="Equation.DSMT4">
                  <p:embed/>
                </p:oleObj>
              </mc:Choice>
              <mc:Fallback>
                <p:oleObj name="Equation" r:id="rId9" imgW="976630" imgH="48895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15571" y="1974850"/>
                        <a:ext cx="976313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02907" y="2536218"/>
          <a:ext cx="24590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61260" imgH="1484630" progId="Equation.DSMT4">
                  <p:embed/>
                </p:oleObj>
              </mc:Choice>
              <mc:Fallback>
                <p:oleObj name="Equation" r:id="rId11" imgW="2461260" imgH="148463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02907" y="2536218"/>
                        <a:ext cx="2459037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ocer Falling Dust PPT demo 12"/>
          <p:cNvSpPr txBox="1"/>
          <p:nvPr/>
        </p:nvSpPr>
        <p:spPr>
          <a:xfrm>
            <a:off x="900887" y="4654499"/>
            <a:ext cx="10340270" cy="710473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则称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Laplace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矩阵</a:t>
            </a:r>
            <a:r>
              <a:rPr lang="en-US" altLang="zh-CN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    </a:t>
            </a:r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lt"/>
              </a:rPr>
              <a:t>的第二特征值为图    的代数连通性    </a:t>
            </a:r>
            <a:endParaRPr lang="en-US" altLang="zh-CN" sz="20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lt"/>
            </a:endParaRPr>
          </a:p>
          <a:p>
            <a:endParaRPr lang="zh-CN" alt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黑体" panose="02010609060101010101" charset="-122"/>
              <a:cs typeface="Times New Roman" panose="02020603050405020304" pitchFamily="18" charset="0"/>
              <a:sym typeface="+mn-lt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390332" y="4654499"/>
          <a:ext cx="3000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01625" imgH="362585" progId="Equation.DSMT4">
                  <p:embed/>
                </p:oleObj>
              </mc:Choice>
              <mc:Fallback>
                <p:oleObj name="Equation" r:id="rId13" imgW="301625" imgH="362585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90332" y="4654499"/>
                        <a:ext cx="30003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032425" y="4654499"/>
          <a:ext cx="369887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72110" imgH="402590" progId="Equation.DSMT4">
                  <p:embed/>
                </p:oleObj>
              </mc:Choice>
              <mc:Fallback>
                <p:oleObj name="Equation" r:id="rId15" imgW="372110" imgH="40259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32425" y="4654499"/>
                        <a:ext cx="369887" cy="401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8131451" y="4614810"/>
          <a:ext cx="3603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61315" imgH="483235" progId="Equation.DSMT4">
                  <p:embed/>
                </p:oleObj>
              </mc:Choice>
              <mc:Fallback>
                <p:oleObj name="Equation" r:id="rId17" imgW="361315" imgH="483235" progId="Equation.DSMT4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131451" y="4614810"/>
                        <a:ext cx="3603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Docer Falling Dust PPT demo 12"/>
          <p:cNvSpPr txBox="1"/>
          <p:nvPr/>
        </p:nvSpPr>
        <p:spPr>
          <a:xfrm>
            <a:off x="900887" y="5354111"/>
            <a:ext cx="10340270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r>
              <a:rPr lang="zh-CN" altLang="en-US" sz="2000" kern="0" dirty="0">
                <a:latin typeface="黑体" panose="02010609060101010101" charset="-122"/>
                <a:ea typeface="黑体" panose="02010609060101010101" charset="-122"/>
              </a:rPr>
              <a:t>随着通信支路的增加，代数连通性也增加，状态轨迹的稳定时间缩短，收敛速度越快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模态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1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79987" y="3268439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09623" y="3268439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57492" y="3944300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715292" y="4617383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079" y="3205484"/>
            <a:ext cx="2722263" cy="1481738"/>
          </a:xfrm>
          <a:prstGeom prst="rect">
            <a:avLst/>
          </a:prstGeom>
        </p:spPr>
      </p:pic>
      <p:pic>
        <p:nvPicPr>
          <p:cNvPr id="37" name="图形 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1531" y="2442949"/>
            <a:ext cx="4239240" cy="3179430"/>
          </a:xfrm>
          <a:prstGeom prst="rect">
            <a:avLst/>
          </a:prstGeom>
        </p:spPr>
      </p:pic>
      <p:sp>
        <p:nvSpPr>
          <p:cNvPr id="38" name="Docer Falling Dust PPT demo 12"/>
          <p:cNvSpPr txBox="1"/>
          <p:nvPr/>
        </p:nvSpPr>
        <p:spPr>
          <a:xfrm>
            <a:off x="-203510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通信结构</a:t>
            </a:r>
          </a:p>
        </p:txBody>
      </p:sp>
      <p:sp>
        <p:nvSpPr>
          <p:cNvPr id="39" name="Docer Falling Dust PPT demo 12"/>
          <p:cNvSpPr txBox="1"/>
          <p:nvPr/>
        </p:nvSpPr>
        <p:spPr>
          <a:xfrm>
            <a:off x="2805362" y="1882016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运行结果</a:t>
            </a:r>
          </a:p>
        </p:txBody>
      </p:sp>
      <p:sp>
        <p:nvSpPr>
          <p:cNvPr id="40" name="Docer Falling Dust PPT demo 12"/>
          <p:cNvSpPr txBox="1"/>
          <p:nvPr/>
        </p:nvSpPr>
        <p:spPr>
          <a:xfrm>
            <a:off x="6836342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收敛过程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模态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2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79987" y="3268439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09623" y="3268439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57492" y="3944300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715292" y="4617383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cer Falling Dust PPT demo 12"/>
          <p:cNvSpPr txBox="1"/>
          <p:nvPr/>
        </p:nvSpPr>
        <p:spPr>
          <a:xfrm>
            <a:off x="-203510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通信结构</a:t>
            </a:r>
          </a:p>
        </p:txBody>
      </p:sp>
      <p:sp>
        <p:nvSpPr>
          <p:cNvPr id="39" name="Docer Falling Dust PPT demo 12"/>
          <p:cNvSpPr txBox="1"/>
          <p:nvPr/>
        </p:nvSpPr>
        <p:spPr>
          <a:xfrm>
            <a:off x="2805362" y="1882016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运行结果</a:t>
            </a:r>
          </a:p>
        </p:txBody>
      </p:sp>
      <p:sp>
        <p:nvSpPr>
          <p:cNvPr id="40" name="Docer Falling Dust PPT demo 12"/>
          <p:cNvSpPr txBox="1"/>
          <p:nvPr/>
        </p:nvSpPr>
        <p:spPr>
          <a:xfrm>
            <a:off x="6836342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收敛过程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2109623" y="3268439"/>
            <a:ext cx="347869" cy="136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形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29855" y="2600442"/>
            <a:ext cx="4239240" cy="317943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3775" y="3200567"/>
            <a:ext cx="2356493" cy="14093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模态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3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79987" y="3268439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09623" y="3268439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57492" y="3944300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715292" y="4617383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cer Falling Dust PPT demo 12"/>
          <p:cNvSpPr txBox="1"/>
          <p:nvPr/>
        </p:nvSpPr>
        <p:spPr>
          <a:xfrm>
            <a:off x="-203510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通信结构</a:t>
            </a:r>
          </a:p>
        </p:txBody>
      </p:sp>
      <p:sp>
        <p:nvSpPr>
          <p:cNvPr id="39" name="Docer Falling Dust PPT demo 12"/>
          <p:cNvSpPr txBox="1"/>
          <p:nvPr/>
        </p:nvSpPr>
        <p:spPr>
          <a:xfrm>
            <a:off x="2805362" y="1882016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运行结果</a:t>
            </a:r>
          </a:p>
        </p:txBody>
      </p:sp>
      <p:sp>
        <p:nvSpPr>
          <p:cNvPr id="40" name="Docer Falling Dust PPT demo 12"/>
          <p:cNvSpPr txBox="1"/>
          <p:nvPr/>
        </p:nvSpPr>
        <p:spPr>
          <a:xfrm>
            <a:off x="6836342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收敛过程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479987" y="3854847"/>
            <a:ext cx="235305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形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6186" y="2658730"/>
            <a:ext cx="4367614" cy="32757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5248" y="3268439"/>
            <a:ext cx="2503068" cy="1409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模态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4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79987" y="3268439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09623" y="3268439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57492" y="3944300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715292" y="4617383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cer Falling Dust PPT demo 12"/>
          <p:cNvSpPr txBox="1"/>
          <p:nvPr/>
        </p:nvSpPr>
        <p:spPr>
          <a:xfrm>
            <a:off x="-203510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通信结构</a:t>
            </a:r>
          </a:p>
        </p:txBody>
      </p:sp>
      <p:sp>
        <p:nvSpPr>
          <p:cNvPr id="39" name="Docer Falling Dust PPT demo 12"/>
          <p:cNvSpPr txBox="1"/>
          <p:nvPr/>
        </p:nvSpPr>
        <p:spPr>
          <a:xfrm>
            <a:off x="2805362" y="1882016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运行结果</a:t>
            </a:r>
          </a:p>
        </p:txBody>
      </p:sp>
      <p:sp>
        <p:nvSpPr>
          <p:cNvPr id="40" name="Docer Falling Dust PPT demo 12"/>
          <p:cNvSpPr txBox="1"/>
          <p:nvPr/>
        </p:nvSpPr>
        <p:spPr>
          <a:xfrm>
            <a:off x="6836342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收敛过程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479987" y="3854847"/>
            <a:ext cx="235305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15292" y="3268439"/>
            <a:ext cx="394331" cy="136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9987" y="3854847"/>
            <a:ext cx="1325375" cy="8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形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6186" y="2629586"/>
            <a:ext cx="4367614" cy="3275711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66113" y="3274550"/>
            <a:ext cx="2425742" cy="12987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sp>
        <p:nvSpPr>
          <p:cNvPr id="75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模态</a:t>
            </a:r>
            <a:r>
              <a:rPr lang="en-US" altLang="zh-CN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5</a:t>
            </a:r>
            <a:endParaRPr lang="zh-CN" altLang="en-US" sz="2000" b="1" spc="3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00888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610600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1479987" y="3268439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109623" y="3268439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2457492" y="3944300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1715292" y="4617383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cer Falling Dust PPT demo 12"/>
          <p:cNvSpPr txBox="1"/>
          <p:nvPr/>
        </p:nvSpPr>
        <p:spPr>
          <a:xfrm>
            <a:off x="-203510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通信结构</a:t>
            </a:r>
          </a:p>
        </p:txBody>
      </p:sp>
      <p:sp>
        <p:nvSpPr>
          <p:cNvPr id="39" name="Docer Falling Dust PPT demo 12"/>
          <p:cNvSpPr txBox="1"/>
          <p:nvPr/>
        </p:nvSpPr>
        <p:spPr>
          <a:xfrm>
            <a:off x="2805362" y="1882016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运行结果</a:t>
            </a:r>
          </a:p>
        </p:txBody>
      </p:sp>
      <p:sp>
        <p:nvSpPr>
          <p:cNvPr id="40" name="Docer Falling Dust PPT demo 12"/>
          <p:cNvSpPr txBox="1"/>
          <p:nvPr/>
        </p:nvSpPr>
        <p:spPr>
          <a:xfrm>
            <a:off x="6836342" y="191116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收敛过程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1479987" y="3854847"/>
            <a:ext cx="235305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1715292" y="3268439"/>
            <a:ext cx="394331" cy="136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479987" y="3854847"/>
            <a:ext cx="1325375" cy="894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479987" y="3854847"/>
            <a:ext cx="977505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109623" y="3268439"/>
            <a:ext cx="347869" cy="134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1715292" y="3944300"/>
            <a:ext cx="1090070" cy="685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形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4141" y="2726992"/>
            <a:ext cx="4330668" cy="3248001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3203" y="3231828"/>
            <a:ext cx="2503068" cy="1272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通信结构与收敛性能关系</a:t>
            </a:r>
          </a:p>
        </p:txBody>
      </p:sp>
      <p:pic>
        <p:nvPicPr>
          <p:cNvPr id="4" name="图形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33216" y="1762174"/>
            <a:ext cx="6125568" cy="45941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开放任务二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网络攻击建模与模拟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68BBA22-1565-7DBE-130A-DFC1B33363C8}"/>
              </a:ext>
            </a:extLst>
          </p:cNvPr>
          <p:cNvCxnSpPr/>
          <p:nvPr/>
        </p:nvCxnSpPr>
        <p:spPr>
          <a:xfrm flipH="1">
            <a:off x="2457492" y="2994998"/>
            <a:ext cx="629636" cy="586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30760CDD-654E-230A-9E6A-9DFE6C355A8D}"/>
              </a:ext>
            </a:extLst>
          </p:cNvPr>
          <p:cNvCxnSpPr/>
          <p:nvPr/>
        </p:nvCxnSpPr>
        <p:spPr>
          <a:xfrm>
            <a:off x="3087128" y="2994998"/>
            <a:ext cx="695739" cy="675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DB59E0B-9C33-11F5-9B9D-E08AB3C74F95}"/>
              </a:ext>
            </a:extLst>
          </p:cNvPr>
          <p:cNvCxnSpPr/>
          <p:nvPr/>
        </p:nvCxnSpPr>
        <p:spPr>
          <a:xfrm flipH="1">
            <a:off x="3434997" y="3670859"/>
            <a:ext cx="347870" cy="67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111CE29-0B07-2323-3303-745A98EAD4F3}"/>
              </a:ext>
            </a:extLst>
          </p:cNvPr>
          <p:cNvCxnSpPr/>
          <p:nvPr/>
        </p:nvCxnSpPr>
        <p:spPr>
          <a:xfrm flipH="1" flipV="1">
            <a:off x="2692797" y="4343942"/>
            <a:ext cx="742200" cy="12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5FF40A2-E1B0-6746-F78E-6C5FC0639CFE}"/>
              </a:ext>
            </a:extLst>
          </p:cNvPr>
          <p:cNvCxnSpPr/>
          <p:nvPr/>
        </p:nvCxnSpPr>
        <p:spPr>
          <a:xfrm>
            <a:off x="2457492" y="3581406"/>
            <a:ext cx="235305" cy="775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91D3012-787A-5B94-32E0-954DCA9C2CF3}"/>
              </a:ext>
            </a:extLst>
          </p:cNvPr>
          <p:cNvCxnSpPr/>
          <p:nvPr/>
        </p:nvCxnSpPr>
        <p:spPr>
          <a:xfrm flipH="1">
            <a:off x="2692797" y="2994998"/>
            <a:ext cx="394331" cy="1361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A05D70-8D0D-65EF-8A84-F404AFB6DCC5}"/>
              </a:ext>
            </a:extLst>
          </p:cNvPr>
          <p:cNvCxnSpPr>
            <a:cxnSpLocks/>
          </p:cNvCxnSpPr>
          <p:nvPr/>
        </p:nvCxnSpPr>
        <p:spPr>
          <a:xfrm>
            <a:off x="3087128" y="2994998"/>
            <a:ext cx="347869" cy="1348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4A880497-DD1D-42BE-E9F4-20AE6F4FA3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472" y="3332928"/>
            <a:ext cx="4873322" cy="83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4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-17748" y="-15896"/>
            <a:ext cx="12227495" cy="6050360"/>
          </a:xfrm>
          <a:prstGeom prst="rect">
            <a:avLst/>
          </a:prstGeom>
          <a:gradFill flip="none" rotWithShape="1">
            <a:gsLst>
              <a:gs pos="100000">
                <a:srgbClr val="992164"/>
              </a:gs>
              <a:gs pos="73000">
                <a:srgbClr val="7A1769"/>
              </a:gs>
              <a:gs pos="0">
                <a:srgbClr val="580C6E"/>
              </a:gs>
              <a:gs pos="100000">
                <a:srgbClr val="AC276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36" name="图形 10"/>
          <p:cNvGrpSpPr/>
          <p:nvPr/>
        </p:nvGrpSpPr>
        <p:grpSpPr>
          <a:xfrm rot="1911398" flipH="1">
            <a:off x="-5715037" y="337485"/>
            <a:ext cx="18785954" cy="9463205"/>
            <a:chOff x="1364551" y="1662116"/>
            <a:chExt cx="9464325" cy="3530151"/>
          </a:xfrm>
          <a:noFill/>
        </p:grpSpPr>
        <p:sp>
          <p:nvSpPr>
            <p:cNvPr id="37" name="任意多边形: 形状 36"/>
            <p:cNvSpPr/>
            <p:nvPr/>
          </p:nvSpPr>
          <p:spPr>
            <a:xfrm>
              <a:off x="1364551" y="3777993"/>
              <a:ext cx="9464325" cy="1414274"/>
            </a:xfrm>
            <a:custGeom>
              <a:avLst/>
              <a:gdLst>
                <a:gd name="connsiteX0" fmla="*/ 0 w 9464325"/>
                <a:gd name="connsiteY0" fmla="*/ 1414275 h 1414274"/>
                <a:gd name="connsiteX1" fmla="*/ 3078766 w 9464325"/>
                <a:gd name="connsiteY1" fmla="*/ 426056 h 1414274"/>
                <a:gd name="connsiteX2" fmla="*/ 6081522 w 9464325"/>
                <a:gd name="connsiteY2" fmla="*/ 920213 h 1414274"/>
                <a:gd name="connsiteX3" fmla="*/ 9464326 w 9464325"/>
                <a:gd name="connsiteY3" fmla="*/ 46008 h 1414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4325" h="1414274">
                  <a:moveTo>
                    <a:pt x="0" y="1414275"/>
                  </a:moveTo>
                  <a:cubicBezTo>
                    <a:pt x="0" y="1414275"/>
                    <a:pt x="1824419" y="312042"/>
                    <a:pt x="3078766" y="426056"/>
                  </a:cubicBezTo>
                  <a:cubicBezTo>
                    <a:pt x="4184618" y="526545"/>
                    <a:pt x="4763834" y="1160910"/>
                    <a:pt x="6081522" y="920213"/>
                  </a:cubicBezTo>
                  <a:cubicBezTo>
                    <a:pt x="7029831" y="746953"/>
                    <a:pt x="8235410" y="-220025"/>
                    <a:pt x="9464326" y="4600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1385887" y="3686296"/>
              <a:ext cx="9428702" cy="1351094"/>
            </a:xfrm>
            <a:custGeom>
              <a:avLst/>
              <a:gdLst>
                <a:gd name="connsiteX0" fmla="*/ 0 w 9428702"/>
                <a:gd name="connsiteY0" fmla="*/ 1351095 h 1351094"/>
                <a:gd name="connsiteX1" fmla="*/ 3014282 w 9428702"/>
                <a:gd name="connsiteY1" fmla="*/ 411263 h 1351094"/>
                <a:gd name="connsiteX2" fmla="*/ 6063139 w 9428702"/>
                <a:gd name="connsiteY2" fmla="*/ 975619 h 1351094"/>
                <a:gd name="connsiteX3" fmla="*/ 9428702 w 9428702"/>
                <a:gd name="connsiteY3" fmla="*/ 43788 h 135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28702" h="1351094">
                  <a:moveTo>
                    <a:pt x="0" y="1351095"/>
                  </a:moveTo>
                  <a:cubicBezTo>
                    <a:pt x="0" y="1351095"/>
                    <a:pt x="1769840" y="284390"/>
                    <a:pt x="3014282" y="411263"/>
                  </a:cubicBezTo>
                  <a:cubicBezTo>
                    <a:pt x="4125754" y="528516"/>
                    <a:pt x="4762024" y="1211934"/>
                    <a:pt x="6063139" y="975619"/>
                  </a:cubicBezTo>
                  <a:cubicBezTo>
                    <a:pt x="7011639" y="803788"/>
                    <a:pt x="8199692" y="-222245"/>
                    <a:pt x="9428702" y="4378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1407128" y="3594367"/>
              <a:ext cx="9392983" cy="1288052"/>
            </a:xfrm>
            <a:custGeom>
              <a:avLst/>
              <a:gdLst>
                <a:gd name="connsiteX0" fmla="*/ 0 w 9392983"/>
                <a:gd name="connsiteY0" fmla="*/ 1288053 h 1288052"/>
                <a:gd name="connsiteX1" fmla="*/ 2949798 w 9392983"/>
                <a:gd name="connsiteY1" fmla="*/ 396513 h 1288052"/>
                <a:gd name="connsiteX2" fmla="*/ 6044661 w 9392983"/>
                <a:gd name="connsiteY2" fmla="*/ 1031163 h 1288052"/>
                <a:gd name="connsiteX3" fmla="*/ 9392983 w 9392983"/>
                <a:gd name="connsiteY3" fmla="*/ 41802 h 128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2983" h="1288052">
                  <a:moveTo>
                    <a:pt x="0" y="1288053"/>
                  </a:moveTo>
                  <a:cubicBezTo>
                    <a:pt x="0" y="1288053"/>
                    <a:pt x="1715643" y="252780"/>
                    <a:pt x="2949798" y="396513"/>
                  </a:cubicBezTo>
                  <a:cubicBezTo>
                    <a:pt x="4067270" y="526719"/>
                    <a:pt x="4760119" y="1263002"/>
                    <a:pt x="6044661" y="1031163"/>
                  </a:cubicBezTo>
                  <a:cubicBezTo>
                    <a:pt x="6993446" y="860666"/>
                    <a:pt x="8163973" y="-224327"/>
                    <a:pt x="9392983" y="4180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1428464" y="3502412"/>
              <a:ext cx="9357169" cy="1225130"/>
            </a:xfrm>
            <a:custGeom>
              <a:avLst/>
              <a:gdLst>
                <a:gd name="connsiteX0" fmla="*/ 0 w 9357169"/>
                <a:gd name="connsiteY0" fmla="*/ 1225131 h 1225130"/>
                <a:gd name="connsiteX1" fmla="*/ 2885218 w 9357169"/>
                <a:gd name="connsiteY1" fmla="*/ 381978 h 1225130"/>
                <a:gd name="connsiteX2" fmla="*/ 6026182 w 9357169"/>
                <a:gd name="connsiteY2" fmla="*/ 1086923 h 1225130"/>
                <a:gd name="connsiteX3" fmla="*/ 9357169 w 9357169"/>
                <a:gd name="connsiteY3" fmla="*/ 39935 h 122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7169" h="1225130">
                  <a:moveTo>
                    <a:pt x="0" y="1225131"/>
                  </a:moveTo>
                  <a:cubicBezTo>
                    <a:pt x="0" y="1225131"/>
                    <a:pt x="1661255" y="223672"/>
                    <a:pt x="2885218" y="381978"/>
                  </a:cubicBezTo>
                  <a:cubicBezTo>
                    <a:pt x="4008596" y="527330"/>
                    <a:pt x="4758214" y="1314190"/>
                    <a:pt x="6026182" y="1086923"/>
                  </a:cubicBezTo>
                  <a:cubicBezTo>
                    <a:pt x="6975158" y="917855"/>
                    <a:pt x="8128254" y="-226098"/>
                    <a:pt x="9357169" y="399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1449800" y="3410088"/>
              <a:ext cx="9321545" cy="1180334"/>
            </a:xfrm>
            <a:custGeom>
              <a:avLst/>
              <a:gdLst>
                <a:gd name="connsiteX0" fmla="*/ 0 w 9321545"/>
                <a:gd name="connsiteY0" fmla="*/ 1162484 h 1180334"/>
                <a:gd name="connsiteX1" fmla="*/ 2820734 w 9321545"/>
                <a:gd name="connsiteY1" fmla="*/ 367717 h 1180334"/>
                <a:gd name="connsiteX2" fmla="*/ 6007799 w 9321545"/>
                <a:gd name="connsiteY2" fmla="*/ 1142862 h 1180334"/>
                <a:gd name="connsiteX3" fmla="*/ 9321546 w 9321545"/>
                <a:gd name="connsiteY3" fmla="*/ 38248 h 11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21545" h="1180334">
                  <a:moveTo>
                    <a:pt x="0" y="1162484"/>
                  </a:moveTo>
                  <a:cubicBezTo>
                    <a:pt x="0" y="1162484"/>
                    <a:pt x="1606868" y="195125"/>
                    <a:pt x="2820734" y="367717"/>
                  </a:cubicBezTo>
                  <a:cubicBezTo>
                    <a:pt x="3949922" y="528309"/>
                    <a:pt x="4756309" y="1365747"/>
                    <a:pt x="6007799" y="1142862"/>
                  </a:cubicBezTo>
                  <a:cubicBezTo>
                    <a:pt x="6957060" y="975222"/>
                    <a:pt x="8092536" y="-227785"/>
                    <a:pt x="9321546" y="3824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1471040" y="3317886"/>
              <a:ext cx="9285732" cy="1233216"/>
            </a:xfrm>
            <a:custGeom>
              <a:avLst/>
              <a:gdLst>
                <a:gd name="connsiteX0" fmla="*/ 0 w 9285732"/>
                <a:gd name="connsiteY0" fmla="*/ 1099808 h 1233216"/>
                <a:gd name="connsiteX1" fmla="*/ 2756249 w 9285732"/>
                <a:gd name="connsiteY1" fmla="*/ 353429 h 1233216"/>
                <a:gd name="connsiteX2" fmla="*/ 5989320 w 9285732"/>
                <a:gd name="connsiteY2" fmla="*/ 1198869 h 1233216"/>
                <a:gd name="connsiteX3" fmla="*/ 9285732 w 9285732"/>
                <a:gd name="connsiteY3" fmla="*/ 36723 h 123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85732" h="1233216">
                  <a:moveTo>
                    <a:pt x="0" y="1099808"/>
                  </a:moveTo>
                  <a:cubicBezTo>
                    <a:pt x="0" y="1099808"/>
                    <a:pt x="1552575" y="166739"/>
                    <a:pt x="2756249" y="353429"/>
                  </a:cubicBezTo>
                  <a:cubicBezTo>
                    <a:pt x="3891344" y="529547"/>
                    <a:pt x="4754499" y="1417277"/>
                    <a:pt x="5989320" y="1198869"/>
                  </a:cubicBezTo>
                  <a:cubicBezTo>
                    <a:pt x="6938772" y="1032562"/>
                    <a:pt x="8056817" y="-229405"/>
                    <a:pt x="9285732" y="3672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1492377" y="3225423"/>
              <a:ext cx="9250108" cy="1286593"/>
            </a:xfrm>
            <a:custGeom>
              <a:avLst/>
              <a:gdLst>
                <a:gd name="connsiteX0" fmla="*/ 0 w 9250108"/>
                <a:gd name="connsiteY0" fmla="*/ 1037395 h 1286593"/>
                <a:gd name="connsiteX1" fmla="*/ 2691765 w 9250108"/>
                <a:gd name="connsiteY1" fmla="*/ 339402 h 1286593"/>
                <a:gd name="connsiteX2" fmla="*/ 5970937 w 9250108"/>
                <a:gd name="connsiteY2" fmla="*/ 1255041 h 1286593"/>
                <a:gd name="connsiteX3" fmla="*/ 9250109 w 9250108"/>
                <a:gd name="connsiteY3" fmla="*/ 35269 h 1286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50108" h="1286593">
                  <a:moveTo>
                    <a:pt x="0" y="1037395"/>
                  </a:moveTo>
                  <a:cubicBezTo>
                    <a:pt x="0" y="1037395"/>
                    <a:pt x="1498187" y="138901"/>
                    <a:pt x="2691765" y="339402"/>
                  </a:cubicBezTo>
                  <a:cubicBezTo>
                    <a:pt x="3832765" y="531141"/>
                    <a:pt x="4752594" y="1469067"/>
                    <a:pt x="5970937" y="1255041"/>
                  </a:cubicBezTo>
                  <a:cubicBezTo>
                    <a:pt x="6920675" y="1090163"/>
                    <a:pt x="8021098" y="-230764"/>
                    <a:pt x="9250109" y="3526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1513713" y="3132904"/>
              <a:ext cx="9214485" cy="1340243"/>
            </a:xfrm>
            <a:custGeom>
              <a:avLst/>
              <a:gdLst>
                <a:gd name="connsiteX0" fmla="*/ 0 w 9214485"/>
                <a:gd name="connsiteY0" fmla="*/ 974942 h 1340243"/>
                <a:gd name="connsiteX1" fmla="*/ 2627281 w 9214485"/>
                <a:gd name="connsiteY1" fmla="*/ 325337 h 1340243"/>
                <a:gd name="connsiteX2" fmla="*/ 5952554 w 9214485"/>
                <a:gd name="connsiteY2" fmla="*/ 1311270 h 1340243"/>
                <a:gd name="connsiteX3" fmla="*/ 9214485 w 9214485"/>
                <a:gd name="connsiteY3" fmla="*/ 33967 h 134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4485" h="1340243">
                  <a:moveTo>
                    <a:pt x="0" y="974942"/>
                  </a:moveTo>
                  <a:cubicBezTo>
                    <a:pt x="0" y="974942"/>
                    <a:pt x="1443800" y="111120"/>
                    <a:pt x="2627281" y="325337"/>
                  </a:cubicBezTo>
                  <a:cubicBezTo>
                    <a:pt x="3774186" y="532887"/>
                    <a:pt x="4750785" y="1520725"/>
                    <a:pt x="5952554" y="1311270"/>
                  </a:cubicBezTo>
                  <a:cubicBezTo>
                    <a:pt x="6902482" y="1147821"/>
                    <a:pt x="7985474" y="-232161"/>
                    <a:pt x="9214485" y="33967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1535048" y="3040331"/>
              <a:ext cx="9178670" cy="1394298"/>
            </a:xfrm>
            <a:custGeom>
              <a:avLst/>
              <a:gdLst>
                <a:gd name="connsiteX0" fmla="*/ 0 w 9178670"/>
                <a:gd name="connsiteY0" fmla="*/ 912638 h 1394298"/>
                <a:gd name="connsiteX1" fmla="*/ 2562797 w 9178670"/>
                <a:gd name="connsiteY1" fmla="*/ 311420 h 1394298"/>
                <a:gd name="connsiteX2" fmla="*/ 5934075 w 9178670"/>
                <a:gd name="connsiteY2" fmla="*/ 1367648 h 1394298"/>
                <a:gd name="connsiteX3" fmla="*/ 9178671 w 9178670"/>
                <a:gd name="connsiteY3" fmla="*/ 32719 h 139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78670" h="1394298">
                  <a:moveTo>
                    <a:pt x="0" y="912638"/>
                  </a:moveTo>
                  <a:cubicBezTo>
                    <a:pt x="0" y="912638"/>
                    <a:pt x="1389412" y="83868"/>
                    <a:pt x="2562797" y="311420"/>
                  </a:cubicBezTo>
                  <a:cubicBezTo>
                    <a:pt x="3715607" y="534972"/>
                    <a:pt x="4748879" y="1572626"/>
                    <a:pt x="5934075" y="1367648"/>
                  </a:cubicBezTo>
                  <a:cubicBezTo>
                    <a:pt x="6884194" y="1205532"/>
                    <a:pt x="7949756" y="-233314"/>
                    <a:pt x="9178671" y="32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1556289" y="2947464"/>
              <a:ext cx="9142952" cy="1448684"/>
            </a:xfrm>
            <a:custGeom>
              <a:avLst/>
              <a:gdLst>
                <a:gd name="connsiteX0" fmla="*/ 0 w 9142952"/>
                <a:gd name="connsiteY0" fmla="*/ 850534 h 1448684"/>
                <a:gd name="connsiteX1" fmla="*/ 2498217 w 9142952"/>
                <a:gd name="connsiteY1" fmla="*/ 297703 h 1448684"/>
                <a:gd name="connsiteX2" fmla="*/ 5915597 w 9142952"/>
                <a:gd name="connsiteY2" fmla="*/ 1424130 h 1448684"/>
                <a:gd name="connsiteX3" fmla="*/ 9142953 w 9142952"/>
                <a:gd name="connsiteY3" fmla="*/ 31575 h 1448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2952" h="1448684">
                  <a:moveTo>
                    <a:pt x="0" y="850534"/>
                  </a:moveTo>
                  <a:cubicBezTo>
                    <a:pt x="0" y="850534"/>
                    <a:pt x="1334929" y="56911"/>
                    <a:pt x="2498217" y="297703"/>
                  </a:cubicBezTo>
                  <a:cubicBezTo>
                    <a:pt x="3656838" y="537448"/>
                    <a:pt x="4746975" y="1624726"/>
                    <a:pt x="5915597" y="1424130"/>
                  </a:cubicBezTo>
                  <a:cubicBezTo>
                    <a:pt x="6866001" y="1263443"/>
                    <a:pt x="7913942" y="-234458"/>
                    <a:pt x="9142953" y="315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1577625" y="2854784"/>
              <a:ext cx="9107329" cy="1503233"/>
            </a:xfrm>
            <a:custGeom>
              <a:avLst/>
              <a:gdLst>
                <a:gd name="connsiteX0" fmla="*/ 0 w 9107329"/>
                <a:gd name="connsiteY0" fmla="*/ 788337 h 1503233"/>
                <a:gd name="connsiteX1" fmla="*/ 2433733 w 9107329"/>
                <a:gd name="connsiteY1" fmla="*/ 283893 h 1503233"/>
                <a:gd name="connsiteX2" fmla="*/ 5897214 w 9107329"/>
                <a:gd name="connsiteY2" fmla="*/ 1480614 h 1503233"/>
                <a:gd name="connsiteX3" fmla="*/ 9107329 w 9107329"/>
                <a:gd name="connsiteY3" fmla="*/ 30528 h 150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07329" h="1503233">
                  <a:moveTo>
                    <a:pt x="0" y="788337"/>
                  </a:moveTo>
                  <a:cubicBezTo>
                    <a:pt x="0" y="788337"/>
                    <a:pt x="1280541" y="30147"/>
                    <a:pt x="2433733" y="283893"/>
                  </a:cubicBezTo>
                  <a:cubicBezTo>
                    <a:pt x="3598164" y="540116"/>
                    <a:pt x="4745069" y="1676734"/>
                    <a:pt x="5897214" y="1480614"/>
                  </a:cubicBezTo>
                  <a:cubicBezTo>
                    <a:pt x="6847808" y="1321356"/>
                    <a:pt x="7878318" y="-235600"/>
                    <a:pt x="9107329" y="3052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1598961" y="2761788"/>
              <a:ext cx="9071610" cy="1558068"/>
            </a:xfrm>
            <a:custGeom>
              <a:avLst/>
              <a:gdLst>
                <a:gd name="connsiteX0" fmla="*/ 0 w 9071610"/>
                <a:gd name="connsiteY0" fmla="*/ 726362 h 1558068"/>
                <a:gd name="connsiteX1" fmla="*/ 2369248 w 9071610"/>
                <a:gd name="connsiteY1" fmla="*/ 270210 h 1558068"/>
                <a:gd name="connsiteX2" fmla="*/ 5878830 w 9071610"/>
                <a:gd name="connsiteY2" fmla="*/ 1537225 h 1558068"/>
                <a:gd name="connsiteX3" fmla="*/ 9071610 w 9071610"/>
                <a:gd name="connsiteY3" fmla="*/ 29513 h 155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71610" h="1558068">
                  <a:moveTo>
                    <a:pt x="0" y="726362"/>
                  </a:moveTo>
                  <a:cubicBezTo>
                    <a:pt x="0" y="726362"/>
                    <a:pt x="1225963" y="3700"/>
                    <a:pt x="2369248" y="270210"/>
                  </a:cubicBezTo>
                  <a:cubicBezTo>
                    <a:pt x="3539490" y="543006"/>
                    <a:pt x="4743260" y="1728868"/>
                    <a:pt x="5878830" y="1537225"/>
                  </a:cubicBezTo>
                  <a:cubicBezTo>
                    <a:pt x="6829711" y="1379301"/>
                    <a:pt x="7842695" y="-236520"/>
                    <a:pt x="9071610" y="2951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1620202" y="2668806"/>
              <a:ext cx="9035891" cy="1613130"/>
            </a:xfrm>
            <a:custGeom>
              <a:avLst/>
              <a:gdLst>
                <a:gd name="connsiteX0" fmla="*/ 0 w 9035891"/>
                <a:gd name="connsiteY0" fmla="*/ 664467 h 1613130"/>
                <a:gd name="connsiteX1" fmla="*/ 2304764 w 9035891"/>
                <a:gd name="connsiteY1" fmla="*/ 256702 h 1613130"/>
                <a:gd name="connsiteX2" fmla="*/ 5860352 w 9035891"/>
                <a:gd name="connsiteY2" fmla="*/ 1593917 h 1613130"/>
                <a:gd name="connsiteX3" fmla="*/ 9035891 w 9035891"/>
                <a:gd name="connsiteY3" fmla="*/ 28578 h 161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35891" h="1613130">
                  <a:moveTo>
                    <a:pt x="0" y="664467"/>
                  </a:moveTo>
                  <a:cubicBezTo>
                    <a:pt x="0" y="664467"/>
                    <a:pt x="1171480" y="-22381"/>
                    <a:pt x="2304764" y="256702"/>
                  </a:cubicBezTo>
                  <a:cubicBezTo>
                    <a:pt x="3480721" y="546262"/>
                    <a:pt x="4741355" y="1781083"/>
                    <a:pt x="5860352" y="1593917"/>
                  </a:cubicBezTo>
                  <a:cubicBezTo>
                    <a:pt x="6811423" y="1437421"/>
                    <a:pt x="7806880" y="-237455"/>
                    <a:pt x="9035891" y="285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1641538" y="2575939"/>
              <a:ext cx="9000172" cy="1668302"/>
            </a:xfrm>
            <a:custGeom>
              <a:avLst/>
              <a:gdLst>
                <a:gd name="connsiteX0" fmla="*/ 0 w 9000172"/>
                <a:gd name="connsiteY0" fmla="*/ 602458 h 1668302"/>
                <a:gd name="connsiteX1" fmla="*/ 2240280 w 9000172"/>
                <a:gd name="connsiteY1" fmla="*/ 243080 h 1668302"/>
                <a:gd name="connsiteX2" fmla="*/ 5841968 w 9000172"/>
                <a:gd name="connsiteY2" fmla="*/ 1650589 h 1668302"/>
                <a:gd name="connsiteX3" fmla="*/ 9000172 w 9000172"/>
                <a:gd name="connsiteY3" fmla="*/ 27719 h 1668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00172" h="1668302">
                  <a:moveTo>
                    <a:pt x="0" y="602458"/>
                  </a:moveTo>
                  <a:cubicBezTo>
                    <a:pt x="0" y="602458"/>
                    <a:pt x="1116902" y="-48385"/>
                    <a:pt x="2240280" y="243080"/>
                  </a:cubicBezTo>
                  <a:cubicBezTo>
                    <a:pt x="3421952" y="549689"/>
                    <a:pt x="4739545" y="1833279"/>
                    <a:pt x="5841968" y="1650589"/>
                  </a:cubicBezTo>
                  <a:cubicBezTo>
                    <a:pt x="6793325" y="1495522"/>
                    <a:pt x="7771257" y="-238409"/>
                    <a:pt x="9000172" y="2771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1662876" y="2482865"/>
              <a:ext cx="8964548" cy="1723703"/>
            </a:xfrm>
            <a:custGeom>
              <a:avLst/>
              <a:gdLst>
                <a:gd name="connsiteX0" fmla="*/ 0 w 8964548"/>
                <a:gd name="connsiteY0" fmla="*/ 540561 h 1723703"/>
                <a:gd name="connsiteX1" fmla="*/ 2175796 w 8964548"/>
                <a:gd name="connsiteY1" fmla="*/ 229570 h 1723703"/>
                <a:gd name="connsiteX2" fmla="*/ 5823585 w 8964548"/>
                <a:gd name="connsiteY2" fmla="*/ 1707373 h 1723703"/>
                <a:gd name="connsiteX3" fmla="*/ 8964549 w 8964548"/>
                <a:gd name="connsiteY3" fmla="*/ 26878 h 17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64548" h="1723703">
                  <a:moveTo>
                    <a:pt x="0" y="540561"/>
                  </a:moveTo>
                  <a:cubicBezTo>
                    <a:pt x="0" y="540561"/>
                    <a:pt x="1062228" y="-74087"/>
                    <a:pt x="2175796" y="229570"/>
                  </a:cubicBezTo>
                  <a:cubicBezTo>
                    <a:pt x="3363087" y="553420"/>
                    <a:pt x="4737735" y="1885586"/>
                    <a:pt x="5823585" y="1707373"/>
                  </a:cubicBezTo>
                  <a:cubicBezTo>
                    <a:pt x="6775133" y="1553640"/>
                    <a:pt x="7735539" y="-239156"/>
                    <a:pt x="8964549" y="26878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1684115" y="2389726"/>
              <a:ext cx="8928829" cy="1779288"/>
            </a:xfrm>
            <a:custGeom>
              <a:avLst/>
              <a:gdLst>
                <a:gd name="connsiteX0" fmla="*/ 0 w 8928829"/>
                <a:gd name="connsiteY0" fmla="*/ 478823 h 1779288"/>
                <a:gd name="connsiteX1" fmla="*/ 2111216 w 8928829"/>
                <a:gd name="connsiteY1" fmla="*/ 216218 h 1779288"/>
                <a:gd name="connsiteX2" fmla="*/ 5805012 w 8928829"/>
                <a:gd name="connsiteY2" fmla="*/ 1764221 h 1779288"/>
                <a:gd name="connsiteX3" fmla="*/ 8928830 w 8928829"/>
                <a:gd name="connsiteY3" fmla="*/ 26099 h 177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8829" h="1779288">
                  <a:moveTo>
                    <a:pt x="0" y="478823"/>
                  </a:moveTo>
                  <a:cubicBezTo>
                    <a:pt x="0" y="478823"/>
                    <a:pt x="1007459" y="-99535"/>
                    <a:pt x="2111216" y="216218"/>
                  </a:cubicBezTo>
                  <a:cubicBezTo>
                    <a:pt x="3304032" y="557404"/>
                    <a:pt x="4735735" y="1938053"/>
                    <a:pt x="5805012" y="1764221"/>
                  </a:cubicBezTo>
                  <a:cubicBezTo>
                    <a:pt x="6756940" y="1611917"/>
                    <a:pt x="7699820" y="-239934"/>
                    <a:pt x="8928830" y="26099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1705451" y="2296638"/>
              <a:ext cx="8893016" cy="1834890"/>
            </a:xfrm>
            <a:custGeom>
              <a:avLst/>
              <a:gdLst>
                <a:gd name="connsiteX0" fmla="*/ 0 w 8893016"/>
                <a:gd name="connsiteY0" fmla="*/ 416939 h 1834890"/>
                <a:gd name="connsiteX1" fmla="*/ 2046732 w 8893016"/>
                <a:gd name="connsiteY1" fmla="*/ 202722 h 1834890"/>
                <a:gd name="connsiteX2" fmla="*/ 5786628 w 8893016"/>
                <a:gd name="connsiteY2" fmla="*/ 1821019 h 1834890"/>
                <a:gd name="connsiteX3" fmla="*/ 8893016 w 8893016"/>
                <a:gd name="connsiteY3" fmla="*/ 25366 h 183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016" h="1834890">
                  <a:moveTo>
                    <a:pt x="0" y="416939"/>
                  </a:moveTo>
                  <a:cubicBezTo>
                    <a:pt x="0" y="416939"/>
                    <a:pt x="952691" y="-124938"/>
                    <a:pt x="2046732" y="202722"/>
                  </a:cubicBezTo>
                  <a:cubicBezTo>
                    <a:pt x="3244977" y="561528"/>
                    <a:pt x="4733925" y="1990279"/>
                    <a:pt x="5786628" y="1821019"/>
                  </a:cubicBezTo>
                  <a:cubicBezTo>
                    <a:pt x="6738652" y="1670143"/>
                    <a:pt x="7664101" y="-240667"/>
                    <a:pt x="8893016" y="25366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1726787" y="2203415"/>
              <a:ext cx="8857392" cy="1890742"/>
            </a:xfrm>
            <a:custGeom>
              <a:avLst/>
              <a:gdLst>
                <a:gd name="connsiteX0" fmla="*/ 0 w 8857392"/>
                <a:gd name="connsiteY0" fmla="*/ 355286 h 1890742"/>
                <a:gd name="connsiteX1" fmla="*/ 1982248 w 8857392"/>
                <a:gd name="connsiteY1" fmla="*/ 189455 h 1890742"/>
                <a:gd name="connsiteX2" fmla="*/ 5768245 w 8857392"/>
                <a:gd name="connsiteY2" fmla="*/ 1877952 h 1890742"/>
                <a:gd name="connsiteX3" fmla="*/ 8857393 w 8857392"/>
                <a:gd name="connsiteY3" fmla="*/ 24673 h 1890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7392" h="1890742">
                  <a:moveTo>
                    <a:pt x="0" y="355286"/>
                  </a:moveTo>
                  <a:cubicBezTo>
                    <a:pt x="0" y="355286"/>
                    <a:pt x="897827" y="-149920"/>
                    <a:pt x="1982248" y="189455"/>
                  </a:cubicBezTo>
                  <a:cubicBezTo>
                    <a:pt x="3185922" y="566074"/>
                    <a:pt x="4732020" y="2042830"/>
                    <a:pt x="5768245" y="1877952"/>
                  </a:cubicBezTo>
                  <a:cubicBezTo>
                    <a:pt x="6720459" y="1728410"/>
                    <a:pt x="7628382" y="-241360"/>
                    <a:pt x="8857393" y="2467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1748123" y="2110330"/>
              <a:ext cx="8821578" cy="1946617"/>
            </a:xfrm>
            <a:custGeom>
              <a:avLst/>
              <a:gdLst>
                <a:gd name="connsiteX0" fmla="*/ 0 w 8821578"/>
                <a:gd name="connsiteY0" fmla="*/ 293494 h 1946617"/>
                <a:gd name="connsiteX1" fmla="*/ 1917764 w 8821578"/>
                <a:gd name="connsiteY1" fmla="*/ 176051 h 1946617"/>
                <a:gd name="connsiteX2" fmla="*/ 5749766 w 8821578"/>
                <a:gd name="connsiteY2" fmla="*/ 1934842 h 1946617"/>
                <a:gd name="connsiteX3" fmla="*/ 8821579 w 8821578"/>
                <a:gd name="connsiteY3" fmla="*/ 24032 h 1946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21578" h="1946617">
                  <a:moveTo>
                    <a:pt x="0" y="293494"/>
                  </a:moveTo>
                  <a:cubicBezTo>
                    <a:pt x="0" y="293494"/>
                    <a:pt x="842867" y="-174850"/>
                    <a:pt x="1917764" y="176051"/>
                  </a:cubicBezTo>
                  <a:cubicBezTo>
                    <a:pt x="3126677" y="570767"/>
                    <a:pt x="4730211" y="2095243"/>
                    <a:pt x="5749766" y="1934842"/>
                  </a:cubicBezTo>
                  <a:cubicBezTo>
                    <a:pt x="6702266" y="1786728"/>
                    <a:pt x="7592663" y="-242097"/>
                    <a:pt x="8821579" y="24032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1769363" y="2016957"/>
              <a:ext cx="8785955" cy="2002662"/>
            </a:xfrm>
            <a:custGeom>
              <a:avLst/>
              <a:gdLst>
                <a:gd name="connsiteX0" fmla="*/ 0 w 8785955"/>
                <a:gd name="connsiteY0" fmla="*/ 231895 h 2002662"/>
                <a:gd name="connsiteX1" fmla="*/ 1853279 w 8785955"/>
                <a:gd name="connsiteY1" fmla="*/ 162744 h 2002662"/>
                <a:gd name="connsiteX2" fmla="*/ 5731383 w 8785955"/>
                <a:gd name="connsiteY2" fmla="*/ 1991829 h 2002662"/>
                <a:gd name="connsiteX3" fmla="*/ 8785955 w 8785955"/>
                <a:gd name="connsiteY3" fmla="*/ 23393 h 200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85955" h="2002662">
                  <a:moveTo>
                    <a:pt x="0" y="231895"/>
                  </a:moveTo>
                  <a:cubicBezTo>
                    <a:pt x="0" y="231895"/>
                    <a:pt x="787908" y="-199492"/>
                    <a:pt x="1853279" y="162744"/>
                  </a:cubicBezTo>
                  <a:cubicBezTo>
                    <a:pt x="3067431" y="575652"/>
                    <a:pt x="4728305" y="2147754"/>
                    <a:pt x="5731383" y="1991829"/>
                  </a:cubicBezTo>
                  <a:cubicBezTo>
                    <a:pt x="6684074" y="1845144"/>
                    <a:pt x="7557040" y="-242640"/>
                    <a:pt x="8785955" y="23393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1790700" y="1912397"/>
              <a:ext cx="8750236" cy="2070069"/>
            </a:xfrm>
            <a:custGeom>
              <a:avLst/>
              <a:gdLst>
                <a:gd name="connsiteX0" fmla="*/ 0 w 8750236"/>
                <a:gd name="connsiteY0" fmla="*/ 181578 h 2070069"/>
                <a:gd name="connsiteX1" fmla="*/ 1788700 w 8750236"/>
                <a:gd name="connsiteY1" fmla="*/ 160814 h 2070069"/>
                <a:gd name="connsiteX2" fmla="*/ 5712905 w 8750236"/>
                <a:gd name="connsiteY2" fmla="*/ 2060099 h 2070069"/>
                <a:gd name="connsiteX3" fmla="*/ 8750236 w 8750236"/>
                <a:gd name="connsiteY3" fmla="*/ 34131 h 2070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50236" h="2070069">
                  <a:moveTo>
                    <a:pt x="0" y="181578"/>
                  </a:moveTo>
                  <a:cubicBezTo>
                    <a:pt x="0" y="181578"/>
                    <a:pt x="732758" y="-212757"/>
                    <a:pt x="1788700" y="160814"/>
                  </a:cubicBezTo>
                  <a:cubicBezTo>
                    <a:pt x="3007900" y="592106"/>
                    <a:pt x="4726401" y="2211642"/>
                    <a:pt x="5712905" y="2060099"/>
                  </a:cubicBezTo>
                  <a:cubicBezTo>
                    <a:pt x="6665881" y="1914843"/>
                    <a:pt x="7521226" y="-231997"/>
                    <a:pt x="8750236" y="34131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/>
            <p:nvPr/>
          </p:nvSpPr>
          <p:spPr>
            <a:xfrm>
              <a:off x="1812036" y="1788977"/>
              <a:ext cx="8714517" cy="2156395"/>
            </a:xfrm>
            <a:custGeom>
              <a:avLst/>
              <a:gdLst>
                <a:gd name="connsiteX0" fmla="*/ 0 w 8714517"/>
                <a:gd name="connsiteY0" fmla="*/ 150026 h 2156395"/>
                <a:gd name="connsiteX1" fmla="*/ 1724215 w 8714517"/>
                <a:gd name="connsiteY1" fmla="*/ 177649 h 2156395"/>
                <a:gd name="connsiteX2" fmla="*/ 5694522 w 8714517"/>
                <a:gd name="connsiteY2" fmla="*/ 2147229 h 2156395"/>
                <a:gd name="connsiteX3" fmla="*/ 8714518 w 8714517"/>
                <a:gd name="connsiteY3" fmla="*/ 63635 h 215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4517" h="2156395">
                  <a:moveTo>
                    <a:pt x="0" y="150026"/>
                  </a:moveTo>
                  <a:cubicBezTo>
                    <a:pt x="0" y="150026"/>
                    <a:pt x="676942" y="-205256"/>
                    <a:pt x="1724215" y="177649"/>
                  </a:cubicBezTo>
                  <a:cubicBezTo>
                    <a:pt x="2947607" y="629705"/>
                    <a:pt x="4724495" y="2294295"/>
                    <a:pt x="5694522" y="2147229"/>
                  </a:cubicBezTo>
                  <a:cubicBezTo>
                    <a:pt x="6647688" y="2003306"/>
                    <a:pt x="7485507" y="-202399"/>
                    <a:pt x="8714518" y="6363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/>
            <p:nvPr/>
          </p:nvSpPr>
          <p:spPr>
            <a:xfrm>
              <a:off x="1833276" y="1662116"/>
              <a:ext cx="8678894" cy="2246283"/>
            </a:xfrm>
            <a:custGeom>
              <a:avLst/>
              <a:gdLst>
                <a:gd name="connsiteX0" fmla="*/ 0 w 8678894"/>
                <a:gd name="connsiteY0" fmla="*/ 122011 h 2246283"/>
                <a:gd name="connsiteX1" fmla="*/ 1659731 w 8678894"/>
                <a:gd name="connsiteY1" fmla="*/ 198021 h 2246283"/>
                <a:gd name="connsiteX2" fmla="*/ 5676138 w 8678894"/>
                <a:gd name="connsiteY2" fmla="*/ 2237895 h 2246283"/>
                <a:gd name="connsiteX3" fmla="*/ 8678894 w 8678894"/>
                <a:gd name="connsiteY3" fmla="*/ 96675 h 2246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8894" h="2246283">
                  <a:moveTo>
                    <a:pt x="0" y="122011"/>
                  </a:moveTo>
                  <a:cubicBezTo>
                    <a:pt x="0" y="122011"/>
                    <a:pt x="622268" y="-197743"/>
                    <a:pt x="1659731" y="198021"/>
                  </a:cubicBezTo>
                  <a:cubicBezTo>
                    <a:pt x="2888742" y="666746"/>
                    <a:pt x="4722686" y="2380389"/>
                    <a:pt x="5676138" y="2237895"/>
                  </a:cubicBezTo>
                  <a:cubicBezTo>
                    <a:pt x="6629495" y="2095401"/>
                    <a:pt x="7449884" y="-169359"/>
                    <a:pt x="8678894" y="96675"/>
                  </a:cubicBezTo>
                </a:path>
              </a:pathLst>
            </a:custGeom>
            <a:noFill/>
            <a:ln w="9525" cap="flat">
              <a:gradFill>
                <a:gsLst>
                  <a:gs pos="0">
                    <a:schemeClr val="bg1">
                      <a:alpha val="7000"/>
                    </a:schemeClr>
                  </a:gs>
                  <a:gs pos="74000">
                    <a:schemeClr val="bg1">
                      <a:alpha val="19000"/>
                    </a:schemeClr>
                  </a:gs>
                  <a:gs pos="83000">
                    <a:schemeClr val="bg1">
                      <a:alpha val="15000"/>
                    </a:schemeClr>
                  </a:gs>
                  <a:gs pos="100000">
                    <a:schemeClr val="bg1">
                      <a:alpha val="8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 altLang="en-US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76709" y="1070728"/>
            <a:ext cx="3001231" cy="923425"/>
            <a:chOff x="9730702" y="211219"/>
            <a:chExt cx="2374282" cy="701101"/>
          </a:xfrm>
        </p:grpSpPr>
        <p:pic>
          <p:nvPicPr>
            <p:cNvPr id="110" name="图片 109"/>
            <p:cNvPicPr>
              <a:picLocks noChangeAspect="1"/>
            </p:cNvPicPr>
            <p:nvPr userDrawn="1"/>
          </p:nvPicPr>
          <p:blipFill>
            <a:blip r:embed="rId2" cstate="screen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11" name="图片 110"/>
            <p:cNvPicPr>
              <a:picLocks noChangeAspect="1"/>
            </p:cNvPicPr>
            <p:nvPr/>
          </p:nvPicPr>
          <p:blipFill rotWithShape="1">
            <a:blip r:embed="rId4" cstate="screen">
              <a:biLevel thresh="25000"/>
            </a:blip>
            <a:srcRect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116" name="文本框 115"/>
          <p:cNvSpPr txBox="1"/>
          <p:nvPr/>
        </p:nvSpPr>
        <p:spPr>
          <a:xfrm>
            <a:off x="676709" y="2387721"/>
            <a:ext cx="8793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6000" b="1" spc="6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谢谢！</a:t>
            </a:r>
          </a:p>
        </p:txBody>
      </p:sp>
      <p:cxnSp>
        <p:nvCxnSpPr>
          <p:cNvPr id="117" name="直接连接符 116"/>
          <p:cNvCxnSpPr/>
          <p:nvPr/>
        </p:nvCxnSpPr>
        <p:spPr>
          <a:xfrm>
            <a:off x="676709" y="2107150"/>
            <a:ext cx="719772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/>
          <p:cNvSpPr txBox="1"/>
          <p:nvPr/>
        </p:nvSpPr>
        <p:spPr>
          <a:xfrm>
            <a:off x="676709" y="3420366"/>
            <a:ext cx="74912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请批评指正！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712938" y="6228280"/>
            <a:ext cx="3204845" cy="369886"/>
            <a:chOff x="712938" y="6228280"/>
            <a:chExt cx="3204845" cy="369886"/>
          </a:xfrm>
        </p:grpSpPr>
        <p:sp>
          <p:nvSpPr>
            <p:cNvPr id="62" name="文本框 61"/>
            <p:cNvSpPr txBox="1"/>
            <p:nvPr/>
          </p:nvSpPr>
          <p:spPr>
            <a:xfrm>
              <a:off x="712938" y="6229866"/>
              <a:ext cx="1859094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第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9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ea"/>
                  <a:sym typeface="+mn-lt"/>
                </a:rPr>
                <a:t>组 </a:t>
              </a:r>
              <a:endPara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469223" y="6228280"/>
              <a:ext cx="2448560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王俊林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马宇含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杨龙韬</a:t>
              </a:r>
            </a:p>
          </p:txBody>
        </p:sp>
        <p:cxnSp>
          <p:nvCxnSpPr>
            <p:cNvPr id="64" name="直接连接符 63"/>
            <p:cNvCxnSpPr/>
            <p:nvPr/>
          </p:nvCxnSpPr>
          <p:spPr>
            <a:xfrm>
              <a:off x="1469284" y="6284039"/>
              <a:ext cx="0" cy="2406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CC601-7129-4E41-8F55-52C3B7702D05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建立优化模型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937126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题目要求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012" y="2359766"/>
            <a:ext cx="4874172" cy="39965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42177" y="1405407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2" name="Docer Falling Dust PPT demo 12"/>
          <p:cNvSpPr txBox="1"/>
          <p:nvPr/>
        </p:nvSpPr>
        <p:spPr>
          <a:xfrm>
            <a:off x="3997415" y="1163590"/>
            <a:ext cx="4044762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建立优化模型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030707" y="2610173"/>
                <a:ext cx="1638975" cy="1031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07" y="2610173"/>
                <a:ext cx="1638975" cy="1031693"/>
              </a:xfrm>
              <a:prstGeom prst="rect">
                <a:avLst/>
              </a:prstGeom>
              <a:blipFill rotWithShape="1">
                <a:blip r:embed="rId6"/>
                <a:stretch>
                  <a:fillRect l="-6" t="-31" r="9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09927" y="3398301"/>
                <a:ext cx="4044763" cy="1124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27" y="3398301"/>
                <a:ext cx="4044763" cy="1124026"/>
              </a:xfrm>
              <a:prstGeom prst="rect">
                <a:avLst/>
              </a:prstGeom>
              <a:blipFill rotWithShape="1">
                <a:blip r:embed="rId7"/>
                <a:stretch>
                  <a:fillRect l="-9" t="-37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132899" y="4315367"/>
                <a:ext cx="2598820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99" y="4315367"/>
                <a:ext cx="2598820" cy="395621"/>
              </a:xfrm>
              <a:prstGeom prst="rect">
                <a:avLst/>
              </a:prstGeom>
              <a:blipFill rotWithShape="1">
                <a:blip r:embed="rId8"/>
                <a:stretch>
                  <a:fillRect l="-2" t="-137" r="18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997415" y="2719536"/>
            <a:ext cx="2610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最小成本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997415" y="3515688"/>
            <a:ext cx="243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供需平衡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997415" y="4279818"/>
            <a:ext cx="2598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</a:p>
        </p:txBody>
      </p:sp>
      <p:sp>
        <p:nvSpPr>
          <p:cNvPr id="12" name="矩形 11"/>
          <p:cNvSpPr/>
          <p:nvPr/>
        </p:nvSpPr>
        <p:spPr>
          <a:xfrm>
            <a:off x="937123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原始模型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336196" y="4992352"/>
            <a:ext cx="954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等微增率准则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The Equal Increment Rate(ICR) Criteria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）：在不存在网络拥塞的情况下，不同机组的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ICR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应该相等或出力达到各自的极限时总发电成本最小。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箭头: 右 13"/>
          <p:cNvSpPr/>
          <p:nvPr/>
        </p:nvSpPr>
        <p:spPr>
          <a:xfrm>
            <a:off x="5696389" y="3194566"/>
            <a:ext cx="1537966" cy="1031292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7100834" y="2461292"/>
                <a:ext cx="3648576" cy="847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m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𝑙𝑜𝑠𝑠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34" y="2461292"/>
                <a:ext cx="3648576" cy="847027"/>
              </a:xfrm>
              <a:prstGeom prst="rect">
                <a:avLst/>
              </a:prstGeom>
              <a:blipFill rotWithShape="1">
                <a:blip r:embed="rId9"/>
                <a:stretch>
                  <a:fillRect l="-7" t="-4" r="4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7445423" y="3549682"/>
                <a:ext cx="3648576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𝐼𝐶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5423" y="3549682"/>
                <a:ext cx="3648576" cy="391646"/>
              </a:xfrm>
              <a:prstGeom prst="rect">
                <a:avLst/>
              </a:prstGeom>
              <a:blipFill rotWithShape="1">
                <a:blip r:embed="rId10"/>
                <a:stretch>
                  <a:fillRect l="-1" t="-8" r="15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7722194" y="4232711"/>
                <a:ext cx="2598820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194" y="4232711"/>
                <a:ext cx="2598820" cy="395621"/>
              </a:xfrm>
              <a:prstGeom prst="rect">
                <a:avLst/>
              </a:prstGeom>
              <a:blipFill rotWithShape="1">
                <a:blip r:embed="rId8"/>
                <a:stretch>
                  <a:fillRect l="-23" t="-110" r="14" b="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7443572" y="1898444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改进模型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8" grpId="1"/>
      <p:bldP spid="20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1320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建立优化模型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937126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题目要求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5079" y="2359766"/>
            <a:ext cx="4874172" cy="39965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596207" y="3121830"/>
                <a:ext cx="25894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𝐼𝐶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07" y="3121830"/>
                <a:ext cx="258945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3" t="-46" r="10" b="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160683" y="5509744"/>
                <a:ext cx="1460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683" y="5509744"/>
                <a:ext cx="14605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0" t="-131" r="20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7544733" y="4302642"/>
                <a:ext cx="2692400" cy="395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33" y="4302642"/>
                <a:ext cx="2692400" cy="395621"/>
              </a:xfrm>
              <a:prstGeom prst="rect">
                <a:avLst/>
              </a:prstGeom>
              <a:blipFill rotWithShape="1">
                <a:blip r:embed="rId10"/>
                <a:stretch>
                  <a:fillRect l="-11" t="-131" r="11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731944" y="1898578"/>
            <a:ext cx="22365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一致性方法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95557" y="3042810"/>
                <a:ext cx="8546275" cy="890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时，我们称节点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达成“一致”。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时，称所有节点都达成了“一致”。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57" y="3042810"/>
                <a:ext cx="8546275" cy="890500"/>
              </a:xfrm>
              <a:prstGeom prst="rect">
                <a:avLst/>
              </a:prstGeom>
              <a:blipFill rotWithShape="1">
                <a:blip r:embed="rId7"/>
                <a:stretch>
                  <a:fillRect l="-2" t="-59" r="7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121606" y="4487505"/>
            <a:ext cx="3693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如何达成一致性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3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555596" y="4465536"/>
                <a:ext cx="4671472" cy="944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596" y="4465536"/>
                <a:ext cx="4671472" cy="944297"/>
              </a:xfrm>
              <a:prstGeom prst="rect">
                <a:avLst/>
              </a:prstGeom>
              <a:blipFill rotWithShape="1">
                <a:blip r:embed="rId8"/>
                <a:stretch>
                  <a:fillRect l="-13" t="-23" r="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937126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方法结构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58278" y="1961673"/>
            <a:ext cx="260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设初始有功发电量；   设置负反馈系数</a:t>
            </a:r>
            <a:r>
              <a:rPr lang="en-US" altLang="zh-CN" dirty="0"/>
              <a:t>e(e&lt;0)</a:t>
            </a:r>
            <a:r>
              <a:rPr lang="zh-CN" altLang="en-US" dirty="0"/>
              <a:t>；求初始供给与需求之差</a:t>
            </a:r>
            <a:r>
              <a:rPr lang="en-US" altLang="zh-CN" dirty="0"/>
              <a:t>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03057" y="2483353"/>
            <a:ext cx="323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按照通信链路构建邻接矩阵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537505" y="4629329"/>
            <a:ext cx="2767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供给与需求之差</a:t>
            </a: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37505" y="3120171"/>
            <a:ext cx="23131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迭代成本微增率</a:t>
            </a:r>
            <a:r>
              <a:rPr lang="en-US" altLang="zh-CN" dirty="0" err="1"/>
              <a:t>dp</a:t>
            </a:r>
            <a:endParaRPr lang="en-US" altLang="zh-CN" dirty="0"/>
          </a:p>
          <a:p>
            <a:r>
              <a:rPr lang="zh-CN" altLang="en-US" sz="1800" b="0" i="0" dirty="0"/>
              <a:t>dp=A*dp+e*y</a:t>
            </a:r>
            <a:endParaRPr lang="en-US" altLang="zh-CN" sz="1800" b="0" i="0" dirty="0">
              <a:effectLst/>
              <a:latin typeface="Menlo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537505" y="4014355"/>
            <a:ext cx="40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根据发电机成本公式反推发电量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558278" y="5244303"/>
            <a:ext cx="288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判断是否满足精度要求</a:t>
            </a:r>
            <a:r>
              <a:rPr lang="en-US" altLang="zh-CN" dirty="0"/>
              <a:t>arc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558278" y="5859277"/>
            <a:ext cx="3344779" cy="374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输出结果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099041" y="4016532"/>
            <a:ext cx="1125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边际约束</a:t>
            </a:r>
          </a:p>
        </p:txBody>
      </p:sp>
      <p:sp>
        <p:nvSpPr>
          <p:cNvPr id="17" name="箭头: 下 16"/>
          <p:cNvSpPr/>
          <p:nvPr/>
        </p:nvSpPr>
        <p:spPr>
          <a:xfrm>
            <a:off x="3935559" y="2938181"/>
            <a:ext cx="450850" cy="24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/>
          <p:cNvSpPr/>
          <p:nvPr/>
        </p:nvSpPr>
        <p:spPr>
          <a:xfrm>
            <a:off x="3935559" y="3777194"/>
            <a:ext cx="450850" cy="24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/>
          <p:cNvSpPr/>
          <p:nvPr/>
        </p:nvSpPr>
        <p:spPr>
          <a:xfrm>
            <a:off x="3935559" y="4392168"/>
            <a:ext cx="450850" cy="24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/>
          <p:cNvSpPr/>
          <p:nvPr/>
        </p:nvSpPr>
        <p:spPr>
          <a:xfrm>
            <a:off x="3935559" y="5001586"/>
            <a:ext cx="450850" cy="24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下 20"/>
          <p:cNvSpPr/>
          <p:nvPr/>
        </p:nvSpPr>
        <p:spPr>
          <a:xfrm>
            <a:off x="3935559" y="5613635"/>
            <a:ext cx="450850" cy="2456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 flipH="1">
            <a:off x="7178122" y="3862471"/>
            <a:ext cx="762000" cy="673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左弧形 22"/>
          <p:cNvSpPr/>
          <p:nvPr/>
        </p:nvSpPr>
        <p:spPr>
          <a:xfrm flipV="1">
            <a:off x="2696046" y="3395956"/>
            <a:ext cx="762000" cy="211247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直角上 23"/>
          <p:cNvSpPr/>
          <p:nvPr/>
        </p:nvSpPr>
        <p:spPr>
          <a:xfrm rot="16200000" flipH="1">
            <a:off x="6563624" y="1918612"/>
            <a:ext cx="893725" cy="282343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7"/>
          <a:srcRect l="2645" t="8590" r="1"/>
          <a:stretch>
            <a:fillRect/>
          </a:stretch>
        </p:blipFill>
        <p:spPr>
          <a:xfrm>
            <a:off x="8521304" y="3133806"/>
            <a:ext cx="1650841" cy="278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937127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295557" y="3038097"/>
                <a:ext cx="3096040" cy="170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ij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V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i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其他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557" y="3038097"/>
                <a:ext cx="3096040" cy="1708609"/>
              </a:xfrm>
              <a:prstGeom prst="rect">
                <a:avLst/>
              </a:prstGeom>
              <a:blipFill rotWithShape="1">
                <a:blip r:embed="rId7"/>
                <a:stretch>
                  <a:fillRect l="-5" t="-15" r="-180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8"/>
          <a:srcRect l="17286"/>
          <a:stretch>
            <a:fillRect/>
          </a:stretch>
        </p:blipFill>
        <p:spPr>
          <a:xfrm>
            <a:off x="5205605" y="2576419"/>
            <a:ext cx="1780790" cy="2057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149097" y="3429000"/>
                <a:ext cx="2721579" cy="1093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/3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1/3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1/3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1/3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1/3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2/3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097" y="3429000"/>
                <a:ext cx="2721579" cy="1093569"/>
              </a:xfrm>
              <a:prstGeom prst="rect">
                <a:avLst/>
              </a:prstGeom>
              <a:blipFill rotWithShape="1">
                <a:blip r:embed="rId9"/>
                <a:stretch>
                  <a:fillRect l="-5" r="-53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091213" y="4786579"/>
            <a:ext cx="2034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通信链路为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2-3-4-6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图片 168"/>
          <p:cNvPicPr>
            <a:picLocks noChangeAspect="1"/>
          </p:cNvPicPr>
          <p:nvPr/>
        </p:nvPicPr>
        <p:blipFill rotWithShape="1">
          <a:blip r:embed="rId3" cstate="screen"/>
          <a:srcRect r="-28"/>
          <a:stretch>
            <a:fillRect/>
          </a:stretch>
        </p:blipFill>
        <p:spPr>
          <a:xfrm flipH="1">
            <a:off x="5598767" y="-1"/>
            <a:ext cx="3326355" cy="995307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 cstate="screen"/>
          <a:srcRect/>
          <a:stretch>
            <a:fillRect/>
          </a:stretch>
        </p:blipFill>
        <p:spPr>
          <a:xfrm>
            <a:off x="8890933" y="0"/>
            <a:ext cx="3326355" cy="973859"/>
          </a:xfrm>
          <a:prstGeom prst="rect">
            <a:avLst/>
          </a:prstGeom>
        </p:spPr>
      </p:pic>
      <p:sp>
        <p:nvSpPr>
          <p:cNvPr id="78" name="矩形 77"/>
          <p:cNvSpPr/>
          <p:nvPr/>
        </p:nvSpPr>
        <p:spPr>
          <a:xfrm>
            <a:off x="0" y="0"/>
            <a:ext cx="12217288" cy="995306"/>
          </a:xfrm>
          <a:prstGeom prst="rect">
            <a:avLst/>
          </a:prstGeom>
          <a:gradFill flip="none" rotWithShape="1">
            <a:gsLst>
              <a:gs pos="54501">
                <a:srgbClr val="580C6E"/>
              </a:gs>
              <a:gs pos="73000">
                <a:srgbClr val="61106A">
                  <a:alpha val="90000"/>
                </a:srgbClr>
              </a:gs>
              <a:gs pos="84000">
                <a:srgbClr val="952064">
                  <a:alpha val="46000"/>
                </a:srgbClr>
              </a:gs>
              <a:gs pos="34845">
                <a:srgbClr val="580C6E"/>
              </a:gs>
              <a:gs pos="0">
                <a:srgbClr val="580C6E">
                  <a:lumMod val="100000"/>
                </a:srgbClr>
              </a:gs>
              <a:gs pos="100000">
                <a:srgbClr val="AC2761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5" cstate="screen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2000" contrast="-40000"/>
                    </a14:imgEffect>
                    <a14:imgEffect>
                      <a14:saturation sat="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641" y="125580"/>
            <a:ext cx="747562" cy="778934"/>
          </a:xfrm>
          <a:prstGeom prst="rect">
            <a:avLst/>
          </a:prstGeom>
          <a:ln>
            <a:solidFill>
              <a:srgbClr val="580C6E"/>
            </a:solidFill>
          </a:ln>
        </p:spPr>
      </p:pic>
      <p:sp>
        <p:nvSpPr>
          <p:cNvPr id="175" name="文本框 174"/>
          <p:cNvSpPr txBox="1"/>
          <p:nvPr/>
        </p:nvSpPr>
        <p:spPr>
          <a:xfrm>
            <a:off x="1295557" y="191311"/>
            <a:ext cx="8651083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cs typeface="+mn-ea"/>
                <a:sym typeface="+mn-lt"/>
              </a:rPr>
              <a:t>任务一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1296096" y="1394256"/>
            <a:ext cx="2639463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8099041" y="1394256"/>
            <a:ext cx="2455069" cy="0"/>
          </a:xfrm>
          <a:prstGeom prst="line">
            <a:avLst/>
          </a:prstGeom>
          <a:ln w="34925">
            <a:gradFill flip="none" rotWithShape="1">
              <a:gsLst>
                <a:gs pos="0">
                  <a:srgbClr val="703881">
                    <a:alpha val="0"/>
                  </a:srgbClr>
                </a:gs>
                <a:gs pos="100000">
                  <a:srgbClr val="703881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7EE5D8-6200-46CA-A960-1DA5B550D2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Ext-Normal"/>
                <a:ea typeface="OPPOSans B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HelveticaExt-Normal"/>
              <a:ea typeface="OPPOSans B"/>
              <a:cs typeface="+mn-cs"/>
            </a:endParaRPr>
          </a:p>
        </p:txBody>
      </p:sp>
      <p:sp>
        <p:nvSpPr>
          <p:cNvPr id="16" name="Docer Falling Dust PPT demo 12"/>
          <p:cNvSpPr txBox="1"/>
          <p:nvPr/>
        </p:nvSpPr>
        <p:spPr>
          <a:xfrm>
            <a:off x="3782867" y="1163590"/>
            <a:ext cx="4626266" cy="402697"/>
          </a:xfrm>
          <a:prstGeom prst="rect">
            <a:avLst/>
          </a:prstGeom>
          <a:noFill/>
        </p:spPr>
        <p:txBody>
          <a:bodyPr wrap="square" lIns="94002" tIns="47001" rIns="94002" bIns="47001" rtlCol="0">
            <a:spAutoFit/>
          </a:bodyPr>
          <a:lstStyle/>
          <a:p>
            <a:pPr algn="ctr"/>
            <a:r>
              <a:rPr lang="zh-CN" altLang="en-US" sz="20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937129" y="1898578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成本迭代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19774" y="3008407"/>
            <a:ext cx="7706801" cy="1733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FjYWYxOTBhYWZmMjgxMzBjYmRkNTVjMzZkOTUyY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73936;#383543;#371508;#371240;#400548;#70166;#70166;#160175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ficlw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ficlw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ficlwo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1110</Words>
  <Application>Microsoft Office PowerPoint</Application>
  <PresentationFormat>宽屏</PresentationFormat>
  <Paragraphs>238</Paragraphs>
  <Slides>29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HelveticaExt-Normal</vt:lpstr>
      <vt:lpstr>Menlo</vt:lpstr>
      <vt:lpstr>等线</vt:lpstr>
      <vt:lpstr>黑体</vt:lpstr>
      <vt:lpstr>宋体</vt:lpstr>
      <vt:lpstr>Arial</vt:lpstr>
      <vt:lpstr>Cambria Math</vt:lpstr>
      <vt:lpstr>Times New Roman</vt:lpstr>
      <vt:lpstr>Office 主题​​</vt:lpstr>
      <vt:lpstr>自定义设计方案</vt:lpstr>
      <vt:lpstr>1_自定义设计方案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3528571680@qq.com</dc:creator>
  <cp:lastModifiedBy>Flish _</cp:lastModifiedBy>
  <cp:revision>355</cp:revision>
  <dcterms:created xsi:type="dcterms:W3CDTF">2021-04-05T08:53:00Z</dcterms:created>
  <dcterms:modified xsi:type="dcterms:W3CDTF">2024-06-13T18:18:19Z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CCB9760E6AC04A80A6FFFB96C02D7D7F_13</vt:lpwstr>
  </property>
  <property fmtid="{D5CDD505-2E9C-101B-9397-08002B2CF9AE}" pid="3" name="KSOProductBuildVer">
    <vt:lpwstr>2052-12.1.0.16388</vt:lpwstr>
  </property>
</Properties>
</file>