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20"/>
  </p:notesMasterIdLst>
  <p:sldIdLst>
    <p:sldId id="256" r:id="rId3"/>
    <p:sldId id="257" r:id="rId4"/>
    <p:sldId id="258" r:id="rId5"/>
    <p:sldId id="348" r:id="rId6"/>
    <p:sldId id="332" r:id="rId7"/>
    <p:sldId id="273" r:id="rId8"/>
    <p:sldId id="340" r:id="rId9"/>
    <p:sldId id="263" r:id="rId10"/>
    <p:sldId id="342" r:id="rId11"/>
    <p:sldId id="343" r:id="rId12"/>
    <p:sldId id="344" r:id="rId13"/>
    <p:sldId id="345" r:id="rId14"/>
    <p:sldId id="338" r:id="rId15"/>
    <p:sldId id="346" r:id="rId16"/>
    <p:sldId id="347" r:id="rId17"/>
    <p:sldId id="326" r:id="rId18"/>
    <p:sldId id="33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4195"/>
    <a:srgbClr val="703881"/>
    <a:srgbClr val="974BAF"/>
    <a:srgbClr val="D3B1DD"/>
    <a:srgbClr val="A45EBA"/>
    <a:srgbClr val="BB87CB"/>
    <a:srgbClr val="E8D7ED"/>
    <a:srgbClr val="D6B6E0"/>
    <a:srgbClr val="B57BC7"/>
    <a:srgbClr val="F5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37"/>
  </p:normalViewPr>
  <p:slideViewPr>
    <p:cSldViewPr snapToGrid="0" showGuides="1">
      <p:cViewPr>
        <p:scale>
          <a:sx n="110" d="100"/>
          <a:sy n="110" d="100"/>
        </p:scale>
        <p:origin x="608" y="120"/>
      </p:cViewPr>
      <p:guideLst>
        <p:guide orient="horz" pos="2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C7A92-BE57-4643-A063-067DD9EBF662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A2F5-961A-45DC-9B56-8438DF61963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9BB75-9EB3-4665-8B5F-619C123C9110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9BB75-9EB3-4665-8B5F-619C123C9110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DC4C-01A5-41C1-B58F-1E1BC96F39F0}" type="slidenum">
              <a:rPr lang="zh-CN" altLang="en-US" smtClean="0"/>
              <a:t>15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C8F19F-AEB0-4DBA-8C74-388F971008F9}" type="slidenum">
              <a:rPr lang="zh-CN" altLang="en-US" smtClean="0"/>
              <a:t>16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17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760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88DC4C-01A5-41C1-B58F-1E1BC96F39F0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9BB75-9EB3-4665-8B5F-619C123C9110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9BB75-9EB3-4665-8B5F-619C123C9110}" type="slidenum">
              <a:rPr lang="zh-CN" altLang="en-US" smtClean="0"/>
              <a:t>9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 userDrawn="1"/>
        </p:nvSpPr>
        <p:spPr>
          <a:xfrm rot="21277232">
            <a:off x="9147600" y="3779002"/>
            <a:ext cx="4648046" cy="4252138"/>
          </a:xfrm>
          <a:prstGeom prst="ellipse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7414054" y="1210962"/>
            <a:ext cx="5535827" cy="3311611"/>
          </a:xfrm>
          <a:prstGeom prst="rect">
            <a:avLst/>
          </a:prstGeom>
          <a:pattFill prst="lgCheck">
            <a:fgClr>
              <a:schemeClr val="bg2">
                <a:lumMod val="9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="1" i="0" baseline="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Drag &amp; Drop picture</a:t>
            </a:r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2438400" y="464457"/>
            <a:ext cx="9753600" cy="0"/>
          </a:xfrm>
          <a:prstGeom prst="line">
            <a:avLst/>
          </a:prstGeom>
          <a:ln>
            <a:solidFill>
              <a:srgbClr val="367AB9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203200" y="217714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67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000" b="1" dirty="0">
                <a:solidFill>
                  <a:srgbClr val="367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2438400" y="464457"/>
            <a:ext cx="9753600" cy="0"/>
          </a:xfrm>
          <a:prstGeom prst="line">
            <a:avLst/>
          </a:prstGeom>
          <a:ln>
            <a:solidFill>
              <a:srgbClr val="367AB9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>
            <a:off x="203200" y="217714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67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b="1" dirty="0">
                <a:solidFill>
                  <a:srgbClr val="367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2022/10/11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2022/10/11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2DF9-00AF-416F-9C59-A3BD35613327}" type="datetimeFigureOut">
              <a:rPr lang="zh-CN" altLang="en-US" smtClean="0"/>
              <a:t>2022/10/11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 advClick="0" advTm="2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 163"/>
          <p:cNvSpPr/>
          <p:nvPr/>
        </p:nvSpPr>
        <p:spPr>
          <a:xfrm>
            <a:off x="5348343" y="0"/>
            <a:ext cx="3336800" cy="6858000"/>
          </a:xfrm>
          <a:prstGeom prst="rect">
            <a:avLst/>
          </a:prstGeom>
          <a:solidFill>
            <a:srgbClr val="E8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47614" y="0"/>
            <a:ext cx="3544386" cy="6858000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61364"/>
            <a:ext cx="6096000" cy="0"/>
          </a:xfrm>
          <a:prstGeom prst="line">
            <a:avLst/>
          </a:prstGeom>
          <a:ln w="3175"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0" y="28950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0" y="41764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0" y="54579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0" y="67393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0" y="80207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0" y="93022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0" y="105836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0" y="118650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0" y="131464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0" y="144279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0" y="157093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0" y="169907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0" y="182721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0" y="195536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0" y="208350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0" y="221164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0" y="233978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0" y="246793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0" y="259607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0" y="272421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0" y="285235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0" y="298050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0" y="310864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0" y="323678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0" y="336492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0" y="349307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0" y="362121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0" y="374935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0" y="387749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0" y="400564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0" y="413378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0" y="426192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0" y="439007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0" y="451821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0" y="464635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0" y="477449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0" y="490264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0" y="503078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0" y="515892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0" y="528706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0" y="541521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0" y="554335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0" y="567149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0" y="579963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0" y="592778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0" y="605592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0" y="618406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0" y="631220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0" y="644035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0" y="656849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0" y="6696636"/>
            <a:ext cx="6096000" cy="0"/>
          </a:xfrm>
          <a:prstGeom prst="line">
            <a:avLst/>
          </a:prstGeom>
          <a:ln w="3175"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43436" y="0"/>
            <a:ext cx="0" cy="6858000"/>
          </a:xfrm>
          <a:prstGeom prst="line">
            <a:avLst/>
          </a:prstGeom>
          <a:ln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5716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7089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48462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59835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71208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2580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93953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05326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116699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28072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39445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50818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62190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173563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184936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96309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07682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219055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230428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241801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253173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264546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275919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287292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298665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10038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21411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32784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344156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55529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66902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378275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89648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401021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412394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423767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435139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446512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457885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469258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80631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492004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503377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514750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526122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537495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548868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60241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571614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582987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5943601" y="0"/>
            <a:ext cx="0" cy="6858000"/>
          </a:xfrm>
          <a:prstGeom prst="line">
            <a:avLst/>
          </a:prstGeom>
          <a:ln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/>
          <p:cNvSpPr/>
          <p:nvPr/>
        </p:nvSpPr>
        <p:spPr>
          <a:xfrm>
            <a:off x="705925" y="545790"/>
            <a:ext cx="10540373" cy="5791205"/>
          </a:xfrm>
          <a:prstGeom prst="roundRect">
            <a:avLst>
              <a:gd name="adj" fmla="val 6751"/>
            </a:avLst>
          </a:prstGeom>
          <a:solidFill>
            <a:schemeClr val="bg1"/>
          </a:solidFill>
          <a:ln>
            <a:noFill/>
          </a:ln>
          <a:effectLst>
            <a:outerShdw blurRad="190500" dist="254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140835" y="1459403"/>
            <a:ext cx="470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6175806" y="2021987"/>
            <a:ext cx="4701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切尔诺贝利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02421" y="2980501"/>
            <a:ext cx="5304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小组合作检索阅读作业</a:t>
            </a:r>
            <a:endParaRPr lang="en-US" altLang="zh-CN" sz="36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r>
              <a:rPr lang="en-US" altLang="zh-CN" sz="3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C </a:t>
            </a:r>
            <a:r>
              <a:rPr lang="zh-TW" altLang="en-US" sz="3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小组</a:t>
            </a:r>
            <a:endParaRPr lang="zh-CN" altLang="en-US" sz="36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82612" y="4263334"/>
            <a:ext cx="4436500" cy="369253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  <a:cs typeface="+mn-ea"/>
              <a:sym typeface="+mn-lt"/>
            </a:endParaRPr>
          </a:p>
        </p:txBody>
      </p:sp>
      <p:grpSp>
        <p:nvGrpSpPr>
          <p:cNvPr id="166" name="组合 165"/>
          <p:cNvGrpSpPr>
            <a:grpSpLocks noChangeAspect="1"/>
          </p:cNvGrpSpPr>
          <p:nvPr/>
        </p:nvGrpSpPr>
        <p:grpSpPr>
          <a:xfrm>
            <a:off x="8643259" y="810628"/>
            <a:ext cx="2040560" cy="614084"/>
            <a:chOff x="2685028" y="2876682"/>
            <a:chExt cx="5502784" cy="1656004"/>
          </a:xfrm>
        </p:grpSpPr>
        <p:sp>
          <p:nvSpPr>
            <p:cNvPr id="167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169" name="图片 16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4" t="8641" r="10004"/>
          <a:stretch>
            <a:fillRect/>
          </a:stretch>
        </p:blipFill>
        <p:spPr bwMode="auto">
          <a:xfrm>
            <a:off x="845431" y="2000776"/>
            <a:ext cx="5330375" cy="332305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0"/>
          <p:cNvSpPr txBox="1"/>
          <p:nvPr/>
        </p:nvSpPr>
        <p:spPr>
          <a:xfrm>
            <a:off x="6209338" y="4815377"/>
            <a:ext cx="458304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吴晨聪、潘之瑶、高凯旋、张凌宇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3" grpId="0"/>
      <p:bldP spid="2" grpId="0"/>
      <p:bldP spid="9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661" y="19329"/>
            <a:ext cx="5486400" cy="6858000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4690502" y="787754"/>
            <a:ext cx="7072491" cy="5548744"/>
          </a:xfrm>
          <a:prstGeom prst="roundRect">
            <a:avLst>
              <a:gd name="adj" fmla="val 7678"/>
            </a:avLst>
          </a:prstGeom>
          <a:solidFill>
            <a:schemeClr val="bg1"/>
          </a:solidFill>
          <a:ln>
            <a:noFill/>
          </a:ln>
          <a:effectLst>
            <a:outerShdw blurRad="228600" dist="63500" sx="102000" sy="102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iconfont-1191-801540"/>
          <p:cNvSpPr>
            <a:spLocks noChangeAspect="1"/>
          </p:cNvSpPr>
          <p:nvPr/>
        </p:nvSpPr>
        <p:spPr bwMode="auto">
          <a:xfrm>
            <a:off x="5114044" y="2292126"/>
            <a:ext cx="609525" cy="609685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rgbClr val="70388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56900" y="4885718"/>
            <a:ext cx="524695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选取相同角度，重在比较中美应急管理结构异同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“超越问责”，探索弥补应急管理结构漏洞的新方向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iconfont-1191-801540"/>
          <p:cNvSpPr>
            <a:spLocks noChangeAspect="1"/>
          </p:cNvSpPr>
          <p:nvPr/>
        </p:nvSpPr>
        <p:spPr bwMode="auto">
          <a:xfrm>
            <a:off x="5147776" y="4200670"/>
            <a:ext cx="609525" cy="609685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rgbClr val="70388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84470" y="1510575"/>
            <a:ext cx="369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703881"/>
                </a:solidFill>
                <a:cs typeface="+mn-ea"/>
                <a:sym typeface="+mn-lt"/>
              </a:rPr>
              <a:t>符合</a:t>
            </a:r>
            <a:r>
              <a:rPr lang="en-US" altLang="zh-TW" sz="2000" b="1" dirty="0">
                <a:solidFill>
                  <a:srgbClr val="703881"/>
                </a:solidFill>
                <a:cs typeface="+mn-ea"/>
                <a:sym typeface="+mn-lt"/>
              </a:rPr>
              <a:t>”</a:t>
            </a:r>
            <a:r>
              <a:rPr lang="zh-TW" altLang="en-US" sz="2000" b="1" dirty="0">
                <a:solidFill>
                  <a:srgbClr val="703881"/>
                </a:solidFill>
                <a:cs typeface="+mn-ea"/>
                <a:sym typeface="+mn-lt"/>
              </a:rPr>
              <a:t>深、新、细、精</a:t>
            </a:r>
            <a:r>
              <a:rPr lang="en-US" altLang="zh-TW" sz="2000" b="1" dirty="0">
                <a:solidFill>
                  <a:srgbClr val="703881"/>
                </a:solidFill>
                <a:cs typeface="+mn-ea"/>
                <a:sym typeface="+mn-lt"/>
              </a:rPr>
              <a:t>”?</a:t>
            </a:r>
            <a:endParaRPr lang="zh-CN" altLang="en-US" sz="2000" b="1" dirty="0">
              <a:solidFill>
                <a:srgbClr val="70388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122377" y="2059192"/>
            <a:ext cx="807368" cy="0"/>
          </a:xfrm>
          <a:prstGeom prst="line">
            <a:avLst/>
          </a:prstGeom>
          <a:ln w="57150">
            <a:solidFill>
              <a:srgbClr val="703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92313" y="1030922"/>
            <a:ext cx="320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cs typeface="+mn-ea"/>
                <a:sym typeface="+mn-lt"/>
              </a:rPr>
              <a:t>选题分析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0"/>
          <a:stretch>
            <a:fillRect/>
          </a:stretch>
        </p:blipFill>
        <p:spPr>
          <a:xfrm>
            <a:off x="716587" y="4200670"/>
            <a:ext cx="3543076" cy="2003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9440690" y="941327"/>
            <a:ext cx="1891573" cy="569248"/>
            <a:chOff x="2685028" y="2876682"/>
            <a:chExt cx="5502784" cy="1656004"/>
          </a:xfrm>
        </p:grpSpPr>
        <p:sp>
          <p:nvSpPr>
            <p:cNvPr id="2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35" name="图片 3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grpSp>
        <p:nvGrpSpPr>
          <p:cNvPr id="5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6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7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8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9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" name="文本框 48"/>
          <p:cNvSpPr txBox="1"/>
          <p:nvPr/>
        </p:nvSpPr>
        <p:spPr>
          <a:xfrm>
            <a:off x="5746970" y="2312175"/>
            <a:ext cx="72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深</a:t>
            </a:r>
            <a:endParaRPr lang="en-US" altLang="zh-CN" sz="24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5956900" y="2774684"/>
            <a:ext cx="5246952" cy="1984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灾难的关注点往往都在“天灾”、“人祸”上，但本文“超越问责”，反思“血的教训”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深入比较中美两国的应急管理结构异同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选择结构功能主义视角进行深入的理论研究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48"/>
          <p:cNvSpPr txBox="1"/>
          <p:nvPr/>
        </p:nvSpPr>
        <p:spPr>
          <a:xfrm>
            <a:off x="5794243" y="4259159"/>
            <a:ext cx="72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新</a:t>
            </a:r>
            <a:endParaRPr lang="en-US" altLang="zh-CN" sz="24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33" grpId="0"/>
      <p:bldP spid="2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661" y="19329"/>
            <a:ext cx="5486400" cy="6858000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4690502" y="787754"/>
            <a:ext cx="7072491" cy="5548744"/>
          </a:xfrm>
          <a:prstGeom prst="roundRect">
            <a:avLst>
              <a:gd name="adj" fmla="val 7678"/>
            </a:avLst>
          </a:prstGeom>
          <a:solidFill>
            <a:schemeClr val="bg1"/>
          </a:solidFill>
          <a:ln>
            <a:noFill/>
          </a:ln>
          <a:effectLst>
            <a:outerShdw blurRad="228600" dist="63500" sx="102000" sy="102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iconfont-1191-801540"/>
          <p:cNvSpPr>
            <a:spLocks noChangeAspect="1"/>
          </p:cNvSpPr>
          <p:nvPr/>
        </p:nvSpPr>
        <p:spPr bwMode="auto">
          <a:xfrm>
            <a:off x="5114044" y="2292126"/>
            <a:ext cx="609525" cy="609685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rgbClr val="70388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56900" y="4885718"/>
            <a:ext cx="524695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选取了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篇中外文献且关联度较高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文献时效性较好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iconfont-1191-801540"/>
          <p:cNvSpPr>
            <a:spLocks noChangeAspect="1"/>
          </p:cNvSpPr>
          <p:nvPr/>
        </p:nvSpPr>
        <p:spPr bwMode="auto">
          <a:xfrm>
            <a:off x="5137445" y="4403160"/>
            <a:ext cx="609525" cy="609685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rgbClr val="70388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84470" y="1510575"/>
            <a:ext cx="3699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703881"/>
                </a:solidFill>
                <a:cs typeface="+mn-ea"/>
                <a:sym typeface="+mn-lt"/>
              </a:rPr>
              <a:t>符合</a:t>
            </a:r>
            <a:r>
              <a:rPr lang="en-US" altLang="zh-TW" sz="2000" b="1" dirty="0">
                <a:solidFill>
                  <a:srgbClr val="703881"/>
                </a:solidFill>
                <a:cs typeface="+mn-ea"/>
                <a:sym typeface="+mn-lt"/>
              </a:rPr>
              <a:t>”</a:t>
            </a:r>
            <a:r>
              <a:rPr lang="zh-TW" altLang="en-US" sz="2000" b="1" dirty="0">
                <a:solidFill>
                  <a:srgbClr val="703881"/>
                </a:solidFill>
                <a:cs typeface="+mn-ea"/>
                <a:sym typeface="+mn-lt"/>
              </a:rPr>
              <a:t>深、新、细、精</a:t>
            </a:r>
            <a:r>
              <a:rPr lang="en-US" altLang="zh-TW" sz="2000" b="1" dirty="0">
                <a:solidFill>
                  <a:srgbClr val="703881"/>
                </a:solidFill>
                <a:cs typeface="+mn-ea"/>
                <a:sym typeface="+mn-lt"/>
              </a:rPr>
              <a:t>”?</a:t>
            </a:r>
            <a:endParaRPr lang="zh-CN" altLang="en-US" sz="2000" b="1" dirty="0">
              <a:solidFill>
                <a:srgbClr val="70388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122377" y="2059192"/>
            <a:ext cx="807368" cy="0"/>
          </a:xfrm>
          <a:prstGeom prst="line">
            <a:avLst/>
          </a:prstGeom>
          <a:ln w="57150">
            <a:solidFill>
              <a:srgbClr val="703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92313" y="1030922"/>
            <a:ext cx="320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cs typeface="+mn-ea"/>
                <a:sym typeface="+mn-lt"/>
              </a:rPr>
              <a:t>选题分析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0"/>
          <a:stretch>
            <a:fillRect/>
          </a:stretch>
        </p:blipFill>
        <p:spPr>
          <a:xfrm>
            <a:off x="716587" y="4200670"/>
            <a:ext cx="3543076" cy="2003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9440690" y="941327"/>
            <a:ext cx="1891573" cy="569248"/>
            <a:chOff x="2685028" y="2876682"/>
            <a:chExt cx="5502784" cy="1656004"/>
          </a:xfrm>
        </p:grpSpPr>
        <p:sp>
          <p:nvSpPr>
            <p:cNvPr id="2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35" name="图片 3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grpSp>
        <p:nvGrpSpPr>
          <p:cNvPr id="5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6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7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8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9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" name="文本框 48"/>
          <p:cNvSpPr txBox="1"/>
          <p:nvPr/>
        </p:nvSpPr>
        <p:spPr>
          <a:xfrm>
            <a:off x="5746970" y="2340751"/>
            <a:ext cx="72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细</a:t>
            </a:r>
            <a:endParaRPr lang="en-US" altLang="zh-CN" sz="24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5956900" y="2774684"/>
            <a:ext cx="5246952" cy="2305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以天津港和德州大爆炸两个具体事件为分析对象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聚焦应急管理中紧急救援、政府响应、善后回复、问责反思四个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罗列具体的时间、数据、事件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细致分析异同得出启示和变革的方向</a:t>
            </a: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文本框 48"/>
          <p:cNvSpPr txBox="1"/>
          <p:nvPr/>
        </p:nvSpPr>
        <p:spPr>
          <a:xfrm>
            <a:off x="5783912" y="4490225"/>
            <a:ext cx="721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精</a:t>
            </a:r>
            <a:endParaRPr lang="en-US" altLang="zh-CN" sz="24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33" grpId="0"/>
      <p:bldP spid="2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246" y="1730086"/>
            <a:ext cx="6405996" cy="4270664"/>
          </a:xfrm>
          <a:prstGeom prst="rect">
            <a:avLst/>
          </a:prstGeom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060910" y="467591"/>
            <a:ext cx="5348310" cy="5922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63500" sx="102000" sy="102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49035" y="1143000"/>
            <a:ext cx="1414556" cy="818195"/>
            <a:chOff x="668068" y="202823"/>
            <a:chExt cx="1414556" cy="337529"/>
          </a:xfrm>
          <a:solidFill>
            <a:schemeClr val="bg1"/>
          </a:solidFill>
        </p:grpSpPr>
        <p:sp>
          <p:nvSpPr>
            <p:cNvPr id="10" name="箭头: V 形 9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1" name="箭头: V 形 10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2" name="箭头: V 形 11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" name="箭头: V 形 12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727924" y="1633248"/>
            <a:ext cx="36973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i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03</a:t>
            </a:r>
            <a:endParaRPr lang="zh-CN" altLang="en-US" sz="16600" b="1" i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44118" y="4376964"/>
            <a:ext cx="4381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600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论证过程</a:t>
            </a:r>
            <a:endParaRPr lang="zh-CN" altLang="en-US" sz="4800" b="1" spc="6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134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5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6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37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C15C63-8C45-0100-0A20-A7A5B8D69D31}"/>
              </a:ext>
            </a:extLst>
          </p:cNvPr>
          <p:cNvGrpSpPr/>
          <p:nvPr/>
        </p:nvGrpSpPr>
        <p:grpSpPr>
          <a:xfrm>
            <a:off x="3026909" y="2841208"/>
            <a:ext cx="2860585" cy="2606162"/>
            <a:chOff x="3026909" y="2841208"/>
            <a:chExt cx="2860585" cy="2606162"/>
          </a:xfrm>
        </p:grpSpPr>
        <p:grpSp>
          <p:nvGrpSpPr>
            <p:cNvPr id="3" name="组合 2"/>
            <p:cNvGrpSpPr/>
            <p:nvPr/>
          </p:nvGrpSpPr>
          <p:grpSpPr>
            <a:xfrm>
              <a:off x="3026909" y="2841208"/>
              <a:ext cx="2860585" cy="2606162"/>
              <a:chOff x="4172510" y="2327211"/>
              <a:chExt cx="2860585" cy="2606162"/>
            </a:xfrm>
          </p:grpSpPr>
          <p:grpSp>
            <p:nvGrpSpPr>
              <p:cNvPr id="33" name="组合 32"/>
              <p:cNvGrpSpPr/>
              <p:nvPr/>
            </p:nvGrpSpPr>
            <p:grpSpPr>
              <a:xfrm>
                <a:off x="4172510" y="2327211"/>
                <a:ext cx="2860585" cy="1219960"/>
                <a:chOff x="1118936" y="2300480"/>
                <a:chExt cx="2860585" cy="1219960"/>
              </a:xfrm>
            </p:grpSpPr>
            <p:cxnSp>
              <p:nvCxnSpPr>
                <p:cNvPr id="34" name="直接连接符 33"/>
                <p:cNvCxnSpPr/>
                <p:nvPr/>
              </p:nvCxnSpPr>
              <p:spPr>
                <a:xfrm>
                  <a:off x="1118936" y="2300480"/>
                  <a:ext cx="0" cy="1219960"/>
                </a:xfrm>
                <a:prstGeom prst="line">
                  <a:avLst/>
                </a:prstGeom>
                <a:noFill/>
                <a:ln w="31750" cap="rnd" cmpd="sng" algn="ctr">
                  <a:gradFill>
                    <a:gsLst>
                      <a:gs pos="0">
                        <a:srgbClr val="703881">
                          <a:alpha val="0"/>
                        </a:srgbClr>
                      </a:gs>
                      <a:gs pos="53000">
                        <a:srgbClr val="703881"/>
                      </a:gs>
                      <a:gs pos="100000">
                        <a:srgbClr val="703881">
                          <a:alpha val="0"/>
                        </a:srgbClr>
                      </a:gs>
                    </a:gsLst>
                    <a:lin ang="5400000" scaled="1"/>
                  </a:gradFill>
                  <a:prstDash val="solid"/>
                  <a:miter lim="800000"/>
                </a:ln>
                <a:effectLst/>
              </p:spPr>
            </p:cxnSp>
            <p:sp>
              <p:nvSpPr>
                <p:cNvPr id="36" name="TextBox 53"/>
                <p:cNvSpPr txBox="1"/>
                <p:nvPr/>
              </p:nvSpPr>
              <p:spPr>
                <a:xfrm>
                  <a:off x="1265611" y="3002573"/>
                  <a:ext cx="2713910" cy="2749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ts val="2500"/>
                    </a:lnSpc>
                    <a:defRPr sz="1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  <a:cs typeface="+mn-ea"/>
                    </a:defRPr>
                  </a:lvl1pPr>
                </a:lstStyle>
                <a:p>
                  <a:r>
                    <a:rPr lang="zh-CN" altLang="en-US" sz="1600" b="1" dirty="0">
                      <a:sym typeface="+mn-lt"/>
                    </a:rPr>
                    <a:t>具体案例的选择、介绍与分析</a:t>
                  </a:r>
                </a:p>
              </p:txBody>
            </p:sp>
          </p:grpSp>
          <p:pic>
            <p:nvPicPr>
              <p:cNvPr id="42" name="图片 4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6718" b="16718"/>
              <a:stretch>
                <a:fillRect/>
              </a:stretch>
            </p:blipFill>
            <p:spPr>
              <a:xfrm>
                <a:off x="4423458" y="3774394"/>
                <a:ext cx="2403809" cy="115897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31" name="TextBox 42"/>
            <p:cNvSpPr txBox="1"/>
            <p:nvPr/>
          </p:nvSpPr>
          <p:spPr>
            <a:xfrm flipH="1">
              <a:off x="3312246" y="3181449"/>
              <a:ext cx="129903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rgbClr val="70388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2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703881"/>
                  </a:solidFill>
                  <a:effectLst/>
                  <a:uLnTx/>
                  <a:uFillTx/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.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03881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cs typeface="+mn-ea"/>
                <a:sym typeface="+mn-lt"/>
              </a:rPr>
              <a:t>论证过程</a:t>
            </a:r>
            <a:endParaRPr lang="zh-CN" altLang="en-US" sz="2800" dirty="0">
              <a:solidFill>
                <a:srgbClr val="703881"/>
              </a:solidFill>
              <a:cs typeface="+mn-ea"/>
              <a:sym typeface="+mn-lt"/>
            </a:endParaRPr>
          </a:p>
        </p:txBody>
      </p: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50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52" name="图片 51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739237A-FACE-E08B-C1D3-5ADC5CDA8F5B}"/>
              </a:ext>
            </a:extLst>
          </p:cNvPr>
          <p:cNvGrpSpPr/>
          <p:nvPr/>
        </p:nvGrpSpPr>
        <p:grpSpPr>
          <a:xfrm>
            <a:off x="6120418" y="1863352"/>
            <a:ext cx="2852340" cy="2946944"/>
            <a:chOff x="6120418" y="1863352"/>
            <a:chExt cx="2852340" cy="2946944"/>
          </a:xfrm>
        </p:grpSpPr>
        <p:grpSp>
          <p:nvGrpSpPr>
            <p:cNvPr id="4" name="组合 3"/>
            <p:cNvGrpSpPr/>
            <p:nvPr/>
          </p:nvGrpSpPr>
          <p:grpSpPr>
            <a:xfrm>
              <a:off x="6120418" y="1863352"/>
              <a:ext cx="2852340" cy="2946944"/>
              <a:chOff x="8022269" y="1182705"/>
              <a:chExt cx="2852340" cy="2946944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8022269" y="1182705"/>
                <a:ext cx="2740104" cy="1219960"/>
                <a:chOff x="1118936" y="2300480"/>
                <a:chExt cx="2326597" cy="1219960"/>
              </a:xfrm>
            </p:grpSpPr>
            <p:cxnSp>
              <p:nvCxnSpPr>
                <p:cNvPr id="38" name="直接连接符 37"/>
                <p:cNvCxnSpPr/>
                <p:nvPr/>
              </p:nvCxnSpPr>
              <p:spPr>
                <a:xfrm>
                  <a:off x="1118936" y="2300480"/>
                  <a:ext cx="0" cy="1219960"/>
                </a:xfrm>
                <a:prstGeom prst="line">
                  <a:avLst/>
                </a:prstGeom>
                <a:noFill/>
                <a:ln w="31750" cap="rnd" cmpd="sng" algn="ctr">
                  <a:gradFill>
                    <a:gsLst>
                      <a:gs pos="0">
                        <a:srgbClr val="703881">
                          <a:alpha val="0"/>
                        </a:srgbClr>
                      </a:gs>
                      <a:gs pos="53000">
                        <a:srgbClr val="703881"/>
                      </a:gs>
                      <a:gs pos="100000">
                        <a:srgbClr val="703881">
                          <a:alpha val="0"/>
                        </a:srgbClr>
                      </a:gs>
                    </a:gsLst>
                    <a:lin ang="5400000" scaled="1"/>
                  </a:gradFill>
                  <a:prstDash val="solid"/>
                  <a:miter lim="800000"/>
                </a:ln>
                <a:effectLst/>
              </p:spPr>
            </p:cxnSp>
            <p:sp>
              <p:nvSpPr>
                <p:cNvPr id="40" name="TextBox 53"/>
                <p:cNvSpPr txBox="1"/>
                <p:nvPr/>
              </p:nvSpPr>
              <p:spPr>
                <a:xfrm>
                  <a:off x="1345688" y="2785353"/>
                  <a:ext cx="2099845" cy="59554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ts val="2500"/>
                    </a:lnSpc>
                    <a:defRPr sz="1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  <a:cs typeface="+mn-ea"/>
                    </a:defRPr>
                  </a:lvl1pPr>
                </a:lstStyle>
                <a:p>
                  <a:r>
                    <a:rPr lang="zh-CN" altLang="en-US" sz="1600" b="1" dirty="0">
                      <a:sym typeface="+mn-lt"/>
                    </a:rPr>
                    <a:t>分析：中美应急管理结构的</a:t>
                  </a:r>
                  <a:endParaRPr lang="en-US" altLang="zh-CN" sz="1600" b="1" dirty="0">
                    <a:sym typeface="+mn-lt"/>
                  </a:endParaRPr>
                </a:p>
                <a:p>
                  <a:r>
                    <a:rPr lang="zh-CN" altLang="en-US" sz="1600" b="1" dirty="0">
                      <a:sym typeface="+mn-lt"/>
                    </a:rPr>
                    <a:t>趋同与趋异</a:t>
                  </a:r>
                </a:p>
              </p:txBody>
            </p:sp>
          </p:grpSp>
          <p:pic>
            <p:nvPicPr>
              <p:cNvPr id="43" name="图片 4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72" r="1926" b="12742"/>
              <a:stretch>
                <a:fillRect/>
              </a:stretch>
            </p:blipFill>
            <p:spPr>
              <a:xfrm>
                <a:off x="8317820" y="2755011"/>
                <a:ext cx="2556789" cy="137463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5" name="TextBox 42"/>
            <p:cNvSpPr txBox="1"/>
            <p:nvPr/>
          </p:nvSpPr>
          <p:spPr>
            <a:xfrm flipH="1">
              <a:off x="6524035" y="1976138"/>
              <a:ext cx="129903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kern="0" dirty="0">
                  <a:solidFill>
                    <a:srgbClr val="703881"/>
                  </a:solidFill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3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703881"/>
                  </a:solidFill>
                  <a:effectLst/>
                  <a:uLnTx/>
                  <a:uFillTx/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.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03881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47BA2EF-D0BA-732B-49B4-C344F880DD20}"/>
              </a:ext>
            </a:extLst>
          </p:cNvPr>
          <p:cNvGrpSpPr/>
          <p:nvPr/>
        </p:nvGrpSpPr>
        <p:grpSpPr>
          <a:xfrm>
            <a:off x="361520" y="3931311"/>
            <a:ext cx="2492973" cy="2507831"/>
            <a:chOff x="361520" y="3931311"/>
            <a:chExt cx="2492973" cy="2507831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361520" y="4114534"/>
              <a:ext cx="0" cy="1219960"/>
            </a:xfrm>
            <a:prstGeom prst="line">
              <a:avLst/>
            </a:prstGeom>
            <a:noFill/>
            <a:ln w="31750" cap="rnd" cmpd="sng" algn="ctr">
              <a:gradFill>
                <a:gsLst>
                  <a:gs pos="0">
                    <a:srgbClr val="703881">
                      <a:alpha val="0"/>
                    </a:srgbClr>
                  </a:gs>
                  <a:gs pos="53000">
                    <a:srgbClr val="703881"/>
                  </a:gs>
                  <a:gs pos="100000">
                    <a:srgbClr val="703881">
                      <a:alpha val="0"/>
                    </a:srgb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</p:cxnSp>
        <p:sp>
          <p:nvSpPr>
            <p:cNvPr id="32" name="TextBox 53"/>
            <p:cNvSpPr txBox="1"/>
            <p:nvPr/>
          </p:nvSpPr>
          <p:spPr>
            <a:xfrm>
              <a:off x="485215" y="3931311"/>
              <a:ext cx="2369278" cy="12490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just">
                <a:lnSpc>
                  <a:spcPts val="2000"/>
                </a:lnSpc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</a:lstStyle>
            <a:p>
              <a:pPr algn="ctr">
                <a:lnSpc>
                  <a:spcPts val="25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  <a:sym typeface="+mn-lt"/>
                </a:rPr>
                <a:t>缘起</a:t>
              </a:r>
              <a:endPara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ea"/>
                <a:sym typeface="+mn-lt"/>
              </a:endParaRPr>
            </a:p>
            <a:p>
              <a:pPr algn="ctr">
                <a:lnSpc>
                  <a:spcPts val="25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  <a:sym typeface="+mn-lt"/>
                </a:rPr>
                <a:t>文献综述（中美应急管理体系总体性研究）</a:t>
              </a:r>
              <a:endPara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  <a:cs typeface="+mn-ea"/>
                <a:sym typeface="+mn-lt"/>
              </a:endParaRPr>
            </a:p>
            <a:p>
              <a:pPr algn="ctr">
                <a:lnSpc>
                  <a:spcPts val="2500"/>
                </a:lnSpc>
              </a:pPr>
              <a:r>
                <a:rPr lang="zh-CN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宋体" panose="02010600040101010101" pitchFamily="2" charset="-122"/>
                  <a:ea typeface="华文宋体" panose="02010600040101010101" pitchFamily="2" charset="-122"/>
                  <a:cs typeface="+mn-ea"/>
                  <a:sym typeface="+mn-lt"/>
                </a:rPr>
                <a:t>理论框架（结构功能主义）</a:t>
              </a: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73" b="9773"/>
            <a:stretch>
              <a:fillRect/>
            </a:stretch>
          </p:blipFill>
          <p:spPr>
            <a:xfrm>
              <a:off x="617054" y="5284061"/>
              <a:ext cx="1981910" cy="11550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42"/>
            <p:cNvSpPr txBox="1"/>
            <p:nvPr/>
          </p:nvSpPr>
          <p:spPr>
            <a:xfrm flipH="1">
              <a:off x="615211" y="3974054"/>
              <a:ext cx="129903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703881"/>
                  </a:solidFill>
                  <a:effectLst/>
                  <a:uLnTx/>
                  <a:uFillTx/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1.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03881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CAEBF97-0AD7-02E2-74E5-8D48AF8D3876}"/>
              </a:ext>
            </a:extLst>
          </p:cNvPr>
          <p:cNvGrpSpPr/>
          <p:nvPr/>
        </p:nvGrpSpPr>
        <p:grpSpPr>
          <a:xfrm>
            <a:off x="9042092" y="1048594"/>
            <a:ext cx="2852340" cy="2946944"/>
            <a:chOff x="9042092" y="1048594"/>
            <a:chExt cx="2852340" cy="2946944"/>
          </a:xfrm>
        </p:grpSpPr>
        <p:grpSp>
          <p:nvGrpSpPr>
            <p:cNvPr id="53" name="组合 52"/>
            <p:cNvGrpSpPr/>
            <p:nvPr/>
          </p:nvGrpSpPr>
          <p:grpSpPr>
            <a:xfrm>
              <a:off x="9042092" y="1048594"/>
              <a:ext cx="2852340" cy="2946944"/>
              <a:chOff x="8022269" y="1182705"/>
              <a:chExt cx="2852340" cy="2946944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8022269" y="1182705"/>
                <a:ext cx="2397202" cy="1219960"/>
                <a:chOff x="1118936" y="2300480"/>
                <a:chExt cx="2035439" cy="1219960"/>
              </a:xfrm>
            </p:grpSpPr>
            <p:cxnSp>
              <p:nvCxnSpPr>
                <p:cNvPr id="56" name="直接连接符 55"/>
                <p:cNvCxnSpPr/>
                <p:nvPr/>
              </p:nvCxnSpPr>
              <p:spPr>
                <a:xfrm>
                  <a:off x="1118936" y="2300480"/>
                  <a:ext cx="0" cy="1219960"/>
                </a:xfrm>
                <a:prstGeom prst="line">
                  <a:avLst/>
                </a:prstGeom>
                <a:noFill/>
                <a:ln w="31750" cap="rnd" cmpd="sng" algn="ctr">
                  <a:gradFill>
                    <a:gsLst>
                      <a:gs pos="0">
                        <a:srgbClr val="703881">
                          <a:alpha val="0"/>
                        </a:srgbClr>
                      </a:gs>
                      <a:gs pos="53000">
                        <a:srgbClr val="703881"/>
                      </a:gs>
                      <a:gs pos="100000">
                        <a:srgbClr val="703881">
                          <a:alpha val="0"/>
                        </a:srgbClr>
                      </a:gs>
                    </a:gsLst>
                    <a:lin ang="5400000" scaled="1"/>
                  </a:gradFill>
                  <a:prstDash val="solid"/>
                  <a:miter lim="800000"/>
                </a:ln>
                <a:effectLst/>
              </p:spPr>
            </p:cxnSp>
            <p:sp>
              <p:nvSpPr>
                <p:cNvPr id="58" name="TextBox 53"/>
                <p:cNvSpPr txBox="1"/>
                <p:nvPr/>
              </p:nvSpPr>
              <p:spPr>
                <a:xfrm>
                  <a:off x="1369886" y="2785353"/>
                  <a:ext cx="1784489" cy="5911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zh-CN"/>
                  </a:defPPr>
                  <a:lvl1pPr algn="ctr">
                    <a:lnSpc>
                      <a:spcPts val="2500"/>
                    </a:lnSpc>
                    <a:defRPr sz="14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华文宋体" panose="02010600040101010101" pitchFamily="2" charset="-122"/>
                      <a:ea typeface="华文宋体" panose="02010600040101010101" pitchFamily="2" charset="-122"/>
                      <a:cs typeface="+mn-ea"/>
                    </a:defRPr>
                  </a:lvl1pPr>
                </a:lstStyle>
                <a:p>
                  <a:r>
                    <a:rPr lang="zh-CN" altLang="en-US" sz="1600" b="1" dirty="0">
                      <a:sym typeface="+mn-lt"/>
                    </a:rPr>
                    <a:t>比较所得的启示</a:t>
                  </a:r>
                  <a:endParaRPr lang="en-US" altLang="zh-CN" sz="1600" b="1" dirty="0">
                    <a:sym typeface="+mn-lt"/>
                  </a:endParaRPr>
                </a:p>
                <a:p>
                  <a:r>
                    <a:rPr lang="zh-CN" altLang="en-US" sz="1600" b="1" dirty="0">
                      <a:sym typeface="+mn-lt"/>
                    </a:rPr>
                    <a:t>与治理变革的方向建议</a:t>
                  </a:r>
                </a:p>
              </p:txBody>
            </p:sp>
          </p:grpSp>
          <p:pic>
            <p:nvPicPr>
              <p:cNvPr id="55" name="图片 54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72" r="1926" b="12742"/>
              <a:stretch>
                <a:fillRect/>
              </a:stretch>
            </p:blipFill>
            <p:spPr>
              <a:xfrm>
                <a:off x="8317820" y="2755011"/>
                <a:ext cx="2556789" cy="1374638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7" name="TextBox 42"/>
            <p:cNvSpPr txBox="1"/>
            <p:nvPr/>
          </p:nvSpPr>
          <p:spPr>
            <a:xfrm flipH="1">
              <a:off x="9415605" y="1210916"/>
              <a:ext cx="129903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703881"/>
                  </a:solidFill>
                  <a:effectLst/>
                  <a:uLnTx/>
                  <a:uFillTx/>
                  <a:latin typeface="思源宋体 Heavy" panose="02020900000000000000" pitchFamily="18" charset="-122"/>
                  <a:ea typeface="思源宋体 Heavy" panose="02020900000000000000" pitchFamily="18" charset="-122"/>
                </a:rPr>
                <a:t>4.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703881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endParaRPr>
            </a:p>
          </p:txBody>
        </p:sp>
      </p:grpSp>
      <p:sp>
        <p:nvSpPr>
          <p:cNvPr id="8" name="文本框 36"/>
          <p:cNvSpPr txBox="1"/>
          <p:nvPr/>
        </p:nvSpPr>
        <p:spPr>
          <a:xfrm>
            <a:off x="352617" y="977713"/>
            <a:ext cx="213378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核心观点</a:t>
            </a:r>
            <a:r>
              <a:rPr lang="en-US" altLang="zh-TW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:</a:t>
            </a:r>
            <a:endParaRPr lang="zh-CN" alt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9" name="文本框 36"/>
          <p:cNvSpPr txBox="1"/>
          <p:nvPr/>
        </p:nvSpPr>
        <p:spPr>
          <a:xfrm>
            <a:off x="485214" y="1597872"/>
            <a:ext cx="5586365" cy="923330"/>
          </a:xfrm>
          <a:prstGeom prst="rect">
            <a:avLst/>
          </a:prstGeom>
          <a:noFill/>
          <a:ln>
            <a:solidFill>
              <a:srgbClr val="814195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重大事故不应只限于问责，应超越问责，将其转化为应急管理体系改革、完善的契机，从“表面问责”向“结构反思”、从“应急危机”向“变革契机”转变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246" y="1730086"/>
            <a:ext cx="6405996" cy="4270664"/>
          </a:xfrm>
          <a:prstGeom prst="rect">
            <a:avLst/>
          </a:prstGeom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060910" y="467591"/>
            <a:ext cx="5348310" cy="5922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63500" sx="102000" sy="102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49035" y="1143000"/>
            <a:ext cx="1414556" cy="818195"/>
            <a:chOff x="668068" y="202823"/>
            <a:chExt cx="1414556" cy="337529"/>
          </a:xfrm>
          <a:solidFill>
            <a:schemeClr val="bg1"/>
          </a:solidFill>
        </p:grpSpPr>
        <p:sp>
          <p:nvSpPr>
            <p:cNvPr id="10" name="箭头: V 形 9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1" name="箭头: V 形 10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2" name="箭头: V 形 11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" name="箭头: V 形 12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727924" y="1633248"/>
            <a:ext cx="36973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i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04</a:t>
            </a:r>
            <a:endParaRPr lang="zh-CN" altLang="en-US" sz="16600" b="1" i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44118" y="4376964"/>
            <a:ext cx="4381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600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灵感时间</a:t>
            </a:r>
            <a:endParaRPr lang="zh-CN" altLang="en-US" sz="4800" b="1" spc="6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45" name="箭头: V 形 44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箭头: V 形 45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箭头: V 形 46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箭头: V 形 47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灵感时间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2" name="矩形: 圆角 21"/>
          <p:cNvSpPr/>
          <p:nvPr/>
        </p:nvSpPr>
        <p:spPr>
          <a:xfrm>
            <a:off x="214792" y="1067822"/>
            <a:ext cx="11679640" cy="5560043"/>
          </a:xfrm>
          <a:prstGeom prst="roundRect">
            <a:avLst/>
          </a:prstGeom>
          <a:noFill/>
          <a:ln w="19050">
            <a:solidFill>
              <a:srgbClr val="70388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53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55" name="图片 5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878138" y="1040377"/>
            <a:ext cx="8224298" cy="858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400" dirty="0"/>
              <a:t>切尔诺贝利事件发生后的问责机制是怎样的？是否合理？</a:t>
            </a:r>
            <a:endParaRPr kumimoji="1"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78137" y="2201423"/>
            <a:ext cx="8868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400" dirty="0"/>
              <a:t>对于核事故而言，“预防导向型救灾”和“结果导向型救灾”，哪个可以起到更好的作用？</a:t>
            </a:r>
            <a:endParaRPr kumimoji="1" lang="en-US" altLang="zh-CN" sz="2400" dirty="0"/>
          </a:p>
          <a:p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21253" y="3524387"/>
            <a:ext cx="8868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400" dirty="0"/>
              <a:t>如何深刻学习这次核事故给我们带来的教训，让它成为我们应急管理结构完善的契机？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0DE7B6-F6EA-674E-6737-6AD4375BB928}"/>
              </a:ext>
            </a:extLst>
          </p:cNvPr>
          <p:cNvSpPr txBox="1"/>
          <p:nvPr/>
        </p:nvSpPr>
        <p:spPr>
          <a:xfrm>
            <a:off x="878136" y="4877756"/>
            <a:ext cx="8868535" cy="151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1" lang="zh-CN" altLang="en-US" sz="2400" dirty="0"/>
              <a:t>如何理解实际碳排放量与核电发展意愿“负相关”？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 </a:t>
            </a:r>
            <a:r>
              <a:rPr kumimoji="1" lang="en-US" altLang="zh-CN" sz="2000" dirty="0"/>
              <a:t>e.g.</a:t>
            </a:r>
            <a:r>
              <a:rPr kumimoji="1" lang="zh-CN" altLang="en-US" sz="2000" dirty="0"/>
              <a:t>日本倾向发展核电，但碳排放保持增长；而一些欧洲国家，如德国总体是支持“脱核”的，碳排放却稳步降低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2" grpId="0"/>
      <p:bldP spid="4" grpId="0"/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215865"/>
              </p:ext>
            </p:extLst>
          </p:nvPr>
        </p:nvGraphicFramePr>
        <p:xfrm>
          <a:off x="2039735" y="1078897"/>
          <a:ext cx="7338730" cy="5400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7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77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814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工作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7038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吴晨聪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7038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sz="1600" dirty="0"/>
                        <a:t>潘之瑶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7038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sz="1600" dirty="0"/>
                        <a:t>高凯旋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70388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MO" altLang="en-US" sz="1600" dirty="0"/>
                        <a:t>张凌宇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703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文献查找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✔️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2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文献精读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✔️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298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PPT</a:t>
                      </a:r>
                      <a:r>
                        <a:rPr lang="zh-CN" altLang="en-US" sz="1600" dirty="0"/>
                        <a:t>制作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✔️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298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汇报展示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✔️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546400"/>
                  </a:ext>
                </a:extLst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40" name="箭头: V 形 39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箭头: V 形 40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2" name="箭头: V 形 41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箭头: V 形 42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2519528" y="293169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小组分工</a:t>
            </a:r>
            <a:r>
              <a:rPr lang="en-US" altLang="zh-CN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    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10065286" y="231774"/>
            <a:ext cx="1840619" cy="553914"/>
            <a:chOff x="2685028" y="2876682"/>
            <a:chExt cx="5502784" cy="1656004"/>
          </a:xfrm>
        </p:grpSpPr>
        <p:sp>
          <p:nvSpPr>
            <p:cNvPr id="4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48" name="图片 4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grpSp>
        <p:nvGrpSpPr>
          <p:cNvPr id="23" name="组合 22"/>
          <p:cNvGrpSpPr/>
          <p:nvPr/>
        </p:nvGrpSpPr>
        <p:grpSpPr>
          <a:xfrm>
            <a:off x="777004" y="4914616"/>
            <a:ext cx="534202" cy="534202"/>
            <a:chOff x="617966" y="2985163"/>
            <a:chExt cx="545084" cy="545084"/>
          </a:xfrm>
        </p:grpSpPr>
        <p:sp>
          <p:nvSpPr>
            <p:cNvPr id="55" name="椭圆 54"/>
            <p:cNvSpPr/>
            <p:nvPr/>
          </p:nvSpPr>
          <p:spPr>
            <a:xfrm>
              <a:off x="617966" y="2985163"/>
              <a:ext cx="545084" cy="545084"/>
            </a:xfrm>
            <a:prstGeom prst="ellipse">
              <a:avLst/>
            </a:prstGeom>
            <a:solidFill>
              <a:srgbClr val="70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形 5" descr="显微镜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5888" y="3002635"/>
              <a:ext cx="456334" cy="456334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780116" y="3822385"/>
            <a:ext cx="534202" cy="534202"/>
            <a:chOff x="588235" y="2062478"/>
            <a:chExt cx="545084" cy="545084"/>
          </a:xfrm>
        </p:grpSpPr>
        <p:sp>
          <p:nvSpPr>
            <p:cNvPr id="54" name="椭圆 53"/>
            <p:cNvSpPr/>
            <p:nvPr/>
          </p:nvSpPr>
          <p:spPr>
            <a:xfrm>
              <a:off x="588235" y="2062478"/>
              <a:ext cx="545084" cy="545084"/>
            </a:xfrm>
            <a:prstGeom prst="ellipse">
              <a:avLst/>
            </a:prstGeom>
            <a:solidFill>
              <a:srgbClr val="70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形 7" descr="烧杯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5888" y="2115154"/>
              <a:ext cx="423428" cy="423428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796509" y="2577648"/>
            <a:ext cx="534202" cy="534202"/>
            <a:chOff x="588235" y="1179769"/>
            <a:chExt cx="545084" cy="545084"/>
          </a:xfrm>
        </p:grpSpPr>
        <p:sp>
          <p:nvSpPr>
            <p:cNvPr id="13" name="椭圆 12"/>
            <p:cNvSpPr/>
            <p:nvPr/>
          </p:nvSpPr>
          <p:spPr>
            <a:xfrm>
              <a:off x="588235" y="1179769"/>
              <a:ext cx="545084" cy="545084"/>
            </a:xfrm>
            <a:prstGeom prst="ellipse">
              <a:avLst/>
            </a:prstGeom>
            <a:solidFill>
              <a:srgbClr val="7038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图形 11" descr="望远镜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0099" y="1267325"/>
              <a:ext cx="447903" cy="447903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BB9A8D7-23B5-45B0-AF83-B2631C1358D1}"/>
              </a:ext>
            </a:extLst>
          </p:cNvPr>
          <p:cNvSpPr txBox="1"/>
          <p:nvPr/>
        </p:nvSpPr>
        <p:spPr>
          <a:xfrm>
            <a:off x="10450286" y="54388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 163"/>
          <p:cNvSpPr/>
          <p:nvPr/>
        </p:nvSpPr>
        <p:spPr>
          <a:xfrm>
            <a:off x="5348343" y="0"/>
            <a:ext cx="3336800" cy="6858000"/>
          </a:xfrm>
          <a:prstGeom prst="rect">
            <a:avLst/>
          </a:prstGeom>
          <a:solidFill>
            <a:srgbClr val="E8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47614" y="0"/>
            <a:ext cx="3544386" cy="6858000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61364"/>
            <a:ext cx="6096000" cy="0"/>
          </a:xfrm>
          <a:prstGeom prst="line">
            <a:avLst/>
          </a:prstGeom>
          <a:ln w="3175"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0" y="28950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0" y="41764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0" y="54579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0" y="67393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0" y="80207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0" y="93022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0" y="105836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0" y="118650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0" y="131464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0" y="144279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0" y="157093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0" y="169907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0" y="182721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0" y="195536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0" y="208350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0" y="221164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0" y="233978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0" y="246793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0" y="259607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0" y="272421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0" y="285235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0" y="298050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0" y="310864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0" y="323678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0" y="336492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0" y="349307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0" y="362121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0" y="374935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0" y="387749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0" y="400564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0" y="413378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0" y="426192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0" y="439007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0" y="451821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0" y="464635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0" y="477449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0" y="490264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0" y="503078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0" y="515892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0" y="528706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0" y="541521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0" y="554335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0" y="567149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0" y="579963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0" y="592778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0" y="605592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0" y="618406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0" y="631220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0" y="644035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0" y="656849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0" y="6696636"/>
            <a:ext cx="6096000" cy="0"/>
          </a:xfrm>
          <a:prstGeom prst="line">
            <a:avLst/>
          </a:prstGeom>
          <a:ln w="3175"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43436" y="0"/>
            <a:ext cx="0" cy="6858000"/>
          </a:xfrm>
          <a:prstGeom prst="line">
            <a:avLst/>
          </a:prstGeom>
          <a:ln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5716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7089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48462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59835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71208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2580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93953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05326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116699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28072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39445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50818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62190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173563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184936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96309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07682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219055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230428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241801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253173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264546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275919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287292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298665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10038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21411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32784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344156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55529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66902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378275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89648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401021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412394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423767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435139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446512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457885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469258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80631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492004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503377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514750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526122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537495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548868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60241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571614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582987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5943601" y="0"/>
            <a:ext cx="0" cy="6858000"/>
          </a:xfrm>
          <a:prstGeom prst="line">
            <a:avLst/>
          </a:prstGeom>
          <a:ln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/>
          <p:cNvSpPr/>
          <p:nvPr/>
        </p:nvSpPr>
        <p:spPr>
          <a:xfrm>
            <a:off x="712080" y="545790"/>
            <a:ext cx="10540373" cy="5791205"/>
          </a:xfrm>
          <a:prstGeom prst="roundRect">
            <a:avLst>
              <a:gd name="adj" fmla="val 6751"/>
            </a:avLst>
          </a:prstGeom>
          <a:solidFill>
            <a:schemeClr val="bg1"/>
          </a:solidFill>
          <a:ln>
            <a:noFill/>
          </a:ln>
          <a:effectLst>
            <a:outerShdw blurRad="190500" dist="254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83" name="图片 1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r="15240"/>
          <a:stretch>
            <a:fillRect/>
          </a:stretch>
        </p:blipFill>
        <p:spPr>
          <a:xfrm>
            <a:off x="1142847" y="1097904"/>
            <a:ext cx="4634672" cy="4990457"/>
          </a:xfrm>
          <a:custGeom>
            <a:avLst/>
            <a:gdLst>
              <a:gd name="connsiteX0" fmla="*/ 3387946 w 4634672"/>
              <a:gd name="connsiteY0" fmla="*/ 825519 h 4990457"/>
              <a:gd name="connsiteX1" fmla="*/ 3657787 w 4634672"/>
              <a:gd name="connsiteY1" fmla="*/ 1554437 h 4990457"/>
              <a:gd name="connsiteX2" fmla="*/ 3212098 w 4634672"/>
              <a:gd name="connsiteY2" fmla="*/ 4377462 h 4990457"/>
              <a:gd name="connsiteX3" fmla="*/ 2730821 w 4634672"/>
              <a:gd name="connsiteY3" fmla="*/ 4987796 h 4990457"/>
              <a:gd name="connsiteX4" fmla="*/ 2460979 w 4634672"/>
              <a:gd name="connsiteY4" fmla="*/ 4258878 h 4990457"/>
              <a:gd name="connsiteX5" fmla="*/ 2906668 w 4634672"/>
              <a:gd name="connsiteY5" fmla="*/ 1435853 h 4990457"/>
              <a:gd name="connsiteX6" fmla="*/ 3387946 w 4634672"/>
              <a:gd name="connsiteY6" fmla="*/ 825519 h 4990457"/>
              <a:gd name="connsiteX7" fmla="*/ 1670037 w 4634672"/>
              <a:gd name="connsiteY7" fmla="*/ 751695 h 4990457"/>
              <a:gd name="connsiteX8" fmla="*/ 1939878 w 4634672"/>
              <a:gd name="connsiteY8" fmla="*/ 1480612 h 4990457"/>
              <a:gd name="connsiteX9" fmla="*/ 1494189 w 4634672"/>
              <a:gd name="connsiteY9" fmla="*/ 4303639 h 4990457"/>
              <a:gd name="connsiteX10" fmla="*/ 1012912 w 4634672"/>
              <a:gd name="connsiteY10" fmla="*/ 4913972 h 4990457"/>
              <a:gd name="connsiteX11" fmla="*/ 743071 w 4634672"/>
              <a:gd name="connsiteY11" fmla="*/ 4185054 h 4990457"/>
              <a:gd name="connsiteX12" fmla="*/ 1188760 w 4634672"/>
              <a:gd name="connsiteY12" fmla="*/ 1362028 h 4990457"/>
              <a:gd name="connsiteX13" fmla="*/ 1670037 w 4634672"/>
              <a:gd name="connsiteY13" fmla="*/ 751695 h 4990457"/>
              <a:gd name="connsiteX14" fmla="*/ 4350136 w 4634672"/>
              <a:gd name="connsiteY14" fmla="*/ 147197 h 4990457"/>
              <a:gd name="connsiteX15" fmla="*/ 4619978 w 4634672"/>
              <a:gd name="connsiteY15" fmla="*/ 876115 h 4990457"/>
              <a:gd name="connsiteX16" fmla="*/ 4174290 w 4634672"/>
              <a:gd name="connsiteY16" fmla="*/ 3699140 h 4990457"/>
              <a:gd name="connsiteX17" fmla="*/ 3693011 w 4634672"/>
              <a:gd name="connsiteY17" fmla="*/ 4309474 h 4990457"/>
              <a:gd name="connsiteX18" fmla="*/ 3423170 w 4634672"/>
              <a:gd name="connsiteY18" fmla="*/ 3580556 h 4990457"/>
              <a:gd name="connsiteX19" fmla="*/ 3868859 w 4634672"/>
              <a:gd name="connsiteY19" fmla="*/ 757531 h 4990457"/>
              <a:gd name="connsiteX20" fmla="*/ 4350136 w 4634672"/>
              <a:gd name="connsiteY20" fmla="*/ 147197 h 4990457"/>
              <a:gd name="connsiteX21" fmla="*/ 2635320 w 4634672"/>
              <a:gd name="connsiteY21" fmla="*/ 19751 h 4990457"/>
              <a:gd name="connsiteX22" fmla="*/ 2905162 w 4634672"/>
              <a:gd name="connsiteY22" fmla="*/ 748669 h 4990457"/>
              <a:gd name="connsiteX23" fmla="*/ 2459473 w 4634672"/>
              <a:gd name="connsiteY23" fmla="*/ 3571694 h 4990457"/>
              <a:gd name="connsiteX24" fmla="*/ 1978195 w 4634672"/>
              <a:gd name="connsiteY24" fmla="*/ 4182027 h 4990457"/>
              <a:gd name="connsiteX25" fmla="*/ 1708354 w 4634672"/>
              <a:gd name="connsiteY25" fmla="*/ 3453110 h 4990457"/>
              <a:gd name="connsiteX26" fmla="*/ 2154043 w 4634672"/>
              <a:gd name="connsiteY26" fmla="*/ 630085 h 4990457"/>
              <a:gd name="connsiteX27" fmla="*/ 2635320 w 4634672"/>
              <a:gd name="connsiteY27" fmla="*/ 19751 h 4990457"/>
              <a:gd name="connsiteX28" fmla="*/ 941662 w 4634672"/>
              <a:gd name="connsiteY28" fmla="*/ 2662 h 4990457"/>
              <a:gd name="connsiteX29" fmla="*/ 1211503 w 4634672"/>
              <a:gd name="connsiteY29" fmla="*/ 731580 h 4990457"/>
              <a:gd name="connsiteX30" fmla="*/ 765814 w 4634672"/>
              <a:gd name="connsiteY30" fmla="*/ 3554606 h 4990457"/>
              <a:gd name="connsiteX31" fmla="*/ 284537 w 4634672"/>
              <a:gd name="connsiteY31" fmla="*/ 4164939 h 4990457"/>
              <a:gd name="connsiteX32" fmla="*/ 14695 w 4634672"/>
              <a:gd name="connsiteY32" fmla="*/ 3436022 h 4990457"/>
              <a:gd name="connsiteX33" fmla="*/ 460384 w 4634672"/>
              <a:gd name="connsiteY33" fmla="*/ 612996 h 4990457"/>
              <a:gd name="connsiteX34" fmla="*/ 941662 w 4634672"/>
              <a:gd name="connsiteY34" fmla="*/ 2662 h 499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634672" h="4990457">
                <a:moveTo>
                  <a:pt x="3387946" y="825519"/>
                </a:moveTo>
                <a:cubicBezTo>
                  <a:pt x="3595373" y="858267"/>
                  <a:pt x="3716168" y="1184649"/>
                  <a:pt x="3657787" y="1554437"/>
                </a:cubicBezTo>
                <a:lnTo>
                  <a:pt x="3212098" y="4377462"/>
                </a:lnTo>
                <a:cubicBezTo>
                  <a:pt x="3153718" y="4747250"/>
                  <a:pt x="2938247" y="5020544"/>
                  <a:pt x="2730821" y="4987796"/>
                </a:cubicBezTo>
                <a:cubicBezTo>
                  <a:pt x="2523394" y="4955048"/>
                  <a:pt x="2402599" y="4628666"/>
                  <a:pt x="2460979" y="4258878"/>
                </a:cubicBezTo>
                <a:lnTo>
                  <a:pt x="2906668" y="1435853"/>
                </a:lnTo>
                <a:cubicBezTo>
                  <a:pt x="2965049" y="1066065"/>
                  <a:pt x="3180519" y="792772"/>
                  <a:pt x="3387946" y="825519"/>
                </a:cubicBezTo>
                <a:close/>
                <a:moveTo>
                  <a:pt x="1670037" y="751695"/>
                </a:moveTo>
                <a:cubicBezTo>
                  <a:pt x="1877464" y="784443"/>
                  <a:pt x="1998259" y="1110825"/>
                  <a:pt x="1939878" y="1480612"/>
                </a:cubicBezTo>
                <a:lnTo>
                  <a:pt x="1494189" y="4303639"/>
                </a:lnTo>
                <a:cubicBezTo>
                  <a:pt x="1435809" y="4673426"/>
                  <a:pt x="1220339" y="4946720"/>
                  <a:pt x="1012912" y="4913972"/>
                </a:cubicBezTo>
                <a:cubicBezTo>
                  <a:pt x="805485" y="4881224"/>
                  <a:pt x="684690" y="4554842"/>
                  <a:pt x="743071" y="4185054"/>
                </a:cubicBezTo>
                <a:lnTo>
                  <a:pt x="1188760" y="1362028"/>
                </a:lnTo>
                <a:cubicBezTo>
                  <a:pt x="1247140" y="992242"/>
                  <a:pt x="1462610" y="718947"/>
                  <a:pt x="1670037" y="751695"/>
                </a:cubicBezTo>
                <a:close/>
                <a:moveTo>
                  <a:pt x="4350136" y="147197"/>
                </a:moveTo>
                <a:cubicBezTo>
                  <a:pt x="4557563" y="179945"/>
                  <a:pt x="4678359" y="506327"/>
                  <a:pt x="4619978" y="876115"/>
                </a:cubicBezTo>
                <a:lnTo>
                  <a:pt x="4174290" y="3699140"/>
                </a:lnTo>
                <a:cubicBezTo>
                  <a:pt x="4115908" y="4068928"/>
                  <a:pt x="3900439" y="4342222"/>
                  <a:pt x="3693011" y="4309474"/>
                </a:cubicBezTo>
                <a:cubicBezTo>
                  <a:pt x="3485585" y="4276726"/>
                  <a:pt x="3364790" y="3950344"/>
                  <a:pt x="3423170" y="3580556"/>
                </a:cubicBezTo>
                <a:lnTo>
                  <a:pt x="3868859" y="757531"/>
                </a:lnTo>
                <a:cubicBezTo>
                  <a:pt x="3927241" y="387743"/>
                  <a:pt x="4142710" y="114450"/>
                  <a:pt x="4350136" y="147197"/>
                </a:cubicBezTo>
                <a:close/>
                <a:moveTo>
                  <a:pt x="2635320" y="19751"/>
                </a:moveTo>
                <a:cubicBezTo>
                  <a:pt x="2842747" y="52499"/>
                  <a:pt x="2963543" y="378881"/>
                  <a:pt x="2905162" y="748669"/>
                </a:cubicBezTo>
                <a:lnTo>
                  <a:pt x="2459473" y="3571694"/>
                </a:lnTo>
                <a:cubicBezTo>
                  <a:pt x="2401092" y="3941482"/>
                  <a:pt x="2185623" y="4214776"/>
                  <a:pt x="1978195" y="4182027"/>
                </a:cubicBezTo>
                <a:cubicBezTo>
                  <a:pt x="1770768" y="4149280"/>
                  <a:pt x="1649973" y="3822898"/>
                  <a:pt x="1708354" y="3453110"/>
                </a:cubicBezTo>
                <a:lnTo>
                  <a:pt x="2154043" y="630085"/>
                </a:lnTo>
                <a:cubicBezTo>
                  <a:pt x="2212424" y="260298"/>
                  <a:pt x="2427894" y="-12996"/>
                  <a:pt x="2635320" y="19751"/>
                </a:cubicBezTo>
                <a:close/>
                <a:moveTo>
                  <a:pt x="941662" y="2662"/>
                </a:moveTo>
                <a:cubicBezTo>
                  <a:pt x="1149089" y="35410"/>
                  <a:pt x="1269884" y="361792"/>
                  <a:pt x="1211503" y="731580"/>
                </a:cubicBezTo>
                <a:lnTo>
                  <a:pt x="765814" y="3554606"/>
                </a:lnTo>
                <a:cubicBezTo>
                  <a:pt x="707433" y="3924393"/>
                  <a:pt x="491963" y="4197687"/>
                  <a:pt x="284537" y="4164939"/>
                </a:cubicBezTo>
                <a:cubicBezTo>
                  <a:pt x="77110" y="4132191"/>
                  <a:pt x="-43685" y="3805809"/>
                  <a:pt x="14695" y="3436022"/>
                </a:cubicBezTo>
                <a:lnTo>
                  <a:pt x="460384" y="612996"/>
                </a:lnTo>
                <a:cubicBezTo>
                  <a:pt x="518765" y="243208"/>
                  <a:pt x="734235" y="-30086"/>
                  <a:pt x="941662" y="2662"/>
                </a:cubicBezTo>
                <a:close/>
              </a:path>
            </a:pathLst>
          </a:custGeom>
          <a:ln>
            <a:solidFill>
              <a:srgbClr val="F5EDF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5" name="文本框 184"/>
          <p:cNvSpPr txBox="1"/>
          <p:nvPr/>
        </p:nvSpPr>
        <p:spPr>
          <a:xfrm>
            <a:off x="6140835" y="1459403"/>
            <a:ext cx="470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8329" y="4277102"/>
            <a:ext cx="4436500" cy="369253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66" name="组合 165"/>
          <p:cNvGrpSpPr>
            <a:grpSpLocks noChangeAspect="1"/>
          </p:cNvGrpSpPr>
          <p:nvPr/>
        </p:nvGrpSpPr>
        <p:grpSpPr>
          <a:xfrm>
            <a:off x="8643259" y="810628"/>
            <a:ext cx="2040560" cy="614084"/>
            <a:chOff x="2685028" y="2876682"/>
            <a:chExt cx="5502784" cy="1656004"/>
          </a:xfrm>
        </p:grpSpPr>
        <p:sp>
          <p:nvSpPr>
            <p:cNvPr id="167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169" name="图片 16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171" name="文本框 170"/>
          <p:cNvSpPr txBox="1"/>
          <p:nvPr/>
        </p:nvSpPr>
        <p:spPr>
          <a:xfrm>
            <a:off x="6148353" y="2505670"/>
            <a:ext cx="4701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THANKS</a:t>
            </a:r>
            <a:endParaRPr lang="zh-CN" altLang="en-US" sz="5400" b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6188393" y="3441392"/>
            <a:ext cx="484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感谢您的观看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9" grpId="0" animBg="1"/>
      <p:bldP spid="171" grpId="0"/>
      <p:bldP spid="1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合 160"/>
          <p:cNvGrpSpPr/>
          <p:nvPr/>
        </p:nvGrpSpPr>
        <p:grpSpPr>
          <a:xfrm>
            <a:off x="0" y="-11121"/>
            <a:ext cx="6096000" cy="6858000"/>
            <a:chOff x="0" y="0"/>
            <a:chExt cx="6096000" cy="6858000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0" y="161364"/>
              <a:ext cx="6096000" cy="0"/>
            </a:xfrm>
            <a:prstGeom prst="line">
              <a:avLst/>
            </a:prstGeom>
            <a:ln w="3175">
              <a:solidFill>
                <a:srgbClr val="F5E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0" y="289507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0" y="417649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0" y="545792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0" y="673934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0" y="802077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0" y="930220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0" y="1058362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0" y="118650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0" y="1314647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0" y="1442790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0" y="1570933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0" y="169907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0" y="1827218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0" y="1955360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0" y="2083503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0" y="221164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0" y="2339788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0" y="2467931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0" y="2596073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0" y="2724216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0" y="2852358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0" y="2980501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0" y="3108644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0" y="3236786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0" y="3364929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0" y="3493071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0" y="3621214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0" y="3749356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0" y="3877499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0" y="4005642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0" y="413378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0" y="4261927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0" y="4390070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0" y="4518212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0" y="464635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0" y="4774497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0" y="4902640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0" y="5030782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0" y="515892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0" y="5287068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0" y="5415210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0" y="5543353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0" y="567149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0" y="5799638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0" y="5927781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0" y="6055923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0" y="6184066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0" y="6312209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0" y="6440351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0" y="6568494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0" y="6696636"/>
              <a:ext cx="6096000" cy="0"/>
            </a:xfrm>
            <a:prstGeom prst="line">
              <a:avLst/>
            </a:prstGeom>
            <a:ln w="3175">
              <a:solidFill>
                <a:srgbClr val="F5E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43436" y="0"/>
              <a:ext cx="0" cy="6858000"/>
            </a:xfrm>
            <a:prstGeom prst="line">
              <a:avLst/>
            </a:prstGeom>
            <a:ln>
              <a:solidFill>
                <a:srgbClr val="F5E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257165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370893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84622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598351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712080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825808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939537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1053266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1166995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1280723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394452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508181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1621909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1735638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1849367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963096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2076824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2190553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2304282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2418011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2531739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2645468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2759197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2872925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2986654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3100383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3214112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327840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441569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3555298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669026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3782755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3896484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4010213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4123942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4237670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4351399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4465128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4578857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4692585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4806314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4920043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033771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5147500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5261229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374958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5488686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5602415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5716144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5829872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5943601" y="0"/>
              <a:ext cx="0" cy="6858000"/>
            </a:xfrm>
            <a:prstGeom prst="line">
              <a:avLst/>
            </a:prstGeom>
            <a:ln>
              <a:solidFill>
                <a:srgbClr val="F5E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矩形 161"/>
          <p:cNvSpPr/>
          <p:nvPr/>
        </p:nvSpPr>
        <p:spPr>
          <a:xfrm>
            <a:off x="6115874" y="0"/>
            <a:ext cx="6095995" cy="6858000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25809" y="1638511"/>
            <a:ext cx="10516822" cy="4501214"/>
          </a:xfrm>
          <a:prstGeom prst="roundRect">
            <a:avLst>
              <a:gd name="adj" fmla="val 6751"/>
            </a:avLst>
          </a:prstGeom>
          <a:solidFill>
            <a:schemeClr val="bg1"/>
          </a:solidFill>
          <a:ln>
            <a:noFill/>
          </a:ln>
          <a:effectLst>
            <a:outerShdw blurRad="190500" dist="254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4169229" y="465451"/>
            <a:ext cx="3853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目</a:t>
            </a:r>
            <a:r>
              <a:rPr lang="zh-CN" altLang="en-US" sz="3600" b="1" dirty="0">
                <a:gradFill>
                  <a:gsLst>
                    <a:gs pos="30000">
                      <a:srgbClr val="0D4E81"/>
                    </a:gs>
                    <a:gs pos="100000">
                      <a:srgbClr val="037FBD"/>
                    </a:gs>
                  </a:gsLst>
                  <a:lin ang="2700000" scaled="1"/>
                </a:gra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录</a:t>
            </a:r>
            <a:endParaRPr lang="en-US" altLang="zh-CN" sz="3600" b="1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algn="ctr"/>
            <a:r>
              <a:rPr lang="en-US" altLang="zh-CN" sz="2400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cont</a:t>
            </a:r>
            <a:r>
              <a:rPr lang="en-US" altLang="zh-CN" sz="24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ents</a:t>
            </a:r>
            <a:endParaRPr lang="zh-CN" altLang="en-US" sz="24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168" name="组合 167"/>
          <p:cNvGrpSpPr/>
          <p:nvPr/>
        </p:nvGrpSpPr>
        <p:grpSpPr>
          <a:xfrm>
            <a:off x="5317674" y="436197"/>
            <a:ext cx="190500" cy="135318"/>
            <a:chOff x="5372100" y="500744"/>
            <a:chExt cx="190500" cy="135318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5372100" y="500744"/>
              <a:ext cx="190500" cy="0"/>
            </a:xfrm>
            <a:prstGeom prst="line">
              <a:avLst/>
            </a:prstGeom>
            <a:ln>
              <a:solidFill>
                <a:srgbClr val="0D4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372100" y="500744"/>
              <a:ext cx="0" cy="135318"/>
            </a:xfrm>
            <a:prstGeom prst="line">
              <a:avLst/>
            </a:prstGeom>
            <a:ln>
              <a:solidFill>
                <a:srgbClr val="0D4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170"/>
          <p:cNvGrpSpPr/>
          <p:nvPr/>
        </p:nvGrpSpPr>
        <p:grpSpPr>
          <a:xfrm flipH="1" flipV="1">
            <a:off x="6697438" y="1313308"/>
            <a:ext cx="190500" cy="135318"/>
            <a:chOff x="5372100" y="500744"/>
            <a:chExt cx="190500" cy="135318"/>
          </a:xfrm>
        </p:grpSpPr>
        <p:cxnSp>
          <p:nvCxnSpPr>
            <p:cNvPr id="172" name="直接连接符 171"/>
            <p:cNvCxnSpPr/>
            <p:nvPr/>
          </p:nvCxnSpPr>
          <p:spPr>
            <a:xfrm>
              <a:off x="5372100" y="500744"/>
              <a:ext cx="190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5372100" y="500744"/>
              <a:ext cx="0" cy="1353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文本框 173"/>
          <p:cNvSpPr txBox="1"/>
          <p:nvPr/>
        </p:nvSpPr>
        <p:spPr>
          <a:xfrm>
            <a:off x="1872344" y="2892919"/>
            <a:ext cx="1992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i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01</a:t>
            </a:r>
            <a:endParaRPr lang="zh-CN" altLang="en-US" sz="6600" i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36171" y="4071256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文献检索</a:t>
            </a:r>
            <a:endParaRPr lang="zh-CN" altLang="en-US" sz="28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4321631" y="2892919"/>
            <a:ext cx="1992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i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02</a:t>
            </a:r>
            <a:endParaRPr lang="zh-CN" altLang="en-US" sz="6600" i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7" name="文本框 176"/>
          <p:cNvSpPr txBox="1"/>
          <p:nvPr/>
        </p:nvSpPr>
        <p:spPr>
          <a:xfrm>
            <a:off x="3385458" y="4071256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选题分析</a:t>
            </a:r>
            <a:endParaRPr lang="zh-CN" altLang="en-US" sz="28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6792687" y="2892919"/>
            <a:ext cx="1992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i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03</a:t>
            </a:r>
            <a:endParaRPr lang="zh-CN" altLang="en-US" sz="6600" i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5856514" y="4071256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论证过程</a:t>
            </a:r>
            <a:endParaRPr lang="zh-CN" altLang="en-US" sz="28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80" name="文本框 179"/>
          <p:cNvSpPr txBox="1"/>
          <p:nvPr/>
        </p:nvSpPr>
        <p:spPr>
          <a:xfrm>
            <a:off x="9165772" y="2892919"/>
            <a:ext cx="1992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i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04</a:t>
            </a:r>
            <a:endParaRPr lang="zh-CN" altLang="en-US" sz="6600" i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8229599" y="4071256"/>
            <a:ext cx="302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灵感时间</a:t>
            </a:r>
            <a:endParaRPr lang="zh-CN" altLang="en-US" sz="28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3668486" y="3274623"/>
            <a:ext cx="0" cy="970804"/>
          </a:xfrm>
          <a:prstGeom prst="line">
            <a:avLst/>
          </a:prstGeom>
          <a:ln>
            <a:solidFill>
              <a:srgbClr val="703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6150430" y="3274623"/>
            <a:ext cx="0" cy="970804"/>
          </a:xfrm>
          <a:prstGeom prst="line">
            <a:avLst/>
          </a:prstGeom>
          <a:ln>
            <a:solidFill>
              <a:srgbClr val="703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/>
          <p:cNvCxnSpPr/>
          <p:nvPr/>
        </p:nvCxnSpPr>
        <p:spPr>
          <a:xfrm>
            <a:off x="8588830" y="3274623"/>
            <a:ext cx="0" cy="970804"/>
          </a:xfrm>
          <a:prstGeom prst="line">
            <a:avLst/>
          </a:prstGeom>
          <a:ln>
            <a:solidFill>
              <a:srgbClr val="703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/>
          <p:cNvGrpSpPr/>
          <p:nvPr/>
        </p:nvGrpSpPr>
        <p:grpSpPr>
          <a:xfrm>
            <a:off x="9788466" y="335123"/>
            <a:ext cx="1995085" cy="589128"/>
            <a:chOff x="9730702" y="211219"/>
            <a:chExt cx="2374282" cy="701101"/>
          </a:xfrm>
        </p:grpSpPr>
        <p:pic>
          <p:nvPicPr>
            <p:cNvPr id="185" name="图片 184"/>
            <p:cNvPicPr>
              <a:picLocks noChangeAspect="1"/>
            </p:cNvPicPr>
            <p:nvPr userDrawn="1"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86" name="图片 185"/>
            <p:cNvPicPr>
              <a:picLocks noChangeAspect="1"/>
            </p:cNvPicPr>
            <p:nvPr/>
          </p:nvPicPr>
          <p:blipFill rotWithShape="1">
            <a:blip r:embed="rId5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246" y="1730086"/>
            <a:ext cx="6405996" cy="4270664"/>
          </a:xfrm>
          <a:prstGeom prst="rect">
            <a:avLst/>
          </a:prstGeom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060910" y="467591"/>
            <a:ext cx="5348310" cy="5922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63500" sx="102000" sy="102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49035" y="1143000"/>
            <a:ext cx="1414556" cy="818195"/>
            <a:chOff x="668068" y="202823"/>
            <a:chExt cx="1414556" cy="337529"/>
          </a:xfrm>
          <a:solidFill>
            <a:schemeClr val="bg1"/>
          </a:solidFill>
        </p:grpSpPr>
        <p:sp>
          <p:nvSpPr>
            <p:cNvPr id="10" name="箭头: V 形 9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1" name="箭头: V 形 10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2" name="箭头: V 形 11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" name="箭头: V 形 12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727924" y="1633248"/>
            <a:ext cx="36973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i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01</a:t>
            </a:r>
            <a:endParaRPr lang="zh-CN" altLang="en-US" sz="16600" b="1" i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44118" y="4376964"/>
            <a:ext cx="4381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600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文献检索</a:t>
            </a:r>
            <a:endParaRPr lang="zh-CN" altLang="en-US" sz="4800" b="1" spc="6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>
            <a:off x="0" y="6093028"/>
            <a:ext cx="12378267" cy="76497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6400805"/>
            <a:ext cx="12192000" cy="457194"/>
          </a:xfrm>
          <a:prstGeom prst="rtTriangle">
            <a:avLst/>
          </a:prstGeom>
          <a:solidFill>
            <a:srgbClr val="70388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0" y="3537639"/>
            <a:ext cx="12192000" cy="0"/>
          </a:xfrm>
          <a:prstGeom prst="line">
            <a:avLst/>
          </a:prstGeom>
          <a:ln w="76200">
            <a:solidFill>
              <a:srgbClr val="703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1625600" y="3430482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3589867" y="3413549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5435600" y="3404699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7281333" y="3413549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112867" y="2320351"/>
            <a:ext cx="183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水木搜索</a:t>
            </a:r>
            <a:endParaRPr lang="en-US" altLang="zh-CN" sz="28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9140877" y="3402173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1000421" y="3424182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484348" y="2116827"/>
            <a:ext cx="177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Google Scholar</a:t>
            </a:r>
          </a:p>
        </p:txBody>
      </p:sp>
      <p:grpSp>
        <p:nvGrpSpPr>
          <p:cNvPr id="133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134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5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6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7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文献检索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4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48" name="图片 4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pic>
        <p:nvPicPr>
          <p:cNvPr id="2050" name="Picture 2" descr="清華大學圖書館:歷史沿革,民國時期,建國初期,改革開放,展望未來,館藏實力,館藏資_中文百科全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6" y="1767341"/>
            <a:ext cx="1405209" cy="140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手机游戏应用商店_软件商店app下载-小米应用商店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MO" altLang="en-US"/>
          </a:p>
        </p:txBody>
      </p:sp>
      <p:pic>
        <p:nvPicPr>
          <p:cNvPr id="2056" name="Picture 8" descr="中國知網_百度百科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0" b="36352"/>
          <a:stretch>
            <a:fillRect/>
          </a:stretch>
        </p:blipFill>
        <p:spPr bwMode="auto">
          <a:xfrm>
            <a:off x="4435266" y="2202526"/>
            <a:ext cx="2474802" cy="78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scover how Google Scholar works, the new Google search engine •  Montserrat Peñarroy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r="8772"/>
          <a:stretch>
            <a:fillRect/>
          </a:stretch>
        </p:blipFill>
        <p:spPr bwMode="auto">
          <a:xfrm>
            <a:off x="8626559" y="1795411"/>
            <a:ext cx="1776304" cy="12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48"/>
          <p:cNvSpPr txBox="1"/>
          <p:nvPr/>
        </p:nvSpPr>
        <p:spPr>
          <a:xfrm>
            <a:off x="219398" y="3850577"/>
            <a:ext cx="304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切尔诺贝利</a:t>
            </a:r>
            <a:endParaRPr lang="en-US" altLang="zh-CN" sz="24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" name="文本框 48"/>
          <p:cNvSpPr txBox="1"/>
          <p:nvPr/>
        </p:nvSpPr>
        <p:spPr>
          <a:xfrm>
            <a:off x="2283971" y="3863538"/>
            <a:ext cx="297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核事故</a:t>
            </a:r>
            <a:endParaRPr lang="en-US" altLang="zh-CN" sz="24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6" name="文本框 36"/>
          <p:cNvSpPr txBox="1"/>
          <p:nvPr/>
        </p:nvSpPr>
        <p:spPr>
          <a:xfrm>
            <a:off x="4876709" y="897078"/>
            <a:ext cx="213378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4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管理学</a:t>
            </a:r>
            <a:endParaRPr lang="zh-CN" altLang="en-US" sz="4800" b="1" u="sng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487961" y="2326728"/>
            <a:ext cx="117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知网</a:t>
            </a:r>
            <a:endParaRPr lang="en-US" altLang="zh-CN" sz="28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" name="文本框 48">
            <a:extLst>
              <a:ext uri="{FF2B5EF4-FFF2-40B4-BE49-F238E27FC236}">
                <a16:creationId xmlns:a16="http://schemas.microsoft.com/office/drawing/2014/main" id="{65E4AB74-C0B9-4748-F430-3585A8651886}"/>
              </a:ext>
            </a:extLst>
          </p:cNvPr>
          <p:cNvSpPr txBox="1"/>
          <p:nvPr/>
        </p:nvSpPr>
        <p:spPr>
          <a:xfrm>
            <a:off x="4068358" y="3887927"/>
            <a:ext cx="297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事故灾难</a:t>
            </a:r>
            <a:endParaRPr lang="en-US" altLang="zh-CN" sz="24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4" name="文本框 48">
            <a:extLst>
              <a:ext uri="{FF2B5EF4-FFF2-40B4-BE49-F238E27FC236}">
                <a16:creationId xmlns:a16="http://schemas.microsoft.com/office/drawing/2014/main" id="{691336C1-F562-B504-3787-8BD91EA26CAF}"/>
              </a:ext>
            </a:extLst>
          </p:cNvPr>
          <p:cNvSpPr txBox="1"/>
          <p:nvPr/>
        </p:nvSpPr>
        <p:spPr>
          <a:xfrm>
            <a:off x="5914091" y="3893154"/>
            <a:ext cx="297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应急管理</a:t>
            </a:r>
            <a:endParaRPr lang="en-US" altLang="zh-CN" sz="24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7" name="文本框 48">
            <a:extLst>
              <a:ext uri="{FF2B5EF4-FFF2-40B4-BE49-F238E27FC236}">
                <a16:creationId xmlns:a16="http://schemas.microsoft.com/office/drawing/2014/main" id="{B4FE1ED0-72F3-AF92-6DD1-8C28B3564C2E}"/>
              </a:ext>
            </a:extLst>
          </p:cNvPr>
          <p:cNvSpPr txBox="1"/>
          <p:nvPr/>
        </p:nvSpPr>
        <p:spPr>
          <a:xfrm>
            <a:off x="9009476" y="3915372"/>
            <a:ext cx="2786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应急管理的体系</a:t>
            </a:r>
            <a:r>
              <a:rPr lang="en-US" altLang="zh-CN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/</a:t>
            </a:r>
            <a:r>
              <a:rPr lang="zh-CN" altLang="en-US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结构</a:t>
            </a:r>
            <a:r>
              <a:rPr lang="en-US" altLang="zh-CN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/</a:t>
            </a:r>
            <a:r>
              <a:rPr lang="zh-CN" altLang="en-US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政策制定</a:t>
            </a:r>
            <a:r>
              <a:rPr lang="en-US" altLang="zh-CN" sz="24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…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E9FA6A-62BA-77A6-0E47-E2D39334D78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" t="2575" r="285" b="-2004"/>
          <a:stretch/>
        </p:blipFill>
        <p:spPr>
          <a:xfrm>
            <a:off x="718838" y="4881550"/>
            <a:ext cx="898882" cy="8988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3BA094D-2B7D-A260-7266-6AED20B44EBD}"/>
              </a:ext>
            </a:extLst>
          </p:cNvPr>
          <p:cNvSpPr txBox="1"/>
          <p:nvPr/>
        </p:nvSpPr>
        <p:spPr>
          <a:xfrm>
            <a:off x="1744134" y="4874867"/>
            <a:ext cx="1845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Research Gate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E1218AB-0B51-8295-C03E-5B0A36FF29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86" b="2886"/>
          <a:stretch/>
        </p:blipFill>
        <p:spPr>
          <a:xfrm>
            <a:off x="4629150" y="4769519"/>
            <a:ext cx="2933700" cy="12827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C90AC03-909E-3DC2-54A9-C458CF040774}"/>
              </a:ext>
            </a:extLst>
          </p:cNvPr>
          <p:cNvSpPr txBox="1"/>
          <p:nvPr/>
        </p:nvSpPr>
        <p:spPr>
          <a:xfrm>
            <a:off x="7896537" y="4888498"/>
            <a:ext cx="177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Web of Science</a:t>
            </a:r>
          </a:p>
        </p:txBody>
      </p:sp>
    </p:spTree>
    <p:extLst>
      <p:ext uri="{BB962C8B-B14F-4D97-AF65-F5344CB8AC3E}">
        <p14:creationId xmlns:p14="http://schemas.microsoft.com/office/powerpoint/2010/main" val="1593845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29" grpId="0"/>
      <p:bldP spid="28" grpId="0"/>
      <p:bldP spid="8" grpId="0"/>
      <p:bldP spid="12" grpId="0"/>
      <p:bldP spid="16" grpId="0"/>
      <p:bldP spid="125" grpId="0"/>
      <p:bldP spid="3" grpId="0"/>
      <p:bldP spid="4" grpId="0"/>
      <p:bldP spid="7" grpId="0"/>
      <p:bldP spid="11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>
            <a:off x="0" y="6093028"/>
            <a:ext cx="12378267" cy="76497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6400805"/>
            <a:ext cx="12192000" cy="457194"/>
          </a:xfrm>
          <a:prstGeom prst="rtTriangle">
            <a:avLst/>
          </a:prstGeom>
          <a:solidFill>
            <a:srgbClr val="70388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08" name="直接连接符 107"/>
          <p:cNvCxnSpPr/>
          <p:nvPr/>
        </p:nvCxnSpPr>
        <p:spPr>
          <a:xfrm>
            <a:off x="0" y="3537639"/>
            <a:ext cx="12192000" cy="0"/>
          </a:xfrm>
          <a:prstGeom prst="line">
            <a:avLst/>
          </a:prstGeom>
          <a:ln w="76200">
            <a:solidFill>
              <a:srgbClr val="703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椭圆 108"/>
          <p:cNvSpPr/>
          <p:nvPr/>
        </p:nvSpPr>
        <p:spPr>
          <a:xfrm>
            <a:off x="1625600" y="3430482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0" name="椭圆 109"/>
          <p:cNvSpPr/>
          <p:nvPr/>
        </p:nvSpPr>
        <p:spPr>
          <a:xfrm>
            <a:off x="3589867" y="3413549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1" name="椭圆 110"/>
          <p:cNvSpPr/>
          <p:nvPr/>
        </p:nvSpPr>
        <p:spPr>
          <a:xfrm>
            <a:off x="5435600" y="3404699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2" name="椭圆 111"/>
          <p:cNvSpPr/>
          <p:nvPr/>
        </p:nvSpPr>
        <p:spPr>
          <a:xfrm>
            <a:off x="7281333" y="3413549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2112867" y="2320351"/>
            <a:ext cx="183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水木搜索</a:t>
            </a:r>
            <a:endParaRPr lang="en-US" altLang="zh-CN" sz="28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9140877" y="3402173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11000421" y="3424182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61390" y="4628781"/>
            <a:ext cx="2068989" cy="1004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鲁全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,《</a:t>
            </a:r>
            <a:r>
              <a:rPr lang="zh-CN" altLang="zh-TW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学术研究》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,2020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年第四期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第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14-20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页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.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3684603" y="4652863"/>
            <a:ext cx="2068989" cy="683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陈彬、高峰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《情报理论与实践》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, 2022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年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  <a:cs typeface="+mn-ea"/>
                <a:sym typeface="+mn-lt"/>
              </a:rPr>
              <a:t>.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SimSun" panose="02010600030101010101" pitchFamily="2" charset="-122"/>
              <a:ea typeface="SimSun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10484348" y="2116827"/>
            <a:ext cx="177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Google Scholar</a:t>
            </a:r>
          </a:p>
        </p:txBody>
      </p:sp>
      <p:sp>
        <p:nvSpPr>
          <p:cNvPr id="132" name="文本框 131"/>
          <p:cNvSpPr txBox="1"/>
          <p:nvPr/>
        </p:nvSpPr>
        <p:spPr>
          <a:xfrm>
            <a:off x="6487961" y="4665713"/>
            <a:ext cx="2683052" cy="13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+mn-lt"/>
              </a:rPr>
              <a:t>Nakamura, Lloyd, S., Maruyama, A., &amp; Masuda, S. Nuclear Accidents. Journal of Disaster Research, 16(8), 1207–1233. 2021. </a:t>
            </a:r>
            <a:endParaRPr lang="zh-CN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134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5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6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7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文献检索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4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48" name="图片 4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pic>
        <p:nvPicPr>
          <p:cNvPr id="2050" name="Picture 2" descr="清華大學圖書館:歷史沿革,民國時期,建國初期,改革開放,展望未來,館藏實力,館藏資_中文百科全書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16" y="1767341"/>
            <a:ext cx="1405209" cy="140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手机游戏应用商店_软件商店app下载-小米应用商店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MO" altLang="en-US"/>
          </a:p>
        </p:txBody>
      </p:sp>
      <p:pic>
        <p:nvPicPr>
          <p:cNvPr id="2056" name="Picture 8" descr="中國知網_百度百科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80" b="36352"/>
          <a:stretch>
            <a:fillRect/>
          </a:stretch>
        </p:blipFill>
        <p:spPr bwMode="auto">
          <a:xfrm>
            <a:off x="4435266" y="2202526"/>
            <a:ext cx="2474802" cy="78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iscover how Google Scholar works, the new Google search engine •  Montserrat Peñarroy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4" r="8772"/>
          <a:stretch>
            <a:fillRect/>
          </a:stretch>
        </p:blipFill>
        <p:spPr bwMode="auto">
          <a:xfrm>
            <a:off x="8626559" y="1795411"/>
            <a:ext cx="1776304" cy="1285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48"/>
          <p:cNvSpPr txBox="1"/>
          <p:nvPr/>
        </p:nvSpPr>
        <p:spPr>
          <a:xfrm>
            <a:off x="100865" y="3834716"/>
            <a:ext cx="3049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公共卫生应急管理中的多主体合作机制研究 </a:t>
            </a:r>
            <a:r>
              <a:rPr lang="en-US" altLang="zh-CN" sz="1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——</a:t>
            </a:r>
            <a:r>
              <a:rPr lang="zh-CN" altLang="en-US" sz="1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以新冠肺炎疫情防控为例</a:t>
            </a:r>
            <a:endParaRPr lang="en-US" altLang="zh-CN" sz="16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2" name="文本框 48"/>
          <p:cNvSpPr txBox="1"/>
          <p:nvPr/>
        </p:nvSpPr>
        <p:spPr>
          <a:xfrm>
            <a:off x="3276850" y="3820563"/>
            <a:ext cx="297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基于战争游戏思维的突发事件应急管理情报分析应用研究</a:t>
            </a:r>
            <a:r>
              <a:rPr lang="en-US" altLang="zh-CN" sz="1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——</a:t>
            </a:r>
            <a:r>
              <a:rPr lang="zh-CN" altLang="en-US" sz="1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以城市洪涝灾害为例</a:t>
            </a:r>
            <a:endParaRPr lang="en-US" altLang="zh-CN" sz="16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4" name="文本框 48"/>
          <p:cNvSpPr txBox="1"/>
          <p:nvPr/>
        </p:nvSpPr>
        <p:spPr>
          <a:xfrm>
            <a:off x="6287860" y="3783289"/>
            <a:ext cx="2971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70388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  <a:sym typeface="+mn-lt"/>
              </a:rPr>
              <a:t>Public Reaction to Disaster Reconstruction Policy-Case Studies of the Fukushima and Chernobyl Nuclear Accidents</a:t>
            </a:r>
          </a:p>
        </p:txBody>
      </p:sp>
      <p:sp>
        <p:nvSpPr>
          <p:cNvPr id="16" name="文本框 36"/>
          <p:cNvSpPr txBox="1"/>
          <p:nvPr/>
        </p:nvSpPr>
        <p:spPr>
          <a:xfrm>
            <a:off x="4876709" y="897078"/>
            <a:ext cx="213378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4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管理学</a:t>
            </a:r>
            <a:endParaRPr lang="zh-CN" altLang="en-US" sz="4800" b="1" u="sng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" name="文本框 48"/>
          <p:cNvSpPr txBox="1"/>
          <p:nvPr/>
        </p:nvSpPr>
        <p:spPr>
          <a:xfrm>
            <a:off x="9220450" y="3896186"/>
            <a:ext cx="2971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703881"/>
                </a:solidFill>
                <a:latin typeface="Times New Roman" panose="02020603050405020304" pitchFamily="18" charset="0"/>
                <a:ea typeface="思源宋体 Heavy" panose="02020900000000000000" pitchFamily="18" charset="-122"/>
                <a:cs typeface="Times New Roman" panose="02020603050405020304" pitchFamily="18" charset="0"/>
                <a:sym typeface="+mn-lt"/>
              </a:rPr>
              <a:t>The Politics of Crisis Policymaking  Chernobyl and Swedish Nuclear Energy</a:t>
            </a:r>
          </a:p>
        </p:txBody>
      </p:sp>
      <p:sp>
        <p:nvSpPr>
          <p:cNvPr id="125" name="文本框 124"/>
          <p:cNvSpPr txBox="1"/>
          <p:nvPr/>
        </p:nvSpPr>
        <p:spPr>
          <a:xfrm>
            <a:off x="6487961" y="2326728"/>
            <a:ext cx="1175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知网</a:t>
            </a:r>
            <a:endParaRPr lang="en-US" altLang="zh-CN" sz="28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20" name="文本框 131"/>
          <p:cNvSpPr txBox="1"/>
          <p:nvPr/>
        </p:nvSpPr>
        <p:spPr>
          <a:xfrm>
            <a:off x="9459511" y="4693447"/>
            <a:ext cx="2732489" cy="13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altLang="zh-CN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+mn-lt"/>
              </a:rPr>
              <a:t>Nohrstedt</a:t>
            </a:r>
            <a:r>
              <a:rPr lang="en-US" altLang="zh-CN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  <a:sym typeface="+mn-lt"/>
              </a:rPr>
              <a:t>. Policy Studies Journal, 36(2), 257–278.Research, 16(8), 1207–1233. 2008. </a:t>
            </a:r>
            <a:endParaRPr lang="zh-CN" altLang="en-US" sz="1400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24" grpId="0"/>
      <p:bldP spid="128" grpId="0"/>
      <p:bldP spid="129" grpId="0"/>
      <p:bldP spid="132" grpId="0"/>
      <p:bldP spid="28" grpId="0"/>
      <p:bldP spid="8" grpId="0"/>
      <p:bldP spid="12" grpId="0"/>
      <p:bldP spid="14" grpId="0"/>
      <p:bldP spid="16" grpId="0"/>
      <p:bldP spid="17" grpId="0"/>
      <p:bldP spid="125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ïş1iḍe"/>
          <p:cNvSpPr/>
          <p:nvPr/>
        </p:nvSpPr>
        <p:spPr>
          <a:xfrm>
            <a:off x="4113559" y="3110886"/>
            <a:ext cx="569656" cy="569805"/>
          </a:xfrm>
          <a:prstGeom prst="round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îśļïḑè"/>
          <p:cNvSpPr/>
          <p:nvPr/>
        </p:nvSpPr>
        <p:spPr bwMode="auto">
          <a:xfrm>
            <a:off x="4209821" y="3206338"/>
            <a:ext cx="377132" cy="3789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31889" y="3910708"/>
            <a:ext cx="4327671" cy="121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714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文章抛出了一个核心问题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indent="-1714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结构脉络较为清晰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indent="-1714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聚焦两个具体案例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45" name="箭头: V 形 44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箭头: V 形 45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箭头: V 形 46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8" name="箭头: V 形 47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文献检索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r="21076"/>
          <a:stretch>
            <a:fillRect/>
          </a:stretch>
        </p:blipFill>
        <p:spPr>
          <a:xfrm>
            <a:off x="367629" y="2510587"/>
            <a:ext cx="3476635" cy="3317150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矩形: 圆角 21"/>
          <p:cNvSpPr/>
          <p:nvPr/>
        </p:nvSpPr>
        <p:spPr>
          <a:xfrm>
            <a:off x="7925647" y="1015708"/>
            <a:ext cx="4139523" cy="5531525"/>
          </a:xfrm>
          <a:prstGeom prst="roundRect">
            <a:avLst/>
          </a:prstGeom>
          <a:noFill/>
          <a:ln w="19050">
            <a:solidFill>
              <a:srgbClr val="70388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53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55" name="图片 5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2" name="文本框 36"/>
          <p:cNvSpPr txBox="1"/>
          <p:nvPr/>
        </p:nvSpPr>
        <p:spPr>
          <a:xfrm>
            <a:off x="1917073" y="1310238"/>
            <a:ext cx="5891046" cy="830997"/>
          </a:xfrm>
          <a:prstGeom prst="rect">
            <a:avLst/>
          </a:prstGeom>
          <a:noFill/>
          <a:ln>
            <a:solidFill>
              <a:srgbClr val="814195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超越问责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: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中美应急管理结构比较研究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——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基于天津港与德州大爆炸分析</a:t>
            </a:r>
          </a:p>
        </p:txBody>
      </p:sp>
      <p:sp>
        <p:nvSpPr>
          <p:cNvPr id="3" name="文本框 50"/>
          <p:cNvSpPr txBox="1"/>
          <p:nvPr/>
        </p:nvSpPr>
        <p:spPr>
          <a:xfrm>
            <a:off x="4444981" y="3166716"/>
            <a:ext cx="213378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选题原因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560" y="4673644"/>
            <a:ext cx="2707846" cy="1758840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539" y="1212168"/>
            <a:ext cx="3679831" cy="1470894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5978" y="2710056"/>
            <a:ext cx="3320559" cy="1963587"/>
          </a:xfrm>
          <a:prstGeom prst="rect">
            <a:avLst/>
          </a:prstGeom>
        </p:spPr>
      </p:pic>
      <p:sp>
        <p:nvSpPr>
          <p:cNvPr id="24" name="文本框 127"/>
          <p:cNvSpPr txBox="1"/>
          <p:nvPr/>
        </p:nvSpPr>
        <p:spPr>
          <a:xfrm>
            <a:off x="2105946" y="2228212"/>
            <a:ext cx="5658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周利敏、李夏茵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,《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中国软科学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》,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algn="ctr"/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2017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年第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期 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第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12-22</a:t>
            </a:r>
            <a: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  <a:t>页</a:t>
            </a:r>
            <a:r>
              <a:rPr lang="en-US" altLang="zh-CN" sz="1400" dirty="0">
                <a:latin typeface="SimSun" panose="02010600030101010101" pitchFamily="2" charset="-122"/>
                <a:ea typeface="SimSun" panose="02010600030101010101" pitchFamily="2" charset="-122"/>
              </a:rPr>
              <a:t>.</a:t>
            </a:r>
            <a:endParaRPr lang="zh-CN" altLang="en-US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8" grpId="0"/>
      <p:bldP spid="49" grpId="0"/>
      <p:bldP spid="22" grpId="0" animBg="1"/>
      <p:bldP spid="2" grpId="0" animBg="1"/>
      <p:bldP spid="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246" y="1730086"/>
            <a:ext cx="6405996" cy="4270664"/>
          </a:xfrm>
          <a:prstGeom prst="rect">
            <a:avLst/>
          </a:prstGeom>
          <a:effectLst>
            <a:outerShdw blurRad="3429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矩形 3"/>
          <p:cNvSpPr/>
          <p:nvPr/>
        </p:nvSpPr>
        <p:spPr>
          <a:xfrm>
            <a:off x="6060910" y="467591"/>
            <a:ext cx="5348310" cy="5922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63500" sx="102000" sy="102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49035" y="1143000"/>
            <a:ext cx="1414556" cy="818195"/>
            <a:chOff x="668068" y="202823"/>
            <a:chExt cx="1414556" cy="337529"/>
          </a:xfrm>
          <a:solidFill>
            <a:schemeClr val="bg1"/>
          </a:solidFill>
        </p:grpSpPr>
        <p:sp>
          <p:nvSpPr>
            <p:cNvPr id="10" name="箭头: V 形 9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1" name="箭头: V 形 10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2" name="箭头: V 形 11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" name="箭头: V 形 12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6727924" y="1633248"/>
            <a:ext cx="36973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600" b="1" i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02</a:t>
            </a:r>
            <a:endParaRPr lang="zh-CN" altLang="en-US" sz="16600" b="1" i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44118" y="4376964"/>
            <a:ext cx="4381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spc="600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选题分析</a:t>
            </a:r>
            <a:endParaRPr lang="zh-CN" altLang="en-US" sz="4800" b="1" spc="6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661" y="19329"/>
            <a:ext cx="5486400" cy="6858000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4672093" y="815500"/>
            <a:ext cx="7072491" cy="5548744"/>
          </a:xfrm>
          <a:prstGeom prst="roundRect">
            <a:avLst>
              <a:gd name="adj" fmla="val 7678"/>
            </a:avLst>
          </a:prstGeom>
          <a:solidFill>
            <a:schemeClr val="bg1"/>
          </a:solidFill>
          <a:ln>
            <a:noFill/>
          </a:ln>
          <a:effectLst>
            <a:outerShdw blurRad="228600" dist="63500" sx="102000" sy="102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iconfont-1191-801540"/>
          <p:cNvSpPr>
            <a:spLocks noChangeAspect="1"/>
          </p:cNvSpPr>
          <p:nvPr/>
        </p:nvSpPr>
        <p:spPr bwMode="auto">
          <a:xfrm>
            <a:off x="4972994" y="3257631"/>
            <a:ext cx="609525" cy="609685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rgbClr val="70388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57300" y="3325682"/>
            <a:ext cx="5246952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</a:rPr>
              <a:t>中美两国应急管理结构有何异同</a:t>
            </a:r>
            <a:r>
              <a:rPr lang="en-US" altLang="zh-CN" sz="2000" dirty="0">
                <a:cs typeface="+mn-ea"/>
              </a:rPr>
              <a:t>?</a:t>
            </a:r>
            <a:r>
              <a:rPr lang="zh-CN" altLang="en-US" sz="2000" dirty="0">
                <a:cs typeface="+mn-ea"/>
              </a:rPr>
              <a:t> </a:t>
            </a:r>
          </a:p>
        </p:txBody>
      </p:sp>
      <p:sp>
        <p:nvSpPr>
          <p:cNvPr id="23" name="iconfont-1191-801540"/>
          <p:cNvSpPr>
            <a:spLocks noChangeAspect="1"/>
          </p:cNvSpPr>
          <p:nvPr/>
        </p:nvSpPr>
        <p:spPr bwMode="auto">
          <a:xfrm>
            <a:off x="4973603" y="4355201"/>
            <a:ext cx="609525" cy="609685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rgbClr val="70388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757300" y="4333165"/>
            <a:ext cx="5246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</a:rPr>
              <a:t>如何从已有经验吸取教训以避免危化品灾害这一“定时炸弹”出现</a:t>
            </a:r>
            <a:r>
              <a:rPr lang="en-US" altLang="zh-CN" sz="2000" dirty="0">
                <a:cs typeface="+mn-ea"/>
              </a:rPr>
              <a:t>?</a:t>
            </a:r>
            <a:r>
              <a:rPr lang="zh-CN" altLang="en-US" sz="2000" dirty="0">
                <a:cs typeface="+mn-ea"/>
              </a:rPr>
              <a:t> 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973603" y="2281945"/>
            <a:ext cx="603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/>
              <a:t>中美两国应急管理结构 </a:t>
            </a:r>
            <a:endParaRPr lang="zh-CN" altLang="en-US" sz="2400" b="1" i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4984470" y="1510575"/>
            <a:ext cx="3004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703881"/>
                </a:solidFill>
                <a:cs typeface="+mn-ea"/>
                <a:sym typeface="+mn-lt"/>
              </a:rPr>
              <a:t>核心研究问题</a:t>
            </a:r>
            <a:r>
              <a:rPr lang="en-US" altLang="zh-TW" sz="2000" b="1" dirty="0">
                <a:solidFill>
                  <a:srgbClr val="703881"/>
                </a:solidFill>
                <a:cs typeface="+mn-ea"/>
                <a:sym typeface="+mn-lt"/>
              </a:rPr>
              <a:t>?</a:t>
            </a:r>
            <a:endParaRPr lang="zh-CN" altLang="en-US" sz="2000" b="1" dirty="0">
              <a:solidFill>
                <a:srgbClr val="70388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122377" y="2059192"/>
            <a:ext cx="807368" cy="0"/>
          </a:xfrm>
          <a:prstGeom prst="line">
            <a:avLst/>
          </a:prstGeom>
          <a:ln w="57150">
            <a:solidFill>
              <a:srgbClr val="703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92313" y="1030922"/>
            <a:ext cx="320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cs typeface="+mn-ea"/>
                <a:sym typeface="+mn-lt"/>
              </a:rPr>
              <a:t>选题分析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0"/>
          <a:stretch>
            <a:fillRect/>
          </a:stretch>
        </p:blipFill>
        <p:spPr>
          <a:xfrm>
            <a:off x="716587" y="4200670"/>
            <a:ext cx="3543076" cy="2003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9440690" y="941327"/>
            <a:ext cx="1891573" cy="569248"/>
            <a:chOff x="2685028" y="2876682"/>
            <a:chExt cx="5502784" cy="1656004"/>
          </a:xfrm>
        </p:grpSpPr>
        <p:sp>
          <p:nvSpPr>
            <p:cNvPr id="2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35" name="图片 3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grpSp>
        <p:nvGrpSpPr>
          <p:cNvPr id="5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6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7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8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9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" name="iconfont-1191-801540"/>
          <p:cNvSpPr>
            <a:spLocks noChangeAspect="1"/>
          </p:cNvSpPr>
          <p:nvPr/>
        </p:nvSpPr>
        <p:spPr bwMode="auto">
          <a:xfrm>
            <a:off x="4973603" y="5452771"/>
            <a:ext cx="609525" cy="609685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rgbClr val="703881"/>
          </a:solidFill>
          <a:ln>
            <a:noFill/>
          </a:ln>
        </p:spPr>
        <p:txBody>
          <a:bodyPr/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757300" y="5572947"/>
            <a:ext cx="524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cs typeface="+mn-ea"/>
              </a:rPr>
              <a:t>现有应急管理结构存在什么漏洞及如何完善</a:t>
            </a:r>
            <a:r>
              <a:rPr lang="en-US" altLang="zh-CN" sz="2000" dirty="0">
                <a:cs typeface="+mn-ea"/>
              </a:rPr>
              <a:t>? </a:t>
            </a:r>
            <a:endParaRPr lang="zh-CN" altLang="en-US" sz="2000" dirty="0">
              <a:cs typeface="+mn-e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4" grpId="0"/>
      <p:bldP spid="27" grpId="0"/>
      <p:bldP spid="16" grpId="0"/>
      <p:bldP spid="3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39661" y="19329"/>
            <a:ext cx="5486400" cy="6858000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4690502" y="787754"/>
            <a:ext cx="7072491" cy="5548744"/>
          </a:xfrm>
          <a:prstGeom prst="roundRect">
            <a:avLst>
              <a:gd name="adj" fmla="val 7678"/>
            </a:avLst>
          </a:prstGeom>
          <a:solidFill>
            <a:schemeClr val="bg1"/>
          </a:solidFill>
          <a:ln>
            <a:noFill/>
          </a:ln>
          <a:effectLst>
            <a:outerShdw blurRad="228600" dist="63500" sx="102000" sy="102000" algn="ctr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iconfont-1191-801540"/>
          <p:cNvSpPr>
            <a:spLocks noChangeAspect="1"/>
          </p:cNvSpPr>
          <p:nvPr/>
        </p:nvSpPr>
        <p:spPr bwMode="auto">
          <a:xfrm>
            <a:off x="5114044" y="2292126"/>
            <a:ext cx="609525" cy="609685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rgbClr val="70388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56900" y="4885718"/>
            <a:ext cx="5246952" cy="1343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深入体会灾难严重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推动国家应急管理体系变革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完善国家应急管理结构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iconfont-1191-801540"/>
          <p:cNvSpPr>
            <a:spLocks noChangeAspect="1"/>
          </p:cNvSpPr>
          <p:nvPr/>
        </p:nvSpPr>
        <p:spPr bwMode="auto">
          <a:xfrm>
            <a:off x="5147776" y="4200670"/>
            <a:ext cx="609525" cy="609685"/>
          </a:xfrm>
          <a:custGeom>
            <a:avLst/>
            <a:gdLst>
              <a:gd name="T0" fmla="*/ 3982 w 7964"/>
              <a:gd name="T1" fmla="*/ 4878 h 7964"/>
              <a:gd name="T2" fmla="*/ 5082 w 7964"/>
              <a:gd name="T3" fmla="*/ 3086 h 7964"/>
              <a:gd name="T4" fmla="*/ 2882 w 7964"/>
              <a:gd name="T5" fmla="*/ 3086 h 7964"/>
              <a:gd name="T6" fmla="*/ 3982 w 7964"/>
              <a:gd name="T7" fmla="*/ 4878 h 7964"/>
              <a:gd name="T8" fmla="*/ 7651 w 7964"/>
              <a:gd name="T9" fmla="*/ 2432 h 7964"/>
              <a:gd name="T10" fmla="*/ 6798 w 7964"/>
              <a:gd name="T11" fmla="*/ 1166 h 7964"/>
              <a:gd name="T12" fmla="*/ 5532 w 7964"/>
              <a:gd name="T13" fmla="*/ 313 h 7964"/>
              <a:gd name="T14" fmla="*/ 3982 w 7964"/>
              <a:gd name="T15" fmla="*/ 0 h 7964"/>
              <a:gd name="T16" fmla="*/ 2432 w 7964"/>
              <a:gd name="T17" fmla="*/ 313 h 7964"/>
              <a:gd name="T18" fmla="*/ 1166 w 7964"/>
              <a:gd name="T19" fmla="*/ 1166 h 7964"/>
              <a:gd name="T20" fmla="*/ 313 w 7964"/>
              <a:gd name="T21" fmla="*/ 2432 h 7964"/>
              <a:gd name="T22" fmla="*/ 0 w 7964"/>
              <a:gd name="T23" fmla="*/ 3982 h 7964"/>
              <a:gd name="T24" fmla="*/ 313 w 7964"/>
              <a:gd name="T25" fmla="*/ 5532 h 7964"/>
              <a:gd name="T26" fmla="*/ 1166 w 7964"/>
              <a:gd name="T27" fmla="*/ 6798 h 7964"/>
              <a:gd name="T28" fmla="*/ 2432 w 7964"/>
              <a:gd name="T29" fmla="*/ 7651 h 7964"/>
              <a:gd name="T30" fmla="*/ 3982 w 7964"/>
              <a:gd name="T31" fmla="*/ 7964 h 7964"/>
              <a:gd name="T32" fmla="*/ 5532 w 7964"/>
              <a:gd name="T33" fmla="*/ 7651 h 7964"/>
              <a:gd name="T34" fmla="*/ 6798 w 7964"/>
              <a:gd name="T35" fmla="*/ 6798 h 7964"/>
              <a:gd name="T36" fmla="*/ 7651 w 7964"/>
              <a:gd name="T37" fmla="*/ 5532 h 7964"/>
              <a:gd name="T38" fmla="*/ 7964 w 7964"/>
              <a:gd name="T39" fmla="*/ 3982 h 7964"/>
              <a:gd name="T40" fmla="*/ 7651 w 7964"/>
              <a:gd name="T41" fmla="*/ 2432 h 7964"/>
              <a:gd name="T42" fmla="*/ 5288 w 7964"/>
              <a:gd name="T43" fmla="*/ 3224 h 7964"/>
              <a:gd name="T44" fmla="*/ 4188 w 7964"/>
              <a:gd name="T45" fmla="*/ 5017 h 7964"/>
              <a:gd name="T46" fmla="*/ 3982 w 7964"/>
              <a:gd name="T47" fmla="*/ 5134 h 7964"/>
              <a:gd name="T48" fmla="*/ 3776 w 7964"/>
              <a:gd name="T49" fmla="*/ 5017 h 7964"/>
              <a:gd name="T50" fmla="*/ 2676 w 7964"/>
              <a:gd name="T51" fmla="*/ 3224 h 7964"/>
              <a:gd name="T52" fmla="*/ 2637 w 7964"/>
              <a:gd name="T53" fmla="*/ 3086 h 7964"/>
              <a:gd name="T54" fmla="*/ 2667 w 7964"/>
              <a:gd name="T55" fmla="*/ 2963 h 7964"/>
              <a:gd name="T56" fmla="*/ 2882 w 7964"/>
              <a:gd name="T57" fmla="*/ 2830 h 7964"/>
              <a:gd name="T58" fmla="*/ 5082 w 7964"/>
              <a:gd name="T59" fmla="*/ 2830 h 7964"/>
              <a:gd name="T60" fmla="*/ 5297 w 7964"/>
              <a:gd name="T61" fmla="*/ 2963 h 7964"/>
              <a:gd name="T62" fmla="*/ 5326 w 7964"/>
              <a:gd name="T63" fmla="*/ 3086 h 7964"/>
              <a:gd name="T64" fmla="*/ 5288 w 7964"/>
              <a:gd name="T65" fmla="*/ 3224 h 7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964" h="7964">
                <a:moveTo>
                  <a:pt x="3982" y="4878"/>
                </a:moveTo>
                <a:lnTo>
                  <a:pt x="5082" y="3086"/>
                </a:lnTo>
                <a:lnTo>
                  <a:pt x="2882" y="3086"/>
                </a:lnTo>
                <a:lnTo>
                  <a:pt x="3982" y="4878"/>
                </a:lnTo>
                <a:close/>
                <a:moveTo>
                  <a:pt x="7651" y="2432"/>
                </a:moveTo>
                <a:cubicBezTo>
                  <a:pt x="7451" y="1958"/>
                  <a:pt x="7164" y="1532"/>
                  <a:pt x="6798" y="1166"/>
                </a:cubicBezTo>
                <a:cubicBezTo>
                  <a:pt x="6432" y="800"/>
                  <a:pt x="6006" y="513"/>
                  <a:pt x="5532" y="313"/>
                </a:cubicBezTo>
                <a:cubicBezTo>
                  <a:pt x="5041" y="105"/>
                  <a:pt x="4520" y="0"/>
                  <a:pt x="3982" y="0"/>
                </a:cubicBezTo>
                <a:cubicBezTo>
                  <a:pt x="3444" y="0"/>
                  <a:pt x="2923" y="105"/>
                  <a:pt x="2432" y="313"/>
                </a:cubicBezTo>
                <a:cubicBezTo>
                  <a:pt x="1958" y="513"/>
                  <a:pt x="1532" y="800"/>
                  <a:pt x="1166" y="1166"/>
                </a:cubicBezTo>
                <a:cubicBezTo>
                  <a:pt x="800" y="1532"/>
                  <a:pt x="513" y="1958"/>
                  <a:pt x="313" y="2432"/>
                </a:cubicBezTo>
                <a:cubicBezTo>
                  <a:pt x="105" y="2923"/>
                  <a:pt x="0" y="3444"/>
                  <a:pt x="0" y="3982"/>
                </a:cubicBezTo>
                <a:cubicBezTo>
                  <a:pt x="0" y="4520"/>
                  <a:pt x="105" y="5041"/>
                  <a:pt x="313" y="5532"/>
                </a:cubicBezTo>
                <a:cubicBezTo>
                  <a:pt x="513" y="6006"/>
                  <a:pt x="800" y="6432"/>
                  <a:pt x="1166" y="6798"/>
                </a:cubicBezTo>
                <a:cubicBezTo>
                  <a:pt x="1532" y="7164"/>
                  <a:pt x="1958" y="7451"/>
                  <a:pt x="2432" y="7651"/>
                </a:cubicBezTo>
                <a:cubicBezTo>
                  <a:pt x="2923" y="7859"/>
                  <a:pt x="3444" y="7964"/>
                  <a:pt x="3982" y="7964"/>
                </a:cubicBezTo>
                <a:cubicBezTo>
                  <a:pt x="4520" y="7964"/>
                  <a:pt x="5041" y="7859"/>
                  <a:pt x="5532" y="7651"/>
                </a:cubicBezTo>
                <a:cubicBezTo>
                  <a:pt x="6006" y="7451"/>
                  <a:pt x="6432" y="7164"/>
                  <a:pt x="6798" y="6798"/>
                </a:cubicBezTo>
                <a:cubicBezTo>
                  <a:pt x="7164" y="6432"/>
                  <a:pt x="7451" y="6006"/>
                  <a:pt x="7651" y="5532"/>
                </a:cubicBezTo>
                <a:cubicBezTo>
                  <a:pt x="7859" y="5041"/>
                  <a:pt x="7964" y="4520"/>
                  <a:pt x="7964" y="3982"/>
                </a:cubicBezTo>
                <a:cubicBezTo>
                  <a:pt x="7964" y="3444"/>
                  <a:pt x="7859" y="2923"/>
                  <a:pt x="7651" y="2432"/>
                </a:cubicBezTo>
                <a:close/>
                <a:moveTo>
                  <a:pt x="5288" y="3224"/>
                </a:moveTo>
                <a:lnTo>
                  <a:pt x="4188" y="5017"/>
                </a:lnTo>
                <a:cubicBezTo>
                  <a:pt x="4143" y="5090"/>
                  <a:pt x="4065" y="5134"/>
                  <a:pt x="3982" y="5134"/>
                </a:cubicBezTo>
                <a:cubicBezTo>
                  <a:pt x="3899" y="5134"/>
                  <a:pt x="3821" y="5090"/>
                  <a:pt x="3776" y="5017"/>
                </a:cubicBezTo>
                <a:lnTo>
                  <a:pt x="2676" y="3224"/>
                </a:lnTo>
                <a:cubicBezTo>
                  <a:pt x="2651" y="3182"/>
                  <a:pt x="2637" y="3134"/>
                  <a:pt x="2637" y="3086"/>
                </a:cubicBezTo>
                <a:cubicBezTo>
                  <a:pt x="2637" y="3044"/>
                  <a:pt x="2647" y="3001"/>
                  <a:pt x="2667" y="2963"/>
                </a:cubicBezTo>
                <a:cubicBezTo>
                  <a:pt x="2710" y="2881"/>
                  <a:pt x="2792" y="2830"/>
                  <a:pt x="2882" y="2830"/>
                </a:cubicBezTo>
                <a:lnTo>
                  <a:pt x="5082" y="2830"/>
                </a:lnTo>
                <a:cubicBezTo>
                  <a:pt x="5171" y="2830"/>
                  <a:pt x="5254" y="2881"/>
                  <a:pt x="5297" y="2963"/>
                </a:cubicBezTo>
                <a:cubicBezTo>
                  <a:pt x="5317" y="3001"/>
                  <a:pt x="5326" y="3044"/>
                  <a:pt x="5326" y="3086"/>
                </a:cubicBezTo>
                <a:cubicBezTo>
                  <a:pt x="5326" y="3134"/>
                  <a:pt x="5313" y="3182"/>
                  <a:pt x="5288" y="3224"/>
                </a:cubicBezTo>
                <a:close/>
              </a:path>
            </a:pathLst>
          </a:custGeom>
          <a:solidFill>
            <a:srgbClr val="70388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84470" y="1510575"/>
            <a:ext cx="3545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703881"/>
                </a:solidFill>
                <a:cs typeface="+mn-ea"/>
                <a:sym typeface="+mn-lt"/>
              </a:rPr>
              <a:t>为何提出这样的研究问题</a:t>
            </a:r>
            <a:r>
              <a:rPr lang="en-US" altLang="zh-TW" sz="2000" b="1" dirty="0">
                <a:solidFill>
                  <a:srgbClr val="703881"/>
                </a:solidFill>
                <a:cs typeface="+mn-ea"/>
                <a:sym typeface="+mn-lt"/>
              </a:rPr>
              <a:t>?</a:t>
            </a:r>
            <a:endParaRPr lang="zh-CN" altLang="en-US" sz="2000" b="1" dirty="0">
              <a:solidFill>
                <a:srgbClr val="703881"/>
              </a:solidFill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5122377" y="2059192"/>
            <a:ext cx="807368" cy="0"/>
          </a:xfrm>
          <a:prstGeom prst="line">
            <a:avLst/>
          </a:prstGeom>
          <a:ln w="57150">
            <a:solidFill>
              <a:srgbClr val="703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92313" y="1030922"/>
            <a:ext cx="3208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cs typeface="+mn-ea"/>
                <a:sym typeface="+mn-lt"/>
              </a:rPr>
              <a:t>选题分析</a:t>
            </a:r>
            <a:endParaRPr lang="zh-CN" altLang="en-US" sz="4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0"/>
          <a:stretch>
            <a:fillRect/>
          </a:stretch>
        </p:blipFill>
        <p:spPr>
          <a:xfrm>
            <a:off x="716587" y="4200670"/>
            <a:ext cx="3543076" cy="20034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9440690" y="941327"/>
            <a:ext cx="1891573" cy="569248"/>
            <a:chOff x="2685028" y="2876682"/>
            <a:chExt cx="5502784" cy="1656004"/>
          </a:xfrm>
        </p:grpSpPr>
        <p:sp>
          <p:nvSpPr>
            <p:cNvPr id="2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35" name="图片 3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grpSp>
        <p:nvGrpSpPr>
          <p:cNvPr id="5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6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7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8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9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" name="文本框 48"/>
          <p:cNvSpPr txBox="1"/>
          <p:nvPr/>
        </p:nvSpPr>
        <p:spPr>
          <a:xfrm>
            <a:off x="5865947" y="2381258"/>
            <a:ext cx="2059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背景</a:t>
            </a:r>
            <a:r>
              <a:rPr lang="en-US" altLang="zh-TW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 &amp; GAP</a:t>
            </a:r>
            <a:endParaRPr lang="en-US" altLang="zh-CN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4" name="文本框 48"/>
          <p:cNvSpPr txBox="1"/>
          <p:nvPr/>
        </p:nvSpPr>
        <p:spPr>
          <a:xfrm>
            <a:off x="5865946" y="4320846"/>
            <a:ext cx="282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对读者的</a:t>
            </a:r>
            <a:r>
              <a:rPr lang="en-US" altLang="zh-TW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“</a:t>
            </a:r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价值</a:t>
            </a:r>
            <a:r>
              <a:rPr lang="en-US" altLang="zh-TW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”</a:t>
            </a:r>
            <a:endParaRPr lang="en-US" altLang="zh-CN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0" name="文本框 13"/>
          <p:cNvSpPr txBox="1"/>
          <p:nvPr/>
        </p:nvSpPr>
        <p:spPr>
          <a:xfrm>
            <a:off x="6001149" y="2990153"/>
            <a:ext cx="5246952" cy="1016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国内外危化品爆炸事件频频发生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只对相关责任人进行问责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应急管理策略需要变革的契机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33" grpId="0"/>
      <p:bldP spid="2" grpId="0"/>
      <p:bldP spid="4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QxOTNhMGFlZDVkNWU4ODZjMTA1ZjE0MWJhZjkzYmIifQ==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wn1vdp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849</Words>
  <Application>Microsoft Macintosh PowerPoint</Application>
  <PresentationFormat>宽屏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等线</vt:lpstr>
      <vt:lpstr>华文宋体</vt:lpstr>
      <vt:lpstr>思源宋体 Heavy</vt:lpstr>
      <vt:lpstr>SimSun</vt:lpstr>
      <vt:lpstr>微软雅黑</vt:lpstr>
      <vt:lpstr>Arial</vt:lpstr>
      <vt:lpstr>Calibri</vt:lpstr>
      <vt:lpstr>Source Sans Pro</vt:lpstr>
      <vt:lpstr>Times New Roman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yuliapzy@163.com</cp:lastModifiedBy>
  <cp:revision>92</cp:revision>
  <dcterms:created xsi:type="dcterms:W3CDTF">2021-03-23T02:32:00Z</dcterms:created>
  <dcterms:modified xsi:type="dcterms:W3CDTF">2022-10-11T04:57:30Z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6D05585F565E4206B0FAC20B823C4F37</vt:lpwstr>
  </property>
  <property fmtid="{D5CDD505-2E9C-101B-9397-08002B2CF9AE}" pid="3" name="KSOProductBuildVer">
    <vt:lpwstr>2052-11.1.0.12358</vt:lpwstr>
  </property>
</Properties>
</file>