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30" r:id="rId20"/>
    <p:sldId id="331" r:id="rId21"/>
    <p:sldId id="332" r:id="rId22"/>
    <p:sldId id="329" r:id="rId23"/>
    <p:sldId id="333" r:id="rId24"/>
    <p:sldId id="281"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FF469855-EB5F-4EE9-8B5C-14372EC95120}">
          <p14:sldIdLst>
            <p14:sldId id="256"/>
            <p14:sldId id="257"/>
            <p14:sldId id="258"/>
            <p14:sldId id="314"/>
            <p14:sldId id="315"/>
            <p14:sldId id="316"/>
            <p14:sldId id="317"/>
            <p14:sldId id="318"/>
            <p14:sldId id="319"/>
            <p14:sldId id="320"/>
            <p14:sldId id="321"/>
            <p14:sldId id="322"/>
            <p14:sldId id="323"/>
            <p14:sldId id="324"/>
            <p14:sldId id="325"/>
            <p14:sldId id="326"/>
            <p14:sldId id="327"/>
            <p14:sldId id="328"/>
            <p14:sldId id="330"/>
            <p14:sldId id="331"/>
            <p14:sldId id="332"/>
            <p14:sldId id="329"/>
            <p14:sldId id="333"/>
            <p14:sldId id="281"/>
          </p14:sldIdLst>
        </p14:section>
      </p14:sectionLst>
    </p:ext>
    <p:ext uri="{EFAFB233-063F-42B5-8137-9DF3F51BA10A}">
      <p15:sldGuideLst xmlns:p15="http://schemas.microsoft.com/office/powerpoint/2012/main">
        <p15:guide id="1" orient="horz" pos="250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A882B0"/>
    <a:srgbClr val="0B86FF"/>
    <a:srgbClr val="FFFFFF"/>
    <a:srgbClr val="E0C6FD"/>
    <a:srgbClr val="AE67C5"/>
    <a:srgbClr val="C28BD3"/>
    <a:srgbClr val="62176A"/>
    <a:srgbClr val="C99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110" d="100"/>
          <a:sy n="110" d="100"/>
        </p:scale>
        <p:origin x="140" y="76"/>
      </p:cViewPr>
      <p:guideLst>
        <p:guide orient="horz" pos="2504"/>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MO" altLang="en-US"/>
              <a:t>5/6/2025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lnSpc>
                <a:spcPct val="150000"/>
              </a:lnSpc>
              <a:defRPr/>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25D9D-A973-4E7D-EDDB-22D12B862C50}"/>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E1EF4BE3-287E-95FB-D628-18F1C14E7BD0}"/>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2FCE7630-85EB-AA04-CF73-A7F22AFD9EC1}"/>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0B53FD3A-B228-01DF-33C9-62BE36D17C0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10</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239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32FE3-52D7-F181-0524-926B4F7A98EE}"/>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D8F33A9D-59A7-3C46-9B2C-83ECE4262F7F}"/>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BC73A49C-CB98-C401-3D19-C6B8CD86882A}"/>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D3C289A4-E5A0-1828-D501-052291B419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11</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41909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7E65C-F03A-CCC9-5BE8-F500F81F4AB5}"/>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3AB5F70A-3247-AEC9-6F6A-67D25D14FBD8}"/>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894F4246-2006-A086-4311-B348C95FB3F6}"/>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9C14F748-023E-ED86-5B8F-761052CD827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12</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989696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5384A-217F-91B5-8BF0-B2FFC4887095}"/>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BA092FDD-90B8-B5B7-A884-27A515786337}"/>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D5721BFE-15D2-5341-672D-17FA0F05C07D}"/>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D82DFBC4-3A43-7551-F65B-9FE35A860A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13</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657872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3FA82-EFAF-1B13-CFD8-F55DBF98C291}"/>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3EA83136-28D0-8235-DF4B-3937864CBBB9}"/>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FB690D9A-D0E5-A0FB-C649-5DE76C7FEAB8}"/>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FF099A29-9B0A-6CCD-9648-1D056666BC7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14</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053633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B3098-FA10-0ACC-D3E6-42A5AC769007}"/>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1EECEA95-6969-B81A-30CD-3D22863CCBAF}"/>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D7007CF4-D418-0D2B-3935-8740DDFAA837}"/>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8E06C43B-917F-9B39-D679-2FAE46E81BC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15</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01968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F168B-ABDA-9189-2EBA-4234DC4D80E5}"/>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E073C443-D702-BCD0-836E-CDB3E9E76659}"/>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0D3F3EF6-E51A-D5CE-23A9-8705CB57ECB6}"/>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741060A5-4D21-56F2-800B-AE561204DA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16</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236736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9ACA8-4332-1D1C-13AF-2C750CA55B18}"/>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2793BD44-3FB1-EBBE-BC00-C94549E959DF}"/>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00C7FDDF-4117-A9BB-06F5-1B92DFB891F9}"/>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DCBC6CC1-29FF-E730-28E5-712890D5BB4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17</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290079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C3022-7437-D7DC-001F-71558571BCA1}"/>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A2768030-7AE7-DE81-CDA4-65186924CAE9}"/>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BA5E5E33-1979-9522-C8BE-6803716BA99A}"/>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8CE90EB6-CCD5-9722-C205-7C0EA4D455C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18</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213619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0ACCE-B100-EFB4-C067-210C31F0B337}"/>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120DC198-83F1-A43E-29BB-7C3D627BF894}"/>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899B5683-0856-57B4-27AB-947C5315B26B}"/>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6A5E0F12-4F80-EF51-5B9B-1AE40D9751E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19</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255239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灯片图像占位符 1"/>
          <p:cNvSpPr>
            <a:spLocks noGrp="1" noRot="1" noChangeAspect="1"/>
          </p:cNvSpPr>
          <p:nvPr>
            <p:ph type="sldImg"/>
          </p:nvPr>
        </p:nvSpPr>
        <p:spPr/>
      </p:sp>
      <p:sp>
        <p:nvSpPr>
          <p:cNvPr id="10" name="备注占位符 2"/>
          <p:cNvSpPr>
            <a:spLocks noGrp="1"/>
          </p:cNvSpPr>
          <p:nvPr>
            <p:ph type="body" idx="1"/>
          </p:nvPr>
        </p:nvSpPr>
        <p:spPr/>
        <p:txBody>
          <a:bodyPr/>
          <a:lstStyle/>
          <a:p>
            <a:pPr marL="0" indent="0">
              <a:buFont typeface="Arial" panose="020B0604020202020204" pitchFamily="34" charset="0"/>
              <a:buNone/>
            </a:pPr>
            <a:endParaRPr lang="zh-CN" dirty="0"/>
          </a:p>
        </p:txBody>
      </p:sp>
      <p:sp>
        <p:nvSpPr>
          <p:cNvPr id="11"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2</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47D30-7077-CAB6-B5E7-B0C5092F58EE}"/>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8A39FD0E-7882-601C-1D23-1F2A0E32387D}"/>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A78EC9FC-7166-09D0-D351-29423E1478B6}"/>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D404A37A-F1A8-AC25-E442-B5F342DB6FA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20</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719652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4D4E1-70E3-2B0F-E2C8-2E687DFCF536}"/>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291137B5-1635-74BE-63E1-25C992493183}"/>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7530F524-3F9F-33BB-4B04-7CFFBF27E1AF}"/>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49EA7432-BD9B-9569-9D97-C51A1E97466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21</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97243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A2B8C-A73B-3720-3975-24E197FCB405}"/>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40BB1904-FA53-EA0D-8AA1-4F17CD98C062}"/>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39D2847F-68F0-6A0B-01F3-4375C9BEEF7C}"/>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68AC4614-F51B-D948-8937-FFDDD99A178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22</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561504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FEB72-F725-15A5-0D20-8EC611369D3D}"/>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D644BF3F-58F0-9C04-AB12-C1913E1AB3EF}"/>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EEB0F603-8411-C897-F638-58D98FD31F47}"/>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3FCBFA38-FD07-BDF0-011A-FCFDC1791AD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23</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09358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幻灯片图像占位符 1"/>
          <p:cNvSpPr>
            <a:spLocks noGrp="1" noRot="1" noChangeAspect="1"/>
          </p:cNvSpPr>
          <p:nvPr>
            <p:ph type="sldImg" idx="2"/>
          </p:nvPr>
        </p:nvSpPr>
        <p:spPr/>
      </p:sp>
      <p:sp>
        <p:nvSpPr>
          <p:cNvPr id="22"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幻灯片图像占位符 1"/>
          <p:cNvSpPr>
            <a:spLocks noGrp="1" noRot="1" noChangeAspect="1"/>
          </p:cNvSpPr>
          <p:nvPr>
            <p:ph type="sldImg"/>
          </p:nvPr>
        </p:nvSpPr>
        <p:spPr>
          <a:xfrm>
            <a:off x="685800" y="1143000"/>
            <a:ext cx="5486400" cy="3086100"/>
          </a:xfrm>
        </p:spPr>
      </p:sp>
      <p:sp>
        <p:nvSpPr>
          <p:cNvPr id="25" name="备注占位符 2"/>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3</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31ED2-0147-3B60-F797-EC14B4514ED6}"/>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8BDC3255-D53E-F332-A474-42F240F2BA8B}"/>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D18F624A-C4E8-B090-E50B-16B82199B838}"/>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FA8B626E-6057-C97F-4654-B5A184EE28E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4</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57576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7D523-3B9C-93E2-EAFE-9A31D54077B7}"/>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5F512115-2D05-9867-A5E5-0671742C223C}"/>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14ED7FBD-5940-FC76-7F28-425C838A7357}"/>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1C67DE9A-295A-C5EE-AE0E-DF17FD05D37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5</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998968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F9D13-F6BF-D592-F244-0B4686FAE5E0}"/>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5C76CF22-A7FE-52D0-4CD4-B67C0D8B2FEA}"/>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EA47D066-7881-3BD5-D98C-D5141E6EE13A}"/>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D512B52D-7347-7EC8-E070-DAC41132031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6</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116063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7FF6B-B9A6-86A7-C863-5A0A05D190FE}"/>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FCEEA8FD-919A-AFB3-EE55-E71734296399}"/>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48528A24-27EF-28E0-2611-90CFF11DCB19}"/>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8FECB8B1-45F6-FC70-5CE7-2A8A70E13C0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7</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41879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10E29-1AB0-E23E-3B3B-6D98F5AB75F7}"/>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943BE4E2-493A-7195-0BB8-9E98FA10FA20}"/>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CEB83097-6C50-1879-6150-B2FEB951BB3E}"/>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5F01FB39-E290-7CDB-241A-43B1DBB4BC7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8</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0511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8F548-4556-C126-EDA2-C8F64A660F74}"/>
            </a:ext>
          </a:extLst>
        </p:cNvPr>
        <p:cNvGrpSpPr/>
        <p:nvPr/>
      </p:nvGrpSpPr>
      <p:grpSpPr>
        <a:xfrm>
          <a:off x="0" y="0"/>
          <a:ext cx="0" cy="0"/>
          <a:chOff x="0" y="0"/>
          <a:chExt cx="0" cy="0"/>
        </a:xfrm>
      </p:grpSpPr>
      <p:sp>
        <p:nvSpPr>
          <p:cNvPr id="24" name="幻灯片图像占位符 1">
            <a:extLst>
              <a:ext uri="{FF2B5EF4-FFF2-40B4-BE49-F238E27FC236}">
                <a16:creationId xmlns:a16="http://schemas.microsoft.com/office/drawing/2014/main" id="{2B15AE45-BFE4-85BF-24C1-EB027BF07868}"/>
              </a:ext>
            </a:extLst>
          </p:cNvPr>
          <p:cNvSpPr>
            <a:spLocks noGrp="1" noRot="1" noChangeAspect="1"/>
          </p:cNvSpPr>
          <p:nvPr>
            <p:ph type="sldImg"/>
          </p:nvPr>
        </p:nvSpPr>
        <p:spPr>
          <a:xfrm>
            <a:off x="685800" y="1143000"/>
            <a:ext cx="5486400" cy="3086100"/>
          </a:xfrm>
        </p:spPr>
      </p:sp>
      <p:sp>
        <p:nvSpPr>
          <p:cNvPr id="25" name="备注占位符 2">
            <a:extLst>
              <a:ext uri="{FF2B5EF4-FFF2-40B4-BE49-F238E27FC236}">
                <a16:creationId xmlns:a16="http://schemas.microsoft.com/office/drawing/2014/main" id="{954F674D-AC83-F005-2AE8-470AEBAF9957}"/>
              </a:ext>
            </a:extLst>
          </p:cNvPr>
          <p:cNvSpPr>
            <a:spLocks noGrp="1"/>
          </p:cNvSpPr>
          <p:nvPr>
            <p:ph type="body" idx="1"/>
          </p:nvPr>
        </p:nvSpPr>
        <p:spPr/>
        <p:txBody>
          <a:bodyPr/>
          <a:lstStyle/>
          <a:p>
            <a:pPr indent="0">
              <a:buFont typeface="Arial" panose="020B0604020202020204" pitchFamily="34" charset="0"/>
              <a:buNone/>
            </a:pPr>
            <a:endParaRPr lang="zh-CN" altLang="en-US" dirty="0"/>
          </a:p>
        </p:txBody>
      </p:sp>
      <p:sp>
        <p:nvSpPr>
          <p:cNvPr id="26" name="灯片编号占位符 3">
            <a:extLst>
              <a:ext uri="{FF2B5EF4-FFF2-40B4-BE49-F238E27FC236}">
                <a16:creationId xmlns:a16="http://schemas.microsoft.com/office/drawing/2014/main" id="{D7E6ABE0-541A-57C7-B4ED-BCC032E1FBE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a:t>9</a:t>
            </a:fld>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17451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15"/>
          <p:cNvSpPr>
            <a:spLocks noGrp="1"/>
          </p:cNvSpPr>
          <p:nvPr>
            <p:ph type="dt" sz="half" idx="10"/>
          </p:nvPr>
        </p:nvSpPr>
        <p:spPr/>
        <p:txBody>
          <a:bodyPr/>
          <a:lstStyle/>
          <a:p>
            <a:fld id="{760FBDFE-C587-4B4C-A407-44438C67B59E}" type="datetimeFigureOut">
              <a:rPr lang="zh-MO" altLang="en-US"/>
              <a:t>5/6/2025</a:t>
            </a:fld>
            <a:endParaRPr lang="zh-CN" altLang="en-US" dirty="0"/>
          </a:p>
        </p:txBody>
      </p:sp>
      <p:sp>
        <p:nvSpPr>
          <p:cNvPr id="5" name="页脚占位符 16"/>
          <p:cNvSpPr>
            <a:spLocks noGrp="1"/>
          </p:cNvSpPr>
          <p:nvPr>
            <p:ph type="ftr" sz="quarter" idx="11"/>
          </p:nvPr>
        </p:nvSpPr>
        <p:spPr/>
        <p:txBody>
          <a:bodyPr/>
          <a:lstStyle/>
          <a:p>
            <a:endParaRPr lang="zh-CN" altLang="en-US" dirty="0"/>
          </a:p>
        </p:txBody>
      </p:sp>
      <p:sp>
        <p:nvSpPr>
          <p:cNvPr id="6" name="灯片编号占位符 17"/>
          <p:cNvSpPr>
            <a:spLocks noGrp="1"/>
          </p:cNvSpPr>
          <p:nvPr>
            <p:ph type="sldNum" sz="quarter" idx="12"/>
          </p:nvPr>
        </p:nvSpPr>
        <p:spPr/>
        <p:txBody>
          <a:bodyPr/>
          <a:lstStyle/>
          <a:p>
            <a:fld id="{49AE70B2-8BF9-45C0-BB95-33D1B9D3A854}" type="slidenum">
              <a:r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内容">
    <p:spTree>
      <p:nvGrpSpPr>
        <p:cNvPr id="1" name=""/>
        <p:cNvGrpSpPr/>
        <p:nvPr/>
      </p:nvGrpSpPr>
      <p:grpSpPr>
        <a:xfrm>
          <a:off x="0" y="0"/>
          <a:ext cx="0" cy="0"/>
          <a:chOff x="0" y="0"/>
          <a:chExt cx="0" cy="0"/>
        </a:xfrm>
      </p:grpSpPr>
      <p:sp>
        <p:nvSpPr>
          <p:cNvPr id="64" name="日期占位符 2"/>
          <p:cNvSpPr>
            <a:spLocks noGrp="1"/>
          </p:cNvSpPr>
          <p:nvPr>
            <p:ph type="dt" sz="half" idx="10"/>
          </p:nvPr>
        </p:nvSpPr>
        <p:spPr/>
        <p:txBody>
          <a:bodyPr/>
          <a:lstStyle/>
          <a:p>
            <a:fld id="{760FBDFE-C587-4B4C-A407-44438C67B59E}" type="datetimeFigureOut">
              <a:rPr lang="zh-MO" altLang="en-US"/>
              <a:t>5/6/2025</a:t>
            </a:fld>
            <a:endParaRPr lang="zh-CN" altLang="en-US" dirty="0"/>
          </a:p>
        </p:txBody>
      </p:sp>
      <p:sp>
        <p:nvSpPr>
          <p:cNvPr id="65" name="页脚占位符 3"/>
          <p:cNvSpPr>
            <a:spLocks noGrp="1"/>
          </p:cNvSpPr>
          <p:nvPr>
            <p:ph type="ftr" sz="quarter" idx="11"/>
          </p:nvPr>
        </p:nvSpPr>
        <p:spPr/>
        <p:txBody>
          <a:bodyPr/>
          <a:lstStyle/>
          <a:p>
            <a:endParaRPr lang="zh-CN" altLang="en-US"/>
          </a:p>
        </p:txBody>
      </p:sp>
      <p:sp>
        <p:nvSpPr>
          <p:cNvPr id="66" name="灯片编号占位符 4"/>
          <p:cNvSpPr>
            <a:spLocks noGrp="1"/>
          </p:cNvSpPr>
          <p:nvPr>
            <p:ph type="sldNum" sz="quarter" idx="12"/>
          </p:nvPr>
        </p:nvSpPr>
        <p:spPr/>
        <p:txBody>
          <a:bodyPr/>
          <a:lstStyle/>
          <a:p>
            <a:fld id="{49AE70B2-8BF9-45C0-BB95-33D1B9D3A854}" type="slidenum">
              <a:rPr/>
              <a:t>‹#›</a:t>
            </a:fld>
            <a:endParaRPr lang="zh-CN" altLang="en-US" dirty="0"/>
          </a:p>
        </p:txBody>
      </p:sp>
      <p:sp>
        <p:nvSpPr>
          <p:cNvPr id="67" name="内容占位符 6"/>
          <p:cNvSpPr>
            <a:spLocks noGrp="1"/>
          </p:cNvSpPr>
          <p:nvPr>
            <p:ph sz="quarter" idx="13"/>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末尾幻灯片">
    <p:spTree>
      <p:nvGrpSpPr>
        <p:cNvPr id="1" name=""/>
        <p:cNvGrpSpPr/>
        <p:nvPr/>
      </p:nvGrpSpPr>
      <p:grpSpPr>
        <a:xfrm>
          <a:off x="0" y="0"/>
          <a:ext cx="0" cy="0"/>
          <a:chOff x="0" y="0"/>
          <a:chExt cx="0" cy="0"/>
        </a:xfrm>
      </p:grpSpPr>
      <p:sp>
        <p:nvSpPr>
          <p:cNvPr id="14" name="日期占位符 2"/>
          <p:cNvSpPr>
            <a:spLocks noGrp="1"/>
          </p:cNvSpPr>
          <p:nvPr>
            <p:ph type="dt" sz="half" idx="10"/>
          </p:nvPr>
        </p:nvSpPr>
        <p:spPr/>
        <p:txBody>
          <a:bodyPr/>
          <a:lstStyle/>
          <a:p>
            <a:fld id="{760FBDFE-C587-4B4C-A407-44438C67B59E}" type="datetimeFigureOut">
              <a:rPr lang="zh-MO" altLang="en-US"/>
              <a:t>5/6/2025</a:t>
            </a:fld>
            <a:endParaRPr lang="zh-CN" altLang="en-US" dirty="0"/>
          </a:p>
        </p:txBody>
      </p:sp>
      <p:sp>
        <p:nvSpPr>
          <p:cNvPr id="15" name="页脚占位符 3"/>
          <p:cNvSpPr>
            <a:spLocks noGrp="1"/>
          </p:cNvSpPr>
          <p:nvPr>
            <p:ph type="ftr" sz="quarter" idx="11"/>
          </p:nvPr>
        </p:nvSpPr>
        <p:spPr/>
        <p:txBody>
          <a:bodyPr/>
          <a:lstStyle/>
          <a:p>
            <a:endParaRPr lang="zh-CN" altLang="en-US"/>
          </a:p>
        </p:txBody>
      </p:sp>
      <p:sp>
        <p:nvSpPr>
          <p:cNvPr id="16" name="灯片编号占位符 4"/>
          <p:cNvSpPr>
            <a:spLocks noGrp="1"/>
          </p:cNvSpPr>
          <p:nvPr>
            <p:ph type="sldNum" sz="quarter" idx="12"/>
          </p:nvPr>
        </p:nvSpPr>
        <p:spPr/>
        <p:txBody>
          <a:bodyPr/>
          <a:lstStyle/>
          <a:p>
            <a:fld id="{49AE70B2-8BF9-45C0-BB95-33D1B9D3A854}" type="slidenum">
              <a:rPr/>
              <a:t>‹#›</a:t>
            </a:fld>
            <a:endParaRPr lang="zh-CN" altLang="en-US" dirty="0"/>
          </a:p>
        </p:txBody>
      </p:sp>
      <p:sp>
        <p:nvSpPr>
          <p:cNvPr id="17" name="标题 1"/>
          <p:cNvSpPr>
            <a:spLocks noGrp="1"/>
          </p:cNvSpPr>
          <p:nvPr>
            <p:ph type="title" hasCustomPrompt="1"/>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18" name="文本占位符 6"/>
          <p:cNvSpPr>
            <a:spLocks noGrp="1"/>
          </p:cNvSpPr>
          <p:nvPr>
            <p:ph type="body" sz="quarter" idx="13"/>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9" name="内容占位符 2"/>
          <p:cNvSpPr>
            <a:spLocks noGrp="1"/>
          </p:cNvSpPr>
          <p:nvPr>
            <p:ph idx="1"/>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p:txBody>
          <a:bodyPr/>
          <a:lstStyle/>
          <a:p>
            <a:fld id="{760FBDFE-C587-4B4C-A407-44438C67B59E}" type="datetimeFigureOut">
              <a:rPr lang="zh-MO" altLang="en-US"/>
              <a:t>5/6/2025</a:t>
            </a:fld>
            <a:endParaRPr lang="zh-CN" altLang="en-US" dirty="0"/>
          </a:p>
        </p:txBody>
      </p:sp>
      <p:sp>
        <p:nvSpPr>
          <p:cNvPr id="11" name="页脚占位符 4"/>
          <p:cNvSpPr>
            <a:spLocks noGrp="1"/>
          </p:cNvSpPr>
          <p:nvPr>
            <p:ph type="ftr" sz="quarter" idx="11"/>
          </p:nvPr>
        </p:nvSpPr>
        <p:spPr/>
        <p:txBody>
          <a:bodyPr/>
          <a:lstStyle/>
          <a:p>
            <a:endParaRPr lang="zh-CN" altLang="en-US"/>
          </a:p>
        </p:txBody>
      </p:sp>
      <p:sp>
        <p:nvSpPr>
          <p:cNvPr id="12" name="灯片编号占位符 5"/>
          <p:cNvSpPr>
            <a:spLocks noGrp="1"/>
          </p:cNvSpPr>
          <p:nvPr>
            <p:ph type="sldNum" sz="quarter" idx="12"/>
          </p:nvPr>
        </p:nvSpPr>
        <p:spPr/>
        <p:txBody>
          <a:bodyPr/>
          <a:lstStyle/>
          <a:p>
            <a:fld id="{49AE70B2-8BF9-45C0-BB95-33D1B9D3A854}" type="slidenum">
              <a:r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21" name="文本占位符 2"/>
          <p:cNvSpPr>
            <a:spLocks noGrp="1"/>
          </p:cNvSpPr>
          <p:nvPr>
            <p:ph type="body" idx="1" hasCustomPrompt="1"/>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22" name="日期占位符 3"/>
          <p:cNvSpPr>
            <a:spLocks noGrp="1"/>
          </p:cNvSpPr>
          <p:nvPr>
            <p:ph type="dt" sz="half" idx="10"/>
          </p:nvPr>
        </p:nvSpPr>
        <p:spPr/>
        <p:txBody>
          <a:bodyPr/>
          <a:lstStyle/>
          <a:p>
            <a:fld id="{760FBDFE-C587-4B4C-A407-44438C67B59E}" type="datetimeFigureOut">
              <a:rPr lang="zh-MO" altLang="en-US"/>
              <a:t>5/6/2025</a:t>
            </a:fld>
            <a:endParaRPr lang="zh-CN" altLang="en-US" dirty="0"/>
          </a:p>
        </p:txBody>
      </p:sp>
      <p:sp>
        <p:nvSpPr>
          <p:cNvPr id="23" name="页脚占位符 4"/>
          <p:cNvSpPr>
            <a:spLocks noGrp="1"/>
          </p:cNvSpPr>
          <p:nvPr>
            <p:ph type="ftr" sz="quarter" idx="11"/>
          </p:nvPr>
        </p:nvSpPr>
        <p:spPr/>
        <p:txBody>
          <a:bodyPr/>
          <a:lstStyle/>
          <a:p>
            <a:endParaRPr lang="zh-CN" altLang="en-US"/>
          </a:p>
        </p:txBody>
      </p:sp>
      <p:sp>
        <p:nvSpPr>
          <p:cNvPr id="24" name="灯片编号占位符 5"/>
          <p:cNvSpPr>
            <a:spLocks noGrp="1"/>
          </p:cNvSpPr>
          <p:nvPr>
            <p:ph type="sldNum" sz="quarter" idx="12"/>
          </p:nvPr>
        </p:nvSpPr>
        <p:spPr/>
        <p:txBody>
          <a:bodyPr/>
          <a:lstStyle/>
          <a:p>
            <a:fld id="{49AE70B2-8BF9-45C0-BB95-33D1B9D3A854}" type="slidenum">
              <a:r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6"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27" name="内容占位符 2"/>
          <p:cNvSpPr>
            <a:spLocks noGrp="1"/>
          </p:cNvSpPr>
          <p:nvPr>
            <p:ph sz="half" idx="1"/>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 name="内容占位符 3"/>
          <p:cNvSpPr>
            <a:spLocks noGrp="1"/>
          </p:cNvSpPr>
          <p:nvPr>
            <p:ph sz="half" idx="2"/>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9" name="日期占位符 4"/>
          <p:cNvSpPr>
            <a:spLocks noGrp="1"/>
          </p:cNvSpPr>
          <p:nvPr>
            <p:ph type="dt" sz="half" idx="10"/>
          </p:nvPr>
        </p:nvSpPr>
        <p:spPr/>
        <p:txBody>
          <a:bodyPr/>
          <a:lstStyle/>
          <a:p>
            <a:fld id="{760FBDFE-C587-4B4C-A407-44438C67B59E}" type="datetimeFigureOut">
              <a:rPr lang="zh-MO" altLang="en-US"/>
              <a:t>5/6/2025</a:t>
            </a:fld>
            <a:endParaRPr lang="zh-CN" altLang="en-US" dirty="0"/>
          </a:p>
        </p:txBody>
      </p:sp>
      <p:sp>
        <p:nvSpPr>
          <p:cNvPr id="30" name="页脚占位符 5"/>
          <p:cNvSpPr>
            <a:spLocks noGrp="1"/>
          </p:cNvSpPr>
          <p:nvPr>
            <p:ph type="ftr" sz="quarter" idx="11"/>
          </p:nvPr>
        </p:nvSpPr>
        <p:spPr/>
        <p:txBody>
          <a:bodyPr/>
          <a:lstStyle/>
          <a:p>
            <a:endParaRPr lang="zh-CN" altLang="en-US"/>
          </a:p>
        </p:txBody>
      </p:sp>
      <p:sp>
        <p:nvSpPr>
          <p:cNvPr id="31" name="灯片编号占位符 6"/>
          <p:cNvSpPr>
            <a:spLocks noGrp="1"/>
          </p:cNvSpPr>
          <p:nvPr>
            <p:ph type="sldNum" sz="quarter" idx="12"/>
          </p:nvPr>
        </p:nvSpPr>
        <p:spPr/>
        <p:txBody>
          <a:bodyPr/>
          <a:lstStyle/>
          <a:p>
            <a:fld id="{49AE70B2-8BF9-45C0-BB95-33D1B9D3A854}" type="slidenum">
              <a:r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33"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4" name="文本占位符 2"/>
          <p:cNvSpPr>
            <a:spLocks noGrp="1"/>
          </p:cNvSpPr>
          <p:nvPr>
            <p:ph type="body" idx="1" hasCustomPrompt="1"/>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35" name="内容占位符 3"/>
          <p:cNvSpPr>
            <a:spLocks noGrp="1"/>
          </p:cNvSpPr>
          <p:nvPr>
            <p:ph sz="half" idx="2"/>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6" name="文本占位符 4"/>
          <p:cNvSpPr>
            <a:spLocks noGrp="1"/>
          </p:cNvSpPr>
          <p:nvPr>
            <p:ph type="body" sz="quarter" idx="3" hasCustomPrompt="1"/>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37" name="内容占位符 5"/>
          <p:cNvSpPr>
            <a:spLocks noGrp="1"/>
          </p:cNvSpPr>
          <p:nvPr>
            <p:ph sz="quarter" idx="4"/>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8" name="日期占位符 6"/>
          <p:cNvSpPr>
            <a:spLocks noGrp="1"/>
          </p:cNvSpPr>
          <p:nvPr>
            <p:ph type="dt" sz="half" idx="10"/>
          </p:nvPr>
        </p:nvSpPr>
        <p:spPr/>
        <p:txBody>
          <a:bodyPr/>
          <a:lstStyle/>
          <a:p>
            <a:fld id="{760FBDFE-C587-4B4C-A407-44438C67B59E}" type="datetimeFigureOut">
              <a:rPr lang="zh-MO" altLang="en-US"/>
              <a:t>5/6/2025</a:t>
            </a:fld>
            <a:endParaRPr lang="zh-CN" altLang="en-US" dirty="0"/>
          </a:p>
        </p:txBody>
      </p:sp>
      <p:sp>
        <p:nvSpPr>
          <p:cNvPr id="39" name="页脚占位符 7"/>
          <p:cNvSpPr>
            <a:spLocks noGrp="1"/>
          </p:cNvSpPr>
          <p:nvPr>
            <p:ph type="ftr" sz="quarter" idx="11"/>
          </p:nvPr>
        </p:nvSpPr>
        <p:spPr/>
        <p:txBody>
          <a:bodyPr/>
          <a:lstStyle/>
          <a:p>
            <a:endParaRPr lang="zh-CN" altLang="en-US"/>
          </a:p>
        </p:txBody>
      </p:sp>
      <p:sp>
        <p:nvSpPr>
          <p:cNvPr id="40" name="灯片编号占位符 8"/>
          <p:cNvSpPr>
            <a:spLocks noGrp="1"/>
          </p:cNvSpPr>
          <p:nvPr>
            <p:ph type="sldNum" sz="quarter" idx="12"/>
          </p:nvPr>
        </p:nvSpPr>
        <p:spPr/>
        <p:txBody>
          <a:bodyPr/>
          <a:lstStyle/>
          <a:p>
            <a:fld id="{49AE70B2-8BF9-45C0-BB95-33D1B9D3A854}" type="slidenum">
              <a:r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4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43" name="日期占位符 2"/>
          <p:cNvSpPr>
            <a:spLocks noGrp="1"/>
          </p:cNvSpPr>
          <p:nvPr>
            <p:ph type="dt" sz="half" idx="10"/>
          </p:nvPr>
        </p:nvSpPr>
        <p:spPr/>
        <p:txBody>
          <a:bodyPr/>
          <a:lstStyle/>
          <a:p>
            <a:fld id="{760FBDFE-C587-4B4C-A407-44438C67B59E}" type="datetimeFigureOut">
              <a:rPr lang="zh-MO" altLang="en-US"/>
              <a:t>5/6/2025</a:t>
            </a:fld>
            <a:endParaRPr lang="zh-CN" altLang="en-US" dirty="0"/>
          </a:p>
        </p:txBody>
      </p:sp>
      <p:sp>
        <p:nvSpPr>
          <p:cNvPr id="44" name="页脚占位符 3"/>
          <p:cNvSpPr>
            <a:spLocks noGrp="1"/>
          </p:cNvSpPr>
          <p:nvPr>
            <p:ph type="ftr" sz="quarter" idx="11"/>
          </p:nvPr>
        </p:nvSpPr>
        <p:spPr/>
        <p:txBody>
          <a:bodyPr/>
          <a:lstStyle/>
          <a:p>
            <a:endParaRPr lang="zh-CN" altLang="en-US"/>
          </a:p>
        </p:txBody>
      </p:sp>
      <p:sp>
        <p:nvSpPr>
          <p:cNvPr id="45" name="灯片编号占位符 4"/>
          <p:cNvSpPr>
            <a:spLocks noGrp="1"/>
          </p:cNvSpPr>
          <p:nvPr>
            <p:ph type="sldNum" sz="quarter" idx="12"/>
          </p:nvPr>
        </p:nvSpPr>
        <p:spPr/>
        <p:txBody>
          <a:bodyPr/>
          <a:lstStyle/>
          <a:p>
            <a:fld id="{49AE70B2-8BF9-45C0-BB95-33D1B9D3A854}" type="slidenum">
              <a:r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47" name="日期占位符 1"/>
          <p:cNvSpPr>
            <a:spLocks noGrp="1"/>
          </p:cNvSpPr>
          <p:nvPr>
            <p:ph type="dt" sz="half" idx="10"/>
          </p:nvPr>
        </p:nvSpPr>
        <p:spPr/>
        <p:txBody>
          <a:bodyPr/>
          <a:lstStyle/>
          <a:p>
            <a:fld id="{760FBDFE-C587-4B4C-A407-44438C67B59E}" type="datetimeFigureOut">
              <a:rPr lang="zh-MO" altLang="en-US"/>
              <a:t>5/6/2025</a:t>
            </a:fld>
            <a:endParaRPr lang="zh-CN" altLang="en-US" dirty="0"/>
          </a:p>
        </p:txBody>
      </p:sp>
      <p:sp>
        <p:nvSpPr>
          <p:cNvPr id="48" name="页脚占位符 2"/>
          <p:cNvSpPr>
            <a:spLocks noGrp="1"/>
          </p:cNvSpPr>
          <p:nvPr>
            <p:ph type="ftr" sz="quarter" idx="11"/>
          </p:nvPr>
        </p:nvSpPr>
        <p:spPr/>
        <p:txBody>
          <a:bodyPr/>
          <a:lstStyle/>
          <a:p>
            <a:endParaRPr lang="zh-CN" altLang="en-US"/>
          </a:p>
        </p:txBody>
      </p:sp>
      <p:sp>
        <p:nvSpPr>
          <p:cNvPr id="49" name="灯片编号占位符 3"/>
          <p:cNvSpPr>
            <a:spLocks noGrp="1"/>
          </p:cNvSpPr>
          <p:nvPr>
            <p:ph type="sldNum" sz="quarter" idx="12"/>
          </p:nvPr>
        </p:nvSpPr>
        <p:spPr/>
        <p:txBody>
          <a:bodyPr/>
          <a:lstStyle/>
          <a:p>
            <a:fld id="{49AE70B2-8BF9-45C0-BB95-33D1B9D3A854}" type="slidenum">
              <a:r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51" name="图片占位符 2"/>
          <p:cNvSpPr>
            <a:spLocks noGrp="1"/>
          </p:cNvSpPr>
          <p:nvPr>
            <p:ph type="pic" idx="1"/>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52" name="文本占位符 3"/>
          <p:cNvSpPr>
            <a:spLocks noGrp="1"/>
          </p:cNvSpPr>
          <p:nvPr>
            <p:ph type="body" sz="half" idx="2"/>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3" name="日期占位符 4"/>
          <p:cNvSpPr>
            <a:spLocks noGrp="1"/>
          </p:cNvSpPr>
          <p:nvPr>
            <p:ph type="dt" sz="half" idx="10"/>
          </p:nvPr>
        </p:nvSpPr>
        <p:spPr/>
        <p:txBody>
          <a:bodyPr/>
          <a:lstStyle/>
          <a:p>
            <a:fld id="{9EFD9D74-47D9-4702-A33C-335B63B48DBF}" type="datetimeFigureOut">
              <a:rPr lang="zh-MO" altLang="en-US"/>
              <a:t>5/6/2025</a:t>
            </a:fld>
            <a:endParaRPr lang="zh-CN" altLang="en-US" dirty="0"/>
          </a:p>
        </p:txBody>
      </p:sp>
      <p:sp>
        <p:nvSpPr>
          <p:cNvPr id="54" name="页脚占位符 5"/>
          <p:cNvSpPr>
            <a:spLocks noGrp="1"/>
          </p:cNvSpPr>
          <p:nvPr>
            <p:ph type="ftr" sz="quarter" idx="11"/>
          </p:nvPr>
        </p:nvSpPr>
        <p:spPr/>
        <p:txBody>
          <a:bodyPr/>
          <a:lstStyle/>
          <a:p>
            <a:endParaRPr lang="zh-CN" altLang="en-US" dirty="0"/>
          </a:p>
        </p:txBody>
      </p:sp>
      <p:sp>
        <p:nvSpPr>
          <p:cNvPr id="55" name="灯片编号占位符 6"/>
          <p:cNvSpPr>
            <a:spLocks noGrp="1"/>
          </p:cNvSpPr>
          <p:nvPr>
            <p:ph type="sldNum" sz="quarter" idx="12"/>
          </p:nvPr>
        </p:nvSpPr>
        <p:spPr/>
        <p:txBody>
          <a:bodyPr/>
          <a:lstStyle/>
          <a:p>
            <a:fld id="{FABC47A4-756D-490B-A52F-7D9E2C9FC05F}" type="slidenum">
              <a:rPr/>
              <a:t>‹#›</a:t>
            </a:fld>
            <a:endParaRPr lang="zh-CN" altLang="en-US" dirty="0"/>
          </a:p>
        </p:txBody>
      </p:sp>
      <p:sp>
        <p:nvSpPr>
          <p:cNvPr id="56" name="标题 8"/>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
        <p:cNvGrpSpPr/>
        <p:nvPr/>
      </p:nvGrpSpPr>
      <p:grpSpPr>
        <a:xfrm>
          <a:off x="0" y="0"/>
          <a:ext cx="0" cy="0"/>
          <a:chOff x="0" y="0"/>
          <a:chExt cx="0" cy="0"/>
        </a:xfrm>
      </p:grpSpPr>
      <p:sp>
        <p:nvSpPr>
          <p:cNvPr id="58" name="竖排标题 1"/>
          <p:cNvSpPr>
            <a:spLocks noGrp="1"/>
          </p:cNvSpPr>
          <p:nvPr>
            <p:ph type="title" orient="vert" hasCustomPrompt="1"/>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59" name="竖排文字占位符 2"/>
          <p:cNvSpPr>
            <a:spLocks noGrp="1"/>
          </p:cNvSpPr>
          <p:nvPr>
            <p:ph type="body" orient="vert" idx="1"/>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0" name="日期占位符 3"/>
          <p:cNvSpPr>
            <a:spLocks noGrp="1"/>
          </p:cNvSpPr>
          <p:nvPr>
            <p:ph type="dt" sz="half" idx="10"/>
          </p:nvPr>
        </p:nvSpPr>
        <p:spPr/>
        <p:txBody>
          <a:bodyPr/>
          <a:lstStyle/>
          <a:p>
            <a:fld id="{760FBDFE-C587-4B4C-A407-44438C67B59E}" type="datetimeFigureOut">
              <a:rPr lang="zh-MO" altLang="en-US"/>
              <a:t>5/6/2025</a:t>
            </a:fld>
            <a:endParaRPr lang="zh-CN" altLang="en-US" dirty="0"/>
          </a:p>
        </p:txBody>
      </p:sp>
      <p:sp>
        <p:nvSpPr>
          <p:cNvPr id="61" name="页脚占位符 4"/>
          <p:cNvSpPr>
            <a:spLocks noGrp="1"/>
          </p:cNvSpPr>
          <p:nvPr>
            <p:ph type="ftr" sz="quarter" idx="11"/>
          </p:nvPr>
        </p:nvSpPr>
        <p:spPr/>
        <p:txBody>
          <a:bodyPr/>
          <a:lstStyle/>
          <a:p>
            <a:endParaRPr lang="zh-CN" altLang="en-US"/>
          </a:p>
        </p:txBody>
      </p:sp>
      <p:sp>
        <p:nvSpPr>
          <p:cNvPr id="62" name="灯片编号占位符 5"/>
          <p:cNvSpPr>
            <a:spLocks noGrp="1"/>
          </p:cNvSpPr>
          <p:nvPr>
            <p:ph type="sldNum" sz="quarter" idx="12"/>
          </p:nvPr>
        </p:nvSpPr>
        <p:spPr/>
        <p:txBody>
          <a:bodyPr/>
          <a:lstStyle/>
          <a:p>
            <a:fld id="{49AE70B2-8BF9-45C0-BB95-33D1B9D3A854}" type="slidenum">
              <a:r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MO" altLang="en-US"/>
              <a:t>5/6/2025</a:t>
            </a:fld>
            <a:endParaRPr lang="zh-CN" altLang="en-US" dirty="0"/>
          </a:p>
        </p:txBody>
      </p:sp>
      <p:sp>
        <p:nvSpPr>
          <p:cNvPr id="5" name="页脚占位符 4"/>
          <p:cNvSpPr>
            <a:spLocks noGrp="1"/>
          </p:cNvSpPr>
          <p:nvPr>
            <p:ph type="ftr" sz="quarter" idx="3"/>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3.jpeg"/><Relationship Id="rId7" Type="http://schemas.openxmlformats.org/officeDocument/2006/relationships/image" Target="../media/image24.jpeg"/><Relationship Id="rId12"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28.png"/><Relationship Id="rId5" Type="http://schemas.openxmlformats.org/officeDocument/2006/relationships/image" Target="../media/image5.png"/><Relationship Id="rId10" Type="http://schemas.openxmlformats.org/officeDocument/2006/relationships/image" Target="../media/image27.png"/><Relationship Id="rId4" Type="http://schemas.openxmlformats.org/officeDocument/2006/relationships/image" Target="../media/image4.jpeg"/><Relationship Id="rId9" Type="http://schemas.openxmlformats.org/officeDocument/2006/relationships/image" Target="../media/image26.jpe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jpeg"/><Relationship Id="rId7"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jpe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jpe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36.png"/><Relationship Id="rId5" Type="http://schemas.openxmlformats.org/officeDocument/2006/relationships/image" Target="../media/image5.png"/><Relationship Id="rId10" Type="http://schemas.openxmlformats.org/officeDocument/2006/relationships/image" Target="../media/image35.png"/><Relationship Id="rId4" Type="http://schemas.openxmlformats.org/officeDocument/2006/relationships/image" Target="../media/image4.jpe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jpe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jpe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40.png"/></Relationships>
</file>

<file path=ppt/slides/_rels/slide16.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jpeg"/><Relationship Id="rId7" Type="http://schemas.openxmlformats.org/officeDocument/2006/relationships/image" Target="../media/image32.png"/><Relationship Id="rId12"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44.png"/><Relationship Id="rId5" Type="http://schemas.openxmlformats.org/officeDocument/2006/relationships/image" Target="../media/image5.png"/><Relationship Id="rId10" Type="http://schemas.openxmlformats.org/officeDocument/2006/relationships/image" Target="../media/image43.jpeg"/><Relationship Id="rId4" Type="http://schemas.openxmlformats.org/officeDocument/2006/relationships/image" Target="../media/image4.jpeg"/><Relationship Id="rId9" Type="http://schemas.openxmlformats.org/officeDocument/2006/relationships/image" Target="../media/image42.jpeg"/></Relationships>
</file>

<file path=ppt/slides/_rels/slide17.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image" Target="../media/image3.jpeg"/><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jpeg"/><Relationship Id="rId7"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49.png"/></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jpeg"/><Relationship Id="rId7"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jpeg"/><Relationship Id="rId7"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54.png"/></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jpeg"/><Relationship Id="rId7"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10" Type="http://schemas.openxmlformats.org/officeDocument/2006/relationships/image" Target="../media/image55.png"/><Relationship Id="rId4" Type="http://schemas.openxmlformats.org/officeDocument/2006/relationships/image" Target="../media/image4.jpeg"/><Relationship Id="rId9" Type="http://schemas.openxmlformats.org/officeDocument/2006/relationships/image" Target="../media/image54.png"/></Relationships>
</file>

<file path=ppt/slides/_rels/slide2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3.jpeg"/><Relationship Id="rId7"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57.png"/></Relationships>
</file>

<file path=ppt/slides/_rels/slide2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3.jpeg"/><Relationship Id="rId7"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61.png"/><Relationship Id="rId5" Type="http://schemas.openxmlformats.org/officeDocument/2006/relationships/image" Target="../media/image5.png"/><Relationship Id="rId10" Type="http://schemas.openxmlformats.org/officeDocument/2006/relationships/image" Target="../media/image60.png"/><Relationship Id="rId4" Type="http://schemas.openxmlformats.org/officeDocument/2006/relationships/image" Target="../media/image4.jpeg"/><Relationship Id="rId9"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jpe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jpe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6.png"/><Relationship Id="rId3" Type="http://schemas.openxmlformats.org/officeDocument/2006/relationships/image" Target="../media/image3.jpeg"/><Relationship Id="rId7" Type="http://schemas.openxmlformats.org/officeDocument/2006/relationships/image" Target="../media/image13.jpeg"/><Relationship Id="rId12"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17.png"/><Relationship Id="rId5" Type="http://schemas.openxmlformats.org/officeDocument/2006/relationships/image" Target="../media/image5.png"/><Relationship Id="rId10" Type="http://schemas.openxmlformats.org/officeDocument/2006/relationships/image" Target="../media/image16.jpeg"/><Relationship Id="rId4" Type="http://schemas.openxmlformats.org/officeDocument/2006/relationships/image" Target="../media/image4.jpeg"/><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jpeg"/><Relationship Id="rId7"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jpe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jpe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7"/>
          <p:cNvSpPr/>
          <p:nvPr/>
        </p:nvSpPr>
        <p:spPr>
          <a:xfrm>
            <a:off x="-17145" y="-15875"/>
            <a:ext cx="12227560" cy="6873875"/>
          </a:xfrm>
          <a:prstGeom prst="rect">
            <a:avLst/>
          </a:prstGeom>
          <a:gradFill flip="none" rotWithShape="1">
            <a:gsLst>
              <a:gs pos="100000">
                <a:srgbClr val="992164"/>
              </a:gs>
              <a:gs pos="73000">
                <a:srgbClr val="7A1769"/>
              </a:gs>
              <a:gs pos="0">
                <a:srgbClr val="580C6E"/>
              </a:gs>
              <a:gs pos="100000">
                <a:srgbClr val="AC276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grpSp>
        <p:nvGrpSpPr>
          <p:cNvPr id="3" name="图形 10"/>
          <p:cNvGrpSpPr/>
          <p:nvPr/>
        </p:nvGrpSpPr>
        <p:grpSpPr>
          <a:xfrm rot="1911398" flipH="1">
            <a:off x="-4558360" y="109425"/>
            <a:ext cx="18785954" cy="9463205"/>
            <a:chOff x="1364551" y="1662116"/>
            <a:chExt cx="9464325" cy="3530151"/>
          </a:xfrm>
          <a:noFill/>
        </p:grpSpPr>
        <p:sp>
          <p:nvSpPr>
            <p:cNvPr id="4" name="任意多边形: 形状 36"/>
            <p:cNvSpPr/>
            <p:nvPr/>
          </p:nvSpPr>
          <p:spPr>
            <a:xfrm>
              <a:off x="1364551" y="3777993"/>
              <a:ext cx="9464325" cy="1414274"/>
            </a:xfrm>
            <a:custGeom>
              <a:avLst/>
              <a:gdLst>
                <a:gd name="connsiteX0" fmla="*/ 0 w 9464325"/>
                <a:gd name="connsiteY0" fmla="*/ 1414275 h 1414274"/>
                <a:gd name="connsiteX1" fmla="*/ 3078766 w 9464325"/>
                <a:gd name="connsiteY1" fmla="*/ 426056 h 1414274"/>
                <a:gd name="connsiteX2" fmla="*/ 6081522 w 9464325"/>
                <a:gd name="connsiteY2" fmla="*/ 920213 h 1414274"/>
                <a:gd name="connsiteX3" fmla="*/ 9464326 w 9464325"/>
                <a:gd name="connsiteY3" fmla="*/ 46008 h 1414274"/>
              </a:gdLst>
              <a:ahLst/>
              <a:cxnLst>
                <a:cxn ang="0">
                  <a:pos x="connsiteX0" y="connsiteY0"/>
                </a:cxn>
                <a:cxn ang="0">
                  <a:pos x="connsiteX1" y="connsiteY1"/>
                </a:cxn>
                <a:cxn ang="0">
                  <a:pos x="connsiteX2" y="connsiteY2"/>
                </a:cxn>
                <a:cxn ang="0">
                  <a:pos x="connsiteX3" y="connsiteY3"/>
                </a:cxn>
              </a:cxnLst>
              <a:rect l="l" t="t" r="r" b="b"/>
              <a:pathLst>
                <a:path w="9464325" h="1414274">
                  <a:moveTo>
                    <a:pt x="0" y="1414275"/>
                  </a:moveTo>
                  <a:cubicBezTo>
                    <a:pt x="0" y="1414275"/>
                    <a:pt x="1824419" y="312042"/>
                    <a:pt x="3078766" y="426056"/>
                  </a:cubicBezTo>
                  <a:cubicBezTo>
                    <a:pt x="4184618" y="526545"/>
                    <a:pt x="4763834" y="1160910"/>
                    <a:pt x="6081522" y="920213"/>
                  </a:cubicBezTo>
                  <a:cubicBezTo>
                    <a:pt x="7029831" y="746953"/>
                    <a:pt x="8235410" y="-220025"/>
                    <a:pt x="9464326" y="4600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5" name="任意多边形: 形状 37"/>
            <p:cNvSpPr/>
            <p:nvPr/>
          </p:nvSpPr>
          <p:spPr>
            <a:xfrm>
              <a:off x="1385887" y="3686296"/>
              <a:ext cx="9428702" cy="1351094"/>
            </a:xfrm>
            <a:custGeom>
              <a:avLst/>
              <a:gdLst>
                <a:gd name="connsiteX0" fmla="*/ 0 w 9428702"/>
                <a:gd name="connsiteY0" fmla="*/ 1351095 h 1351094"/>
                <a:gd name="connsiteX1" fmla="*/ 3014282 w 9428702"/>
                <a:gd name="connsiteY1" fmla="*/ 411263 h 1351094"/>
                <a:gd name="connsiteX2" fmla="*/ 6063139 w 9428702"/>
                <a:gd name="connsiteY2" fmla="*/ 975619 h 1351094"/>
                <a:gd name="connsiteX3" fmla="*/ 9428702 w 9428702"/>
                <a:gd name="connsiteY3" fmla="*/ 43788 h 1351094"/>
              </a:gdLst>
              <a:ahLst/>
              <a:cxnLst>
                <a:cxn ang="0">
                  <a:pos x="connsiteX0" y="connsiteY0"/>
                </a:cxn>
                <a:cxn ang="0">
                  <a:pos x="connsiteX1" y="connsiteY1"/>
                </a:cxn>
                <a:cxn ang="0">
                  <a:pos x="connsiteX2" y="connsiteY2"/>
                </a:cxn>
                <a:cxn ang="0">
                  <a:pos x="connsiteX3" y="connsiteY3"/>
                </a:cxn>
              </a:cxnLst>
              <a:rect l="l" t="t" r="r" b="b"/>
              <a:pathLst>
                <a:path w="9428702" h="1351094">
                  <a:moveTo>
                    <a:pt x="0" y="1351095"/>
                  </a:moveTo>
                  <a:cubicBezTo>
                    <a:pt x="0" y="1351095"/>
                    <a:pt x="1769840" y="284390"/>
                    <a:pt x="3014282" y="411263"/>
                  </a:cubicBezTo>
                  <a:cubicBezTo>
                    <a:pt x="4125754" y="528516"/>
                    <a:pt x="4762024" y="1211934"/>
                    <a:pt x="6063139" y="975619"/>
                  </a:cubicBezTo>
                  <a:cubicBezTo>
                    <a:pt x="7011639" y="803788"/>
                    <a:pt x="8199692" y="-222245"/>
                    <a:pt x="9428702" y="4378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6" name="任意多边形: 形状 38"/>
            <p:cNvSpPr/>
            <p:nvPr/>
          </p:nvSpPr>
          <p:spPr>
            <a:xfrm>
              <a:off x="1407128" y="3594367"/>
              <a:ext cx="9392983" cy="1288052"/>
            </a:xfrm>
            <a:custGeom>
              <a:avLst/>
              <a:gdLst>
                <a:gd name="connsiteX0" fmla="*/ 0 w 9392983"/>
                <a:gd name="connsiteY0" fmla="*/ 1288053 h 1288052"/>
                <a:gd name="connsiteX1" fmla="*/ 2949798 w 9392983"/>
                <a:gd name="connsiteY1" fmla="*/ 396513 h 1288052"/>
                <a:gd name="connsiteX2" fmla="*/ 6044661 w 9392983"/>
                <a:gd name="connsiteY2" fmla="*/ 1031163 h 1288052"/>
                <a:gd name="connsiteX3" fmla="*/ 9392983 w 9392983"/>
                <a:gd name="connsiteY3" fmla="*/ 41802 h 1288052"/>
              </a:gdLst>
              <a:ahLst/>
              <a:cxnLst>
                <a:cxn ang="0">
                  <a:pos x="connsiteX0" y="connsiteY0"/>
                </a:cxn>
                <a:cxn ang="0">
                  <a:pos x="connsiteX1" y="connsiteY1"/>
                </a:cxn>
                <a:cxn ang="0">
                  <a:pos x="connsiteX2" y="connsiteY2"/>
                </a:cxn>
                <a:cxn ang="0">
                  <a:pos x="connsiteX3" y="connsiteY3"/>
                </a:cxn>
              </a:cxnLst>
              <a:rect l="l" t="t" r="r" b="b"/>
              <a:pathLst>
                <a:path w="9392983" h="1288052">
                  <a:moveTo>
                    <a:pt x="0" y="1288053"/>
                  </a:moveTo>
                  <a:cubicBezTo>
                    <a:pt x="0" y="1288053"/>
                    <a:pt x="1715643" y="252780"/>
                    <a:pt x="2949798" y="396513"/>
                  </a:cubicBezTo>
                  <a:cubicBezTo>
                    <a:pt x="4067270" y="526719"/>
                    <a:pt x="4760119" y="1263002"/>
                    <a:pt x="6044661" y="1031163"/>
                  </a:cubicBezTo>
                  <a:cubicBezTo>
                    <a:pt x="6993446" y="860666"/>
                    <a:pt x="8163973" y="-224327"/>
                    <a:pt x="9392983" y="4180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7" name="任意多边形: 形状 39"/>
            <p:cNvSpPr/>
            <p:nvPr/>
          </p:nvSpPr>
          <p:spPr>
            <a:xfrm>
              <a:off x="1428464" y="3502412"/>
              <a:ext cx="9357169" cy="1225130"/>
            </a:xfrm>
            <a:custGeom>
              <a:avLst/>
              <a:gdLst>
                <a:gd name="connsiteX0" fmla="*/ 0 w 9357169"/>
                <a:gd name="connsiteY0" fmla="*/ 1225131 h 1225130"/>
                <a:gd name="connsiteX1" fmla="*/ 2885218 w 9357169"/>
                <a:gd name="connsiteY1" fmla="*/ 381978 h 1225130"/>
                <a:gd name="connsiteX2" fmla="*/ 6026182 w 9357169"/>
                <a:gd name="connsiteY2" fmla="*/ 1086923 h 1225130"/>
                <a:gd name="connsiteX3" fmla="*/ 9357169 w 9357169"/>
                <a:gd name="connsiteY3" fmla="*/ 39935 h 1225130"/>
              </a:gdLst>
              <a:ahLst/>
              <a:cxnLst>
                <a:cxn ang="0">
                  <a:pos x="connsiteX0" y="connsiteY0"/>
                </a:cxn>
                <a:cxn ang="0">
                  <a:pos x="connsiteX1" y="connsiteY1"/>
                </a:cxn>
                <a:cxn ang="0">
                  <a:pos x="connsiteX2" y="connsiteY2"/>
                </a:cxn>
                <a:cxn ang="0">
                  <a:pos x="connsiteX3" y="connsiteY3"/>
                </a:cxn>
              </a:cxnLst>
              <a:rect l="l" t="t" r="r" b="b"/>
              <a:pathLst>
                <a:path w="9357169" h="1225130">
                  <a:moveTo>
                    <a:pt x="0" y="1225131"/>
                  </a:moveTo>
                  <a:cubicBezTo>
                    <a:pt x="0" y="1225131"/>
                    <a:pt x="1661255" y="223672"/>
                    <a:pt x="2885218" y="381978"/>
                  </a:cubicBezTo>
                  <a:cubicBezTo>
                    <a:pt x="4008596" y="527330"/>
                    <a:pt x="4758214" y="1314190"/>
                    <a:pt x="6026182" y="1086923"/>
                  </a:cubicBezTo>
                  <a:cubicBezTo>
                    <a:pt x="6975158" y="917855"/>
                    <a:pt x="8128254" y="-226098"/>
                    <a:pt x="9357169" y="399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8" name="任意多边形: 形状 40"/>
            <p:cNvSpPr/>
            <p:nvPr/>
          </p:nvSpPr>
          <p:spPr>
            <a:xfrm>
              <a:off x="1449800" y="3410088"/>
              <a:ext cx="9321545" cy="1180334"/>
            </a:xfrm>
            <a:custGeom>
              <a:avLst/>
              <a:gdLst>
                <a:gd name="connsiteX0" fmla="*/ 0 w 9321545"/>
                <a:gd name="connsiteY0" fmla="*/ 1162484 h 1180334"/>
                <a:gd name="connsiteX1" fmla="*/ 2820734 w 9321545"/>
                <a:gd name="connsiteY1" fmla="*/ 367717 h 1180334"/>
                <a:gd name="connsiteX2" fmla="*/ 6007799 w 9321545"/>
                <a:gd name="connsiteY2" fmla="*/ 1142862 h 1180334"/>
                <a:gd name="connsiteX3" fmla="*/ 9321546 w 9321545"/>
                <a:gd name="connsiteY3" fmla="*/ 38248 h 1180334"/>
              </a:gdLst>
              <a:ahLst/>
              <a:cxnLst>
                <a:cxn ang="0">
                  <a:pos x="connsiteX0" y="connsiteY0"/>
                </a:cxn>
                <a:cxn ang="0">
                  <a:pos x="connsiteX1" y="connsiteY1"/>
                </a:cxn>
                <a:cxn ang="0">
                  <a:pos x="connsiteX2" y="connsiteY2"/>
                </a:cxn>
                <a:cxn ang="0">
                  <a:pos x="connsiteX3" y="connsiteY3"/>
                </a:cxn>
              </a:cxnLst>
              <a:rect l="l" t="t" r="r" b="b"/>
              <a:pathLst>
                <a:path w="9321545" h="1180334">
                  <a:moveTo>
                    <a:pt x="0" y="1162484"/>
                  </a:moveTo>
                  <a:cubicBezTo>
                    <a:pt x="0" y="1162484"/>
                    <a:pt x="1606868" y="195125"/>
                    <a:pt x="2820734" y="367717"/>
                  </a:cubicBezTo>
                  <a:cubicBezTo>
                    <a:pt x="3949922" y="528309"/>
                    <a:pt x="4756309" y="1365747"/>
                    <a:pt x="6007799" y="1142862"/>
                  </a:cubicBezTo>
                  <a:cubicBezTo>
                    <a:pt x="6957060" y="975222"/>
                    <a:pt x="8092536" y="-227785"/>
                    <a:pt x="9321546" y="3824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9" name="任意多边形: 形状 41"/>
            <p:cNvSpPr/>
            <p:nvPr/>
          </p:nvSpPr>
          <p:spPr>
            <a:xfrm>
              <a:off x="1471040" y="3317886"/>
              <a:ext cx="9285732" cy="1233216"/>
            </a:xfrm>
            <a:custGeom>
              <a:avLst/>
              <a:gdLst>
                <a:gd name="connsiteX0" fmla="*/ 0 w 9285732"/>
                <a:gd name="connsiteY0" fmla="*/ 1099808 h 1233216"/>
                <a:gd name="connsiteX1" fmla="*/ 2756249 w 9285732"/>
                <a:gd name="connsiteY1" fmla="*/ 353429 h 1233216"/>
                <a:gd name="connsiteX2" fmla="*/ 5989320 w 9285732"/>
                <a:gd name="connsiteY2" fmla="*/ 1198869 h 1233216"/>
                <a:gd name="connsiteX3" fmla="*/ 9285732 w 9285732"/>
                <a:gd name="connsiteY3" fmla="*/ 36723 h 1233216"/>
              </a:gdLst>
              <a:ahLst/>
              <a:cxnLst>
                <a:cxn ang="0">
                  <a:pos x="connsiteX0" y="connsiteY0"/>
                </a:cxn>
                <a:cxn ang="0">
                  <a:pos x="connsiteX1" y="connsiteY1"/>
                </a:cxn>
                <a:cxn ang="0">
                  <a:pos x="connsiteX2" y="connsiteY2"/>
                </a:cxn>
                <a:cxn ang="0">
                  <a:pos x="connsiteX3" y="connsiteY3"/>
                </a:cxn>
              </a:cxnLst>
              <a:rect l="l" t="t" r="r" b="b"/>
              <a:pathLst>
                <a:path w="9285732" h="1233216">
                  <a:moveTo>
                    <a:pt x="0" y="1099808"/>
                  </a:moveTo>
                  <a:cubicBezTo>
                    <a:pt x="0" y="1099808"/>
                    <a:pt x="1552575" y="166739"/>
                    <a:pt x="2756249" y="353429"/>
                  </a:cubicBezTo>
                  <a:cubicBezTo>
                    <a:pt x="3891344" y="529547"/>
                    <a:pt x="4754499" y="1417277"/>
                    <a:pt x="5989320" y="1198869"/>
                  </a:cubicBezTo>
                  <a:cubicBezTo>
                    <a:pt x="6938772" y="1032562"/>
                    <a:pt x="8056817" y="-229405"/>
                    <a:pt x="9285732" y="3672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10" name="任意多边形: 形状 42"/>
            <p:cNvSpPr/>
            <p:nvPr/>
          </p:nvSpPr>
          <p:spPr>
            <a:xfrm>
              <a:off x="1492377" y="3225423"/>
              <a:ext cx="9250108" cy="1286593"/>
            </a:xfrm>
            <a:custGeom>
              <a:avLst/>
              <a:gdLst>
                <a:gd name="connsiteX0" fmla="*/ 0 w 9250108"/>
                <a:gd name="connsiteY0" fmla="*/ 1037395 h 1286593"/>
                <a:gd name="connsiteX1" fmla="*/ 2691765 w 9250108"/>
                <a:gd name="connsiteY1" fmla="*/ 339402 h 1286593"/>
                <a:gd name="connsiteX2" fmla="*/ 5970937 w 9250108"/>
                <a:gd name="connsiteY2" fmla="*/ 1255041 h 1286593"/>
                <a:gd name="connsiteX3" fmla="*/ 9250109 w 9250108"/>
                <a:gd name="connsiteY3" fmla="*/ 35269 h 1286593"/>
              </a:gdLst>
              <a:ahLst/>
              <a:cxnLst>
                <a:cxn ang="0">
                  <a:pos x="connsiteX0" y="connsiteY0"/>
                </a:cxn>
                <a:cxn ang="0">
                  <a:pos x="connsiteX1" y="connsiteY1"/>
                </a:cxn>
                <a:cxn ang="0">
                  <a:pos x="connsiteX2" y="connsiteY2"/>
                </a:cxn>
                <a:cxn ang="0">
                  <a:pos x="connsiteX3" y="connsiteY3"/>
                </a:cxn>
              </a:cxnLst>
              <a:rect l="l" t="t" r="r" b="b"/>
              <a:pathLst>
                <a:path w="9250108" h="1286593">
                  <a:moveTo>
                    <a:pt x="0" y="1037395"/>
                  </a:moveTo>
                  <a:cubicBezTo>
                    <a:pt x="0" y="1037395"/>
                    <a:pt x="1498187" y="138901"/>
                    <a:pt x="2691765" y="339402"/>
                  </a:cubicBezTo>
                  <a:cubicBezTo>
                    <a:pt x="3832765" y="531141"/>
                    <a:pt x="4752594" y="1469067"/>
                    <a:pt x="5970937" y="1255041"/>
                  </a:cubicBezTo>
                  <a:cubicBezTo>
                    <a:pt x="6920675" y="1090163"/>
                    <a:pt x="8021098" y="-230764"/>
                    <a:pt x="9250109" y="3526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11" name="任意多边形: 形状 43"/>
            <p:cNvSpPr/>
            <p:nvPr/>
          </p:nvSpPr>
          <p:spPr>
            <a:xfrm>
              <a:off x="1513713" y="3132904"/>
              <a:ext cx="9214485" cy="1340243"/>
            </a:xfrm>
            <a:custGeom>
              <a:avLst/>
              <a:gdLst>
                <a:gd name="connsiteX0" fmla="*/ 0 w 9214485"/>
                <a:gd name="connsiteY0" fmla="*/ 974942 h 1340243"/>
                <a:gd name="connsiteX1" fmla="*/ 2627281 w 9214485"/>
                <a:gd name="connsiteY1" fmla="*/ 325337 h 1340243"/>
                <a:gd name="connsiteX2" fmla="*/ 5952554 w 9214485"/>
                <a:gd name="connsiteY2" fmla="*/ 1311270 h 1340243"/>
                <a:gd name="connsiteX3" fmla="*/ 9214485 w 9214485"/>
                <a:gd name="connsiteY3" fmla="*/ 33967 h 1340243"/>
              </a:gdLst>
              <a:ahLst/>
              <a:cxnLst>
                <a:cxn ang="0">
                  <a:pos x="connsiteX0" y="connsiteY0"/>
                </a:cxn>
                <a:cxn ang="0">
                  <a:pos x="connsiteX1" y="connsiteY1"/>
                </a:cxn>
                <a:cxn ang="0">
                  <a:pos x="connsiteX2" y="connsiteY2"/>
                </a:cxn>
                <a:cxn ang="0">
                  <a:pos x="connsiteX3" y="connsiteY3"/>
                </a:cxn>
              </a:cxnLst>
              <a:rect l="l" t="t" r="r" b="b"/>
              <a:pathLst>
                <a:path w="9214485" h="1340243">
                  <a:moveTo>
                    <a:pt x="0" y="974942"/>
                  </a:moveTo>
                  <a:cubicBezTo>
                    <a:pt x="0" y="974942"/>
                    <a:pt x="1443800" y="111120"/>
                    <a:pt x="2627281" y="325337"/>
                  </a:cubicBezTo>
                  <a:cubicBezTo>
                    <a:pt x="3774186" y="532887"/>
                    <a:pt x="4750785" y="1520725"/>
                    <a:pt x="5952554" y="1311270"/>
                  </a:cubicBezTo>
                  <a:cubicBezTo>
                    <a:pt x="6902482" y="1147821"/>
                    <a:pt x="7985474" y="-232161"/>
                    <a:pt x="9214485" y="33967"/>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12" name="任意多边形: 形状 44"/>
            <p:cNvSpPr/>
            <p:nvPr/>
          </p:nvSpPr>
          <p:spPr>
            <a:xfrm>
              <a:off x="1535048" y="3040331"/>
              <a:ext cx="9178670" cy="1394298"/>
            </a:xfrm>
            <a:custGeom>
              <a:avLst/>
              <a:gdLst>
                <a:gd name="connsiteX0" fmla="*/ 0 w 9178670"/>
                <a:gd name="connsiteY0" fmla="*/ 912638 h 1394298"/>
                <a:gd name="connsiteX1" fmla="*/ 2562797 w 9178670"/>
                <a:gd name="connsiteY1" fmla="*/ 311420 h 1394298"/>
                <a:gd name="connsiteX2" fmla="*/ 5934075 w 9178670"/>
                <a:gd name="connsiteY2" fmla="*/ 1367648 h 1394298"/>
                <a:gd name="connsiteX3" fmla="*/ 9178671 w 9178670"/>
                <a:gd name="connsiteY3" fmla="*/ 32719 h 1394298"/>
              </a:gdLst>
              <a:ahLst/>
              <a:cxnLst>
                <a:cxn ang="0">
                  <a:pos x="connsiteX0" y="connsiteY0"/>
                </a:cxn>
                <a:cxn ang="0">
                  <a:pos x="connsiteX1" y="connsiteY1"/>
                </a:cxn>
                <a:cxn ang="0">
                  <a:pos x="connsiteX2" y="connsiteY2"/>
                </a:cxn>
                <a:cxn ang="0">
                  <a:pos x="connsiteX3" y="connsiteY3"/>
                </a:cxn>
              </a:cxnLst>
              <a:rect l="l" t="t" r="r" b="b"/>
              <a:pathLst>
                <a:path w="9178670" h="1394298">
                  <a:moveTo>
                    <a:pt x="0" y="912638"/>
                  </a:moveTo>
                  <a:cubicBezTo>
                    <a:pt x="0" y="912638"/>
                    <a:pt x="1389412" y="83868"/>
                    <a:pt x="2562797" y="311420"/>
                  </a:cubicBezTo>
                  <a:cubicBezTo>
                    <a:pt x="3715607" y="534972"/>
                    <a:pt x="4748879" y="1572626"/>
                    <a:pt x="5934075" y="1367648"/>
                  </a:cubicBezTo>
                  <a:cubicBezTo>
                    <a:pt x="6884194" y="1205532"/>
                    <a:pt x="7949756" y="-233314"/>
                    <a:pt x="9178671" y="32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13" name="任意多边形: 形状 45"/>
            <p:cNvSpPr/>
            <p:nvPr/>
          </p:nvSpPr>
          <p:spPr>
            <a:xfrm>
              <a:off x="1556289" y="2947464"/>
              <a:ext cx="9142952" cy="1448684"/>
            </a:xfrm>
            <a:custGeom>
              <a:avLst/>
              <a:gdLst>
                <a:gd name="connsiteX0" fmla="*/ 0 w 9142952"/>
                <a:gd name="connsiteY0" fmla="*/ 850534 h 1448684"/>
                <a:gd name="connsiteX1" fmla="*/ 2498217 w 9142952"/>
                <a:gd name="connsiteY1" fmla="*/ 297703 h 1448684"/>
                <a:gd name="connsiteX2" fmla="*/ 5915597 w 9142952"/>
                <a:gd name="connsiteY2" fmla="*/ 1424130 h 1448684"/>
                <a:gd name="connsiteX3" fmla="*/ 9142953 w 9142952"/>
                <a:gd name="connsiteY3" fmla="*/ 31575 h 1448684"/>
              </a:gdLst>
              <a:ahLst/>
              <a:cxnLst>
                <a:cxn ang="0">
                  <a:pos x="connsiteX0" y="connsiteY0"/>
                </a:cxn>
                <a:cxn ang="0">
                  <a:pos x="connsiteX1" y="connsiteY1"/>
                </a:cxn>
                <a:cxn ang="0">
                  <a:pos x="connsiteX2" y="connsiteY2"/>
                </a:cxn>
                <a:cxn ang="0">
                  <a:pos x="connsiteX3" y="connsiteY3"/>
                </a:cxn>
              </a:cxnLst>
              <a:rect l="l" t="t" r="r" b="b"/>
              <a:pathLst>
                <a:path w="9142952" h="1448684">
                  <a:moveTo>
                    <a:pt x="0" y="850534"/>
                  </a:moveTo>
                  <a:cubicBezTo>
                    <a:pt x="0" y="850534"/>
                    <a:pt x="1334929" y="56911"/>
                    <a:pt x="2498217" y="297703"/>
                  </a:cubicBezTo>
                  <a:cubicBezTo>
                    <a:pt x="3656838" y="537448"/>
                    <a:pt x="4746975" y="1624726"/>
                    <a:pt x="5915597" y="1424130"/>
                  </a:cubicBezTo>
                  <a:cubicBezTo>
                    <a:pt x="6866001" y="1263443"/>
                    <a:pt x="7913942" y="-234458"/>
                    <a:pt x="9142953" y="315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14" name="任意多边形: 形状 46"/>
            <p:cNvSpPr/>
            <p:nvPr/>
          </p:nvSpPr>
          <p:spPr>
            <a:xfrm>
              <a:off x="1577625" y="2854784"/>
              <a:ext cx="9107329" cy="1503233"/>
            </a:xfrm>
            <a:custGeom>
              <a:avLst/>
              <a:gdLst>
                <a:gd name="connsiteX0" fmla="*/ 0 w 9107329"/>
                <a:gd name="connsiteY0" fmla="*/ 788337 h 1503233"/>
                <a:gd name="connsiteX1" fmla="*/ 2433733 w 9107329"/>
                <a:gd name="connsiteY1" fmla="*/ 283893 h 1503233"/>
                <a:gd name="connsiteX2" fmla="*/ 5897214 w 9107329"/>
                <a:gd name="connsiteY2" fmla="*/ 1480614 h 1503233"/>
                <a:gd name="connsiteX3" fmla="*/ 9107329 w 9107329"/>
                <a:gd name="connsiteY3" fmla="*/ 30528 h 1503233"/>
              </a:gdLst>
              <a:ahLst/>
              <a:cxnLst>
                <a:cxn ang="0">
                  <a:pos x="connsiteX0" y="connsiteY0"/>
                </a:cxn>
                <a:cxn ang="0">
                  <a:pos x="connsiteX1" y="connsiteY1"/>
                </a:cxn>
                <a:cxn ang="0">
                  <a:pos x="connsiteX2" y="connsiteY2"/>
                </a:cxn>
                <a:cxn ang="0">
                  <a:pos x="connsiteX3" y="connsiteY3"/>
                </a:cxn>
              </a:cxnLst>
              <a:rect l="l" t="t" r="r" b="b"/>
              <a:pathLst>
                <a:path w="9107329" h="1503233">
                  <a:moveTo>
                    <a:pt x="0" y="788337"/>
                  </a:moveTo>
                  <a:cubicBezTo>
                    <a:pt x="0" y="788337"/>
                    <a:pt x="1280541" y="30147"/>
                    <a:pt x="2433733" y="283893"/>
                  </a:cubicBezTo>
                  <a:cubicBezTo>
                    <a:pt x="3598164" y="540116"/>
                    <a:pt x="4745069" y="1676734"/>
                    <a:pt x="5897214" y="1480614"/>
                  </a:cubicBezTo>
                  <a:cubicBezTo>
                    <a:pt x="6847808" y="1321356"/>
                    <a:pt x="7878318" y="-235600"/>
                    <a:pt x="9107329" y="3052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15" name="任意多边形: 形状 47"/>
            <p:cNvSpPr/>
            <p:nvPr/>
          </p:nvSpPr>
          <p:spPr>
            <a:xfrm>
              <a:off x="1598961" y="2761788"/>
              <a:ext cx="9071610" cy="1558068"/>
            </a:xfrm>
            <a:custGeom>
              <a:avLst/>
              <a:gdLst>
                <a:gd name="connsiteX0" fmla="*/ 0 w 9071610"/>
                <a:gd name="connsiteY0" fmla="*/ 726362 h 1558068"/>
                <a:gd name="connsiteX1" fmla="*/ 2369248 w 9071610"/>
                <a:gd name="connsiteY1" fmla="*/ 270210 h 1558068"/>
                <a:gd name="connsiteX2" fmla="*/ 5878830 w 9071610"/>
                <a:gd name="connsiteY2" fmla="*/ 1537225 h 1558068"/>
                <a:gd name="connsiteX3" fmla="*/ 9071610 w 9071610"/>
                <a:gd name="connsiteY3" fmla="*/ 29513 h 1558068"/>
              </a:gdLst>
              <a:ahLst/>
              <a:cxnLst>
                <a:cxn ang="0">
                  <a:pos x="connsiteX0" y="connsiteY0"/>
                </a:cxn>
                <a:cxn ang="0">
                  <a:pos x="connsiteX1" y="connsiteY1"/>
                </a:cxn>
                <a:cxn ang="0">
                  <a:pos x="connsiteX2" y="connsiteY2"/>
                </a:cxn>
                <a:cxn ang="0">
                  <a:pos x="connsiteX3" y="connsiteY3"/>
                </a:cxn>
              </a:cxnLst>
              <a:rect l="l" t="t" r="r" b="b"/>
              <a:pathLst>
                <a:path w="9071610" h="1558068">
                  <a:moveTo>
                    <a:pt x="0" y="726362"/>
                  </a:moveTo>
                  <a:cubicBezTo>
                    <a:pt x="0" y="726362"/>
                    <a:pt x="1225963" y="3700"/>
                    <a:pt x="2369248" y="270210"/>
                  </a:cubicBezTo>
                  <a:cubicBezTo>
                    <a:pt x="3539490" y="543006"/>
                    <a:pt x="4743260" y="1728868"/>
                    <a:pt x="5878830" y="1537225"/>
                  </a:cubicBezTo>
                  <a:cubicBezTo>
                    <a:pt x="6829711" y="1379301"/>
                    <a:pt x="7842695" y="-236520"/>
                    <a:pt x="9071610" y="2951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16" name="任意多边形: 形状 48"/>
            <p:cNvSpPr/>
            <p:nvPr/>
          </p:nvSpPr>
          <p:spPr>
            <a:xfrm>
              <a:off x="1620202" y="2668806"/>
              <a:ext cx="9035891" cy="1613130"/>
            </a:xfrm>
            <a:custGeom>
              <a:avLst/>
              <a:gdLst>
                <a:gd name="connsiteX0" fmla="*/ 0 w 9035891"/>
                <a:gd name="connsiteY0" fmla="*/ 664467 h 1613130"/>
                <a:gd name="connsiteX1" fmla="*/ 2304764 w 9035891"/>
                <a:gd name="connsiteY1" fmla="*/ 256702 h 1613130"/>
                <a:gd name="connsiteX2" fmla="*/ 5860352 w 9035891"/>
                <a:gd name="connsiteY2" fmla="*/ 1593917 h 1613130"/>
                <a:gd name="connsiteX3" fmla="*/ 9035891 w 9035891"/>
                <a:gd name="connsiteY3" fmla="*/ 28578 h 1613130"/>
              </a:gdLst>
              <a:ahLst/>
              <a:cxnLst>
                <a:cxn ang="0">
                  <a:pos x="connsiteX0" y="connsiteY0"/>
                </a:cxn>
                <a:cxn ang="0">
                  <a:pos x="connsiteX1" y="connsiteY1"/>
                </a:cxn>
                <a:cxn ang="0">
                  <a:pos x="connsiteX2" y="connsiteY2"/>
                </a:cxn>
                <a:cxn ang="0">
                  <a:pos x="connsiteX3" y="connsiteY3"/>
                </a:cxn>
              </a:cxnLst>
              <a:rect l="l" t="t" r="r" b="b"/>
              <a:pathLst>
                <a:path w="9035891" h="1613130">
                  <a:moveTo>
                    <a:pt x="0" y="664467"/>
                  </a:moveTo>
                  <a:cubicBezTo>
                    <a:pt x="0" y="664467"/>
                    <a:pt x="1171480" y="-22381"/>
                    <a:pt x="2304764" y="256702"/>
                  </a:cubicBezTo>
                  <a:cubicBezTo>
                    <a:pt x="3480721" y="546262"/>
                    <a:pt x="4741355" y="1781083"/>
                    <a:pt x="5860352" y="1593917"/>
                  </a:cubicBezTo>
                  <a:cubicBezTo>
                    <a:pt x="6811423" y="1437421"/>
                    <a:pt x="7806880" y="-237455"/>
                    <a:pt x="9035891" y="285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17" name="任意多边形: 形状 49"/>
            <p:cNvSpPr/>
            <p:nvPr/>
          </p:nvSpPr>
          <p:spPr>
            <a:xfrm>
              <a:off x="1641538" y="2575939"/>
              <a:ext cx="9000172" cy="1668302"/>
            </a:xfrm>
            <a:custGeom>
              <a:avLst/>
              <a:gdLst>
                <a:gd name="connsiteX0" fmla="*/ 0 w 9000172"/>
                <a:gd name="connsiteY0" fmla="*/ 602458 h 1668302"/>
                <a:gd name="connsiteX1" fmla="*/ 2240280 w 9000172"/>
                <a:gd name="connsiteY1" fmla="*/ 243080 h 1668302"/>
                <a:gd name="connsiteX2" fmla="*/ 5841968 w 9000172"/>
                <a:gd name="connsiteY2" fmla="*/ 1650589 h 1668302"/>
                <a:gd name="connsiteX3" fmla="*/ 9000172 w 9000172"/>
                <a:gd name="connsiteY3" fmla="*/ 27719 h 1668302"/>
              </a:gdLst>
              <a:ahLst/>
              <a:cxnLst>
                <a:cxn ang="0">
                  <a:pos x="connsiteX0" y="connsiteY0"/>
                </a:cxn>
                <a:cxn ang="0">
                  <a:pos x="connsiteX1" y="connsiteY1"/>
                </a:cxn>
                <a:cxn ang="0">
                  <a:pos x="connsiteX2" y="connsiteY2"/>
                </a:cxn>
                <a:cxn ang="0">
                  <a:pos x="connsiteX3" y="connsiteY3"/>
                </a:cxn>
              </a:cxnLst>
              <a:rect l="l" t="t" r="r" b="b"/>
              <a:pathLst>
                <a:path w="9000172" h="1668302">
                  <a:moveTo>
                    <a:pt x="0" y="602458"/>
                  </a:moveTo>
                  <a:cubicBezTo>
                    <a:pt x="0" y="602458"/>
                    <a:pt x="1116902" y="-48385"/>
                    <a:pt x="2240280" y="243080"/>
                  </a:cubicBezTo>
                  <a:cubicBezTo>
                    <a:pt x="3421952" y="549689"/>
                    <a:pt x="4739545" y="1833279"/>
                    <a:pt x="5841968" y="1650589"/>
                  </a:cubicBezTo>
                  <a:cubicBezTo>
                    <a:pt x="6793325" y="1495522"/>
                    <a:pt x="7771257" y="-238409"/>
                    <a:pt x="9000172" y="27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18" name="任意多边形: 形状 50"/>
            <p:cNvSpPr/>
            <p:nvPr/>
          </p:nvSpPr>
          <p:spPr>
            <a:xfrm>
              <a:off x="1662874" y="2482864"/>
              <a:ext cx="8964548" cy="1723703"/>
            </a:xfrm>
            <a:custGeom>
              <a:avLst/>
              <a:gdLst>
                <a:gd name="connsiteX0" fmla="*/ 0 w 8964548"/>
                <a:gd name="connsiteY0" fmla="*/ 540561 h 1723703"/>
                <a:gd name="connsiteX1" fmla="*/ 2175796 w 8964548"/>
                <a:gd name="connsiteY1" fmla="*/ 229570 h 1723703"/>
                <a:gd name="connsiteX2" fmla="*/ 5823585 w 8964548"/>
                <a:gd name="connsiteY2" fmla="*/ 1707373 h 1723703"/>
                <a:gd name="connsiteX3" fmla="*/ 8964549 w 8964548"/>
                <a:gd name="connsiteY3" fmla="*/ 26878 h 1723703"/>
              </a:gdLst>
              <a:ahLst/>
              <a:cxnLst>
                <a:cxn ang="0">
                  <a:pos x="connsiteX0" y="connsiteY0"/>
                </a:cxn>
                <a:cxn ang="0">
                  <a:pos x="connsiteX1" y="connsiteY1"/>
                </a:cxn>
                <a:cxn ang="0">
                  <a:pos x="connsiteX2" y="connsiteY2"/>
                </a:cxn>
                <a:cxn ang="0">
                  <a:pos x="connsiteX3" y="connsiteY3"/>
                </a:cxn>
              </a:cxnLst>
              <a:rect l="l" t="t" r="r" b="b"/>
              <a:pathLst>
                <a:path w="8964548" h="1723703">
                  <a:moveTo>
                    <a:pt x="0" y="540561"/>
                  </a:moveTo>
                  <a:cubicBezTo>
                    <a:pt x="0" y="540561"/>
                    <a:pt x="1062228" y="-74087"/>
                    <a:pt x="2175796" y="229570"/>
                  </a:cubicBezTo>
                  <a:cubicBezTo>
                    <a:pt x="3363087" y="553420"/>
                    <a:pt x="4737735" y="1885586"/>
                    <a:pt x="5823585" y="1707373"/>
                  </a:cubicBezTo>
                  <a:cubicBezTo>
                    <a:pt x="6775133" y="1553640"/>
                    <a:pt x="7735539" y="-239156"/>
                    <a:pt x="8964549" y="268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19" name="任意多边形: 形状 51"/>
            <p:cNvSpPr/>
            <p:nvPr/>
          </p:nvSpPr>
          <p:spPr>
            <a:xfrm>
              <a:off x="1684115" y="2389726"/>
              <a:ext cx="8928829" cy="1779288"/>
            </a:xfrm>
            <a:custGeom>
              <a:avLst/>
              <a:gdLst>
                <a:gd name="connsiteX0" fmla="*/ 0 w 8928829"/>
                <a:gd name="connsiteY0" fmla="*/ 478823 h 1779288"/>
                <a:gd name="connsiteX1" fmla="*/ 2111216 w 8928829"/>
                <a:gd name="connsiteY1" fmla="*/ 216218 h 1779288"/>
                <a:gd name="connsiteX2" fmla="*/ 5805012 w 8928829"/>
                <a:gd name="connsiteY2" fmla="*/ 1764221 h 1779288"/>
                <a:gd name="connsiteX3" fmla="*/ 8928830 w 8928829"/>
                <a:gd name="connsiteY3" fmla="*/ 26099 h 1779288"/>
              </a:gdLst>
              <a:ahLst/>
              <a:cxnLst>
                <a:cxn ang="0">
                  <a:pos x="connsiteX0" y="connsiteY0"/>
                </a:cxn>
                <a:cxn ang="0">
                  <a:pos x="connsiteX1" y="connsiteY1"/>
                </a:cxn>
                <a:cxn ang="0">
                  <a:pos x="connsiteX2" y="connsiteY2"/>
                </a:cxn>
                <a:cxn ang="0">
                  <a:pos x="connsiteX3" y="connsiteY3"/>
                </a:cxn>
              </a:cxnLst>
              <a:rect l="l" t="t" r="r" b="b"/>
              <a:pathLst>
                <a:path w="8928829" h="1779288">
                  <a:moveTo>
                    <a:pt x="0" y="478823"/>
                  </a:moveTo>
                  <a:cubicBezTo>
                    <a:pt x="0" y="478823"/>
                    <a:pt x="1007459" y="-99535"/>
                    <a:pt x="2111216" y="216218"/>
                  </a:cubicBezTo>
                  <a:cubicBezTo>
                    <a:pt x="3304032" y="557404"/>
                    <a:pt x="4735735" y="1938053"/>
                    <a:pt x="5805012" y="1764221"/>
                  </a:cubicBezTo>
                  <a:cubicBezTo>
                    <a:pt x="6756940" y="1611917"/>
                    <a:pt x="7699820" y="-239934"/>
                    <a:pt x="8928830" y="2609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0" name="任意多边形: 形状 52"/>
            <p:cNvSpPr/>
            <p:nvPr/>
          </p:nvSpPr>
          <p:spPr>
            <a:xfrm>
              <a:off x="1705451" y="2296638"/>
              <a:ext cx="8893016" cy="1834890"/>
            </a:xfrm>
            <a:custGeom>
              <a:avLst/>
              <a:gdLst>
                <a:gd name="connsiteX0" fmla="*/ 0 w 8893016"/>
                <a:gd name="connsiteY0" fmla="*/ 416939 h 1834890"/>
                <a:gd name="connsiteX1" fmla="*/ 2046732 w 8893016"/>
                <a:gd name="connsiteY1" fmla="*/ 202722 h 1834890"/>
                <a:gd name="connsiteX2" fmla="*/ 5786628 w 8893016"/>
                <a:gd name="connsiteY2" fmla="*/ 1821019 h 1834890"/>
                <a:gd name="connsiteX3" fmla="*/ 8893016 w 8893016"/>
                <a:gd name="connsiteY3" fmla="*/ 25366 h 1834890"/>
              </a:gdLst>
              <a:ahLst/>
              <a:cxnLst>
                <a:cxn ang="0">
                  <a:pos x="connsiteX0" y="connsiteY0"/>
                </a:cxn>
                <a:cxn ang="0">
                  <a:pos x="connsiteX1" y="connsiteY1"/>
                </a:cxn>
                <a:cxn ang="0">
                  <a:pos x="connsiteX2" y="connsiteY2"/>
                </a:cxn>
                <a:cxn ang="0">
                  <a:pos x="connsiteX3" y="connsiteY3"/>
                </a:cxn>
              </a:cxnLst>
              <a:rect l="l" t="t" r="r" b="b"/>
              <a:pathLst>
                <a:path w="8893016" h="1834890">
                  <a:moveTo>
                    <a:pt x="0" y="416939"/>
                  </a:moveTo>
                  <a:cubicBezTo>
                    <a:pt x="0" y="416939"/>
                    <a:pt x="952691" y="-124938"/>
                    <a:pt x="2046732" y="202722"/>
                  </a:cubicBezTo>
                  <a:cubicBezTo>
                    <a:pt x="3244977" y="561528"/>
                    <a:pt x="4733925" y="1990279"/>
                    <a:pt x="5786628" y="1821019"/>
                  </a:cubicBezTo>
                  <a:cubicBezTo>
                    <a:pt x="6738652" y="1670143"/>
                    <a:pt x="7664101" y="-240667"/>
                    <a:pt x="8893016" y="25366"/>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1" name="任意多边形: 形状 53"/>
            <p:cNvSpPr/>
            <p:nvPr/>
          </p:nvSpPr>
          <p:spPr>
            <a:xfrm>
              <a:off x="1726787" y="2203415"/>
              <a:ext cx="8857392" cy="1890742"/>
            </a:xfrm>
            <a:custGeom>
              <a:avLst/>
              <a:gdLst>
                <a:gd name="connsiteX0" fmla="*/ 0 w 8857392"/>
                <a:gd name="connsiteY0" fmla="*/ 355286 h 1890742"/>
                <a:gd name="connsiteX1" fmla="*/ 1982248 w 8857392"/>
                <a:gd name="connsiteY1" fmla="*/ 189455 h 1890742"/>
                <a:gd name="connsiteX2" fmla="*/ 5768245 w 8857392"/>
                <a:gd name="connsiteY2" fmla="*/ 1877952 h 1890742"/>
                <a:gd name="connsiteX3" fmla="*/ 8857393 w 8857392"/>
                <a:gd name="connsiteY3" fmla="*/ 24673 h 1890742"/>
              </a:gdLst>
              <a:ahLst/>
              <a:cxnLst>
                <a:cxn ang="0">
                  <a:pos x="connsiteX0" y="connsiteY0"/>
                </a:cxn>
                <a:cxn ang="0">
                  <a:pos x="connsiteX1" y="connsiteY1"/>
                </a:cxn>
                <a:cxn ang="0">
                  <a:pos x="connsiteX2" y="connsiteY2"/>
                </a:cxn>
                <a:cxn ang="0">
                  <a:pos x="connsiteX3" y="connsiteY3"/>
                </a:cxn>
              </a:cxnLst>
              <a:rect l="l" t="t" r="r" b="b"/>
              <a:pathLst>
                <a:path w="8857392" h="1890742">
                  <a:moveTo>
                    <a:pt x="0" y="355286"/>
                  </a:moveTo>
                  <a:cubicBezTo>
                    <a:pt x="0" y="355286"/>
                    <a:pt x="897827" y="-149920"/>
                    <a:pt x="1982248" y="189455"/>
                  </a:cubicBezTo>
                  <a:cubicBezTo>
                    <a:pt x="3185922" y="566074"/>
                    <a:pt x="4732020" y="2042830"/>
                    <a:pt x="5768245" y="1877952"/>
                  </a:cubicBezTo>
                  <a:cubicBezTo>
                    <a:pt x="6720459" y="1728410"/>
                    <a:pt x="7628382" y="-241360"/>
                    <a:pt x="8857393" y="2467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2" name="任意多边形: 形状 54"/>
            <p:cNvSpPr/>
            <p:nvPr/>
          </p:nvSpPr>
          <p:spPr>
            <a:xfrm>
              <a:off x="1748123" y="2110330"/>
              <a:ext cx="8821578" cy="1946617"/>
            </a:xfrm>
            <a:custGeom>
              <a:avLst/>
              <a:gdLst>
                <a:gd name="connsiteX0" fmla="*/ 0 w 8821578"/>
                <a:gd name="connsiteY0" fmla="*/ 293494 h 1946617"/>
                <a:gd name="connsiteX1" fmla="*/ 1917764 w 8821578"/>
                <a:gd name="connsiteY1" fmla="*/ 176051 h 1946617"/>
                <a:gd name="connsiteX2" fmla="*/ 5749766 w 8821578"/>
                <a:gd name="connsiteY2" fmla="*/ 1934842 h 1946617"/>
                <a:gd name="connsiteX3" fmla="*/ 8821579 w 8821578"/>
                <a:gd name="connsiteY3" fmla="*/ 24032 h 1946617"/>
              </a:gdLst>
              <a:ahLst/>
              <a:cxnLst>
                <a:cxn ang="0">
                  <a:pos x="connsiteX0" y="connsiteY0"/>
                </a:cxn>
                <a:cxn ang="0">
                  <a:pos x="connsiteX1" y="connsiteY1"/>
                </a:cxn>
                <a:cxn ang="0">
                  <a:pos x="connsiteX2" y="connsiteY2"/>
                </a:cxn>
                <a:cxn ang="0">
                  <a:pos x="connsiteX3" y="connsiteY3"/>
                </a:cxn>
              </a:cxnLst>
              <a:rect l="l" t="t" r="r" b="b"/>
              <a:pathLst>
                <a:path w="8821578" h="1946617">
                  <a:moveTo>
                    <a:pt x="0" y="293494"/>
                  </a:moveTo>
                  <a:cubicBezTo>
                    <a:pt x="0" y="293494"/>
                    <a:pt x="842867" y="-174850"/>
                    <a:pt x="1917764" y="176051"/>
                  </a:cubicBezTo>
                  <a:cubicBezTo>
                    <a:pt x="3126677" y="570767"/>
                    <a:pt x="4730211" y="2095243"/>
                    <a:pt x="5749766" y="1934842"/>
                  </a:cubicBezTo>
                  <a:cubicBezTo>
                    <a:pt x="6702266" y="1786728"/>
                    <a:pt x="7592663" y="-242097"/>
                    <a:pt x="8821579" y="2403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3" name="任意多边形: 形状 55"/>
            <p:cNvSpPr/>
            <p:nvPr/>
          </p:nvSpPr>
          <p:spPr>
            <a:xfrm>
              <a:off x="1769363" y="2016957"/>
              <a:ext cx="8785955" cy="2002662"/>
            </a:xfrm>
            <a:custGeom>
              <a:avLst/>
              <a:gdLst>
                <a:gd name="connsiteX0" fmla="*/ 0 w 8785955"/>
                <a:gd name="connsiteY0" fmla="*/ 231895 h 2002662"/>
                <a:gd name="connsiteX1" fmla="*/ 1853279 w 8785955"/>
                <a:gd name="connsiteY1" fmla="*/ 162744 h 2002662"/>
                <a:gd name="connsiteX2" fmla="*/ 5731383 w 8785955"/>
                <a:gd name="connsiteY2" fmla="*/ 1991829 h 2002662"/>
                <a:gd name="connsiteX3" fmla="*/ 8785955 w 8785955"/>
                <a:gd name="connsiteY3" fmla="*/ 23393 h 2002662"/>
              </a:gdLst>
              <a:ahLst/>
              <a:cxnLst>
                <a:cxn ang="0">
                  <a:pos x="connsiteX0" y="connsiteY0"/>
                </a:cxn>
                <a:cxn ang="0">
                  <a:pos x="connsiteX1" y="connsiteY1"/>
                </a:cxn>
                <a:cxn ang="0">
                  <a:pos x="connsiteX2" y="connsiteY2"/>
                </a:cxn>
                <a:cxn ang="0">
                  <a:pos x="connsiteX3" y="connsiteY3"/>
                </a:cxn>
              </a:cxnLst>
              <a:rect l="l" t="t" r="r" b="b"/>
              <a:pathLst>
                <a:path w="8785955" h="2002662">
                  <a:moveTo>
                    <a:pt x="0" y="231895"/>
                  </a:moveTo>
                  <a:cubicBezTo>
                    <a:pt x="0" y="231895"/>
                    <a:pt x="787908" y="-199492"/>
                    <a:pt x="1853279" y="162744"/>
                  </a:cubicBezTo>
                  <a:cubicBezTo>
                    <a:pt x="3067431" y="575652"/>
                    <a:pt x="4728305" y="2147754"/>
                    <a:pt x="5731383" y="1991829"/>
                  </a:cubicBezTo>
                  <a:cubicBezTo>
                    <a:pt x="6684074" y="1845144"/>
                    <a:pt x="7557040" y="-242640"/>
                    <a:pt x="8785955" y="2339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4" name="任意多边形: 形状 56"/>
            <p:cNvSpPr/>
            <p:nvPr/>
          </p:nvSpPr>
          <p:spPr>
            <a:xfrm>
              <a:off x="1790700" y="1912397"/>
              <a:ext cx="8750236" cy="2070069"/>
            </a:xfrm>
            <a:custGeom>
              <a:avLst/>
              <a:gdLst>
                <a:gd name="connsiteX0" fmla="*/ 0 w 8750236"/>
                <a:gd name="connsiteY0" fmla="*/ 181578 h 2070069"/>
                <a:gd name="connsiteX1" fmla="*/ 1788700 w 8750236"/>
                <a:gd name="connsiteY1" fmla="*/ 160814 h 2070069"/>
                <a:gd name="connsiteX2" fmla="*/ 5712905 w 8750236"/>
                <a:gd name="connsiteY2" fmla="*/ 2060099 h 2070069"/>
                <a:gd name="connsiteX3" fmla="*/ 8750236 w 8750236"/>
                <a:gd name="connsiteY3" fmla="*/ 34131 h 2070069"/>
              </a:gdLst>
              <a:ahLst/>
              <a:cxnLst>
                <a:cxn ang="0">
                  <a:pos x="connsiteX0" y="connsiteY0"/>
                </a:cxn>
                <a:cxn ang="0">
                  <a:pos x="connsiteX1" y="connsiteY1"/>
                </a:cxn>
                <a:cxn ang="0">
                  <a:pos x="connsiteX2" y="connsiteY2"/>
                </a:cxn>
                <a:cxn ang="0">
                  <a:pos x="connsiteX3" y="connsiteY3"/>
                </a:cxn>
              </a:cxnLst>
              <a:rect l="l" t="t" r="r" b="b"/>
              <a:pathLst>
                <a:path w="8750236" h="2070069">
                  <a:moveTo>
                    <a:pt x="0" y="181578"/>
                  </a:moveTo>
                  <a:cubicBezTo>
                    <a:pt x="0" y="181578"/>
                    <a:pt x="732758" y="-212757"/>
                    <a:pt x="1788700" y="160814"/>
                  </a:cubicBezTo>
                  <a:cubicBezTo>
                    <a:pt x="3007900" y="592106"/>
                    <a:pt x="4726401" y="2211642"/>
                    <a:pt x="5712905" y="2060099"/>
                  </a:cubicBezTo>
                  <a:cubicBezTo>
                    <a:pt x="6665881" y="1914843"/>
                    <a:pt x="7521226" y="-231997"/>
                    <a:pt x="8750236" y="34131"/>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5" name="任意多边形: 形状 57"/>
            <p:cNvSpPr/>
            <p:nvPr/>
          </p:nvSpPr>
          <p:spPr>
            <a:xfrm>
              <a:off x="1812036" y="1788977"/>
              <a:ext cx="8714517" cy="2156395"/>
            </a:xfrm>
            <a:custGeom>
              <a:avLst/>
              <a:gdLst>
                <a:gd name="connsiteX0" fmla="*/ 0 w 8714517"/>
                <a:gd name="connsiteY0" fmla="*/ 150026 h 2156395"/>
                <a:gd name="connsiteX1" fmla="*/ 1724215 w 8714517"/>
                <a:gd name="connsiteY1" fmla="*/ 177649 h 2156395"/>
                <a:gd name="connsiteX2" fmla="*/ 5694522 w 8714517"/>
                <a:gd name="connsiteY2" fmla="*/ 2147229 h 2156395"/>
                <a:gd name="connsiteX3" fmla="*/ 8714518 w 8714517"/>
                <a:gd name="connsiteY3" fmla="*/ 63635 h 2156395"/>
              </a:gdLst>
              <a:ahLst/>
              <a:cxnLst>
                <a:cxn ang="0">
                  <a:pos x="connsiteX0" y="connsiteY0"/>
                </a:cxn>
                <a:cxn ang="0">
                  <a:pos x="connsiteX1" y="connsiteY1"/>
                </a:cxn>
                <a:cxn ang="0">
                  <a:pos x="connsiteX2" y="connsiteY2"/>
                </a:cxn>
                <a:cxn ang="0">
                  <a:pos x="connsiteX3" y="connsiteY3"/>
                </a:cxn>
              </a:cxnLst>
              <a:rect l="l" t="t" r="r" b="b"/>
              <a:pathLst>
                <a:path w="8714517" h="2156395">
                  <a:moveTo>
                    <a:pt x="0" y="150026"/>
                  </a:moveTo>
                  <a:cubicBezTo>
                    <a:pt x="0" y="150026"/>
                    <a:pt x="676942" y="-205256"/>
                    <a:pt x="1724215" y="177649"/>
                  </a:cubicBezTo>
                  <a:cubicBezTo>
                    <a:pt x="2947607" y="629705"/>
                    <a:pt x="4724495" y="2294295"/>
                    <a:pt x="5694522" y="2147229"/>
                  </a:cubicBezTo>
                  <a:cubicBezTo>
                    <a:pt x="6647688" y="2003306"/>
                    <a:pt x="7485507" y="-202399"/>
                    <a:pt x="8714518" y="636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6" name="任意多边形: 形状 58"/>
            <p:cNvSpPr/>
            <p:nvPr/>
          </p:nvSpPr>
          <p:spPr>
            <a:xfrm>
              <a:off x="1833276" y="1662116"/>
              <a:ext cx="8678894" cy="2246283"/>
            </a:xfrm>
            <a:custGeom>
              <a:avLst/>
              <a:gdLst>
                <a:gd name="connsiteX0" fmla="*/ 0 w 8678894"/>
                <a:gd name="connsiteY0" fmla="*/ 122011 h 2246283"/>
                <a:gd name="connsiteX1" fmla="*/ 1659731 w 8678894"/>
                <a:gd name="connsiteY1" fmla="*/ 198021 h 2246283"/>
                <a:gd name="connsiteX2" fmla="*/ 5676138 w 8678894"/>
                <a:gd name="connsiteY2" fmla="*/ 2237895 h 2246283"/>
                <a:gd name="connsiteX3" fmla="*/ 8678894 w 8678894"/>
                <a:gd name="connsiteY3" fmla="*/ 96675 h 2246283"/>
              </a:gdLst>
              <a:ahLst/>
              <a:cxnLst>
                <a:cxn ang="0">
                  <a:pos x="connsiteX0" y="connsiteY0"/>
                </a:cxn>
                <a:cxn ang="0">
                  <a:pos x="connsiteX1" y="connsiteY1"/>
                </a:cxn>
                <a:cxn ang="0">
                  <a:pos x="connsiteX2" y="connsiteY2"/>
                </a:cxn>
                <a:cxn ang="0">
                  <a:pos x="connsiteX3" y="connsiteY3"/>
                </a:cxn>
              </a:cxnLst>
              <a:rect l="l" t="t" r="r" b="b"/>
              <a:pathLst>
                <a:path w="8678894" h="2246283">
                  <a:moveTo>
                    <a:pt x="0" y="122011"/>
                  </a:moveTo>
                  <a:cubicBezTo>
                    <a:pt x="0" y="122011"/>
                    <a:pt x="622268" y="-197743"/>
                    <a:pt x="1659731" y="198021"/>
                  </a:cubicBezTo>
                  <a:cubicBezTo>
                    <a:pt x="2888742" y="666746"/>
                    <a:pt x="4722686" y="2380389"/>
                    <a:pt x="5676138" y="2237895"/>
                  </a:cubicBezTo>
                  <a:cubicBezTo>
                    <a:pt x="6629495" y="2095401"/>
                    <a:pt x="7449884" y="-169359"/>
                    <a:pt x="8678894" y="966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grpSp>
      <p:grpSp>
        <p:nvGrpSpPr>
          <p:cNvPr id="27" name="组合 108"/>
          <p:cNvGrpSpPr/>
          <p:nvPr/>
        </p:nvGrpSpPr>
        <p:grpSpPr>
          <a:xfrm>
            <a:off x="8750221" y="5337925"/>
            <a:ext cx="3001231" cy="923425"/>
            <a:chOff x="9730702" y="211219"/>
            <a:chExt cx="2374282" cy="701101"/>
          </a:xfrm>
        </p:grpSpPr>
        <p:pic>
          <p:nvPicPr>
            <p:cNvPr id="28" name="图片 109"/>
            <p:cNvPicPr>
              <a:picLocks noChangeAspect="1"/>
            </p:cNvPicPr>
            <p:nvPr userDrawn="1"/>
          </p:nvPicPr>
          <p:blipFill>
            <a:blip r:embed="rId3" cstate="screen">
              <a:lum bright="70000" contrast="-70000"/>
              <a:extLst>
                <a:ext uri="{BEBA8EAE-BF5A-486C-A8C5-ECC9F3942E4B}">
                  <a14:imgProps xmlns:a14="http://schemas.microsoft.com/office/drawing/2010/main">
                    <a14:imgLayer r:embed="rId4">
                      <a14:imgEffect>
                        <a14:brightnessContrast bright="12000" contrast="-40000"/>
                      </a14:imgEffect>
                      <a14:imgEffect>
                        <a14:saturation sat="0"/>
                      </a14:imgEffect>
                      <a14:imgEffect>
                        <a14:sharpenSoften amount="-50000"/>
                      </a14:imgEffect>
                    </a14:imgLayer>
                  </a14:imgProps>
                </a:ext>
              </a:extLst>
            </a:blip>
            <a:stretch>
              <a:fillRect/>
            </a:stretch>
          </p:blipFill>
          <p:spPr>
            <a:xfrm>
              <a:off x="9730702" y="211219"/>
              <a:ext cx="665681" cy="665680"/>
            </a:xfrm>
            <a:prstGeom prst="rect">
              <a:avLst/>
            </a:prstGeom>
          </p:spPr>
        </p:pic>
        <p:pic>
          <p:nvPicPr>
            <p:cNvPr id="29" name="图片 110"/>
            <p:cNvPicPr>
              <a:picLocks noChangeAspect="1"/>
            </p:cNvPicPr>
            <p:nvPr/>
          </p:nvPicPr>
          <p:blipFill rotWithShape="1">
            <a:blip r:embed="rId5" cstate="screen">
              <a:biLevel thresh="25000"/>
            </a:blip>
            <a:srcRect/>
            <a:stretch>
              <a:fillRect/>
            </a:stretch>
          </p:blipFill>
          <p:spPr>
            <a:xfrm>
              <a:off x="10483399" y="211219"/>
              <a:ext cx="1621585" cy="701101"/>
            </a:xfrm>
            <a:prstGeom prst="rect">
              <a:avLst/>
            </a:prstGeom>
          </p:spPr>
        </p:pic>
      </p:grpSp>
      <p:sp>
        <p:nvSpPr>
          <p:cNvPr id="30" name="文本框 115"/>
          <p:cNvSpPr txBox="1"/>
          <p:nvPr/>
        </p:nvSpPr>
        <p:spPr>
          <a:xfrm>
            <a:off x="604122" y="3323471"/>
            <a:ext cx="11652250" cy="1190582"/>
          </a:xfrm>
          <a:prstGeom prst="rect">
            <a:avLst/>
          </a:prstGeom>
          <a:noFill/>
        </p:spPr>
        <p:txBody>
          <a:bodyPr wrap="square">
            <a:spAutoFit/>
          </a:bodyPr>
          <a:lstStyle/>
          <a:p>
            <a:pPr lvl="0">
              <a:lnSpc>
                <a:spcPct val="150000"/>
              </a:lnSpc>
              <a:defRPr sz="1800">
                <a:solidFill>
                  <a:schemeClr val="tx1">
                    <a:alpha val="100000"/>
                  </a:schemeClr>
                </a:solidFill>
                <a:latin typeface="Arial" panose="020B0604020202020204"/>
                <a:ea typeface="微软雅黑" panose="020B0503020204020204" charset="-122"/>
                <a:cs typeface="+mn-cs"/>
              </a:defRPr>
            </a:pPr>
            <a:r>
              <a:rPr lang="zh-CN" altLang="en-US" sz="5400" b="1" dirty="0">
                <a:solidFill>
                  <a:srgbClr val="FFFFFF">
                    <a:alpha val="100000"/>
                  </a:srgbClr>
                </a:solidFill>
                <a:effectLst>
                  <a:outerShdw blurRad="38100" dist="38100" dir="2700000" algn="tl">
                    <a:srgbClr val="000000">
                      <a:alpha val="43137"/>
                    </a:srgbClr>
                  </a:outerShdw>
                </a:effectLst>
                <a:latin typeface="Arial" panose="020B0604020202020204"/>
                <a:ea typeface="微软雅黑" panose="020B0503020204020204" charset="-122"/>
                <a:cs typeface="微软雅黑" panose="020B0503020204020204" charset="-122"/>
                <a:sym typeface="Arial" panose="020B0604020202020204"/>
              </a:rPr>
              <a:t>电力系统分析与控制</a:t>
            </a:r>
            <a:r>
              <a:rPr lang="en-US" altLang="zh-CN" sz="5400" b="1" dirty="0">
                <a:solidFill>
                  <a:srgbClr val="FFFFFF">
                    <a:alpha val="100000"/>
                  </a:srgbClr>
                </a:solidFill>
                <a:effectLst>
                  <a:outerShdw blurRad="38100" dist="38100" dir="2700000" algn="tl">
                    <a:srgbClr val="000000">
                      <a:alpha val="43137"/>
                    </a:srgbClr>
                  </a:outerShdw>
                </a:effectLst>
                <a:latin typeface="Arial" panose="020B0604020202020204"/>
                <a:ea typeface="微软雅黑" panose="020B0503020204020204" charset="-122"/>
                <a:cs typeface="微软雅黑" panose="020B0503020204020204" charset="-122"/>
                <a:sym typeface="Arial" panose="020B0604020202020204"/>
              </a:rPr>
              <a:t>-</a:t>
            </a:r>
            <a:r>
              <a:rPr lang="zh-CN" altLang="en-US" sz="5400" b="1" dirty="0">
                <a:solidFill>
                  <a:srgbClr val="FFFFFF">
                    <a:alpha val="100000"/>
                  </a:srgbClr>
                </a:solidFill>
                <a:effectLst>
                  <a:outerShdw blurRad="38100" dist="38100" dir="2700000" algn="tl">
                    <a:srgbClr val="000000">
                      <a:alpha val="43137"/>
                    </a:srgbClr>
                  </a:outerShdw>
                </a:effectLst>
                <a:latin typeface="Arial" panose="020B0604020202020204"/>
                <a:ea typeface="微软雅黑" panose="020B0503020204020204" charset="-122"/>
                <a:cs typeface="微软雅黑" panose="020B0503020204020204" charset="-122"/>
                <a:sym typeface="Arial" panose="020B0604020202020204"/>
              </a:rPr>
              <a:t>暂态</a:t>
            </a:r>
            <a:r>
              <a:rPr lang="zh-CN" altLang="en-US" sz="5400" b="1" i="0" u="none" strike="noStrike" dirty="0">
                <a:solidFill>
                  <a:srgbClr val="FFFFFF">
                    <a:alpha val="100000"/>
                  </a:srgbClr>
                </a:solidFill>
                <a:effectLst>
                  <a:outerShdw blurRad="38100" dist="38100" dir="2700000" algn="tl">
                    <a:srgbClr val="000000">
                      <a:alpha val="43137"/>
                    </a:srgbClr>
                  </a:outerShdw>
                </a:effectLst>
                <a:latin typeface="Arial" panose="020B0604020202020204"/>
                <a:ea typeface="微软雅黑" panose="020B0503020204020204" charset="-122"/>
                <a:cs typeface="微软雅黑" panose="020B0503020204020204" charset="-122"/>
                <a:sym typeface="Arial" panose="020B0604020202020204"/>
              </a:rPr>
              <a:t>大作业</a:t>
            </a:r>
            <a:endParaRPr dirty="0"/>
          </a:p>
        </p:txBody>
      </p:sp>
      <p:cxnSp>
        <p:nvCxnSpPr>
          <p:cNvPr id="31" name="直接连接符 116"/>
          <p:cNvCxnSpPr/>
          <p:nvPr/>
        </p:nvCxnSpPr>
        <p:spPr>
          <a:xfrm>
            <a:off x="677309" y="4645347"/>
            <a:ext cx="7197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灯片编号占位符 2"/>
          <p:cNvSpPr>
            <a:spLocks noGrp="1"/>
          </p:cNvSpPr>
          <p:nvPr>
            <p:ph type="sldNum" sz="quarter" idx="12"/>
          </p:nvPr>
        </p:nvSpPr>
        <p:spPr/>
        <p:txBody>
          <a:bodyPr/>
          <a:lstStyle/>
          <a:p>
            <a:fld id="{045CC601-7129-4E41-8F55-52C3B7702D05}" type="slidenum">
              <a:rPr/>
              <a:t>1</a:t>
            </a:fld>
            <a:endParaRPr lang="zh-CN" altLang="en-US" dirty="0"/>
          </a:p>
        </p:txBody>
      </p:sp>
      <p:sp>
        <p:nvSpPr>
          <p:cNvPr id="33" name="矩形 33"/>
          <p:cNvSpPr/>
          <p:nvPr/>
        </p:nvSpPr>
        <p:spPr>
          <a:xfrm>
            <a:off x="562406" y="4841027"/>
            <a:ext cx="3517900" cy="520700"/>
          </a:xfrm>
          <a:prstGeom prst="rect">
            <a:avLst/>
          </a:prstGeom>
          <a:noFill/>
        </p:spPr>
        <p:txBody>
          <a:bodyPr wrap="square">
            <a:spAutoFit/>
          </a:bodyPr>
          <a:lstStyle/>
          <a:p>
            <a:endParaRPr sz="2800">
              <a:solidFill>
                <a:schemeClr val="bg1">
                  <a:alpha val="100000"/>
                </a:schemeClr>
              </a:solidFill>
              <a:effectLst>
                <a:outerShdw blurRad="38100" dist="38100" dir="2700000" algn="tl">
                  <a:srgbClr val="000000">
                    <a:alpha val="43137"/>
                  </a:srgbClr>
                </a:outerShdw>
              </a:effectLst>
              <a:latin typeface="华文楷体"/>
              <a:ea typeface="华文楷体"/>
              <a:cs typeface="+mn-cs"/>
            </a:endParaRPr>
          </a:p>
        </p:txBody>
      </p:sp>
      <p:sp>
        <p:nvSpPr>
          <p:cNvPr id="34" name="文本框 115"/>
          <p:cNvSpPr txBox="1"/>
          <p:nvPr/>
        </p:nvSpPr>
        <p:spPr>
          <a:xfrm>
            <a:off x="677309" y="4900732"/>
            <a:ext cx="11652250" cy="743152"/>
          </a:xfrm>
          <a:prstGeom prst="rect">
            <a:avLst/>
          </a:prstGeom>
          <a:noFill/>
        </p:spPr>
        <p:txBody>
          <a:bodyPr wrap="square">
            <a:spAutoFit/>
          </a:bodyPr>
          <a:lstStyle/>
          <a:p>
            <a:pPr lvl="0">
              <a:lnSpc>
                <a:spcPct val="150000"/>
              </a:lnSpc>
              <a:defRPr sz="1800">
                <a:solidFill>
                  <a:schemeClr val="tx1">
                    <a:alpha val="100000"/>
                  </a:schemeClr>
                </a:solidFill>
                <a:latin typeface="Arial" panose="020B0604020202020204"/>
                <a:ea typeface="微软雅黑" panose="020B0503020204020204" charset="-122"/>
                <a:cs typeface="+mn-cs"/>
              </a:defRPr>
            </a:pPr>
            <a:r>
              <a:rPr lang="zh-CN" altLang="en-US" sz="3200" b="1" i="0" u="none" strike="noStrike" dirty="0">
                <a:solidFill>
                  <a:srgbClr val="FFFFFF">
                    <a:alpha val="100000"/>
                  </a:srgbClr>
                </a:solidFill>
                <a:effectLst>
                  <a:outerShdw blurRad="38100" dist="38100" dir="2700000" algn="tl">
                    <a:srgbClr val="000000">
                      <a:alpha val="43137"/>
                    </a:srgbClr>
                  </a:outerShdw>
                </a:effectLst>
                <a:latin typeface="Arial" panose="020B0604020202020204"/>
                <a:ea typeface="微软雅黑" panose="020B0503020204020204" charset="-122"/>
                <a:cs typeface="微软雅黑" panose="020B0503020204020204" charset="-122"/>
                <a:sym typeface="Arial" panose="020B0604020202020204"/>
              </a:rPr>
              <a:t>玄松元 </a:t>
            </a:r>
            <a:r>
              <a:rPr lang="zh-CN" altLang="zh-MO" sz="3200" b="1" dirty="0">
                <a:solidFill>
                  <a:srgbClr val="FFFFFF">
                    <a:alpha val="100000"/>
                  </a:srgbClr>
                </a:solidFill>
                <a:effectLst>
                  <a:outerShdw blurRad="38100" dist="38100" dir="2700000" algn="tl">
                    <a:srgbClr val="000000">
                      <a:alpha val="43137"/>
                    </a:srgbClr>
                  </a:outerShdw>
                </a:effectLst>
                <a:latin typeface="Arial" panose="020B0604020202020204"/>
                <a:ea typeface="微软雅黑" panose="020B0503020204020204" charset="-122"/>
                <a:cs typeface="微软雅黑" panose="020B0503020204020204" charset="-122"/>
                <a:sym typeface="Arial" panose="020B0604020202020204"/>
              </a:rPr>
              <a:t>吴晨聪</a:t>
            </a:r>
            <a:r>
              <a:rPr lang="en-US" altLang="zh-CN" sz="3200" b="1" dirty="0">
                <a:solidFill>
                  <a:srgbClr val="FFFFFF">
                    <a:alpha val="100000"/>
                  </a:srgbClr>
                </a:solidFill>
                <a:effectLst>
                  <a:outerShdw blurRad="38100" dist="38100" dir="2700000" algn="tl">
                    <a:srgbClr val="000000">
                      <a:alpha val="43137"/>
                    </a:srgbClr>
                  </a:outerShdw>
                </a:effectLst>
                <a:latin typeface="Arial" panose="020B0604020202020204"/>
                <a:ea typeface="微软雅黑" panose="020B0503020204020204" charset="-122"/>
                <a:cs typeface="微软雅黑" panose="020B0503020204020204" charset="-122"/>
                <a:sym typeface="Arial" panose="020B0604020202020204"/>
              </a:rPr>
              <a:t> </a:t>
            </a:r>
            <a:r>
              <a:rPr lang="zh-CN" altLang="en-US" sz="3200" b="1" i="0" u="none" strike="noStrike" dirty="0">
                <a:solidFill>
                  <a:srgbClr val="FFFFFF">
                    <a:alpha val="100000"/>
                  </a:srgbClr>
                </a:solidFill>
                <a:effectLst>
                  <a:outerShdw blurRad="38100" dist="38100" dir="2700000" algn="tl">
                    <a:srgbClr val="000000">
                      <a:alpha val="43137"/>
                    </a:srgbClr>
                  </a:outerShdw>
                </a:effectLst>
                <a:latin typeface="Arial" panose="020B0604020202020204"/>
                <a:ea typeface="微软雅黑" panose="020B0503020204020204" charset="-122"/>
                <a:cs typeface="微软雅黑" panose="020B0503020204020204" charset="-122"/>
                <a:sym typeface="Arial" panose="020B0604020202020204"/>
              </a:rPr>
              <a:t>代泽昊</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62E6A-9C4C-7474-5EA9-BC6C5C2BD207}"/>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39296058-794A-4E12-F37E-E9F670FFB86B}"/>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A00E2A14-D0B8-EA90-9497-4D8057BEE0D6}"/>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57E260A3-54EC-C47A-EA5C-06E74D04A54F}"/>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5CBD6FF0-044D-A87A-108F-E37BB6E8EFEA}"/>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54413885-5262-53A1-EA79-3D62109569FB}"/>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暂态大作业：必做任务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(2)</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D98B3FE5-5F84-E80A-83A7-20208A5F8312}"/>
              </a:ext>
            </a:extLst>
          </p:cNvPr>
          <p:cNvSpPr>
            <a:spLocks noGrp="1"/>
          </p:cNvSpPr>
          <p:nvPr>
            <p:ph type="sldNum" sz="quarter" idx="12"/>
          </p:nvPr>
        </p:nvSpPr>
        <p:spPr>
          <a:xfrm>
            <a:off x="9325779" y="605796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10</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12" name="矩形: 圆角 25">
            <a:extLst>
              <a:ext uri="{FF2B5EF4-FFF2-40B4-BE49-F238E27FC236}">
                <a16:creationId xmlns:a16="http://schemas.microsoft.com/office/drawing/2014/main" id="{3E60AF4B-BD41-6C57-D609-A8F8A3E8F79F}"/>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FA201798-C8C0-0630-B2B5-82E97FFC8028}"/>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sp>
        <p:nvSpPr>
          <p:cNvPr id="8" name="文字方塊 7">
            <a:extLst>
              <a:ext uri="{FF2B5EF4-FFF2-40B4-BE49-F238E27FC236}">
                <a16:creationId xmlns:a16="http://schemas.microsoft.com/office/drawing/2014/main" id="{62BCACB5-B2AD-F966-07F9-ED2D9597A477}"/>
              </a:ext>
            </a:extLst>
          </p:cNvPr>
          <p:cNvSpPr txBox="1"/>
          <p:nvPr/>
        </p:nvSpPr>
        <p:spPr>
          <a:xfrm>
            <a:off x="797404" y="5973986"/>
            <a:ext cx="10316484" cy="677108"/>
          </a:xfrm>
          <a:prstGeom prst="rect">
            <a:avLst/>
          </a:prstGeom>
          <a:noFill/>
        </p:spPr>
        <p:txBody>
          <a:bodyPr wrap="square">
            <a:spAutoFit/>
          </a:bodyPr>
          <a:lstStyle/>
          <a:p>
            <a:pPr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这段时间内，发电机组</a:t>
            </a:r>
            <a:r>
              <a:rPr lang="en-US" altLang="zh-CN" sz="2000" b="0" i="0" u="none" strike="noStrike" dirty="0">
                <a:solidFill>
                  <a:srgbClr val="FF0000"/>
                </a:solidFill>
                <a:latin typeface="微软雅黑" panose="020B0503020204020204" charset="-122"/>
                <a:ea typeface="微软雅黑" panose="020B0503020204020204" charset="-122"/>
                <a:cs typeface="+mn-cs"/>
              </a:rPr>
              <a:t>31,36,38</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的出力不同。查询</a:t>
            </a:r>
            <a:r>
              <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rPr>
              <a:t>case39_FCUC</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可知，这三个发电机组单位发电量的出力成本相同，因此不影响最后的目标成本，都属于最优解。</a:t>
            </a:r>
            <a:endPar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endParaRPr>
          </a:p>
        </p:txBody>
      </p:sp>
      <p:pic>
        <p:nvPicPr>
          <p:cNvPr id="3" name="图片 23" descr="2-7">
            <a:extLst>
              <a:ext uri="{FF2B5EF4-FFF2-40B4-BE49-F238E27FC236}">
                <a16:creationId xmlns:a16="http://schemas.microsoft.com/office/drawing/2014/main" id="{30F1D5C3-FB73-40BD-ED1A-090D52A386F4}"/>
              </a:ext>
            </a:extLst>
          </p:cNvPr>
          <p:cNvPicPr>
            <a:picLocks noChangeAspect="1"/>
          </p:cNvPicPr>
          <p:nvPr/>
        </p:nvPicPr>
        <p:blipFill>
          <a:blip r:embed="rId7"/>
          <a:stretch>
            <a:fillRect/>
          </a:stretch>
        </p:blipFill>
        <p:spPr>
          <a:xfrm>
            <a:off x="703189" y="2592200"/>
            <a:ext cx="3683616" cy="2762874"/>
          </a:xfrm>
          <a:prstGeom prst="rect">
            <a:avLst/>
          </a:prstGeom>
        </p:spPr>
      </p:pic>
      <p:pic>
        <p:nvPicPr>
          <p:cNvPr id="4" name="图片 20" descr="2-3">
            <a:extLst>
              <a:ext uri="{FF2B5EF4-FFF2-40B4-BE49-F238E27FC236}">
                <a16:creationId xmlns:a16="http://schemas.microsoft.com/office/drawing/2014/main" id="{DE21C45E-0C6A-B132-71FB-9CEA1BEA2BAC}"/>
              </a:ext>
            </a:extLst>
          </p:cNvPr>
          <p:cNvPicPr>
            <a:picLocks noChangeAspect="1"/>
          </p:cNvPicPr>
          <p:nvPr/>
        </p:nvPicPr>
        <p:blipFill>
          <a:blip r:embed="rId8"/>
          <a:stretch>
            <a:fillRect/>
          </a:stretch>
        </p:blipFill>
        <p:spPr>
          <a:xfrm>
            <a:off x="5302727" y="2522359"/>
            <a:ext cx="2892148" cy="2889353"/>
          </a:xfrm>
          <a:prstGeom prst="rect">
            <a:avLst/>
          </a:prstGeom>
        </p:spPr>
      </p:pic>
      <p:pic>
        <p:nvPicPr>
          <p:cNvPr id="6" name="图片 19" descr="2-4">
            <a:extLst>
              <a:ext uri="{FF2B5EF4-FFF2-40B4-BE49-F238E27FC236}">
                <a16:creationId xmlns:a16="http://schemas.microsoft.com/office/drawing/2014/main" id="{803C691E-13EE-25CD-A5AB-33D0C6FFE763}"/>
              </a:ext>
            </a:extLst>
          </p:cNvPr>
          <p:cNvPicPr>
            <a:picLocks noChangeAspect="1"/>
          </p:cNvPicPr>
          <p:nvPr/>
        </p:nvPicPr>
        <p:blipFill>
          <a:blip r:embed="rId9"/>
          <a:stretch>
            <a:fillRect/>
          </a:stretch>
        </p:blipFill>
        <p:spPr>
          <a:xfrm>
            <a:off x="8124505" y="2517186"/>
            <a:ext cx="2892148" cy="2889353"/>
          </a:xfrm>
          <a:prstGeom prst="rect">
            <a:avLst/>
          </a:prstGeom>
        </p:spPr>
      </p:pic>
      <p:cxnSp>
        <p:nvCxnSpPr>
          <p:cNvPr id="7" name="直接连接符 38">
            <a:extLst>
              <a:ext uri="{FF2B5EF4-FFF2-40B4-BE49-F238E27FC236}">
                <a16:creationId xmlns:a16="http://schemas.microsoft.com/office/drawing/2014/main" id="{659C94DF-5190-BC07-9E04-BA8BAE5F4E6C}"/>
              </a:ext>
            </a:extLst>
          </p:cNvPr>
          <p:cNvCxnSpPr>
            <a:cxnSpLocks/>
          </p:cNvCxnSpPr>
          <p:nvPr/>
        </p:nvCxnSpPr>
        <p:spPr>
          <a:xfrm>
            <a:off x="4949957" y="2713734"/>
            <a:ext cx="0" cy="2507822"/>
          </a:xfrm>
          <a:prstGeom prst="line">
            <a:avLst/>
          </a:prstGeom>
          <a:ln w="25400">
            <a:solidFill>
              <a:srgbClr val="7030A0">
                <a:alpha val="100000"/>
              </a:srgbClr>
            </a:solidFill>
          </a:ln>
        </p:spPr>
        <p:style>
          <a:lnRef idx="2">
            <a:schemeClr val="accent1"/>
          </a:lnRef>
          <a:fillRef idx="0">
            <a:srgbClr val="FFFFFF"/>
          </a:fillRef>
          <a:effectRef idx="0">
            <a:srgbClr val="FFFFFF"/>
          </a:effectRef>
          <a:fontRef idx="minor">
            <a:schemeClr val="tx1"/>
          </a:fontRef>
        </p:style>
      </p:cxnSp>
      <p:pic>
        <p:nvPicPr>
          <p:cNvPr id="11" name="图片 36">
            <a:extLst>
              <a:ext uri="{FF2B5EF4-FFF2-40B4-BE49-F238E27FC236}">
                <a16:creationId xmlns:a16="http://schemas.microsoft.com/office/drawing/2014/main" id="{2257AF46-B516-44A8-78D6-53EBB2D91BAF}"/>
              </a:ext>
            </a:extLst>
          </p:cNvPr>
          <p:cNvPicPr>
            <a:picLocks noChangeAspect="1"/>
          </p:cNvPicPr>
          <p:nvPr/>
        </p:nvPicPr>
        <p:blipFill>
          <a:blip r:embed="rId10"/>
          <a:stretch>
            <a:fillRect/>
          </a:stretch>
        </p:blipFill>
        <p:spPr>
          <a:xfrm>
            <a:off x="811368" y="5380866"/>
            <a:ext cx="5271135" cy="547370"/>
          </a:xfrm>
          <a:prstGeom prst="rect">
            <a:avLst/>
          </a:prstGeom>
          <a:noFill/>
          <a:ln>
            <a:noFill/>
          </a:ln>
        </p:spPr>
      </p:pic>
      <p:pic>
        <p:nvPicPr>
          <p:cNvPr id="14" name="图片 37">
            <a:extLst>
              <a:ext uri="{FF2B5EF4-FFF2-40B4-BE49-F238E27FC236}">
                <a16:creationId xmlns:a16="http://schemas.microsoft.com/office/drawing/2014/main" id="{CA99B51D-7B78-319D-96E5-F1213A8FBD80}"/>
              </a:ext>
            </a:extLst>
          </p:cNvPr>
          <p:cNvPicPr>
            <a:picLocks noChangeAspect="1"/>
          </p:cNvPicPr>
          <p:nvPr/>
        </p:nvPicPr>
        <p:blipFill>
          <a:blip r:embed="rId11"/>
          <a:stretch>
            <a:fillRect/>
          </a:stretch>
        </p:blipFill>
        <p:spPr>
          <a:xfrm>
            <a:off x="6312986" y="5349846"/>
            <a:ext cx="5271770" cy="570708"/>
          </a:xfrm>
          <a:prstGeom prst="rect">
            <a:avLst/>
          </a:prstGeom>
          <a:noFill/>
          <a:ln>
            <a:noFill/>
          </a:ln>
        </p:spPr>
      </p:pic>
      <mc:AlternateContent xmlns:mc="http://schemas.openxmlformats.org/markup-compatibility/2006" xmlns:a14="http://schemas.microsoft.com/office/drawing/2010/main">
        <mc:Choice Requires="a14">
          <p:sp>
            <p:nvSpPr>
              <p:cNvPr id="15" name="文本框 12">
                <a:extLst>
                  <a:ext uri="{FF2B5EF4-FFF2-40B4-BE49-F238E27FC236}">
                    <a16:creationId xmlns:a16="http://schemas.microsoft.com/office/drawing/2014/main" id="{51CFC811-9348-DF81-476D-4411606C582C}"/>
                  </a:ext>
                </a:extLst>
              </p:cNvPr>
              <p:cNvSpPr txBox="1"/>
              <p:nvPr/>
            </p:nvSpPr>
            <p:spPr>
              <a:xfrm>
                <a:off x="824149" y="1723938"/>
                <a:ext cx="10530697" cy="747258"/>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marL="0" lvl="0" indent="0" algn="just" defTabSz="914400">
                  <a:lnSpc>
                    <a:spcPct val="100000"/>
                  </a:lnSpc>
                  <a:buClr>
                    <a:schemeClr val="bg1">
                      <a:lumMod val="50000"/>
                      <a:alpha val="100000"/>
                    </a:schemeClr>
                  </a:buClr>
                  <a:buSzPct val="80000"/>
                  <a:buNone/>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en-US" i="0" u="none" strike="noStrike"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不进行发电机的聚合操作，自行推导并添加频率安全约束；与聚合发电机结果进行比较；修改</a:t>
                </a:r>
                <a14:m>
                  <m:oMath xmlns:m="http://schemas.openxmlformats.org/officeDocument/2006/math">
                    <m:r>
                      <a:rPr lang="en-US" altLang="zh-MO" b="1" i="1" smtClean="0">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𝑷</m:t>
                        </m:r>
                      </m:e>
                      <m:sub>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𝑳</m:t>
                        </m:r>
                      </m:sub>
                    </m:sSub>
                    <m:r>
                      <a:rPr lang="en-US" altLang="zh-MO" b="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en-US" altLang="zh-MO" b="1" i="1" smtClean="0">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𝟐</m:t>
                    </m:r>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𝟓𝟎</m:t>
                    </m:r>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𝑴𝑾</m:t>
                    </m:r>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 </m:t>
                    </m:r>
                  </m:oMath>
                </a14:m>
                <a:r>
                  <a:rPr lang="zh-CN" altLang="en-US" i="0" u="none" strike="noStrike"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，完成机组组合任务。分析所构造的频率最低点约束与真实频率偏差之间的误差。</a:t>
                </a:r>
                <a:endParaRPr sz="1600" dirty="0">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15" name="文本框 12">
                <a:extLst>
                  <a:ext uri="{FF2B5EF4-FFF2-40B4-BE49-F238E27FC236}">
                    <a16:creationId xmlns:a16="http://schemas.microsoft.com/office/drawing/2014/main" id="{51CFC811-9348-DF81-476D-4411606C582C}"/>
                  </a:ext>
                </a:extLst>
              </p:cNvPr>
              <p:cNvSpPr txBox="1">
                <a:spLocks noRot="1" noChangeAspect="1" noMove="1" noResize="1" noEditPoints="1" noAdjustHandles="1" noChangeArrowheads="1" noChangeShapeType="1" noTextEdit="1"/>
              </p:cNvSpPr>
              <p:nvPr/>
            </p:nvSpPr>
            <p:spPr>
              <a:xfrm>
                <a:off x="824149" y="1723938"/>
                <a:ext cx="10530697" cy="747258"/>
              </a:xfrm>
              <a:prstGeom prst="rect">
                <a:avLst/>
              </a:prstGeom>
              <a:blipFill>
                <a:blip r:embed="rId12"/>
                <a:stretch>
                  <a:fillRect b="-6557"/>
                </a:stretch>
              </a:blipFill>
              <a:ln w="9525">
                <a:noFill/>
                <a:prstDash val="dash"/>
              </a:ln>
              <a:effectLst/>
            </p:spPr>
            <p:txBody>
              <a:bodyPr/>
              <a:lstStyle/>
              <a:p>
                <a:r>
                  <a:rPr lang="zh-MO" altLang="en-US">
                    <a:noFill/>
                  </a:rPr>
                  <a:t> </a:t>
                </a:r>
              </a:p>
            </p:txBody>
          </p:sp>
        </mc:Fallback>
      </mc:AlternateContent>
    </p:spTree>
    <p:extLst>
      <p:ext uri="{BB962C8B-B14F-4D97-AF65-F5344CB8AC3E}">
        <p14:creationId xmlns:p14="http://schemas.microsoft.com/office/powerpoint/2010/main" val="101009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F542F-5D10-1589-0001-31C8C881334B}"/>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D0B8B61F-A353-F73F-4A5F-C57C1305E875}"/>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7BBBF252-3DAE-DEC1-E69A-2AA0F9F9BFCA}"/>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B5FF5F6F-B4AB-2049-7A2A-43AAF09EA85D}"/>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42822868-A44A-A328-CED6-A6AB89707E98}"/>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5957C0F6-FC1C-76E6-D015-CAFFB99A8710}"/>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暂态大作业：必做任务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(2)</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3498FBB8-98A7-B369-D30A-0309426CA898}"/>
              </a:ext>
            </a:extLst>
          </p:cNvPr>
          <p:cNvSpPr>
            <a:spLocks noGrp="1"/>
          </p:cNvSpPr>
          <p:nvPr>
            <p:ph type="sldNum" sz="quarter" idx="12"/>
          </p:nvPr>
        </p:nvSpPr>
        <p:spPr>
          <a:xfrm>
            <a:off x="9325779" y="605796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11</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12" name="矩形: 圆角 25">
            <a:extLst>
              <a:ext uri="{FF2B5EF4-FFF2-40B4-BE49-F238E27FC236}">
                <a16:creationId xmlns:a16="http://schemas.microsoft.com/office/drawing/2014/main" id="{14E44430-410E-7764-A6B4-F01C9A0A3C95}"/>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0363C2C0-41B3-4EB7-F9F6-57464CBD27B8}"/>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pic>
        <p:nvPicPr>
          <p:cNvPr id="2" name="图片 22" descr="2-5">
            <a:extLst>
              <a:ext uri="{FF2B5EF4-FFF2-40B4-BE49-F238E27FC236}">
                <a16:creationId xmlns:a16="http://schemas.microsoft.com/office/drawing/2014/main" id="{9F5996E1-F836-7FB4-58E2-E7F50B1CCDF1}"/>
              </a:ext>
            </a:extLst>
          </p:cNvPr>
          <p:cNvPicPr>
            <a:picLocks noChangeAspect="1"/>
          </p:cNvPicPr>
          <p:nvPr/>
        </p:nvPicPr>
        <p:blipFill>
          <a:blip r:embed="rId7"/>
          <a:stretch>
            <a:fillRect/>
          </a:stretch>
        </p:blipFill>
        <p:spPr>
          <a:xfrm>
            <a:off x="460429" y="2572449"/>
            <a:ext cx="4837996" cy="3628711"/>
          </a:xfrm>
          <a:prstGeom prst="rect">
            <a:avLst/>
          </a:prstGeom>
        </p:spPr>
      </p:pic>
      <p:sp>
        <p:nvSpPr>
          <p:cNvPr id="5" name="文字方塊 4">
            <a:extLst>
              <a:ext uri="{FF2B5EF4-FFF2-40B4-BE49-F238E27FC236}">
                <a16:creationId xmlns:a16="http://schemas.microsoft.com/office/drawing/2014/main" id="{1C6AAFE3-375E-21FB-CE51-AE7F2F764E5F}"/>
              </a:ext>
            </a:extLst>
          </p:cNvPr>
          <p:cNvSpPr txBox="1"/>
          <p:nvPr/>
        </p:nvSpPr>
        <p:spPr>
          <a:xfrm>
            <a:off x="6592005" y="2787970"/>
            <a:ext cx="4837996" cy="1477328"/>
          </a:xfrm>
          <a:prstGeom prst="rect">
            <a:avLst/>
          </a:prstGeom>
          <a:noFill/>
        </p:spPr>
        <p:txBody>
          <a:bodyPr wrap="square">
            <a:spAutoFit/>
          </a:bodyPr>
          <a:lstStyle/>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系统的惯性时间常数、一次调频系数和系统阻尼系数随时间的变化完全相同。</a:t>
            </a:r>
            <a:endPar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endParaRPr>
          </a:p>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endParaRPr lang="en-US" altLang="zh-CN" dirty="0">
              <a:solidFill>
                <a:schemeClr val="tx1">
                  <a:alpha val="100000"/>
                </a:schemeClr>
              </a:solidFill>
              <a:latin typeface="微软雅黑" panose="020B0503020204020204" charset="-122"/>
              <a:ea typeface="微软雅黑" panose="020B0503020204020204" charset="-122"/>
            </a:endParaRPr>
          </a:p>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各机组的启停情况也完全相同。只有发电机出力在前三分之一时间有略微区别。</a:t>
            </a:r>
            <a:endPar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9" name="文本框 12">
                <a:extLst>
                  <a:ext uri="{FF2B5EF4-FFF2-40B4-BE49-F238E27FC236}">
                    <a16:creationId xmlns:a16="http://schemas.microsoft.com/office/drawing/2014/main" id="{B4EE6B09-7B71-3979-CC91-E73415D64F79}"/>
                  </a:ext>
                </a:extLst>
              </p:cNvPr>
              <p:cNvSpPr txBox="1"/>
              <p:nvPr/>
            </p:nvSpPr>
            <p:spPr>
              <a:xfrm>
                <a:off x="824149" y="1723938"/>
                <a:ext cx="10530697" cy="747258"/>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marL="0" lvl="0" indent="0" algn="just" defTabSz="914400">
                  <a:lnSpc>
                    <a:spcPct val="100000"/>
                  </a:lnSpc>
                  <a:buClr>
                    <a:schemeClr val="bg1">
                      <a:lumMod val="50000"/>
                      <a:alpha val="100000"/>
                    </a:schemeClr>
                  </a:buClr>
                  <a:buSzPct val="80000"/>
                  <a:buNone/>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en-US" i="0" u="none" strike="noStrike"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不进行发电机的聚合操作，自行推导并添加频率安全约束；与聚合发电机结果进行比较；修改</a:t>
                </a:r>
                <a14:m>
                  <m:oMath xmlns:m="http://schemas.openxmlformats.org/officeDocument/2006/math">
                    <m:r>
                      <a:rPr lang="en-US" altLang="zh-MO" b="1" i="1" smtClean="0">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𝑷</m:t>
                        </m:r>
                      </m:e>
                      <m:sub>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𝑳</m:t>
                        </m:r>
                      </m:sub>
                    </m:sSub>
                    <m:r>
                      <a:rPr lang="en-US" altLang="zh-MO" b="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en-US" altLang="zh-MO" b="1" i="1" smtClean="0">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𝟐</m:t>
                    </m:r>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𝟓𝟎</m:t>
                    </m:r>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𝑴𝑾</m:t>
                    </m:r>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 </m:t>
                    </m:r>
                  </m:oMath>
                </a14:m>
                <a:r>
                  <a:rPr lang="zh-CN" altLang="en-US" i="0" u="none" strike="noStrike"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，完成机组组合任务。分析所构造的频率最低点约束与真实频率偏差之间的误差。</a:t>
                </a:r>
                <a:endParaRPr sz="1600" dirty="0">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9" name="文本框 12">
                <a:extLst>
                  <a:ext uri="{FF2B5EF4-FFF2-40B4-BE49-F238E27FC236}">
                    <a16:creationId xmlns:a16="http://schemas.microsoft.com/office/drawing/2014/main" id="{B4EE6B09-7B71-3979-CC91-E73415D64F79}"/>
                  </a:ext>
                </a:extLst>
              </p:cNvPr>
              <p:cNvSpPr txBox="1">
                <a:spLocks noRot="1" noChangeAspect="1" noMove="1" noResize="1" noEditPoints="1" noAdjustHandles="1" noChangeArrowheads="1" noChangeShapeType="1" noTextEdit="1"/>
              </p:cNvSpPr>
              <p:nvPr/>
            </p:nvSpPr>
            <p:spPr>
              <a:xfrm>
                <a:off x="824149" y="1723938"/>
                <a:ext cx="10530697" cy="747258"/>
              </a:xfrm>
              <a:prstGeom prst="rect">
                <a:avLst/>
              </a:prstGeom>
              <a:blipFill>
                <a:blip r:embed="rId8"/>
                <a:stretch>
                  <a:fillRect b="-6557"/>
                </a:stretch>
              </a:blipFill>
              <a:ln w="9525">
                <a:noFill/>
                <a:prstDash val="dash"/>
              </a:ln>
              <a:effectLst/>
            </p:spPr>
            <p:txBody>
              <a:bodyPr/>
              <a:lstStyle/>
              <a:p>
                <a:r>
                  <a:rPr lang="zh-MO" altLang="en-US">
                    <a:noFill/>
                  </a:rPr>
                  <a:t> </a:t>
                </a:r>
              </a:p>
            </p:txBody>
          </p:sp>
        </mc:Fallback>
      </mc:AlternateContent>
    </p:spTree>
    <p:extLst>
      <p:ext uri="{BB962C8B-B14F-4D97-AF65-F5344CB8AC3E}">
        <p14:creationId xmlns:p14="http://schemas.microsoft.com/office/powerpoint/2010/main" val="203211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E413B-4125-D84B-0966-F41B4B9B98F7}"/>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B8F1E7AE-38D4-48AE-37E6-ACEC6D01A224}"/>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7EEB167A-DA7E-C3F5-5429-81C2A89F475D}"/>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E9D79D47-C66B-53CD-7FD7-816EE4C62DC0}"/>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B5E872C1-74C5-8E33-F067-190A0CB07140}"/>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066E98F2-B01D-259E-32F8-9F183928A7DC}"/>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暂态大作业：必做任务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(2)</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DBE6E87C-10D7-D914-9AF3-213419536FA8}"/>
              </a:ext>
            </a:extLst>
          </p:cNvPr>
          <p:cNvSpPr>
            <a:spLocks noGrp="1"/>
          </p:cNvSpPr>
          <p:nvPr>
            <p:ph type="sldNum" sz="quarter" idx="12"/>
          </p:nvPr>
        </p:nvSpPr>
        <p:spPr>
          <a:xfrm>
            <a:off x="9325779" y="605796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12</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12" name="矩形: 圆角 25">
            <a:extLst>
              <a:ext uri="{FF2B5EF4-FFF2-40B4-BE49-F238E27FC236}">
                <a16:creationId xmlns:a16="http://schemas.microsoft.com/office/drawing/2014/main" id="{B5517292-C0AD-E584-22E7-EED3A01CB7BF}"/>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F7CC8074-7C36-EFBD-5112-2949813605C4}"/>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BC7ED5C1-AD4B-02AE-3B15-2A67D76A21B6}"/>
                  </a:ext>
                </a:extLst>
              </p:cNvPr>
              <p:cNvSpPr txBox="1"/>
              <p:nvPr/>
            </p:nvSpPr>
            <p:spPr>
              <a:xfrm>
                <a:off x="6667240" y="2587979"/>
                <a:ext cx="4837996" cy="4575291"/>
              </a:xfrm>
              <a:prstGeom prst="rect">
                <a:avLst/>
              </a:prstGeom>
              <a:noFill/>
            </p:spPr>
            <p:txBody>
              <a:bodyPr wrap="square">
                <a:spAutoFit/>
              </a:bodyPr>
              <a:lstStyle/>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机组</a:t>
                </a:r>
                <a:r>
                  <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rPr>
                  <a:t>31</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的聚合</a:t>
                </a:r>
                <a:r>
                  <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rPr>
                  <a:t>/</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不聚合差别不太大，机组</a:t>
                </a:r>
                <a:r>
                  <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rPr>
                  <a:t>36</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的不聚合出力明显更低，机组</a:t>
                </a:r>
                <a:r>
                  <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rPr>
                  <a:t>38</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的不聚合出力明显更高。</a:t>
                </a:r>
                <a:endPar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endParaRPr>
              </a:p>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endPar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endParaRPr>
              </a:p>
              <a:p>
                <a:pPr marL="285750" indent="-285750">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观察</a:t>
                </a:r>
                <a:r>
                  <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rPr>
                  <a:t>31,36,38</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三台机组，</a:t>
                </a:r>
                <a14:m>
                  <m:oMath xmlns:m="http://schemas.openxmlformats.org/officeDocument/2006/math">
                    <m:sSub>
                      <m:sSubPr>
                        <m:ctrlPr>
                          <a:rPr lang="zh-TW" altLang="zh-MO"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i="1" kern="100">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altLang="zh-MO" sz="1800" i="1" kern="100">
                            <a:effectLst/>
                            <a:latin typeface="Cambria Math" panose="02040503050406030204" pitchFamily="18" charset="0"/>
                            <a:ea typeface="SimSun" panose="02010600030101010101" pitchFamily="2" charset="-122"/>
                            <a:cs typeface="Times New Roman" panose="02020603050405020304" pitchFamily="18" charset="0"/>
                          </a:rPr>
                          <m:t>𝐺</m:t>
                        </m:r>
                        <m:r>
                          <a:rPr lang="en-US" altLang="zh-MO" sz="18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i="1" kern="100">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i="1" kern="100">
                            <a:effectLst/>
                            <a:latin typeface="Cambria Math" panose="02040503050406030204" pitchFamily="18" charset="0"/>
                            <a:ea typeface="SimSun" panose="02010600030101010101" pitchFamily="2" charset="-122"/>
                            <a:cs typeface="Times New Roman" panose="02020603050405020304" pitchFamily="18" charset="0"/>
                          </a:rPr>
                          <m:t>𝑆</m:t>
                        </m:r>
                      </m:e>
                      <m:sub>
                        <m:r>
                          <a:rPr lang="en-US" altLang="zh-MO" sz="1800" i="1" kern="100">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的值分别为</a:t>
                </a:r>
                <a:r>
                  <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rPr>
                  <a:t>26336,22540,15570</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a:t>
                </a:r>
                <a:endPar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endParaRPr>
              </a:p>
              <a:p>
                <a:pPr marL="285750" indent="-285750">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endParaRPr lang="en-US" altLang="zh-CN" dirty="0">
                  <a:solidFill>
                    <a:schemeClr val="tx1">
                      <a:alpha val="100000"/>
                    </a:schemeClr>
                  </a:solidFill>
                  <a:latin typeface="微软雅黑" panose="020B0503020204020204" charset="-122"/>
                  <a:ea typeface="微软雅黑" panose="020B0503020204020204" charset="-122"/>
                </a:endParaRPr>
              </a:p>
              <a:p>
                <a:pPr marL="285750" indent="-285750">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如果系统发生频率突变，机组</a:t>
                </a:r>
                <a:r>
                  <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rPr>
                  <a:t>36</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需要承担的</a:t>
                </a:r>
                <a14:m>
                  <m:oMath xmlns:m="http://schemas.openxmlformats.org/officeDocument/2006/math">
                    <m:r>
                      <m:rPr>
                        <m:sty m:val="p"/>
                      </m:rPr>
                      <a:rPr lang="en-US" altLang="zh-MO">
                        <a:latin typeface="Cambria Math" panose="02040503050406030204" pitchFamily="18" charset="0"/>
                      </a:rPr>
                      <m:t>Δ</m:t>
                    </m:r>
                    <m:sSub>
                      <m:sSubPr>
                        <m:ctrlPr>
                          <a:rPr lang="zh-TW" altLang="zh-MO" i="1">
                            <a:latin typeface="Cambria Math" panose="02040503050406030204" pitchFamily="18" charset="0"/>
                          </a:rPr>
                        </m:ctrlPr>
                      </m:sSubPr>
                      <m:e>
                        <m:r>
                          <a:rPr lang="en-US" altLang="zh-MO" i="1">
                            <a:latin typeface="Cambria Math" panose="02040503050406030204" pitchFamily="18" charset="0"/>
                          </a:rPr>
                          <m:t>𝑃</m:t>
                        </m:r>
                      </m:e>
                      <m:sub>
                        <m:r>
                          <a:rPr lang="en-US" altLang="zh-MO" i="1">
                            <a:latin typeface="Cambria Math" panose="02040503050406030204" pitchFamily="18" charset="0"/>
                          </a:rPr>
                          <m:t>𝐺</m:t>
                        </m:r>
                        <m:r>
                          <a:rPr lang="en-US" altLang="zh-MO" i="1">
                            <a:latin typeface="Cambria Math" panose="02040503050406030204" pitchFamily="18" charset="0"/>
                          </a:rPr>
                          <m:t>,</m:t>
                        </m:r>
                        <m:sSub>
                          <m:sSubPr>
                            <m:ctrlPr>
                              <a:rPr lang="zh-TW" altLang="zh-MO" i="1">
                                <a:latin typeface="Cambria Math" panose="02040503050406030204" pitchFamily="18" charset="0"/>
                              </a:rPr>
                            </m:ctrlPr>
                          </m:sSubPr>
                          <m:e>
                            <m:r>
                              <a:rPr lang="en-US" altLang="zh-MO" i="1">
                                <a:latin typeface="Cambria Math" panose="02040503050406030204" pitchFamily="18" charset="0"/>
                              </a:rPr>
                              <m:t>𝑡</m:t>
                            </m:r>
                          </m:e>
                          <m:sub>
                            <m:r>
                              <a:rPr lang="en-US" altLang="zh-MO" i="1">
                                <a:latin typeface="Cambria Math" panose="02040503050406030204" pitchFamily="18" charset="0"/>
                              </a:rPr>
                              <m:t>𝑚</m:t>
                            </m:r>
                          </m:sub>
                        </m:sSub>
                      </m:sub>
                    </m:sSub>
                    <m:r>
                      <a:rPr lang="en-US" altLang="zh-MO" i="1">
                        <a:latin typeface="Cambria Math" panose="02040503050406030204" pitchFamily="18" charset="0"/>
                      </a:rPr>
                      <m:t>(</m:t>
                    </m:r>
                    <m:r>
                      <a:rPr lang="en-US" altLang="zh-MO" i="1">
                        <a:latin typeface="Cambria Math" panose="02040503050406030204" pitchFamily="18" charset="0"/>
                      </a:rPr>
                      <m:t>𝑡</m:t>
                    </m:r>
                    <m:r>
                      <a:rPr lang="en-US" altLang="zh-MO" i="1">
                        <a:latin typeface="Cambria Math" panose="02040503050406030204" pitchFamily="18" charset="0"/>
                      </a:rPr>
                      <m:t>)=</m:t>
                    </m:r>
                    <m:sSub>
                      <m:sSubPr>
                        <m:ctrlPr>
                          <a:rPr lang="zh-TW" altLang="zh-MO" i="1">
                            <a:latin typeface="Cambria Math" panose="02040503050406030204" pitchFamily="18" charset="0"/>
                          </a:rPr>
                        </m:ctrlPr>
                      </m:sSubPr>
                      <m:e>
                        <m:r>
                          <a:rPr lang="en-US" altLang="zh-MO" i="1">
                            <a:latin typeface="Cambria Math" panose="02040503050406030204" pitchFamily="18" charset="0"/>
                          </a:rPr>
                          <m:t>𝐾</m:t>
                        </m:r>
                      </m:e>
                      <m:sub>
                        <m:r>
                          <a:rPr lang="en-US" altLang="zh-MO" i="1">
                            <a:latin typeface="Cambria Math" panose="02040503050406030204" pitchFamily="18" charset="0"/>
                          </a:rPr>
                          <m:t>𝐺</m:t>
                        </m:r>
                        <m:r>
                          <a:rPr lang="en-US" altLang="zh-MO" i="1">
                            <a:latin typeface="Cambria Math" panose="02040503050406030204" pitchFamily="18" charset="0"/>
                          </a:rPr>
                          <m:t>,</m:t>
                        </m:r>
                        <m:r>
                          <a:rPr lang="en-US" altLang="zh-MO" i="1">
                            <a:latin typeface="Cambria Math" panose="02040503050406030204" pitchFamily="18" charset="0"/>
                          </a:rPr>
                          <m:t>𝑖</m:t>
                        </m:r>
                      </m:sub>
                    </m:sSub>
                    <m:sSub>
                      <m:sSubPr>
                        <m:ctrlPr>
                          <a:rPr lang="zh-TW" altLang="zh-MO" i="1">
                            <a:latin typeface="Cambria Math" panose="02040503050406030204" pitchFamily="18" charset="0"/>
                          </a:rPr>
                        </m:ctrlPr>
                      </m:sSubPr>
                      <m:e>
                        <m:r>
                          <a:rPr lang="en-US" altLang="zh-MO" i="1">
                            <a:latin typeface="Cambria Math" panose="02040503050406030204" pitchFamily="18" charset="0"/>
                          </a:rPr>
                          <m:t>𝑆</m:t>
                        </m:r>
                      </m:e>
                      <m:sub>
                        <m:r>
                          <a:rPr lang="en-US" altLang="zh-MO" i="1">
                            <a:latin typeface="Cambria Math" panose="02040503050406030204" pitchFamily="18" charset="0"/>
                          </a:rPr>
                          <m:t>𝑖</m:t>
                        </m:r>
                      </m:sub>
                    </m:sSub>
                    <m:r>
                      <m:rPr>
                        <m:sty m:val="p"/>
                      </m:rPr>
                      <a:rPr lang="en-US" altLang="zh-MO">
                        <a:latin typeface="Cambria Math" panose="02040503050406030204" pitchFamily="18" charset="0"/>
                      </a:rPr>
                      <m:t>Δ</m:t>
                    </m:r>
                    <m:sSubSup>
                      <m:sSubSupPr>
                        <m:ctrlPr>
                          <a:rPr lang="zh-TW" altLang="zh-MO" i="1">
                            <a:latin typeface="Cambria Math" panose="02040503050406030204" pitchFamily="18" charset="0"/>
                          </a:rPr>
                        </m:ctrlPr>
                      </m:sSubSupPr>
                      <m:e>
                        <m:r>
                          <a:rPr lang="en-US" altLang="zh-MO" i="1">
                            <a:latin typeface="Cambria Math" panose="02040503050406030204" pitchFamily="18" charset="0"/>
                          </a:rPr>
                          <m:t>𝑓</m:t>
                        </m:r>
                      </m:e>
                      <m:sub>
                        <m:r>
                          <a:rPr lang="en-US" altLang="zh-MO" i="1">
                            <a:latin typeface="Cambria Math" panose="02040503050406030204" pitchFamily="18" charset="0"/>
                          </a:rPr>
                          <m:t>𝑐𝑟</m:t>
                        </m:r>
                      </m:sub>
                      <m:sup>
                        <m:r>
                          <a:rPr lang="en-US" altLang="zh-MO" i="1">
                            <a:latin typeface="Cambria Math" panose="02040503050406030204" pitchFamily="18" charset="0"/>
                          </a:rPr>
                          <m:t>2</m:t>
                        </m:r>
                      </m:sup>
                    </m:sSubSup>
                    <m:r>
                      <a:rPr lang="en-US" altLang="zh-MO" i="1">
                        <a:latin typeface="Cambria Math" panose="02040503050406030204" pitchFamily="18" charset="0"/>
                      </a:rPr>
                      <m:t>𝜋</m:t>
                    </m:r>
                    <m:sSub>
                      <m:sSubPr>
                        <m:ctrlPr>
                          <a:rPr lang="zh-TW" altLang="zh-MO" i="1">
                            <a:latin typeface="Cambria Math" panose="02040503050406030204" pitchFamily="18" charset="0"/>
                          </a:rPr>
                        </m:ctrlPr>
                      </m:sSubPr>
                      <m:e>
                        <m:r>
                          <a:rPr lang="en-US" altLang="zh-MO" i="1">
                            <a:latin typeface="Cambria Math" panose="02040503050406030204" pitchFamily="18" charset="0"/>
                          </a:rPr>
                          <m:t>𝑇</m:t>
                        </m:r>
                      </m:e>
                      <m:sub>
                        <m:r>
                          <a:rPr lang="en-US" altLang="zh-MO" i="1">
                            <a:latin typeface="Cambria Math" panose="02040503050406030204" pitchFamily="18" charset="0"/>
                          </a:rPr>
                          <m:t>𝑗</m:t>
                        </m:r>
                      </m:sub>
                    </m:sSub>
                    <m:r>
                      <a:rPr lang="en-US" altLang="zh-MO" i="1">
                        <a:latin typeface="Cambria Math" panose="02040503050406030204" pitchFamily="18" charset="0"/>
                      </a:rPr>
                      <m:t>/4</m:t>
                    </m:r>
                    <m:r>
                      <m:rPr>
                        <m:sty m:val="p"/>
                      </m:rPr>
                      <a:rPr lang="en-US" altLang="zh-MO">
                        <a:latin typeface="Cambria Math" panose="02040503050406030204" pitchFamily="18" charset="0"/>
                      </a:rPr>
                      <m:t>Δ</m:t>
                    </m:r>
                    <m:sSub>
                      <m:sSubPr>
                        <m:ctrlPr>
                          <a:rPr lang="zh-TW" altLang="zh-MO" i="1">
                            <a:latin typeface="Cambria Math" panose="02040503050406030204" pitchFamily="18" charset="0"/>
                          </a:rPr>
                        </m:ctrlPr>
                      </m:sSubPr>
                      <m:e>
                        <m:r>
                          <a:rPr lang="en-US" altLang="zh-MO" i="1">
                            <a:latin typeface="Cambria Math" panose="02040503050406030204" pitchFamily="18" charset="0"/>
                          </a:rPr>
                          <m:t>𝑃</m:t>
                        </m:r>
                      </m:e>
                      <m:sub>
                        <m:r>
                          <a:rPr lang="en-US" altLang="zh-MO" i="1">
                            <a:latin typeface="Cambria Math" panose="02040503050406030204" pitchFamily="18" charset="0"/>
                          </a:rPr>
                          <m:t>𝐿</m:t>
                        </m:r>
                      </m:sub>
                    </m:sSub>
                    <m:sSub>
                      <m:sSubPr>
                        <m:ctrlPr>
                          <a:rPr lang="zh-TW" altLang="zh-MO" i="1">
                            <a:latin typeface="Cambria Math" panose="02040503050406030204" pitchFamily="18" charset="0"/>
                          </a:rPr>
                        </m:ctrlPr>
                      </m:sSubPr>
                      <m:e>
                        <m:r>
                          <a:rPr lang="en-US" altLang="zh-MO" i="1">
                            <a:latin typeface="Cambria Math" panose="02040503050406030204" pitchFamily="18" charset="0"/>
                          </a:rPr>
                          <m:t>𝑇</m:t>
                        </m:r>
                      </m:e>
                      <m:sub>
                        <m:r>
                          <a:rPr lang="en-US" altLang="zh-MO" i="1">
                            <a:latin typeface="Cambria Math" panose="02040503050406030204" pitchFamily="18" charset="0"/>
                          </a:rPr>
                          <m:t>𝐺</m:t>
                        </m:r>
                      </m:sub>
                    </m:sSub>
                    <m:sSub>
                      <m:sSubPr>
                        <m:ctrlPr>
                          <a:rPr lang="zh-TW" altLang="zh-MO" i="1">
                            <a:latin typeface="Cambria Math" panose="02040503050406030204" pitchFamily="18" charset="0"/>
                          </a:rPr>
                        </m:ctrlPr>
                      </m:sSubPr>
                      <m:e>
                        <m:r>
                          <a:rPr lang="en-US" altLang="zh-MO" i="1">
                            <a:latin typeface="Cambria Math" panose="02040503050406030204" pitchFamily="18" charset="0"/>
                          </a:rPr>
                          <m:t>𝑆</m:t>
                        </m:r>
                      </m:e>
                      <m:sub>
                        <m:r>
                          <a:rPr lang="en-US" altLang="zh-MO" i="1">
                            <a:latin typeface="Cambria Math" panose="02040503050406030204" pitchFamily="18" charset="0"/>
                          </a:rPr>
                          <m:t>𝑠𝑦𝑠</m:t>
                        </m:r>
                      </m:sub>
                    </m:sSub>
                  </m:oMath>
                </a14:m>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明显更大一些，所以在调度寻优时会更倾向给机组</a:t>
                </a:r>
                <a:r>
                  <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rPr>
                  <a:t>36</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预留容量空间，而让机组</a:t>
                </a:r>
                <a:r>
                  <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rPr>
                  <a:t>38</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暂时多出力。</a:t>
                </a:r>
                <a:endPar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endParaRPr>
              </a:p>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endParaRPr lang="en-US" altLang="zh-CN" dirty="0">
                  <a:solidFill>
                    <a:schemeClr val="tx1">
                      <a:alpha val="100000"/>
                    </a:schemeClr>
                  </a:solidFill>
                  <a:latin typeface="微软雅黑" panose="020B0503020204020204" charset="-122"/>
                  <a:ea typeface="微软雅黑" panose="020B0503020204020204" charset="-122"/>
                </a:endParaRPr>
              </a:p>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这种对最优解搜索的方向源于维持备用容量以防范频率变化风险的安全约束。</a:t>
                </a:r>
              </a:p>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endPar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endParaRPr>
              </a:p>
            </p:txBody>
          </p:sp>
        </mc:Choice>
        <mc:Fallback xmlns="">
          <p:sp>
            <p:nvSpPr>
              <p:cNvPr id="5" name="文字方塊 4">
                <a:extLst>
                  <a:ext uri="{FF2B5EF4-FFF2-40B4-BE49-F238E27FC236}">
                    <a16:creationId xmlns:a16="http://schemas.microsoft.com/office/drawing/2014/main" id="{BC7ED5C1-AD4B-02AE-3B15-2A67D76A21B6}"/>
                  </a:ext>
                </a:extLst>
              </p:cNvPr>
              <p:cNvSpPr txBox="1">
                <a:spLocks noRot="1" noChangeAspect="1" noMove="1" noResize="1" noEditPoints="1" noAdjustHandles="1" noChangeArrowheads="1" noChangeShapeType="1" noTextEdit="1"/>
              </p:cNvSpPr>
              <p:nvPr/>
            </p:nvSpPr>
            <p:spPr>
              <a:xfrm>
                <a:off x="6667240" y="2587979"/>
                <a:ext cx="4837996" cy="4575291"/>
              </a:xfrm>
              <a:prstGeom prst="rect">
                <a:avLst/>
              </a:prstGeom>
              <a:blipFill>
                <a:blip r:embed="rId7"/>
                <a:stretch>
                  <a:fillRect l="-883" t="-800" r="-883"/>
                </a:stretch>
              </a:blipFill>
            </p:spPr>
            <p:txBody>
              <a:bodyPr/>
              <a:lstStyle/>
              <a:p>
                <a:r>
                  <a:rPr lang="zh-MO" altLang="en-US">
                    <a:noFill/>
                  </a:rPr>
                  <a:t> </a:t>
                </a:r>
              </a:p>
            </p:txBody>
          </p:sp>
        </mc:Fallback>
      </mc:AlternateContent>
      <p:pic>
        <p:nvPicPr>
          <p:cNvPr id="4" name="圖片 3">
            <a:extLst>
              <a:ext uri="{FF2B5EF4-FFF2-40B4-BE49-F238E27FC236}">
                <a16:creationId xmlns:a16="http://schemas.microsoft.com/office/drawing/2014/main" id="{BA7A4BC3-2FD8-37C8-D2AE-85CBE3BBDF08}"/>
              </a:ext>
            </a:extLst>
          </p:cNvPr>
          <p:cNvPicPr>
            <a:picLocks noChangeAspect="1"/>
          </p:cNvPicPr>
          <p:nvPr/>
        </p:nvPicPr>
        <p:blipFill>
          <a:blip r:embed="rId8"/>
          <a:stretch>
            <a:fillRect/>
          </a:stretch>
        </p:blipFill>
        <p:spPr>
          <a:xfrm>
            <a:off x="824149" y="2752581"/>
            <a:ext cx="5843091" cy="1489699"/>
          </a:xfrm>
          <a:prstGeom prst="rect">
            <a:avLst/>
          </a:prstGeom>
        </p:spPr>
      </p:pic>
      <mc:AlternateContent xmlns:mc="http://schemas.openxmlformats.org/markup-compatibility/2006" xmlns:a14="http://schemas.microsoft.com/office/drawing/2010/main">
        <mc:Choice Requires="a14">
          <p:sp>
            <p:nvSpPr>
              <p:cNvPr id="11" name="文本框 12">
                <a:extLst>
                  <a:ext uri="{FF2B5EF4-FFF2-40B4-BE49-F238E27FC236}">
                    <a16:creationId xmlns:a16="http://schemas.microsoft.com/office/drawing/2014/main" id="{68FD57FB-2C85-8502-09BD-1A51595AF1F0}"/>
                  </a:ext>
                </a:extLst>
              </p:cNvPr>
              <p:cNvSpPr txBox="1"/>
              <p:nvPr/>
            </p:nvSpPr>
            <p:spPr>
              <a:xfrm>
                <a:off x="824149" y="1723938"/>
                <a:ext cx="10530697" cy="747258"/>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marL="0" lvl="0" indent="0" algn="just" defTabSz="914400">
                  <a:lnSpc>
                    <a:spcPct val="100000"/>
                  </a:lnSpc>
                  <a:buClr>
                    <a:schemeClr val="bg1">
                      <a:lumMod val="50000"/>
                      <a:alpha val="100000"/>
                    </a:schemeClr>
                  </a:buClr>
                  <a:buSzPct val="80000"/>
                  <a:buNone/>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en-US" i="0" u="none" strike="noStrike"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不进行发电机的聚合操作，自行推导并添加频率安全约束；与聚合发电机结果进行比较；修改</a:t>
                </a:r>
                <a14:m>
                  <m:oMath xmlns:m="http://schemas.openxmlformats.org/officeDocument/2006/math">
                    <m:r>
                      <a:rPr lang="en-US" altLang="zh-MO" b="1" i="1" smtClean="0">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𝑷</m:t>
                        </m:r>
                      </m:e>
                      <m:sub>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𝑳</m:t>
                        </m:r>
                      </m:sub>
                    </m:sSub>
                    <m:r>
                      <a:rPr lang="en-US" altLang="zh-MO" b="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en-US" altLang="zh-MO" b="1" i="1" smtClean="0">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𝟐</m:t>
                    </m:r>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𝟓𝟎</m:t>
                    </m:r>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𝑴𝑾</m:t>
                    </m:r>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 </m:t>
                    </m:r>
                  </m:oMath>
                </a14:m>
                <a:r>
                  <a:rPr lang="zh-CN" altLang="en-US" i="0" u="none" strike="noStrike"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，完成机组组合任务。分析所构造的频率最低点约束与真实频率偏差之间的误差。</a:t>
                </a:r>
                <a:endParaRPr sz="1600" dirty="0">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11" name="文本框 12">
                <a:extLst>
                  <a:ext uri="{FF2B5EF4-FFF2-40B4-BE49-F238E27FC236}">
                    <a16:creationId xmlns:a16="http://schemas.microsoft.com/office/drawing/2014/main" id="{68FD57FB-2C85-8502-09BD-1A51595AF1F0}"/>
                  </a:ext>
                </a:extLst>
              </p:cNvPr>
              <p:cNvSpPr txBox="1">
                <a:spLocks noRot="1" noChangeAspect="1" noMove="1" noResize="1" noEditPoints="1" noAdjustHandles="1" noChangeArrowheads="1" noChangeShapeType="1" noTextEdit="1"/>
              </p:cNvSpPr>
              <p:nvPr/>
            </p:nvSpPr>
            <p:spPr>
              <a:xfrm>
                <a:off x="824149" y="1723938"/>
                <a:ext cx="10530697" cy="747258"/>
              </a:xfrm>
              <a:prstGeom prst="rect">
                <a:avLst/>
              </a:prstGeom>
              <a:blipFill>
                <a:blip r:embed="rId9"/>
                <a:stretch>
                  <a:fillRect b="-6557"/>
                </a:stretch>
              </a:blipFill>
              <a:ln w="9525">
                <a:noFill/>
                <a:prstDash val="dash"/>
              </a:ln>
              <a:effectLst/>
            </p:spPr>
            <p:txBody>
              <a:bodyPr/>
              <a:lstStyle/>
              <a:p>
                <a:r>
                  <a:rPr lang="zh-MO" altLang="en-US">
                    <a:noFill/>
                  </a:rPr>
                  <a:t> </a:t>
                </a:r>
              </a:p>
            </p:txBody>
          </p:sp>
        </mc:Fallback>
      </mc:AlternateContent>
    </p:spTree>
    <p:extLst>
      <p:ext uri="{BB962C8B-B14F-4D97-AF65-F5344CB8AC3E}">
        <p14:creationId xmlns:p14="http://schemas.microsoft.com/office/powerpoint/2010/main" val="104893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FAE10-6FEE-FE24-88B8-3DD366B322E8}"/>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1691B298-ED3A-5721-9C62-9DA15DC677FB}"/>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0F41FDD4-6579-E9C2-9B7E-1D6161BF7C81}"/>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98E6E51A-C8BE-1A1B-323C-AA1B30DD3F97}"/>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2B2D15F3-3401-2F51-EF02-6EE218BED2DC}"/>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8FA8A372-D992-D319-2D71-2188E35E474B}"/>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暂态大作业：进阶任务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a:t>
            </a:r>
            <a:r>
              <a:rPr lang="en-US" altLang="zh-CN" sz="3600" b="1"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1</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BA25CFE1-D69C-954E-81DF-B3C2260D87F7}"/>
              </a:ext>
            </a:extLst>
          </p:cNvPr>
          <p:cNvSpPr>
            <a:spLocks noGrp="1"/>
          </p:cNvSpPr>
          <p:nvPr>
            <p:ph type="sldNum" sz="quarter" idx="12"/>
          </p:nvPr>
        </p:nvSpPr>
        <p:spPr>
          <a:xfrm>
            <a:off x="9343477" y="605007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13</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mc:AlternateContent xmlns:mc="http://schemas.openxmlformats.org/markup-compatibility/2006" xmlns:a14="http://schemas.microsoft.com/office/drawing/2010/main">
        <mc:Choice Requires="a14">
          <p:sp>
            <p:nvSpPr>
              <p:cNvPr id="311" name="文本框 12">
                <a:extLst>
                  <a:ext uri="{FF2B5EF4-FFF2-40B4-BE49-F238E27FC236}">
                    <a16:creationId xmlns:a16="http://schemas.microsoft.com/office/drawing/2014/main" id="{02E7A1E6-27E0-9FF1-2D96-DEE981028252}"/>
                  </a:ext>
                </a:extLst>
              </p:cNvPr>
              <p:cNvSpPr txBox="1"/>
              <p:nvPr/>
            </p:nvSpPr>
            <p:spPr>
              <a:xfrm>
                <a:off x="824149" y="1723938"/>
                <a:ext cx="10530697" cy="747258"/>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不进行发电机的聚合操作，并且考虑更精细的火电机组有功</a:t>
                </a:r>
                <a:r>
                  <a:rPr lang="en-US" altLang="zh-CN"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a:t>
                </a: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频率传递函数为</a:t>
                </a:r>
                <a14:m>
                  <m:oMath xmlns:m="http://schemas.openxmlformats.org/officeDocument/2006/math">
                    <m:sSub>
                      <m:sSubPr>
                        <m:ctrlPr>
                          <a:rPr lang="zh-TW" altLang="zh-MO"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𝑮</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𝒊</m:t>
                        </m:r>
                      </m:sub>
                    </m:s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𝒔</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𝑲</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𝑮𝒊</m:t>
                            </m:r>
                          </m:sub>
                        </m:sSub>
                        <m:d>
                          <m:d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𝑭</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𝑹𝒊</m:t>
                                </m:r>
                              </m:sub>
                            </m:sSub>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𝑻</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𝑹𝒊</m:t>
                                </m:r>
                              </m:sub>
                            </m:s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𝒔</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𝟏</m:t>
                            </m:r>
                          </m:e>
                        </m:d>
                      </m:num>
                      <m:den>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𝟏</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𝒔</m:t>
                        </m:r>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𝑻</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𝑹𝒊</m:t>
                            </m:r>
                          </m:sub>
                        </m:sSub>
                      </m:den>
                    </m:f>
                  </m:oMath>
                </a14:m>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，推导频率最低点约束，完成考虑频率安全约束的机组组合任务。</a:t>
                </a:r>
                <a:endParaRPr sz="1600" dirty="0">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311" name="文本框 12">
                <a:extLst>
                  <a:ext uri="{FF2B5EF4-FFF2-40B4-BE49-F238E27FC236}">
                    <a16:creationId xmlns:a16="http://schemas.microsoft.com/office/drawing/2014/main" id="{02E7A1E6-27E0-9FF1-2D96-DEE981028252}"/>
                  </a:ext>
                </a:extLst>
              </p:cNvPr>
              <p:cNvSpPr txBox="1">
                <a:spLocks noRot="1" noChangeAspect="1" noMove="1" noResize="1" noEditPoints="1" noAdjustHandles="1" noChangeArrowheads="1" noChangeShapeType="1" noTextEdit="1"/>
              </p:cNvSpPr>
              <p:nvPr/>
            </p:nvSpPr>
            <p:spPr>
              <a:xfrm>
                <a:off x="824149" y="1723938"/>
                <a:ext cx="10530697" cy="747258"/>
              </a:xfrm>
              <a:prstGeom prst="rect">
                <a:avLst/>
              </a:prstGeom>
              <a:blipFill>
                <a:blip r:embed="rId7"/>
                <a:stretch>
                  <a:fillRect b="-18033"/>
                </a:stretch>
              </a:blipFill>
              <a:ln w="9525">
                <a:noFill/>
                <a:prstDash val="dash"/>
              </a:ln>
              <a:effectLst/>
            </p:spPr>
            <p:txBody>
              <a:bodyPr/>
              <a:lstStyle/>
              <a:p>
                <a:r>
                  <a:rPr lang="zh-MO" altLang="en-US">
                    <a:noFill/>
                  </a:rPr>
                  <a:t> </a:t>
                </a:r>
              </a:p>
            </p:txBody>
          </p:sp>
        </mc:Fallback>
      </mc:AlternateContent>
      <p:sp>
        <p:nvSpPr>
          <p:cNvPr id="11" name="文字方塊 10">
            <a:extLst>
              <a:ext uri="{FF2B5EF4-FFF2-40B4-BE49-F238E27FC236}">
                <a16:creationId xmlns:a16="http://schemas.microsoft.com/office/drawing/2014/main" id="{F86F21D8-138A-1E44-2007-7DB7F51AC60A}"/>
              </a:ext>
            </a:extLst>
          </p:cNvPr>
          <p:cNvSpPr txBox="1"/>
          <p:nvPr/>
        </p:nvSpPr>
        <p:spPr>
          <a:xfrm>
            <a:off x="604086" y="2588894"/>
            <a:ext cx="5270065" cy="369332"/>
          </a:xfrm>
          <a:prstGeom prst="rect">
            <a:avLst/>
          </a:prstGeom>
          <a:noFill/>
        </p:spPr>
        <p:txBody>
          <a:bodyPr wrap="square">
            <a:spAutoFit/>
          </a:bodyPr>
          <a:lstStyle/>
          <a:p>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r>
              <a:rPr lang="zh-CN" altLang="en-US" sz="1800" b="1" u="none" strike="noStrike" dirty="0">
                <a:solidFill>
                  <a:srgbClr val="7030A0">
                    <a:alpha val="100000"/>
                  </a:srgbClr>
                </a:solidFill>
                <a:latin typeface="微软雅黑" panose="020B0503020204020204" charset="-122"/>
                <a:ea typeface="微软雅黑" panose="020B0503020204020204" charset="-122"/>
                <a:cs typeface="+mn-cs"/>
              </a:rPr>
              <a:t>推导频率最低点约束</a:t>
            </a:r>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endParaRPr lang="zh-MO" altLang="en-US" dirty="0"/>
          </a:p>
        </p:txBody>
      </p:sp>
      <p:sp>
        <p:nvSpPr>
          <p:cNvPr id="12" name="矩形: 圆角 25">
            <a:extLst>
              <a:ext uri="{FF2B5EF4-FFF2-40B4-BE49-F238E27FC236}">
                <a16:creationId xmlns:a16="http://schemas.microsoft.com/office/drawing/2014/main" id="{07C35C85-6FC4-94A2-802C-B8886F83E968}"/>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F40FCEB5-D15A-0B88-6B8A-E345624C7586}"/>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sp>
        <p:nvSpPr>
          <p:cNvPr id="14" name="矩形: 圆角 25">
            <a:extLst>
              <a:ext uri="{FF2B5EF4-FFF2-40B4-BE49-F238E27FC236}">
                <a16:creationId xmlns:a16="http://schemas.microsoft.com/office/drawing/2014/main" id="{77BA9B10-AC59-9C3A-BACB-8927502B0B9A}"/>
              </a:ext>
            </a:extLst>
          </p:cNvPr>
          <p:cNvSpPr/>
          <p:nvPr/>
        </p:nvSpPr>
        <p:spPr>
          <a:xfrm>
            <a:off x="6235311" y="1253340"/>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计算结果</a:t>
            </a:r>
            <a:endParaRPr dirty="0"/>
          </a:p>
        </p:txBody>
      </p:sp>
      <p:sp>
        <p:nvSpPr>
          <p:cNvPr id="15" name="矩形: 圆角 25">
            <a:extLst>
              <a:ext uri="{FF2B5EF4-FFF2-40B4-BE49-F238E27FC236}">
                <a16:creationId xmlns:a16="http://schemas.microsoft.com/office/drawing/2014/main" id="{D23CFCF8-55FF-8BC8-4AFC-8687113FE3CC}"/>
              </a:ext>
            </a:extLst>
          </p:cNvPr>
          <p:cNvSpPr/>
          <p:nvPr/>
        </p:nvSpPr>
        <p:spPr>
          <a:xfrm>
            <a:off x="4203136" y="1252714"/>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理论建模</a:t>
            </a:r>
            <a:endParaRPr dirty="0"/>
          </a:p>
        </p:txBody>
      </p:sp>
      <p:pic>
        <p:nvPicPr>
          <p:cNvPr id="4" name="圖片 3">
            <a:extLst>
              <a:ext uri="{FF2B5EF4-FFF2-40B4-BE49-F238E27FC236}">
                <a16:creationId xmlns:a16="http://schemas.microsoft.com/office/drawing/2014/main" id="{E3DF47B6-0460-A303-EA51-619A3C441DF2}"/>
              </a:ext>
            </a:extLst>
          </p:cNvPr>
          <p:cNvPicPr>
            <a:picLocks noChangeAspect="1"/>
          </p:cNvPicPr>
          <p:nvPr/>
        </p:nvPicPr>
        <p:blipFill>
          <a:blip r:embed="rId8"/>
          <a:stretch>
            <a:fillRect/>
          </a:stretch>
        </p:blipFill>
        <p:spPr>
          <a:xfrm>
            <a:off x="824149" y="3069477"/>
            <a:ext cx="5490242" cy="995307"/>
          </a:xfrm>
          <a:prstGeom prst="rect">
            <a:avLst/>
          </a:prstGeom>
          <a:ln>
            <a:solidFill>
              <a:schemeClr val="tx1"/>
            </a:solidFill>
          </a:ln>
        </p:spPr>
      </p:pic>
      <p:pic>
        <p:nvPicPr>
          <p:cNvPr id="5" name="图片 40">
            <a:extLst>
              <a:ext uri="{FF2B5EF4-FFF2-40B4-BE49-F238E27FC236}">
                <a16:creationId xmlns:a16="http://schemas.microsoft.com/office/drawing/2014/main" id="{5DF1C92D-5689-D1F1-A537-0F4CEA582A25}"/>
              </a:ext>
            </a:extLst>
          </p:cNvPr>
          <p:cNvPicPr>
            <a:picLocks noChangeAspect="1"/>
          </p:cNvPicPr>
          <p:nvPr/>
        </p:nvPicPr>
        <p:blipFill>
          <a:blip r:embed="rId9"/>
          <a:srcRect l="17874" r="17271"/>
          <a:stretch>
            <a:fillRect/>
          </a:stretch>
        </p:blipFill>
        <p:spPr>
          <a:xfrm>
            <a:off x="7598806" y="2851627"/>
            <a:ext cx="3198345" cy="1307120"/>
          </a:xfrm>
          <a:prstGeom prst="rect">
            <a:avLst/>
          </a:prstGeom>
          <a:noFill/>
          <a:ln>
            <a:noFill/>
          </a:ln>
        </p:spPr>
      </p:pic>
      <p:pic>
        <p:nvPicPr>
          <p:cNvPr id="6" name="图片 34">
            <a:extLst>
              <a:ext uri="{FF2B5EF4-FFF2-40B4-BE49-F238E27FC236}">
                <a16:creationId xmlns:a16="http://schemas.microsoft.com/office/drawing/2014/main" id="{595A57F6-61AA-ABE0-64D7-34562304A5E9}"/>
              </a:ext>
            </a:extLst>
          </p:cNvPr>
          <p:cNvPicPr>
            <a:picLocks noChangeAspect="1"/>
          </p:cNvPicPr>
          <p:nvPr/>
        </p:nvPicPr>
        <p:blipFill>
          <a:blip r:embed="rId10"/>
          <a:stretch>
            <a:fillRect/>
          </a:stretch>
        </p:blipFill>
        <p:spPr>
          <a:xfrm>
            <a:off x="7095628" y="4530278"/>
            <a:ext cx="4204699" cy="1519795"/>
          </a:xfrm>
          <a:prstGeom prst="rect">
            <a:avLst/>
          </a:prstGeom>
          <a:noFill/>
          <a:ln>
            <a:noFill/>
          </a:ln>
        </p:spPr>
      </p:pic>
      <p:pic>
        <p:nvPicPr>
          <p:cNvPr id="9" name="圖片 8">
            <a:extLst>
              <a:ext uri="{FF2B5EF4-FFF2-40B4-BE49-F238E27FC236}">
                <a16:creationId xmlns:a16="http://schemas.microsoft.com/office/drawing/2014/main" id="{43CF2456-4DF5-6A24-8DE9-FC8B3E57F607}"/>
              </a:ext>
            </a:extLst>
          </p:cNvPr>
          <p:cNvPicPr>
            <a:picLocks noChangeAspect="1"/>
          </p:cNvPicPr>
          <p:nvPr/>
        </p:nvPicPr>
        <p:blipFill>
          <a:blip r:embed="rId11"/>
          <a:stretch>
            <a:fillRect/>
          </a:stretch>
        </p:blipFill>
        <p:spPr>
          <a:xfrm>
            <a:off x="824149" y="4435833"/>
            <a:ext cx="5490242" cy="1614240"/>
          </a:xfrm>
          <a:prstGeom prst="rect">
            <a:avLst/>
          </a:prstGeom>
          <a:ln>
            <a:solidFill>
              <a:schemeClr val="tx1"/>
            </a:solidFill>
          </a:ln>
        </p:spPr>
      </p:pic>
    </p:spTree>
    <p:extLst>
      <p:ext uri="{BB962C8B-B14F-4D97-AF65-F5344CB8AC3E}">
        <p14:creationId xmlns:p14="http://schemas.microsoft.com/office/powerpoint/2010/main" val="376928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FF580-D3F4-5B95-5E80-E1AFCB225F97}"/>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4B9AAF8C-03C5-7000-DE52-24BE5D558880}"/>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934FA9D6-71EC-4E38-1662-3DA6C2B35E3C}"/>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6C9A8707-5876-4ADE-9C67-2723B31FE2E2}"/>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4597A6D8-A31A-03AB-2312-4047C4BFC591}"/>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55C45677-74D1-85BB-920C-31A9F4798ADA}"/>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暂态大作业：进阶任务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a:t>
            </a:r>
            <a:r>
              <a:rPr lang="en-US" altLang="zh-CN" sz="3600" b="1"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1</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38C50E03-AC35-C4D5-6542-257F4D9EE12B}"/>
              </a:ext>
            </a:extLst>
          </p:cNvPr>
          <p:cNvSpPr>
            <a:spLocks noGrp="1"/>
          </p:cNvSpPr>
          <p:nvPr>
            <p:ph type="sldNum" sz="quarter" idx="12"/>
          </p:nvPr>
        </p:nvSpPr>
        <p:spPr>
          <a:xfrm>
            <a:off x="9343477" y="605007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14</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mc:AlternateContent xmlns:mc="http://schemas.openxmlformats.org/markup-compatibility/2006" xmlns:a14="http://schemas.microsoft.com/office/drawing/2010/main">
        <mc:Choice Requires="a14">
          <p:sp>
            <p:nvSpPr>
              <p:cNvPr id="311" name="文本框 12">
                <a:extLst>
                  <a:ext uri="{FF2B5EF4-FFF2-40B4-BE49-F238E27FC236}">
                    <a16:creationId xmlns:a16="http://schemas.microsoft.com/office/drawing/2014/main" id="{54D3E499-E5F4-61ED-5424-492E616C8EB9}"/>
                  </a:ext>
                </a:extLst>
              </p:cNvPr>
              <p:cNvSpPr txBox="1"/>
              <p:nvPr/>
            </p:nvSpPr>
            <p:spPr>
              <a:xfrm>
                <a:off x="824149" y="1723938"/>
                <a:ext cx="10530697" cy="747258"/>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不进行发电机的聚合操作，并且考虑更精细的火电机组有功</a:t>
                </a:r>
                <a:r>
                  <a:rPr lang="en-US" altLang="zh-CN"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a:t>
                </a: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频率传递函数为</a:t>
                </a:r>
                <a14:m>
                  <m:oMath xmlns:m="http://schemas.openxmlformats.org/officeDocument/2006/math">
                    <m:sSub>
                      <m:sSubPr>
                        <m:ctrlPr>
                          <a:rPr lang="zh-TW" altLang="zh-MO"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𝑮</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𝒊</m:t>
                        </m:r>
                      </m:sub>
                    </m:s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𝒔</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𝑲</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𝑮𝒊</m:t>
                            </m:r>
                          </m:sub>
                        </m:sSub>
                        <m:d>
                          <m:d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𝑭</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𝑹𝒊</m:t>
                                </m:r>
                              </m:sub>
                            </m:sSub>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𝑻</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𝑹𝒊</m:t>
                                </m:r>
                              </m:sub>
                            </m:s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𝒔</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𝟏</m:t>
                            </m:r>
                          </m:e>
                        </m:d>
                      </m:num>
                      <m:den>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𝟏</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𝒔</m:t>
                        </m:r>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𝑻</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𝑹𝒊</m:t>
                            </m:r>
                          </m:sub>
                        </m:sSub>
                      </m:den>
                    </m:f>
                  </m:oMath>
                </a14:m>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，推导频率最低点约束，完成考虑频率安全约束的机组组合任务。</a:t>
                </a:r>
                <a:endParaRPr sz="1600" dirty="0">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311" name="文本框 12">
                <a:extLst>
                  <a:ext uri="{FF2B5EF4-FFF2-40B4-BE49-F238E27FC236}">
                    <a16:creationId xmlns:a16="http://schemas.microsoft.com/office/drawing/2014/main" id="{54D3E499-E5F4-61ED-5424-492E616C8EB9}"/>
                  </a:ext>
                </a:extLst>
              </p:cNvPr>
              <p:cNvSpPr txBox="1">
                <a:spLocks noRot="1" noChangeAspect="1" noMove="1" noResize="1" noEditPoints="1" noAdjustHandles="1" noChangeArrowheads="1" noChangeShapeType="1" noTextEdit="1"/>
              </p:cNvSpPr>
              <p:nvPr/>
            </p:nvSpPr>
            <p:spPr>
              <a:xfrm>
                <a:off x="824149" y="1723938"/>
                <a:ext cx="10530697" cy="747258"/>
              </a:xfrm>
              <a:prstGeom prst="rect">
                <a:avLst/>
              </a:prstGeom>
              <a:blipFill>
                <a:blip r:embed="rId7"/>
                <a:stretch>
                  <a:fillRect b="-18033"/>
                </a:stretch>
              </a:blipFill>
              <a:ln w="9525">
                <a:noFill/>
                <a:prstDash val="dash"/>
              </a:ln>
              <a:effectLst/>
            </p:spPr>
            <p:txBody>
              <a:bodyPr/>
              <a:lstStyle/>
              <a:p>
                <a:r>
                  <a:rPr lang="zh-MO" altLang="en-US">
                    <a:noFill/>
                  </a:rPr>
                  <a:t> </a:t>
                </a:r>
              </a:p>
            </p:txBody>
          </p:sp>
        </mc:Fallback>
      </mc:AlternateContent>
      <p:sp>
        <p:nvSpPr>
          <p:cNvPr id="11" name="文字方塊 10">
            <a:extLst>
              <a:ext uri="{FF2B5EF4-FFF2-40B4-BE49-F238E27FC236}">
                <a16:creationId xmlns:a16="http://schemas.microsoft.com/office/drawing/2014/main" id="{E5CC4651-0F50-4042-6FCF-A6E5C478D85F}"/>
              </a:ext>
            </a:extLst>
          </p:cNvPr>
          <p:cNvSpPr txBox="1"/>
          <p:nvPr/>
        </p:nvSpPr>
        <p:spPr>
          <a:xfrm>
            <a:off x="604086" y="2588894"/>
            <a:ext cx="5270065" cy="369332"/>
          </a:xfrm>
          <a:prstGeom prst="rect">
            <a:avLst/>
          </a:prstGeom>
          <a:noFill/>
        </p:spPr>
        <p:txBody>
          <a:bodyPr wrap="square">
            <a:spAutoFit/>
          </a:bodyPr>
          <a:lstStyle/>
          <a:p>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r>
              <a:rPr lang="zh-CN" altLang="en-US" sz="1800" b="1" u="none" strike="noStrike" dirty="0">
                <a:solidFill>
                  <a:srgbClr val="7030A0">
                    <a:alpha val="100000"/>
                  </a:srgbClr>
                </a:solidFill>
                <a:latin typeface="微软雅黑" panose="020B0503020204020204" charset="-122"/>
                <a:ea typeface="微软雅黑" panose="020B0503020204020204" charset="-122"/>
                <a:cs typeface="+mn-cs"/>
              </a:rPr>
              <a:t>推导频率最低点约束</a:t>
            </a:r>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endParaRPr lang="zh-MO" altLang="en-US" dirty="0"/>
          </a:p>
        </p:txBody>
      </p:sp>
      <p:sp>
        <p:nvSpPr>
          <p:cNvPr id="12" name="矩形: 圆角 25">
            <a:extLst>
              <a:ext uri="{FF2B5EF4-FFF2-40B4-BE49-F238E27FC236}">
                <a16:creationId xmlns:a16="http://schemas.microsoft.com/office/drawing/2014/main" id="{6A565359-E6A6-E9F0-7A9D-67ACFF96EF6D}"/>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2C763E84-CB21-775F-3D87-1B8A8C7DEAEE}"/>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sp>
        <p:nvSpPr>
          <p:cNvPr id="14" name="矩形: 圆角 25">
            <a:extLst>
              <a:ext uri="{FF2B5EF4-FFF2-40B4-BE49-F238E27FC236}">
                <a16:creationId xmlns:a16="http://schemas.microsoft.com/office/drawing/2014/main" id="{3E3BBA3C-5B09-A12E-4279-FFA3A620FBA2}"/>
              </a:ext>
            </a:extLst>
          </p:cNvPr>
          <p:cNvSpPr/>
          <p:nvPr/>
        </p:nvSpPr>
        <p:spPr>
          <a:xfrm>
            <a:off x="6235311" y="1253340"/>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计算结果</a:t>
            </a:r>
            <a:endParaRPr dirty="0"/>
          </a:p>
        </p:txBody>
      </p:sp>
      <p:sp>
        <p:nvSpPr>
          <p:cNvPr id="15" name="矩形: 圆角 25">
            <a:extLst>
              <a:ext uri="{FF2B5EF4-FFF2-40B4-BE49-F238E27FC236}">
                <a16:creationId xmlns:a16="http://schemas.microsoft.com/office/drawing/2014/main" id="{86F7B2E9-354F-0E1D-6730-106BE29D8292}"/>
              </a:ext>
            </a:extLst>
          </p:cNvPr>
          <p:cNvSpPr/>
          <p:nvPr/>
        </p:nvSpPr>
        <p:spPr>
          <a:xfrm>
            <a:off x="4203136" y="1252714"/>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理论建模</a:t>
            </a:r>
            <a:endParaRPr dirty="0"/>
          </a:p>
        </p:txBody>
      </p:sp>
      <p:pic>
        <p:nvPicPr>
          <p:cNvPr id="3" name="圖片 2">
            <a:extLst>
              <a:ext uri="{FF2B5EF4-FFF2-40B4-BE49-F238E27FC236}">
                <a16:creationId xmlns:a16="http://schemas.microsoft.com/office/drawing/2014/main" id="{FC2E7969-C7DA-73CB-986C-7CE4D48CF950}"/>
              </a:ext>
            </a:extLst>
          </p:cNvPr>
          <p:cNvPicPr>
            <a:picLocks noChangeAspect="1"/>
          </p:cNvPicPr>
          <p:nvPr/>
        </p:nvPicPr>
        <p:blipFill>
          <a:blip r:embed="rId8"/>
          <a:stretch>
            <a:fillRect/>
          </a:stretch>
        </p:blipFill>
        <p:spPr>
          <a:xfrm>
            <a:off x="824149" y="3075924"/>
            <a:ext cx="5270065" cy="3159373"/>
          </a:xfrm>
          <a:prstGeom prst="rect">
            <a:avLst/>
          </a:prstGeom>
          <a:ln>
            <a:solidFill>
              <a:schemeClr val="tx1"/>
            </a:solidFill>
          </a:ln>
        </p:spPr>
      </p:pic>
      <p:pic>
        <p:nvPicPr>
          <p:cNvPr id="8" name="圖片 7">
            <a:extLst>
              <a:ext uri="{FF2B5EF4-FFF2-40B4-BE49-F238E27FC236}">
                <a16:creationId xmlns:a16="http://schemas.microsoft.com/office/drawing/2014/main" id="{FF5F2E3A-FE7D-C0AD-769A-700715832CFC}"/>
              </a:ext>
            </a:extLst>
          </p:cNvPr>
          <p:cNvPicPr>
            <a:picLocks noChangeAspect="1"/>
          </p:cNvPicPr>
          <p:nvPr/>
        </p:nvPicPr>
        <p:blipFill>
          <a:blip r:embed="rId9"/>
          <a:stretch>
            <a:fillRect/>
          </a:stretch>
        </p:blipFill>
        <p:spPr>
          <a:xfrm>
            <a:off x="6424899" y="3075924"/>
            <a:ext cx="4929947" cy="1570171"/>
          </a:xfrm>
          <a:prstGeom prst="rect">
            <a:avLst/>
          </a:prstGeom>
          <a:ln>
            <a:solidFill>
              <a:schemeClr val="tx1"/>
            </a:solidFill>
          </a:ln>
        </p:spPr>
      </p:pic>
    </p:spTree>
    <p:extLst>
      <p:ext uri="{BB962C8B-B14F-4D97-AF65-F5344CB8AC3E}">
        <p14:creationId xmlns:p14="http://schemas.microsoft.com/office/powerpoint/2010/main" val="648499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5E77E-D4B8-5B2E-45B0-C4864651593E}"/>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12B2E37E-0E37-F71A-B500-3E3AA4014002}"/>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BC3B2E8A-B6FB-5A36-8775-A987C478DDA2}"/>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A38CB409-C157-5E19-E10B-732D078B56AF}"/>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531BC1B5-5615-AB00-2A05-A39D4D6ECBFA}"/>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68130582-56C8-2C00-EA0A-2B7E2A9CD20B}"/>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暂态大作业：进阶任务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a:t>
            </a:r>
            <a:r>
              <a:rPr lang="en-US" altLang="zh-CN" sz="3600" b="1"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1</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B6E35137-697B-C845-6A27-68C8748CDEF3}"/>
              </a:ext>
            </a:extLst>
          </p:cNvPr>
          <p:cNvSpPr>
            <a:spLocks noGrp="1"/>
          </p:cNvSpPr>
          <p:nvPr>
            <p:ph type="sldNum" sz="quarter" idx="12"/>
          </p:nvPr>
        </p:nvSpPr>
        <p:spPr>
          <a:xfrm>
            <a:off x="9343477" y="605007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15</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mc:AlternateContent xmlns:mc="http://schemas.openxmlformats.org/markup-compatibility/2006" xmlns:a14="http://schemas.microsoft.com/office/drawing/2010/main">
        <mc:Choice Requires="a14">
          <p:sp>
            <p:nvSpPr>
              <p:cNvPr id="311" name="文本框 12">
                <a:extLst>
                  <a:ext uri="{FF2B5EF4-FFF2-40B4-BE49-F238E27FC236}">
                    <a16:creationId xmlns:a16="http://schemas.microsoft.com/office/drawing/2014/main" id="{CF685E03-620B-9117-E319-74A946B29968}"/>
                  </a:ext>
                </a:extLst>
              </p:cNvPr>
              <p:cNvSpPr txBox="1"/>
              <p:nvPr/>
            </p:nvSpPr>
            <p:spPr>
              <a:xfrm>
                <a:off x="824149" y="1723938"/>
                <a:ext cx="10530697" cy="747258"/>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不进行发电机的聚合操作，并且考虑更精细的火电机组有功</a:t>
                </a:r>
                <a:r>
                  <a:rPr lang="en-US" altLang="zh-CN"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a:t>
                </a: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频率传递函数为</a:t>
                </a:r>
                <a14:m>
                  <m:oMath xmlns:m="http://schemas.openxmlformats.org/officeDocument/2006/math">
                    <m:sSub>
                      <m:sSubPr>
                        <m:ctrlPr>
                          <a:rPr lang="zh-TW" altLang="zh-MO"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𝑮</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𝒊</m:t>
                        </m:r>
                      </m:sub>
                    </m:s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𝒔</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𝑲</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𝑮𝒊</m:t>
                            </m:r>
                          </m:sub>
                        </m:sSub>
                        <m:d>
                          <m:d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𝑭</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𝑹𝒊</m:t>
                                </m:r>
                              </m:sub>
                            </m:sSub>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𝑻</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𝑹𝒊</m:t>
                                </m:r>
                              </m:sub>
                            </m:s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𝒔</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𝟏</m:t>
                            </m:r>
                          </m:e>
                        </m:d>
                      </m:num>
                      <m:den>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𝟏</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𝒔</m:t>
                        </m:r>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𝑻</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𝑹𝒊</m:t>
                            </m:r>
                          </m:sub>
                        </m:sSub>
                      </m:den>
                    </m:f>
                  </m:oMath>
                </a14:m>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，推导频率最低点约束，完成考虑频率安全约束的机组组合任务。</a:t>
                </a:r>
                <a:endParaRPr sz="1600" dirty="0">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311" name="文本框 12">
                <a:extLst>
                  <a:ext uri="{FF2B5EF4-FFF2-40B4-BE49-F238E27FC236}">
                    <a16:creationId xmlns:a16="http://schemas.microsoft.com/office/drawing/2014/main" id="{CF685E03-620B-9117-E319-74A946B29968}"/>
                  </a:ext>
                </a:extLst>
              </p:cNvPr>
              <p:cNvSpPr txBox="1">
                <a:spLocks noRot="1" noChangeAspect="1" noMove="1" noResize="1" noEditPoints="1" noAdjustHandles="1" noChangeArrowheads="1" noChangeShapeType="1" noTextEdit="1"/>
              </p:cNvSpPr>
              <p:nvPr/>
            </p:nvSpPr>
            <p:spPr>
              <a:xfrm>
                <a:off x="824149" y="1723938"/>
                <a:ext cx="10530697" cy="747258"/>
              </a:xfrm>
              <a:prstGeom prst="rect">
                <a:avLst/>
              </a:prstGeom>
              <a:blipFill>
                <a:blip r:embed="rId7"/>
                <a:stretch>
                  <a:fillRect b="-18033"/>
                </a:stretch>
              </a:blipFill>
              <a:ln w="9525">
                <a:noFill/>
                <a:prstDash val="dash"/>
              </a:ln>
              <a:effectLst/>
            </p:spPr>
            <p:txBody>
              <a:bodyPr/>
              <a:lstStyle/>
              <a:p>
                <a:r>
                  <a:rPr lang="zh-MO" altLang="en-US">
                    <a:noFill/>
                  </a:rPr>
                  <a:t> </a:t>
                </a:r>
              </a:p>
            </p:txBody>
          </p:sp>
        </mc:Fallback>
      </mc:AlternateContent>
      <p:sp>
        <p:nvSpPr>
          <p:cNvPr id="11" name="文字方塊 10">
            <a:extLst>
              <a:ext uri="{FF2B5EF4-FFF2-40B4-BE49-F238E27FC236}">
                <a16:creationId xmlns:a16="http://schemas.microsoft.com/office/drawing/2014/main" id="{B23A5E07-D545-689D-64C1-6261C157D9BF}"/>
              </a:ext>
            </a:extLst>
          </p:cNvPr>
          <p:cNvSpPr txBox="1"/>
          <p:nvPr/>
        </p:nvSpPr>
        <p:spPr>
          <a:xfrm>
            <a:off x="604086" y="2588894"/>
            <a:ext cx="5270065" cy="369332"/>
          </a:xfrm>
          <a:prstGeom prst="rect">
            <a:avLst/>
          </a:prstGeom>
          <a:noFill/>
        </p:spPr>
        <p:txBody>
          <a:bodyPr wrap="square">
            <a:spAutoFit/>
          </a:bodyPr>
          <a:lstStyle/>
          <a:p>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r>
              <a:rPr lang="zh-CN" altLang="en-US" sz="1800" b="1" u="none" strike="noStrike" dirty="0">
                <a:solidFill>
                  <a:srgbClr val="7030A0">
                    <a:alpha val="100000"/>
                  </a:srgbClr>
                </a:solidFill>
                <a:latin typeface="微软雅黑" panose="020B0503020204020204" charset="-122"/>
                <a:ea typeface="微软雅黑" panose="020B0503020204020204" charset="-122"/>
                <a:cs typeface="+mn-cs"/>
              </a:rPr>
              <a:t>代码编写</a:t>
            </a:r>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endParaRPr lang="zh-MO" altLang="en-US" dirty="0"/>
          </a:p>
        </p:txBody>
      </p:sp>
      <p:sp>
        <p:nvSpPr>
          <p:cNvPr id="12" name="矩形: 圆角 25">
            <a:extLst>
              <a:ext uri="{FF2B5EF4-FFF2-40B4-BE49-F238E27FC236}">
                <a16:creationId xmlns:a16="http://schemas.microsoft.com/office/drawing/2014/main" id="{B0157B02-0519-3512-D2B1-415837345E8C}"/>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5C8FE25F-AB03-F39A-282F-91437C3922B2}"/>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sp>
        <p:nvSpPr>
          <p:cNvPr id="14" name="矩形: 圆角 25">
            <a:extLst>
              <a:ext uri="{FF2B5EF4-FFF2-40B4-BE49-F238E27FC236}">
                <a16:creationId xmlns:a16="http://schemas.microsoft.com/office/drawing/2014/main" id="{CE0D0025-4E78-676F-25D0-BFA3BBD39B63}"/>
              </a:ext>
            </a:extLst>
          </p:cNvPr>
          <p:cNvSpPr/>
          <p:nvPr/>
        </p:nvSpPr>
        <p:spPr>
          <a:xfrm>
            <a:off x="6235311" y="1253340"/>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计算结果</a:t>
            </a:r>
            <a:endParaRPr dirty="0"/>
          </a:p>
        </p:txBody>
      </p:sp>
      <p:sp>
        <p:nvSpPr>
          <p:cNvPr id="15" name="矩形: 圆角 25">
            <a:extLst>
              <a:ext uri="{FF2B5EF4-FFF2-40B4-BE49-F238E27FC236}">
                <a16:creationId xmlns:a16="http://schemas.microsoft.com/office/drawing/2014/main" id="{BE1E3632-03C7-3D4E-4A25-C447D605B107}"/>
              </a:ext>
            </a:extLst>
          </p:cNvPr>
          <p:cNvSpPr/>
          <p:nvPr/>
        </p:nvSpPr>
        <p:spPr>
          <a:xfrm>
            <a:off x="4203136" y="1252714"/>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理论建模</a:t>
            </a:r>
            <a:endParaRPr dirty="0"/>
          </a:p>
        </p:txBody>
      </p:sp>
      <p:pic>
        <p:nvPicPr>
          <p:cNvPr id="4" name="圖片 3">
            <a:extLst>
              <a:ext uri="{FF2B5EF4-FFF2-40B4-BE49-F238E27FC236}">
                <a16:creationId xmlns:a16="http://schemas.microsoft.com/office/drawing/2014/main" id="{7341A816-8539-3D99-D4A7-3908AF7FA94D}"/>
              </a:ext>
            </a:extLst>
          </p:cNvPr>
          <p:cNvPicPr>
            <a:picLocks noChangeAspect="1"/>
          </p:cNvPicPr>
          <p:nvPr/>
        </p:nvPicPr>
        <p:blipFill>
          <a:blip r:embed="rId8"/>
          <a:stretch>
            <a:fillRect/>
          </a:stretch>
        </p:blipFill>
        <p:spPr>
          <a:xfrm>
            <a:off x="737339" y="3075924"/>
            <a:ext cx="5756059" cy="1874287"/>
          </a:xfrm>
          <a:prstGeom prst="rect">
            <a:avLst/>
          </a:prstGeom>
        </p:spPr>
      </p:pic>
      <p:pic>
        <p:nvPicPr>
          <p:cNvPr id="6" name="圖片 5">
            <a:extLst>
              <a:ext uri="{FF2B5EF4-FFF2-40B4-BE49-F238E27FC236}">
                <a16:creationId xmlns:a16="http://schemas.microsoft.com/office/drawing/2014/main" id="{CA2AC0E2-2667-B9D8-A068-2327DDB598C4}"/>
              </a:ext>
            </a:extLst>
          </p:cNvPr>
          <p:cNvPicPr>
            <a:picLocks noChangeAspect="1"/>
          </p:cNvPicPr>
          <p:nvPr/>
        </p:nvPicPr>
        <p:blipFill>
          <a:blip r:embed="rId9"/>
          <a:stretch>
            <a:fillRect/>
          </a:stretch>
        </p:blipFill>
        <p:spPr>
          <a:xfrm>
            <a:off x="6685964" y="2853699"/>
            <a:ext cx="4668882" cy="2047125"/>
          </a:xfrm>
          <a:prstGeom prst="rect">
            <a:avLst/>
          </a:prstGeom>
        </p:spPr>
      </p:pic>
    </p:spTree>
    <p:extLst>
      <p:ext uri="{BB962C8B-B14F-4D97-AF65-F5344CB8AC3E}">
        <p14:creationId xmlns:p14="http://schemas.microsoft.com/office/powerpoint/2010/main" val="3433542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547B6-48F7-096E-517B-70246ECBA579}"/>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642741BE-D962-2B5D-A062-2297D4001B07}"/>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7FAC1AB9-111C-849A-36FA-1863CB2A3A62}"/>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41484300-985F-3068-9DC5-770483F5B55D}"/>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C26170C6-9DA7-205A-6E62-AF6C5B87BAB0}"/>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22A85C24-7C35-204E-9880-EC67CE747E59}"/>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暂态大作业：进阶任务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a:t>
            </a:r>
            <a:r>
              <a:rPr lang="en-US" altLang="zh-CN" sz="3600" b="1"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1</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4CC0E712-F63D-EFD6-19E8-BB5FF8B9616D}"/>
              </a:ext>
            </a:extLst>
          </p:cNvPr>
          <p:cNvSpPr>
            <a:spLocks noGrp="1"/>
          </p:cNvSpPr>
          <p:nvPr>
            <p:ph type="sldNum" sz="quarter" idx="12"/>
          </p:nvPr>
        </p:nvSpPr>
        <p:spPr>
          <a:xfrm>
            <a:off x="9343477" y="605007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16</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mc:AlternateContent xmlns:mc="http://schemas.openxmlformats.org/markup-compatibility/2006" xmlns:a14="http://schemas.microsoft.com/office/drawing/2010/main">
        <mc:Choice Requires="a14">
          <p:sp>
            <p:nvSpPr>
              <p:cNvPr id="311" name="文本框 12">
                <a:extLst>
                  <a:ext uri="{FF2B5EF4-FFF2-40B4-BE49-F238E27FC236}">
                    <a16:creationId xmlns:a16="http://schemas.microsoft.com/office/drawing/2014/main" id="{126B4AD8-4DED-B824-3226-495833CBFE84}"/>
                  </a:ext>
                </a:extLst>
              </p:cNvPr>
              <p:cNvSpPr txBox="1"/>
              <p:nvPr/>
            </p:nvSpPr>
            <p:spPr>
              <a:xfrm>
                <a:off x="824149" y="1723938"/>
                <a:ext cx="10530697" cy="747258"/>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不进行发电机的聚合操作，并且考虑更精细的火电机组有功</a:t>
                </a:r>
                <a:r>
                  <a:rPr lang="en-US" altLang="zh-CN"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a:t>
                </a: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频率传递函数为</a:t>
                </a:r>
                <a14:m>
                  <m:oMath xmlns:m="http://schemas.openxmlformats.org/officeDocument/2006/math">
                    <m:sSub>
                      <m:sSubPr>
                        <m:ctrlPr>
                          <a:rPr lang="zh-TW" altLang="zh-MO"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𝑮</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𝒊</m:t>
                        </m:r>
                      </m:sub>
                    </m:s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𝒔</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𝑲</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𝑮𝒊</m:t>
                            </m:r>
                          </m:sub>
                        </m:sSub>
                        <m:d>
                          <m:d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𝑭</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𝑹𝒊</m:t>
                                </m:r>
                              </m:sub>
                            </m:sSub>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𝑻</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𝑹𝒊</m:t>
                                </m:r>
                              </m:sub>
                            </m:s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𝒔</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𝟏</m:t>
                            </m:r>
                          </m:e>
                        </m:d>
                      </m:num>
                      <m:den>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𝟏</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𝒔</m:t>
                        </m:r>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𝑻</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𝑹𝒊</m:t>
                            </m:r>
                          </m:sub>
                        </m:sSub>
                      </m:den>
                    </m:f>
                  </m:oMath>
                </a14:m>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，推导频率最低点约束，完成考虑频率安全约束的机组组合任务。</a:t>
                </a:r>
                <a:endParaRPr sz="1600" dirty="0">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311" name="文本框 12">
                <a:extLst>
                  <a:ext uri="{FF2B5EF4-FFF2-40B4-BE49-F238E27FC236}">
                    <a16:creationId xmlns:a16="http://schemas.microsoft.com/office/drawing/2014/main" id="{126B4AD8-4DED-B824-3226-495833CBFE84}"/>
                  </a:ext>
                </a:extLst>
              </p:cNvPr>
              <p:cNvSpPr txBox="1">
                <a:spLocks noRot="1" noChangeAspect="1" noMove="1" noResize="1" noEditPoints="1" noAdjustHandles="1" noChangeArrowheads="1" noChangeShapeType="1" noTextEdit="1"/>
              </p:cNvSpPr>
              <p:nvPr/>
            </p:nvSpPr>
            <p:spPr>
              <a:xfrm>
                <a:off x="824149" y="1723938"/>
                <a:ext cx="10530697" cy="747258"/>
              </a:xfrm>
              <a:prstGeom prst="rect">
                <a:avLst/>
              </a:prstGeom>
              <a:blipFill>
                <a:blip r:embed="rId7"/>
                <a:stretch>
                  <a:fillRect b="-18033"/>
                </a:stretch>
              </a:blipFill>
              <a:ln w="9525">
                <a:noFill/>
                <a:prstDash val="dash"/>
              </a:ln>
              <a:effectLst/>
            </p:spPr>
            <p:txBody>
              <a:bodyPr/>
              <a:lstStyle/>
              <a:p>
                <a:r>
                  <a:rPr lang="zh-MO" altLang="en-US">
                    <a:noFill/>
                  </a:rPr>
                  <a:t> </a:t>
                </a:r>
              </a:p>
            </p:txBody>
          </p:sp>
        </mc:Fallback>
      </mc:AlternateContent>
      <p:sp>
        <p:nvSpPr>
          <p:cNvPr id="12" name="矩形: 圆角 25">
            <a:extLst>
              <a:ext uri="{FF2B5EF4-FFF2-40B4-BE49-F238E27FC236}">
                <a16:creationId xmlns:a16="http://schemas.microsoft.com/office/drawing/2014/main" id="{2667E6B6-44C3-8E4B-E5A4-D1418051EBA8}"/>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C1C8892C-3F86-8ECF-4709-D65708140D89}"/>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pic>
        <p:nvPicPr>
          <p:cNvPr id="3" name="图片 31" descr="3-7">
            <a:extLst>
              <a:ext uri="{FF2B5EF4-FFF2-40B4-BE49-F238E27FC236}">
                <a16:creationId xmlns:a16="http://schemas.microsoft.com/office/drawing/2014/main" id="{EEAD727D-131C-247E-2721-D5E289B836F7}"/>
              </a:ext>
            </a:extLst>
          </p:cNvPr>
          <p:cNvPicPr>
            <a:picLocks noChangeAspect="1"/>
          </p:cNvPicPr>
          <p:nvPr/>
        </p:nvPicPr>
        <p:blipFill>
          <a:blip r:embed="rId8"/>
          <a:stretch>
            <a:fillRect/>
          </a:stretch>
        </p:blipFill>
        <p:spPr>
          <a:xfrm>
            <a:off x="553939" y="2795286"/>
            <a:ext cx="5139775" cy="2282280"/>
          </a:xfrm>
          <a:prstGeom prst="rect">
            <a:avLst/>
          </a:prstGeom>
        </p:spPr>
      </p:pic>
      <p:cxnSp>
        <p:nvCxnSpPr>
          <p:cNvPr id="5" name="直接连接符 38">
            <a:extLst>
              <a:ext uri="{FF2B5EF4-FFF2-40B4-BE49-F238E27FC236}">
                <a16:creationId xmlns:a16="http://schemas.microsoft.com/office/drawing/2014/main" id="{A29A92D2-AA15-3FD0-532E-E45A2E5476AE}"/>
              </a:ext>
            </a:extLst>
          </p:cNvPr>
          <p:cNvCxnSpPr>
            <a:cxnSpLocks/>
          </p:cNvCxnSpPr>
          <p:nvPr/>
        </p:nvCxnSpPr>
        <p:spPr>
          <a:xfrm>
            <a:off x="5788091" y="2640925"/>
            <a:ext cx="0" cy="2507822"/>
          </a:xfrm>
          <a:prstGeom prst="line">
            <a:avLst/>
          </a:prstGeom>
          <a:ln w="25400">
            <a:solidFill>
              <a:srgbClr val="7030A0">
                <a:alpha val="100000"/>
              </a:srgbClr>
            </a:solidFill>
          </a:ln>
        </p:spPr>
        <p:style>
          <a:lnRef idx="2">
            <a:schemeClr val="accent1"/>
          </a:lnRef>
          <a:fillRef idx="0">
            <a:srgbClr val="FFFFFF"/>
          </a:fillRef>
          <a:effectRef idx="0">
            <a:srgbClr val="FFFFFF"/>
          </a:effectRef>
          <a:fontRef idx="minor">
            <a:schemeClr val="tx1"/>
          </a:fontRef>
        </p:style>
      </p:cxnSp>
      <p:pic>
        <p:nvPicPr>
          <p:cNvPr id="7" name="图片 34" descr="3-3">
            <a:extLst>
              <a:ext uri="{FF2B5EF4-FFF2-40B4-BE49-F238E27FC236}">
                <a16:creationId xmlns:a16="http://schemas.microsoft.com/office/drawing/2014/main" id="{01AA09A3-F9F3-A1E6-DF89-14D54DC91CAC}"/>
              </a:ext>
            </a:extLst>
          </p:cNvPr>
          <p:cNvPicPr>
            <a:picLocks noChangeAspect="1"/>
          </p:cNvPicPr>
          <p:nvPr/>
        </p:nvPicPr>
        <p:blipFill>
          <a:blip r:embed="rId9"/>
          <a:stretch>
            <a:fillRect/>
          </a:stretch>
        </p:blipFill>
        <p:spPr>
          <a:xfrm>
            <a:off x="6089497" y="2581974"/>
            <a:ext cx="2628265" cy="2625725"/>
          </a:xfrm>
          <a:prstGeom prst="rect">
            <a:avLst/>
          </a:prstGeom>
        </p:spPr>
      </p:pic>
      <p:pic>
        <p:nvPicPr>
          <p:cNvPr id="8" name="图片 33" descr="3-4">
            <a:extLst>
              <a:ext uri="{FF2B5EF4-FFF2-40B4-BE49-F238E27FC236}">
                <a16:creationId xmlns:a16="http://schemas.microsoft.com/office/drawing/2014/main" id="{B78C369F-A724-2848-CED4-CFFAA2D245C7}"/>
              </a:ext>
            </a:extLst>
          </p:cNvPr>
          <p:cNvPicPr>
            <a:picLocks noChangeAspect="1"/>
          </p:cNvPicPr>
          <p:nvPr/>
        </p:nvPicPr>
        <p:blipFill>
          <a:blip r:embed="rId10"/>
          <a:stretch>
            <a:fillRect/>
          </a:stretch>
        </p:blipFill>
        <p:spPr>
          <a:xfrm>
            <a:off x="8726581" y="2581974"/>
            <a:ext cx="2628265" cy="2625725"/>
          </a:xfrm>
          <a:prstGeom prst="rect">
            <a:avLst/>
          </a:prstGeom>
        </p:spPr>
      </p:pic>
      <p:sp>
        <p:nvSpPr>
          <p:cNvPr id="9" name="文字方塊 8">
            <a:extLst>
              <a:ext uri="{FF2B5EF4-FFF2-40B4-BE49-F238E27FC236}">
                <a16:creationId xmlns:a16="http://schemas.microsoft.com/office/drawing/2014/main" id="{1BE794A1-0BF3-1736-31A9-08C4DF036888}"/>
              </a:ext>
            </a:extLst>
          </p:cNvPr>
          <p:cNvSpPr txBox="1"/>
          <p:nvPr/>
        </p:nvSpPr>
        <p:spPr>
          <a:xfrm>
            <a:off x="797404" y="5973986"/>
            <a:ext cx="10316484" cy="400110"/>
          </a:xfrm>
          <a:prstGeom prst="rect">
            <a:avLst/>
          </a:prstGeom>
          <a:noFill/>
        </p:spPr>
        <p:txBody>
          <a:bodyPr wrap="square">
            <a:spAutoFit/>
          </a:bodyPr>
          <a:lstStyle/>
          <a:p>
            <a:pPr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适不适用精细模型最后的</a:t>
            </a:r>
            <a:r>
              <a:rPr lang="zh-CN" altLang="en-US" sz="2000" b="0" i="0" u="none" strike="noStrike" dirty="0">
                <a:solidFill>
                  <a:srgbClr val="FF0000"/>
                </a:solidFill>
                <a:latin typeface="微软雅黑" panose="020B0503020204020204" charset="-122"/>
                <a:ea typeface="微软雅黑" panose="020B0503020204020204" charset="-122"/>
                <a:cs typeface="+mn-cs"/>
              </a:rPr>
              <a:t>发电成本基本相同</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，这是由于个别发电机单位发电量的成本相同。</a:t>
            </a:r>
            <a:endPar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endParaRPr>
          </a:p>
        </p:txBody>
      </p:sp>
      <p:pic>
        <p:nvPicPr>
          <p:cNvPr id="10" name="图片 58">
            <a:extLst>
              <a:ext uri="{FF2B5EF4-FFF2-40B4-BE49-F238E27FC236}">
                <a16:creationId xmlns:a16="http://schemas.microsoft.com/office/drawing/2014/main" id="{E4011152-BBBD-20AB-C2AE-6A70363E39EF}"/>
              </a:ext>
            </a:extLst>
          </p:cNvPr>
          <p:cNvPicPr>
            <a:picLocks noChangeAspect="1"/>
          </p:cNvPicPr>
          <p:nvPr/>
        </p:nvPicPr>
        <p:blipFill>
          <a:blip r:embed="rId11"/>
          <a:stretch>
            <a:fillRect/>
          </a:stretch>
        </p:blipFill>
        <p:spPr>
          <a:xfrm>
            <a:off x="553939" y="5200042"/>
            <a:ext cx="5274310" cy="596900"/>
          </a:xfrm>
          <a:prstGeom prst="rect">
            <a:avLst/>
          </a:prstGeom>
          <a:noFill/>
          <a:ln>
            <a:noFill/>
          </a:ln>
        </p:spPr>
      </p:pic>
      <p:pic>
        <p:nvPicPr>
          <p:cNvPr id="16" name="图片 59">
            <a:extLst>
              <a:ext uri="{FF2B5EF4-FFF2-40B4-BE49-F238E27FC236}">
                <a16:creationId xmlns:a16="http://schemas.microsoft.com/office/drawing/2014/main" id="{D4A66593-5984-C7E2-B17C-9D4544BEFA13}"/>
              </a:ext>
            </a:extLst>
          </p:cNvPr>
          <p:cNvPicPr>
            <a:picLocks noChangeAspect="1"/>
          </p:cNvPicPr>
          <p:nvPr/>
        </p:nvPicPr>
        <p:blipFill>
          <a:blip r:embed="rId12"/>
          <a:stretch>
            <a:fillRect/>
          </a:stretch>
        </p:blipFill>
        <p:spPr>
          <a:xfrm>
            <a:off x="6341855" y="5180738"/>
            <a:ext cx="5274310" cy="596900"/>
          </a:xfrm>
          <a:prstGeom prst="rect">
            <a:avLst/>
          </a:prstGeom>
          <a:noFill/>
          <a:ln>
            <a:noFill/>
          </a:ln>
        </p:spPr>
      </p:pic>
    </p:spTree>
    <p:extLst>
      <p:ext uri="{BB962C8B-B14F-4D97-AF65-F5344CB8AC3E}">
        <p14:creationId xmlns:p14="http://schemas.microsoft.com/office/powerpoint/2010/main" val="2348224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F966B-23E2-4D80-38CA-2071052843B1}"/>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B3409CCD-FDC7-90CB-0DDF-2E6F0B339F6B}"/>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B8897839-CB60-41DD-B3CE-0E5B90C42957}"/>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3FD8DFE4-7A0A-7931-D6EE-7AE851C552A0}"/>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5615D315-4D51-DCB6-C15F-43F9FD0EBEA8}"/>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499F4B10-37C1-F57A-392C-46055DB5044C}"/>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暂态大作业：进阶任务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a:t>
            </a:r>
            <a:r>
              <a:rPr lang="en-US" altLang="zh-CN" sz="3600" b="1"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1</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04E5500D-43F0-154F-C475-2B7BA183EF41}"/>
              </a:ext>
            </a:extLst>
          </p:cNvPr>
          <p:cNvSpPr>
            <a:spLocks noGrp="1"/>
          </p:cNvSpPr>
          <p:nvPr>
            <p:ph type="sldNum" sz="quarter" idx="12"/>
          </p:nvPr>
        </p:nvSpPr>
        <p:spPr>
          <a:xfrm>
            <a:off x="9343477" y="605007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17</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mc:AlternateContent xmlns:mc="http://schemas.openxmlformats.org/markup-compatibility/2006" xmlns:a14="http://schemas.microsoft.com/office/drawing/2010/main">
        <mc:Choice Requires="a14">
          <p:sp>
            <p:nvSpPr>
              <p:cNvPr id="311" name="文本框 12">
                <a:extLst>
                  <a:ext uri="{FF2B5EF4-FFF2-40B4-BE49-F238E27FC236}">
                    <a16:creationId xmlns:a16="http://schemas.microsoft.com/office/drawing/2014/main" id="{64AD699C-7A34-EB8C-C24E-0546A6DA2CE1}"/>
                  </a:ext>
                </a:extLst>
              </p:cNvPr>
              <p:cNvSpPr txBox="1"/>
              <p:nvPr/>
            </p:nvSpPr>
            <p:spPr>
              <a:xfrm>
                <a:off x="824149" y="1723938"/>
                <a:ext cx="10530697" cy="747258"/>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不进行发电机的聚合操作，并且考虑更精细的火电机组有功</a:t>
                </a:r>
                <a:r>
                  <a:rPr lang="en-US" altLang="zh-CN"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a:t>
                </a: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频率传递函数为</a:t>
                </a:r>
                <a14:m>
                  <m:oMath xmlns:m="http://schemas.openxmlformats.org/officeDocument/2006/math">
                    <m:sSub>
                      <m:sSubPr>
                        <m:ctrlPr>
                          <a:rPr lang="zh-TW" altLang="zh-MO"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𝑮</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𝒊</m:t>
                        </m:r>
                      </m:sub>
                    </m:s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𝒔</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𝑲</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𝑮𝒊</m:t>
                            </m:r>
                          </m:sub>
                        </m:sSub>
                        <m:d>
                          <m:d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𝑭</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𝑹𝒊</m:t>
                                </m:r>
                              </m:sub>
                            </m:sSub>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𝑻</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𝑹𝒊</m:t>
                                </m:r>
                              </m:sub>
                            </m:s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𝒔</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𝟏</m:t>
                            </m:r>
                          </m:e>
                        </m:d>
                      </m:num>
                      <m:den>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𝟏</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m:t>
                        </m:r>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𝒔</m:t>
                        </m:r>
                        <m:sSub>
                          <m:sSubPr>
                            <m:ctrlPr>
                              <a:rPr lang="zh-TW" altLang="zh-MO"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𝑻</m:t>
                            </m:r>
                          </m:e>
                          <m:sub>
                            <m:r>
                              <a:rPr lang="en-US" altLang="zh-MO" sz="1800" b="1" i="1" kern="100">
                                <a:effectLst/>
                                <a:latin typeface="Cambria Math" panose="02040503050406030204" pitchFamily="18" charset="0"/>
                                <a:ea typeface="SimSun" panose="02010600030101010101" pitchFamily="2" charset="-122"/>
                                <a:cs typeface="Times New Roman" panose="02020603050405020304" pitchFamily="18" charset="0"/>
                              </a:rPr>
                              <m:t>𝑹𝒊</m:t>
                            </m:r>
                          </m:sub>
                        </m:sSub>
                      </m:den>
                    </m:f>
                  </m:oMath>
                </a14:m>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，推导频率最低点约束，完成考虑频率安全约束的机组组合任务。</a:t>
                </a:r>
                <a:endParaRPr sz="1600" dirty="0">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311" name="文本框 12">
                <a:extLst>
                  <a:ext uri="{FF2B5EF4-FFF2-40B4-BE49-F238E27FC236}">
                    <a16:creationId xmlns:a16="http://schemas.microsoft.com/office/drawing/2014/main" id="{64AD699C-7A34-EB8C-C24E-0546A6DA2CE1}"/>
                  </a:ext>
                </a:extLst>
              </p:cNvPr>
              <p:cNvSpPr txBox="1">
                <a:spLocks noRot="1" noChangeAspect="1" noMove="1" noResize="1" noEditPoints="1" noAdjustHandles="1" noChangeArrowheads="1" noChangeShapeType="1" noTextEdit="1"/>
              </p:cNvSpPr>
              <p:nvPr/>
            </p:nvSpPr>
            <p:spPr>
              <a:xfrm>
                <a:off x="824149" y="1723938"/>
                <a:ext cx="10530697" cy="747258"/>
              </a:xfrm>
              <a:prstGeom prst="rect">
                <a:avLst/>
              </a:prstGeom>
              <a:blipFill>
                <a:blip r:embed="rId7"/>
                <a:stretch>
                  <a:fillRect b="-18033"/>
                </a:stretch>
              </a:blipFill>
              <a:ln w="9525">
                <a:noFill/>
                <a:prstDash val="dash"/>
              </a:ln>
              <a:effectLst/>
            </p:spPr>
            <p:txBody>
              <a:bodyPr/>
              <a:lstStyle/>
              <a:p>
                <a:r>
                  <a:rPr lang="zh-MO" altLang="en-US">
                    <a:noFill/>
                  </a:rPr>
                  <a:t> </a:t>
                </a:r>
              </a:p>
            </p:txBody>
          </p:sp>
        </mc:Fallback>
      </mc:AlternateContent>
      <p:sp>
        <p:nvSpPr>
          <p:cNvPr id="12" name="矩形: 圆角 25">
            <a:extLst>
              <a:ext uri="{FF2B5EF4-FFF2-40B4-BE49-F238E27FC236}">
                <a16:creationId xmlns:a16="http://schemas.microsoft.com/office/drawing/2014/main" id="{29AF14D1-5D7C-1078-9362-D6DD6923F073}"/>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A702769F-B4B9-251F-4A77-AFC053F633D9}"/>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sp>
        <p:nvSpPr>
          <p:cNvPr id="2" name="文字方塊 1">
            <a:extLst>
              <a:ext uri="{FF2B5EF4-FFF2-40B4-BE49-F238E27FC236}">
                <a16:creationId xmlns:a16="http://schemas.microsoft.com/office/drawing/2014/main" id="{3858B08D-3657-1EE1-68DA-C553916D5AF0}"/>
              </a:ext>
            </a:extLst>
          </p:cNvPr>
          <p:cNvSpPr txBox="1"/>
          <p:nvPr/>
        </p:nvSpPr>
        <p:spPr>
          <a:xfrm>
            <a:off x="6667240" y="2587979"/>
            <a:ext cx="4837996" cy="4278094"/>
          </a:xfrm>
          <a:prstGeom prst="rect">
            <a:avLst/>
          </a:prstGeom>
          <a:noFill/>
        </p:spPr>
        <p:txBody>
          <a:bodyPr wrap="square">
            <a:spAutoFit/>
          </a:bodyPr>
          <a:lstStyle/>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lang="zh-CN" altLang="en-US" sz="1600" b="0" i="0" u="none" strike="noStrike" dirty="0">
                <a:solidFill>
                  <a:schemeClr val="tx1">
                    <a:alpha val="100000"/>
                  </a:schemeClr>
                </a:solidFill>
                <a:latin typeface="微软雅黑" panose="020B0503020204020204" charset="-122"/>
                <a:ea typeface="微软雅黑" panose="020B0503020204020204" charset="-122"/>
                <a:cs typeface="+mn-cs"/>
              </a:rPr>
              <a:t>通过调节部分发电机的启停，使其在低负荷状态下的系统惯量明显更低。考虑再热器能够在惯量更低的情况下，满足频率安全约束，进而追求经济成本的优化。</a:t>
            </a:r>
            <a:endParaRPr lang="en-US" altLang="zh-CN" sz="1600" b="0" i="0" u="none" strike="noStrike" dirty="0">
              <a:solidFill>
                <a:schemeClr val="tx1">
                  <a:alpha val="100000"/>
                </a:schemeClr>
              </a:solidFill>
              <a:latin typeface="微软雅黑" panose="020B0503020204020204" charset="-122"/>
              <a:ea typeface="微软雅黑" panose="020B0503020204020204" charset="-122"/>
              <a:cs typeface="+mn-cs"/>
            </a:endParaRPr>
          </a:p>
          <a:p>
            <a:pPr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en-US" altLang="zh-CN" sz="1600" dirty="0">
              <a:solidFill>
                <a:schemeClr val="tx1">
                  <a:alpha val="100000"/>
                </a:schemeClr>
              </a:solidFill>
              <a:latin typeface="微软雅黑" panose="020B0503020204020204" charset="-122"/>
              <a:ea typeface="微软雅黑" panose="020B0503020204020204" charset="-122"/>
            </a:endParaRPr>
          </a:p>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lang="zh-CN" altLang="en-US" sz="1600" b="0" i="0" u="none" strike="noStrike" dirty="0">
                <a:solidFill>
                  <a:schemeClr val="tx1">
                    <a:alpha val="100000"/>
                  </a:schemeClr>
                </a:solidFill>
                <a:latin typeface="微软雅黑" panose="020B0503020204020204" charset="-122"/>
                <a:ea typeface="微软雅黑" panose="020B0503020204020204" charset="-122"/>
                <a:cs typeface="+mn-cs"/>
              </a:rPr>
              <a:t>在电力系统受到有功</a:t>
            </a:r>
            <a:r>
              <a:rPr lang="en-US" altLang="zh-CN" sz="1600" b="0" i="0" u="none" strike="noStrike" dirty="0">
                <a:solidFill>
                  <a:schemeClr val="tx1">
                    <a:alpha val="100000"/>
                  </a:schemeClr>
                </a:solidFill>
                <a:latin typeface="微软雅黑" panose="020B0503020204020204" charset="-122"/>
                <a:ea typeface="微软雅黑" panose="020B0503020204020204" charset="-122"/>
                <a:cs typeface="+mn-cs"/>
              </a:rPr>
              <a:t>-</a:t>
            </a:r>
            <a:r>
              <a:rPr lang="zh-CN" altLang="en-US" sz="1600" b="0" i="0" u="none" strike="noStrike" dirty="0">
                <a:solidFill>
                  <a:schemeClr val="tx1">
                    <a:alpha val="100000"/>
                  </a:schemeClr>
                </a:solidFill>
                <a:latin typeface="微软雅黑" panose="020B0503020204020204" charset="-122"/>
                <a:ea typeface="微软雅黑" panose="020B0503020204020204" charset="-122"/>
                <a:cs typeface="+mn-cs"/>
              </a:rPr>
              <a:t>频率扰动的情况下，初始阶段（扰动后</a:t>
            </a:r>
            <a:r>
              <a:rPr lang="en-US" altLang="zh-CN" sz="1600" b="0" i="0" u="none" strike="noStrike" dirty="0">
                <a:solidFill>
                  <a:schemeClr val="tx1">
                    <a:alpha val="100000"/>
                  </a:schemeClr>
                </a:solidFill>
                <a:latin typeface="微软雅黑" panose="020B0503020204020204" charset="-122"/>
                <a:ea typeface="微软雅黑" panose="020B0503020204020204" charset="-122"/>
                <a:cs typeface="+mn-cs"/>
              </a:rPr>
              <a:t>0-2</a:t>
            </a:r>
            <a:r>
              <a:rPr lang="zh-CN" altLang="en-US" sz="1600" b="0" i="0" u="none" strike="noStrike" dirty="0">
                <a:solidFill>
                  <a:schemeClr val="tx1">
                    <a:alpha val="100000"/>
                  </a:schemeClr>
                </a:solidFill>
                <a:latin typeface="微软雅黑" panose="020B0503020204020204" charset="-122"/>
                <a:ea typeface="微软雅黑" panose="020B0503020204020204" charset="-122"/>
                <a:cs typeface="+mn-cs"/>
              </a:rPr>
              <a:t>秒）高压缸快速响应，抑制频率变化率。而在后续阶段（</a:t>
            </a:r>
            <a:r>
              <a:rPr lang="en-US" altLang="zh-CN" sz="1600" b="0" i="0" u="none" strike="noStrike" dirty="0">
                <a:solidFill>
                  <a:schemeClr val="tx1">
                    <a:alpha val="100000"/>
                  </a:schemeClr>
                </a:solidFill>
                <a:latin typeface="微软雅黑" panose="020B0503020204020204" charset="-122"/>
                <a:ea typeface="微软雅黑" panose="020B0503020204020204" charset="-122"/>
                <a:cs typeface="+mn-cs"/>
              </a:rPr>
              <a:t>2-15</a:t>
            </a:r>
            <a:r>
              <a:rPr lang="zh-CN" altLang="en-US" sz="1600" b="0" i="0" u="none" strike="noStrike" dirty="0">
                <a:solidFill>
                  <a:schemeClr val="tx1">
                    <a:alpha val="100000"/>
                  </a:schemeClr>
                </a:solidFill>
                <a:latin typeface="微软雅黑" panose="020B0503020204020204" charset="-122"/>
                <a:ea typeface="微软雅黑" panose="020B0503020204020204" charset="-122"/>
                <a:cs typeface="+mn-cs"/>
              </a:rPr>
              <a:t>秒），再热蒸汽逐渐释放能量，支撑频率恢复。</a:t>
            </a:r>
            <a:endParaRPr lang="en-US" altLang="zh-CN" sz="1600" b="0" i="0" u="none" strike="noStrike" dirty="0">
              <a:solidFill>
                <a:schemeClr val="tx1">
                  <a:alpha val="100000"/>
                </a:schemeClr>
              </a:solidFill>
              <a:latin typeface="微软雅黑" panose="020B0503020204020204" charset="-122"/>
              <a:ea typeface="微软雅黑" panose="020B0503020204020204" charset="-122"/>
              <a:cs typeface="+mn-cs"/>
            </a:endParaRPr>
          </a:p>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endParaRPr lang="en-US" altLang="zh-CN" sz="1600" dirty="0">
              <a:solidFill>
                <a:schemeClr val="tx1">
                  <a:alpha val="100000"/>
                </a:schemeClr>
              </a:solidFill>
              <a:latin typeface="微软雅黑" panose="020B0503020204020204" charset="-122"/>
              <a:ea typeface="微软雅黑" panose="020B0503020204020204" charset="-122"/>
            </a:endParaRPr>
          </a:p>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lang="zh-CN" altLang="en-US" sz="1600" b="0" i="0" u="none" strike="noStrike" dirty="0">
                <a:solidFill>
                  <a:schemeClr val="tx1">
                    <a:alpha val="100000"/>
                  </a:schemeClr>
                </a:solidFill>
                <a:latin typeface="微软雅黑" panose="020B0503020204020204" charset="-122"/>
                <a:ea typeface="微软雅黑" panose="020B0503020204020204" charset="-122"/>
                <a:cs typeface="+mn-cs"/>
              </a:rPr>
              <a:t>优化算法利用再热器的延迟功率特性，在满足频率安全的前提下，以更低的惯性成本实现经济性更优的机组组合。</a:t>
            </a:r>
            <a:endParaRPr lang="en-US" altLang="zh-CN" sz="1600" b="0" i="0" u="none" strike="noStrike" dirty="0">
              <a:solidFill>
                <a:schemeClr val="tx1">
                  <a:alpha val="100000"/>
                </a:schemeClr>
              </a:solidFill>
              <a:latin typeface="微软雅黑" panose="020B0503020204020204" charset="-122"/>
              <a:ea typeface="微软雅黑" panose="020B0503020204020204" charset="-122"/>
              <a:cs typeface="+mn-cs"/>
            </a:endParaRPr>
          </a:p>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endParaRPr lang="en-US" altLang="zh-CN" sz="1600" dirty="0">
              <a:solidFill>
                <a:schemeClr val="tx1">
                  <a:alpha val="100000"/>
                </a:schemeClr>
              </a:solidFill>
              <a:latin typeface="微软雅黑" panose="020B0503020204020204" charset="-122"/>
              <a:ea typeface="微软雅黑" panose="020B0503020204020204" charset="-122"/>
            </a:endParaRPr>
          </a:p>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lang="zh-CN" altLang="en-US" sz="1600" b="0" i="0" u="none" strike="noStrike" dirty="0">
                <a:solidFill>
                  <a:schemeClr val="tx1">
                    <a:alpha val="100000"/>
                  </a:schemeClr>
                </a:solidFill>
                <a:latin typeface="微软雅黑" panose="020B0503020204020204" charset="-122"/>
                <a:ea typeface="微软雅黑" panose="020B0503020204020204" charset="-122"/>
                <a:cs typeface="+mn-cs"/>
              </a:rPr>
              <a:t>这一现象在可再生能源高渗透系统中尤为重要，因为同步机组的减少迫使系统依赖其他动态特性（如再热、储能）来维持频率稳定。</a:t>
            </a:r>
            <a:endParaRPr lang="en-US" altLang="zh-CN" sz="1600" b="0" i="0" u="none" strike="noStrike" dirty="0">
              <a:solidFill>
                <a:schemeClr val="tx1">
                  <a:alpha val="100000"/>
                </a:schemeClr>
              </a:solidFill>
              <a:latin typeface="微软雅黑" panose="020B0503020204020204" charset="-122"/>
              <a:ea typeface="微软雅黑" panose="020B0503020204020204" charset="-122"/>
              <a:cs typeface="+mn-cs"/>
            </a:endParaRPr>
          </a:p>
        </p:txBody>
      </p:sp>
      <p:pic>
        <p:nvPicPr>
          <p:cNvPr id="4" name="图片 32" descr="3-5">
            <a:extLst>
              <a:ext uri="{FF2B5EF4-FFF2-40B4-BE49-F238E27FC236}">
                <a16:creationId xmlns:a16="http://schemas.microsoft.com/office/drawing/2014/main" id="{7F512A9F-21C4-1094-D1B5-E3931855CF5C}"/>
              </a:ext>
            </a:extLst>
          </p:cNvPr>
          <p:cNvPicPr>
            <a:picLocks noChangeAspect="1"/>
          </p:cNvPicPr>
          <p:nvPr/>
        </p:nvPicPr>
        <p:blipFill>
          <a:blip r:embed="rId8"/>
          <a:stretch>
            <a:fillRect/>
          </a:stretch>
        </p:blipFill>
        <p:spPr>
          <a:xfrm>
            <a:off x="214814" y="2777147"/>
            <a:ext cx="6020497" cy="2879242"/>
          </a:xfrm>
          <a:prstGeom prst="rect">
            <a:avLst/>
          </a:prstGeom>
        </p:spPr>
      </p:pic>
    </p:spTree>
    <p:extLst>
      <p:ext uri="{BB962C8B-B14F-4D97-AF65-F5344CB8AC3E}">
        <p14:creationId xmlns:p14="http://schemas.microsoft.com/office/powerpoint/2010/main" val="632207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7DD61-B841-4DD4-86A4-FCE3A3D6C375}"/>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6266B265-491A-61CF-409C-49462AC1D7A7}"/>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EF0054D8-CE9A-093E-5DA5-30BE6F101755}"/>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BE7C9076-5FBE-7802-D49A-0C95FC325948}"/>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42329298-A1F7-3D64-C355-01416E34ED11}"/>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9201A3BA-EF49-53EA-EACF-B1D2E3E2191C}"/>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暂态大作业：进阶任务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(2)</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26C4D78A-50AC-8FD5-3D8C-25052B96D502}"/>
              </a:ext>
            </a:extLst>
          </p:cNvPr>
          <p:cNvSpPr>
            <a:spLocks noGrp="1"/>
          </p:cNvSpPr>
          <p:nvPr>
            <p:ph type="sldNum" sz="quarter" idx="12"/>
          </p:nvPr>
        </p:nvSpPr>
        <p:spPr>
          <a:xfrm>
            <a:off x="9343477" y="605007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18</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mc:AlternateContent xmlns:mc="http://schemas.openxmlformats.org/markup-compatibility/2006" xmlns:a14="http://schemas.microsoft.com/office/drawing/2010/main">
        <mc:Choice Requires="a14">
          <p:sp>
            <p:nvSpPr>
              <p:cNvPr id="311" name="文本框 12">
                <a:extLst>
                  <a:ext uri="{FF2B5EF4-FFF2-40B4-BE49-F238E27FC236}">
                    <a16:creationId xmlns:a16="http://schemas.microsoft.com/office/drawing/2014/main" id="{83C7E5FE-F538-C36F-07C5-05C291F00977}"/>
                  </a:ext>
                </a:extLst>
              </p:cNvPr>
              <p:cNvSpPr txBox="1"/>
              <p:nvPr/>
            </p:nvSpPr>
            <p:spPr>
              <a:xfrm>
                <a:off x="1923744" y="1828110"/>
                <a:ext cx="8464535" cy="504189"/>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从</a:t>
                </a:r>
                <a14:m>
                  <m:oMath xmlns:m="http://schemas.openxmlformats.org/officeDocument/2006/math">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p>
                      <m:sSup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p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p>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nadir</m:t>
                        </m:r>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 </m:t>
                        </m:r>
                      </m:sup>
                    </m:sSup>
                  </m:oMath>
                </a14:m>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储能的表达式出发，探索将约束</a:t>
                </a:r>
                <a14:m>
                  <m:oMath xmlns:m="http://schemas.openxmlformats.org/officeDocument/2006/math">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p>
                      <m:sSup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p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p>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nadir</m:t>
                        </m:r>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 </m:t>
                        </m:r>
                      </m:sup>
                    </m:sSup>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b>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𝒄𝒓</m:t>
                        </m:r>
                      </m:sub>
                    </m:sSub>
                  </m:oMath>
                </a14:m>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直接线性化的方法。</a:t>
                </a:r>
                <a:endParaRPr lang="zh-TW"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311" name="文本框 12">
                <a:extLst>
                  <a:ext uri="{FF2B5EF4-FFF2-40B4-BE49-F238E27FC236}">
                    <a16:creationId xmlns:a16="http://schemas.microsoft.com/office/drawing/2014/main" id="{83C7E5FE-F538-C36F-07C5-05C291F00977}"/>
                  </a:ext>
                </a:extLst>
              </p:cNvPr>
              <p:cNvSpPr txBox="1">
                <a:spLocks noRot="1" noChangeAspect="1" noMove="1" noResize="1" noEditPoints="1" noAdjustHandles="1" noChangeArrowheads="1" noChangeShapeType="1" noTextEdit="1"/>
              </p:cNvSpPr>
              <p:nvPr/>
            </p:nvSpPr>
            <p:spPr>
              <a:xfrm>
                <a:off x="1923744" y="1828110"/>
                <a:ext cx="8464535" cy="504189"/>
              </a:xfrm>
              <a:prstGeom prst="rect">
                <a:avLst/>
              </a:prstGeom>
              <a:blipFill>
                <a:blip r:embed="rId7"/>
                <a:stretch>
                  <a:fillRect b="-13253"/>
                </a:stretch>
              </a:blipFill>
              <a:ln w="9525">
                <a:noFill/>
                <a:prstDash val="dash"/>
              </a:ln>
              <a:effectLst/>
            </p:spPr>
            <p:txBody>
              <a:bodyPr/>
              <a:lstStyle/>
              <a:p>
                <a:r>
                  <a:rPr lang="zh-MO" altLang="en-US">
                    <a:noFill/>
                  </a:rPr>
                  <a:t> </a:t>
                </a:r>
              </a:p>
            </p:txBody>
          </p:sp>
        </mc:Fallback>
      </mc:AlternateContent>
      <p:sp>
        <p:nvSpPr>
          <p:cNvPr id="11" name="文字方塊 10">
            <a:extLst>
              <a:ext uri="{FF2B5EF4-FFF2-40B4-BE49-F238E27FC236}">
                <a16:creationId xmlns:a16="http://schemas.microsoft.com/office/drawing/2014/main" id="{A0F445F4-6647-CA46-0431-F2149EEE7988}"/>
              </a:ext>
            </a:extLst>
          </p:cNvPr>
          <p:cNvSpPr txBox="1"/>
          <p:nvPr/>
        </p:nvSpPr>
        <p:spPr>
          <a:xfrm>
            <a:off x="1269631" y="2480052"/>
            <a:ext cx="5270065" cy="369332"/>
          </a:xfrm>
          <a:prstGeom prst="rect">
            <a:avLst/>
          </a:prstGeom>
          <a:noFill/>
        </p:spPr>
        <p:txBody>
          <a:bodyPr wrap="square">
            <a:spAutoFit/>
          </a:bodyPr>
          <a:lstStyle/>
          <a:p>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r>
              <a:rPr lang="zh-CN" altLang="en-US" sz="1800" b="1" u="none" strike="noStrike" dirty="0">
                <a:solidFill>
                  <a:srgbClr val="7030A0">
                    <a:alpha val="100000"/>
                  </a:srgbClr>
                </a:solidFill>
                <a:latin typeface="微软雅黑" panose="020B0503020204020204" charset="-122"/>
                <a:ea typeface="微软雅黑" panose="020B0503020204020204" charset="-122"/>
                <a:cs typeface="+mn-cs"/>
              </a:rPr>
              <a:t>模型构建</a:t>
            </a:r>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endParaRPr lang="zh-MO" altLang="en-US" dirty="0"/>
          </a:p>
        </p:txBody>
      </p:sp>
      <p:sp>
        <p:nvSpPr>
          <p:cNvPr id="12" name="矩形: 圆角 25">
            <a:extLst>
              <a:ext uri="{FF2B5EF4-FFF2-40B4-BE49-F238E27FC236}">
                <a16:creationId xmlns:a16="http://schemas.microsoft.com/office/drawing/2014/main" id="{E08A1667-78DA-FE3C-E8A2-6113B435328F}"/>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B8A61235-7677-786A-8EDD-E0FE90DF3E26}"/>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sp>
        <p:nvSpPr>
          <p:cNvPr id="14" name="矩形: 圆角 25">
            <a:extLst>
              <a:ext uri="{FF2B5EF4-FFF2-40B4-BE49-F238E27FC236}">
                <a16:creationId xmlns:a16="http://schemas.microsoft.com/office/drawing/2014/main" id="{0FA98CA3-4BFA-ECAA-5BBE-7D4B7F853C62}"/>
              </a:ext>
            </a:extLst>
          </p:cNvPr>
          <p:cNvSpPr/>
          <p:nvPr/>
        </p:nvSpPr>
        <p:spPr>
          <a:xfrm>
            <a:off x="6235311" y="1253340"/>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计算结果</a:t>
            </a:r>
            <a:endParaRPr dirty="0"/>
          </a:p>
        </p:txBody>
      </p:sp>
      <p:sp>
        <p:nvSpPr>
          <p:cNvPr id="15" name="矩形: 圆角 25">
            <a:extLst>
              <a:ext uri="{FF2B5EF4-FFF2-40B4-BE49-F238E27FC236}">
                <a16:creationId xmlns:a16="http://schemas.microsoft.com/office/drawing/2014/main" id="{395403FE-B3DB-3997-EBA2-4A5EE432E530}"/>
              </a:ext>
            </a:extLst>
          </p:cNvPr>
          <p:cNvSpPr/>
          <p:nvPr/>
        </p:nvSpPr>
        <p:spPr>
          <a:xfrm>
            <a:off x="4203136" y="1252714"/>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理论建模</a:t>
            </a:r>
            <a:endParaRPr dirty="0"/>
          </a:p>
        </p:txBody>
      </p:sp>
      <p:pic>
        <p:nvPicPr>
          <p:cNvPr id="3" name="圖片 2">
            <a:extLst>
              <a:ext uri="{FF2B5EF4-FFF2-40B4-BE49-F238E27FC236}">
                <a16:creationId xmlns:a16="http://schemas.microsoft.com/office/drawing/2014/main" id="{3EF0869C-539F-378A-93B6-19CFB3A5DCA0}"/>
              </a:ext>
            </a:extLst>
          </p:cNvPr>
          <p:cNvPicPr>
            <a:picLocks noChangeAspect="1"/>
          </p:cNvPicPr>
          <p:nvPr/>
        </p:nvPicPr>
        <p:blipFill>
          <a:blip r:embed="rId8"/>
          <a:stretch>
            <a:fillRect/>
          </a:stretch>
        </p:blipFill>
        <p:spPr>
          <a:xfrm>
            <a:off x="1426375" y="2905683"/>
            <a:ext cx="4042173" cy="3602656"/>
          </a:xfrm>
          <a:prstGeom prst="rect">
            <a:avLst/>
          </a:prstGeom>
        </p:spPr>
      </p:pic>
      <p:pic>
        <p:nvPicPr>
          <p:cNvPr id="5" name="圖片 4">
            <a:extLst>
              <a:ext uri="{FF2B5EF4-FFF2-40B4-BE49-F238E27FC236}">
                <a16:creationId xmlns:a16="http://schemas.microsoft.com/office/drawing/2014/main" id="{6AE614F8-E1A2-D14C-600C-864E1FE0EBD0}"/>
              </a:ext>
            </a:extLst>
          </p:cNvPr>
          <p:cNvPicPr>
            <a:picLocks noChangeAspect="1"/>
          </p:cNvPicPr>
          <p:nvPr/>
        </p:nvPicPr>
        <p:blipFill>
          <a:blip r:embed="rId9"/>
          <a:stretch>
            <a:fillRect/>
          </a:stretch>
        </p:blipFill>
        <p:spPr>
          <a:xfrm>
            <a:off x="6321443" y="3032825"/>
            <a:ext cx="4173622" cy="2571478"/>
          </a:xfrm>
          <a:prstGeom prst="rect">
            <a:avLst/>
          </a:prstGeom>
        </p:spPr>
      </p:pic>
    </p:spTree>
    <p:extLst>
      <p:ext uri="{BB962C8B-B14F-4D97-AF65-F5344CB8AC3E}">
        <p14:creationId xmlns:p14="http://schemas.microsoft.com/office/powerpoint/2010/main" val="797468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F1469-48B8-EBC9-E204-8B3A21E39055}"/>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0A784FE5-AFCC-5227-A58B-8AB59CD3ED3B}"/>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5FCCE1E7-4759-44A0-8E1B-31FC35B4B4BD}"/>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F802E0B7-468E-20DB-673A-2CC0669BE7E7}"/>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402A187A-1042-4602-647B-619006F869F5}"/>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8EF0A816-0D8E-998D-D37F-C2BE497B8B9E}"/>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暂态大作业：进阶任务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(2)</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078AA254-9F2D-40CC-5ADC-F84F736A4484}"/>
              </a:ext>
            </a:extLst>
          </p:cNvPr>
          <p:cNvSpPr>
            <a:spLocks noGrp="1"/>
          </p:cNvSpPr>
          <p:nvPr>
            <p:ph type="sldNum" sz="quarter" idx="12"/>
          </p:nvPr>
        </p:nvSpPr>
        <p:spPr>
          <a:xfrm>
            <a:off x="9343477" y="605007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19</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mc:AlternateContent xmlns:mc="http://schemas.openxmlformats.org/markup-compatibility/2006">
        <mc:Choice xmlns:a14="http://schemas.microsoft.com/office/drawing/2010/main" Requires="a14">
          <p:sp>
            <p:nvSpPr>
              <p:cNvPr id="311" name="文本框 12">
                <a:extLst>
                  <a:ext uri="{FF2B5EF4-FFF2-40B4-BE49-F238E27FC236}">
                    <a16:creationId xmlns:a16="http://schemas.microsoft.com/office/drawing/2014/main" id="{D34FDC75-C75B-62D4-A960-D6A58E1FF8C9}"/>
                  </a:ext>
                </a:extLst>
              </p:cNvPr>
              <p:cNvSpPr txBox="1"/>
              <p:nvPr/>
            </p:nvSpPr>
            <p:spPr>
              <a:xfrm>
                <a:off x="1923744" y="1828110"/>
                <a:ext cx="8464535" cy="504189"/>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从</a:t>
                </a:r>
                <a14:m>
                  <m:oMath xmlns:m="http://schemas.openxmlformats.org/officeDocument/2006/math">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p>
                      <m:sSup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p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p>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nadir</m:t>
                        </m:r>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 </m:t>
                        </m:r>
                      </m:sup>
                    </m:sSup>
                  </m:oMath>
                </a14:m>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储能的表达式出发，探索将约束</a:t>
                </a:r>
                <a14:m>
                  <m:oMath xmlns:m="http://schemas.openxmlformats.org/officeDocument/2006/math">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p>
                      <m:sSup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p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p>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nadir</m:t>
                        </m:r>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 </m:t>
                        </m:r>
                      </m:sup>
                    </m:sSup>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b>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𝒄𝒓</m:t>
                        </m:r>
                      </m:sub>
                    </m:sSub>
                  </m:oMath>
                </a14:m>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直接线性化的方法。</a:t>
                </a:r>
                <a:endParaRPr lang="zh-TW"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mc:Choice>
        <mc:Fallback>
          <p:sp>
            <p:nvSpPr>
              <p:cNvPr id="311" name="文本框 12">
                <a:extLst>
                  <a:ext uri="{FF2B5EF4-FFF2-40B4-BE49-F238E27FC236}">
                    <a16:creationId xmlns:a16="http://schemas.microsoft.com/office/drawing/2014/main" id="{D34FDC75-C75B-62D4-A960-D6A58E1FF8C9}"/>
                  </a:ext>
                </a:extLst>
              </p:cNvPr>
              <p:cNvSpPr txBox="1">
                <a:spLocks noRot="1" noChangeAspect="1" noMove="1" noResize="1" noEditPoints="1" noAdjustHandles="1" noChangeArrowheads="1" noChangeShapeType="1" noTextEdit="1"/>
              </p:cNvSpPr>
              <p:nvPr/>
            </p:nvSpPr>
            <p:spPr>
              <a:xfrm>
                <a:off x="1923744" y="1828110"/>
                <a:ext cx="8464535" cy="504189"/>
              </a:xfrm>
              <a:prstGeom prst="rect">
                <a:avLst/>
              </a:prstGeom>
              <a:blipFill>
                <a:blip r:embed="rId7"/>
                <a:stretch>
                  <a:fillRect b="-13253"/>
                </a:stretch>
              </a:blipFill>
              <a:ln w="9525">
                <a:noFill/>
                <a:prstDash val="dash"/>
              </a:ln>
              <a:effectLst/>
            </p:spPr>
            <p:txBody>
              <a:bodyPr/>
              <a:lstStyle/>
              <a:p>
                <a:r>
                  <a:rPr lang="zh-MO" altLang="en-US">
                    <a:noFill/>
                  </a:rPr>
                  <a:t> </a:t>
                </a:r>
              </a:p>
            </p:txBody>
          </p:sp>
        </mc:Fallback>
      </mc:AlternateContent>
      <p:sp>
        <p:nvSpPr>
          <p:cNvPr id="11" name="文字方塊 10">
            <a:extLst>
              <a:ext uri="{FF2B5EF4-FFF2-40B4-BE49-F238E27FC236}">
                <a16:creationId xmlns:a16="http://schemas.microsoft.com/office/drawing/2014/main" id="{BA588468-5044-06DC-0D02-95D9AC0A1C7C}"/>
              </a:ext>
            </a:extLst>
          </p:cNvPr>
          <p:cNvSpPr txBox="1"/>
          <p:nvPr/>
        </p:nvSpPr>
        <p:spPr>
          <a:xfrm>
            <a:off x="1269631" y="2480052"/>
            <a:ext cx="5270065" cy="369332"/>
          </a:xfrm>
          <a:prstGeom prst="rect">
            <a:avLst/>
          </a:prstGeom>
          <a:noFill/>
        </p:spPr>
        <p:txBody>
          <a:bodyPr wrap="square">
            <a:spAutoFit/>
          </a:bodyPr>
          <a:lstStyle/>
          <a:p>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r>
              <a:rPr lang="zh-CN" altLang="en-US" sz="1800" b="1" u="none" strike="noStrike" dirty="0">
                <a:solidFill>
                  <a:srgbClr val="7030A0">
                    <a:alpha val="100000"/>
                  </a:srgbClr>
                </a:solidFill>
                <a:latin typeface="微软雅黑" panose="020B0503020204020204" charset="-122"/>
                <a:ea typeface="微软雅黑" panose="020B0503020204020204" charset="-122"/>
                <a:cs typeface="+mn-cs"/>
              </a:rPr>
              <a:t>分段线性化</a:t>
            </a:r>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endParaRPr lang="zh-MO" altLang="en-US" dirty="0"/>
          </a:p>
        </p:txBody>
      </p:sp>
      <p:sp>
        <p:nvSpPr>
          <p:cNvPr id="12" name="矩形: 圆角 25">
            <a:extLst>
              <a:ext uri="{FF2B5EF4-FFF2-40B4-BE49-F238E27FC236}">
                <a16:creationId xmlns:a16="http://schemas.microsoft.com/office/drawing/2014/main" id="{9AC5495D-CAA9-0685-4E3A-1FDF9622EF64}"/>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9CBE22C1-701E-235E-EAEB-B668514EE274}"/>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sp>
        <p:nvSpPr>
          <p:cNvPr id="14" name="矩形: 圆角 25">
            <a:extLst>
              <a:ext uri="{FF2B5EF4-FFF2-40B4-BE49-F238E27FC236}">
                <a16:creationId xmlns:a16="http://schemas.microsoft.com/office/drawing/2014/main" id="{BDC62362-9C4B-B2BF-BCA8-3917235C2942}"/>
              </a:ext>
            </a:extLst>
          </p:cNvPr>
          <p:cNvSpPr/>
          <p:nvPr/>
        </p:nvSpPr>
        <p:spPr>
          <a:xfrm>
            <a:off x="6235311" y="1253340"/>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计算结果</a:t>
            </a:r>
            <a:endParaRPr dirty="0"/>
          </a:p>
        </p:txBody>
      </p:sp>
      <p:sp>
        <p:nvSpPr>
          <p:cNvPr id="15" name="矩形: 圆角 25">
            <a:extLst>
              <a:ext uri="{FF2B5EF4-FFF2-40B4-BE49-F238E27FC236}">
                <a16:creationId xmlns:a16="http://schemas.microsoft.com/office/drawing/2014/main" id="{BEC00983-6988-87E3-576E-5F3BE3FAF9A9}"/>
              </a:ext>
            </a:extLst>
          </p:cNvPr>
          <p:cNvSpPr/>
          <p:nvPr/>
        </p:nvSpPr>
        <p:spPr>
          <a:xfrm>
            <a:off x="4203136" y="1252714"/>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理论建模</a:t>
            </a:r>
            <a:endParaRPr dirty="0"/>
          </a:p>
        </p:txBody>
      </p:sp>
      <p:pic>
        <p:nvPicPr>
          <p:cNvPr id="4" name="圖片 3">
            <a:extLst>
              <a:ext uri="{FF2B5EF4-FFF2-40B4-BE49-F238E27FC236}">
                <a16:creationId xmlns:a16="http://schemas.microsoft.com/office/drawing/2014/main" id="{5020FE0A-87A5-50CD-7736-43AE9CDF27D0}"/>
              </a:ext>
            </a:extLst>
          </p:cNvPr>
          <p:cNvPicPr>
            <a:picLocks noChangeAspect="1"/>
          </p:cNvPicPr>
          <p:nvPr/>
        </p:nvPicPr>
        <p:blipFill>
          <a:blip r:embed="rId8"/>
          <a:stretch>
            <a:fillRect/>
          </a:stretch>
        </p:blipFill>
        <p:spPr>
          <a:xfrm>
            <a:off x="1204204" y="2932526"/>
            <a:ext cx="5031107" cy="3117547"/>
          </a:xfrm>
          <a:prstGeom prst="rect">
            <a:avLst/>
          </a:prstGeom>
        </p:spPr>
      </p:pic>
      <p:pic>
        <p:nvPicPr>
          <p:cNvPr id="7" name="圖片 6">
            <a:extLst>
              <a:ext uri="{FF2B5EF4-FFF2-40B4-BE49-F238E27FC236}">
                <a16:creationId xmlns:a16="http://schemas.microsoft.com/office/drawing/2014/main" id="{A13DD393-AFD5-0937-8A9D-1FD5B7119ED2}"/>
              </a:ext>
            </a:extLst>
          </p:cNvPr>
          <p:cNvPicPr>
            <a:picLocks noChangeAspect="1"/>
          </p:cNvPicPr>
          <p:nvPr/>
        </p:nvPicPr>
        <p:blipFill>
          <a:blip r:embed="rId9"/>
          <a:stretch>
            <a:fillRect/>
          </a:stretch>
        </p:blipFill>
        <p:spPr>
          <a:xfrm>
            <a:off x="6729803" y="2932526"/>
            <a:ext cx="4533996" cy="3044071"/>
          </a:xfrm>
          <a:prstGeom prst="rect">
            <a:avLst/>
          </a:prstGeom>
        </p:spPr>
      </p:pic>
    </p:spTree>
    <p:extLst>
      <p:ext uri="{BB962C8B-B14F-4D97-AF65-F5344CB8AC3E}">
        <p14:creationId xmlns:p14="http://schemas.microsoft.com/office/powerpoint/2010/main" val="173820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68"/>
          <p:cNvPicPr>
            <a:picLocks noChangeAspect="1"/>
          </p:cNvPicPr>
          <p:nvPr/>
        </p:nvPicPr>
        <p:blipFill rotWithShape="1">
          <a:blip r:embed="rId3" cstate="screen"/>
          <a:srcRect r="-28"/>
          <a:stretch>
            <a:fillRect/>
          </a:stretch>
        </p:blipFill>
        <p:spPr>
          <a:xfrm flipH="1">
            <a:off x="5598767" y="-1"/>
            <a:ext cx="3326355" cy="995307"/>
          </a:xfrm>
          <a:prstGeom prst="rect">
            <a:avLst/>
          </a:prstGeom>
        </p:spPr>
      </p:pic>
      <p:pic>
        <p:nvPicPr>
          <p:cNvPr id="191" name="图片 14"/>
          <p:cNvPicPr>
            <a:picLocks noChangeAspect="1"/>
          </p:cNvPicPr>
          <p:nvPr/>
        </p:nvPicPr>
        <p:blipFill rotWithShape="1">
          <a:blip r:embed="rId4" cstate="screen"/>
          <a:srcRect/>
          <a:stretch>
            <a:fillRect/>
          </a:stretch>
        </p:blipFill>
        <p:spPr>
          <a:xfrm>
            <a:off x="8890933" y="0"/>
            <a:ext cx="3326355" cy="973859"/>
          </a:xfrm>
          <a:prstGeom prst="rect">
            <a:avLst/>
          </a:prstGeom>
        </p:spPr>
      </p:pic>
      <p:sp>
        <p:nvSpPr>
          <p:cNvPr id="192" name="矩形 77"/>
          <p:cNvSpPr/>
          <p:nvPr/>
        </p:nvSpPr>
        <p:spPr>
          <a:xfrm>
            <a:off x="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193" name="图片 169"/>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8641" y="125580"/>
            <a:ext cx="747562" cy="778934"/>
          </a:xfrm>
          <a:prstGeom prst="rect">
            <a:avLst/>
          </a:prstGeom>
          <a:ln>
            <a:solidFill>
              <a:srgbClr val="580C6E"/>
            </a:solidFill>
          </a:ln>
        </p:spPr>
      </p:pic>
      <p:sp>
        <p:nvSpPr>
          <p:cNvPr id="194" name="文本框 174"/>
          <p:cNvSpPr txBox="1"/>
          <p:nvPr/>
        </p:nvSpPr>
        <p:spPr>
          <a:xfrm>
            <a:off x="1295557" y="191311"/>
            <a:ext cx="9677243" cy="707886"/>
          </a:xfrm>
          <a:prstGeom prst="rect">
            <a:avLst/>
          </a:prstGeom>
          <a:noFill/>
        </p:spPr>
        <p:txBody>
          <a:bodyPr wrap="square" rtlCol="0">
            <a:spAutoFit/>
          </a:bodyPr>
          <a:lstStyle/>
          <a:p>
            <a:r>
              <a:rPr lang="zh-CN" altLang="en-US" sz="4000" b="1" dirty="0">
                <a:solidFill>
                  <a:schemeClr val="bg1"/>
                </a:solidFill>
                <a:cs typeface="+mn-ea"/>
                <a:sym typeface="+mn-lt"/>
              </a:rPr>
              <a:t>目录</a:t>
            </a:r>
            <a:endParaRPr dirty="0"/>
          </a:p>
        </p:txBody>
      </p:sp>
      <p:sp>
        <p:nvSpPr>
          <p:cNvPr id="195" name="灯片编号占位符 2"/>
          <p:cNvSpPr>
            <a:spLocks noGrp="1"/>
          </p:cNvSpPr>
          <p:nvPr>
            <p:ph type="sldNum" sz="quarter" idx="12"/>
          </p:nvPr>
        </p:nvSpPr>
        <p:spPr>
          <a:xfrm>
            <a:off x="9256295" y="637563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dirty="0">
                <a:solidFill>
                  <a:prstClr val="black">
                    <a:tint val="75000"/>
                  </a:prstClr>
                </a:solidFill>
                <a:latin typeface="HelveticaExt-Normal"/>
                <a:ea typeface="OPPOSans B"/>
              </a:rPr>
              <a:t>2</a:t>
            </a:r>
            <a:endParaRPr kumimoji="0" lang="zh-CN" altLang="en-US" sz="1200" b="0"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196" name="文本框 4"/>
          <p:cNvSpPr txBox="1"/>
          <p:nvPr/>
        </p:nvSpPr>
        <p:spPr>
          <a:xfrm>
            <a:off x="1447800" y="1587131"/>
            <a:ext cx="9525000" cy="641350"/>
          </a:xfrm>
          <a:prstGeom prst="rect">
            <a:avLst/>
          </a:prstGeom>
          <a:solidFill>
            <a:schemeClr val="bg1">
              <a:alpha val="93000"/>
            </a:schemeClr>
          </a:solidFill>
          <a:ln w="12700">
            <a:solidFill>
              <a:schemeClr val="tx2">
                <a:alpha val="100000"/>
              </a:schemeClr>
            </a:solidFill>
          </a:ln>
        </p:spPr>
        <p:txBody>
          <a:bodyPr wrap="square">
            <a:spAutoFit/>
          </a:bodyP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rgbClr val="7030A0">
                    <a:alpha val="100000"/>
                  </a:srgbClr>
                </a:solidFill>
                <a:latin typeface="Arial" panose="020B0604020202020204"/>
                <a:ea typeface="微软雅黑" panose="020B0503020204020204" charset="-122"/>
                <a:cs typeface="+mn-cs"/>
              </a:rPr>
              <a:t>暂态大作业：必做任务</a:t>
            </a:r>
            <a:r>
              <a:rPr lang="en-US" altLang="zh-CN" sz="3600" b="1" i="0" u="none" strike="noStrike" dirty="0">
                <a:solidFill>
                  <a:srgbClr val="7030A0">
                    <a:alpha val="100000"/>
                  </a:srgbClr>
                </a:solidFill>
                <a:latin typeface="Arial" panose="020B0604020202020204"/>
                <a:ea typeface="微软雅黑" panose="020B0503020204020204" charset="-122"/>
                <a:cs typeface="+mn-cs"/>
              </a:rPr>
              <a:t>(1)</a:t>
            </a:r>
            <a:endParaRPr sz="1800" dirty="0">
              <a:solidFill>
                <a:schemeClr val="tx1">
                  <a:alpha val="100000"/>
                </a:schemeClr>
              </a:solidFill>
              <a:latin typeface="Arial" panose="020B0604020202020204"/>
              <a:ea typeface="微软雅黑" panose="020B0503020204020204" charset="-122"/>
              <a:cs typeface="+mn-cs"/>
            </a:endParaRPr>
          </a:p>
        </p:txBody>
      </p:sp>
      <p:sp>
        <p:nvSpPr>
          <p:cNvPr id="197" name="文本框 4"/>
          <p:cNvSpPr txBox="1"/>
          <p:nvPr/>
        </p:nvSpPr>
        <p:spPr>
          <a:xfrm>
            <a:off x="1447800" y="3661936"/>
            <a:ext cx="9525000" cy="641350"/>
          </a:xfrm>
          <a:prstGeom prst="rect">
            <a:avLst/>
          </a:prstGeom>
          <a:solidFill>
            <a:schemeClr val="bg1">
              <a:alpha val="93000"/>
            </a:schemeClr>
          </a:solidFill>
          <a:ln w="12700">
            <a:solidFill>
              <a:schemeClr val="tx2">
                <a:alpha val="100000"/>
              </a:schemeClr>
            </a:solidFill>
            <a:prstDash val="solid"/>
          </a:ln>
        </p:spPr>
        <p:txBody>
          <a:bodyPr wrap="square">
            <a:spAutoFit/>
          </a:bodyP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dirty="0">
                <a:solidFill>
                  <a:srgbClr val="7030A0">
                    <a:alpha val="100000"/>
                  </a:srgbClr>
                </a:solidFill>
                <a:latin typeface="Arial" panose="020B0604020202020204"/>
                <a:ea typeface="微软雅黑" panose="020B0503020204020204" charset="-122"/>
                <a:cs typeface="+mn-cs"/>
              </a:rPr>
              <a:t>暂态大作业：进阶任务</a:t>
            </a:r>
            <a:r>
              <a:rPr lang="en-US" altLang="zh-CN" sz="3600" b="1" dirty="0">
                <a:solidFill>
                  <a:srgbClr val="7030A0">
                    <a:alpha val="100000"/>
                  </a:srgbClr>
                </a:solidFill>
                <a:latin typeface="Arial" panose="020B0604020202020204"/>
                <a:ea typeface="微软雅黑" panose="020B0503020204020204" charset="-122"/>
                <a:cs typeface="+mn-cs"/>
              </a:rPr>
              <a:t>(1)</a:t>
            </a:r>
            <a:endParaRPr sz="1800" dirty="0">
              <a:solidFill>
                <a:schemeClr val="tx1">
                  <a:alpha val="100000"/>
                </a:schemeClr>
              </a:solidFill>
              <a:latin typeface="Arial" panose="020B0604020202020204"/>
              <a:ea typeface="微软雅黑" panose="020B0503020204020204" charset="-122"/>
              <a:cs typeface="+mn-cs"/>
            </a:endParaRPr>
          </a:p>
        </p:txBody>
      </p:sp>
      <p:sp>
        <p:nvSpPr>
          <p:cNvPr id="198" name="文本框 4"/>
          <p:cNvSpPr txBox="1"/>
          <p:nvPr/>
        </p:nvSpPr>
        <p:spPr>
          <a:xfrm>
            <a:off x="1447800" y="4650055"/>
            <a:ext cx="9525000" cy="641350"/>
          </a:xfrm>
          <a:prstGeom prst="rect">
            <a:avLst/>
          </a:prstGeom>
          <a:solidFill>
            <a:schemeClr val="bg1">
              <a:alpha val="93000"/>
            </a:schemeClr>
          </a:solidFill>
          <a:ln w="12700">
            <a:solidFill>
              <a:schemeClr val="tx2">
                <a:alpha val="100000"/>
              </a:schemeClr>
            </a:solidFill>
            <a:prstDash val="solid"/>
          </a:ln>
        </p:spPr>
        <p:txBody>
          <a:bodyPr wrap="square">
            <a:spAutoFit/>
          </a:bodyP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dirty="0">
                <a:solidFill>
                  <a:srgbClr val="7030A0">
                    <a:alpha val="100000"/>
                  </a:srgbClr>
                </a:solidFill>
                <a:latin typeface="Arial" panose="020B0604020202020204"/>
                <a:ea typeface="微软雅黑" panose="020B0503020204020204" charset="-122"/>
                <a:cs typeface="+mn-cs"/>
              </a:rPr>
              <a:t>暂态大作业：进阶任务</a:t>
            </a:r>
            <a:r>
              <a:rPr lang="en-US" altLang="zh-CN" sz="3600" b="1" dirty="0">
                <a:solidFill>
                  <a:srgbClr val="7030A0">
                    <a:alpha val="100000"/>
                  </a:srgbClr>
                </a:solidFill>
                <a:latin typeface="Arial" panose="020B0604020202020204"/>
                <a:ea typeface="微软雅黑" panose="020B0503020204020204" charset="-122"/>
                <a:cs typeface="+mn-cs"/>
              </a:rPr>
              <a:t>(2)</a:t>
            </a:r>
            <a:endParaRPr sz="1800" dirty="0">
              <a:solidFill>
                <a:schemeClr val="tx1">
                  <a:alpha val="100000"/>
                </a:schemeClr>
              </a:solidFill>
              <a:latin typeface="Arial" panose="020B0604020202020204"/>
              <a:ea typeface="微软雅黑" panose="020B0503020204020204" charset="-122"/>
              <a:cs typeface="+mn-cs"/>
            </a:endParaRPr>
          </a:p>
        </p:txBody>
      </p:sp>
      <p:sp>
        <p:nvSpPr>
          <p:cNvPr id="2" name="文本框 4"/>
          <p:cNvSpPr txBox="1"/>
          <p:nvPr/>
        </p:nvSpPr>
        <p:spPr>
          <a:xfrm>
            <a:off x="1447800" y="2622043"/>
            <a:ext cx="9525000" cy="646331"/>
          </a:xfrm>
          <a:prstGeom prst="rect">
            <a:avLst/>
          </a:prstGeom>
          <a:solidFill>
            <a:schemeClr val="bg1">
              <a:alpha val="93000"/>
            </a:schemeClr>
          </a:solidFill>
          <a:ln w="12700">
            <a:solidFill>
              <a:schemeClr val="tx2">
                <a:alpha val="100000"/>
              </a:schemeClr>
            </a:solidFill>
          </a:ln>
        </p:spPr>
        <p:txBody>
          <a:bodyPr wrap="square">
            <a:spAutoFit/>
          </a:bodyP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rgbClr val="7030A0">
                    <a:alpha val="100000"/>
                  </a:srgbClr>
                </a:solidFill>
                <a:latin typeface="Arial" panose="020B0604020202020204"/>
                <a:ea typeface="微软雅黑" panose="020B0503020204020204" charset="-122"/>
                <a:cs typeface="+mn-cs"/>
              </a:rPr>
              <a:t>暂态大作业：必做任务</a:t>
            </a:r>
            <a:r>
              <a:rPr lang="en-US" altLang="zh-CN" sz="3600" b="1" i="0" u="none" strike="noStrike" dirty="0">
                <a:solidFill>
                  <a:srgbClr val="7030A0">
                    <a:alpha val="100000"/>
                  </a:srgbClr>
                </a:solidFill>
                <a:latin typeface="Arial" panose="020B0604020202020204"/>
                <a:ea typeface="微软雅黑" panose="020B0503020204020204" charset="-122"/>
                <a:cs typeface="+mn-cs"/>
              </a:rPr>
              <a:t>(2)</a:t>
            </a:r>
            <a:endParaRPr sz="1800" dirty="0">
              <a:solidFill>
                <a:schemeClr val="tx1">
                  <a:alpha val="100000"/>
                </a:schemeClr>
              </a:solidFill>
              <a:latin typeface="Arial" panose="020B0604020202020204"/>
              <a:ea typeface="微软雅黑" panose="020B0503020204020204" charset="-122"/>
              <a:cs typeface="+mn-cs"/>
            </a:endParaRPr>
          </a:p>
        </p:txBody>
      </p:sp>
      <p:sp>
        <p:nvSpPr>
          <p:cNvPr id="3" name="文本框 4">
            <a:extLst>
              <a:ext uri="{FF2B5EF4-FFF2-40B4-BE49-F238E27FC236}">
                <a16:creationId xmlns:a16="http://schemas.microsoft.com/office/drawing/2014/main" id="{33355320-8675-08B3-F915-D7D524B5AD65}"/>
              </a:ext>
            </a:extLst>
          </p:cNvPr>
          <p:cNvSpPr txBox="1"/>
          <p:nvPr/>
        </p:nvSpPr>
        <p:spPr>
          <a:xfrm>
            <a:off x="1447800" y="5638174"/>
            <a:ext cx="9525000" cy="641350"/>
          </a:xfrm>
          <a:prstGeom prst="rect">
            <a:avLst/>
          </a:prstGeom>
          <a:solidFill>
            <a:schemeClr val="bg1">
              <a:alpha val="93000"/>
            </a:schemeClr>
          </a:solidFill>
          <a:ln w="12700">
            <a:solidFill>
              <a:schemeClr val="tx2">
                <a:alpha val="100000"/>
              </a:schemeClr>
            </a:solidFill>
            <a:prstDash val="solid"/>
          </a:ln>
        </p:spPr>
        <p:txBody>
          <a:bodyPr wrap="square">
            <a:spAutoFit/>
          </a:bodyP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dirty="0">
                <a:solidFill>
                  <a:srgbClr val="7030A0">
                    <a:alpha val="100000"/>
                  </a:srgbClr>
                </a:solidFill>
                <a:latin typeface="Arial" panose="020B0604020202020204"/>
                <a:ea typeface="微软雅黑" panose="020B0503020204020204" charset="-122"/>
                <a:cs typeface="+mn-cs"/>
              </a:rPr>
              <a:t>暂态大作业：</a:t>
            </a:r>
            <a:r>
              <a:rPr lang="zh-MO" altLang="en-US" sz="3600" b="1" dirty="0">
                <a:solidFill>
                  <a:srgbClr val="7030A0">
                    <a:alpha val="100000"/>
                  </a:srgbClr>
                </a:solidFill>
                <a:latin typeface="Arial" panose="020B0604020202020204"/>
                <a:ea typeface="微软雅黑" panose="020B0503020204020204" charset="-122"/>
                <a:cs typeface="+mn-cs"/>
              </a:rPr>
              <a:t>探索任务</a:t>
            </a:r>
            <a:endParaRPr sz="1800" dirty="0">
              <a:solidFill>
                <a:schemeClr val="tx1">
                  <a:alpha val="100000"/>
                </a:schemeClr>
              </a:solidFill>
              <a:latin typeface="Arial" panose="020B0604020202020204"/>
              <a:ea typeface="微软雅黑" panose="020B0503020204020204"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296E4-D27E-9D53-8977-8127F45289F2}"/>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2FF510FF-0CBF-CAA7-C0F6-0C6F10DC6545}"/>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8C66709E-DCB8-92CD-CAC7-1407594DB983}"/>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2FBA5807-B827-FA6A-ED3B-DE5BF7299AFF}"/>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D9193FC4-E4F3-A5A7-CE0F-52345A4A2F81}"/>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FC6B60F8-BD8D-DB9E-F52F-E0F5EB5302DD}"/>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暂态大作业：进阶任务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(2)</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8FCCC2BA-4911-233D-5BFA-3DF506C0E9C6}"/>
              </a:ext>
            </a:extLst>
          </p:cNvPr>
          <p:cNvSpPr>
            <a:spLocks noGrp="1"/>
          </p:cNvSpPr>
          <p:nvPr>
            <p:ph type="sldNum" sz="quarter" idx="12"/>
          </p:nvPr>
        </p:nvSpPr>
        <p:spPr>
          <a:xfrm>
            <a:off x="9343477" y="605007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20</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mc:AlternateContent xmlns:mc="http://schemas.openxmlformats.org/markup-compatibility/2006">
        <mc:Choice xmlns:a14="http://schemas.microsoft.com/office/drawing/2010/main" Requires="a14">
          <p:sp>
            <p:nvSpPr>
              <p:cNvPr id="311" name="文本框 12">
                <a:extLst>
                  <a:ext uri="{FF2B5EF4-FFF2-40B4-BE49-F238E27FC236}">
                    <a16:creationId xmlns:a16="http://schemas.microsoft.com/office/drawing/2014/main" id="{F834CAE3-B6BC-187E-D0B1-A3E46A787791}"/>
                  </a:ext>
                </a:extLst>
              </p:cNvPr>
              <p:cNvSpPr txBox="1"/>
              <p:nvPr/>
            </p:nvSpPr>
            <p:spPr>
              <a:xfrm>
                <a:off x="1923744" y="1828110"/>
                <a:ext cx="8464535" cy="504189"/>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从</a:t>
                </a:r>
                <a14:m>
                  <m:oMath xmlns:m="http://schemas.openxmlformats.org/officeDocument/2006/math">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p>
                      <m:sSup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p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p>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nadir</m:t>
                        </m:r>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 </m:t>
                        </m:r>
                      </m:sup>
                    </m:sSup>
                  </m:oMath>
                </a14:m>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储能的表达式出发，探索将约束</a:t>
                </a:r>
                <a14:m>
                  <m:oMath xmlns:m="http://schemas.openxmlformats.org/officeDocument/2006/math">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p>
                      <m:sSup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p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p>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nadir</m:t>
                        </m:r>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 </m:t>
                        </m:r>
                      </m:sup>
                    </m:sSup>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b>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𝒄𝒓</m:t>
                        </m:r>
                      </m:sub>
                    </m:sSub>
                  </m:oMath>
                </a14:m>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直接线性化的方法。</a:t>
                </a:r>
                <a:endParaRPr lang="zh-TW"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mc:Choice>
        <mc:Fallback>
          <p:sp>
            <p:nvSpPr>
              <p:cNvPr id="311" name="文本框 12">
                <a:extLst>
                  <a:ext uri="{FF2B5EF4-FFF2-40B4-BE49-F238E27FC236}">
                    <a16:creationId xmlns:a16="http://schemas.microsoft.com/office/drawing/2014/main" id="{F834CAE3-B6BC-187E-D0B1-A3E46A787791}"/>
                  </a:ext>
                </a:extLst>
              </p:cNvPr>
              <p:cNvSpPr txBox="1">
                <a:spLocks noRot="1" noChangeAspect="1" noMove="1" noResize="1" noEditPoints="1" noAdjustHandles="1" noChangeArrowheads="1" noChangeShapeType="1" noTextEdit="1"/>
              </p:cNvSpPr>
              <p:nvPr/>
            </p:nvSpPr>
            <p:spPr>
              <a:xfrm>
                <a:off x="1923744" y="1828110"/>
                <a:ext cx="8464535" cy="504189"/>
              </a:xfrm>
              <a:prstGeom prst="rect">
                <a:avLst/>
              </a:prstGeom>
              <a:blipFill>
                <a:blip r:embed="rId7"/>
                <a:stretch>
                  <a:fillRect b="-13253"/>
                </a:stretch>
              </a:blipFill>
              <a:ln w="9525">
                <a:noFill/>
                <a:prstDash val="dash"/>
              </a:ln>
              <a:effectLst/>
            </p:spPr>
            <p:txBody>
              <a:bodyPr/>
              <a:lstStyle/>
              <a:p>
                <a:r>
                  <a:rPr lang="zh-MO" altLang="en-US">
                    <a:noFill/>
                  </a:rPr>
                  <a:t> </a:t>
                </a:r>
              </a:p>
            </p:txBody>
          </p:sp>
        </mc:Fallback>
      </mc:AlternateContent>
      <p:sp>
        <p:nvSpPr>
          <p:cNvPr id="11" name="文字方塊 10">
            <a:extLst>
              <a:ext uri="{FF2B5EF4-FFF2-40B4-BE49-F238E27FC236}">
                <a16:creationId xmlns:a16="http://schemas.microsoft.com/office/drawing/2014/main" id="{76E66622-72D4-3508-747F-A632A4A5809A}"/>
              </a:ext>
            </a:extLst>
          </p:cNvPr>
          <p:cNvSpPr txBox="1"/>
          <p:nvPr/>
        </p:nvSpPr>
        <p:spPr>
          <a:xfrm>
            <a:off x="1269631" y="2480052"/>
            <a:ext cx="5270065" cy="369332"/>
          </a:xfrm>
          <a:prstGeom prst="rect">
            <a:avLst/>
          </a:prstGeom>
          <a:noFill/>
        </p:spPr>
        <p:txBody>
          <a:bodyPr wrap="square">
            <a:spAutoFit/>
          </a:bodyPr>
          <a:lstStyle/>
          <a:p>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r>
              <a:rPr lang="zh-CN" altLang="en-US" sz="1800" b="1" u="none" strike="noStrike" dirty="0">
                <a:solidFill>
                  <a:srgbClr val="7030A0">
                    <a:alpha val="100000"/>
                  </a:srgbClr>
                </a:solidFill>
                <a:latin typeface="微软雅黑" panose="020B0503020204020204" charset="-122"/>
                <a:ea typeface="微软雅黑" panose="020B0503020204020204" charset="-122"/>
                <a:cs typeface="+mn-cs"/>
              </a:rPr>
              <a:t>代码编写</a:t>
            </a:r>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endParaRPr lang="zh-MO" altLang="en-US" dirty="0"/>
          </a:p>
        </p:txBody>
      </p:sp>
      <p:sp>
        <p:nvSpPr>
          <p:cNvPr id="12" name="矩形: 圆角 25">
            <a:extLst>
              <a:ext uri="{FF2B5EF4-FFF2-40B4-BE49-F238E27FC236}">
                <a16:creationId xmlns:a16="http://schemas.microsoft.com/office/drawing/2014/main" id="{96F33E07-4FFC-C25E-3E00-11884BF0357C}"/>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A39269C9-FC7D-4583-AA9A-3C1B14A27DCE}"/>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sp>
        <p:nvSpPr>
          <p:cNvPr id="14" name="矩形: 圆角 25">
            <a:extLst>
              <a:ext uri="{FF2B5EF4-FFF2-40B4-BE49-F238E27FC236}">
                <a16:creationId xmlns:a16="http://schemas.microsoft.com/office/drawing/2014/main" id="{F32E2B73-F454-C03B-903D-BF57A7E7D0DE}"/>
              </a:ext>
            </a:extLst>
          </p:cNvPr>
          <p:cNvSpPr/>
          <p:nvPr/>
        </p:nvSpPr>
        <p:spPr>
          <a:xfrm>
            <a:off x="6235311" y="1253340"/>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计算结果</a:t>
            </a:r>
            <a:endParaRPr dirty="0"/>
          </a:p>
        </p:txBody>
      </p:sp>
      <p:sp>
        <p:nvSpPr>
          <p:cNvPr id="15" name="矩形: 圆角 25">
            <a:extLst>
              <a:ext uri="{FF2B5EF4-FFF2-40B4-BE49-F238E27FC236}">
                <a16:creationId xmlns:a16="http://schemas.microsoft.com/office/drawing/2014/main" id="{1D3FA74D-35E8-F99A-83E6-F50F811D1358}"/>
              </a:ext>
            </a:extLst>
          </p:cNvPr>
          <p:cNvSpPr/>
          <p:nvPr/>
        </p:nvSpPr>
        <p:spPr>
          <a:xfrm>
            <a:off x="4203136" y="1252714"/>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理论建模</a:t>
            </a:r>
            <a:endParaRPr dirty="0"/>
          </a:p>
        </p:txBody>
      </p:sp>
      <p:pic>
        <p:nvPicPr>
          <p:cNvPr id="3" name="圖片 2">
            <a:extLst>
              <a:ext uri="{FF2B5EF4-FFF2-40B4-BE49-F238E27FC236}">
                <a16:creationId xmlns:a16="http://schemas.microsoft.com/office/drawing/2014/main" id="{E37632DE-5E05-50D3-2A3C-CCD103E386C8}"/>
              </a:ext>
            </a:extLst>
          </p:cNvPr>
          <p:cNvPicPr>
            <a:picLocks noChangeAspect="1"/>
          </p:cNvPicPr>
          <p:nvPr/>
        </p:nvPicPr>
        <p:blipFill>
          <a:blip r:embed="rId8"/>
          <a:stretch>
            <a:fillRect/>
          </a:stretch>
        </p:blipFill>
        <p:spPr>
          <a:xfrm>
            <a:off x="1453032" y="2997137"/>
            <a:ext cx="4321517" cy="2846439"/>
          </a:xfrm>
          <a:prstGeom prst="rect">
            <a:avLst/>
          </a:prstGeom>
        </p:spPr>
      </p:pic>
      <p:pic>
        <p:nvPicPr>
          <p:cNvPr id="6" name="圖片 5">
            <a:extLst>
              <a:ext uri="{FF2B5EF4-FFF2-40B4-BE49-F238E27FC236}">
                <a16:creationId xmlns:a16="http://schemas.microsoft.com/office/drawing/2014/main" id="{456FB693-739F-73B8-AF0B-D14A55C72EED}"/>
              </a:ext>
            </a:extLst>
          </p:cNvPr>
          <p:cNvPicPr>
            <a:picLocks noChangeAspect="1"/>
          </p:cNvPicPr>
          <p:nvPr/>
        </p:nvPicPr>
        <p:blipFill>
          <a:blip r:embed="rId9"/>
          <a:stretch>
            <a:fillRect/>
          </a:stretch>
        </p:blipFill>
        <p:spPr>
          <a:xfrm>
            <a:off x="6680615" y="2993913"/>
            <a:ext cx="3707664" cy="3395440"/>
          </a:xfrm>
          <a:prstGeom prst="rect">
            <a:avLst/>
          </a:prstGeom>
        </p:spPr>
      </p:pic>
    </p:spTree>
    <p:extLst>
      <p:ext uri="{BB962C8B-B14F-4D97-AF65-F5344CB8AC3E}">
        <p14:creationId xmlns:p14="http://schemas.microsoft.com/office/powerpoint/2010/main" val="1468608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7DB2F-AF42-9DD9-365B-7A10E9593DFD}"/>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0454510D-2F39-EDDA-3784-4BF10F8B8A81}"/>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C7AD4716-DF8C-800C-2236-D9D0AD7A2552}"/>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560F3743-95E7-473A-36D0-2671CCF20833}"/>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859B4AF4-2AAD-4444-EA92-B883E64A74F4}"/>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E3C93E45-A579-87D7-2D13-8DF74C467AB3}"/>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暂态大作业：进阶任务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(2)</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FA12ACB3-BD82-F868-53C4-5F88D58C341A}"/>
              </a:ext>
            </a:extLst>
          </p:cNvPr>
          <p:cNvSpPr>
            <a:spLocks noGrp="1"/>
          </p:cNvSpPr>
          <p:nvPr>
            <p:ph type="sldNum" sz="quarter" idx="12"/>
          </p:nvPr>
        </p:nvSpPr>
        <p:spPr>
          <a:xfrm>
            <a:off x="9343477" y="605007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21</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mc:AlternateContent xmlns:mc="http://schemas.openxmlformats.org/markup-compatibility/2006">
        <mc:Choice xmlns:a14="http://schemas.microsoft.com/office/drawing/2010/main" Requires="a14">
          <p:sp>
            <p:nvSpPr>
              <p:cNvPr id="311" name="文本框 12">
                <a:extLst>
                  <a:ext uri="{FF2B5EF4-FFF2-40B4-BE49-F238E27FC236}">
                    <a16:creationId xmlns:a16="http://schemas.microsoft.com/office/drawing/2014/main" id="{E621AC69-CC93-E5D7-CBB3-51EE0918130A}"/>
                  </a:ext>
                </a:extLst>
              </p:cNvPr>
              <p:cNvSpPr txBox="1"/>
              <p:nvPr/>
            </p:nvSpPr>
            <p:spPr>
              <a:xfrm>
                <a:off x="1923744" y="1828110"/>
                <a:ext cx="8464535" cy="504189"/>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从</a:t>
                </a:r>
                <a14:m>
                  <m:oMath xmlns:m="http://schemas.openxmlformats.org/officeDocument/2006/math">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p>
                      <m:sSup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p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p>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nadir</m:t>
                        </m:r>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 </m:t>
                        </m:r>
                      </m:sup>
                    </m:sSup>
                  </m:oMath>
                </a14:m>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储能的表达式出发，探索将约束</a:t>
                </a:r>
                <a14:m>
                  <m:oMath xmlns:m="http://schemas.openxmlformats.org/officeDocument/2006/math">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p>
                      <m:sSup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p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p>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nadir</m:t>
                        </m:r>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 </m:t>
                        </m:r>
                      </m:sup>
                    </m:sSup>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b>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𝒄𝒓</m:t>
                        </m:r>
                      </m:sub>
                    </m:sSub>
                  </m:oMath>
                </a14:m>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直接线性化的方法。</a:t>
                </a:r>
                <a:endParaRPr lang="zh-TW"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mc:Choice>
        <mc:Fallback>
          <p:sp>
            <p:nvSpPr>
              <p:cNvPr id="311" name="文本框 12">
                <a:extLst>
                  <a:ext uri="{FF2B5EF4-FFF2-40B4-BE49-F238E27FC236}">
                    <a16:creationId xmlns:a16="http://schemas.microsoft.com/office/drawing/2014/main" id="{E621AC69-CC93-E5D7-CBB3-51EE0918130A}"/>
                  </a:ext>
                </a:extLst>
              </p:cNvPr>
              <p:cNvSpPr txBox="1">
                <a:spLocks noRot="1" noChangeAspect="1" noMove="1" noResize="1" noEditPoints="1" noAdjustHandles="1" noChangeArrowheads="1" noChangeShapeType="1" noTextEdit="1"/>
              </p:cNvSpPr>
              <p:nvPr/>
            </p:nvSpPr>
            <p:spPr>
              <a:xfrm>
                <a:off x="1923744" y="1828110"/>
                <a:ext cx="8464535" cy="504189"/>
              </a:xfrm>
              <a:prstGeom prst="rect">
                <a:avLst/>
              </a:prstGeom>
              <a:blipFill>
                <a:blip r:embed="rId7"/>
                <a:stretch>
                  <a:fillRect b="-13253"/>
                </a:stretch>
              </a:blipFill>
              <a:ln w="9525">
                <a:noFill/>
                <a:prstDash val="dash"/>
              </a:ln>
              <a:effectLst/>
            </p:spPr>
            <p:txBody>
              <a:bodyPr/>
              <a:lstStyle/>
              <a:p>
                <a:r>
                  <a:rPr lang="zh-MO" altLang="en-US">
                    <a:noFill/>
                  </a:rPr>
                  <a:t> </a:t>
                </a:r>
              </a:p>
            </p:txBody>
          </p:sp>
        </mc:Fallback>
      </mc:AlternateContent>
      <p:sp>
        <p:nvSpPr>
          <p:cNvPr id="11" name="文字方塊 10">
            <a:extLst>
              <a:ext uri="{FF2B5EF4-FFF2-40B4-BE49-F238E27FC236}">
                <a16:creationId xmlns:a16="http://schemas.microsoft.com/office/drawing/2014/main" id="{8FA21F52-7494-28EC-C2A8-52AA2A3E7DF6}"/>
              </a:ext>
            </a:extLst>
          </p:cNvPr>
          <p:cNvSpPr txBox="1"/>
          <p:nvPr/>
        </p:nvSpPr>
        <p:spPr>
          <a:xfrm>
            <a:off x="1269631" y="2480052"/>
            <a:ext cx="5270065" cy="369332"/>
          </a:xfrm>
          <a:prstGeom prst="rect">
            <a:avLst/>
          </a:prstGeom>
          <a:noFill/>
        </p:spPr>
        <p:txBody>
          <a:bodyPr wrap="square">
            <a:spAutoFit/>
          </a:bodyPr>
          <a:lstStyle/>
          <a:p>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r>
              <a:rPr lang="zh-CN" altLang="en-US" sz="1800" b="1" u="none" strike="noStrike" dirty="0">
                <a:solidFill>
                  <a:srgbClr val="7030A0">
                    <a:alpha val="100000"/>
                  </a:srgbClr>
                </a:solidFill>
                <a:latin typeface="微软雅黑" panose="020B0503020204020204" charset="-122"/>
                <a:ea typeface="微软雅黑" panose="020B0503020204020204" charset="-122"/>
                <a:cs typeface="+mn-cs"/>
              </a:rPr>
              <a:t>代码编写</a:t>
            </a:r>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endParaRPr lang="zh-MO" altLang="en-US" dirty="0"/>
          </a:p>
        </p:txBody>
      </p:sp>
      <p:sp>
        <p:nvSpPr>
          <p:cNvPr id="12" name="矩形: 圆角 25">
            <a:extLst>
              <a:ext uri="{FF2B5EF4-FFF2-40B4-BE49-F238E27FC236}">
                <a16:creationId xmlns:a16="http://schemas.microsoft.com/office/drawing/2014/main" id="{27B8AE69-B929-0D71-424D-85DE13A82E15}"/>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EE29902B-EF1C-0AFD-33C3-1170074BE7D0}"/>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sp>
        <p:nvSpPr>
          <p:cNvPr id="14" name="矩形: 圆角 25">
            <a:extLst>
              <a:ext uri="{FF2B5EF4-FFF2-40B4-BE49-F238E27FC236}">
                <a16:creationId xmlns:a16="http://schemas.microsoft.com/office/drawing/2014/main" id="{D29226AE-9759-57C3-39F3-76C1F18A597B}"/>
              </a:ext>
            </a:extLst>
          </p:cNvPr>
          <p:cNvSpPr/>
          <p:nvPr/>
        </p:nvSpPr>
        <p:spPr>
          <a:xfrm>
            <a:off x="6235311" y="1253340"/>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计算结果</a:t>
            </a:r>
            <a:endParaRPr dirty="0"/>
          </a:p>
        </p:txBody>
      </p:sp>
      <p:sp>
        <p:nvSpPr>
          <p:cNvPr id="15" name="矩形: 圆角 25">
            <a:extLst>
              <a:ext uri="{FF2B5EF4-FFF2-40B4-BE49-F238E27FC236}">
                <a16:creationId xmlns:a16="http://schemas.microsoft.com/office/drawing/2014/main" id="{0804CD62-E675-3D60-EBD1-365B2731FA4E}"/>
              </a:ext>
            </a:extLst>
          </p:cNvPr>
          <p:cNvSpPr/>
          <p:nvPr/>
        </p:nvSpPr>
        <p:spPr>
          <a:xfrm>
            <a:off x="4203136" y="1252714"/>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理论建模</a:t>
            </a:r>
            <a:endParaRPr dirty="0"/>
          </a:p>
        </p:txBody>
      </p:sp>
      <p:pic>
        <p:nvPicPr>
          <p:cNvPr id="3" name="圖片 2">
            <a:extLst>
              <a:ext uri="{FF2B5EF4-FFF2-40B4-BE49-F238E27FC236}">
                <a16:creationId xmlns:a16="http://schemas.microsoft.com/office/drawing/2014/main" id="{7EB07C78-FE19-0322-225E-547C83356176}"/>
              </a:ext>
            </a:extLst>
          </p:cNvPr>
          <p:cNvPicPr>
            <a:picLocks noChangeAspect="1"/>
          </p:cNvPicPr>
          <p:nvPr/>
        </p:nvPicPr>
        <p:blipFill>
          <a:blip r:embed="rId8"/>
          <a:stretch>
            <a:fillRect/>
          </a:stretch>
        </p:blipFill>
        <p:spPr>
          <a:xfrm>
            <a:off x="1365052" y="2871775"/>
            <a:ext cx="4234316" cy="2789002"/>
          </a:xfrm>
          <a:prstGeom prst="rect">
            <a:avLst/>
          </a:prstGeom>
        </p:spPr>
      </p:pic>
      <p:pic>
        <p:nvPicPr>
          <p:cNvPr id="6" name="圖片 5">
            <a:extLst>
              <a:ext uri="{FF2B5EF4-FFF2-40B4-BE49-F238E27FC236}">
                <a16:creationId xmlns:a16="http://schemas.microsoft.com/office/drawing/2014/main" id="{023D64B4-8BA8-A62C-48CD-F3884CBA287C}"/>
              </a:ext>
            </a:extLst>
          </p:cNvPr>
          <p:cNvPicPr>
            <a:picLocks noChangeAspect="1"/>
          </p:cNvPicPr>
          <p:nvPr/>
        </p:nvPicPr>
        <p:blipFill>
          <a:blip r:embed="rId9"/>
          <a:stretch>
            <a:fillRect/>
          </a:stretch>
        </p:blipFill>
        <p:spPr>
          <a:xfrm>
            <a:off x="6235311" y="2849384"/>
            <a:ext cx="4158156" cy="3807996"/>
          </a:xfrm>
          <a:prstGeom prst="rect">
            <a:avLst/>
          </a:prstGeom>
        </p:spPr>
      </p:pic>
      <p:pic>
        <p:nvPicPr>
          <p:cNvPr id="4" name="圖片 3">
            <a:extLst>
              <a:ext uri="{FF2B5EF4-FFF2-40B4-BE49-F238E27FC236}">
                <a16:creationId xmlns:a16="http://schemas.microsoft.com/office/drawing/2014/main" id="{253EB3FB-B79C-6AC1-B9F3-ACF5FF9DB913}"/>
              </a:ext>
            </a:extLst>
          </p:cNvPr>
          <p:cNvPicPr>
            <a:picLocks noChangeAspect="1"/>
          </p:cNvPicPr>
          <p:nvPr/>
        </p:nvPicPr>
        <p:blipFill>
          <a:blip r:embed="rId10"/>
          <a:stretch>
            <a:fillRect/>
          </a:stretch>
        </p:blipFill>
        <p:spPr>
          <a:xfrm>
            <a:off x="1365052" y="5683169"/>
            <a:ext cx="4234315" cy="1098237"/>
          </a:xfrm>
          <a:prstGeom prst="rect">
            <a:avLst/>
          </a:prstGeom>
        </p:spPr>
      </p:pic>
    </p:spTree>
    <p:extLst>
      <p:ext uri="{BB962C8B-B14F-4D97-AF65-F5344CB8AC3E}">
        <p14:creationId xmlns:p14="http://schemas.microsoft.com/office/powerpoint/2010/main" val="522811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D2162-B5B1-D1D8-B57D-114AD289C82A}"/>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28E95A20-789E-3E0F-6224-6A3AE9EEDF59}"/>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671D6898-8C8B-E788-70D6-AA6E886F20D5}"/>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D4B06CEB-1BED-3C74-1ABE-CE44B8D2DE67}"/>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9C54B609-6CD6-49E1-89DC-3ADE65ACE0DB}"/>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1A3D483E-6BB5-58D3-8ED0-57695D625C01}"/>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暂态大作业：进阶任务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(2)</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1F8D7404-9B6B-5E8B-F996-ECEEDBC9C366}"/>
              </a:ext>
            </a:extLst>
          </p:cNvPr>
          <p:cNvSpPr>
            <a:spLocks noGrp="1"/>
          </p:cNvSpPr>
          <p:nvPr>
            <p:ph type="sldNum" sz="quarter" idx="12"/>
          </p:nvPr>
        </p:nvSpPr>
        <p:spPr>
          <a:xfrm>
            <a:off x="9343477" y="605007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22</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mc:AlternateContent xmlns:mc="http://schemas.openxmlformats.org/markup-compatibility/2006" xmlns:a14="http://schemas.microsoft.com/office/drawing/2010/main">
        <mc:Choice Requires="a14">
          <p:sp>
            <p:nvSpPr>
              <p:cNvPr id="311" name="文本框 12">
                <a:extLst>
                  <a:ext uri="{FF2B5EF4-FFF2-40B4-BE49-F238E27FC236}">
                    <a16:creationId xmlns:a16="http://schemas.microsoft.com/office/drawing/2014/main" id="{4905C08B-1D53-177C-AE0D-82267D838F6D}"/>
                  </a:ext>
                </a:extLst>
              </p:cNvPr>
              <p:cNvSpPr txBox="1"/>
              <p:nvPr/>
            </p:nvSpPr>
            <p:spPr>
              <a:xfrm>
                <a:off x="1923744" y="1828110"/>
                <a:ext cx="8464535" cy="504189"/>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从</a:t>
                </a:r>
                <a14:m>
                  <m:oMath xmlns:m="http://schemas.openxmlformats.org/officeDocument/2006/math">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p>
                      <m:sSup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p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p>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nadir</m:t>
                        </m:r>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 </m:t>
                        </m:r>
                      </m:sup>
                    </m:sSup>
                  </m:oMath>
                </a14:m>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储能的表达式出发，探索将约束</a:t>
                </a:r>
                <a14:m>
                  <m:oMath xmlns:m="http://schemas.openxmlformats.org/officeDocument/2006/math">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p>
                      <m:sSup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p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p>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nadir</m:t>
                        </m:r>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 </m:t>
                        </m:r>
                      </m:sup>
                    </m:sSup>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b>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𝒄𝒓</m:t>
                        </m:r>
                      </m:sub>
                    </m:sSub>
                  </m:oMath>
                </a14:m>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直接线性化的方法。</a:t>
                </a:r>
                <a:endParaRPr lang="zh-TW"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311" name="文本框 12">
                <a:extLst>
                  <a:ext uri="{FF2B5EF4-FFF2-40B4-BE49-F238E27FC236}">
                    <a16:creationId xmlns:a16="http://schemas.microsoft.com/office/drawing/2014/main" id="{4905C08B-1D53-177C-AE0D-82267D838F6D}"/>
                  </a:ext>
                </a:extLst>
              </p:cNvPr>
              <p:cNvSpPr txBox="1">
                <a:spLocks noRot="1" noChangeAspect="1" noMove="1" noResize="1" noEditPoints="1" noAdjustHandles="1" noChangeArrowheads="1" noChangeShapeType="1" noTextEdit="1"/>
              </p:cNvSpPr>
              <p:nvPr/>
            </p:nvSpPr>
            <p:spPr>
              <a:xfrm>
                <a:off x="1923744" y="1828110"/>
                <a:ext cx="8464535" cy="504189"/>
              </a:xfrm>
              <a:prstGeom prst="rect">
                <a:avLst/>
              </a:prstGeom>
              <a:blipFill>
                <a:blip r:embed="rId7"/>
                <a:stretch>
                  <a:fillRect b="-13253"/>
                </a:stretch>
              </a:blipFill>
              <a:ln w="9525">
                <a:noFill/>
                <a:prstDash val="dash"/>
              </a:ln>
              <a:effectLst/>
            </p:spPr>
            <p:txBody>
              <a:bodyPr/>
              <a:lstStyle/>
              <a:p>
                <a:r>
                  <a:rPr lang="zh-MO" altLang="en-US">
                    <a:noFill/>
                  </a:rPr>
                  <a:t> </a:t>
                </a:r>
              </a:p>
            </p:txBody>
          </p:sp>
        </mc:Fallback>
      </mc:AlternateContent>
      <p:sp>
        <p:nvSpPr>
          <p:cNvPr id="12" name="矩形: 圆角 25">
            <a:extLst>
              <a:ext uri="{FF2B5EF4-FFF2-40B4-BE49-F238E27FC236}">
                <a16:creationId xmlns:a16="http://schemas.microsoft.com/office/drawing/2014/main" id="{9224DAC5-F92C-50A1-6945-7ED38F7D1841}"/>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69465DB6-0998-C72F-4079-6DEA70DD474C}"/>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pic>
        <p:nvPicPr>
          <p:cNvPr id="2" name="图片 1">
            <a:extLst>
              <a:ext uri="{FF2B5EF4-FFF2-40B4-BE49-F238E27FC236}">
                <a16:creationId xmlns:a16="http://schemas.microsoft.com/office/drawing/2014/main" id="{91AD5865-F114-7ACD-B967-6382261E6EF9}"/>
              </a:ext>
            </a:extLst>
          </p:cNvPr>
          <p:cNvPicPr>
            <a:picLocks noChangeAspect="1"/>
          </p:cNvPicPr>
          <p:nvPr/>
        </p:nvPicPr>
        <p:blipFill>
          <a:blip r:embed="rId8"/>
          <a:stretch>
            <a:fillRect/>
          </a:stretch>
        </p:blipFill>
        <p:spPr>
          <a:xfrm>
            <a:off x="1331144" y="2636354"/>
            <a:ext cx="2768600" cy="3129915"/>
          </a:xfrm>
          <a:prstGeom prst="rect">
            <a:avLst/>
          </a:prstGeom>
          <a:ln>
            <a:solidFill>
              <a:schemeClr val="tx1"/>
            </a:solidFill>
          </a:ln>
        </p:spPr>
      </p:pic>
      <mc:AlternateContent xmlns:mc="http://schemas.openxmlformats.org/markup-compatibility/2006">
        <mc:Choice xmlns:a14="http://schemas.microsoft.com/office/drawing/2010/main" Requires="a14">
          <p:sp>
            <p:nvSpPr>
              <p:cNvPr id="4" name="文字方塊 3">
                <a:extLst>
                  <a:ext uri="{FF2B5EF4-FFF2-40B4-BE49-F238E27FC236}">
                    <a16:creationId xmlns:a16="http://schemas.microsoft.com/office/drawing/2014/main" id="{5CE991F0-F27E-FD48-166F-F8352E476AFC}"/>
                  </a:ext>
                </a:extLst>
              </p:cNvPr>
              <p:cNvSpPr txBox="1"/>
              <p:nvPr/>
            </p:nvSpPr>
            <p:spPr>
              <a:xfrm>
                <a:off x="5531924" y="2790589"/>
                <a:ext cx="6108538" cy="369332"/>
              </a:xfrm>
              <a:prstGeom prst="rect">
                <a:avLst/>
              </a:prstGeom>
              <a:noFill/>
            </p:spPr>
            <p:txBody>
              <a:bodyPr wrap="square">
                <a:spAutoFit/>
              </a:bodyPr>
              <a:lstStyle/>
              <a:p>
                <a:pPr marL="285750" lvl="0" indent="-285750">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运行线性化程序，可得到 ：</a:t>
                </a:r>
                <a14:m>
                  <m:oMath xmlns:m="http://schemas.openxmlformats.org/officeDocument/2006/math">
                    <m:r>
                      <m:rPr>
                        <m:sty m:val="p"/>
                      </m:rPr>
                      <a:rPr lang="en-US" altLang="zh-MO"/>
                      <m:t>Ψ</m:t>
                    </m:r>
                    <m:r>
                      <a:rPr lang="en-US" altLang="zh-MO" i="1"/>
                      <m:t>=</m:t>
                    </m:r>
                    <m:d>
                      <m:dPr>
                        <m:begChr m:val="{"/>
                        <m:endChr m:val="}"/>
                        <m:ctrlPr>
                          <a:rPr lang="zh-TW" altLang="zh-MO" i="1"/>
                        </m:ctrlPr>
                      </m:dPr>
                      <m:e>
                        <m:sSub>
                          <m:sSubPr>
                            <m:ctrlPr>
                              <a:rPr lang="zh-TW" altLang="zh-MO" i="1"/>
                            </m:ctrlPr>
                          </m:sSubPr>
                          <m:e>
                            <m:r>
                              <a:rPr lang="en-US" altLang="zh-MO" i="1"/>
                              <m:t>𝑎</m:t>
                            </m:r>
                          </m:e>
                          <m:sub>
                            <m:r>
                              <a:rPr lang="en-US" altLang="zh-MO" i="1"/>
                              <m:t>𝑣</m:t>
                            </m:r>
                          </m:sub>
                        </m:sSub>
                        <m:r>
                          <a:rPr lang="en-US" altLang="zh-MO" i="1"/>
                          <m:t>,</m:t>
                        </m:r>
                        <m:sSub>
                          <m:sSubPr>
                            <m:ctrlPr>
                              <a:rPr lang="zh-TW" altLang="zh-MO" i="1"/>
                            </m:ctrlPr>
                          </m:sSubPr>
                          <m:e>
                            <m:r>
                              <a:rPr lang="en-US" altLang="zh-MO" i="1"/>
                              <m:t>𝑏</m:t>
                            </m:r>
                          </m:e>
                          <m:sub>
                            <m:r>
                              <a:rPr lang="en-US" altLang="zh-MO" i="1"/>
                              <m:t>𝑣</m:t>
                            </m:r>
                          </m:sub>
                        </m:sSub>
                        <m:r>
                          <a:rPr lang="en-US" altLang="zh-MO" i="1"/>
                          <m:t>,</m:t>
                        </m:r>
                        <m:sSub>
                          <m:sSubPr>
                            <m:ctrlPr>
                              <a:rPr lang="zh-TW" altLang="zh-MO" i="1"/>
                            </m:ctrlPr>
                          </m:sSubPr>
                          <m:e>
                            <m:r>
                              <a:rPr lang="en-US" altLang="zh-MO" i="1"/>
                              <m:t>𝑐</m:t>
                            </m:r>
                          </m:e>
                          <m:sub>
                            <m:r>
                              <a:rPr lang="en-US" altLang="zh-MO" i="1"/>
                              <m:t>𝑣</m:t>
                            </m:r>
                          </m:sub>
                        </m:sSub>
                        <m:r>
                          <a:rPr lang="en-US" altLang="zh-MO" i="1"/>
                          <m:t>,</m:t>
                        </m:r>
                        <m:sSub>
                          <m:sSubPr>
                            <m:ctrlPr>
                              <a:rPr lang="zh-TW" altLang="zh-MO" i="1"/>
                            </m:ctrlPr>
                          </m:sSubPr>
                          <m:e>
                            <m:r>
                              <a:rPr lang="en-US" altLang="zh-MO" i="1"/>
                              <m:t>𝑑</m:t>
                            </m:r>
                          </m:e>
                          <m:sub>
                            <m:r>
                              <a:rPr lang="en-US" altLang="zh-MO" i="1"/>
                              <m:t>𝑣</m:t>
                            </m:r>
                          </m:sub>
                        </m:sSub>
                        <m:r>
                          <a:rPr lang="en-US" altLang="zh-MO" i="1"/>
                          <m:t>,</m:t>
                        </m:r>
                        <m:r>
                          <a:rPr lang="en-US" altLang="zh-MO"/>
                          <m:t>∀</m:t>
                        </m:r>
                        <m:r>
                          <a:rPr lang="en-US" altLang="zh-MO" i="1"/>
                          <m:t>𝑣</m:t>
                        </m:r>
                      </m:e>
                    </m:d>
                  </m:oMath>
                </a14:m>
                <a:endPar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endParaRPr>
              </a:p>
            </p:txBody>
          </p:sp>
        </mc:Choice>
        <mc:Fallback>
          <p:sp>
            <p:nvSpPr>
              <p:cNvPr id="4" name="文字方塊 3">
                <a:extLst>
                  <a:ext uri="{FF2B5EF4-FFF2-40B4-BE49-F238E27FC236}">
                    <a16:creationId xmlns:a16="http://schemas.microsoft.com/office/drawing/2014/main" id="{5CE991F0-F27E-FD48-166F-F8352E476AFC}"/>
                  </a:ext>
                </a:extLst>
              </p:cNvPr>
              <p:cNvSpPr txBox="1">
                <a:spLocks noRot="1" noChangeAspect="1" noMove="1" noResize="1" noEditPoints="1" noAdjustHandles="1" noChangeArrowheads="1" noChangeShapeType="1" noTextEdit="1"/>
              </p:cNvSpPr>
              <p:nvPr/>
            </p:nvSpPr>
            <p:spPr>
              <a:xfrm>
                <a:off x="5531924" y="2790589"/>
                <a:ext cx="6108538" cy="369332"/>
              </a:xfrm>
              <a:prstGeom prst="rect">
                <a:avLst/>
              </a:prstGeom>
              <a:blipFill>
                <a:blip r:embed="rId9"/>
                <a:stretch>
                  <a:fillRect l="-598" t="-10000" b="-26667"/>
                </a:stretch>
              </a:blipFill>
            </p:spPr>
            <p:txBody>
              <a:bodyPr/>
              <a:lstStyle/>
              <a:p>
                <a:r>
                  <a:rPr lang="zh-MO" altLang="en-US">
                    <a:noFill/>
                  </a:rPr>
                  <a:t> </a:t>
                </a:r>
              </a:p>
            </p:txBody>
          </p:sp>
        </mc:Fallback>
      </mc:AlternateContent>
    </p:spTree>
    <p:extLst>
      <p:ext uri="{BB962C8B-B14F-4D97-AF65-F5344CB8AC3E}">
        <p14:creationId xmlns:p14="http://schemas.microsoft.com/office/powerpoint/2010/main" val="1797425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96DF6-1856-0E1F-6A75-9E10D5B0C5C9}"/>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EDCB7A14-8065-54A9-0EE4-717AA51731BF}"/>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8A89906D-75AC-4874-1043-8C8FBC1E038E}"/>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C1313C2C-1207-1C7C-506E-0497EF17C7D6}"/>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C0D4795E-A53D-8E1F-8DC4-D07F348B07B8}"/>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46091A6F-9BBF-6B40-8822-FABA1FE53663}"/>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暂态大作业：进阶任务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(2)</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5A150C5D-2AD8-00BE-9929-1FED5150143E}"/>
              </a:ext>
            </a:extLst>
          </p:cNvPr>
          <p:cNvSpPr>
            <a:spLocks noGrp="1"/>
          </p:cNvSpPr>
          <p:nvPr>
            <p:ph type="sldNum" sz="quarter" idx="12"/>
          </p:nvPr>
        </p:nvSpPr>
        <p:spPr>
          <a:xfrm>
            <a:off x="9343477" y="605007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23</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mc:AlternateContent xmlns:mc="http://schemas.openxmlformats.org/markup-compatibility/2006">
        <mc:Choice xmlns:a14="http://schemas.microsoft.com/office/drawing/2010/main" Requires="a14">
          <p:sp>
            <p:nvSpPr>
              <p:cNvPr id="311" name="文本框 12">
                <a:extLst>
                  <a:ext uri="{FF2B5EF4-FFF2-40B4-BE49-F238E27FC236}">
                    <a16:creationId xmlns:a16="http://schemas.microsoft.com/office/drawing/2014/main" id="{57AA8B3F-D906-B351-83D3-34F523816181}"/>
                  </a:ext>
                </a:extLst>
              </p:cNvPr>
              <p:cNvSpPr txBox="1"/>
              <p:nvPr/>
            </p:nvSpPr>
            <p:spPr>
              <a:xfrm>
                <a:off x="1923744" y="1828110"/>
                <a:ext cx="8464535" cy="504189"/>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从</a:t>
                </a:r>
                <a14:m>
                  <m:oMath xmlns:m="http://schemas.openxmlformats.org/officeDocument/2006/math">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p>
                      <m:sSup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p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p>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nadir</m:t>
                        </m:r>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 </m:t>
                        </m:r>
                      </m:sup>
                    </m:sSup>
                  </m:oMath>
                </a14:m>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储能的表达式出发，探索将约束</a:t>
                </a:r>
                <a14:m>
                  <m:oMath xmlns:m="http://schemas.openxmlformats.org/officeDocument/2006/math">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p>
                      <m:sSup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p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p>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nadir</m:t>
                        </m:r>
                        <m:r>
                          <m:rPr>
                            <m:nor/>
                          </m:rPr>
                          <a:rPr lang="en-US" altLang="zh-MO">
                            <a:solidFill>
                              <a:srgbClr val="000000">
                                <a:alpha val="100000"/>
                              </a:srgbClr>
                            </a:solidFill>
                            <a:latin typeface="微软雅黑" panose="020B0503020204020204" charset="-122"/>
                            <a:ea typeface="微软雅黑" panose="020B0503020204020204" charset="-122"/>
                            <a:cs typeface="微软雅黑" panose="020B0503020204020204" charset="-122"/>
                          </a:rPr>
                          <m:t> </m:t>
                        </m:r>
                      </m:sup>
                    </m:sSup>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𝒇</m:t>
                        </m:r>
                      </m:e>
                      <m:sub>
                        <m:r>
                          <a:rPr lang="en-US" altLang="zh-MO">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𝒄𝒓</m:t>
                        </m:r>
                      </m:sub>
                    </m:sSub>
                  </m:oMath>
                </a14:m>
                <a:r>
                  <a:rPr lang="zh-CN"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rPr>
                  <a:t>直接线性化的方法。</a:t>
                </a:r>
                <a:endParaRPr lang="zh-TW" altLang="zh-MO"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mc:Choice>
        <mc:Fallback>
          <p:sp>
            <p:nvSpPr>
              <p:cNvPr id="311" name="文本框 12">
                <a:extLst>
                  <a:ext uri="{FF2B5EF4-FFF2-40B4-BE49-F238E27FC236}">
                    <a16:creationId xmlns:a16="http://schemas.microsoft.com/office/drawing/2014/main" id="{57AA8B3F-D906-B351-83D3-34F523816181}"/>
                  </a:ext>
                </a:extLst>
              </p:cNvPr>
              <p:cNvSpPr txBox="1">
                <a:spLocks noRot="1" noChangeAspect="1" noMove="1" noResize="1" noEditPoints="1" noAdjustHandles="1" noChangeArrowheads="1" noChangeShapeType="1" noTextEdit="1"/>
              </p:cNvSpPr>
              <p:nvPr/>
            </p:nvSpPr>
            <p:spPr>
              <a:xfrm>
                <a:off x="1923744" y="1828110"/>
                <a:ext cx="8464535" cy="504189"/>
              </a:xfrm>
              <a:prstGeom prst="rect">
                <a:avLst/>
              </a:prstGeom>
              <a:blipFill>
                <a:blip r:embed="rId7"/>
                <a:stretch>
                  <a:fillRect b="-13253"/>
                </a:stretch>
              </a:blipFill>
              <a:ln w="9525">
                <a:noFill/>
                <a:prstDash val="dash"/>
              </a:ln>
              <a:effectLst/>
            </p:spPr>
            <p:txBody>
              <a:bodyPr/>
              <a:lstStyle/>
              <a:p>
                <a:r>
                  <a:rPr lang="zh-MO" altLang="en-US">
                    <a:noFill/>
                  </a:rPr>
                  <a:t> </a:t>
                </a:r>
              </a:p>
            </p:txBody>
          </p:sp>
        </mc:Fallback>
      </mc:AlternateContent>
      <p:sp>
        <p:nvSpPr>
          <p:cNvPr id="12" name="矩形: 圆角 25">
            <a:extLst>
              <a:ext uri="{FF2B5EF4-FFF2-40B4-BE49-F238E27FC236}">
                <a16:creationId xmlns:a16="http://schemas.microsoft.com/office/drawing/2014/main" id="{9841319D-E741-360F-9BF9-183BC6EA60B4}"/>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A1AA94F4-6860-8B7D-4E41-B6F4C342369E}"/>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pic>
        <p:nvPicPr>
          <p:cNvPr id="3" name="图片 1">
            <a:extLst>
              <a:ext uri="{FF2B5EF4-FFF2-40B4-BE49-F238E27FC236}">
                <a16:creationId xmlns:a16="http://schemas.microsoft.com/office/drawing/2014/main" id="{C043D8E2-EF15-2A44-9BC1-0F0E2DA30BF3}"/>
              </a:ext>
            </a:extLst>
          </p:cNvPr>
          <p:cNvPicPr>
            <a:picLocks noChangeAspect="1"/>
          </p:cNvPicPr>
          <p:nvPr/>
        </p:nvPicPr>
        <p:blipFill>
          <a:blip r:embed="rId8"/>
          <a:stretch>
            <a:fillRect/>
          </a:stretch>
        </p:blipFill>
        <p:spPr>
          <a:xfrm>
            <a:off x="846507" y="2583320"/>
            <a:ext cx="4817110" cy="3021965"/>
          </a:xfrm>
          <a:prstGeom prst="rect">
            <a:avLst/>
          </a:prstGeom>
        </p:spPr>
      </p:pic>
      <mc:AlternateContent xmlns:mc="http://schemas.openxmlformats.org/markup-compatibility/2006">
        <mc:Choice xmlns:a14="http://schemas.microsoft.com/office/drawing/2010/main" Requires="a14">
          <p:sp>
            <p:nvSpPr>
              <p:cNvPr id="5" name="文字方塊 4">
                <a:extLst>
                  <a:ext uri="{FF2B5EF4-FFF2-40B4-BE49-F238E27FC236}">
                    <a16:creationId xmlns:a16="http://schemas.microsoft.com/office/drawing/2014/main" id="{EEDC1F7F-36CC-A202-ABC3-E60DF100C409}"/>
                  </a:ext>
                </a:extLst>
              </p:cNvPr>
              <p:cNvSpPr txBox="1"/>
              <p:nvPr/>
            </p:nvSpPr>
            <p:spPr>
              <a:xfrm>
                <a:off x="6212870" y="6050073"/>
                <a:ext cx="5512379" cy="677173"/>
              </a:xfrm>
              <a:prstGeom prst="rect">
                <a:avLst/>
              </a:prstGeom>
              <a:noFill/>
            </p:spPr>
            <p:txBody>
              <a:bodyPr wrap="square">
                <a:spAutoFit/>
              </a:bodyPr>
              <a:lstStyle/>
              <a:p>
                <a:pPr lvl="0">
                  <a:defRPr sz="1800">
                    <a:solidFill>
                      <a:schemeClr val="tx1">
                        <a:alpha val="100000"/>
                      </a:schemeClr>
                    </a:solidFill>
                    <a:latin typeface="Arial" panose="020B0604020202020204"/>
                    <a:ea typeface="微软雅黑" panose="020B0503020204020204" charset="-122"/>
                    <a:cs typeface="+mn-cs"/>
                  </a:defRPr>
                </a:pPr>
                <a:r>
                  <a:rPr lang="zh-CN" altLang="en-US" sz="1600" b="0" i="0" u="none" strike="noStrike" dirty="0">
                    <a:solidFill>
                      <a:schemeClr val="tx1">
                        <a:alpha val="100000"/>
                      </a:schemeClr>
                    </a:solidFill>
                    <a:latin typeface="微软雅黑" panose="020B0503020204020204" charset="-122"/>
                    <a:ea typeface="微软雅黑" panose="020B0503020204020204" charset="-122"/>
                    <a:cs typeface="+mn-cs"/>
                  </a:rPr>
                  <a:t>通过作图得到线性化后的 </a:t>
                </a:r>
                <a14:m>
                  <m:oMath xmlns:m="http://schemas.openxmlformats.org/officeDocument/2006/math">
                    <m:r>
                      <m:rPr>
                        <m:sty m:val="p"/>
                      </m:rPr>
                      <a:rPr lang="en-US" altLang="zh-MO" sz="1600"/>
                      <m:t>Δ</m:t>
                    </m:r>
                    <m:sSup>
                      <m:sSupPr>
                        <m:ctrlPr>
                          <a:rPr lang="zh-TW" altLang="zh-MO" sz="1600" i="1"/>
                        </m:ctrlPr>
                      </m:sSupPr>
                      <m:e>
                        <m:r>
                          <a:rPr lang="en-US" altLang="zh-MO" sz="1600" i="1"/>
                          <m:t>𝑓</m:t>
                        </m:r>
                      </m:e>
                      <m:sup>
                        <m:r>
                          <m:rPr>
                            <m:nor/>
                          </m:rPr>
                          <a:rPr lang="en-US" altLang="zh-MO" sz="1600"/>
                          <m:t>nadir</m:t>
                        </m:r>
                        <m:r>
                          <m:rPr>
                            <m:nor/>
                          </m:rPr>
                          <a:rPr lang="en-US" altLang="zh-MO" sz="1600"/>
                          <m:t> </m:t>
                        </m:r>
                      </m:sup>
                    </m:sSup>
                  </m:oMath>
                </a14:m>
                <a:r>
                  <a:rPr lang="zh-CN" altLang="en-US" sz="1600" b="0" i="0" u="none" strike="noStrike" dirty="0">
                    <a:solidFill>
                      <a:schemeClr val="tx1">
                        <a:alpha val="100000"/>
                      </a:schemeClr>
                    </a:solidFill>
                    <a:latin typeface="微软雅黑" panose="020B0503020204020204" charset="-122"/>
                    <a:ea typeface="微软雅黑" panose="020B0503020204020204" charset="-122"/>
                    <a:cs typeface="+mn-cs"/>
                  </a:rPr>
                  <a:t>与原</a:t>
                </a:r>
                <a14:m>
                  <m:oMath xmlns:m="http://schemas.openxmlformats.org/officeDocument/2006/math">
                    <m:r>
                      <m:rPr>
                        <m:sty m:val="p"/>
                      </m:rPr>
                      <a:rPr lang="en-US" altLang="zh-MO" sz="1600"/>
                      <m:t>Δ</m:t>
                    </m:r>
                    <m:sSup>
                      <m:sSupPr>
                        <m:ctrlPr>
                          <a:rPr lang="zh-TW" altLang="zh-MO" sz="1600" i="1"/>
                        </m:ctrlPr>
                      </m:sSupPr>
                      <m:e>
                        <m:r>
                          <a:rPr lang="en-US" altLang="zh-MO" sz="1600" i="1"/>
                          <m:t>𝑓</m:t>
                        </m:r>
                      </m:e>
                      <m:sup>
                        <m:r>
                          <m:rPr>
                            <m:nor/>
                          </m:rPr>
                          <a:rPr lang="en-US" altLang="zh-MO" sz="1600"/>
                          <m:t>nadir</m:t>
                        </m:r>
                        <m:r>
                          <m:rPr>
                            <m:nor/>
                          </m:rPr>
                          <a:rPr lang="en-US" altLang="zh-MO" sz="1600"/>
                          <m:t> </m:t>
                        </m:r>
                      </m:sup>
                    </m:sSup>
                  </m:oMath>
                </a14:m>
                <a:r>
                  <a:rPr lang="zh-CN" altLang="en-US" sz="1600" b="0" i="0" u="none" strike="noStrike" dirty="0">
                    <a:solidFill>
                      <a:schemeClr val="tx1">
                        <a:alpha val="100000"/>
                      </a:schemeClr>
                    </a:solidFill>
                    <a:latin typeface="微软雅黑" panose="020B0503020204020204" charset="-122"/>
                    <a:ea typeface="微软雅黑" panose="020B0503020204020204" charset="-122"/>
                    <a:cs typeface="+mn-cs"/>
                  </a:rPr>
                  <a:t>函数的关系，其中将  固定为</a:t>
                </a:r>
                <a:r>
                  <a:rPr lang="en-US" altLang="zh-CN" sz="1600" b="0" i="0" u="none" strike="noStrike" dirty="0">
                    <a:solidFill>
                      <a:schemeClr val="tx1">
                        <a:alpha val="100000"/>
                      </a:schemeClr>
                    </a:solidFill>
                    <a:latin typeface="微软雅黑" panose="020B0503020204020204" charset="-122"/>
                    <a:ea typeface="微软雅黑" panose="020B0503020204020204" charset="-122"/>
                    <a:cs typeface="+mn-cs"/>
                  </a:rPr>
                  <a:t>0.3</a:t>
                </a:r>
                <a:r>
                  <a:rPr lang="zh-CN" altLang="en-US" sz="1600" b="0" i="0" u="none" strike="noStrike" dirty="0">
                    <a:solidFill>
                      <a:schemeClr val="tx1">
                        <a:alpha val="100000"/>
                      </a:schemeClr>
                    </a:solidFill>
                    <a:latin typeface="微软雅黑" panose="020B0503020204020204" charset="-122"/>
                    <a:ea typeface="微软雅黑" panose="020B0503020204020204" charset="-122"/>
                    <a:cs typeface="+mn-cs"/>
                  </a:rPr>
                  <a:t>，仅表示不同</a:t>
                </a:r>
                <a14:m>
                  <m:oMath xmlns:m="http://schemas.openxmlformats.org/officeDocument/2006/math">
                    <m:d>
                      <m:dPr>
                        <m:ctrlPr>
                          <a:rPr lang="zh-TW" altLang="zh-MO" sz="1600" i="1"/>
                        </m:ctrlPr>
                      </m:dPr>
                      <m:e>
                        <m:sSub>
                          <m:sSubPr>
                            <m:ctrlPr>
                              <a:rPr lang="zh-TW" altLang="zh-MO" sz="1600" i="1"/>
                            </m:ctrlPr>
                          </m:sSubPr>
                          <m:e>
                            <m:r>
                              <a:rPr lang="en-US" altLang="zh-MO" sz="1600" i="1"/>
                              <m:t>𝐾</m:t>
                            </m:r>
                          </m:e>
                          <m:sub>
                            <m:r>
                              <a:rPr lang="en-US" altLang="zh-MO" sz="1600" i="1"/>
                              <m:t>𝐺</m:t>
                            </m:r>
                          </m:sub>
                        </m:sSub>
                        <m:r>
                          <a:rPr lang="en-US" altLang="zh-MO" sz="1600" i="1"/>
                          <m:t>,</m:t>
                        </m:r>
                        <m:sSub>
                          <m:sSubPr>
                            <m:ctrlPr>
                              <a:rPr lang="zh-TW" altLang="zh-MO" sz="1600" i="1"/>
                            </m:ctrlPr>
                          </m:sSubPr>
                          <m:e>
                            <m:r>
                              <a:rPr lang="en-US" altLang="zh-MO" sz="1600" i="1"/>
                              <m:t>𝑇</m:t>
                            </m:r>
                          </m:e>
                          <m:sub>
                            <m:r>
                              <a:rPr lang="en-US" altLang="zh-MO" sz="1600" i="1"/>
                              <m:t>𝑗</m:t>
                            </m:r>
                          </m:sub>
                        </m:sSub>
                      </m:e>
                    </m:d>
                  </m:oMath>
                </a14:m>
                <a:r>
                  <a:rPr lang="zh-CN" altLang="en-US" sz="1600" b="0" i="0" u="none" strike="noStrike" dirty="0">
                    <a:solidFill>
                      <a:schemeClr val="tx1">
                        <a:alpha val="100000"/>
                      </a:schemeClr>
                    </a:solidFill>
                    <a:latin typeface="微软雅黑" panose="020B0503020204020204" charset="-122"/>
                    <a:ea typeface="微软雅黑" panose="020B0503020204020204" charset="-122"/>
                    <a:cs typeface="+mn-cs"/>
                  </a:rPr>
                  <a:t>下的函数取值。 </a:t>
                </a:r>
                <a:endParaRPr lang="en-US" altLang="zh-CN" sz="1600" b="0" i="0" u="none" strike="noStrike" dirty="0">
                  <a:solidFill>
                    <a:schemeClr val="tx1">
                      <a:alpha val="100000"/>
                    </a:schemeClr>
                  </a:solidFill>
                  <a:latin typeface="微软雅黑" panose="020B0503020204020204" charset="-122"/>
                  <a:ea typeface="微软雅黑" panose="020B0503020204020204" charset="-122"/>
                  <a:cs typeface="+mn-cs"/>
                </a:endParaRPr>
              </a:p>
            </p:txBody>
          </p:sp>
        </mc:Choice>
        <mc:Fallback>
          <p:sp>
            <p:nvSpPr>
              <p:cNvPr id="5" name="文字方塊 4">
                <a:extLst>
                  <a:ext uri="{FF2B5EF4-FFF2-40B4-BE49-F238E27FC236}">
                    <a16:creationId xmlns:a16="http://schemas.microsoft.com/office/drawing/2014/main" id="{EEDC1F7F-36CC-A202-ABC3-E60DF100C409}"/>
                  </a:ext>
                </a:extLst>
              </p:cNvPr>
              <p:cNvSpPr txBox="1">
                <a:spLocks noRot="1" noChangeAspect="1" noMove="1" noResize="1" noEditPoints="1" noAdjustHandles="1" noChangeArrowheads="1" noChangeShapeType="1" noTextEdit="1"/>
              </p:cNvSpPr>
              <p:nvPr/>
            </p:nvSpPr>
            <p:spPr>
              <a:xfrm>
                <a:off x="6212870" y="6050073"/>
                <a:ext cx="5512379" cy="677173"/>
              </a:xfrm>
              <a:prstGeom prst="rect">
                <a:avLst/>
              </a:prstGeom>
              <a:blipFill>
                <a:blip r:embed="rId9"/>
                <a:stretch>
                  <a:fillRect l="-553" r="-4425" b="-6250"/>
                </a:stretch>
              </a:blipFill>
            </p:spPr>
            <p:txBody>
              <a:bodyPr/>
              <a:lstStyle/>
              <a:p>
                <a:r>
                  <a:rPr lang="zh-MO" altLang="en-US">
                    <a:noFill/>
                  </a:rPr>
                  <a:t> </a:t>
                </a:r>
              </a:p>
            </p:txBody>
          </p:sp>
        </mc:Fallback>
      </mc:AlternateContent>
      <p:pic>
        <p:nvPicPr>
          <p:cNvPr id="6" name="图片 1">
            <a:extLst>
              <a:ext uri="{FF2B5EF4-FFF2-40B4-BE49-F238E27FC236}">
                <a16:creationId xmlns:a16="http://schemas.microsoft.com/office/drawing/2014/main" id="{0D4D01FC-CB2B-CCC9-E3A3-8974E3DE62CC}"/>
              </a:ext>
            </a:extLst>
          </p:cNvPr>
          <p:cNvPicPr>
            <a:picLocks noChangeAspect="1"/>
          </p:cNvPicPr>
          <p:nvPr/>
        </p:nvPicPr>
        <p:blipFill>
          <a:blip r:embed="rId10"/>
          <a:stretch>
            <a:fillRect/>
          </a:stretch>
        </p:blipFill>
        <p:spPr>
          <a:xfrm>
            <a:off x="821690" y="5901057"/>
            <a:ext cx="5274310" cy="609600"/>
          </a:xfrm>
          <a:prstGeom prst="rect">
            <a:avLst/>
          </a:prstGeom>
        </p:spPr>
      </p:pic>
      <p:pic>
        <p:nvPicPr>
          <p:cNvPr id="7" name="图片 1">
            <a:extLst>
              <a:ext uri="{FF2B5EF4-FFF2-40B4-BE49-F238E27FC236}">
                <a16:creationId xmlns:a16="http://schemas.microsoft.com/office/drawing/2014/main" id="{468DE74E-3435-0CD9-179D-F69DBF38C1FE}"/>
              </a:ext>
            </a:extLst>
          </p:cNvPr>
          <p:cNvPicPr>
            <a:picLocks noChangeAspect="1"/>
          </p:cNvPicPr>
          <p:nvPr/>
        </p:nvPicPr>
        <p:blipFill>
          <a:blip r:embed="rId11"/>
          <a:stretch>
            <a:fillRect/>
          </a:stretch>
        </p:blipFill>
        <p:spPr>
          <a:xfrm>
            <a:off x="6096000" y="2387615"/>
            <a:ext cx="5060767" cy="3512560"/>
          </a:xfrm>
          <a:prstGeom prst="rect">
            <a:avLst/>
          </a:prstGeom>
        </p:spPr>
      </p:pic>
    </p:spTree>
    <p:extLst>
      <p:ext uri="{BB962C8B-B14F-4D97-AF65-F5344CB8AC3E}">
        <p14:creationId xmlns:p14="http://schemas.microsoft.com/office/powerpoint/2010/main" val="3379186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矩形 59"/>
          <p:cNvSpPr/>
          <p:nvPr/>
        </p:nvSpPr>
        <p:spPr>
          <a:xfrm>
            <a:off x="-17148" y="-15896"/>
            <a:ext cx="12227495" cy="6050360"/>
          </a:xfrm>
          <a:prstGeom prst="rect">
            <a:avLst/>
          </a:prstGeom>
          <a:gradFill flip="none" rotWithShape="1">
            <a:gsLst>
              <a:gs pos="100000">
                <a:srgbClr val="992164"/>
              </a:gs>
              <a:gs pos="73000">
                <a:srgbClr val="7A1769"/>
              </a:gs>
              <a:gs pos="0">
                <a:srgbClr val="580C6E"/>
              </a:gs>
              <a:gs pos="100000">
                <a:srgbClr val="AC276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73" name="图形 10"/>
          <p:cNvGrpSpPr/>
          <p:nvPr/>
        </p:nvGrpSpPr>
        <p:grpSpPr>
          <a:xfrm rot="1911398" flipH="1">
            <a:off x="-5714437" y="337485"/>
            <a:ext cx="18785954" cy="9463205"/>
            <a:chOff x="1364551" y="1662116"/>
            <a:chExt cx="9464325" cy="3530151"/>
          </a:xfrm>
          <a:noFill/>
        </p:grpSpPr>
        <p:sp>
          <p:nvSpPr>
            <p:cNvPr id="274" name="任意多边形: 形状 36"/>
            <p:cNvSpPr/>
            <p:nvPr/>
          </p:nvSpPr>
          <p:spPr>
            <a:xfrm>
              <a:off x="1364551" y="3777993"/>
              <a:ext cx="9464325" cy="1414274"/>
            </a:xfrm>
            <a:custGeom>
              <a:avLst/>
              <a:gdLst>
                <a:gd name="connsiteX0" fmla="*/ 0 w 9464325"/>
                <a:gd name="connsiteY0" fmla="*/ 1414275 h 1414274"/>
                <a:gd name="connsiteX1" fmla="*/ 3078766 w 9464325"/>
                <a:gd name="connsiteY1" fmla="*/ 426056 h 1414274"/>
                <a:gd name="connsiteX2" fmla="*/ 6081522 w 9464325"/>
                <a:gd name="connsiteY2" fmla="*/ 920213 h 1414274"/>
                <a:gd name="connsiteX3" fmla="*/ 9464326 w 9464325"/>
                <a:gd name="connsiteY3" fmla="*/ 46008 h 1414274"/>
              </a:gdLst>
              <a:ahLst/>
              <a:cxnLst>
                <a:cxn ang="0">
                  <a:pos x="connsiteX0" y="connsiteY0"/>
                </a:cxn>
                <a:cxn ang="0">
                  <a:pos x="connsiteX1" y="connsiteY1"/>
                </a:cxn>
                <a:cxn ang="0">
                  <a:pos x="connsiteX2" y="connsiteY2"/>
                </a:cxn>
                <a:cxn ang="0">
                  <a:pos x="connsiteX3" y="connsiteY3"/>
                </a:cxn>
              </a:cxnLst>
              <a:rect l="l" t="t" r="r" b="b"/>
              <a:pathLst>
                <a:path w="9464325" h="1414274">
                  <a:moveTo>
                    <a:pt x="0" y="1414275"/>
                  </a:moveTo>
                  <a:cubicBezTo>
                    <a:pt x="0" y="1414275"/>
                    <a:pt x="1824419" y="312042"/>
                    <a:pt x="3078766" y="426056"/>
                  </a:cubicBezTo>
                  <a:cubicBezTo>
                    <a:pt x="4184618" y="526545"/>
                    <a:pt x="4763834" y="1160910"/>
                    <a:pt x="6081522" y="920213"/>
                  </a:cubicBezTo>
                  <a:cubicBezTo>
                    <a:pt x="7029831" y="746953"/>
                    <a:pt x="8235410" y="-220025"/>
                    <a:pt x="9464326" y="4600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75" name="任意多边形: 形状 37"/>
            <p:cNvSpPr/>
            <p:nvPr/>
          </p:nvSpPr>
          <p:spPr>
            <a:xfrm>
              <a:off x="1385887" y="3686296"/>
              <a:ext cx="9428702" cy="1351094"/>
            </a:xfrm>
            <a:custGeom>
              <a:avLst/>
              <a:gdLst>
                <a:gd name="connsiteX0" fmla="*/ 0 w 9428702"/>
                <a:gd name="connsiteY0" fmla="*/ 1351095 h 1351094"/>
                <a:gd name="connsiteX1" fmla="*/ 3014282 w 9428702"/>
                <a:gd name="connsiteY1" fmla="*/ 411263 h 1351094"/>
                <a:gd name="connsiteX2" fmla="*/ 6063139 w 9428702"/>
                <a:gd name="connsiteY2" fmla="*/ 975619 h 1351094"/>
                <a:gd name="connsiteX3" fmla="*/ 9428702 w 9428702"/>
                <a:gd name="connsiteY3" fmla="*/ 43788 h 1351094"/>
              </a:gdLst>
              <a:ahLst/>
              <a:cxnLst>
                <a:cxn ang="0">
                  <a:pos x="connsiteX0" y="connsiteY0"/>
                </a:cxn>
                <a:cxn ang="0">
                  <a:pos x="connsiteX1" y="connsiteY1"/>
                </a:cxn>
                <a:cxn ang="0">
                  <a:pos x="connsiteX2" y="connsiteY2"/>
                </a:cxn>
                <a:cxn ang="0">
                  <a:pos x="connsiteX3" y="connsiteY3"/>
                </a:cxn>
              </a:cxnLst>
              <a:rect l="l" t="t" r="r" b="b"/>
              <a:pathLst>
                <a:path w="9428702" h="1351094">
                  <a:moveTo>
                    <a:pt x="0" y="1351095"/>
                  </a:moveTo>
                  <a:cubicBezTo>
                    <a:pt x="0" y="1351095"/>
                    <a:pt x="1769840" y="284390"/>
                    <a:pt x="3014282" y="411263"/>
                  </a:cubicBezTo>
                  <a:cubicBezTo>
                    <a:pt x="4125754" y="528516"/>
                    <a:pt x="4762024" y="1211934"/>
                    <a:pt x="6063139" y="975619"/>
                  </a:cubicBezTo>
                  <a:cubicBezTo>
                    <a:pt x="7011639" y="803788"/>
                    <a:pt x="8199692" y="-222245"/>
                    <a:pt x="9428702" y="4378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76" name="任意多边形: 形状 38"/>
            <p:cNvSpPr/>
            <p:nvPr/>
          </p:nvSpPr>
          <p:spPr>
            <a:xfrm>
              <a:off x="1407128" y="3594367"/>
              <a:ext cx="9392983" cy="1288052"/>
            </a:xfrm>
            <a:custGeom>
              <a:avLst/>
              <a:gdLst>
                <a:gd name="connsiteX0" fmla="*/ 0 w 9392983"/>
                <a:gd name="connsiteY0" fmla="*/ 1288053 h 1288052"/>
                <a:gd name="connsiteX1" fmla="*/ 2949798 w 9392983"/>
                <a:gd name="connsiteY1" fmla="*/ 396513 h 1288052"/>
                <a:gd name="connsiteX2" fmla="*/ 6044661 w 9392983"/>
                <a:gd name="connsiteY2" fmla="*/ 1031163 h 1288052"/>
                <a:gd name="connsiteX3" fmla="*/ 9392983 w 9392983"/>
                <a:gd name="connsiteY3" fmla="*/ 41802 h 1288052"/>
              </a:gdLst>
              <a:ahLst/>
              <a:cxnLst>
                <a:cxn ang="0">
                  <a:pos x="connsiteX0" y="connsiteY0"/>
                </a:cxn>
                <a:cxn ang="0">
                  <a:pos x="connsiteX1" y="connsiteY1"/>
                </a:cxn>
                <a:cxn ang="0">
                  <a:pos x="connsiteX2" y="connsiteY2"/>
                </a:cxn>
                <a:cxn ang="0">
                  <a:pos x="connsiteX3" y="connsiteY3"/>
                </a:cxn>
              </a:cxnLst>
              <a:rect l="l" t="t" r="r" b="b"/>
              <a:pathLst>
                <a:path w="9392983" h="1288052">
                  <a:moveTo>
                    <a:pt x="0" y="1288053"/>
                  </a:moveTo>
                  <a:cubicBezTo>
                    <a:pt x="0" y="1288053"/>
                    <a:pt x="1715643" y="252780"/>
                    <a:pt x="2949798" y="396513"/>
                  </a:cubicBezTo>
                  <a:cubicBezTo>
                    <a:pt x="4067270" y="526719"/>
                    <a:pt x="4760119" y="1263002"/>
                    <a:pt x="6044661" y="1031163"/>
                  </a:cubicBezTo>
                  <a:cubicBezTo>
                    <a:pt x="6993446" y="860666"/>
                    <a:pt x="8163973" y="-224327"/>
                    <a:pt x="9392983" y="4180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77" name="任意多边形: 形状 39"/>
            <p:cNvSpPr/>
            <p:nvPr/>
          </p:nvSpPr>
          <p:spPr>
            <a:xfrm>
              <a:off x="1428464" y="3502412"/>
              <a:ext cx="9357169" cy="1225130"/>
            </a:xfrm>
            <a:custGeom>
              <a:avLst/>
              <a:gdLst>
                <a:gd name="connsiteX0" fmla="*/ 0 w 9357169"/>
                <a:gd name="connsiteY0" fmla="*/ 1225131 h 1225130"/>
                <a:gd name="connsiteX1" fmla="*/ 2885218 w 9357169"/>
                <a:gd name="connsiteY1" fmla="*/ 381978 h 1225130"/>
                <a:gd name="connsiteX2" fmla="*/ 6026182 w 9357169"/>
                <a:gd name="connsiteY2" fmla="*/ 1086923 h 1225130"/>
                <a:gd name="connsiteX3" fmla="*/ 9357169 w 9357169"/>
                <a:gd name="connsiteY3" fmla="*/ 39935 h 1225130"/>
              </a:gdLst>
              <a:ahLst/>
              <a:cxnLst>
                <a:cxn ang="0">
                  <a:pos x="connsiteX0" y="connsiteY0"/>
                </a:cxn>
                <a:cxn ang="0">
                  <a:pos x="connsiteX1" y="connsiteY1"/>
                </a:cxn>
                <a:cxn ang="0">
                  <a:pos x="connsiteX2" y="connsiteY2"/>
                </a:cxn>
                <a:cxn ang="0">
                  <a:pos x="connsiteX3" y="connsiteY3"/>
                </a:cxn>
              </a:cxnLst>
              <a:rect l="l" t="t" r="r" b="b"/>
              <a:pathLst>
                <a:path w="9357169" h="1225130">
                  <a:moveTo>
                    <a:pt x="0" y="1225131"/>
                  </a:moveTo>
                  <a:cubicBezTo>
                    <a:pt x="0" y="1225131"/>
                    <a:pt x="1661255" y="223672"/>
                    <a:pt x="2885218" y="381978"/>
                  </a:cubicBezTo>
                  <a:cubicBezTo>
                    <a:pt x="4008596" y="527330"/>
                    <a:pt x="4758214" y="1314190"/>
                    <a:pt x="6026182" y="1086923"/>
                  </a:cubicBezTo>
                  <a:cubicBezTo>
                    <a:pt x="6975158" y="917855"/>
                    <a:pt x="8128254" y="-226098"/>
                    <a:pt x="9357169" y="399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78" name="任意多边形: 形状 40"/>
            <p:cNvSpPr/>
            <p:nvPr/>
          </p:nvSpPr>
          <p:spPr>
            <a:xfrm>
              <a:off x="1449800" y="3410088"/>
              <a:ext cx="9321545" cy="1180334"/>
            </a:xfrm>
            <a:custGeom>
              <a:avLst/>
              <a:gdLst>
                <a:gd name="connsiteX0" fmla="*/ 0 w 9321545"/>
                <a:gd name="connsiteY0" fmla="*/ 1162484 h 1180334"/>
                <a:gd name="connsiteX1" fmla="*/ 2820734 w 9321545"/>
                <a:gd name="connsiteY1" fmla="*/ 367717 h 1180334"/>
                <a:gd name="connsiteX2" fmla="*/ 6007799 w 9321545"/>
                <a:gd name="connsiteY2" fmla="*/ 1142862 h 1180334"/>
                <a:gd name="connsiteX3" fmla="*/ 9321546 w 9321545"/>
                <a:gd name="connsiteY3" fmla="*/ 38248 h 1180334"/>
              </a:gdLst>
              <a:ahLst/>
              <a:cxnLst>
                <a:cxn ang="0">
                  <a:pos x="connsiteX0" y="connsiteY0"/>
                </a:cxn>
                <a:cxn ang="0">
                  <a:pos x="connsiteX1" y="connsiteY1"/>
                </a:cxn>
                <a:cxn ang="0">
                  <a:pos x="connsiteX2" y="connsiteY2"/>
                </a:cxn>
                <a:cxn ang="0">
                  <a:pos x="connsiteX3" y="connsiteY3"/>
                </a:cxn>
              </a:cxnLst>
              <a:rect l="l" t="t" r="r" b="b"/>
              <a:pathLst>
                <a:path w="9321545" h="1180334">
                  <a:moveTo>
                    <a:pt x="0" y="1162484"/>
                  </a:moveTo>
                  <a:cubicBezTo>
                    <a:pt x="0" y="1162484"/>
                    <a:pt x="1606868" y="195125"/>
                    <a:pt x="2820734" y="367717"/>
                  </a:cubicBezTo>
                  <a:cubicBezTo>
                    <a:pt x="3949922" y="528309"/>
                    <a:pt x="4756309" y="1365747"/>
                    <a:pt x="6007799" y="1142862"/>
                  </a:cubicBezTo>
                  <a:cubicBezTo>
                    <a:pt x="6957060" y="975222"/>
                    <a:pt x="8092536" y="-227785"/>
                    <a:pt x="9321546" y="3824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79" name="任意多边形: 形状 41"/>
            <p:cNvSpPr/>
            <p:nvPr/>
          </p:nvSpPr>
          <p:spPr>
            <a:xfrm>
              <a:off x="1471040" y="3317886"/>
              <a:ext cx="9285732" cy="1233216"/>
            </a:xfrm>
            <a:custGeom>
              <a:avLst/>
              <a:gdLst>
                <a:gd name="connsiteX0" fmla="*/ 0 w 9285732"/>
                <a:gd name="connsiteY0" fmla="*/ 1099808 h 1233216"/>
                <a:gd name="connsiteX1" fmla="*/ 2756249 w 9285732"/>
                <a:gd name="connsiteY1" fmla="*/ 353429 h 1233216"/>
                <a:gd name="connsiteX2" fmla="*/ 5989320 w 9285732"/>
                <a:gd name="connsiteY2" fmla="*/ 1198869 h 1233216"/>
                <a:gd name="connsiteX3" fmla="*/ 9285732 w 9285732"/>
                <a:gd name="connsiteY3" fmla="*/ 36723 h 1233216"/>
              </a:gdLst>
              <a:ahLst/>
              <a:cxnLst>
                <a:cxn ang="0">
                  <a:pos x="connsiteX0" y="connsiteY0"/>
                </a:cxn>
                <a:cxn ang="0">
                  <a:pos x="connsiteX1" y="connsiteY1"/>
                </a:cxn>
                <a:cxn ang="0">
                  <a:pos x="connsiteX2" y="connsiteY2"/>
                </a:cxn>
                <a:cxn ang="0">
                  <a:pos x="connsiteX3" y="connsiteY3"/>
                </a:cxn>
              </a:cxnLst>
              <a:rect l="l" t="t" r="r" b="b"/>
              <a:pathLst>
                <a:path w="9285732" h="1233216">
                  <a:moveTo>
                    <a:pt x="0" y="1099808"/>
                  </a:moveTo>
                  <a:cubicBezTo>
                    <a:pt x="0" y="1099808"/>
                    <a:pt x="1552575" y="166739"/>
                    <a:pt x="2756249" y="353429"/>
                  </a:cubicBezTo>
                  <a:cubicBezTo>
                    <a:pt x="3891344" y="529547"/>
                    <a:pt x="4754499" y="1417277"/>
                    <a:pt x="5989320" y="1198869"/>
                  </a:cubicBezTo>
                  <a:cubicBezTo>
                    <a:pt x="6938772" y="1032562"/>
                    <a:pt x="8056817" y="-229405"/>
                    <a:pt x="9285732" y="3672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80" name="任意多边形: 形状 42"/>
            <p:cNvSpPr/>
            <p:nvPr/>
          </p:nvSpPr>
          <p:spPr>
            <a:xfrm>
              <a:off x="1492377" y="3225423"/>
              <a:ext cx="9250108" cy="1286593"/>
            </a:xfrm>
            <a:custGeom>
              <a:avLst/>
              <a:gdLst>
                <a:gd name="connsiteX0" fmla="*/ 0 w 9250108"/>
                <a:gd name="connsiteY0" fmla="*/ 1037395 h 1286593"/>
                <a:gd name="connsiteX1" fmla="*/ 2691765 w 9250108"/>
                <a:gd name="connsiteY1" fmla="*/ 339402 h 1286593"/>
                <a:gd name="connsiteX2" fmla="*/ 5970937 w 9250108"/>
                <a:gd name="connsiteY2" fmla="*/ 1255041 h 1286593"/>
                <a:gd name="connsiteX3" fmla="*/ 9250109 w 9250108"/>
                <a:gd name="connsiteY3" fmla="*/ 35269 h 1286593"/>
              </a:gdLst>
              <a:ahLst/>
              <a:cxnLst>
                <a:cxn ang="0">
                  <a:pos x="connsiteX0" y="connsiteY0"/>
                </a:cxn>
                <a:cxn ang="0">
                  <a:pos x="connsiteX1" y="connsiteY1"/>
                </a:cxn>
                <a:cxn ang="0">
                  <a:pos x="connsiteX2" y="connsiteY2"/>
                </a:cxn>
                <a:cxn ang="0">
                  <a:pos x="connsiteX3" y="connsiteY3"/>
                </a:cxn>
              </a:cxnLst>
              <a:rect l="l" t="t" r="r" b="b"/>
              <a:pathLst>
                <a:path w="9250108" h="1286593">
                  <a:moveTo>
                    <a:pt x="0" y="1037395"/>
                  </a:moveTo>
                  <a:cubicBezTo>
                    <a:pt x="0" y="1037395"/>
                    <a:pt x="1498187" y="138901"/>
                    <a:pt x="2691765" y="339402"/>
                  </a:cubicBezTo>
                  <a:cubicBezTo>
                    <a:pt x="3832765" y="531141"/>
                    <a:pt x="4752594" y="1469067"/>
                    <a:pt x="5970937" y="1255041"/>
                  </a:cubicBezTo>
                  <a:cubicBezTo>
                    <a:pt x="6920675" y="1090163"/>
                    <a:pt x="8021098" y="-230764"/>
                    <a:pt x="9250109" y="3526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81" name="任意多边形: 形状 43"/>
            <p:cNvSpPr/>
            <p:nvPr/>
          </p:nvSpPr>
          <p:spPr>
            <a:xfrm>
              <a:off x="1513713" y="3132904"/>
              <a:ext cx="9214485" cy="1340243"/>
            </a:xfrm>
            <a:custGeom>
              <a:avLst/>
              <a:gdLst>
                <a:gd name="connsiteX0" fmla="*/ 0 w 9214485"/>
                <a:gd name="connsiteY0" fmla="*/ 974942 h 1340243"/>
                <a:gd name="connsiteX1" fmla="*/ 2627281 w 9214485"/>
                <a:gd name="connsiteY1" fmla="*/ 325337 h 1340243"/>
                <a:gd name="connsiteX2" fmla="*/ 5952554 w 9214485"/>
                <a:gd name="connsiteY2" fmla="*/ 1311270 h 1340243"/>
                <a:gd name="connsiteX3" fmla="*/ 9214485 w 9214485"/>
                <a:gd name="connsiteY3" fmla="*/ 33967 h 1340243"/>
              </a:gdLst>
              <a:ahLst/>
              <a:cxnLst>
                <a:cxn ang="0">
                  <a:pos x="connsiteX0" y="connsiteY0"/>
                </a:cxn>
                <a:cxn ang="0">
                  <a:pos x="connsiteX1" y="connsiteY1"/>
                </a:cxn>
                <a:cxn ang="0">
                  <a:pos x="connsiteX2" y="connsiteY2"/>
                </a:cxn>
                <a:cxn ang="0">
                  <a:pos x="connsiteX3" y="connsiteY3"/>
                </a:cxn>
              </a:cxnLst>
              <a:rect l="l" t="t" r="r" b="b"/>
              <a:pathLst>
                <a:path w="9214485" h="1340243">
                  <a:moveTo>
                    <a:pt x="0" y="974942"/>
                  </a:moveTo>
                  <a:cubicBezTo>
                    <a:pt x="0" y="974942"/>
                    <a:pt x="1443800" y="111120"/>
                    <a:pt x="2627281" y="325337"/>
                  </a:cubicBezTo>
                  <a:cubicBezTo>
                    <a:pt x="3774186" y="532887"/>
                    <a:pt x="4750785" y="1520725"/>
                    <a:pt x="5952554" y="1311270"/>
                  </a:cubicBezTo>
                  <a:cubicBezTo>
                    <a:pt x="6902482" y="1147821"/>
                    <a:pt x="7985474" y="-232161"/>
                    <a:pt x="9214485" y="33967"/>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82" name="任意多边形: 形状 44"/>
            <p:cNvSpPr/>
            <p:nvPr/>
          </p:nvSpPr>
          <p:spPr>
            <a:xfrm>
              <a:off x="1535048" y="3040331"/>
              <a:ext cx="9178670" cy="1394298"/>
            </a:xfrm>
            <a:custGeom>
              <a:avLst/>
              <a:gdLst>
                <a:gd name="connsiteX0" fmla="*/ 0 w 9178670"/>
                <a:gd name="connsiteY0" fmla="*/ 912638 h 1394298"/>
                <a:gd name="connsiteX1" fmla="*/ 2562797 w 9178670"/>
                <a:gd name="connsiteY1" fmla="*/ 311420 h 1394298"/>
                <a:gd name="connsiteX2" fmla="*/ 5934075 w 9178670"/>
                <a:gd name="connsiteY2" fmla="*/ 1367648 h 1394298"/>
                <a:gd name="connsiteX3" fmla="*/ 9178671 w 9178670"/>
                <a:gd name="connsiteY3" fmla="*/ 32719 h 1394298"/>
              </a:gdLst>
              <a:ahLst/>
              <a:cxnLst>
                <a:cxn ang="0">
                  <a:pos x="connsiteX0" y="connsiteY0"/>
                </a:cxn>
                <a:cxn ang="0">
                  <a:pos x="connsiteX1" y="connsiteY1"/>
                </a:cxn>
                <a:cxn ang="0">
                  <a:pos x="connsiteX2" y="connsiteY2"/>
                </a:cxn>
                <a:cxn ang="0">
                  <a:pos x="connsiteX3" y="connsiteY3"/>
                </a:cxn>
              </a:cxnLst>
              <a:rect l="l" t="t" r="r" b="b"/>
              <a:pathLst>
                <a:path w="9178670" h="1394298">
                  <a:moveTo>
                    <a:pt x="0" y="912638"/>
                  </a:moveTo>
                  <a:cubicBezTo>
                    <a:pt x="0" y="912638"/>
                    <a:pt x="1389412" y="83868"/>
                    <a:pt x="2562797" y="311420"/>
                  </a:cubicBezTo>
                  <a:cubicBezTo>
                    <a:pt x="3715607" y="534972"/>
                    <a:pt x="4748879" y="1572626"/>
                    <a:pt x="5934075" y="1367648"/>
                  </a:cubicBezTo>
                  <a:cubicBezTo>
                    <a:pt x="6884194" y="1205532"/>
                    <a:pt x="7949756" y="-233314"/>
                    <a:pt x="9178671" y="32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83" name="任意多边形: 形状 45"/>
            <p:cNvSpPr/>
            <p:nvPr/>
          </p:nvSpPr>
          <p:spPr>
            <a:xfrm>
              <a:off x="1556289" y="2947464"/>
              <a:ext cx="9142952" cy="1448684"/>
            </a:xfrm>
            <a:custGeom>
              <a:avLst/>
              <a:gdLst>
                <a:gd name="connsiteX0" fmla="*/ 0 w 9142952"/>
                <a:gd name="connsiteY0" fmla="*/ 850534 h 1448684"/>
                <a:gd name="connsiteX1" fmla="*/ 2498217 w 9142952"/>
                <a:gd name="connsiteY1" fmla="*/ 297703 h 1448684"/>
                <a:gd name="connsiteX2" fmla="*/ 5915597 w 9142952"/>
                <a:gd name="connsiteY2" fmla="*/ 1424130 h 1448684"/>
                <a:gd name="connsiteX3" fmla="*/ 9142953 w 9142952"/>
                <a:gd name="connsiteY3" fmla="*/ 31575 h 1448684"/>
              </a:gdLst>
              <a:ahLst/>
              <a:cxnLst>
                <a:cxn ang="0">
                  <a:pos x="connsiteX0" y="connsiteY0"/>
                </a:cxn>
                <a:cxn ang="0">
                  <a:pos x="connsiteX1" y="connsiteY1"/>
                </a:cxn>
                <a:cxn ang="0">
                  <a:pos x="connsiteX2" y="connsiteY2"/>
                </a:cxn>
                <a:cxn ang="0">
                  <a:pos x="connsiteX3" y="connsiteY3"/>
                </a:cxn>
              </a:cxnLst>
              <a:rect l="l" t="t" r="r" b="b"/>
              <a:pathLst>
                <a:path w="9142952" h="1448684">
                  <a:moveTo>
                    <a:pt x="0" y="850534"/>
                  </a:moveTo>
                  <a:cubicBezTo>
                    <a:pt x="0" y="850534"/>
                    <a:pt x="1334929" y="56911"/>
                    <a:pt x="2498217" y="297703"/>
                  </a:cubicBezTo>
                  <a:cubicBezTo>
                    <a:pt x="3656838" y="537448"/>
                    <a:pt x="4746975" y="1624726"/>
                    <a:pt x="5915597" y="1424130"/>
                  </a:cubicBezTo>
                  <a:cubicBezTo>
                    <a:pt x="6866001" y="1263443"/>
                    <a:pt x="7913942" y="-234458"/>
                    <a:pt x="9142953" y="315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84" name="任意多边形: 形状 46"/>
            <p:cNvSpPr/>
            <p:nvPr/>
          </p:nvSpPr>
          <p:spPr>
            <a:xfrm>
              <a:off x="1577625" y="2854784"/>
              <a:ext cx="9107329" cy="1503233"/>
            </a:xfrm>
            <a:custGeom>
              <a:avLst/>
              <a:gdLst>
                <a:gd name="connsiteX0" fmla="*/ 0 w 9107329"/>
                <a:gd name="connsiteY0" fmla="*/ 788337 h 1503233"/>
                <a:gd name="connsiteX1" fmla="*/ 2433733 w 9107329"/>
                <a:gd name="connsiteY1" fmla="*/ 283893 h 1503233"/>
                <a:gd name="connsiteX2" fmla="*/ 5897214 w 9107329"/>
                <a:gd name="connsiteY2" fmla="*/ 1480614 h 1503233"/>
                <a:gd name="connsiteX3" fmla="*/ 9107329 w 9107329"/>
                <a:gd name="connsiteY3" fmla="*/ 30528 h 1503233"/>
              </a:gdLst>
              <a:ahLst/>
              <a:cxnLst>
                <a:cxn ang="0">
                  <a:pos x="connsiteX0" y="connsiteY0"/>
                </a:cxn>
                <a:cxn ang="0">
                  <a:pos x="connsiteX1" y="connsiteY1"/>
                </a:cxn>
                <a:cxn ang="0">
                  <a:pos x="connsiteX2" y="connsiteY2"/>
                </a:cxn>
                <a:cxn ang="0">
                  <a:pos x="connsiteX3" y="connsiteY3"/>
                </a:cxn>
              </a:cxnLst>
              <a:rect l="l" t="t" r="r" b="b"/>
              <a:pathLst>
                <a:path w="9107329" h="1503233">
                  <a:moveTo>
                    <a:pt x="0" y="788337"/>
                  </a:moveTo>
                  <a:cubicBezTo>
                    <a:pt x="0" y="788337"/>
                    <a:pt x="1280541" y="30147"/>
                    <a:pt x="2433733" y="283893"/>
                  </a:cubicBezTo>
                  <a:cubicBezTo>
                    <a:pt x="3598164" y="540116"/>
                    <a:pt x="4745069" y="1676734"/>
                    <a:pt x="5897214" y="1480614"/>
                  </a:cubicBezTo>
                  <a:cubicBezTo>
                    <a:pt x="6847808" y="1321356"/>
                    <a:pt x="7878318" y="-235600"/>
                    <a:pt x="9107329" y="3052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85" name="任意多边形: 形状 47"/>
            <p:cNvSpPr/>
            <p:nvPr/>
          </p:nvSpPr>
          <p:spPr>
            <a:xfrm>
              <a:off x="1598961" y="2761788"/>
              <a:ext cx="9071610" cy="1558068"/>
            </a:xfrm>
            <a:custGeom>
              <a:avLst/>
              <a:gdLst>
                <a:gd name="connsiteX0" fmla="*/ 0 w 9071610"/>
                <a:gd name="connsiteY0" fmla="*/ 726362 h 1558068"/>
                <a:gd name="connsiteX1" fmla="*/ 2369248 w 9071610"/>
                <a:gd name="connsiteY1" fmla="*/ 270210 h 1558068"/>
                <a:gd name="connsiteX2" fmla="*/ 5878830 w 9071610"/>
                <a:gd name="connsiteY2" fmla="*/ 1537225 h 1558068"/>
                <a:gd name="connsiteX3" fmla="*/ 9071610 w 9071610"/>
                <a:gd name="connsiteY3" fmla="*/ 29513 h 1558068"/>
              </a:gdLst>
              <a:ahLst/>
              <a:cxnLst>
                <a:cxn ang="0">
                  <a:pos x="connsiteX0" y="connsiteY0"/>
                </a:cxn>
                <a:cxn ang="0">
                  <a:pos x="connsiteX1" y="connsiteY1"/>
                </a:cxn>
                <a:cxn ang="0">
                  <a:pos x="connsiteX2" y="connsiteY2"/>
                </a:cxn>
                <a:cxn ang="0">
                  <a:pos x="connsiteX3" y="connsiteY3"/>
                </a:cxn>
              </a:cxnLst>
              <a:rect l="l" t="t" r="r" b="b"/>
              <a:pathLst>
                <a:path w="9071610" h="1558068">
                  <a:moveTo>
                    <a:pt x="0" y="726362"/>
                  </a:moveTo>
                  <a:cubicBezTo>
                    <a:pt x="0" y="726362"/>
                    <a:pt x="1225963" y="3700"/>
                    <a:pt x="2369248" y="270210"/>
                  </a:cubicBezTo>
                  <a:cubicBezTo>
                    <a:pt x="3539490" y="543006"/>
                    <a:pt x="4743260" y="1728868"/>
                    <a:pt x="5878830" y="1537225"/>
                  </a:cubicBezTo>
                  <a:cubicBezTo>
                    <a:pt x="6829711" y="1379301"/>
                    <a:pt x="7842695" y="-236520"/>
                    <a:pt x="9071610" y="2951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86" name="任意多边形: 形状 48"/>
            <p:cNvSpPr/>
            <p:nvPr/>
          </p:nvSpPr>
          <p:spPr>
            <a:xfrm>
              <a:off x="1620202" y="2668806"/>
              <a:ext cx="9035891" cy="1613130"/>
            </a:xfrm>
            <a:custGeom>
              <a:avLst/>
              <a:gdLst>
                <a:gd name="connsiteX0" fmla="*/ 0 w 9035891"/>
                <a:gd name="connsiteY0" fmla="*/ 664467 h 1613130"/>
                <a:gd name="connsiteX1" fmla="*/ 2304764 w 9035891"/>
                <a:gd name="connsiteY1" fmla="*/ 256702 h 1613130"/>
                <a:gd name="connsiteX2" fmla="*/ 5860352 w 9035891"/>
                <a:gd name="connsiteY2" fmla="*/ 1593917 h 1613130"/>
                <a:gd name="connsiteX3" fmla="*/ 9035891 w 9035891"/>
                <a:gd name="connsiteY3" fmla="*/ 28578 h 1613130"/>
              </a:gdLst>
              <a:ahLst/>
              <a:cxnLst>
                <a:cxn ang="0">
                  <a:pos x="connsiteX0" y="connsiteY0"/>
                </a:cxn>
                <a:cxn ang="0">
                  <a:pos x="connsiteX1" y="connsiteY1"/>
                </a:cxn>
                <a:cxn ang="0">
                  <a:pos x="connsiteX2" y="connsiteY2"/>
                </a:cxn>
                <a:cxn ang="0">
                  <a:pos x="connsiteX3" y="connsiteY3"/>
                </a:cxn>
              </a:cxnLst>
              <a:rect l="l" t="t" r="r" b="b"/>
              <a:pathLst>
                <a:path w="9035891" h="1613130">
                  <a:moveTo>
                    <a:pt x="0" y="664467"/>
                  </a:moveTo>
                  <a:cubicBezTo>
                    <a:pt x="0" y="664467"/>
                    <a:pt x="1171480" y="-22381"/>
                    <a:pt x="2304764" y="256702"/>
                  </a:cubicBezTo>
                  <a:cubicBezTo>
                    <a:pt x="3480721" y="546262"/>
                    <a:pt x="4741355" y="1781083"/>
                    <a:pt x="5860352" y="1593917"/>
                  </a:cubicBezTo>
                  <a:cubicBezTo>
                    <a:pt x="6811423" y="1437421"/>
                    <a:pt x="7806880" y="-237455"/>
                    <a:pt x="9035891" y="285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87" name="任意多边形: 形状 49"/>
            <p:cNvSpPr/>
            <p:nvPr/>
          </p:nvSpPr>
          <p:spPr>
            <a:xfrm>
              <a:off x="1641538" y="2575939"/>
              <a:ext cx="9000172" cy="1668302"/>
            </a:xfrm>
            <a:custGeom>
              <a:avLst/>
              <a:gdLst>
                <a:gd name="connsiteX0" fmla="*/ 0 w 9000172"/>
                <a:gd name="connsiteY0" fmla="*/ 602458 h 1668302"/>
                <a:gd name="connsiteX1" fmla="*/ 2240280 w 9000172"/>
                <a:gd name="connsiteY1" fmla="*/ 243080 h 1668302"/>
                <a:gd name="connsiteX2" fmla="*/ 5841968 w 9000172"/>
                <a:gd name="connsiteY2" fmla="*/ 1650589 h 1668302"/>
                <a:gd name="connsiteX3" fmla="*/ 9000172 w 9000172"/>
                <a:gd name="connsiteY3" fmla="*/ 27719 h 1668302"/>
              </a:gdLst>
              <a:ahLst/>
              <a:cxnLst>
                <a:cxn ang="0">
                  <a:pos x="connsiteX0" y="connsiteY0"/>
                </a:cxn>
                <a:cxn ang="0">
                  <a:pos x="connsiteX1" y="connsiteY1"/>
                </a:cxn>
                <a:cxn ang="0">
                  <a:pos x="connsiteX2" y="connsiteY2"/>
                </a:cxn>
                <a:cxn ang="0">
                  <a:pos x="connsiteX3" y="connsiteY3"/>
                </a:cxn>
              </a:cxnLst>
              <a:rect l="l" t="t" r="r" b="b"/>
              <a:pathLst>
                <a:path w="9000172" h="1668302">
                  <a:moveTo>
                    <a:pt x="0" y="602458"/>
                  </a:moveTo>
                  <a:cubicBezTo>
                    <a:pt x="0" y="602458"/>
                    <a:pt x="1116902" y="-48385"/>
                    <a:pt x="2240280" y="243080"/>
                  </a:cubicBezTo>
                  <a:cubicBezTo>
                    <a:pt x="3421952" y="549689"/>
                    <a:pt x="4739545" y="1833279"/>
                    <a:pt x="5841968" y="1650589"/>
                  </a:cubicBezTo>
                  <a:cubicBezTo>
                    <a:pt x="6793325" y="1495522"/>
                    <a:pt x="7771257" y="-238409"/>
                    <a:pt x="9000172" y="27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88" name="任意多边形: 形状 50"/>
            <p:cNvSpPr/>
            <p:nvPr/>
          </p:nvSpPr>
          <p:spPr>
            <a:xfrm>
              <a:off x="1662874" y="2482864"/>
              <a:ext cx="8964548" cy="1723703"/>
            </a:xfrm>
            <a:custGeom>
              <a:avLst/>
              <a:gdLst>
                <a:gd name="connsiteX0" fmla="*/ 0 w 8964548"/>
                <a:gd name="connsiteY0" fmla="*/ 540561 h 1723703"/>
                <a:gd name="connsiteX1" fmla="*/ 2175796 w 8964548"/>
                <a:gd name="connsiteY1" fmla="*/ 229570 h 1723703"/>
                <a:gd name="connsiteX2" fmla="*/ 5823585 w 8964548"/>
                <a:gd name="connsiteY2" fmla="*/ 1707373 h 1723703"/>
                <a:gd name="connsiteX3" fmla="*/ 8964549 w 8964548"/>
                <a:gd name="connsiteY3" fmla="*/ 26878 h 1723703"/>
              </a:gdLst>
              <a:ahLst/>
              <a:cxnLst>
                <a:cxn ang="0">
                  <a:pos x="connsiteX0" y="connsiteY0"/>
                </a:cxn>
                <a:cxn ang="0">
                  <a:pos x="connsiteX1" y="connsiteY1"/>
                </a:cxn>
                <a:cxn ang="0">
                  <a:pos x="connsiteX2" y="connsiteY2"/>
                </a:cxn>
                <a:cxn ang="0">
                  <a:pos x="connsiteX3" y="connsiteY3"/>
                </a:cxn>
              </a:cxnLst>
              <a:rect l="l" t="t" r="r" b="b"/>
              <a:pathLst>
                <a:path w="8964548" h="1723703">
                  <a:moveTo>
                    <a:pt x="0" y="540561"/>
                  </a:moveTo>
                  <a:cubicBezTo>
                    <a:pt x="0" y="540561"/>
                    <a:pt x="1062228" y="-74087"/>
                    <a:pt x="2175796" y="229570"/>
                  </a:cubicBezTo>
                  <a:cubicBezTo>
                    <a:pt x="3363087" y="553420"/>
                    <a:pt x="4737735" y="1885586"/>
                    <a:pt x="5823585" y="1707373"/>
                  </a:cubicBezTo>
                  <a:cubicBezTo>
                    <a:pt x="6775133" y="1553640"/>
                    <a:pt x="7735539" y="-239156"/>
                    <a:pt x="8964549" y="268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89" name="任意多边形: 形状 51"/>
            <p:cNvSpPr/>
            <p:nvPr/>
          </p:nvSpPr>
          <p:spPr>
            <a:xfrm>
              <a:off x="1684115" y="2389726"/>
              <a:ext cx="8928829" cy="1779288"/>
            </a:xfrm>
            <a:custGeom>
              <a:avLst/>
              <a:gdLst>
                <a:gd name="connsiteX0" fmla="*/ 0 w 8928829"/>
                <a:gd name="connsiteY0" fmla="*/ 478823 h 1779288"/>
                <a:gd name="connsiteX1" fmla="*/ 2111216 w 8928829"/>
                <a:gd name="connsiteY1" fmla="*/ 216218 h 1779288"/>
                <a:gd name="connsiteX2" fmla="*/ 5805012 w 8928829"/>
                <a:gd name="connsiteY2" fmla="*/ 1764221 h 1779288"/>
                <a:gd name="connsiteX3" fmla="*/ 8928830 w 8928829"/>
                <a:gd name="connsiteY3" fmla="*/ 26099 h 1779288"/>
              </a:gdLst>
              <a:ahLst/>
              <a:cxnLst>
                <a:cxn ang="0">
                  <a:pos x="connsiteX0" y="connsiteY0"/>
                </a:cxn>
                <a:cxn ang="0">
                  <a:pos x="connsiteX1" y="connsiteY1"/>
                </a:cxn>
                <a:cxn ang="0">
                  <a:pos x="connsiteX2" y="connsiteY2"/>
                </a:cxn>
                <a:cxn ang="0">
                  <a:pos x="connsiteX3" y="connsiteY3"/>
                </a:cxn>
              </a:cxnLst>
              <a:rect l="l" t="t" r="r" b="b"/>
              <a:pathLst>
                <a:path w="8928829" h="1779288">
                  <a:moveTo>
                    <a:pt x="0" y="478823"/>
                  </a:moveTo>
                  <a:cubicBezTo>
                    <a:pt x="0" y="478823"/>
                    <a:pt x="1007459" y="-99535"/>
                    <a:pt x="2111216" y="216218"/>
                  </a:cubicBezTo>
                  <a:cubicBezTo>
                    <a:pt x="3304032" y="557404"/>
                    <a:pt x="4735735" y="1938053"/>
                    <a:pt x="5805012" y="1764221"/>
                  </a:cubicBezTo>
                  <a:cubicBezTo>
                    <a:pt x="6756940" y="1611917"/>
                    <a:pt x="7699820" y="-239934"/>
                    <a:pt x="8928830" y="2609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90" name="任意多边形: 形状 52"/>
            <p:cNvSpPr/>
            <p:nvPr/>
          </p:nvSpPr>
          <p:spPr>
            <a:xfrm>
              <a:off x="1705451" y="2296638"/>
              <a:ext cx="8893016" cy="1834890"/>
            </a:xfrm>
            <a:custGeom>
              <a:avLst/>
              <a:gdLst>
                <a:gd name="connsiteX0" fmla="*/ 0 w 8893016"/>
                <a:gd name="connsiteY0" fmla="*/ 416939 h 1834890"/>
                <a:gd name="connsiteX1" fmla="*/ 2046732 w 8893016"/>
                <a:gd name="connsiteY1" fmla="*/ 202722 h 1834890"/>
                <a:gd name="connsiteX2" fmla="*/ 5786628 w 8893016"/>
                <a:gd name="connsiteY2" fmla="*/ 1821019 h 1834890"/>
                <a:gd name="connsiteX3" fmla="*/ 8893016 w 8893016"/>
                <a:gd name="connsiteY3" fmla="*/ 25366 h 1834890"/>
              </a:gdLst>
              <a:ahLst/>
              <a:cxnLst>
                <a:cxn ang="0">
                  <a:pos x="connsiteX0" y="connsiteY0"/>
                </a:cxn>
                <a:cxn ang="0">
                  <a:pos x="connsiteX1" y="connsiteY1"/>
                </a:cxn>
                <a:cxn ang="0">
                  <a:pos x="connsiteX2" y="connsiteY2"/>
                </a:cxn>
                <a:cxn ang="0">
                  <a:pos x="connsiteX3" y="connsiteY3"/>
                </a:cxn>
              </a:cxnLst>
              <a:rect l="l" t="t" r="r" b="b"/>
              <a:pathLst>
                <a:path w="8893016" h="1834890">
                  <a:moveTo>
                    <a:pt x="0" y="416939"/>
                  </a:moveTo>
                  <a:cubicBezTo>
                    <a:pt x="0" y="416939"/>
                    <a:pt x="952691" y="-124938"/>
                    <a:pt x="2046732" y="202722"/>
                  </a:cubicBezTo>
                  <a:cubicBezTo>
                    <a:pt x="3244977" y="561528"/>
                    <a:pt x="4733925" y="1990279"/>
                    <a:pt x="5786628" y="1821019"/>
                  </a:cubicBezTo>
                  <a:cubicBezTo>
                    <a:pt x="6738652" y="1670143"/>
                    <a:pt x="7664101" y="-240667"/>
                    <a:pt x="8893016" y="25366"/>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91" name="任意多边形: 形状 53"/>
            <p:cNvSpPr/>
            <p:nvPr/>
          </p:nvSpPr>
          <p:spPr>
            <a:xfrm>
              <a:off x="1726787" y="2203415"/>
              <a:ext cx="8857392" cy="1890742"/>
            </a:xfrm>
            <a:custGeom>
              <a:avLst/>
              <a:gdLst>
                <a:gd name="connsiteX0" fmla="*/ 0 w 8857392"/>
                <a:gd name="connsiteY0" fmla="*/ 355286 h 1890742"/>
                <a:gd name="connsiteX1" fmla="*/ 1982248 w 8857392"/>
                <a:gd name="connsiteY1" fmla="*/ 189455 h 1890742"/>
                <a:gd name="connsiteX2" fmla="*/ 5768245 w 8857392"/>
                <a:gd name="connsiteY2" fmla="*/ 1877952 h 1890742"/>
                <a:gd name="connsiteX3" fmla="*/ 8857393 w 8857392"/>
                <a:gd name="connsiteY3" fmla="*/ 24673 h 1890742"/>
              </a:gdLst>
              <a:ahLst/>
              <a:cxnLst>
                <a:cxn ang="0">
                  <a:pos x="connsiteX0" y="connsiteY0"/>
                </a:cxn>
                <a:cxn ang="0">
                  <a:pos x="connsiteX1" y="connsiteY1"/>
                </a:cxn>
                <a:cxn ang="0">
                  <a:pos x="connsiteX2" y="connsiteY2"/>
                </a:cxn>
                <a:cxn ang="0">
                  <a:pos x="connsiteX3" y="connsiteY3"/>
                </a:cxn>
              </a:cxnLst>
              <a:rect l="l" t="t" r="r" b="b"/>
              <a:pathLst>
                <a:path w="8857392" h="1890742">
                  <a:moveTo>
                    <a:pt x="0" y="355286"/>
                  </a:moveTo>
                  <a:cubicBezTo>
                    <a:pt x="0" y="355286"/>
                    <a:pt x="897827" y="-149920"/>
                    <a:pt x="1982248" y="189455"/>
                  </a:cubicBezTo>
                  <a:cubicBezTo>
                    <a:pt x="3185922" y="566074"/>
                    <a:pt x="4732020" y="2042830"/>
                    <a:pt x="5768245" y="1877952"/>
                  </a:cubicBezTo>
                  <a:cubicBezTo>
                    <a:pt x="6720459" y="1728410"/>
                    <a:pt x="7628382" y="-241360"/>
                    <a:pt x="8857393" y="2467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92" name="任意多边形: 形状 54"/>
            <p:cNvSpPr/>
            <p:nvPr/>
          </p:nvSpPr>
          <p:spPr>
            <a:xfrm>
              <a:off x="1748123" y="2110330"/>
              <a:ext cx="8821578" cy="1946617"/>
            </a:xfrm>
            <a:custGeom>
              <a:avLst/>
              <a:gdLst>
                <a:gd name="connsiteX0" fmla="*/ 0 w 8821578"/>
                <a:gd name="connsiteY0" fmla="*/ 293494 h 1946617"/>
                <a:gd name="connsiteX1" fmla="*/ 1917764 w 8821578"/>
                <a:gd name="connsiteY1" fmla="*/ 176051 h 1946617"/>
                <a:gd name="connsiteX2" fmla="*/ 5749766 w 8821578"/>
                <a:gd name="connsiteY2" fmla="*/ 1934842 h 1946617"/>
                <a:gd name="connsiteX3" fmla="*/ 8821579 w 8821578"/>
                <a:gd name="connsiteY3" fmla="*/ 24032 h 1946617"/>
              </a:gdLst>
              <a:ahLst/>
              <a:cxnLst>
                <a:cxn ang="0">
                  <a:pos x="connsiteX0" y="connsiteY0"/>
                </a:cxn>
                <a:cxn ang="0">
                  <a:pos x="connsiteX1" y="connsiteY1"/>
                </a:cxn>
                <a:cxn ang="0">
                  <a:pos x="connsiteX2" y="connsiteY2"/>
                </a:cxn>
                <a:cxn ang="0">
                  <a:pos x="connsiteX3" y="connsiteY3"/>
                </a:cxn>
              </a:cxnLst>
              <a:rect l="l" t="t" r="r" b="b"/>
              <a:pathLst>
                <a:path w="8821578" h="1946617">
                  <a:moveTo>
                    <a:pt x="0" y="293494"/>
                  </a:moveTo>
                  <a:cubicBezTo>
                    <a:pt x="0" y="293494"/>
                    <a:pt x="842867" y="-174850"/>
                    <a:pt x="1917764" y="176051"/>
                  </a:cubicBezTo>
                  <a:cubicBezTo>
                    <a:pt x="3126677" y="570767"/>
                    <a:pt x="4730211" y="2095243"/>
                    <a:pt x="5749766" y="1934842"/>
                  </a:cubicBezTo>
                  <a:cubicBezTo>
                    <a:pt x="6702266" y="1786728"/>
                    <a:pt x="7592663" y="-242097"/>
                    <a:pt x="8821579" y="2403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93" name="任意多边形: 形状 55"/>
            <p:cNvSpPr/>
            <p:nvPr/>
          </p:nvSpPr>
          <p:spPr>
            <a:xfrm>
              <a:off x="1769363" y="2016957"/>
              <a:ext cx="8785955" cy="2002662"/>
            </a:xfrm>
            <a:custGeom>
              <a:avLst/>
              <a:gdLst>
                <a:gd name="connsiteX0" fmla="*/ 0 w 8785955"/>
                <a:gd name="connsiteY0" fmla="*/ 231895 h 2002662"/>
                <a:gd name="connsiteX1" fmla="*/ 1853279 w 8785955"/>
                <a:gd name="connsiteY1" fmla="*/ 162744 h 2002662"/>
                <a:gd name="connsiteX2" fmla="*/ 5731383 w 8785955"/>
                <a:gd name="connsiteY2" fmla="*/ 1991829 h 2002662"/>
                <a:gd name="connsiteX3" fmla="*/ 8785955 w 8785955"/>
                <a:gd name="connsiteY3" fmla="*/ 23393 h 2002662"/>
              </a:gdLst>
              <a:ahLst/>
              <a:cxnLst>
                <a:cxn ang="0">
                  <a:pos x="connsiteX0" y="connsiteY0"/>
                </a:cxn>
                <a:cxn ang="0">
                  <a:pos x="connsiteX1" y="connsiteY1"/>
                </a:cxn>
                <a:cxn ang="0">
                  <a:pos x="connsiteX2" y="connsiteY2"/>
                </a:cxn>
                <a:cxn ang="0">
                  <a:pos x="connsiteX3" y="connsiteY3"/>
                </a:cxn>
              </a:cxnLst>
              <a:rect l="l" t="t" r="r" b="b"/>
              <a:pathLst>
                <a:path w="8785955" h="2002662">
                  <a:moveTo>
                    <a:pt x="0" y="231895"/>
                  </a:moveTo>
                  <a:cubicBezTo>
                    <a:pt x="0" y="231895"/>
                    <a:pt x="787908" y="-199492"/>
                    <a:pt x="1853279" y="162744"/>
                  </a:cubicBezTo>
                  <a:cubicBezTo>
                    <a:pt x="3067431" y="575652"/>
                    <a:pt x="4728305" y="2147754"/>
                    <a:pt x="5731383" y="1991829"/>
                  </a:cubicBezTo>
                  <a:cubicBezTo>
                    <a:pt x="6684074" y="1845144"/>
                    <a:pt x="7557040" y="-242640"/>
                    <a:pt x="8785955" y="2339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94" name="任意多边形: 形状 56"/>
            <p:cNvSpPr/>
            <p:nvPr/>
          </p:nvSpPr>
          <p:spPr>
            <a:xfrm>
              <a:off x="1790700" y="1912397"/>
              <a:ext cx="8750236" cy="2070069"/>
            </a:xfrm>
            <a:custGeom>
              <a:avLst/>
              <a:gdLst>
                <a:gd name="connsiteX0" fmla="*/ 0 w 8750236"/>
                <a:gd name="connsiteY0" fmla="*/ 181578 h 2070069"/>
                <a:gd name="connsiteX1" fmla="*/ 1788700 w 8750236"/>
                <a:gd name="connsiteY1" fmla="*/ 160814 h 2070069"/>
                <a:gd name="connsiteX2" fmla="*/ 5712905 w 8750236"/>
                <a:gd name="connsiteY2" fmla="*/ 2060099 h 2070069"/>
                <a:gd name="connsiteX3" fmla="*/ 8750236 w 8750236"/>
                <a:gd name="connsiteY3" fmla="*/ 34131 h 2070069"/>
              </a:gdLst>
              <a:ahLst/>
              <a:cxnLst>
                <a:cxn ang="0">
                  <a:pos x="connsiteX0" y="connsiteY0"/>
                </a:cxn>
                <a:cxn ang="0">
                  <a:pos x="connsiteX1" y="connsiteY1"/>
                </a:cxn>
                <a:cxn ang="0">
                  <a:pos x="connsiteX2" y="connsiteY2"/>
                </a:cxn>
                <a:cxn ang="0">
                  <a:pos x="connsiteX3" y="connsiteY3"/>
                </a:cxn>
              </a:cxnLst>
              <a:rect l="l" t="t" r="r" b="b"/>
              <a:pathLst>
                <a:path w="8750236" h="2070069">
                  <a:moveTo>
                    <a:pt x="0" y="181578"/>
                  </a:moveTo>
                  <a:cubicBezTo>
                    <a:pt x="0" y="181578"/>
                    <a:pt x="732758" y="-212757"/>
                    <a:pt x="1788700" y="160814"/>
                  </a:cubicBezTo>
                  <a:cubicBezTo>
                    <a:pt x="3007900" y="592106"/>
                    <a:pt x="4726401" y="2211642"/>
                    <a:pt x="5712905" y="2060099"/>
                  </a:cubicBezTo>
                  <a:cubicBezTo>
                    <a:pt x="6665881" y="1914843"/>
                    <a:pt x="7521226" y="-231997"/>
                    <a:pt x="8750236" y="34131"/>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95" name="任意多边形: 形状 57"/>
            <p:cNvSpPr/>
            <p:nvPr/>
          </p:nvSpPr>
          <p:spPr>
            <a:xfrm>
              <a:off x="1812036" y="1788977"/>
              <a:ext cx="8714517" cy="2156395"/>
            </a:xfrm>
            <a:custGeom>
              <a:avLst/>
              <a:gdLst>
                <a:gd name="connsiteX0" fmla="*/ 0 w 8714517"/>
                <a:gd name="connsiteY0" fmla="*/ 150026 h 2156395"/>
                <a:gd name="connsiteX1" fmla="*/ 1724215 w 8714517"/>
                <a:gd name="connsiteY1" fmla="*/ 177649 h 2156395"/>
                <a:gd name="connsiteX2" fmla="*/ 5694522 w 8714517"/>
                <a:gd name="connsiteY2" fmla="*/ 2147229 h 2156395"/>
                <a:gd name="connsiteX3" fmla="*/ 8714518 w 8714517"/>
                <a:gd name="connsiteY3" fmla="*/ 63635 h 2156395"/>
              </a:gdLst>
              <a:ahLst/>
              <a:cxnLst>
                <a:cxn ang="0">
                  <a:pos x="connsiteX0" y="connsiteY0"/>
                </a:cxn>
                <a:cxn ang="0">
                  <a:pos x="connsiteX1" y="connsiteY1"/>
                </a:cxn>
                <a:cxn ang="0">
                  <a:pos x="connsiteX2" y="connsiteY2"/>
                </a:cxn>
                <a:cxn ang="0">
                  <a:pos x="connsiteX3" y="connsiteY3"/>
                </a:cxn>
              </a:cxnLst>
              <a:rect l="l" t="t" r="r" b="b"/>
              <a:pathLst>
                <a:path w="8714517" h="2156395">
                  <a:moveTo>
                    <a:pt x="0" y="150026"/>
                  </a:moveTo>
                  <a:cubicBezTo>
                    <a:pt x="0" y="150026"/>
                    <a:pt x="676942" y="-205256"/>
                    <a:pt x="1724215" y="177649"/>
                  </a:cubicBezTo>
                  <a:cubicBezTo>
                    <a:pt x="2947607" y="629705"/>
                    <a:pt x="4724495" y="2294295"/>
                    <a:pt x="5694522" y="2147229"/>
                  </a:cubicBezTo>
                  <a:cubicBezTo>
                    <a:pt x="6647688" y="2003306"/>
                    <a:pt x="7485507" y="-202399"/>
                    <a:pt x="8714518" y="636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296" name="任意多边形: 形状 58"/>
            <p:cNvSpPr/>
            <p:nvPr/>
          </p:nvSpPr>
          <p:spPr>
            <a:xfrm>
              <a:off x="1833276" y="1662116"/>
              <a:ext cx="8678894" cy="2246283"/>
            </a:xfrm>
            <a:custGeom>
              <a:avLst/>
              <a:gdLst>
                <a:gd name="connsiteX0" fmla="*/ 0 w 8678894"/>
                <a:gd name="connsiteY0" fmla="*/ 122011 h 2246283"/>
                <a:gd name="connsiteX1" fmla="*/ 1659731 w 8678894"/>
                <a:gd name="connsiteY1" fmla="*/ 198021 h 2246283"/>
                <a:gd name="connsiteX2" fmla="*/ 5676138 w 8678894"/>
                <a:gd name="connsiteY2" fmla="*/ 2237895 h 2246283"/>
                <a:gd name="connsiteX3" fmla="*/ 8678894 w 8678894"/>
                <a:gd name="connsiteY3" fmla="*/ 96675 h 2246283"/>
              </a:gdLst>
              <a:ahLst/>
              <a:cxnLst>
                <a:cxn ang="0">
                  <a:pos x="connsiteX0" y="connsiteY0"/>
                </a:cxn>
                <a:cxn ang="0">
                  <a:pos x="connsiteX1" y="connsiteY1"/>
                </a:cxn>
                <a:cxn ang="0">
                  <a:pos x="connsiteX2" y="connsiteY2"/>
                </a:cxn>
                <a:cxn ang="0">
                  <a:pos x="connsiteX3" y="connsiteY3"/>
                </a:cxn>
              </a:cxnLst>
              <a:rect l="l" t="t" r="r" b="b"/>
              <a:pathLst>
                <a:path w="8678894" h="2246283">
                  <a:moveTo>
                    <a:pt x="0" y="122011"/>
                  </a:moveTo>
                  <a:cubicBezTo>
                    <a:pt x="0" y="122011"/>
                    <a:pt x="622268" y="-197743"/>
                    <a:pt x="1659731" y="198021"/>
                  </a:cubicBezTo>
                  <a:cubicBezTo>
                    <a:pt x="2888742" y="666746"/>
                    <a:pt x="4722686" y="2380389"/>
                    <a:pt x="5676138" y="2237895"/>
                  </a:cubicBezTo>
                  <a:cubicBezTo>
                    <a:pt x="6629495" y="2095401"/>
                    <a:pt x="7449884" y="-169359"/>
                    <a:pt x="8678894" y="966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grpSp>
      <p:grpSp>
        <p:nvGrpSpPr>
          <p:cNvPr id="297" name="组合 108"/>
          <p:cNvGrpSpPr/>
          <p:nvPr/>
        </p:nvGrpSpPr>
        <p:grpSpPr>
          <a:xfrm>
            <a:off x="677309" y="1070728"/>
            <a:ext cx="3001231" cy="923425"/>
            <a:chOff x="9730702" y="211219"/>
            <a:chExt cx="2374282" cy="701101"/>
          </a:xfrm>
        </p:grpSpPr>
        <p:pic>
          <p:nvPicPr>
            <p:cNvPr id="298" name="图片 109"/>
            <p:cNvPicPr>
              <a:picLocks noChangeAspect="1"/>
            </p:cNvPicPr>
            <p:nvPr userDrawn="1"/>
          </p:nvPicPr>
          <p:blipFill>
            <a:blip r:embed="rId3" cstate="screen">
              <a:lum bright="70000" contrast="-70000"/>
              <a:extLst>
                <a:ext uri="{BEBA8EAE-BF5A-486C-A8C5-ECC9F3942E4B}">
                  <a14:imgProps xmlns:a14="http://schemas.microsoft.com/office/drawing/2010/main">
                    <a14:imgLayer r:embed="rId4">
                      <a14:imgEffect>
                        <a14:brightnessContrast bright="12000" contrast="-40000"/>
                      </a14:imgEffect>
                      <a14:imgEffect>
                        <a14:saturation sat="0"/>
                      </a14:imgEffect>
                      <a14:imgEffect>
                        <a14:sharpenSoften amount="-50000"/>
                      </a14:imgEffect>
                    </a14:imgLayer>
                  </a14:imgProps>
                </a:ext>
              </a:extLst>
            </a:blip>
            <a:stretch>
              <a:fillRect/>
            </a:stretch>
          </p:blipFill>
          <p:spPr>
            <a:xfrm>
              <a:off x="9730702" y="211219"/>
              <a:ext cx="665681" cy="665680"/>
            </a:xfrm>
            <a:prstGeom prst="rect">
              <a:avLst/>
            </a:prstGeom>
          </p:spPr>
        </p:pic>
        <p:pic>
          <p:nvPicPr>
            <p:cNvPr id="299" name="图片 110"/>
            <p:cNvPicPr>
              <a:picLocks noChangeAspect="1"/>
            </p:cNvPicPr>
            <p:nvPr/>
          </p:nvPicPr>
          <p:blipFill rotWithShape="1">
            <a:blip r:embed="rId5" cstate="screen">
              <a:biLevel thresh="25000"/>
            </a:blip>
            <a:srcRect/>
            <a:stretch>
              <a:fillRect/>
            </a:stretch>
          </p:blipFill>
          <p:spPr>
            <a:xfrm>
              <a:off x="10483399" y="211219"/>
              <a:ext cx="1621585" cy="701101"/>
            </a:xfrm>
            <a:prstGeom prst="rect">
              <a:avLst/>
            </a:prstGeom>
          </p:spPr>
        </p:pic>
      </p:grpSp>
      <p:sp>
        <p:nvSpPr>
          <p:cNvPr id="300" name="文本框 115"/>
          <p:cNvSpPr txBox="1"/>
          <p:nvPr/>
        </p:nvSpPr>
        <p:spPr>
          <a:xfrm>
            <a:off x="677309" y="2387721"/>
            <a:ext cx="8793417" cy="10147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6000" b="1" spc="600" dirty="0">
                <a:solidFill>
                  <a:prstClr val="white"/>
                </a:solidFill>
                <a:effectLst>
                  <a:outerShdw blurRad="38100" dist="38100" dir="2700000" algn="tl">
                    <a:srgbClr val="000000">
                      <a:alpha val="43137"/>
                    </a:srgbClr>
                  </a:outerShdw>
                </a:effectLst>
                <a:cs typeface="+mn-ea"/>
                <a:sym typeface="+mn-lt"/>
              </a:rPr>
              <a:t>谢谢！</a:t>
            </a:r>
            <a:endParaRPr dirty="0"/>
          </a:p>
        </p:txBody>
      </p:sp>
      <p:cxnSp>
        <p:nvCxnSpPr>
          <p:cNvPr id="301" name="直接连接符 116"/>
          <p:cNvCxnSpPr/>
          <p:nvPr/>
        </p:nvCxnSpPr>
        <p:spPr>
          <a:xfrm>
            <a:off x="677309" y="2107150"/>
            <a:ext cx="7197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2" name="文本框 121"/>
          <p:cNvSpPr txBox="1"/>
          <p:nvPr/>
        </p:nvSpPr>
        <p:spPr>
          <a:xfrm>
            <a:off x="677309" y="3420366"/>
            <a:ext cx="7491262" cy="70675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spc="600" dirty="0">
                <a:solidFill>
                  <a:schemeClr val="bg1"/>
                </a:solidFill>
                <a:effectLst>
                  <a:outerShdw blurRad="38100" dist="38100" dir="2700000" algn="tl">
                    <a:srgbClr val="000000">
                      <a:alpha val="43137"/>
                    </a:srgbClr>
                  </a:outerShdw>
                </a:effectLst>
                <a:cs typeface="+mn-ea"/>
                <a:sym typeface="+mn-lt"/>
              </a:rPr>
              <a:t>请批评指正！</a:t>
            </a:r>
            <a:endParaRPr dirty="0"/>
          </a:p>
        </p:txBody>
      </p:sp>
      <p:sp>
        <p:nvSpPr>
          <p:cNvPr id="303" name="灯片编号占位符 1"/>
          <p:cNvSpPr>
            <a:spLocks noGrp="1"/>
          </p:cNvSpPr>
          <p:nvPr>
            <p:ph type="sldNum" sz="quarter" idx="12"/>
          </p:nvPr>
        </p:nvSpPr>
        <p:spPr/>
        <p:txBody>
          <a:bodyPr/>
          <a:lstStyle/>
          <a:p>
            <a:fld id="{045CC601-7129-4E41-8F55-52C3B7702D05}" type="slidenum">
              <a:rPr/>
              <a:t>24</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5" name="图片 168"/>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暂态大作业：必做任务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(1)</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p:cNvSpPr>
            <a:spLocks noGrp="1"/>
          </p:cNvSpPr>
          <p:nvPr>
            <p:ph type="sldNum" sz="quarter" idx="12"/>
          </p:nvPr>
        </p:nvSpPr>
        <p:spPr>
          <a:xfrm>
            <a:off x="9325779" y="605796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3</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mc:AlternateContent xmlns:mc="http://schemas.openxmlformats.org/markup-compatibility/2006" xmlns:a14="http://schemas.microsoft.com/office/drawing/2010/main">
        <mc:Choice Requires="a14">
          <p:sp>
            <p:nvSpPr>
              <p:cNvPr id="311" name="文本框 12"/>
              <p:cNvSpPr txBox="1"/>
              <p:nvPr/>
            </p:nvSpPr>
            <p:spPr>
              <a:xfrm>
                <a:off x="824149" y="1723937"/>
                <a:ext cx="10543702" cy="1000155"/>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基于给出的’</a:t>
                </a:r>
                <a:r>
                  <a:rPr lang="en-US" altLang="zh-CN"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case39_FCUC.m’ </a:t>
                </a: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和负荷数据’</a:t>
                </a:r>
                <a:r>
                  <a:rPr lang="en-US" altLang="zh-CN"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load3996.mat’ </a:t>
                </a: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 设置</a:t>
                </a:r>
                <a14:m>
                  <m:oMath xmlns:m="http://schemas.openxmlformats.org/officeDocument/2006/math">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𝑷</m:t>
                        </m:r>
                      </m:e>
                      <m:sub>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𝑳</m:t>
                        </m:r>
                      </m:sub>
                    </m:sSub>
                    <m:r>
                      <a:rPr lang="en-US" altLang="zh-CN">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𝟓𝟎𝟎</m:t>
                    </m:r>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𝑴𝑾</m:t>
                    </m:r>
                  </m:oMath>
                </a14:m>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在稳态机组组合的基础上添加频率安全约束，并与不添加频率安全约束的结果进行对比，分析出现这样的情况的原因。</a:t>
                </a:r>
                <a:endParaRPr lang="zh-CN" altLang="en-US" sz="1600" dirty="0">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311" name="文本框 12"/>
              <p:cNvSpPr txBox="1">
                <a:spLocks noRot="1" noChangeAspect="1" noMove="1" noResize="1" noEditPoints="1" noAdjustHandles="1" noChangeArrowheads="1" noChangeShapeType="1" noTextEdit="1"/>
              </p:cNvSpPr>
              <p:nvPr/>
            </p:nvSpPr>
            <p:spPr>
              <a:xfrm>
                <a:off x="824149" y="1723937"/>
                <a:ext cx="10543702" cy="1000155"/>
              </a:xfrm>
              <a:prstGeom prst="rect">
                <a:avLst/>
              </a:prstGeom>
              <a:blipFill>
                <a:blip r:embed="rId7"/>
                <a:stretch>
                  <a:fillRect b="-5488"/>
                </a:stretch>
              </a:blipFill>
              <a:ln w="9525">
                <a:noFill/>
                <a:prstDash val="dash"/>
              </a:ln>
              <a:effectLst/>
            </p:spPr>
            <p:txBody>
              <a:bodyPr/>
              <a:lstStyle/>
              <a:p>
                <a:r>
                  <a:rPr lang="zh-MO" altLang="en-US">
                    <a:noFill/>
                  </a:rPr>
                  <a:t> </a:t>
                </a:r>
              </a:p>
            </p:txBody>
          </p:sp>
        </mc:Fallback>
      </mc:AlternateContent>
      <p:sp>
        <p:nvSpPr>
          <p:cNvPr id="11" name="文字方塊 10"/>
          <p:cNvSpPr txBox="1"/>
          <p:nvPr/>
        </p:nvSpPr>
        <p:spPr>
          <a:xfrm>
            <a:off x="604087" y="2854689"/>
            <a:ext cx="2244194" cy="369332"/>
          </a:xfrm>
          <a:prstGeom prst="rect">
            <a:avLst/>
          </a:prstGeom>
          <a:noFill/>
        </p:spPr>
        <p:txBody>
          <a:bodyPr wrap="square">
            <a:spAutoFit/>
          </a:bodyPr>
          <a:lstStyle/>
          <a:p>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r>
              <a:rPr lang="zh-CN" altLang="en-US" sz="1800" b="1" u="none" strike="noStrike" dirty="0">
                <a:solidFill>
                  <a:srgbClr val="7030A0">
                    <a:alpha val="100000"/>
                  </a:srgbClr>
                </a:solidFill>
                <a:latin typeface="微软雅黑" panose="020B0503020204020204" charset="-122"/>
                <a:ea typeface="微软雅黑" panose="020B0503020204020204" charset="-122"/>
                <a:cs typeface="+mn-cs"/>
              </a:rPr>
              <a:t>计算动态部分参量</a:t>
            </a:r>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endParaRPr lang="zh-MO" altLang="en-US" dirty="0"/>
          </a:p>
        </p:txBody>
      </p:sp>
      <p:pic>
        <p:nvPicPr>
          <p:cNvPr id="8" name="圖片 7">
            <a:extLst>
              <a:ext uri="{FF2B5EF4-FFF2-40B4-BE49-F238E27FC236}">
                <a16:creationId xmlns:a16="http://schemas.microsoft.com/office/drawing/2014/main" id="{7BB9D1E9-8264-8416-C594-00F89BFE8620}"/>
              </a:ext>
            </a:extLst>
          </p:cNvPr>
          <p:cNvPicPr>
            <a:picLocks noChangeAspect="1"/>
          </p:cNvPicPr>
          <p:nvPr/>
        </p:nvPicPr>
        <p:blipFill>
          <a:blip r:embed="rId8"/>
          <a:stretch>
            <a:fillRect/>
          </a:stretch>
        </p:blipFill>
        <p:spPr>
          <a:xfrm>
            <a:off x="6226976" y="3279515"/>
            <a:ext cx="4606928" cy="3405750"/>
          </a:xfrm>
          <a:prstGeom prst="rect">
            <a:avLst/>
          </a:prstGeom>
        </p:spPr>
      </p:pic>
      <p:sp>
        <p:nvSpPr>
          <p:cNvPr id="22" name="文字方塊 21">
            <a:extLst>
              <a:ext uri="{FF2B5EF4-FFF2-40B4-BE49-F238E27FC236}">
                <a16:creationId xmlns:a16="http://schemas.microsoft.com/office/drawing/2014/main" id="{7C457D8A-A550-0693-F6B6-A992B7458DA4}"/>
              </a:ext>
            </a:extLst>
          </p:cNvPr>
          <p:cNvSpPr txBox="1"/>
          <p:nvPr/>
        </p:nvSpPr>
        <p:spPr>
          <a:xfrm>
            <a:off x="6096000" y="2854689"/>
            <a:ext cx="2244194" cy="369332"/>
          </a:xfrm>
          <a:prstGeom prst="rect">
            <a:avLst/>
          </a:prstGeom>
          <a:noFill/>
        </p:spPr>
        <p:txBody>
          <a:bodyPr wrap="square">
            <a:spAutoFit/>
          </a:bodyPr>
          <a:lstStyle/>
          <a:p>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r>
              <a:rPr lang="zh-CN" altLang="en-US" sz="1800" b="1" u="none" strike="noStrike" dirty="0">
                <a:solidFill>
                  <a:srgbClr val="7030A0">
                    <a:alpha val="100000"/>
                  </a:srgbClr>
                </a:solidFill>
                <a:latin typeface="微软雅黑" panose="020B0503020204020204" charset="-122"/>
                <a:ea typeface="微软雅黑" panose="020B0503020204020204" charset="-122"/>
                <a:cs typeface="+mn-cs"/>
              </a:rPr>
              <a:t>代码编写</a:t>
            </a:r>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endParaRPr lang="zh-MO" altLang="en-US" dirty="0"/>
          </a:p>
        </p:txBody>
      </p:sp>
      <p:pic>
        <p:nvPicPr>
          <p:cNvPr id="24" name="圖片 23">
            <a:extLst>
              <a:ext uri="{FF2B5EF4-FFF2-40B4-BE49-F238E27FC236}">
                <a16:creationId xmlns:a16="http://schemas.microsoft.com/office/drawing/2014/main" id="{CF3C1302-E5C9-57CE-6129-4BA71011B387}"/>
              </a:ext>
            </a:extLst>
          </p:cNvPr>
          <p:cNvPicPr>
            <a:picLocks noChangeAspect="1"/>
          </p:cNvPicPr>
          <p:nvPr/>
        </p:nvPicPr>
        <p:blipFill>
          <a:blip r:embed="rId9"/>
          <a:stretch>
            <a:fillRect/>
          </a:stretch>
        </p:blipFill>
        <p:spPr>
          <a:xfrm>
            <a:off x="824149" y="3354618"/>
            <a:ext cx="4696411" cy="3256285"/>
          </a:xfrm>
          <a:prstGeom prst="rect">
            <a:avLst/>
          </a:prstGeom>
          <a:ln>
            <a:solidFill>
              <a:schemeClr val="tx1"/>
            </a:solidFill>
          </a:ln>
        </p:spPr>
      </p:pic>
      <p:sp>
        <p:nvSpPr>
          <p:cNvPr id="25" name="矩形: 圆角 25">
            <a:extLst>
              <a:ext uri="{FF2B5EF4-FFF2-40B4-BE49-F238E27FC236}">
                <a16:creationId xmlns:a16="http://schemas.microsoft.com/office/drawing/2014/main" id="{7E98514A-DDCA-1E2A-F01B-E4A402AEF3AD}"/>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26" name="矩形: 圆角 25">
            <a:extLst>
              <a:ext uri="{FF2B5EF4-FFF2-40B4-BE49-F238E27FC236}">
                <a16:creationId xmlns:a16="http://schemas.microsoft.com/office/drawing/2014/main" id="{B3E00912-646D-E9BC-F2A8-73A9A078B2C9}"/>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sp>
        <p:nvSpPr>
          <p:cNvPr id="27" name="矩形: 圆角 25">
            <a:extLst>
              <a:ext uri="{FF2B5EF4-FFF2-40B4-BE49-F238E27FC236}">
                <a16:creationId xmlns:a16="http://schemas.microsoft.com/office/drawing/2014/main" id="{311519A7-DB1D-1F89-05C1-5B1BFAFCB501}"/>
              </a:ext>
            </a:extLst>
          </p:cNvPr>
          <p:cNvSpPr/>
          <p:nvPr/>
        </p:nvSpPr>
        <p:spPr>
          <a:xfrm>
            <a:off x="4203136" y="1252714"/>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理论建模</a:t>
            </a:r>
            <a:endParaRPr dirty="0"/>
          </a:p>
        </p:txBody>
      </p:sp>
      <p:sp>
        <p:nvSpPr>
          <p:cNvPr id="28" name="矩形: 圆角 25">
            <a:extLst>
              <a:ext uri="{FF2B5EF4-FFF2-40B4-BE49-F238E27FC236}">
                <a16:creationId xmlns:a16="http://schemas.microsoft.com/office/drawing/2014/main" id="{7AEA03D0-9AE8-FF60-9F06-4DB609A5F733}"/>
              </a:ext>
            </a:extLst>
          </p:cNvPr>
          <p:cNvSpPr/>
          <p:nvPr/>
        </p:nvSpPr>
        <p:spPr>
          <a:xfrm>
            <a:off x="6235311" y="1253340"/>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计算结果</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384FE-B3D5-E048-93AE-F625262F2C19}"/>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7429E59C-8E35-553C-D02F-5180478B6FFE}"/>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DC1DA4A3-B3FF-CE0E-1469-B91741227254}"/>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ED095014-3328-FD29-3887-7AA6F0E4FBB1}"/>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B3F851CF-C14E-23BD-AB5E-A67D8987B10E}"/>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07DB44FA-5E94-D0BD-3B4E-B7FDEEE3AEC8}"/>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暂态大作业：必做任务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(1)</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0F7E44E6-C4DA-3ED2-4706-922262F3D1F4}"/>
              </a:ext>
            </a:extLst>
          </p:cNvPr>
          <p:cNvSpPr>
            <a:spLocks noGrp="1"/>
          </p:cNvSpPr>
          <p:nvPr>
            <p:ph type="sldNum" sz="quarter" idx="12"/>
          </p:nvPr>
        </p:nvSpPr>
        <p:spPr>
          <a:xfrm>
            <a:off x="9325779" y="605796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4</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11" name="文字方塊 10">
            <a:extLst>
              <a:ext uri="{FF2B5EF4-FFF2-40B4-BE49-F238E27FC236}">
                <a16:creationId xmlns:a16="http://schemas.microsoft.com/office/drawing/2014/main" id="{B2888189-A85D-0252-BED0-CC4BA8AF59D2}"/>
              </a:ext>
            </a:extLst>
          </p:cNvPr>
          <p:cNvSpPr txBox="1"/>
          <p:nvPr/>
        </p:nvSpPr>
        <p:spPr>
          <a:xfrm>
            <a:off x="604087" y="2854689"/>
            <a:ext cx="2244194" cy="369332"/>
          </a:xfrm>
          <a:prstGeom prst="rect">
            <a:avLst/>
          </a:prstGeom>
          <a:noFill/>
        </p:spPr>
        <p:txBody>
          <a:bodyPr wrap="square">
            <a:spAutoFit/>
          </a:bodyPr>
          <a:lstStyle/>
          <a:p>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r>
              <a:rPr lang="zh-CN" altLang="en-US" sz="1800" b="1" u="none" strike="noStrike" dirty="0">
                <a:solidFill>
                  <a:srgbClr val="7030A0">
                    <a:alpha val="100000"/>
                  </a:srgbClr>
                </a:solidFill>
                <a:latin typeface="微软雅黑" panose="020B0503020204020204" charset="-122"/>
                <a:ea typeface="微软雅黑" panose="020B0503020204020204" charset="-122"/>
                <a:cs typeface="+mn-cs"/>
              </a:rPr>
              <a:t>频率最低点约束</a:t>
            </a:r>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endParaRPr lang="zh-MO" altLang="en-US" dirty="0"/>
          </a:p>
        </p:txBody>
      </p:sp>
      <p:sp>
        <p:nvSpPr>
          <p:cNvPr id="22" name="文字方塊 21">
            <a:extLst>
              <a:ext uri="{FF2B5EF4-FFF2-40B4-BE49-F238E27FC236}">
                <a16:creationId xmlns:a16="http://schemas.microsoft.com/office/drawing/2014/main" id="{5CB32487-44BD-BCA2-D0CE-BE62264A6955}"/>
              </a:ext>
            </a:extLst>
          </p:cNvPr>
          <p:cNvSpPr txBox="1"/>
          <p:nvPr/>
        </p:nvSpPr>
        <p:spPr>
          <a:xfrm>
            <a:off x="6096000" y="2854689"/>
            <a:ext cx="2244194" cy="369332"/>
          </a:xfrm>
          <a:prstGeom prst="rect">
            <a:avLst/>
          </a:prstGeom>
          <a:noFill/>
        </p:spPr>
        <p:txBody>
          <a:bodyPr wrap="square">
            <a:spAutoFit/>
          </a:bodyPr>
          <a:lstStyle/>
          <a:p>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r>
              <a:rPr lang="zh-CN" altLang="en-US" sz="1800" b="1" u="none" strike="noStrike" dirty="0">
                <a:solidFill>
                  <a:srgbClr val="7030A0">
                    <a:alpha val="100000"/>
                  </a:srgbClr>
                </a:solidFill>
                <a:latin typeface="微软雅黑" panose="020B0503020204020204" charset="-122"/>
                <a:ea typeface="微软雅黑" panose="020B0503020204020204" charset="-122"/>
                <a:cs typeface="+mn-cs"/>
              </a:rPr>
              <a:t>代码编写</a:t>
            </a:r>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endParaRPr lang="zh-MO" altLang="en-US" dirty="0"/>
          </a:p>
        </p:txBody>
      </p:sp>
      <p:pic>
        <p:nvPicPr>
          <p:cNvPr id="3" name="圖片 2">
            <a:extLst>
              <a:ext uri="{FF2B5EF4-FFF2-40B4-BE49-F238E27FC236}">
                <a16:creationId xmlns:a16="http://schemas.microsoft.com/office/drawing/2014/main" id="{39999E02-CFFC-41A3-B27D-7B2A0BBC1B19}"/>
              </a:ext>
            </a:extLst>
          </p:cNvPr>
          <p:cNvPicPr>
            <a:picLocks noChangeAspect="1"/>
          </p:cNvPicPr>
          <p:nvPr/>
        </p:nvPicPr>
        <p:blipFill>
          <a:blip r:embed="rId7"/>
          <a:stretch>
            <a:fillRect/>
          </a:stretch>
        </p:blipFill>
        <p:spPr>
          <a:xfrm>
            <a:off x="824149" y="3354618"/>
            <a:ext cx="4801113" cy="2579044"/>
          </a:xfrm>
          <a:prstGeom prst="rect">
            <a:avLst/>
          </a:prstGeom>
          <a:ln>
            <a:solidFill>
              <a:schemeClr val="tx1"/>
            </a:solidFill>
          </a:ln>
        </p:spPr>
      </p:pic>
      <p:pic>
        <p:nvPicPr>
          <p:cNvPr id="7" name="圖片 6">
            <a:extLst>
              <a:ext uri="{FF2B5EF4-FFF2-40B4-BE49-F238E27FC236}">
                <a16:creationId xmlns:a16="http://schemas.microsoft.com/office/drawing/2014/main" id="{E1ECB5E1-3CB1-E4F8-562B-7D20BD1AB347}"/>
              </a:ext>
            </a:extLst>
          </p:cNvPr>
          <p:cNvPicPr>
            <a:picLocks noChangeAspect="1"/>
          </p:cNvPicPr>
          <p:nvPr/>
        </p:nvPicPr>
        <p:blipFill>
          <a:blip r:embed="rId8"/>
          <a:stretch>
            <a:fillRect/>
          </a:stretch>
        </p:blipFill>
        <p:spPr>
          <a:xfrm>
            <a:off x="6242366" y="3285170"/>
            <a:ext cx="4852231" cy="3224020"/>
          </a:xfrm>
          <a:prstGeom prst="rect">
            <a:avLst/>
          </a:prstGeom>
          <a:ln>
            <a:solidFill>
              <a:schemeClr val="bg1"/>
            </a:solidFill>
          </a:ln>
        </p:spPr>
      </p:pic>
      <p:sp>
        <p:nvSpPr>
          <p:cNvPr id="9" name="矩形: 圆角 25">
            <a:extLst>
              <a:ext uri="{FF2B5EF4-FFF2-40B4-BE49-F238E27FC236}">
                <a16:creationId xmlns:a16="http://schemas.microsoft.com/office/drawing/2014/main" id="{FCA60D08-F6E7-53FD-CD34-A00B8C305C86}"/>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0" name="矩形: 圆角 25">
            <a:extLst>
              <a:ext uri="{FF2B5EF4-FFF2-40B4-BE49-F238E27FC236}">
                <a16:creationId xmlns:a16="http://schemas.microsoft.com/office/drawing/2014/main" id="{C1E50123-A157-6FE1-64F1-699EE7C8D5F5}"/>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sp>
        <p:nvSpPr>
          <p:cNvPr id="12" name="矩形: 圆角 25">
            <a:extLst>
              <a:ext uri="{FF2B5EF4-FFF2-40B4-BE49-F238E27FC236}">
                <a16:creationId xmlns:a16="http://schemas.microsoft.com/office/drawing/2014/main" id="{B55631F8-ED39-2CF0-A8F4-129EB6680FF9}"/>
              </a:ext>
            </a:extLst>
          </p:cNvPr>
          <p:cNvSpPr/>
          <p:nvPr/>
        </p:nvSpPr>
        <p:spPr>
          <a:xfrm>
            <a:off x="4203136" y="1252714"/>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理论建模</a:t>
            </a:r>
            <a:endParaRPr dirty="0"/>
          </a:p>
        </p:txBody>
      </p:sp>
      <p:sp>
        <p:nvSpPr>
          <p:cNvPr id="13" name="矩形: 圆角 25">
            <a:extLst>
              <a:ext uri="{FF2B5EF4-FFF2-40B4-BE49-F238E27FC236}">
                <a16:creationId xmlns:a16="http://schemas.microsoft.com/office/drawing/2014/main" id="{1E11E267-80BA-43C6-24AE-7A2723377DD6}"/>
              </a:ext>
            </a:extLst>
          </p:cNvPr>
          <p:cNvSpPr/>
          <p:nvPr/>
        </p:nvSpPr>
        <p:spPr>
          <a:xfrm>
            <a:off x="6235311" y="1253340"/>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计算结果</a:t>
            </a:r>
            <a:endParaRPr dirty="0"/>
          </a:p>
        </p:txBody>
      </p:sp>
      <mc:AlternateContent xmlns:mc="http://schemas.openxmlformats.org/markup-compatibility/2006" xmlns:a14="http://schemas.microsoft.com/office/drawing/2010/main">
        <mc:Choice Requires="a14">
          <p:sp>
            <p:nvSpPr>
              <p:cNvPr id="17" name="文本框 12">
                <a:extLst>
                  <a:ext uri="{FF2B5EF4-FFF2-40B4-BE49-F238E27FC236}">
                    <a16:creationId xmlns:a16="http://schemas.microsoft.com/office/drawing/2014/main" id="{B9011AD2-0A37-0587-1AA9-75014F339644}"/>
                  </a:ext>
                </a:extLst>
              </p:cNvPr>
              <p:cNvSpPr txBox="1"/>
              <p:nvPr/>
            </p:nvSpPr>
            <p:spPr>
              <a:xfrm>
                <a:off x="824149" y="1723937"/>
                <a:ext cx="10543702" cy="1000155"/>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基于给出的’</a:t>
                </a:r>
                <a:r>
                  <a:rPr lang="en-US" altLang="zh-CN"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case39_FCUC.m’ </a:t>
                </a: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和负荷数据’</a:t>
                </a:r>
                <a:r>
                  <a:rPr lang="en-US" altLang="zh-CN"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load3996.mat’ </a:t>
                </a: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 设置</a:t>
                </a:r>
                <a14:m>
                  <m:oMath xmlns:m="http://schemas.openxmlformats.org/officeDocument/2006/math">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𝑷</m:t>
                        </m:r>
                      </m:e>
                      <m:sub>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𝑳</m:t>
                        </m:r>
                      </m:sub>
                    </m:sSub>
                    <m:r>
                      <a:rPr lang="en-US" altLang="zh-CN">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𝟓𝟎𝟎</m:t>
                    </m:r>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𝑴𝑾</m:t>
                    </m:r>
                  </m:oMath>
                </a14:m>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在稳态机组组合的基础上添加频率安全约束，并与不添加频率安全约束的结果进行对比，分析出现这样的情况的原因。</a:t>
                </a:r>
                <a:endParaRPr lang="zh-CN" altLang="en-US" sz="1600" dirty="0">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17" name="文本框 12">
                <a:extLst>
                  <a:ext uri="{FF2B5EF4-FFF2-40B4-BE49-F238E27FC236}">
                    <a16:creationId xmlns:a16="http://schemas.microsoft.com/office/drawing/2014/main" id="{B9011AD2-0A37-0587-1AA9-75014F339644}"/>
                  </a:ext>
                </a:extLst>
              </p:cNvPr>
              <p:cNvSpPr txBox="1">
                <a:spLocks noRot="1" noChangeAspect="1" noMove="1" noResize="1" noEditPoints="1" noAdjustHandles="1" noChangeArrowheads="1" noChangeShapeType="1" noTextEdit="1"/>
              </p:cNvSpPr>
              <p:nvPr/>
            </p:nvSpPr>
            <p:spPr>
              <a:xfrm>
                <a:off x="824149" y="1723937"/>
                <a:ext cx="10543702" cy="1000155"/>
              </a:xfrm>
              <a:prstGeom prst="rect">
                <a:avLst/>
              </a:prstGeom>
              <a:blipFill>
                <a:blip r:embed="rId9"/>
                <a:stretch>
                  <a:fillRect b="-5488"/>
                </a:stretch>
              </a:blipFill>
              <a:ln w="9525">
                <a:noFill/>
                <a:prstDash val="dash"/>
              </a:ln>
              <a:effectLst/>
            </p:spPr>
            <p:txBody>
              <a:bodyPr/>
              <a:lstStyle/>
              <a:p>
                <a:r>
                  <a:rPr lang="zh-MO" altLang="en-US">
                    <a:noFill/>
                  </a:rPr>
                  <a:t> </a:t>
                </a:r>
              </a:p>
            </p:txBody>
          </p:sp>
        </mc:Fallback>
      </mc:AlternateContent>
    </p:spTree>
    <p:extLst>
      <p:ext uri="{BB962C8B-B14F-4D97-AF65-F5344CB8AC3E}">
        <p14:creationId xmlns:p14="http://schemas.microsoft.com/office/powerpoint/2010/main" val="249753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BDBA6-F06A-4534-BB51-22B5D502285C}"/>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7ED099B1-E9D5-E154-4132-245DB4DEC302}"/>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B7D364C5-C94F-035D-15BE-07545EDEE900}"/>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0F73C94A-9EE2-A9D9-28AD-61DD92BD73D3}"/>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9A266950-AE4B-1FEF-0C80-59B59CC15923}"/>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48450501-5B7E-5990-9C53-6502DBE646CF}"/>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暂态大作业：必做任务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(1)</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42F8CBD1-5763-5909-82BF-FCD8405FD674}"/>
              </a:ext>
            </a:extLst>
          </p:cNvPr>
          <p:cNvSpPr>
            <a:spLocks noGrp="1"/>
          </p:cNvSpPr>
          <p:nvPr>
            <p:ph type="sldNum" sz="quarter" idx="12"/>
          </p:nvPr>
        </p:nvSpPr>
        <p:spPr>
          <a:xfrm>
            <a:off x="9325779" y="605796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5</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11" name="文字方塊 10">
            <a:extLst>
              <a:ext uri="{FF2B5EF4-FFF2-40B4-BE49-F238E27FC236}">
                <a16:creationId xmlns:a16="http://schemas.microsoft.com/office/drawing/2014/main" id="{9D44BD4C-AE92-3CE5-6602-777E5960D7CC}"/>
              </a:ext>
            </a:extLst>
          </p:cNvPr>
          <p:cNvSpPr txBox="1"/>
          <p:nvPr/>
        </p:nvSpPr>
        <p:spPr>
          <a:xfrm>
            <a:off x="604086" y="2854689"/>
            <a:ext cx="5270065" cy="369332"/>
          </a:xfrm>
          <a:prstGeom prst="rect">
            <a:avLst/>
          </a:prstGeom>
          <a:noFill/>
        </p:spPr>
        <p:txBody>
          <a:bodyPr wrap="square">
            <a:spAutoFit/>
          </a:bodyPr>
          <a:lstStyle/>
          <a:p>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r>
              <a:rPr lang="zh-CN" altLang="en-US" sz="1800" b="1" u="none" strike="noStrike" dirty="0">
                <a:solidFill>
                  <a:srgbClr val="7030A0">
                    <a:alpha val="100000"/>
                  </a:srgbClr>
                </a:solidFill>
                <a:latin typeface="微软雅黑" panose="020B0503020204020204" charset="-122"/>
                <a:ea typeface="微软雅黑" panose="020B0503020204020204" charset="-122"/>
                <a:cs typeface="+mn-cs"/>
              </a:rPr>
              <a:t>最大频率变化率约束、准稳态频率偏差约束</a:t>
            </a:r>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endParaRPr lang="zh-MO" altLang="en-US" dirty="0"/>
          </a:p>
        </p:txBody>
      </p:sp>
      <p:sp>
        <p:nvSpPr>
          <p:cNvPr id="22" name="文字方塊 21">
            <a:extLst>
              <a:ext uri="{FF2B5EF4-FFF2-40B4-BE49-F238E27FC236}">
                <a16:creationId xmlns:a16="http://schemas.microsoft.com/office/drawing/2014/main" id="{9F6DEED9-5CE6-712F-0542-14F186365785}"/>
              </a:ext>
            </a:extLst>
          </p:cNvPr>
          <p:cNvSpPr txBox="1"/>
          <p:nvPr/>
        </p:nvSpPr>
        <p:spPr>
          <a:xfrm>
            <a:off x="6096000" y="2854689"/>
            <a:ext cx="2244194" cy="369332"/>
          </a:xfrm>
          <a:prstGeom prst="rect">
            <a:avLst/>
          </a:prstGeom>
          <a:noFill/>
        </p:spPr>
        <p:txBody>
          <a:bodyPr wrap="square">
            <a:spAutoFit/>
          </a:bodyPr>
          <a:lstStyle/>
          <a:p>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r>
              <a:rPr lang="zh-CN" altLang="en-US" sz="1800" b="1" u="none" strike="noStrike" dirty="0">
                <a:solidFill>
                  <a:srgbClr val="7030A0">
                    <a:alpha val="100000"/>
                  </a:srgbClr>
                </a:solidFill>
                <a:latin typeface="微软雅黑" panose="020B0503020204020204" charset="-122"/>
                <a:ea typeface="微软雅黑" panose="020B0503020204020204" charset="-122"/>
                <a:cs typeface="+mn-cs"/>
              </a:rPr>
              <a:t>代码编写</a:t>
            </a:r>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endParaRPr lang="zh-MO" altLang="en-US" dirty="0"/>
          </a:p>
        </p:txBody>
      </p:sp>
      <p:pic>
        <p:nvPicPr>
          <p:cNvPr id="4" name="圖片 3">
            <a:extLst>
              <a:ext uri="{FF2B5EF4-FFF2-40B4-BE49-F238E27FC236}">
                <a16:creationId xmlns:a16="http://schemas.microsoft.com/office/drawing/2014/main" id="{A3461334-62AF-B647-5214-73BF81B3A75C}"/>
              </a:ext>
            </a:extLst>
          </p:cNvPr>
          <p:cNvPicPr>
            <a:picLocks noChangeAspect="1"/>
          </p:cNvPicPr>
          <p:nvPr/>
        </p:nvPicPr>
        <p:blipFill>
          <a:blip r:embed="rId7"/>
          <a:stretch>
            <a:fillRect/>
          </a:stretch>
        </p:blipFill>
        <p:spPr>
          <a:xfrm>
            <a:off x="806123" y="3354618"/>
            <a:ext cx="5143512" cy="1652942"/>
          </a:xfrm>
          <a:prstGeom prst="rect">
            <a:avLst/>
          </a:prstGeom>
          <a:ln>
            <a:solidFill>
              <a:schemeClr val="tx1"/>
            </a:solidFill>
          </a:ln>
        </p:spPr>
      </p:pic>
      <p:pic>
        <p:nvPicPr>
          <p:cNvPr id="6" name="圖片 5">
            <a:extLst>
              <a:ext uri="{FF2B5EF4-FFF2-40B4-BE49-F238E27FC236}">
                <a16:creationId xmlns:a16="http://schemas.microsoft.com/office/drawing/2014/main" id="{45DDBE00-B424-53A5-FF32-01F5B017BD08}"/>
              </a:ext>
            </a:extLst>
          </p:cNvPr>
          <p:cNvPicPr>
            <a:picLocks noChangeAspect="1"/>
          </p:cNvPicPr>
          <p:nvPr/>
        </p:nvPicPr>
        <p:blipFill>
          <a:blip r:embed="rId8"/>
          <a:stretch>
            <a:fillRect/>
          </a:stretch>
        </p:blipFill>
        <p:spPr>
          <a:xfrm>
            <a:off x="6252503" y="3277178"/>
            <a:ext cx="5270065" cy="829344"/>
          </a:xfrm>
          <a:prstGeom prst="rect">
            <a:avLst/>
          </a:prstGeom>
        </p:spPr>
      </p:pic>
      <p:sp>
        <p:nvSpPr>
          <p:cNvPr id="10" name="文字方塊 9">
            <a:extLst>
              <a:ext uri="{FF2B5EF4-FFF2-40B4-BE49-F238E27FC236}">
                <a16:creationId xmlns:a16="http://schemas.microsoft.com/office/drawing/2014/main" id="{3F119B3E-57AF-D90D-6983-58D3630A605D}"/>
              </a:ext>
            </a:extLst>
          </p:cNvPr>
          <p:cNvSpPr txBox="1"/>
          <p:nvPr/>
        </p:nvSpPr>
        <p:spPr>
          <a:xfrm>
            <a:off x="937758" y="5638086"/>
            <a:ext cx="10316484" cy="461665"/>
          </a:xfrm>
          <a:prstGeom prst="rect">
            <a:avLst/>
          </a:prstGeom>
          <a:noFill/>
        </p:spPr>
        <p:txBody>
          <a:bodyPr wrap="square">
            <a:spAutoFit/>
          </a:bodyPr>
          <a:lstStyle/>
          <a:p>
            <a:pPr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rPr>
              <a:t>*</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题目所给启停成本过小，收敛性很差，计算时在原基础上</a:t>
            </a:r>
            <a:r>
              <a:rPr lang="zh-CN" altLang="en-US" sz="2400" b="0" i="0" u="none" strike="noStrike" dirty="0">
                <a:solidFill>
                  <a:srgbClr val="FF0000"/>
                </a:solidFill>
                <a:latin typeface="微软雅黑" panose="020B0503020204020204" charset="-122"/>
                <a:ea typeface="微软雅黑" panose="020B0503020204020204" charset="-122"/>
                <a:cs typeface="+mn-cs"/>
              </a:rPr>
              <a:t>乘以</a:t>
            </a:r>
            <a:r>
              <a:rPr lang="en-US" altLang="zh-CN" sz="2400" b="0" i="0" u="none" strike="noStrike" dirty="0">
                <a:solidFill>
                  <a:srgbClr val="FF0000"/>
                </a:solidFill>
                <a:latin typeface="微软雅黑" panose="020B0503020204020204" charset="-122"/>
                <a:ea typeface="微软雅黑" panose="020B0503020204020204" charset="-122"/>
                <a:cs typeface="+mn-cs"/>
              </a:rPr>
              <a:t>10</a:t>
            </a:r>
            <a:r>
              <a:rPr lang="zh-CN" altLang="en-US" sz="2400" b="0" i="0" u="none" strike="noStrike" dirty="0">
                <a:solidFill>
                  <a:srgbClr val="FF0000"/>
                </a:solidFill>
                <a:latin typeface="微软雅黑" panose="020B0503020204020204" charset="-122"/>
                <a:ea typeface="微软雅黑" panose="020B0503020204020204" charset="-122"/>
                <a:cs typeface="+mn-cs"/>
              </a:rPr>
              <a:t>倍</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处理</a:t>
            </a:r>
            <a:r>
              <a:rPr lang="zh-TW" altLang="en-US" dirty="0">
                <a:solidFill>
                  <a:schemeClr val="tx1">
                    <a:alpha val="100000"/>
                  </a:schemeClr>
                </a:solidFill>
                <a:latin typeface="微软雅黑" panose="020B0503020204020204" charset="-122"/>
                <a:ea typeface="微软雅黑" panose="020B0503020204020204" charset="-122"/>
              </a:rPr>
              <a:t>，</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并松弛了启停最大出力。</a:t>
            </a:r>
            <a:endPar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endParaRPr>
          </a:p>
        </p:txBody>
      </p:sp>
      <p:sp>
        <p:nvSpPr>
          <p:cNvPr id="12" name="矩形: 圆角 25">
            <a:extLst>
              <a:ext uri="{FF2B5EF4-FFF2-40B4-BE49-F238E27FC236}">
                <a16:creationId xmlns:a16="http://schemas.microsoft.com/office/drawing/2014/main" id="{DD5A1D2D-2043-AAA6-7A72-ED069D9797F3}"/>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429E3A16-B160-4230-C941-0015D44D3CC7}"/>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sp>
        <p:nvSpPr>
          <p:cNvPr id="14" name="矩形: 圆角 25">
            <a:extLst>
              <a:ext uri="{FF2B5EF4-FFF2-40B4-BE49-F238E27FC236}">
                <a16:creationId xmlns:a16="http://schemas.microsoft.com/office/drawing/2014/main" id="{ACC67513-A89D-22AD-DB70-64DAAF235C01}"/>
              </a:ext>
            </a:extLst>
          </p:cNvPr>
          <p:cNvSpPr/>
          <p:nvPr/>
        </p:nvSpPr>
        <p:spPr>
          <a:xfrm>
            <a:off x="6235311" y="1253340"/>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计算结果</a:t>
            </a:r>
            <a:endParaRPr dirty="0"/>
          </a:p>
        </p:txBody>
      </p:sp>
      <p:sp>
        <p:nvSpPr>
          <p:cNvPr id="15" name="矩形: 圆角 25">
            <a:extLst>
              <a:ext uri="{FF2B5EF4-FFF2-40B4-BE49-F238E27FC236}">
                <a16:creationId xmlns:a16="http://schemas.microsoft.com/office/drawing/2014/main" id="{E36B9457-30C2-7247-E7D4-47EC9BF1FF1A}"/>
              </a:ext>
            </a:extLst>
          </p:cNvPr>
          <p:cNvSpPr/>
          <p:nvPr/>
        </p:nvSpPr>
        <p:spPr>
          <a:xfrm>
            <a:off x="4203136" y="1252714"/>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理论建模</a:t>
            </a:r>
            <a:endParaRPr dirty="0"/>
          </a:p>
        </p:txBody>
      </p:sp>
      <mc:AlternateContent xmlns:mc="http://schemas.openxmlformats.org/markup-compatibility/2006" xmlns:a14="http://schemas.microsoft.com/office/drawing/2010/main">
        <mc:Choice Requires="a14">
          <p:sp>
            <p:nvSpPr>
              <p:cNvPr id="16" name="文本框 12">
                <a:extLst>
                  <a:ext uri="{FF2B5EF4-FFF2-40B4-BE49-F238E27FC236}">
                    <a16:creationId xmlns:a16="http://schemas.microsoft.com/office/drawing/2014/main" id="{F3B040B4-B81D-9D32-80AD-98D8F40E6A4E}"/>
                  </a:ext>
                </a:extLst>
              </p:cNvPr>
              <p:cNvSpPr txBox="1"/>
              <p:nvPr/>
            </p:nvSpPr>
            <p:spPr>
              <a:xfrm>
                <a:off x="824149" y="1723937"/>
                <a:ext cx="10543702" cy="1000155"/>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基于给出的’</a:t>
                </a:r>
                <a:r>
                  <a:rPr lang="en-US" altLang="zh-CN"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case39_FCUC.m’ </a:t>
                </a: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和负荷数据’</a:t>
                </a:r>
                <a:r>
                  <a:rPr lang="en-US" altLang="zh-CN"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load3996.mat’ </a:t>
                </a: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 设置</a:t>
                </a:r>
                <a14:m>
                  <m:oMath xmlns:m="http://schemas.openxmlformats.org/officeDocument/2006/math">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𝑷</m:t>
                        </m:r>
                      </m:e>
                      <m:sub>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𝑳</m:t>
                        </m:r>
                      </m:sub>
                    </m:sSub>
                    <m:r>
                      <a:rPr lang="en-US" altLang="zh-CN">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𝟓𝟎𝟎</m:t>
                    </m:r>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𝑴𝑾</m:t>
                    </m:r>
                  </m:oMath>
                </a14:m>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在稳态机组组合的基础上添加频率安全约束，并与不添加频率安全约束的结果进行对比，分析出现这样的情况的原因。</a:t>
                </a:r>
                <a:endParaRPr lang="zh-CN" altLang="en-US" sz="1600" dirty="0">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16" name="文本框 12">
                <a:extLst>
                  <a:ext uri="{FF2B5EF4-FFF2-40B4-BE49-F238E27FC236}">
                    <a16:creationId xmlns:a16="http://schemas.microsoft.com/office/drawing/2014/main" id="{F3B040B4-B81D-9D32-80AD-98D8F40E6A4E}"/>
                  </a:ext>
                </a:extLst>
              </p:cNvPr>
              <p:cNvSpPr txBox="1">
                <a:spLocks noRot="1" noChangeAspect="1" noMove="1" noResize="1" noEditPoints="1" noAdjustHandles="1" noChangeArrowheads="1" noChangeShapeType="1" noTextEdit="1"/>
              </p:cNvSpPr>
              <p:nvPr/>
            </p:nvSpPr>
            <p:spPr>
              <a:xfrm>
                <a:off x="824149" y="1723937"/>
                <a:ext cx="10543702" cy="1000155"/>
              </a:xfrm>
              <a:prstGeom prst="rect">
                <a:avLst/>
              </a:prstGeom>
              <a:blipFill>
                <a:blip r:embed="rId9"/>
                <a:stretch>
                  <a:fillRect b="-5488"/>
                </a:stretch>
              </a:blipFill>
              <a:ln w="9525">
                <a:noFill/>
                <a:prstDash val="dash"/>
              </a:ln>
              <a:effectLst/>
            </p:spPr>
            <p:txBody>
              <a:bodyPr/>
              <a:lstStyle/>
              <a:p>
                <a:r>
                  <a:rPr lang="zh-MO" altLang="en-US">
                    <a:noFill/>
                  </a:rPr>
                  <a:t> </a:t>
                </a:r>
              </a:p>
            </p:txBody>
          </p:sp>
        </mc:Fallback>
      </mc:AlternateContent>
    </p:spTree>
    <p:extLst>
      <p:ext uri="{BB962C8B-B14F-4D97-AF65-F5344CB8AC3E}">
        <p14:creationId xmlns:p14="http://schemas.microsoft.com/office/powerpoint/2010/main" val="394092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04335-03B4-1ED8-247B-B5EF82C85380}"/>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349F751D-A37C-CEC5-4A9C-49D4D5D90CCE}"/>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5CB6C6BC-8F93-3C24-7AC3-128C29F95650}"/>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8C2884DD-1243-0AFF-9DD1-1BDAF849CA03}"/>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995304B7-3684-C9CF-2F54-6D1E35691612}"/>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2431E0AE-C408-F753-CC30-AFA3494663DD}"/>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暂态大作业：必做任务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(1)</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1414E57A-03E4-42AD-8639-AE6D10D9CF32}"/>
              </a:ext>
            </a:extLst>
          </p:cNvPr>
          <p:cNvSpPr>
            <a:spLocks noGrp="1"/>
          </p:cNvSpPr>
          <p:nvPr>
            <p:ph type="sldNum" sz="quarter" idx="12"/>
          </p:nvPr>
        </p:nvSpPr>
        <p:spPr>
          <a:xfrm>
            <a:off x="9325779" y="605796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6</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pic>
        <p:nvPicPr>
          <p:cNvPr id="8" name="图片 9" descr="1">
            <a:extLst>
              <a:ext uri="{FF2B5EF4-FFF2-40B4-BE49-F238E27FC236}">
                <a16:creationId xmlns:a16="http://schemas.microsoft.com/office/drawing/2014/main" id="{A1805785-AC65-9428-494B-B67F51191CD8}"/>
              </a:ext>
            </a:extLst>
          </p:cNvPr>
          <p:cNvPicPr>
            <a:picLocks noChangeAspect="1"/>
          </p:cNvPicPr>
          <p:nvPr/>
        </p:nvPicPr>
        <p:blipFill>
          <a:blip r:embed="rId7"/>
          <a:stretch>
            <a:fillRect/>
          </a:stretch>
        </p:blipFill>
        <p:spPr>
          <a:xfrm>
            <a:off x="259241" y="2936210"/>
            <a:ext cx="3193090" cy="2395396"/>
          </a:xfrm>
          <a:prstGeom prst="rect">
            <a:avLst/>
          </a:prstGeom>
        </p:spPr>
      </p:pic>
      <p:pic>
        <p:nvPicPr>
          <p:cNvPr id="9" name="图片 8" descr="2">
            <a:extLst>
              <a:ext uri="{FF2B5EF4-FFF2-40B4-BE49-F238E27FC236}">
                <a16:creationId xmlns:a16="http://schemas.microsoft.com/office/drawing/2014/main" id="{DE7611A9-0BFF-D174-E7B3-2F0D2A16944E}"/>
              </a:ext>
            </a:extLst>
          </p:cNvPr>
          <p:cNvPicPr>
            <a:picLocks noChangeAspect="1"/>
          </p:cNvPicPr>
          <p:nvPr/>
        </p:nvPicPr>
        <p:blipFill>
          <a:blip r:embed="rId8"/>
          <a:stretch>
            <a:fillRect/>
          </a:stretch>
        </p:blipFill>
        <p:spPr>
          <a:xfrm>
            <a:off x="6189722" y="2872301"/>
            <a:ext cx="3301760" cy="2476918"/>
          </a:xfrm>
          <a:prstGeom prst="rect">
            <a:avLst/>
          </a:prstGeom>
        </p:spPr>
      </p:pic>
      <p:pic>
        <p:nvPicPr>
          <p:cNvPr id="12" name="图片 11" descr="3">
            <a:extLst>
              <a:ext uri="{FF2B5EF4-FFF2-40B4-BE49-F238E27FC236}">
                <a16:creationId xmlns:a16="http://schemas.microsoft.com/office/drawing/2014/main" id="{E2004FC6-56D4-E64E-09BE-D6E69FB41BC9}"/>
              </a:ext>
            </a:extLst>
          </p:cNvPr>
          <p:cNvPicPr>
            <a:picLocks noChangeAspect="1"/>
          </p:cNvPicPr>
          <p:nvPr/>
        </p:nvPicPr>
        <p:blipFill>
          <a:blip r:embed="rId9"/>
          <a:stretch>
            <a:fillRect/>
          </a:stretch>
        </p:blipFill>
        <p:spPr>
          <a:xfrm>
            <a:off x="3225679" y="2770080"/>
            <a:ext cx="2628265" cy="2625725"/>
          </a:xfrm>
          <a:prstGeom prst="rect">
            <a:avLst/>
          </a:prstGeom>
        </p:spPr>
      </p:pic>
      <p:pic>
        <p:nvPicPr>
          <p:cNvPr id="13" name="图片 10" descr="4">
            <a:extLst>
              <a:ext uri="{FF2B5EF4-FFF2-40B4-BE49-F238E27FC236}">
                <a16:creationId xmlns:a16="http://schemas.microsoft.com/office/drawing/2014/main" id="{573EC316-D368-60FD-91D2-4D80C6930751}"/>
              </a:ext>
            </a:extLst>
          </p:cNvPr>
          <p:cNvPicPr>
            <a:picLocks noChangeAspect="1"/>
          </p:cNvPicPr>
          <p:nvPr/>
        </p:nvPicPr>
        <p:blipFill>
          <a:blip r:embed="rId10"/>
          <a:stretch>
            <a:fillRect/>
          </a:stretch>
        </p:blipFill>
        <p:spPr>
          <a:xfrm>
            <a:off x="9248110" y="2764294"/>
            <a:ext cx="2628265" cy="2625725"/>
          </a:xfrm>
          <a:prstGeom prst="rect">
            <a:avLst/>
          </a:prstGeom>
        </p:spPr>
      </p:pic>
      <p:cxnSp>
        <p:nvCxnSpPr>
          <p:cNvPr id="14" name="直接连接符 38">
            <a:extLst>
              <a:ext uri="{FF2B5EF4-FFF2-40B4-BE49-F238E27FC236}">
                <a16:creationId xmlns:a16="http://schemas.microsoft.com/office/drawing/2014/main" id="{4D5D2612-E091-8570-5A45-FAD995DD2732}"/>
              </a:ext>
            </a:extLst>
          </p:cNvPr>
          <p:cNvCxnSpPr/>
          <p:nvPr/>
        </p:nvCxnSpPr>
        <p:spPr>
          <a:xfrm>
            <a:off x="6026402" y="2936210"/>
            <a:ext cx="0" cy="2273990"/>
          </a:xfrm>
          <a:prstGeom prst="line">
            <a:avLst/>
          </a:prstGeom>
          <a:ln w="25400">
            <a:solidFill>
              <a:srgbClr val="7030A0">
                <a:alpha val="100000"/>
              </a:srgbClr>
            </a:solidFill>
          </a:ln>
        </p:spPr>
        <p:style>
          <a:lnRef idx="2">
            <a:schemeClr val="accent1"/>
          </a:lnRef>
          <a:fillRef idx="0">
            <a:srgbClr val="FFFFFF"/>
          </a:fillRef>
          <a:effectRef idx="0">
            <a:srgbClr val="FFFFFF"/>
          </a:effectRef>
          <a:fontRef idx="minor">
            <a:schemeClr val="tx1"/>
          </a:fontRef>
        </p:style>
      </p:cxnSp>
      <p:sp>
        <p:nvSpPr>
          <p:cNvPr id="15" name="文字方塊 14">
            <a:extLst>
              <a:ext uri="{FF2B5EF4-FFF2-40B4-BE49-F238E27FC236}">
                <a16:creationId xmlns:a16="http://schemas.microsoft.com/office/drawing/2014/main" id="{513E687B-BF10-B42A-4875-508D517AE32F}"/>
              </a:ext>
            </a:extLst>
          </p:cNvPr>
          <p:cNvSpPr txBox="1"/>
          <p:nvPr/>
        </p:nvSpPr>
        <p:spPr>
          <a:xfrm>
            <a:off x="824149" y="6109263"/>
            <a:ext cx="10775833" cy="677108"/>
          </a:xfrm>
          <a:prstGeom prst="rect">
            <a:avLst/>
          </a:prstGeom>
          <a:noFill/>
        </p:spPr>
        <p:txBody>
          <a:bodyPr wrap="square">
            <a:spAutoFit/>
          </a:bodyPr>
          <a:lstStyle/>
          <a:p>
            <a:pPr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b="0" i="0" u="none" strike="noStrike" dirty="0">
                <a:solidFill>
                  <a:schemeClr val="tx1">
                    <a:alpha val="100000"/>
                  </a:schemeClr>
                </a:solidFill>
                <a:latin typeface="微软雅黑" panose="020B0503020204020204" charset="-122"/>
                <a:ea typeface="微软雅黑" panose="020B0503020204020204" charset="-122"/>
                <a:cs typeface="+mn-cs"/>
              </a:rPr>
              <a:t>有频率安全约束</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比没有频率安全约束的</a:t>
            </a:r>
            <a:r>
              <a:rPr lang="zh-CN" altLang="en-US" sz="2000" b="0" i="0" u="none" strike="noStrike" dirty="0">
                <a:solidFill>
                  <a:srgbClr val="FF0000"/>
                </a:solidFill>
                <a:latin typeface="微软雅黑" panose="020B0503020204020204" charset="-122"/>
                <a:ea typeface="微软雅黑" panose="020B0503020204020204" charset="-122"/>
                <a:cs typeface="+mn-cs"/>
              </a:rPr>
              <a:t>总成本更高</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，主要是因为保证更高的惯量，需要更多机组开机，这些被开的机组不见得发电成本低，所以调度方式不如无安全约束的情况经济，成本会更高。</a:t>
            </a:r>
            <a:endPar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endParaRPr>
          </a:p>
        </p:txBody>
      </p:sp>
      <p:pic>
        <p:nvPicPr>
          <p:cNvPr id="16" name="图片 35">
            <a:extLst>
              <a:ext uri="{FF2B5EF4-FFF2-40B4-BE49-F238E27FC236}">
                <a16:creationId xmlns:a16="http://schemas.microsoft.com/office/drawing/2014/main" id="{2B25825A-F76D-BC73-2D36-DED9683AA4A3}"/>
              </a:ext>
            </a:extLst>
          </p:cNvPr>
          <p:cNvPicPr>
            <a:picLocks noChangeAspect="1"/>
          </p:cNvPicPr>
          <p:nvPr/>
        </p:nvPicPr>
        <p:blipFill>
          <a:blip r:embed="rId11"/>
          <a:stretch>
            <a:fillRect/>
          </a:stretch>
        </p:blipFill>
        <p:spPr>
          <a:xfrm>
            <a:off x="592014" y="5403304"/>
            <a:ext cx="5273675" cy="594995"/>
          </a:xfrm>
          <a:prstGeom prst="rect">
            <a:avLst/>
          </a:prstGeom>
          <a:noFill/>
          <a:ln>
            <a:noFill/>
          </a:ln>
        </p:spPr>
      </p:pic>
      <p:pic>
        <p:nvPicPr>
          <p:cNvPr id="17" name="图片 34">
            <a:extLst>
              <a:ext uri="{FF2B5EF4-FFF2-40B4-BE49-F238E27FC236}">
                <a16:creationId xmlns:a16="http://schemas.microsoft.com/office/drawing/2014/main" id="{12880293-F5BA-443D-B2BF-29A0A9D1F39D}"/>
              </a:ext>
            </a:extLst>
          </p:cNvPr>
          <p:cNvPicPr>
            <a:picLocks noChangeAspect="1"/>
          </p:cNvPicPr>
          <p:nvPr/>
        </p:nvPicPr>
        <p:blipFill>
          <a:blip r:embed="rId12"/>
          <a:stretch>
            <a:fillRect/>
          </a:stretch>
        </p:blipFill>
        <p:spPr>
          <a:xfrm>
            <a:off x="6329486" y="5369784"/>
            <a:ext cx="5270500" cy="577215"/>
          </a:xfrm>
          <a:prstGeom prst="rect">
            <a:avLst/>
          </a:prstGeom>
          <a:noFill/>
          <a:ln>
            <a:noFill/>
          </a:ln>
        </p:spPr>
      </p:pic>
      <p:sp>
        <p:nvSpPr>
          <p:cNvPr id="18" name="矩形: 圆角 25">
            <a:extLst>
              <a:ext uri="{FF2B5EF4-FFF2-40B4-BE49-F238E27FC236}">
                <a16:creationId xmlns:a16="http://schemas.microsoft.com/office/drawing/2014/main" id="{E5D4884B-6581-B7E5-6165-2D497E7ADEDB}"/>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9" name="矩形: 圆角 25">
            <a:extLst>
              <a:ext uri="{FF2B5EF4-FFF2-40B4-BE49-F238E27FC236}">
                <a16:creationId xmlns:a16="http://schemas.microsoft.com/office/drawing/2014/main" id="{DFF5E13F-01F3-0B15-3D20-9CD14E35C10C}"/>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mc:AlternateContent xmlns:mc="http://schemas.openxmlformats.org/markup-compatibility/2006" xmlns:a14="http://schemas.microsoft.com/office/drawing/2010/main">
        <mc:Choice Requires="a14">
          <p:sp>
            <p:nvSpPr>
              <p:cNvPr id="23" name="文本框 12">
                <a:extLst>
                  <a:ext uri="{FF2B5EF4-FFF2-40B4-BE49-F238E27FC236}">
                    <a16:creationId xmlns:a16="http://schemas.microsoft.com/office/drawing/2014/main" id="{CAA7AACA-553E-7AEA-490F-4E80C56E8712}"/>
                  </a:ext>
                </a:extLst>
              </p:cNvPr>
              <p:cNvSpPr txBox="1"/>
              <p:nvPr/>
            </p:nvSpPr>
            <p:spPr>
              <a:xfrm>
                <a:off x="824149" y="1723937"/>
                <a:ext cx="10543702" cy="1000155"/>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基于给出的’</a:t>
                </a:r>
                <a:r>
                  <a:rPr lang="en-US" altLang="zh-CN"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case39_FCUC.m’ </a:t>
                </a: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和负荷数据’</a:t>
                </a:r>
                <a:r>
                  <a:rPr lang="en-US" altLang="zh-CN"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load3996.mat’ </a:t>
                </a: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 设置</a:t>
                </a:r>
                <a14:m>
                  <m:oMath xmlns:m="http://schemas.openxmlformats.org/officeDocument/2006/math">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𝑷</m:t>
                        </m:r>
                      </m:e>
                      <m:sub>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𝑳</m:t>
                        </m:r>
                      </m:sub>
                    </m:sSub>
                    <m:r>
                      <a:rPr lang="en-US" altLang="zh-CN">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𝟓𝟎𝟎</m:t>
                    </m:r>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𝑴𝑾</m:t>
                    </m:r>
                  </m:oMath>
                </a14:m>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在稳态机组组合的基础上添加频率安全约束，并与不添加频率安全约束的结果进行对比，分析出现这样的情况的原因。</a:t>
                </a:r>
                <a:endParaRPr lang="zh-CN" altLang="en-US" sz="1600" dirty="0">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23" name="文本框 12">
                <a:extLst>
                  <a:ext uri="{FF2B5EF4-FFF2-40B4-BE49-F238E27FC236}">
                    <a16:creationId xmlns:a16="http://schemas.microsoft.com/office/drawing/2014/main" id="{CAA7AACA-553E-7AEA-490F-4E80C56E8712}"/>
                  </a:ext>
                </a:extLst>
              </p:cNvPr>
              <p:cNvSpPr txBox="1">
                <a:spLocks noRot="1" noChangeAspect="1" noMove="1" noResize="1" noEditPoints="1" noAdjustHandles="1" noChangeArrowheads="1" noChangeShapeType="1" noTextEdit="1"/>
              </p:cNvSpPr>
              <p:nvPr/>
            </p:nvSpPr>
            <p:spPr>
              <a:xfrm>
                <a:off x="824149" y="1723937"/>
                <a:ext cx="10543702" cy="1000155"/>
              </a:xfrm>
              <a:prstGeom prst="rect">
                <a:avLst/>
              </a:prstGeom>
              <a:blipFill>
                <a:blip r:embed="rId13"/>
                <a:stretch>
                  <a:fillRect b="-5488"/>
                </a:stretch>
              </a:blipFill>
              <a:ln w="9525">
                <a:noFill/>
                <a:prstDash val="dash"/>
              </a:ln>
              <a:effectLst/>
            </p:spPr>
            <p:txBody>
              <a:bodyPr/>
              <a:lstStyle/>
              <a:p>
                <a:r>
                  <a:rPr lang="zh-MO" altLang="en-US">
                    <a:noFill/>
                  </a:rPr>
                  <a:t> </a:t>
                </a:r>
              </a:p>
            </p:txBody>
          </p:sp>
        </mc:Fallback>
      </mc:AlternateContent>
    </p:spTree>
    <p:extLst>
      <p:ext uri="{BB962C8B-B14F-4D97-AF65-F5344CB8AC3E}">
        <p14:creationId xmlns:p14="http://schemas.microsoft.com/office/powerpoint/2010/main" val="212347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D0AF1-A4DB-B361-73CE-94C423A4F9AB}"/>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F33C625B-3794-603F-60D5-E467FDA1B4AE}"/>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0338F92E-0605-4097-CAA4-5E7035EAA946}"/>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B94F955F-98B2-263D-432D-56DE56077245}"/>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669B1B0F-F67F-7C73-B4A2-2C37C0D66764}"/>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6AE3235E-4A07-CF7F-9664-76A57338A3EC}"/>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暂态大作业：必做任务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(1)</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05AFB207-E34C-A3B5-9942-3B4397D6813A}"/>
              </a:ext>
            </a:extLst>
          </p:cNvPr>
          <p:cNvSpPr>
            <a:spLocks noGrp="1"/>
          </p:cNvSpPr>
          <p:nvPr>
            <p:ph type="sldNum" sz="quarter" idx="12"/>
          </p:nvPr>
        </p:nvSpPr>
        <p:spPr>
          <a:xfrm>
            <a:off x="9325779" y="605796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7</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2" name="矩形: 圆角 25">
            <a:extLst>
              <a:ext uri="{FF2B5EF4-FFF2-40B4-BE49-F238E27FC236}">
                <a16:creationId xmlns:a16="http://schemas.microsoft.com/office/drawing/2014/main" id="{DB4AEE4F-904F-469D-5804-C383A2949A0F}"/>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6" name="矩形: 圆角 25">
            <a:extLst>
              <a:ext uri="{FF2B5EF4-FFF2-40B4-BE49-F238E27FC236}">
                <a16:creationId xmlns:a16="http://schemas.microsoft.com/office/drawing/2014/main" id="{6457E8D0-395A-B898-7BDE-74801182EDCE}"/>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sp>
        <p:nvSpPr>
          <p:cNvPr id="15" name="文字方塊 14">
            <a:extLst>
              <a:ext uri="{FF2B5EF4-FFF2-40B4-BE49-F238E27FC236}">
                <a16:creationId xmlns:a16="http://schemas.microsoft.com/office/drawing/2014/main" id="{5F36AB63-022E-CAD3-61A3-F66530473DAC}"/>
              </a:ext>
            </a:extLst>
          </p:cNvPr>
          <p:cNvSpPr txBox="1"/>
          <p:nvPr/>
        </p:nvSpPr>
        <p:spPr>
          <a:xfrm>
            <a:off x="6586217" y="3036515"/>
            <a:ext cx="4837996" cy="2585323"/>
          </a:xfrm>
          <a:prstGeom prst="rect">
            <a:avLst/>
          </a:prstGeom>
          <a:noFill/>
        </p:spPr>
        <p:txBody>
          <a:bodyPr wrap="square">
            <a:spAutoFit/>
          </a:bodyPr>
          <a:lstStyle/>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有频率安全约束的情况，三者的数值更高，并且变化趋势比较稳定，这保证了系统始终具有足够的抵抗有功</a:t>
            </a:r>
            <a:r>
              <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rPr>
              <a:t>/</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频率突变的能力，能够在全时段保证较稳定的响应能力。</a:t>
            </a:r>
            <a:endPar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endParaRPr>
          </a:p>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endParaRPr lang="en-US" altLang="zh-CN" dirty="0">
              <a:solidFill>
                <a:schemeClr val="tx1">
                  <a:alpha val="100000"/>
                </a:schemeClr>
              </a:solidFill>
              <a:latin typeface="微软雅黑" panose="020B0503020204020204" charset="-122"/>
              <a:ea typeface="微软雅黑" panose="020B0503020204020204" charset="-122"/>
            </a:endParaRPr>
          </a:p>
          <a:p>
            <a:pPr marL="285750" lvl="0" indent="-285750" algn="l" defTabSz="914400">
              <a:lnSpc>
                <a:spcPct val="100000"/>
              </a:lnSpc>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没有频率安全约束的情况下，三者的数值通常更低，并且明显随着负荷的增减而具有很大的波动，很容易在惯量虚弱的情况下遭受较大有功变化，导致系统频率失控。</a:t>
            </a:r>
            <a:endPar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endParaRPr>
          </a:p>
        </p:txBody>
      </p:sp>
      <p:pic>
        <p:nvPicPr>
          <p:cNvPr id="3" name="图片 12" descr="5">
            <a:extLst>
              <a:ext uri="{FF2B5EF4-FFF2-40B4-BE49-F238E27FC236}">
                <a16:creationId xmlns:a16="http://schemas.microsoft.com/office/drawing/2014/main" id="{0423ED02-5DE6-BC57-6B2C-29E5D63F52D0}"/>
              </a:ext>
            </a:extLst>
          </p:cNvPr>
          <p:cNvPicPr>
            <a:picLocks noChangeAspect="1"/>
          </p:cNvPicPr>
          <p:nvPr/>
        </p:nvPicPr>
        <p:blipFill>
          <a:blip r:embed="rId7"/>
          <a:stretch>
            <a:fillRect/>
          </a:stretch>
        </p:blipFill>
        <p:spPr>
          <a:xfrm>
            <a:off x="662469" y="2770081"/>
            <a:ext cx="5072785" cy="3804310"/>
          </a:xfrm>
          <a:prstGeom prst="rect">
            <a:avLst/>
          </a:prstGeom>
        </p:spPr>
      </p:pic>
      <mc:AlternateContent xmlns:mc="http://schemas.openxmlformats.org/markup-compatibility/2006" xmlns:a14="http://schemas.microsoft.com/office/drawing/2010/main">
        <mc:Choice Requires="a14">
          <p:sp>
            <p:nvSpPr>
              <p:cNvPr id="4" name="文本框 12">
                <a:extLst>
                  <a:ext uri="{FF2B5EF4-FFF2-40B4-BE49-F238E27FC236}">
                    <a16:creationId xmlns:a16="http://schemas.microsoft.com/office/drawing/2014/main" id="{7ADDF3C7-B901-907B-5DE5-4E6CA347FB5C}"/>
                  </a:ext>
                </a:extLst>
              </p:cNvPr>
              <p:cNvSpPr txBox="1"/>
              <p:nvPr/>
            </p:nvSpPr>
            <p:spPr>
              <a:xfrm>
                <a:off x="824149" y="1723937"/>
                <a:ext cx="10543702" cy="1000155"/>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lnSpc>
                    <a:spcPct val="100000"/>
                  </a:lnSpc>
                  <a:buClr>
                    <a:schemeClr val="bg1">
                      <a:lumMod val="50000"/>
                      <a:alpha val="100000"/>
                    </a:schemeClr>
                  </a:buClr>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基于给出的’</a:t>
                </a:r>
                <a:r>
                  <a:rPr lang="en-US" altLang="zh-CN"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case39_FCUC.m’ </a:t>
                </a: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和负荷数据’</a:t>
                </a:r>
                <a:r>
                  <a:rPr lang="en-US" altLang="zh-CN"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load3996.mat’ </a:t>
                </a:r>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 设置</a:t>
                </a:r>
                <a14:m>
                  <m:oMath xmlns:m="http://schemas.openxmlformats.org/officeDocument/2006/math">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𝑷</m:t>
                        </m:r>
                      </m:e>
                      <m:sub>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𝑳</m:t>
                        </m:r>
                      </m:sub>
                    </m:sSub>
                    <m:r>
                      <a:rPr lang="en-US" altLang="zh-CN">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𝟓𝟎𝟎</m:t>
                    </m:r>
                    <m:r>
                      <a:rPr lang="zh-CN" altLang="en-US"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𝑴𝑾</m:t>
                    </m:r>
                  </m:oMath>
                </a14:m>
                <a:r>
                  <a:rPr lang="zh-CN" altLang="en-US"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在稳态机组组合的基础上添加频率安全约束，并与不添加频率安全约束的结果进行对比，分析出现这样的情况的原因。</a:t>
                </a:r>
                <a:endParaRPr lang="zh-CN" altLang="en-US" sz="1600" dirty="0">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4" name="文本框 12">
                <a:extLst>
                  <a:ext uri="{FF2B5EF4-FFF2-40B4-BE49-F238E27FC236}">
                    <a16:creationId xmlns:a16="http://schemas.microsoft.com/office/drawing/2014/main" id="{7ADDF3C7-B901-907B-5DE5-4E6CA347FB5C}"/>
                  </a:ext>
                </a:extLst>
              </p:cNvPr>
              <p:cNvSpPr txBox="1">
                <a:spLocks noRot="1" noChangeAspect="1" noMove="1" noResize="1" noEditPoints="1" noAdjustHandles="1" noChangeArrowheads="1" noChangeShapeType="1" noTextEdit="1"/>
              </p:cNvSpPr>
              <p:nvPr/>
            </p:nvSpPr>
            <p:spPr>
              <a:xfrm>
                <a:off x="824149" y="1723937"/>
                <a:ext cx="10543702" cy="1000155"/>
              </a:xfrm>
              <a:prstGeom prst="rect">
                <a:avLst/>
              </a:prstGeom>
              <a:blipFill>
                <a:blip r:embed="rId8"/>
                <a:stretch>
                  <a:fillRect b="-5488"/>
                </a:stretch>
              </a:blipFill>
              <a:ln w="9525">
                <a:noFill/>
                <a:prstDash val="dash"/>
              </a:ln>
              <a:effectLst/>
            </p:spPr>
            <p:txBody>
              <a:bodyPr/>
              <a:lstStyle/>
              <a:p>
                <a:r>
                  <a:rPr lang="zh-MO" altLang="en-US">
                    <a:noFill/>
                  </a:rPr>
                  <a:t> </a:t>
                </a:r>
              </a:p>
            </p:txBody>
          </p:sp>
        </mc:Fallback>
      </mc:AlternateContent>
    </p:spTree>
    <p:extLst>
      <p:ext uri="{BB962C8B-B14F-4D97-AF65-F5344CB8AC3E}">
        <p14:creationId xmlns:p14="http://schemas.microsoft.com/office/powerpoint/2010/main" val="107697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2B6CB-B951-C652-542A-600400A83CA8}"/>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90E6C5D6-64B2-0049-A50F-70BD97F0BEAC}"/>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C4114441-2D38-5B05-DBB8-3B82F323B9F5}"/>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73D91FF8-FECA-FFFF-CB7E-8DDE923F3B8E}"/>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F3C276DE-9BBE-E17D-FE91-E2B817C53E24}"/>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3C40A24C-64C5-954C-FF92-167DB01E5DFE}"/>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暂态大作业：必做任务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(2)</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C2CEA708-3DE2-3E65-A787-8F87201B5778}"/>
              </a:ext>
            </a:extLst>
          </p:cNvPr>
          <p:cNvSpPr>
            <a:spLocks noGrp="1"/>
          </p:cNvSpPr>
          <p:nvPr>
            <p:ph type="sldNum" sz="quarter" idx="12"/>
          </p:nvPr>
        </p:nvSpPr>
        <p:spPr>
          <a:xfrm>
            <a:off x="9325779" y="605796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8</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mc:AlternateContent xmlns:mc="http://schemas.openxmlformats.org/markup-compatibility/2006" xmlns:a14="http://schemas.microsoft.com/office/drawing/2010/main">
        <mc:Choice Requires="a14">
          <p:sp>
            <p:nvSpPr>
              <p:cNvPr id="311" name="文本框 12">
                <a:extLst>
                  <a:ext uri="{FF2B5EF4-FFF2-40B4-BE49-F238E27FC236}">
                    <a16:creationId xmlns:a16="http://schemas.microsoft.com/office/drawing/2014/main" id="{0C3B31B9-57B5-226A-114E-9FF28CAA1DB8}"/>
                  </a:ext>
                </a:extLst>
              </p:cNvPr>
              <p:cNvSpPr txBox="1"/>
              <p:nvPr/>
            </p:nvSpPr>
            <p:spPr>
              <a:xfrm>
                <a:off x="824149" y="1723938"/>
                <a:ext cx="10530697" cy="747258"/>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marL="0" lvl="0" indent="0" algn="just" defTabSz="914400">
                  <a:lnSpc>
                    <a:spcPct val="100000"/>
                  </a:lnSpc>
                  <a:buClr>
                    <a:schemeClr val="bg1">
                      <a:lumMod val="50000"/>
                      <a:alpha val="100000"/>
                    </a:schemeClr>
                  </a:buClr>
                  <a:buSzPct val="80000"/>
                  <a:buNone/>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en-US" i="0" u="none" strike="noStrike"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不进行发电机的聚合操作，自行推导并添加频率安全约束；与聚合发电机结果进行比较；修改</a:t>
                </a:r>
                <a14:m>
                  <m:oMath xmlns:m="http://schemas.openxmlformats.org/officeDocument/2006/math">
                    <m:r>
                      <a:rPr lang="en-US" altLang="zh-MO" b="1" i="1" smtClean="0">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𝑷</m:t>
                        </m:r>
                      </m:e>
                      <m:sub>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𝑳</m:t>
                        </m:r>
                      </m:sub>
                    </m:sSub>
                    <m:r>
                      <a:rPr lang="en-US" altLang="zh-MO" b="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en-US" altLang="zh-MO" b="1" i="1" smtClean="0">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𝟐</m:t>
                    </m:r>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𝟓𝟎</m:t>
                    </m:r>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𝑴𝑾</m:t>
                    </m:r>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 </m:t>
                    </m:r>
                  </m:oMath>
                </a14:m>
                <a:r>
                  <a:rPr lang="zh-CN" altLang="en-US" i="0" u="none" strike="noStrike"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，完成机组组合任务。分析所构造的频率最低点约束与真实频率偏差之间的误差。</a:t>
                </a:r>
                <a:endParaRPr sz="1600" dirty="0">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311" name="文本框 12">
                <a:extLst>
                  <a:ext uri="{FF2B5EF4-FFF2-40B4-BE49-F238E27FC236}">
                    <a16:creationId xmlns:a16="http://schemas.microsoft.com/office/drawing/2014/main" id="{0C3B31B9-57B5-226A-114E-9FF28CAA1DB8}"/>
                  </a:ext>
                </a:extLst>
              </p:cNvPr>
              <p:cNvSpPr txBox="1">
                <a:spLocks noRot="1" noChangeAspect="1" noMove="1" noResize="1" noEditPoints="1" noAdjustHandles="1" noChangeArrowheads="1" noChangeShapeType="1" noTextEdit="1"/>
              </p:cNvSpPr>
              <p:nvPr/>
            </p:nvSpPr>
            <p:spPr>
              <a:xfrm>
                <a:off x="824149" y="1723938"/>
                <a:ext cx="10530697" cy="747258"/>
              </a:xfrm>
              <a:prstGeom prst="rect">
                <a:avLst/>
              </a:prstGeom>
              <a:blipFill>
                <a:blip r:embed="rId7"/>
                <a:stretch>
                  <a:fillRect b="-6557"/>
                </a:stretch>
              </a:blipFill>
              <a:ln w="9525">
                <a:noFill/>
                <a:prstDash val="dash"/>
              </a:ln>
              <a:effectLst/>
            </p:spPr>
            <p:txBody>
              <a:bodyPr/>
              <a:lstStyle/>
              <a:p>
                <a:r>
                  <a:rPr lang="zh-MO" altLang="en-US">
                    <a:noFill/>
                  </a:rPr>
                  <a:t> </a:t>
                </a:r>
              </a:p>
            </p:txBody>
          </p:sp>
        </mc:Fallback>
      </mc:AlternateContent>
      <p:sp>
        <p:nvSpPr>
          <p:cNvPr id="11" name="文字方塊 10">
            <a:extLst>
              <a:ext uri="{FF2B5EF4-FFF2-40B4-BE49-F238E27FC236}">
                <a16:creationId xmlns:a16="http://schemas.microsoft.com/office/drawing/2014/main" id="{E34017A9-A737-0C27-6933-88C5486CD4B6}"/>
              </a:ext>
            </a:extLst>
          </p:cNvPr>
          <p:cNvSpPr txBox="1"/>
          <p:nvPr/>
        </p:nvSpPr>
        <p:spPr>
          <a:xfrm>
            <a:off x="604086" y="2588894"/>
            <a:ext cx="5270065" cy="369332"/>
          </a:xfrm>
          <a:prstGeom prst="rect">
            <a:avLst/>
          </a:prstGeom>
          <a:noFill/>
        </p:spPr>
        <p:txBody>
          <a:bodyPr wrap="square">
            <a:spAutoFit/>
          </a:bodyPr>
          <a:lstStyle/>
          <a:p>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r>
              <a:rPr lang="zh-CN" altLang="en-US" sz="1800" b="1" u="none" strike="noStrike" dirty="0">
                <a:solidFill>
                  <a:srgbClr val="7030A0">
                    <a:alpha val="100000"/>
                  </a:srgbClr>
                </a:solidFill>
                <a:latin typeface="微软雅黑" panose="020B0503020204020204" charset="-122"/>
                <a:ea typeface="微软雅黑" panose="020B0503020204020204" charset="-122"/>
                <a:cs typeface="+mn-cs"/>
              </a:rPr>
              <a:t>推导不聚合情况下的频率安全约束</a:t>
            </a:r>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endParaRPr lang="zh-MO" altLang="en-US" dirty="0"/>
          </a:p>
        </p:txBody>
      </p:sp>
      <p:sp>
        <p:nvSpPr>
          <p:cNvPr id="12" name="矩形: 圆角 25">
            <a:extLst>
              <a:ext uri="{FF2B5EF4-FFF2-40B4-BE49-F238E27FC236}">
                <a16:creationId xmlns:a16="http://schemas.microsoft.com/office/drawing/2014/main" id="{EE6A6A66-50E6-C256-1439-1360699BE1AB}"/>
              </a:ext>
            </a:extLst>
          </p:cNvPr>
          <p:cNvSpPr/>
          <p:nvPr/>
        </p:nvSpPr>
        <p:spPr>
          <a:xfrm>
            <a:off x="6235311" y="1253697"/>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计算结果</a:t>
            </a:r>
          </a:p>
        </p:txBody>
      </p:sp>
      <p:sp>
        <p:nvSpPr>
          <p:cNvPr id="13" name="矩形: 圆角 25">
            <a:extLst>
              <a:ext uri="{FF2B5EF4-FFF2-40B4-BE49-F238E27FC236}">
                <a16:creationId xmlns:a16="http://schemas.microsoft.com/office/drawing/2014/main" id="{7B8951BC-9BC2-C9CF-1906-0C55283CC330}"/>
              </a:ext>
            </a:extLst>
          </p:cNvPr>
          <p:cNvSpPr/>
          <p:nvPr/>
        </p:nvSpPr>
        <p:spPr>
          <a:xfrm>
            <a:off x="4203137" y="1252715"/>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理论建模</a:t>
            </a:r>
          </a:p>
        </p:txBody>
      </p:sp>
      <p:sp>
        <p:nvSpPr>
          <p:cNvPr id="14" name="矩形: 圆角 25">
            <a:extLst>
              <a:ext uri="{FF2B5EF4-FFF2-40B4-BE49-F238E27FC236}">
                <a16:creationId xmlns:a16="http://schemas.microsoft.com/office/drawing/2014/main" id="{558441FE-7A29-5B7A-C54C-AFC98BEE7AD8}"/>
              </a:ext>
            </a:extLst>
          </p:cNvPr>
          <p:cNvSpPr/>
          <p:nvPr/>
        </p:nvSpPr>
        <p:spPr>
          <a:xfrm>
            <a:off x="6235311" y="1253340"/>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计算结果</a:t>
            </a:r>
            <a:endParaRPr dirty="0"/>
          </a:p>
        </p:txBody>
      </p:sp>
      <p:sp>
        <p:nvSpPr>
          <p:cNvPr id="15" name="矩形: 圆角 25">
            <a:extLst>
              <a:ext uri="{FF2B5EF4-FFF2-40B4-BE49-F238E27FC236}">
                <a16:creationId xmlns:a16="http://schemas.microsoft.com/office/drawing/2014/main" id="{F4AA1381-8CD5-40A9-AF40-48885AB8C0E3}"/>
              </a:ext>
            </a:extLst>
          </p:cNvPr>
          <p:cNvSpPr/>
          <p:nvPr/>
        </p:nvSpPr>
        <p:spPr>
          <a:xfrm>
            <a:off x="4203136" y="1252714"/>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理论建模</a:t>
            </a:r>
            <a:endParaRPr dirty="0"/>
          </a:p>
        </p:txBody>
      </p:sp>
      <p:pic>
        <p:nvPicPr>
          <p:cNvPr id="3" name="圖片 2">
            <a:extLst>
              <a:ext uri="{FF2B5EF4-FFF2-40B4-BE49-F238E27FC236}">
                <a16:creationId xmlns:a16="http://schemas.microsoft.com/office/drawing/2014/main" id="{9105CF45-8412-CECE-1BAB-7BFCC30CB03E}"/>
              </a:ext>
            </a:extLst>
          </p:cNvPr>
          <p:cNvPicPr>
            <a:picLocks noChangeAspect="1"/>
          </p:cNvPicPr>
          <p:nvPr/>
        </p:nvPicPr>
        <p:blipFill>
          <a:blip r:embed="rId8"/>
          <a:stretch>
            <a:fillRect/>
          </a:stretch>
        </p:blipFill>
        <p:spPr>
          <a:xfrm>
            <a:off x="824150" y="3031467"/>
            <a:ext cx="6064746" cy="2935703"/>
          </a:xfrm>
          <a:prstGeom prst="rect">
            <a:avLst/>
          </a:prstGeom>
          <a:ln>
            <a:solidFill>
              <a:schemeClr val="tx1"/>
            </a:solidFill>
          </a:ln>
        </p:spPr>
      </p:pic>
      <p:pic>
        <p:nvPicPr>
          <p:cNvPr id="7" name="圖片 6">
            <a:extLst>
              <a:ext uri="{FF2B5EF4-FFF2-40B4-BE49-F238E27FC236}">
                <a16:creationId xmlns:a16="http://schemas.microsoft.com/office/drawing/2014/main" id="{77C6DFB9-7DE8-446D-F62F-2F2FF18E49B8}"/>
              </a:ext>
            </a:extLst>
          </p:cNvPr>
          <p:cNvPicPr>
            <a:picLocks noChangeAspect="1"/>
          </p:cNvPicPr>
          <p:nvPr/>
        </p:nvPicPr>
        <p:blipFill>
          <a:blip r:embed="rId9"/>
          <a:stretch>
            <a:fillRect/>
          </a:stretch>
        </p:blipFill>
        <p:spPr>
          <a:xfrm>
            <a:off x="6921253" y="3031468"/>
            <a:ext cx="4433593" cy="2935703"/>
          </a:xfrm>
          <a:prstGeom prst="rect">
            <a:avLst/>
          </a:prstGeom>
          <a:ln>
            <a:solidFill>
              <a:schemeClr val="tx1"/>
            </a:solidFill>
          </a:ln>
        </p:spPr>
      </p:pic>
    </p:spTree>
    <p:extLst>
      <p:ext uri="{BB962C8B-B14F-4D97-AF65-F5344CB8AC3E}">
        <p14:creationId xmlns:p14="http://schemas.microsoft.com/office/powerpoint/2010/main" val="125862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A9E1E-CDAC-9490-4B6A-BEFDE2DEF4B6}"/>
            </a:ext>
          </a:extLst>
        </p:cNvPr>
        <p:cNvGrpSpPr/>
        <p:nvPr/>
      </p:nvGrpSpPr>
      <p:grpSpPr>
        <a:xfrm>
          <a:off x="0" y="0"/>
          <a:ext cx="0" cy="0"/>
          <a:chOff x="0" y="0"/>
          <a:chExt cx="0" cy="0"/>
        </a:xfrm>
      </p:grpSpPr>
      <p:pic>
        <p:nvPicPr>
          <p:cNvPr id="305" name="图片 168">
            <a:extLst>
              <a:ext uri="{FF2B5EF4-FFF2-40B4-BE49-F238E27FC236}">
                <a16:creationId xmlns:a16="http://schemas.microsoft.com/office/drawing/2014/main" id="{69972DFD-7FA2-FCEA-9112-6A85AF5A6A65}"/>
              </a:ext>
            </a:extLst>
          </p:cNvPr>
          <p:cNvPicPr>
            <a:picLocks noChangeAspect="1"/>
          </p:cNvPicPr>
          <p:nvPr/>
        </p:nvPicPr>
        <p:blipFill rotWithShape="1">
          <a:blip r:embed="rId3" cstate="screen"/>
          <a:srcRect r="-28"/>
          <a:stretch>
            <a:fillRect/>
          </a:stretch>
        </p:blipFill>
        <p:spPr>
          <a:xfrm flipH="1">
            <a:off x="5599367" y="-1"/>
            <a:ext cx="3326355" cy="995307"/>
          </a:xfrm>
          <a:prstGeom prst="rect">
            <a:avLst/>
          </a:prstGeom>
        </p:spPr>
      </p:pic>
      <p:pic>
        <p:nvPicPr>
          <p:cNvPr id="306" name="图片 14">
            <a:extLst>
              <a:ext uri="{FF2B5EF4-FFF2-40B4-BE49-F238E27FC236}">
                <a16:creationId xmlns:a16="http://schemas.microsoft.com/office/drawing/2014/main" id="{42757279-C2F2-05C8-CC70-3D1C6117EF06}"/>
              </a:ext>
            </a:extLst>
          </p:cNvPr>
          <p:cNvPicPr>
            <a:picLocks noChangeAspect="1"/>
          </p:cNvPicPr>
          <p:nvPr/>
        </p:nvPicPr>
        <p:blipFill rotWithShape="1">
          <a:blip r:embed="rId4" cstate="screen"/>
          <a:srcRect/>
          <a:stretch>
            <a:fillRect/>
          </a:stretch>
        </p:blipFill>
        <p:spPr>
          <a:xfrm>
            <a:off x="8891533" y="0"/>
            <a:ext cx="3326355" cy="973859"/>
          </a:xfrm>
          <a:prstGeom prst="rect">
            <a:avLst/>
          </a:prstGeom>
        </p:spPr>
      </p:pic>
      <p:sp>
        <p:nvSpPr>
          <p:cNvPr id="307" name="矩形 77">
            <a:extLst>
              <a:ext uri="{FF2B5EF4-FFF2-40B4-BE49-F238E27FC236}">
                <a16:creationId xmlns:a16="http://schemas.microsoft.com/office/drawing/2014/main" id="{C920F275-E203-6A9A-30ED-E700AA588799}"/>
              </a:ext>
            </a:extLst>
          </p:cNvPr>
          <p:cNvSpPr/>
          <p:nvPr/>
        </p:nvSpPr>
        <p:spPr>
          <a:xfrm>
            <a:off x="60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8" name="图片 169">
            <a:extLst>
              <a:ext uri="{FF2B5EF4-FFF2-40B4-BE49-F238E27FC236}">
                <a16:creationId xmlns:a16="http://schemas.microsoft.com/office/drawing/2014/main" id="{76F3E58E-0151-2F6C-1E17-22630BB67895}"/>
              </a:ext>
            </a:extLst>
          </p:cNvPr>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brightnessContrast bright="12000" contrast="-40000"/>
                    </a14:imgEffect>
                    <a14:imgEffect>
                      <a14:saturation sat="0"/>
                    </a14:imgEffect>
                    <a14:imgEffect>
                      <a14:sharpenSoften amount="-50000"/>
                    </a14:imgEffect>
                  </a14:imgLayer>
                </a14:imgProps>
              </a:ext>
            </a:extLst>
          </a:blip>
          <a:stretch>
            <a:fillRect/>
          </a:stretch>
        </p:blipFill>
        <p:spPr>
          <a:xfrm>
            <a:off x="259241" y="125580"/>
            <a:ext cx="747562" cy="778934"/>
          </a:xfrm>
          <a:prstGeom prst="rect">
            <a:avLst/>
          </a:prstGeom>
          <a:ln>
            <a:solidFill>
              <a:srgbClr val="580C6E"/>
            </a:solidFill>
          </a:ln>
        </p:spPr>
      </p:pic>
      <p:sp>
        <p:nvSpPr>
          <p:cNvPr id="309" name="文本框 174">
            <a:extLst>
              <a:ext uri="{FF2B5EF4-FFF2-40B4-BE49-F238E27FC236}">
                <a16:creationId xmlns:a16="http://schemas.microsoft.com/office/drawing/2014/main" id="{E80FB179-4EED-E348-056F-72C9208EE95B}"/>
              </a:ext>
            </a:extLst>
          </p:cNvPr>
          <p:cNvSpPr txBox="1"/>
          <p:nvPr/>
        </p:nvSpPr>
        <p:spPr>
          <a:xfrm>
            <a:off x="1331144" y="200620"/>
            <a:ext cx="9763453" cy="1477328"/>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暂态大作业：必做任务</a:t>
            </a:r>
            <a:r>
              <a:rPr lang="en-US" altLang="zh-CN"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rPr>
              <a:t>(2)</a:t>
            </a: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sz="3600" b="1" i="0" u="none" strike="noStrike" dirty="0">
              <a:solidFill>
                <a:schemeClr val="bg1">
                  <a:alpha val="100000"/>
                </a:schemeClr>
              </a:solidFill>
              <a:latin typeface="Arial" panose="020B0604020202020204"/>
              <a:ea typeface="微软雅黑" panose="020B0503020204020204" charset="-122"/>
              <a:cs typeface="微软雅黑" panose="020B0503020204020204" charset="-122"/>
              <a:sym typeface="Arial" panose="020B0604020202020204"/>
            </a:endParaRPr>
          </a:p>
          <a:p>
            <a:pPr marL="0"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endParaRPr lang="zh-CN" altLang="en-US" dirty="0"/>
          </a:p>
        </p:txBody>
      </p:sp>
      <p:sp>
        <p:nvSpPr>
          <p:cNvPr id="310" name="灯片编号占位符 2">
            <a:extLst>
              <a:ext uri="{FF2B5EF4-FFF2-40B4-BE49-F238E27FC236}">
                <a16:creationId xmlns:a16="http://schemas.microsoft.com/office/drawing/2014/main" id="{8A3C25DF-9C7A-3807-49C7-CAFE2665D613}"/>
              </a:ext>
            </a:extLst>
          </p:cNvPr>
          <p:cNvSpPr>
            <a:spLocks noGrp="1"/>
          </p:cNvSpPr>
          <p:nvPr>
            <p:ph type="sldNum" sz="quarter" idx="12"/>
          </p:nvPr>
        </p:nvSpPr>
        <p:spPr>
          <a:xfrm>
            <a:off x="9325779" y="605796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a:t>9</a:t>
            </a:fld>
            <a:endParaRPr kumimoji="0" lang="zh-CN" altLang="en-US" sz="1200" b="1"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2" name="文字方塊 1">
            <a:extLst>
              <a:ext uri="{FF2B5EF4-FFF2-40B4-BE49-F238E27FC236}">
                <a16:creationId xmlns:a16="http://schemas.microsoft.com/office/drawing/2014/main" id="{4014727F-8D31-3BF1-07FC-27ABE66C90CA}"/>
              </a:ext>
            </a:extLst>
          </p:cNvPr>
          <p:cNvSpPr txBox="1"/>
          <p:nvPr/>
        </p:nvSpPr>
        <p:spPr>
          <a:xfrm>
            <a:off x="633022" y="2673517"/>
            <a:ext cx="2244194" cy="369332"/>
          </a:xfrm>
          <a:prstGeom prst="rect">
            <a:avLst/>
          </a:prstGeom>
          <a:noFill/>
        </p:spPr>
        <p:txBody>
          <a:bodyPr wrap="square">
            <a:spAutoFit/>
          </a:bodyPr>
          <a:lstStyle/>
          <a:p>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r>
              <a:rPr lang="zh-CN" altLang="en-US" sz="1800" b="1" u="none" strike="noStrike" dirty="0">
                <a:solidFill>
                  <a:srgbClr val="7030A0">
                    <a:alpha val="100000"/>
                  </a:srgbClr>
                </a:solidFill>
                <a:latin typeface="微软雅黑" panose="020B0503020204020204" charset="-122"/>
                <a:ea typeface="微软雅黑" panose="020B0503020204020204" charset="-122"/>
                <a:cs typeface="+mn-cs"/>
              </a:rPr>
              <a:t>代码编写</a:t>
            </a:r>
            <a:r>
              <a:rPr lang="en-US" altLang="zh-CN" sz="1800" b="1" u="none" strike="noStrike" dirty="0">
                <a:solidFill>
                  <a:srgbClr val="7030A0">
                    <a:alpha val="100000"/>
                  </a:srgbClr>
                </a:solidFill>
                <a:latin typeface="微软雅黑" panose="020B0503020204020204" charset="-122"/>
                <a:ea typeface="微软雅黑" panose="020B0503020204020204" charset="-122"/>
                <a:cs typeface="+mn-cs"/>
              </a:rPr>
              <a:t>】</a:t>
            </a:r>
            <a:endParaRPr lang="zh-MO" altLang="en-US" dirty="0"/>
          </a:p>
        </p:txBody>
      </p:sp>
      <p:pic>
        <p:nvPicPr>
          <p:cNvPr id="5" name="圖片 4">
            <a:extLst>
              <a:ext uri="{FF2B5EF4-FFF2-40B4-BE49-F238E27FC236}">
                <a16:creationId xmlns:a16="http://schemas.microsoft.com/office/drawing/2014/main" id="{3DA199AF-3112-6873-EA86-731DC4710CF7}"/>
              </a:ext>
            </a:extLst>
          </p:cNvPr>
          <p:cNvPicPr>
            <a:picLocks noChangeAspect="1"/>
          </p:cNvPicPr>
          <p:nvPr/>
        </p:nvPicPr>
        <p:blipFill>
          <a:blip r:embed="rId7"/>
          <a:stretch>
            <a:fillRect/>
          </a:stretch>
        </p:blipFill>
        <p:spPr>
          <a:xfrm>
            <a:off x="824149" y="3122067"/>
            <a:ext cx="5411162" cy="2778459"/>
          </a:xfrm>
          <a:prstGeom prst="rect">
            <a:avLst/>
          </a:prstGeom>
        </p:spPr>
      </p:pic>
      <p:sp>
        <p:nvSpPr>
          <p:cNvPr id="9" name="矩形: 圆角 25">
            <a:extLst>
              <a:ext uri="{FF2B5EF4-FFF2-40B4-BE49-F238E27FC236}">
                <a16:creationId xmlns:a16="http://schemas.microsoft.com/office/drawing/2014/main" id="{938068CC-60BB-44C6-AEBD-E3264C0FB1D0}"/>
              </a:ext>
            </a:extLst>
          </p:cNvPr>
          <p:cNvSpPr/>
          <p:nvPr/>
        </p:nvSpPr>
        <p:spPr>
          <a:xfrm>
            <a:off x="6235311" y="1253340"/>
            <a:ext cx="1856217" cy="368935"/>
          </a:xfrm>
          <a:prstGeom prst="roundRect">
            <a:avLst>
              <a:gd name="adj" fmla="val 50000"/>
            </a:avLst>
          </a:prstGeom>
          <a:solidFill>
            <a:srgbClr val="A882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bg2">
                    <a:lumMod val="90000"/>
                    <a:alpha val="100000"/>
                  </a:schemeClr>
                </a:solidFill>
                <a:latin typeface="微软雅黑" panose="020B0503020204020204" charset="-122"/>
                <a:ea typeface="微软雅黑" panose="020B0503020204020204" charset="-122"/>
                <a:cs typeface="+mn-cs"/>
                <a:sym typeface="Times New Roman" panose="02020603050405020304"/>
              </a:rPr>
              <a:t>计算结果</a:t>
            </a:r>
            <a:endParaRPr dirty="0"/>
          </a:p>
        </p:txBody>
      </p:sp>
      <p:sp>
        <p:nvSpPr>
          <p:cNvPr id="10" name="矩形: 圆角 25">
            <a:extLst>
              <a:ext uri="{FF2B5EF4-FFF2-40B4-BE49-F238E27FC236}">
                <a16:creationId xmlns:a16="http://schemas.microsoft.com/office/drawing/2014/main" id="{BC627697-7DAC-497D-976B-18431E4EBB1F}"/>
              </a:ext>
            </a:extLst>
          </p:cNvPr>
          <p:cNvSpPr/>
          <p:nvPr/>
        </p:nvSpPr>
        <p:spPr>
          <a:xfrm>
            <a:off x="4203136" y="1252714"/>
            <a:ext cx="1856217" cy="368935"/>
          </a:xfrm>
          <a:prstGeom prst="roundRect">
            <a:avLst>
              <a:gd name="adj" fmla="val 50000"/>
            </a:avLst>
          </a:prstGeom>
          <a:solidFill>
            <a:schemeClr val="bg1"/>
          </a:solidFill>
          <a:ln w="12700">
            <a:solidFill>
              <a:schemeClr val="tx2">
                <a:alpha val="10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algn="ctr"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zh-CN" altLang="en-US" sz="2000" b="1" i="0" u="none" strike="noStrike" dirty="0">
                <a:solidFill>
                  <a:schemeClr val="tx1">
                    <a:alpha val="100000"/>
                  </a:schemeClr>
                </a:solidFill>
                <a:latin typeface="微软雅黑" panose="020B0503020204020204" charset="-122"/>
                <a:ea typeface="微软雅黑" panose="020B0503020204020204" charset="-122"/>
                <a:cs typeface="+mn-cs"/>
                <a:sym typeface="Times New Roman" panose="02020603050405020304"/>
              </a:rPr>
              <a:t>理论建模</a:t>
            </a:r>
            <a:endParaRPr dirty="0"/>
          </a:p>
        </p:txBody>
      </p:sp>
      <p:sp>
        <p:nvSpPr>
          <p:cNvPr id="16" name="文字方塊 15">
            <a:extLst>
              <a:ext uri="{FF2B5EF4-FFF2-40B4-BE49-F238E27FC236}">
                <a16:creationId xmlns:a16="http://schemas.microsoft.com/office/drawing/2014/main" id="{371FDD26-1D5F-7114-F604-ABE940342A19}"/>
              </a:ext>
            </a:extLst>
          </p:cNvPr>
          <p:cNvSpPr txBox="1"/>
          <p:nvPr/>
        </p:nvSpPr>
        <p:spPr>
          <a:xfrm>
            <a:off x="778113" y="5961423"/>
            <a:ext cx="10316484" cy="461665"/>
          </a:xfrm>
          <a:prstGeom prst="rect">
            <a:avLst/>
          </a:prstGeom>
          <a:noFill/>
        </p:spPr>
        <p:txBody>
          <a:bodyPr wrap="square">
            <a:spAutoFit/>
          </a:bodyPr>
          <a:lstStyle/>
          <a:p>
            <a:pPr lvl="0" algn="l" defTabSz="914400">
              <a:lnSpc>
                <a:spcPct val="100000"/>
              </a:lnSpc>
              <a:defRPr sz="1800">
                <a:solidFill>
                  <a:schemeClr val="tx1">
                    <a:alpha val="100000"/>
                  </a:schemeClr>
                </a:solidFill>
                <a:latin typeface="Arial" panose="020B0604020202020204"/>
                <a:ea typeface="微软雅黑" panose="020B0503020204020204" charset="-122"/>
                <a:cs typeface="+mn-cs"/>
              </a:defRPr>
            </a:pPr>
            <a:r>
              <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rPr>
              <a:t>*</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题目所给启停成本过小，收敛性很差，计算时在原基础上</a:t>
            </a:r>
            <a:r>
              <a:rPr lang="zh-CN" altLang="en-US" sz="2400" b="0" i="0" u="none" strike="noStrike" dirty="0">
                <a:solidFill>
                  <a:srgbClr val="FF0000"/>
                </a:solidFill>
                <a:latin typeface="微软雅黑" panose="020B0503020204020204" charset="-122"/>
                <a:ea typeface="微软雅黑" panose="020B0503020204020204" charset="-122"/>
                <a:cs typeface="+mn-cs"/>
              </a:rPr>
              <a:t>乘以</a:t>
            </a:r>
            <a:r>
              <a:rPr lang="en-US" altLang="zh-CN" sz="2400" b="0" i="0" u="none" strike="noStrike" dirty="0">
                <a:solidFill>
                  <a:srgbClr val="FF0000"/>
                </a:solidFill>
                <a:latin typeface="微软雅黑" panose="020B0503020204020204" charset="-122"/>
                <a:ea typeface="微软雅黑" panose="020B0503020204020204" charset="-122"/>
                <a:cs typeface="+mn-cs"/>
              </a:rPr>
              <a:t>10</a:t>
            </a:r>
            <a:r>
              <a:rPr lang="zh-CN" altLang="en-US" sz="2400" b="0" i="0" u="none" strike="noStrike" dirty="0">
                <a:solidFill>
                  <a:srgbClr val="FF0000"/>
                </a:solidFill>
                <a:latin typeface="微软雅黑" panose="020B0503020204020204" charset="-122"/>
                <a:ea typeface="微软雅黑" panose="020B0503020204020204" charset="-122"/>
                <a:cs typeface="+mn-cs"/>
              </a:rPr>
              <a:t>倍</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处理</a:t>
            </a:r>
            <a:r>
              <a:rPr lang="zh-TW" altLang="en-US" dirty="0">
                <a:solidFill>
                  <a:schemeClr val="tx1">
                    <a:alpha val="100000"/>
                  </a:schemeClr>
                </a:solidFill>
                <a:latin typeface="微软雅黑" panose="020B0503020204020204" charset="-122"/>
                <a:ea typeface="微软雅黑" panose="020B0503020204020204" charset="-122"/>
              </a:rPr>
              <a:t>，</a:t>
            </a:r>
            <a:r>
              <a:rPr lang="zh-CN" altLang="en-US" sz="1800" b="0" i="0" u="none" strike="noStrike" dirty="0">
                <a:solidFill>
                  <a:schemeClr val="tx1">
                    <a:alpha val="100000"/>
                  </a:schemeClr>
                </a:solidFill>
                <a:latin typeface="微软雅黑" panose="020B0503020204020204" charset="-122"/>
                <a:ea typeface="微软雅黑" panose="020B0503020204020204" charset="-122"/>
                <a:cs typeface="+mn-cs"/>
              </a:rPr>
              <a:t>并松弛了启停最大出力。</a:t>
            </a:r>
            <a:endParaRPr lang="en-US" altLang="zh-CN" sz="1800" b="0" i="0" u="none" strike="noStrike" dirty="0">
              <a:solidFill>
                <a:schemeClr val="tx1">
                  <a:alpha val="100000"/>
                </a:schemeClr>
              </a:solidFill>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17" name="文本框 12">
                <a:extLst>
                  <a:ext uri="{FF2B5EF4-FFF2-40B4-BE49-F238E27FC236}">
                    <a16:creationId xmlns:a16="http://schemas.microsoft.com/office/drawing/2014/main" id="{59918633-08D3-8916-229B-01077E06E173}"/>
                  </a:ext>
                </a:extLst>
              </p:cNvPr>
              <p:cNvSpPr txBox="1"/>
              <p:nvPr/>
            </p:nvSpPr>
            <p:spPr>
              <a:xfrm>
                <a:off x="824149" y="1723938"/>
                <a:ext cx="10530697" cy="747258"/>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marL="0" lvl="0" indent="0" algn="just" defTabSz="914400">
                  <a:lnSpc>
                    <a:spcPct val="100000"/>
                  </a:lnSpc>
                  <a:buClr>
                    <a:schemeClr val="bg1">
                      <a:lumMod val="50000"/>
                      <a:alpha val="100000"/>
                    </a:schemeClr>
                  </a:buClr>
                  <a:buSzPct val="80000"/>
                  <a:buNone/>
                  <a:defRPr sz="1800" b="1">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defRPr>
                </a:pPr>
                <a:r>
                  <a:rPr lang="zh-CN" altLang="en-US" i="0" u="none" strike="noStrike"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不进行发电机的聚合操作，自行推导并添加频率安全约束；与聚合发电机结果进行比较；修改</a:t>
                </a:r>
                <a14:m>
                  <m:oMath xmlns:m="http://schemas.openxmlformats.org/officeDocument/2006/math">
                    <m:r>
                      <a:rPr lang="en-US" altLang="zh-MO" b="1" i="1" smtClean="0">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𝚫</m:t>
                    </m:r>
                    <m:sSub>
                      <m:sSubPr>
                        <m:ctrlPr>
                          <a:rPr lang="zh-TW" altLang="zh-MO"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ctrlPr>
                      </m:sSubPr>
                      <m:e>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𝑷</m:t>
                        </m:r>
                      </m:e>
                      <m:sub>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𝑳</m:t>
                        </m:r>
                      </m:sub>
                    </m:sSub>
                    <m:r>
                      <a:rPr lang="en-US" altLang="zh-MO" b="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m:t>
                    </m:r>
                    <m:r>
                      <a:rPr lang="en-US" altLang="zh-MO" b="1" i="1" smtClean="0">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𝟐</m:t>
                    </m:r>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𝟓𝟎</m:t>
                    </m:r>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𝑴𝑾</m:t>
                    </m:r>
                    <m:r>
                      <a:rPr lang="en-US" altLang="zh-MO" b="1" i="1">
                        <a:solidFill>
                          <a:srgbClr val="000000">
                            <a:alpha val="100000"/>
                          </a:srgbClr>
                        </a:solidFill>
                        <a:latin typeface="Cambria Math" panose="02040503050406030204" pitchFamily="18" charset="0"/>
                        <a:ea typeface="微软雅黑" panose="020B0503020204020204" charset="-122"/>
                        <a:cs typeface="微软雅黑" panose="020B0503020204020204" charset="-122"/>
                      </a:rPr>
                      <m:t> </m:t>
                    </m:r>
                  </m:oMath>
                </a14:m>
                <a:r>
                  <a:rPr lang="zh-CN" altLang="en-US" i="0" u="none" strike="noStrike"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Times New Roman" panose="02020603050405020304"/>
                  </a:rPr>
                  <a:t>，完成机组组合任务。分析所构造的频率最低点约束与真实频率偏差之间的误差。</a:t>
                </a:r>
                <a:endParaRPr sz="1600" dirty="0">
                  <a:solidFill>
                    <a:schemeClr val="tx1">
                      <a:lumMod val="75000"/>
                      <a:lumOff val="25000"/>
                      <a:alpha val="100000"/>
                    </a:schemeClr>
                  </a:solidFill>
                  <a:latin typeface="微软雅黑" panose="020B0503020204020204" charset="-122"/>
                  <a:ea typeface="微软雅黑" panose="020B0503020204020204" charset="-122"/>
                  <a:cs typeface="微软雅黑" panose="020B0503020204020204" charset="-122"/>
                </a:endParaRPr>
              </a:p>
            </p:txBody>
          </p:sp>
        </mc:Choice>
        <mc:Fallback xmlns="">
          <p:sp>
            <p:nvSpPr>
              <p:cNvPr id="17" name="文本框 12">
                <a:extLst>
                  <a:ext uri="{FF2B5EF4-FFF2-40B4-BE49-F238E27FC236}">
                    <a16:creationId xmlns:a16="http://schemas.microsoft.com/office/drawing/2014/main" id="{59918633-08D3-8916-229B-01077E06E173}"/>
                  </a:ext>
                </a:extLst>
              </p:cNvPr>
              <p:cNvSpPr txBox="1">
                <a:spLocks noRot="1" noChangeAspect="1" noMove="1" noResize="1" noEditPoints="1" noAdjustHandles="1" noChangeArrowheads="1" noChangeShapeType="1" noTextEdit="1"/>
              </p:cNvSpPr>
              <p:nvPr/>
            </p:nvSpPr>
            <p:spPr>
              <a:xfrm>
                <a:off x="824149" y="1723938"/>
                <a:ext cx="10530697" cy="747258"/>
              </a:xfrm>
              <a:prstGeom prst="rect">
                <a:avLst/>
              </a:prstGeom>
              <a:blipFill>
                <a:blip r:embed="rId8"/>
                <a:stretch>
                  <a:fillRect b="-6557"/>
                </a:stretch>
              </a:blipFill>
              <a:ln w="9525">
                <a:noFill/>
                <a:prstDash val="dash"/>
              </a:ln>
              <a:effectLst/>
            </p:spPr>
            <p:txBody>
              <a:bodyPr/>
              <a:lstStyle/>
              <a:p>
                <a:r>
                  <a:rPr lang="zh-MO" altLang="en-US">
                    <a:noFill/>
                  </a:rPr>
                  <a:t> </a:t>
                </a:r>
              </a:p>
            </p:txBody>
          </p:sp>
        </mc:Fallback>
      </mc:AlternateContent>
    </p:spTree>
    <p:extLst>
      <p:ext uri="{BB962C8B-B14F-4D97-AF65-F5344CB8AC3E}">
        <p14:creationId xmlns:p14="http://schemas.microsoft.com/office/powerpoint/2010/main" val="18042728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EzNWNhZmQzMzVhNTVlNmYzNTUxMjNmOTQ3ZDYxOTEifQ=="/>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4096</TotalTime>
  <Words>2858</Words>
  <Application>Microsoft Office PowerPoint</Application>
  <PresentationFormat>寬螢幕</PresentationFormat>
  <Paragraphs>204</Paragraphs>
  <Slides>24</Slides>
  <Notes>24</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24</vt:i4>
      </vt:variant>
    </vt:vector>
  </HeadingPairs>
  <TitlesOfParts>
    <vt:vector size="34" baseType="lpstr">
      <vt:lpstr>DengXian</vt:lpstr>
      <vt:lpstr>HelveticaExt-Normal</vt:lpstr>
      <vt:lpstr>Microsoft YaHei</vt:lpstr>
      <vt:lpstr>STKaiti</vt:lpstr>
      <vt:lpstr>Arial</vt:lpstr>
      <vt:lpstr>Calibri</vt:lpstr>
      <vt:lpstr>Cambria Math</vt:lpstr>
      <vt:lpstr>Wingdings</vt:lpstr>
      <vt:lpstr>WPS</vt:lpstr>
      <vt:lpstr>Equation.DSMT4</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晨聰 吳</cp:lastModifiedBy>
  <cp:revision>396</cp:revision>
  <dcterms:created xsi:type="dcterms:W3CDTF">2024-06-07T00:34:00Z</dcterms:created>
  <dcterms:modified xsi:type="dcterms:W3CDTF">2025-06-05T13:29:56Z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DC60B327FAA44D90A94DB781DE8CE58B_13</vt:lpwstr>
  </property>
  <property fmtid="{D5CDD505-2E9C-101B-9397-08002B2CF9AE}" pid="3" name="KSOProductBuildVer">
    <vt:lpwstr>2052-12.1.0.16120</vt:lpwstr>
  </property>
</Properties>
</file>