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76" r:id="rId3"/>
    <p:sldId id="258" r:id="rId5"/>
    <p:sldId id="5205" r:id="rId6"/>
    <p:sldId id="5233" r:id="rId7"/>
    <p:sldId id="5190" r:id="rId8"/>
    <p:sldId id="5191" r:id="rId9"/>
    <p:sldId id="5203" r:id="rId10"/>
    <p:sldId id="5210" r:id="rId11"/>
    <p:sldId id="5215" r:id="rId12"/>
    <p:sldId id="5232" r:id="rId13"/>
    <p:sldId id="5216" r:id="rId14"/>
    <p:sldId id="5234" r:id="rId15"/>
    <p:sldId id="5196" r:id="rId16"/>
    <p:sldId id="5204" r:id="rId17"/>
    <p:sldId id="5193" r:id="rId18"/>
    <p:sldId id="5194" r:id="rId19"/>
    <p:sldId id="5198" r:id="rId20"/>
    <p:sldId id="5209" r:id="rId21"/>
    <p:sldId id="5202" r:id="rId22"/>
    <p:sldId id="5211" r:id="rId23"/>
    <p:sldId id="5199" r:id="rId24"/>
    <p:sldId id="5201" r:id="rId25"/>
    <p:sldId id="5206" r:id="rId26"/>
    <p:sldId id="5197" r:id="rId27"/>
    <p:sldId id="5195" r:id="rId28"/>
    <p:sldId id="5207" r:id="rId29"/>
    <p:sldId id="375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CC"/>
    <a:srgbClr val="4A566C"/>
    <a:srgbClr val="914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 autoAdjust="0"/>
    <p:restoredTop sz="81489" autoAdjust="0"/>
  </p:normalViewPr>
  <p:slideViewPr>
    <p:cSldViewPr snapToGrid="0">
      <p:cViewPr varScale="1">
        <p:scale>
          <a:sx n="75" d="100"/>
          <a:sy n="75" d="100"/>
        </p:scale>
        <p:origin x="704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5.e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image" Target="../media/image52.wmf"/><Relationship Id="rId7" Type="http://schemas.openxmlformats.org/officeDocument/2006/relationships/image" Target="../media/image93.wmf"/><Relationship Id="rId6" Type="http://schemas.openxmlformats.org/officeDocument/2006/relationships/image" Target="../media/image97.wmf"/><Relationship Id="rId5" Type="http://schemas.openxmlformats.org/officeDocument/2006/relationships/image" Target="../media/image81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94.emf"/><Relationship Id="rId1" Type="http://schemas.openxmlformats.org/officeDocument/2006/relationships/image" Target="../media/image92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84.e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0" Type="http://schemas.openxmlformats.org/officeDocument/2006/relationships/image" Target="../media/image53.emf"/><Relationship Id="rId1" Type="http://schemas.openxmlformats.org/officeDocument/2006/relationships/image" Target="../media/image4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1" Type="http://schemas.openxmlformats.org/officeDocument/2006/relationships/image" Target="../media/image64.emf"/><Relationship Id="rId10" Type="http://schemas.openxmlformats.org/officeDocument/2006/relationships/image" Target="../media/image63.wmf"/><Relationship Id="rId1" Type="http://schemas.openxmlformats.org/officeDocument/2006/relationships/image" Target="../media/image54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e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76.wmf"/><Relationship Id="rId5" Type="http://schemas.openxmlformats.org/officeDocument/2006/relationships/image" Target="../media/image75.e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7.vml.rels><?xml version="1.0" encoding="UTF-8" standalone="yes"?>
<Relationships xmlns="http://schemas.openxmlformats.org/package/2006/relationships"><Relationship Id="rId7" Type="http://schemas.openxmlformats.org/officeDocument/2006/relationships/image" Target="../media/image83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FCC1E-B936-4206-8101-E63A30D23E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线性化复杂的原因：</a:t>
            </a:r>
            <a:r>
              <a:rPr lang="en-US" altLang="zh-CN" dirty="0"/>
              <a:t>D</a:t>
            </a:r>
            <a:r>
              <a:rPr lang="zh-CN" altLang="en-US" dirty="0"/>
              <a:t>，</a:t>
            </a:r>
            <a:r>
              <a:rPr lang="en-US" altLang="zh-CN" dirty="0"/>
              <a:t>KG</a:t>
            </a:r>
            <a:r>
              <a:rPr lang="zh-CN" altLang="en-US" dirty="0"/>
              <a:t>，</a:t>
            </a:r>
            <a:r>
              <a:rPr lang="en-US" altLang="zh-CN" dirty="0" err="1"/>
              <a:t>Tj</a:t>
            </a:r>
            <a:r>
              <a:rPr lang="zh-CN" altLang="en-US" dirty="0"/>
              <a:t>中都含有机组组合变量，严重的非线性</a:t>
            </a:r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聚合发电机不准确，因为每台发电机都有自身的最大出力限制，加和之后只有总出力的约束，忽略了单台发电机的限制，可能实际上并不能满足频率安全的要求。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接研究现状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神经网络等价于求解右边的优化模型，最下面的是最终得到的频率最低点表达式。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8A17B-5522-42D5-99D5-B61A48222CA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7" Type="http://schemas.openxmlformats.org/officeDocument/2006/relationships/image" Target="../media/image6.jpeg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682268" y="1514324"/>
            <a:ext cx="8452237" cy="2428723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82267" y="4030134"/>
            <a:ext cx="8452237" cy="1257904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771" y="149278"/>
            <a:ext cx="5735614" cy="734022"/>
          </a:xfrm>
          <a:prstGeom prst="rect">
            <a:avLst/>
          </a:prstGeom>
        </p:spPr>
      </p:pic>
      <p:sp>
        <p:nvSpPr>
          <p:cNvPr id="11" name="日期占位符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0E9C5-8726-42AC-9F78-83170552DBD1}" type="datetime1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grpSp>
        <p:nvGrpSpPr>
          <p:cNvPr id="28" name="组合 27"/>
          <p:cNvGrpSpPr/>
          <p:nvPr userDrawn="1"/>
        </p:nvGrpSpPr>
        <p:grpSpPr>
          <a:xfrm>
            <a:off x="0" y="5654532"/>
            <a:ext cx="12192000" cy="1206000"/>
            <a:chOff x="0" y="4957851"/>
            <a:chExt cx="12192000" cy="1206000"/>
          </a:xfrm>
        </p:grpSpPr>
        <p:pic>
          <p:nvPicPr>
            <p:cNvPr id="17" name="图片 16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879"/>
            <a:stretch>
              <a:fillRect/>
            </a:stretch>
          </p:blipFill>
          <p:spPr>
            <a:xfrm>
              <a:off x="1797110" y="4957851"/>
              <a:ext cx="1974171" cy="120600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957851"/>
              <a:ext cx="1797110" cy="1206000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8703" y="4957851"/>
              <a:ext cx="2369268" cy="1206000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7971" y="4957851"/>
              <a:ext cx="1925429" cy="12060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3400" y="4957851"/>
              <a:ext cx="1805990" cy="1206000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 userDrawn="1"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717" r="11299"/>
            <a:stretch>
              <a:fillRect/>
            </a:stretch>
          </p:blipFill>
          <p:spPr>
            <a:xfrm>
              <a:off x="9879390" y="4957851"/>
              <a:ext cx="2312610" cy="1206000"/>
            </a:xfrm>
            <a:prstGeom prst="rect">
              <a:avLst/>
            </a:prstGeom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6D867-77E6-48F1-93D4-0DCA0EF9B7B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EB151-E6E4-4E1E-B37D-66B32BF75EDA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5A495-DACB-405F-8C77-D7127A4F045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0" y="837673"/>
            <a:ext cx="838200" cy="729956"/>
            <a:chOff x="0" y="194743"/>
            <a:chExt cx="664378" cy="569433"/>
          </a:xfrm>
        </p:grpSpPr>
        <p:sp>
          <p:nvSpPr>
            <p:cNvPr id="8" name="圆角矩形 7"/>
            <p:cNvSpPr/>
            <p:nvPr/>
          </p:nvSpPr>
          <p:spPr>
            <a:xfrm>
              <a:off x="173208" y="194743"/>
              <a:ext cx="491170" cy="569433"/>
            </a:xfrm>
            <a:prstGeom prst="roundRect">
              <a:avLst>
                <a:gd name="adj" fmla="val 9976"/>
              </a:avLst>
            </a:prstGeom>
            <a:solidFill>
              <a:schemeClr val="accent1">
                <a:lumMod val="75000"/>
              </a:schemeClr>
            </a:solidFill>
            <a:ln w="19050" cap="flat" cmpd="sng" algn="ctr">
              <a:gradFill flip="none" rotWithShape="1">
                <a:gsLst>
                  <a:gs pos="88000">
                    <a:srgbClr val="FFFFFF"/>
                  </a:gs>
                  <a:gs pos="0">
                    <a:srgbClr val="FFFFFF">
                      <a:lumMod val="75000"/>
                    </a:srgbClr>
                  </a:gs>
                  <a:gs pos="71000">
                    <a:srgbClr val="FFFFFF">
                      <a:lumMod val="85000"/>
                    </a:srgbClr>
                  </a:gs>
                  <a:gs pos="55000">
                    <a:srgbClr val="FFFFFF"/>
                  </a:gs>
                  <a:gs pos="37000">
                    <a:srgbClr val="FFFFFF">
                      <a:lumMod val="85000"/>
                    </a:srgbClr>
                  </a:gs>
                  <a:gs pos="22000">
                    <a:srgbClr val="FFFFFF"/>
                  </a:gs>
                  <a:gs pos="100000">
                    <a:srgbClr val="FFFFFF">
                      <a:lumMod val="75000"/>
                    </a:srgbClr>
                  </a:gs>
                </a:gsLst>
                <a:lin ang="1200000" scaled="0"/>
                <a:tileRect/>
              </a:gra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0" name="椭圆 9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solidFill>
                <a:srgbClr val="007664"/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solidFill>
                <a:srgbClr val="007664"/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solidFill>
                <a:srgbClr val="9148C8"/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18" name="直接连接符 17"/>
          <p:cNvCxnSpPr/>
          <p:nvPr userDrawn="1"/>
        </p:nvCxnSpPr>
        <p:spPr>
          <a:xfrm>
            <a:off x="838200" y="1748785"/>
            <a:ext cx="10515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DB841-08B6-4F3F-9E2B-47D231C5595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D7C10-814E-426E-8A27-F2896A6A04A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0" y="837673"/>
            <a:ext cx="838200" cy="729956"/>
            <a:chOff x="0" y="194743"/>
            <a:chExt cx="664378" cy="569433"/>
          </a:xfrm>
        </p:grpSpPr>
        <p:sp>
          <p:nvSpPr>
            <p:cNvPr id="9" name="圆角矩形 7"/>
            <p:cNvSpPr/>
            <p:nvPr/>
          </p:nvSpPr>
          <p:spPr>
            <a:xfrm>
              <a:off x="173208" y="194743"/>
              <a:ext cx="491170" cy="569433"/>
            </a:xfrm>
            <a:prstGeom prst="roundRect">
              <a:avLst>
                <a:gd name="adj" fmla="val 9976"/>
              </a:avLst>
            </a:prstGeom>
            <a:solidFill>
              <a:schemeClr val="accent1">
                <a:lumMod val="75000"/>
              </a:schemeClr>
            </a:solidFill>
            <a:ln w="19050" cap="flat" cmpd="sng" algn="ctr">
              <a:gradFill flip="none" rotWithShape="1">
                <a:gsLst>
                  <a:gs pos="88000">
                    <a:srgbClr val="FFFFFF"/>
                  </a:gs>
                  <a:gs pos="0">
                    <a:srgbClr val="FFFFFF">
                      <a:lumMod val="75000"/>
                    </a:srgbClr>
                  </a:gs>
                  <a:gs pos="71000">
                    <a:srgbClr val="FFFFFF">
                      <a:lumMod val="85000"/>
                    </a:srgbClr>
                  </a:gs>
                  <a:gs pos="55000">
                    <a:srgbClr val="FFFFFF"/>
                  </a:gs>
                  <a:gs pos="37000">
                    <a:srgbClr val="FFFFFF">
                      <a:lumMod val="85000"/>
                    </a:srgbClr>
                  </a:gs>
                  <a:gs pos="22000">
                    <a:srgbClr val="FFFFFF"/>
                  </a:gs>
                  <a:gs pos="100000">
                    <a:srgbClr val="FFFFFF">
                      <a:lumMod val="75000"/>
                    </a:srgbClr>
                  </a:gs>
                </a:gsLst>
                <a:lin ang="1200000" scaled="0"/>
                <a:tileRect/>
              </a:gra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zh-CN" alt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0" y="290669"/>
              <a:ext cx="424561" cy="355906"/>
              <a:chOff x="469900" y="728859"/>
              <a:chExt cx="424561" cy="355906"/>
            </a:xfrm>
          </p:grpSpPr>
          <p:sp>
            <p:nvSpPr>
              <p:cNvPr id="11" name="椭圆 10"/>
              <p:cNvSpPr/>
              <p:nvPr/>
            </p:nvSpPr>
            <p:spPr>
              <a:xfrm rot="16200000">
                <a:off x="738264" y="928568"/>
                <a:ext cx="156198" cy="156196"/>
              </a:xfrm>
              <a:prstGeom prst="ellipse">
                <a:avLst/>
              </a:prstGeom>
              <a:solidFill>
                <a:srgbClr val="007664"/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rot="16200000">
                <a:off x="752463" y="942770"/>
                <a:ext cx="127798" cy="1277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椭圆 12"/>
              <p:cNvSpPr/>
              <p:nvPr/>
            </p:nvSpPr>
            <p:spPr>
              <a:xfrm rot="16200000">
                <a:off x="738264" y="728860"/>
                <a:ext cx="156198" cy="156196"/>
              </a:xfrm>
              <a:prstGeom prst="ellipse">
                <a:avLst/>
              </a:prstGeom>
              <a:solidFill>
                <a:srgbClr val="007664"/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椭圆 13"/>
              <p:cNvSpPr/>
              <p:nvPr/>
            </p:nvSpPr>
            <p:spPr>
              <a:xfrm rot="16200000">
                <a:off x="752463" y="743063"/>
                <a:ext cx="127798" cy="127797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圆角矩形 13"/>
              <p:cNvSpPr/>
              <p:nvPr/>
            </p:nvSpPr>
            <p:spPr>
              <a:xfrm rot="16200000">
                <a:off x="636543" y="859458"/>
                <a:ext cx="18656" cy="351942"/>
              </a:xfrm>
              <a:prstGeom prst="roundRect">
                <a:avLst>
                  <a:gd name="adj" fmla="val 50000"/>
                </a:avLst>
              </a:prstGeom>
              <a:solidFill>
                <a:srgbClr val="9148C8"/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圆角矩形 14"/>
              <p:cNvSpPr/>
              <p:nvPr/>
            </p:nvSpPr>
            <p:spPr>
              <a:xfrm rot="16200000">
                <a:off x="636543" y="809416"/>
                <a:ext cx="18656" cy="35194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圆角矩形 15"/>
              <p:cNvSpPr/>
              <p:nvPr/>
            </p:nvSpPr>
            <p:spPr>
              <a:xfrm rot="16200000">
                <a:off x="636543" y="655035"/>
                <a:ext cx="18656" cy="35194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圆角矩形 16"/>
              <p:cNvSpPr/>
              <p:nvPr/>
            </p:nvSpPr>
            <p:spPr>
              <a:xfrm rot="16200000">
                <a:off x="636543" y="604992"/>
                <a:ext cx="18656" cy="351942"/>
              </a:xfrm>
              <a:prstGeom prst="roundRect">
                <a:avLst>
                  <a:gd name="adj" fmla="val 50000"/>
                </a:avLst>
              </a:prstGeom>
              <a:solidFill>
                <a:schemeClr val="accent1">
                  <a:lumMod val="75000"/>
                </a:schemeClr>
              </a:solidFill>
              <a:ln w="19050" cap="flat" cmpd="sng" algn="ctr">
                <a:gradFill flip="none" rotWithShape="1">
                  <a:gsLst>
                    <a:gs pos="88000">
                      <a:srgbClr val="FFFFFF"/>
                    </a:gs>
                    <a:gs pos="0">
                      <a:srgbClr val="FFFFFF">
                        <a:lumMod val="75000"/>
                      </a:srgbClr>
                    </a:gs>
                    <a:gs pos="71000">
                      <a:srgbClr val="FFFFFF">
                        <a:lumMod val="85000"/>
                      </a:srgbClr>
                    </a:gs>
                    <a:gs pos="55000">
                      <a:srgbClr val="FFFFFF"/>
                    </a:gs>
                    <a:gs pos="37000">
                      <a:srgbClr val="FFFFFF">
                        <a:lumMod val="85000"/>
                      </a:srgbClr>
                    </a:gs>
                    <a:gs pos="22000">
                      <a:srgbClr val="FFFFFF"/>
                    </a:gs>
                    <a:gs pos="100000">
                      <a:srgbClr val="FFFFFF">
                        <a:lumMod val="75000"/>
                      </a:srgbClr>
                    </a:gs>
                  </a:gsLst>
                  <a:lin ang="1200000" scaled="0"/>
                  <a:tileRect/>
                </a:gra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</p:grpSp>
      <p:cxnSp>
        <p:nvCxnSpPr>
          <p:cNvPr id="19" name="直接连接符 18"/>
          <p:cNvCxnSpPr/>
          <p:nvPr userDrawn="1"/>
        </p:nvCxnSpPr>
        <p:spPr>
          <a:xfrm>
            <a:off x="838200" y="1748785"/>
            <a:ext cx="10515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F6C-DC6B-497D-944D-323AED88432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6EFC-EE95-4FA6-90CD-060444054CE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2AD27-D635-4D1E-903B-89EF34CDAB20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DFDA-64B5-4DDD-9249-AFDEE6A232E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A5BCF-925F-407B-B860-704D63449FE0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9.png"/><Relationship Id="rId12" Type="http://schemas.openxmlformats.org/officeDocument/2006/relationships/image" Target="../media/image8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775602"/>
            <a:ext cx="10515600" cy="915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E9C5-8726-42AC-9F78-83170552DBD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04090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11621706" y="146657"/>
            <a:ext cx="570294" cy="4138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 flipH="1">
            <a:off x="-2" y="173439"/>
            <a:ext cx="10596013" cy="41384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-1" y="6782463"/>
            <a:ext cx="12192001" cy="755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4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75" y="22132"/>
            <a:ext cx="662850" cy="6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61689" y="22132"/>
            <a:ext cx="655205" cy="64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l"/>
        <a:defRPr sz="2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14.bin"/><Relationship Id="rId23" Type="http://schemas.openxmlformats.org/officeDocument/2006/relationships/notesSlide" Target="../notesSlides/notesSlide11.xml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53.e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5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5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24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64.emf"/><Relationship Id="rId21" Type="http://schemas.openxmlformats.org/officeDocument/2006/relationships/oleObject" Target="../embeddings/oleObject33.bin"/><Relationship Id="rId20" Type="http://schemas.openxmlformats.org/officeDocument/2006/relationships/image" Target="../media/image63.wmf"/><Relationship Id="rId2" Type="http://schemas.openxmlformats.org/officeDocument/2006/relationships/image" Target="../media/image54.wmf"/><Relationship Id="rId19" Type="http://schemas.openxmlformats.org/officeDocument/2006/relationships/oleObject" Target="../embeddings/oleObject32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31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30.bin"/><Relationship Id="rId14" Type="http://schemas.openxmlformats.org/officeDocument/2006/relationships/image" Target="../media/image60.wmf"/><Relationship Id="rId13" Type="http://schemas.openxmlformats.org/officeDocument/2006/relationships/oleObject" Target="../embeddings/oleObject29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28.bin"/><Relationship Id="rId10" Type="http://schemas.openxmlformats.org/officeDocument/2006/relationships/image" Target="../media/image58.wmf"/><Relationship Id="rId1" Type="http://schemas.openxmlformats.org/officeDocument/2006/relationships/oleObject" Target="../embeddings/oleObject23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oleObject" Target="../embeddings/oleObject37.bin"/><Relationship Id="rId7" Type="http://schemas.openxmlformats.org/officeDocument/2006/relationships/image" Target="../media/image68.wmf"/><Relationship Id="rId6" Type="http://schemas.openxmlformats.org/officeDocument/2006/relationships/oleObject" Target="../embeddings/oleObject36.bin"/><Relationship Id="rId5" Type="http://schemas.openxmlformats.org/officeDocument/2006/relationships/image" Target="../media/image67.png"/><Relationship Id="rId4" Type="http://schemas.openxmlformats.org/officeDocument/2006/relationships/image" Target="../media/image6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65.wmf"/><Relationship Id="rId14" Type="http://schemas.openxmlformats.org/officeDocument/2006/relationships/notesSlide" Target="../notesSlides/notesSlide12.xml"/><Relationship Id="rId13" Type="http://schemas.openxmlformats.org/officeDocument/2006/relationships/vmlDrawing" Target="../drawings/vmlDrawing5.v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0.emf"/><Relationship Id="rId10" Type="http://schemas.openxmlformats.org/officeDocument/2006/relationships/oleObject" Target="../embeddings/oleObject38.bin"/><Relationship Id="rId1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74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71.wmf"/><Relationship Id="rId15" Type="http://schemas.openxmlformats.org/officeDocument/2006/relationships/notesSlide" Target="../notesSlides/notesSlide13.xml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6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75.e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80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7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77.wmf"/><Relationship Id="rId17" Type="http://schemas.openxmlformats.org/officeDocument/2006/relationships/notesSlide" Target="../notesSlides/notesSlide14.xml"/><Relationship Id="rId16" Type="http://schemas.openxmlformats.org/officeDocument/2006/relationships/vmlDrawing" Target="../drawings/vmlDrawing7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83.w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82.w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5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52.bin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9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9.wmf"/><Relationship Id="rId6" Type="http://schemas.openxmlformats.org/officeDocument/2006/relationships/oleObject" Target="../embeddings/oleObject56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55.bin"/><Relationship Id="rId3" Type="http://schemas.openxmlformats.org/officeDocument/2006/relationships/image" Target="../media/image87.wmf"/><Relationship Id="rId2" Type="http://schemas.openxmlformats.org/officeDocument/2006/relationships/oleObject" Target="../embeddings/oleObject54.bin"/><Relationship Id="rId10" Type="http://schemas.openxmlformats.org/officeDocument/2006/relationships/notesSlide" Target="../notesSlides/notesSlide16.xml"/><Relationship Id="rId1" Type="http://schemas.openxmlformats.org/officeDocument/2006/relationships/image" Target="../media/image86.emf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1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90.wmf"/><Relationship Id="rId1" Type="http://schemas.openxmlformats.org/officeDocument/2006/relationships/oleObject" Target="../embeddings/oleObject5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92.wmf"/><Relationship Id="rId1" Type="http://schemas.openxmlformats.org/officeDocument/2006/relationships/oleObject" Target="../embeddings/oleObject5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94.emf"/><Relationship Id="rId3" Type="http://schemas.openxmlformats.org/officeDocument/2006/relationships/oleObject" Target="../embeddings/oleObject63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92.wmf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91.wmf"/><Relationship Id="rId17" Type="http://schemas.openxmlformats.org/officeDocument/2006/relationships/oleObject" Target="../embeddings/oleObject70.bin"/><Relationship Id="rId16" Type="http://schemas.openxmlformats.org/officeDocument/2006/relationships/image" Target="../media/image52.w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81.wmf"/><Relationship Id="rId1" Type="http://schemas.openxmlformats.org/officeDocument/2006/relationships/oleObject" Target="../embeddings/oleObject6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84.e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99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98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56.wmf"/><Relationship Id="rId11" Type="http://schemas.openxmlformats.org/officeDocument/2006/relationships/notesSlide" Target="../notesSlides/notesSlide17.xml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71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7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21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9.wmf"/><Relationship Id="rId21" Type="http://schemas.openxmlformats.org/officeDocument/2006/relationships/notesSlide" Target="../notesSlides/notesSlide5.xml"/><Relationship Id="rId20" Type="http://schemas.openxmlformats.org/officeDocument/2006/relationships/vmlDrawing" Target="../drawings/vmlDrawing1.vml"/><Relationship Id="rId2" Type="http://schemas.openxmlformats.org/officeDocument/2006/relationships/oleObject" Target="../embeddings/oleObject1.bin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5.emf"/><Relationship Id="rId17" Type="http://schemas.openxmlformats.org/officeDocument/2006/relationships/oleObject" Target="../embeddings/oleObject10.bin"/><Relationship Id="rId16" Type="http://schemas.openxmlformats.org/officeDocument/2006/relationships/oleObject" Target="../embeddings/oleObject9.bin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7.bin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23.wmf"/><Relationship Id="rId10" Type="http://schemas.openxmlformats.org/officeDocument/2006/relationships/oleObject" Target="../embeddings/oleObject5.bin"/><Relationship Id="rId1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4"/>
          <p:cNvSpPr>
            <a:spLocks noGrp="1"/>
          </p:cNvSpPr>
          <p:nvPr>
            <p:ph type="ctrTitle"/>
          </p:nvPr>
        </p:nvSpPr>
        <p:spPr>
          <a:xfrm>
            <a:off x="576470" y="1514324"/>
            <a:ext cx="11261034" cy="2913297"/>
          </a:xfrm>
        </p:spPr>
        <p:txBody>
          <a:bodyPr>
            <a:normAutofit fontScale="90000"/>
          </a:bodyPr>
          <a:lstStyle/>
          <a:p>
            <a:r>
              <a:rPr lang="zh-CN" altLang="en-US" sz="3200" dirty="0"/>
              <a:t>电力系统分析与控制</a:t>
            </a:r>
            <a:br>
              <a:rPr lang="en-US" altLang="zh-CN" sz="3200" dirty="0"/>
            </a:br>
            <a:r>
              <a:rPr lang="en-US" altLang="zh-CN" sz="3200" dirty="0"/>
              <a:t>(30220562-2)</a:t>
            </a:r>
            <a:br>
              <a:rPr lang="en-US" altLang="zh-CN" sz="3200" dirty="0"/>
            </a:br>
            <a:br>
              <a:rPr lang="en-US" altLang="zh-CN" dirty="0"/>
            </a:b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</a:rPr>
              <a:t>第十一讲  机组组合中频率安全约束的构造方法</a:t>
            </a:r>
            <a:endParaRPr lang="zh-CN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副标题 5"/>
          <p:cNvSpPr>
            <a:spLocks noGrp="1"/>
          </p:cNvSpPr>
          <p:nvPr>
            <p:ph type="subTitle" idx="1"/>
          </p:nvPr>
        </p:nvSpPr>
        <p:spPr>
          <a:xfrm>
            <a:off x="1980868" y="4725795"/>
            <a:ext cx="8452237" cy="824322"/>
          </a:xfrm>
        </p:spPr>
        <p:txBody>
          <a:bodyPr/>
          <a:lstStyle/>
          <a:p>
            <a:r>
              <a:rPr lang="en-US" altLang="zh-CN" dirty="0"/>
              <a:t>2025-5-23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4943" y="5119557"/>
            <a:ext cx="3225034" cy="1042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492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研究现状综述</a:t>
            </a:r>
            <a:endParaRPr lang="en-US" altLang="zh-CN" sz="2500" dirty="0"/>
          </a:p>
          <a:p>
            <a:pPr lvl="1"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第二类：推导频率最低点约束时采用与实际一次调频一样的下垂控制方式，再将约束线性化。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[5]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首先简化频率响应模型，推导给定扰动下频率最低点约束的表达式，并采用分段线性化技术进行拟合。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不足之处在于两步拟合可能造成拟合误差的叠加。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326091" y="2739966"/>
            <a:ext cx="100277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10758" y="6125103"/>
            <a:ext cx="99430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748" y="3099440"/>
            <a:ext cx="4749454" cy="305953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528" y="3233895"/>
            <a:ext cx="1605215" cy="28485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730" y="3493166"/>
            <a:ext cx="3033461" cy="134349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044828" y="3411002"/>
            <a:ext cx="533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简化的频率响应模型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183443" y="3145013"/>
            <a:ext cx="286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频率安全约束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183443" y="4829894"/>
            <a:ext cx="2868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分段线性化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492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研究现状综述</a:t>
            </a:r>
            <a:endParaRPr lang="en-US" altLang="zh-CN" sz="2500" dirty="0"/>
          </a:p>
          <a:p>
            <a:pPr lvl="1"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sym typeface="+mn-ea"/>
              </a:rPr>
              <a:t>第二类：推导频率最低点约束时采用与实际一次调频一样的下垂控制方式，再将约束线性化。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en-US" altLang="zh-CN" sz="1400" dirty="0">
                <a:latin typeface="微软雅黑" panose="020B0503020204020204" pitchFamily="34" charset="-122"/>
              </a:rPr>
              <a:t>[6]</a:t>
            </a:r>
            <a:r>
              <a:rPr lang="zh-CN" altLang="en-US" sz="1400" dirty="0">
                <a:latin typeface="微软雅黑" panose="020B0503020204020204" pitchFamily="34" charset="-122"/>
              </a:rPr>
              <a:t>提出基于极限机器学习的频率最低点线性化方法。定义频率安全裕量为最大的有功扰动幅值，设计一种神经网络用于频率安全裕量的拟合，输入为系统的运行状态，输出为安全裕量。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326091" y="2739966"/>
            <a:ext cx="100277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7340" y="4048125"/>
            <a:ext cx="4956810" cy="196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370" y="3345180"/>
            <a:ext cx="4068445" cy="2832735"/>
          </a:xfrm>
          <a:prstGeom prst="rect">
            <a:avLst/>
          </a:prstGeom>
        </p:spPr>
      </p:pic>
      <p:sp>
        <p:nvSpPr>
          <p:cNvPr id="9" name="左右箭头 8"/>
          <p:cNvSpPr/>
          <p:nvPr/>
        </p:nvSpPr>
        <p:spPr>
          <a:xfrm>
            <a:off x="5544185" y="4791710"/>
            <a:ext cx="995680" cy="76200"/>
          </a:xfrm>
          <a:prstGeom prst="left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675" y="6177915"/>
            <a:ext cx="4330065" cy="51308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8325" y="3448685"/>
            <a:ext cx="3796030" cy="599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77405" y="3459162"/>
            <a:ext cx="4406265" cy="3079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492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研究现状综述</a:t>
            </a:r>
            <a:endParaRPr lang="en-US" altLang="zh-CN" sz="2500" dirty="0"/>
          </a:p>
          <a:p>
            <a:pPr lvl="1"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第三类：构造频率曲线的频域表达式，再反过来求发电机的调频功率（本节课用到的方法）。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首先同样也需要简化频率控制模型，通过将频率曲线的频域函数带入传递函数中求得发电机的调频功率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[7]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dirty="0">
                <a:latin typeface="微软雅黑" panose="020B0503020204020204" pitchFamily="34" charset="-122"/>
              </a:rPr>
              <a:t>其中</a:t>
            </a:r>
            <a:r>
              <a:rPr lang="en-US" altLang="zh-CN" sz="1800" dirty="0">
                <a:latin typeface="微软雅黑" panose="020B0503020204020204" pitchFamily="34" charset="-122"/>
              </a:rPr>
              <a:t>a</a:t>
            </a:r>
            <a:r>
              <a:rPr lang="zh-CN" altLang="en-US" sz="1800" dirty="0">
                <a:latin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</a:rPr>
              <a:t>b</a:t>
            </a:r>
            <a:r>
              <a:rPr lang="zh-CN" altLang="en-US" sz="1800" dirty="0">
                <a:latin typeface="微软雅黑" panose="020B0503020204020204" pitchFamily="34" charset="-122"/>
              </a:rPr>
              <a:t>的值可根据</a:t>
            </a:r>
            <a:r>
              <a:rPr lang="en-US" altLang="zh-CN" sz="1800" dirty="0" err="1">
                <a:latin typeface="微软雅黑" panose="020B0503020204020204" pitchFamily="34" charset="-122"/>
              </a:rPr>
              <a:t>RoCof</a:t>
            </a:r>
            <a:r>
              <a:rPr lang="zh-CN" altLang="en-US" sz="1800" dirty="0">
                <a:latin typeface="微软雅黑" panose="020B0503020204020204" pitchFamily="34" charset="-122"/>
              </a:rPr>
              <a:t>和频率最低点拟合得到。（具体方法在下一章中详细介绍）</a:t>
            </a: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326091" y="2739966"/>
            <a:ext cx="100277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025" y="5725160"/>
            <a:ext cx="3170555" cy="71691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915" y="4638675"/>
            <a:ext cx="5692775" cy="7207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395" y="3510915"/>
            <a:ext cx="2933700" cy="7620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895" y="3539490"/>
            <a:ext cx="3324225" cy="733425"/>
          </a:xfrm>
          <a:prstGeom prst="rect">
            <a:avLst/>
          </a:prstGeom>
        </p:spPr>
      </p:pic>
      <p:sp>
        <p:nvSpPr>
          <p:cNvPr id="22" name="下箭头 21"/>
          <p:cNvSpPr/>
          <p:nvPr/>
        </p:nvSpPr>
        <p:spPr>
          <a:xfrm>
            <a:off x="3963670" y="4305300"/>
            <a:ext cx="75565" cy="26924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3976370" y="5530215"/>
            <a:ext cx="75565" cy="26924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53" y="2567386"/>
            <a:ext cx="1400467" cy="12067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681791" y="1261285"/>
            <a:ext cx="1878732" cy="1106044"/>
            <a:chOff x="533028" y="1611519"/>
            <a:chExt cx="1878732" cy="1106044"/>
          </a:xfrm>
        </p:grpSpPr>
        <p:sp>
          <p:nvSpPr>
            <p:cNvPr id="6" name="圆角矩形 5"/>
            <p:cNvSpPr/>
            <p:nvPr/>
          </p:nvSpPr>
          <p:spPr>
            <a:xfrm>
              <a:off x="611560" y="1611519"/>
              <a:ext cx="1690488" cy="643508"/>
            </a:xfrm>
            <a:prstGeom prst="roundRect">
              <a:avLst>
                <a:gd name="adj" fmla="val 0"/>
              </a:avLst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itchFamily="49" charset="-122"/>
                </a:rPr>
                <a:t>汇报提纲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经典综艺体简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87624" y="2334928"/>
              <a:ext cx="1224136" cy="382635"/>
            </a:xfrm>
            <a:prstGeom prst="roundRect">
              <a:avLst>
                <a:gd name="adj" fmla="val 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2" charset="-122"/>
                  <a:cs typeface="Arial" panose="020B0604020202020204" pitchFamily="34" charset="0"/>
                </a:rPr>
                <a:t>Outlines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33028" y="2276872"/>
              <a:ext cx="1727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4335595" y="1052736"/>
            <a:ext cx="0" cy="5033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2355" y="3238500"/>
            <a:ext cx="1566632" cy="1485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图库1\图片554\ltby_3874837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7" r="14527"/>
          <a:stretch>
            <a:fillRect/>
          </a:stretch>
        </p:blipFill>
        <p:spPr bwMode="auto">
          <a:xfrm>
            <a:off x="1849891" y="4477651"/>
            <a:ext cx="1294737" cy="12947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702204" y="2280768"/>
            <a:ext cx="6489257" cy="219688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lnSpc>
                <a:spcPct val="200000"/>
              </a:lnSpc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kern="0" dirty="0">
                <a:solidFill>
                  <a:schemeClr val="tx1"/>
                </a:solidFill>
              </a:rPr>
              <a:t>、概述</a:t>
            </a:r>
            <a:endParaRPr lang="en-US" altLang="zh-CN" kern="0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kern="0" dirty="0">
                <a:solidFill>
                  <a:srgbClr val="FF0000"/>
                </a:solidFill>
              </a:rPr>
              <a:t>二、机组组合中频率安全约束的构造方法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三、任务描述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4827102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0.</a:t>
            </a:r>
            <a:r>
              <a:rPr lang="zh-CN" altLang="en-US" sz="2500" dirty="0"/>
              <a:t>前提</a:t>
            </a:r>
            <a:endParaRPr lang="en-US" altLang="zh-CN" sz="2500" dirty="0"/>
          </a:p>
          <a:p>
            <a:pPr lvl="1"/>
            <a:r>
              <a:rPr lang="zh-CN" altLang="en-US" sz="2100" dirty="0"/>
              <a:t>只考虑机组的一次调频过程，不考虑二次调频过程；</a:t>
            </a:r>
            <a:endParaRPr lang="en-US" altLang="zh-CN" sz="2100" dirty="0"/>
          </a:p>
          <a:p>
            <a:pPr lvl="1"/>
            <a:r>
              <a:rPr lang="zh-CN" altLang="en-US" sz="2100" dirty="0"/>
              <a:t>假设故障为功率缺额（即负荷突增      ）；</a:t>
            </a:r>
            <a:endParaRPr lang="en-US" altLang="zh-CN" sz="2100" dirty="0"/>
          </a:p>
          <a:p>
            <a:pPr lvl="1"/>
            <a:r>
              <a:rPr lang="zh-CN" altLang="en-US" sz="2100" dirty="0"/>
              <a:t>采用</a:t>
            </a:r>
            <a:r>
              <a:rPr lang="zh-CN" altLang="en-US" sz="2100" b="1" dirty="0"/>
              <a:t>平均系统频率响应模型</a:t>
            </a:r>
            <a:r>
              <a:rPr lang="zh-CN" altLang="en-US" sz="2100" dirty="0"/>
              <a:t>（</a:t>
            </a:r>
            <a:r>
              <a:rPr lang="en-US" altLang="zh-CN" sz="2100" dirty="0"/>
              <a:t>Average System Frequency, </a:t>
            </a:r>
            <a:r>
              <a:rPr lang="en-US" altLang="zh-CN" sz="2100" b="1" dirty="0"/>
              <a:t>ASF</a:t>
            </a:r>
            <a:r>
              <a:rPr lang="zh-CN" altLang="en-US" sz="2100" dirty="0"/>
              <a:t>），认为全网频率相同。将多台发电机聚合为一台“大机组”</a:t>
            </a:r>
            <a:r>
              <a:rPr lang="en-US" altLang="zh-CN" sz="2100" dirty="0"/>
              <a:t> </a:t>
            </a:r>
            <a:r>
              <a:rPr lang="zh-CN" altLang="en-US" sz="2100" dirty="0"/>
              <a:t>。</a:t>
            </a:r>
            <a:endParaRPr lang="en-US" altLang="zh-CN" sz="2100" dirty="0"/>
          </a:p>
          <a:p>
            <a:pPr lvl="1"/>
            <a:r>
              <a:rPr lang="zh-CN" altLang="en-US" sz="2100" dirty="0"/>
              <a:t>机组采用一阶惯性环节模拟一次调频过程。（变量含义上节课</a:t>
            </a:r>
            <a:r>
              <a:rPr lang="en-US" altLang="zh-CN" sz="2100" dirty="0"/>
              <a:t>ppt</a:t>
            </a:r>
            <a:r>
              <a:rPr lang="zh-CN" altLang="en-US" sz="2100" dirty="0"/>
              <a:t>已经给出）</a:t>
            </a:r>
            <a:endParaRPr lang="en-US" altLang="zh-CN" sz="2100" dirty="0"/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464724" y="4453792"/>
          <a:ext cx="591543" cy="513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6400800" imgH="5486400" progId="Equation.DSMT4">
                  <p:embed/>
                </p:oleObj>
              </mc:Choice>
              <mc:Fallback>
                <p:oleObj name="Equation" r:id="rId1" imgW="6400800" imgH="5486400" progId="Equation.DSMT4">
                  <p:embed/>
                  <p:pic>
                    <p:nvPicPr>
                      <p:cNvPr id="0" name="对象 18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4724" y="4453792"/>
                        <a:ext cx="591543" cy="5134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/>
          <p:cNvSpPr/>
          <p:nvPr/>
        </p:nvSpPr>
        <p:spPr>
          <a:xfrm>
            <a:off x="3666852" y="4516054"/>
            <a:ext cx="1076132" cy="50281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913337" y="4483480"/>
          <a:ext cx="626902" cy="5537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12192000" imgH="10668000" progId="Equation.DSMT4">
                  <p:embed/>
                </p:oleObj>
              </mc:Choice>
              <mc:Fallback>
                <p:oleObj name="Equation" r:id="rId3" imgW="12192000" imgH="10668000" progId="Equation.DSMT4">
                  <p:embed/>
                  <p:pic>
                    <p:nvPicPr>
                      <p:cNvPr id="0" name="对象 18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337" y="4483480"/>
                        <a:ext cx="626902" cy="5537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887260" y="4236069"/>
          <a:ext cx="477805" cy="45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5181600" imgH="4876800" progId="Equation.DSMT4">
                  <p:embed/>
                </p:oleObj>
              </mc:Choice>
              <mc:Fallback>
                <p:oleObj name="Equation" r:id="rId5" imgW="5181600" imgH="4876800" progId="Equation.DSMT4">
                  <p:embed/>
                  <p:pic>
                    <p:nvPicPr>
                      <p:cNvPr id="0" name="对象 184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260" y="4236069"/>
                        <a:ext cx="477805" cy="4547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/>
          <p:cNvCxnSpPr>
            <a:stCxn id="21" idx="3"/>
          </p:cNvCxnSpPr>
          <p:nvPr/>
        </p:nvCxnSpPr>
        <p:spPr>
          <a:xfrm flipV="1">
            <a:off x="4742984" y="4766378"/>
            <a:ext cx="764991" cy="1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533439" y="4477201"/>
            <a:ext cx="608721" cy="57835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/>
          <p:cNvCxnSpPr>
            <a:stCxn id="25" idx="7"/>
            <a:endCxn id="25" idx="3"/>
          </p:cNvCxnSpPr>
          <p:nvPr/>
        </p:nvCxnSpPr>
        <p:spPr>
          <a:xfrm flipH="1">
            <a:off x="2622584" y="4561899"/>
            <a:ext cx="430431" cy="408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5" idx="5"/>
            <a:endCxn id="25" idx="1"/>
          </p:cNvCxnSpPr>
          <p:nvPr/>
        </p:nvCxnSpPr>
        <p:spPr>
          <a:xfrm flipH="1" flipV="1">
            <a:off x="2622584" y="4561899"/>
            <a:ext cx="430431" cy="4089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5" idx="6"/>
            <a:endCxn id="21" idx="1"/>
          </p:cNvCxnSpPr>
          <p:nvPr/>
        </p:nvCxnSpPr>
        <p:spPr>
          <a:xfrm>
            <a:off x="3142160" y="4766378"/>
            <a:ext cx="524692" cy="10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2029905" y="4753657"/>
            <a:ext cx="43081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4"/>
          <p:cNvSpPr txBox="1">
            <a:spLocks noChangeArrowheads="1"/>
          </p:cNvSpPr>
          <p:nvPr/>
        </p:nvSpPr>
        <p:spPr bwMode="auto">
          <a:xfrm>
            <a:off x="2063749" y="4235966"/>
            <a:ext cx="439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737400" y="5690364"/>
            <a:ext cx="802839" cy="66598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3846513" y="5708650"/>
          <a:ext cx="6207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13106400" imgH="11887200" progId="Equation.DSMT4">
                  <p:embed/>
                </p:oleObj>
              </mc:Choice>
              <mc:Fallback>
                <p:oleObj name="Equation" r:id="rId7" imgW="13106400" imgH="11887200" progId="Equation.DSMT4">
                  <p:embed/>
                  <p:pic>
                    <p:nvPicPr>
                      <p:cNvPr id="0" name="对象 184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3" y="5708650"/>
                        <a:ext cx="620712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连接符: 肘形 32"/>
          <p:cNvCxnSpPr>
            <a:endCxn id="31" idx="3"/>
          </p:cNvCxnSpPr>
          <p:nvPr/>
        </p:nvCxnSpPr>
        <p:spPr>
          <a:xfrm rot="5400000">
            <a:off x="4184920" y="5108978"/>
            <a:ext cx="1269700" cy="559061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 Box 4"/>
          <p:cNvSpPr txBox="1">
            <a:spLocks noChangeArrowheads="1"/>
          </p:cNvSpPr>
          <p:nvPr/>
        </p:nvSpPr>
        <p:spPr bwMode="auto">
          <a:xfrm>
            <a:off x="2304594" y="4760870"/>
            <a:ext cx="43951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1843088" y="5181600"/>
          <a:ext cx="6731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9" imgW="6705600" imgH="5486400" progId="Equation.DSMT4">
                  <p:embed/>
                </p:oleObj>
              </mc:Choice>
              <mc:Fallback>
                <p:oleObj name="Equation" r:id="rId9" imgW="6705600" imgH="5486400" progId="Equation.DSMT4">
                  <p:embed/>
                  <p:pic>
                    <p:nvPicPr>
                      <p:cNvPr id="0" name="对象 184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5181600"/>
                        <a:ext cx="673100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6" name="连接符: 肘形 35"/>
          <p:cNvCxnSpPr>
            <a:stCxn id="31" idx="1"/>
            <a:endCxn id="25" idx="4"/>
          </p:cNvCxnSpPr>
          <p:nvPr/>
        </p:nvCxnSpPr>
        <p:spPr>
          <a:xfrm rot="10800000">
            <a:off x="2837800" y="5055556"/>
            <a:ext cx="899600" cy="967803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/>
        </p:nvGraphicFramePr>
        <p:xfrm>
          <a:off x="5993130" y="4516120"/>
          <a:ext cx="2461895" cy="720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1" imgW="1308100" imgH="381000" progId="Equation.DSMT4">
                  <p:embed/>
                </p:oleObj>
              </mc:Choice>
              <mc:Fallback>
                <p:oleObj name="Equation" r:id="rId11" imgW="1308100" imgH="381000" progId="Equation.DSMT4">
                  <p:embed/>
                  <p:pic>
                    <p:nvPicPr>
                      <p:cNvPr id="0" name="对象 185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3130" y="4516120"/>
                        <a:ext cx="2461895" cy="7200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5997575" y="5245100"/>
          <a:ext cx="2167255" cy="678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3" imgW="1257300" imgH="381000" progId="Equation.DSMT4">
                  <p:embed/>
                </p:oleObj>
              </mc:Choice>
              <mc:Fallback>
                <p:oleObj name="Equation" r:id="rId13" imgW="1257300" imgH="381000" progId="Equation.DSMT4">
                  <p:embed/>
                  <p:pic>
                    <p:nvPicPr>
                      <p:cNvPr id="0" name="对象 18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5245100"/>
                        <a:ext cx="2167255" cy="6788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9001760" y="4690428"/>
          <a:ext cx="23145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5" imgW="28041600" imgH="5791200" progId="Equation.DSMT4">
                  <p:embed/>
                </p:oleObj>
              </mc:Choice>
              <mc:Fallback>
                <p:oleObj name="Equation" r:id="rId15" imgW="28041600" imgH="57912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760" y="4690428"/>
                        <a:ext cx="2314575" cy="477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8991600" y="5236210"/>
          <a:ext cx="2324735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7" imgW="1435100" imgH="381000" progId="Equation.DSMT4">
                  <p:embed/>
                </p:oleObj>
              </mc:Choice>
              <mc:Fallback>
                <p:oleObj name="Equation" r:id="rId17" imgW="1435100" imgH="3810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1600" y="5236210"/>
                        <a:ext cx="2324735" cy="6216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570537" y="2687905"/>
          <a:ext cx="5254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9" imgW="688340" imgH="541020" progId="Equation.DSMT4">
                  <p:embed/>
                </p:oleObj>
              </mc:Choice>
              <mc:Fallback>
                <p:oleObj name="Equation" r:id="rId19" imgW="688340" imgH="541020" progId="Equation.DSMT4">
                  <p:embed/>
                  <p:pic>
                    <p:nvPicPr>
                      <p:cNvPr id="0" name="图片 216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70537" y="2687905"/>
                        <a:ext cx="525463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273" y="775602"/>
            <a:ext cx="10515600" cy="915085"/>
          </a:xfrm>
        </p:spPr>
        <p:txBody>
          <a:bodyPr/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6"/>
            <a:ext cx="10744200" cy="515367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sz="2500" dirty="0"/>
              <a:t>1.</a:t>
            </a:r>
            <a:r>
              <a:rPr lang="zh-CN" altLang="en-US" sz="2500" dirty="0"/>
              <a:t>频率最低点约束</a:t>
            </a:r>
            <a:endParaRPr lang="en-US" altLang="zh-CN" sz="2500" dirty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频率最低点约束的表示形式为：                   </a:t>
            </a:r>
            <a:endParaRPr lang="en-US" altLang="zh-CN" sz="2100" dirty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根据框图可以得到时域表达式：</a:t>
            </a:r>
            <a:endParaRPr lang="en-US" altLang="zh-CN" sz="2100" dirty="0"/>
          </a:p>
          <a:p>
            <a:pPr lvl="1">
              <a:lnSpc>
                <a:spcPct val="120000"/>
              </a:lnSpc>
            </a:pPr>
            <a:endParaRPr lang="en-US" altLang="zh-CN" sz="2100" dirty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考虑频率最低点    的频率变化率为</a:t>
            </a:r>
            <a:r>
              <a:rPr lang="en-US" altLang="zh-CN" sz="2100" dirty="0"/>
              <a:t>0</a:t>
            </a:r>
            <a:r>
              <a:rPr lang="zh-CN" altLang="en-US" sz="2100" dirty="0"/>
              <a:t>，可以得到：</a:t>
            </a:r>
            <a:endParaRPr lang="en-US" altLang="zh-CN" sz="2100" dirty="0"/>
          </a:p>
          <a:p>
            <a:pPr lvl="1">
              <a:lnSpc>
                <a:spcPct val="120000"/>
              </a:lnSpc>
            </a:pPr>
            <a:endParaRPr lang="en-US" altLang="zh-CN" sz="2100" dirty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如果在    时刻，机组提供的功率增量之和不小于系统初始功率缺额，系统最大频率偏差不会超过      ，可以认为满足频率安全约束。上式可表示为</a:t>
            </a:r>
            <a:r>
              <a:rPr lang="en-US" altLang="zh-CN" sz="2100" dirty="0"/>
              <a:t>[7] </a:t>
            </a:r>
            <a:r>
              <a:rPr lang="zh-CN" altLang="en-US" sz="2100" dirty="0"/>
              <a:t>：</a:t>
            </a:r>
            <a:endParaRPr lang="en-US" altLang="zh-CN" sz="21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100" dirty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上式即可作为频率最低点约束的等价条件，可以保证电力系统在遭受功率缺额          后最大频率偏差不会超过     。     </a:t>
            </a:r>
            <a:endParaRPr lang="en-US" altLang="zh-CN" sz="21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2100" dirty="0"/>
              <a:t>   </a:t>
            </a:r>
            <a:endParaRPr lang="en-US" altLang="zh-CN" sz="2100" i="1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5331462" y="2256631"/>
          <a:ext cx="16002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21945600" imgH="6400800" progId="Equation.DSMT4">
                  <p:embed/>
                </p:oleObj>
              </mc:Choice>
              <mc:Fallback>
                <p:oleObj name="Equation" r:id="rId1" imgW="21945600" imgH="64008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1462" y="2256631"/>
                        <a:ext cx="160020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321300" y="3931370"/>
          <a:ext cx="28289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38709600" imgH="7010400" progId="Equation.DSMT4">
                  <p:embed/>
                </p:oleObj>
              </mc:Choice>
              <mc:Fallback>
                <p:oleObj name="Equation" r:id="rId3" imgW="38709600" imgH="701040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1300" y="3931370"/>
                        <a:ext cx="2828925" cy="512763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927600" y="264160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5" imgW="3048000" imgH="4572000" progId="Equation.DSMT4">
                  <p:embed/>
                </p:oleObj>
              </mc:Choice>
              <mc:Fallback>
                <p:oleObj name="Equation" r:id="rId5" imgW="3048000" imgH="45720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27600" y="264160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5321300" y="26543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7" imgW="3048000" imgH="4572000" progId="Equation.DSMT4">
                  <p:embed/>
                </p:oleObj>
              </mc:Choice>
              <mc:Fallback>
                <p:oleObj name="Equation" r:id="rId7" imgW="3048000" imgH="45720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21300" y="26543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2412739" y="4344609"/>
          <a:ext cx="339791" cy="46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9" imgW="4267200" imgH="5791200" progId="Equation.DSMT4">
                  <p:embed/>
                </p:oleObj>
              </mc:Choice>
              <mc:Fallback>
                <p:oleObj name="Equation" r:id="rId9" imgW="4267200" imgH="5791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2739" y="4344609"/>
                        <a:ext cx="339791" cy="46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223418" y="4785019"/>
          <a:ext cx="43338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1" imgW="7315200" imgH="5791200" progId="Equation.DSMT4">
                  <p:embed/>
                </p:oleObj>
              </mc:Choice>
              <mc:Fallback>
                <p:oleObj name="Equation" r:id="rId11" imgW="7315200" imgH="57912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23418" y="4785019"/>
                        <a:ext cx="433388" cy="342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5264150" y="5121139"/>
          <a:ext cx="2620010" cy="4829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3" imgW="34747200" imgH="6400800" progId="Equation.DSMT4">
                  <p:embed/>
                </p:oleObj>
              </mc:Choice>
              <mc:Fallback>
                <p:oleObj name="Equation" r:id="rId13" imgW="34747200" imgH="64008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64150" y="5121139"/>
                        <a:ext cx="2620010" cy="4829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0720671" y="5604136"/>
          <a:ext cx="444500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Equation" r:id="rId15" imgW="7315200" imgH="5791200" progId="Equation.DSMT4">
                  <p:embed/>
                </p:oleObj>
              </mc:Choice>
              <mc:Fallback>
                <p:oleObj name="Equation" r:id="rId15" imgW="7315200" imgH="57912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720671" y="5604136"/>
                        <a:ext cx="444500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502471" y="5952541"/>
          <a:ext cx="447174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17" imgW="7315200" imgH="5791200" progId="Equation.DSMT4">
                  <p:embed/>
                </p:oleObj>
              </mc:Choice>
              <mc:Fallback>
                <p:oleObj name="Equation" r:id="rId17" imgW="7315200" imgH="57912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02471" y="5952541"/>
                        <a:ext cx="447174" cy="354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478942" y="2861240"/>
          <a:ext cx="3826404" cy="78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Equation" r:id="rId19" imgW="52425600" imgH="10972800" progId="Equation.DSMT4">
                  <p:embed/>
                </p:oleObj>
              </mc:Choice>
              <mc:Fallback>
                <p:oleObj name="Equation" r:id="rId19" imgW="52425600" imgH="109728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478942" y="2861240"/>
                        <a:ext cx="3826404" cy="78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3489325" y="3532255"/>
          <a:ext cx="33496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Equation" r:id="rId21" imgW="442595" imgH="609600" progId="Equation.DSMT4">
                  <p:embed/>
                </p:oleObj>
              </mc:Choice>
              <mc:Fallback>
                <p:oleObj name="Equation" r:id="rId21" imgW="442595" imgH="6096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89325" y="3532255"/>
                        <a:ext cx="334963" cy="465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4677811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1.</a:t>
            </a:r>
            <a:r>
              <a:rPr lang="zh-CN" altLang="en-US" sz="2500" dirty="0"/>
              <a:t>频率最低点约束</a:t>
            </a:r>
            <a:endParaRPr lang="en-US" altLang="zh-CN" sz="2500" dirty="0"/>
          </a:p>
          <a:p>
            <a:pPr lvl="1"/>
            <a:r>
              <a:rPr lang="zh-CN" altLang="en-US" sz="2100" dirty="0"/>
              <a:t>根据</a:t>
            </a:r>
            <a:r>
              <a:rPr lang="en-US" altLang="zh-CN" sz="2100" dirty="0"/>
              <a:t>ASF</a:t>
            </a:r>
            <a:r>
              <a:rPr lang="zh-CN" altLang="en-US" sz="2100" dirty="0"/>
              <a:t>模型，我们有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r>
              <a:rPr lang="zh-CN" altLang="en-US" sz="2100" dirty="0"/>
              <a:t>只要把</a:t>
            </a:r>
            <a:r>
              <a:rPr lang="en-US" altLang="zh-CN" sz="2100" dirty="0"/>
              <a:t>              </a:t>
            </a:r>
            <a:r>
              <a:rPr lang="zh-CN" altLang="en-US" sz="2100" dirty="0"/>
              <a:t>表示出来即可成功构造约束。从动态频率响应曲线入手，构造频率响应模型函数，再转化到时域。</a:t>
            </a:r>
            <a:endParaRPr lang="en-US" altLang="zh-CN" sz="2100" dirty="0"/>
          </a:p>
          <a:p>
            <a:pPr lvl="1"/>
            <a:r>
              <a:rPr lang="zh-CN" altLang="en-US" sz="2100" dirty="0"/>
              <a:t>在扰动瞬间，频率变化率为              ，即为直线</a:t>
            </a:r>
            <a:r>
              <a:rPr lang="en-US" altLang="zh-CN" sz="2100" dirty="0"/>
              <a:t>OB</a:t>
            </a:r>
            <a:r>
              <a:rPr lang="zh-CN" altLang="en-US" sz="2100" dirty="0"/>
              <a:t>的斜率。</a:t>
            </a:r>
            <a:endParaRPr lang="en-US" altLang="zh-CN" sz="2100" dirty="0"/>
          </a:p>
          <a:p>
            <a:pPr lvl="1"/>
            <a:r>
              <a:rPr lang="zh-CN" altLang="en-US" sz="2100" dirty="0"/>
              <a:t>下面给出一种例子，不考虑衰减因子，假设曲线</a:t>
            </a:r>
            <a:r>
              <a:rPr lang="en-US" altLang="zh-CN" sz="2100" dirty="0"/>
              <a:t>OA</a:t>
            </a:r>
            <a:r>
              <a:rPr lang="zh-CN" altLang="en-US" sz="2100" dirty="0"/>
              <a:t>是正弦，可以求得</a:t>
            </a:r>
            <a:r>
              <a:rPr lang="en-US" altLang="zh-CN" sz="2100" dirty="0"/>
              <a:t>[8]</a:t>
            </a:r>
            <a:endParaRPr lang="en-US" altLang="zh-CN" sz="2100" dirty="0"/>
          </a:p>
          <a:p>
            <a:pPr marL="457200" lvl="1" indent="0">
              <a:buNone/>
            </a:pPr>
            <a:endParaRPr lang="en-US" altLang="zh-CN" sz="21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653002" y="1894626"/>
          <a:ext cx="31115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34747200" imgH="6400800" progId="Equation.DSMT4">
                  <p:embed/>
                </p:oleObj>
              </mc:Choice>
              <mc:Fallback>
                <p:oleObj name="Equation" r:id="rId1" imgW="34747200" imgH="6400800" progId="Equation.DSMT4">
                  <p:embed/>
                  <p:pic>
                    <p:nvPicPr>
                      <p:cNvPr id="0" name="图片 41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53002" y="1894626"/>
                        <a:ext cx="3111500" cy="573088"/>
                      </a:xfrm>
                      <a:prstGeom prst="rect">
                        <a:avLst/>
                      </a:prstGeom>
                      <a:ln w="190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094851" y="2181170"/>
          <a:ext cx="24130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3" imgW="33832800" imgH="11887200" progId="Equation.DSMT4">
                  <p:embed/>
                </p:oleObj>
              </mc:Choice>
              <mc:Fallback>
                <p:oleObj name="Equation" r:id="rId3" imgW="33832800" imgH="11887200" progId="Equation.DSMT4">
                  <p:embed/>
                  <p:pic>
                    <p:nvPicPr>
                      <p:cNvPr id="0" name="图片 41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94851" y="2181170"/>
                        <a:ext cx="24130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411" y="4517231"/>
            <a:ext cx="4420872" cy="17468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002391" y="6264513"/>
            <a:ext cx="4472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频率动态响应曲线</a:t>
            </a:r>
            <a:endParaRPr lang="zh-CN" altLang="en-US" dirty="0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903788" y="3608442"/>
          <a:ext cx="1004093" cy="62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6" imgW="20116800" imgH="12496800" progId="Equation.DSMT4">
                  <p:embed/>
                </p:oleObj>
              </mc:Choice>
              <mc:Fallback>
                <p:oleObj name="Equation" r:id="rId6" imgW="20116800" imgH="12496800" progId="Equation.DSMT4">
                  <p:embed/>
                  <p:pic>
                    <p:nvPicPr>
                      <p:cNvPr id="0" name="图片 416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3788" y="3608442"/>
                        <a:ext cx="1004093" cy="622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2207260" y="4810760"/>
          <a:ext cx="4217670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8" imgW="48158400" imgH="13106400" progId="Equation.DSMT4">
                  <p:embed/>
                </p:oleObj>
              </mc:Choice>
              <mc:Fallback>
                <p:oleObj name="Equation" r:id="rId8" imgW="48158400" imgH="13106400" progId="Equation.DSMT4">
                  <p:embed/>
                  <p:pic>
                    <p:nvPicPr>
                      <p:cNvPr id="0" name="图片 416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07260" y="4810760"/>
                        <a:ext cx="4217670" cy="1160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2494244" y="3028895"/>
          <a:ext cx="944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0" imgW="1228725" imgH="521335" progId="Equation.DSMT4">
                  <p:embed/>
                </p:oleObj>
              </mc:Choice>
              <mc:Fallback>
                <p:oleObj name="Equation" r:id="rId10" imgW="1228725" imgH="521335" progId="Equation.DSMT4">
                  <p:embed/>
                  <p:pic>
                    <p:nvPicPr>
                      <p:cNvPr id="0" name="图片 416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94244" y="3028895"/>
                        <a:ext cx="9445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08235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1.</a:t>
            </a:r>
            <a:r>
              <a:rPr lang="zh-CN" altLang="en-US" sz="2500" dirty="0"/>
              <a:t>频率最低点约束</a:t>
            </a:r>
            <a:endParaRPr lang="en-US" altLang="zh-CN" sz="2500" dirty="0"/>
          </a:p>
          <a:p>
            <a:pPr lvl="1"/>
            <a:r>
              <a:rPr lang="zh-CN" altLang="en-US" sz="2100" dirty="0"/>
              <a:t>直接线性化，采用直线</a:t>
            </a:r>
            <a:r>
              <a:rPr lang="en-US" altLang="zh-CN" sz="2100" dirty="0"/>
              <a:t>OA</a:t>
            </a:r>
            <a:r>
              <a:rPr lang="zh-CN" altLang="en-US" sz="2100" dirty="0"/>
              <a:t>近似曲线</a:t>
            </a:r>
            <a:r>
              <a:rPr lang="en-US" altLang="zh-CN" sz="2100" dirty="0"/>
              <a:t>OA</a:t>
            </a:r>
            <a:r>
              <a:rPr lang="zh-CN" altLang="en-US" sz="2100" dirty="0"/>
              <a:t>，频域表达式为</a:t>
            </a:r>
            <a:endParaRPr lang="en-US" altLang="zh-CN" sz="2100" dirty="0"/>
          </a:p>
          <a:p>
            <a:pPr lvl="1"/>
            <a:r>
              <a:rPr lang="zh-CN" altLang="en-US" sz="2100" dirty="0"/>
              <a:t>我们已知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r>
              <a:rPr lang="zh-CN" altLang="en-US" sz="2100" dirty="0"/>
              <a:t>直接带入，并进行</a:t>
            </a:r>
            <a:r>
              <a:rPr lang="en-US" altLang="zh-CN" sz="2100" dirty="0"/>
              <a:t>Laplace</a:t>
            </a:r>
            <a:r>
              <a:rPr lang="zh-CN" altLang="en-US" sz="2100" dirty="0"/>
              <a:t>反变换转换到时域上，得到聚合后的“大机组”在频率最低点的调频功率为</a:t>
            </a:r>
            <a:r>
              <a:rPr lang="en-US" altLang="zh-CN" sz="2100" dirty="0"/>
              <a:t>: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r>
              <a:rPr lang="zh-CN" altLang="en-US" sz="2100" dirty="0"/>
              <a:t>上式中仍存在非线性项，因为指数部分中分子中有    。一般情况下              ，对上式进行二阶泰勒展开：</a:t>
            </a:r>
            <a:endParaRPr lang="en-US" altLang="zh-CN" sz="2100" dirty="0"/>
          </a:p>
          <a:p>
            <a:pPr marL="457200" lvl="1" indent="0">
              <a:buNone/>
            </a:pPr>
            <a:endParaRPr lang="en-US" altLang="zh-CN" sz="2100" dirty="0"/>
          </a:p>
          <a:p>
            <a:pPr marL="457200" lvl="1" indent="0">
              <a:buNone/>
            </a:pPr>
            <a:endParaRPr lang="en-US" altLang="zh-CN" sz="2100" dirty="0"/>
          </a:p>
          <a:p>
            <a:pPr marL="457200" lvl="1" indent="0">
              <a:buNone/>
            </a:pPr>
            <a:endParaRPr lang="en-US" altLang="zh-CN" sz="2100" dirty="0"/>
          </a:p>
          <a:p>
            <a:pPr lvl="1"/>
            <a:endParaRPr lang="en-US" altLang="zh-CN" sz="2100" dirty="0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8159750" y="2109788"/>
          <a:ext cx="1439863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21031200" imgH="10972800" progId="Equation.DSMT4">
                  <p:embed/>
                </p:oleObj>
              </mc:Choice>
              <mc:Fallback>
                <p:oleObj name="Equation" r:id="rId1" imgW="21031200" imgH="10972800" progId="Equation.DSMT4">
                  <p:embed/>
                  <p:pic>
                    <p:nvPicPr>
                      <p:cNvPr id="0" name="图片 51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59750" y="2109788"/>
                        <a:ext cx="1439863" cy="750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133808" y="3832890"/>
          <a:ext cx="418465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60350400" imgH="14935200" progId="Equation.DSMT4">
                  <p:embed/>
                </p:oleObj>
              </mc:Choice>
              <mc:Fallback>
                <p:oleObj name="Equation" r:id="rId3" imgW="60350400" imgH="14935200" progId="Equation.DSMT4">
                  <p:embed/>
                  <p:pic>
                    <p:nvPicPr>
                      <p:cNvPr id="0" name="图片 51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33808" y="3832890"/>
                        <a:ext cx="4184650" cy="103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9442905" y="4862031"/>
          <a:ext cx="962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5" imgW="12192000" imgH="5791200" progId="Equation.DSMT4">
                  <p:embed/>
                </p:oleObj>
              </mc:Choice>
              <mc:Fallback>
                <p:oleObj name="Equation" r:id="rId5" imgW="12192000" imgH="5791200" progId="Equation.DSMT4">
                  <p:embed/>
                  <p:pic>
                    <p:nvPicPr>
                      <p:cNvPr id="0" name="图片 51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42905" y="4862031"/>
                        <a:ext cx="96202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122805" y="5589905"/>
          <a:ext cx="7947025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7" imgW="4495800" imgH="596900" progId="Equation.DSMT4">
                  <p:embed/>
                </p:oleObj>
              </mc:Choice>
              <mc:Fallback>
                <p:oleObj name="Equation" r:id="rId7" imgW="4495800" imgH="596900" progId="Equation.DSMT4">
                  <p:embed/>
                  <p:pic>
                    <p:nvPicPr>
                      <p:cNvPr id="0" name="图片 5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22805" y="5589905"/>
                        <a:ext cx="7947025" cy="104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216208" y="2602297"/>
          <a:ext cx="2408237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9" imgW="3116580" imgH="1101090" progId="Equation.DSMT4">
                  <p:embed/>
                </p:oleObj>
              </mc:Choice>
              <mc:Fallback>
                <p:oleObj name="Equation" r:id="rId9" imgW="3116580" imgH="1101090" progId="Equation.DSMT4">
                  <p:embed/>
                  <p:pic>
                    <p:nvPicPr>
                      <p:cNvPr id="0" name="图片 51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16208" y="2602297"/>
                        <a:ext cx="2408237" cy="84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473504" y="4887231"/>
          <a:ext cx="318672" cy="47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1" imgW="4267200" imgH="6400800" progId="Equation.DSMT4">
                  <p:embed/>
                </p:oleObj>
              </mc:Choice>
              <mc:Fallback>
                <p:oleObj name="Equation" r:id="rId11" imgW="4267200" imgH="6400800" progId="Equation.DSMT4">
                  <p:embed/>
                  <p:pic>
                    <p:nvPicPr>
                      <p:cNvPr id="0" name="图片 51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73504" y="4887231"/>
                        <a:ext cx="318672" cy="478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08235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1.</a:t>
            </a:r>
            <a:r>
              <a:rPr lang="zh-CN" altLang="en-US" sz="2500" dirty="0"/>
              <a:t>频率最低点约束</a:t>
            </a:r>
            <a:endParaRPr lang="en-US" altLang="zh-CN" sz="2500" dirty="0"/>
          </a:p>
          <a:p>
            <a:pPr lvl="1"/>
            <a:r>
              <a:rPr lang="zh-CN" altLang="en-US" sz="2100" dirty="0"/>
              <a:t>记                                         ，上式简化为</a:t>
            </a:r>
            <a:endParaRPr lang="en-US" altLang="zh-CN" sz="2100" dirty="0"/>
          </a:p>
          <a:p>
            <a:pPr marL="457200" lvl="1" indent="0">
              <a:buNone/>
            </a:pPr>
            <a:endParaRPr lang="en-US" altLang="zh-CN" sz="2100" dirty="0"/>
          </a:p>
          <a:p>
            <a:pPr lvl="1"/>
            <a:r>
              <a:rPr lang="zh-CN" altLang="en-US" sz="2100" dirty="0"/>
              <a:t>出现了</a:t>
            </a:r>
            <a:r>
              <a:rPr lang="en-US" altLang="zh-CN" sz="2100" dirty="0"/>
              <a:t>0-1</a:t>
            </a:r>
            <a:r>
              <a:rPr lang="zh-CN" altLang="en-US" sz="2100" dirty="0"/>
              <a:t>变量相乘，记                                         ，等价于：</a:t>
            </a:r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endParaRPr lang="en-US" altLang="zh-CN" sz="2100" dirty="0"/>
          </a:p>
          <a:p>
            <a:pPr lvl="1"/>
            <a:r>
              <a:rPr lang="zh-CN" altLang="en-US" sz="2100" dirty="0"/>
              <a:t>此外，还需考虑发电机最大容量限制，得到发电机实际调频功率为：</a:t>
            </a:r>
            <a:endParaRPr lang="en-US" altLang="zh-CN" sz="2100" dirty="0"/>
          </a:p>
          <a:p>
            <a:pPr lvl="1"/>
            <a:endParaRPr lang="en-US" altLang="zh-CN" sz="2100" dirty="0"/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983460" y="5724935"/>
          <a:ext cx="4225080" cy="71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71932800" imgH="12192000" progId="Equation.DSMT4">
                  <p:embed/>
                </p:oleObj>
              </mc:Choice>
              <mc:Fallback>
                <p:oleObj name="Equation" r:id="rId1" imgW="71932800" imgH="12192000" progId="Equation.DSMT4">
                  <p:embed/>
                  <p:pic>
                    <p:nvPicPr>
                      <p:cNvPr id="0" name="对象 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83460" y="5724935"/>
                        <a:ext cx="4225080" cy="714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724650" y="2079625"/>
          <a:ext cx="2849563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46634400" imgH="12801600" progId="Equation.DSMT4">
                  <p:embed/>
                </p:oleObj>
              </mc:Choice>
              <mc:Fallback>
                <p:oleObj name="Equation" r:id="rId3" imgW="46634400" imgH="12801600" progId="Equation.DSMT4">
                  <p:embed/>
                  <p:pic>
                    <p:nvPicPr>
                      <p:cNvPr id="0" name="图片 622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24650" y="2079625"/>
                        <a:ext cx="2849563" cy="781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978048" y="2249648"/>
          <a:ext cx="2952533" cy="743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41148000" imgH="10363200" progId="Equation.DSMT4">
                  <p:embed/>
                </p:oleObj>
              </mc:Choice>
              <mc:Fallback>
                <p:oleObj name="Equation" r:id="rId5" imgW="41148000" imgH="10363200" progId="Equation.DSMT4">
                  <p:embed/>
                  <p:pic>
                    <p:nvPicPr>
                      <p:cNvPr id="0" name="图片 62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8048" y="2249648"/>
                        <a:ext cx="2952533" cy="743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4421153" y="2957962"/>
          <a:ext cx="3127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30175200" imgH="5486400" progId="Equation.DSMT4">
                  <p:embed/>
                </p:oleObj>
              </mc:Choice>
              <mc:Fallback>
                <p:oleObj name="Equation" r:id="rId7" imgW="30175200" imgH="5486400" progId="Equation.DSMT4">
                  <p:embed/>
                  <p:pic>
                    <p:nvPicPr>
                      <p:cNvPr id="0" name="图片 62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421153" y="2957962"/>
                        <a:ext cx="3127375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053735" y="3476175"/>
          <a:ext cx="2084530" cy="11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9" imgW="24688800" imgH="13411200" progId="Equation.DSMT4">
                  <p:embed/>
                </p:oleObj>
              </mc:Choice>
              <mc:Fallback>
                <p:oleObj name="Equation" r:id="rId9" imgW="24688800" imgH="13411200" progId="Equation.DSMT4">
                  <p:embed/>
                  <p:pic>
                    <p:nvPicPr>
                      <p:cNvPr id="0" name="图片 62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53735" y="3476175"/>
                        <a:ext cx="2084530" cy="113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6553200" y="3556000"/>
          <a:ext cx="914400" cy="18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1" imgW="2438400" imgH="3962400" progId="Equation.DSMT4">
                  <p:embed/>
                </p:oleObj>
              </mc:Choice>
              <mc:Fallback>
                <p:oleObj name="Equation" r:id="rId11" imgW="2438400" imgH="3962400" progId="Equation.DSMT4">
                  <p:embed/>
                  <p:pic>
                    <p:nvPicPr>
                      <p:cNvPr id="0" name="图片 62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53200" y="3556000"/>
                        <a:ext cx="914400" cy="185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4886040" y="4584938"/>
          <a:ext cx="2318088" cy="714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3" imgW="32613600" imgH="10058400" progId="Equation.DSMT4">
                  <p:embed/>
                </p:oleObj>
              </mc:Choice>
              <mc:Fallback>
                <p:oleObj name="Equation" r:id="rId13" imgW="32613600" imgH="10058400" progId="Equation.DSMT4">
                  <p:embed/>
                  <p:pic>
                    <p:nvPicPr>
                      <p:cNvPr id="0" name="图片 62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86040" y="4584938"/>
                        <a:ext cx="2318088" cy="714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082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500" dirty="0"/>
              <a:t>1.</a:t>
            </a:r>
            <a:r>
              <a:rPr lang="zh-CN" altLang="en-US" sz="2500" dirty="0"/>
              <a:t>频率最低点约束（讨论）</a:t>
            </a:r>
            <a:endParaRPr lang="en-US" altLang="zh-CN" sz="2500" dirty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上面上面的方法相比于将约束</a:t>
            </a:r>
            <a:r>
              <a:rPr lang="en-US" altLang="zh-CN" sz="2100" dirty="0"/>
              <a:t>                     </a:t>
            </a:r>
            <a:r>
              <a:rPr lang="zh-CN" altLang="en-US" sz="2100" dirty="0"/>
              <a:t>线性化的优点在哪？</a:t>
            </a:r>
            <a:endParaRPr lang="zh-CN" altLang="en-US" sz="21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2100" dirty="0"/>
              <a:t>——</a:t>
            </a:r>
            <a:r>
              <a:rPr lang="zh-CN" altLang="en-US" sz="2100" dirty="0"/>
              <a:t>计算简单，无需推导频率最低点表达式，并且线性化方法比较简单，可以直接得到线性化的约束。而下式中</a:t>
            </a:r>
            <a:r>
              <a:rPr lang="en-US" altLang="zh-CN" sz="2100" dirty="0">
                <a:sym typeface="+mn-ea"/>
              </a:rPr>
              <a:t>D</a:t>
            </a:r>
            <a:r>
              <a:rPr lang="zh-CN" altLang="en-US" sz="2100" dirty="0">
                <a:sym typeface="+mn-ea"/>
              </a:rPr>
              <a:t>，</a:t>
            </a:r>
            <a:r>
              <a:rPr lang="en-US" altLang="zh-CN" sz="2100" dirty="0">
                <a:sym typeface="+mn-ea"/>
              </a:rPr>
              <a:t>KG</a:t>
            </a:r>
            <a:r>
              <a:rPr lang="zh-CN" altLang="en-US" sz="2100" dirty="0">
                <a:sym typeface="+mn-ea"/>
              </a:rPr>
              <a:t>，</a:t>
            </a:r>
            <a:r>
              <a:rPr lang="en-US" altLang="zh-CN" sz="2100" dirty="0" err="1">
                <a:sym typeface="+mn-ea"/>
              </a:rPr>
              <a:t>Tj</a:t>
            </a:r>
            <a:r>
              <a:rPr lang="zh-CN" altLang="en-US" sz="2100" dirty="0">
                <a:sym typeface="+mn-ea"/>
              </a:rPr>
              <a:t>中都含有机组组合变量，具有严重的非线性，线性化很困难。</a:t>
            </a:r>
            <a:endParaRPr lang="en-US" altLang="zh-CN" sz="2100" dirty="0"/>
          </a:p>
          <a:p>
            <a:pPr marL="457200" lvl="1" indent="0">
              <a:lnSpc>
                <a:spcPct val="120000"/>
              </a:lnSpc>
              <a:buNone/>
            </a:pPr>
            <a:endParaRPr lang="en-US" altLang="zh-CN" sz="2100" dirty="0"/>
          </a:p>
          <a:p>
            <a:pPr lvl="1">
              <a:lnSpc>
                <a:spcPct val="120000"/>
              </a:lnSpc>
            </a:pPr>
            <a:endParaRPr lang="zh-CN" altLang="en-US" sz="2100" dirty="0"/>
          </a:p>
          <a:p>
            <a:pPr lvl="1">
              <a:lnSpc>
                <a:spcPct val="120000"/>
              </a:lnSpc>
            </a:pPr>
            <a:endParaRPr lang="zh-CN" altLang="en-US" sz="2100" dirty="0"/>
          </a:p>
          <a:p>
            <a:pPr lvl="1">
              <a:lnSpc>
                <a:spcPct val="120000"/>
              </a:lnSpc>
            </a:pPr>
            <a:r>
              <a:rPr lang="zh-CN" altLang="en-US" sz="2100" dirty="0"/>
              <a:t>聚合发电机是否准确？</a:t>
            </a:r>
            <a:r>
              <a:rPr lang="en-US" altLang="zh-CN" sz="2100" dirty="0"/>
              <a:t>——</a:t>
            </a:r>
            <a:r>
              <a:rPr lang="zh-CN" altLang="en-US" sz="2100" dirty="0"/>
              <a:t>不准确，在必做任务中需要讨论。</a:t>
            </a:r>
            <a:r>
              <a:rPr lang="zh-CN" altLang="en-US" sz="2100" dirty="0">
                <a:sym typeface="+mn-ea"/>
              </a:rPr>
              <a:t>因为每台发电机都有自身的最大出力限制，加和之后只有总出力的约束，忽略了单台发电机的限制，可能实际上并不能满足频率安全的要求。</a:t>
            </a:r>
            <a:endParaRPr lang="en-US" altLang="zh-CN" sz="2100" dirty="0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5086723" y="2365347"/>
          <a:ext cx="16002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2074545" imgH="619125" progId="Equation.DSMT4">
                  <p:embed/>
                </p:oleObj>
              </mc:Choice>
              <mc:Fallback>
                <p:oleObj name="Equation" r:id="rId1" imgW="2074545" imgH="619125" progId="Equation.DSMT4">
                  <p:embed/>
                  <p:pic>
                    <p:nvPicPr>
                      <p:cNvPr id="0" name="图片 123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86723" y="2365347"/>
                        <a:ext cx="160020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695383" y="4053840"/>
          <a:ext cx="5601335" cy="1087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3454400" imgH="673100" progId="Equation.DSMT4">
                  <p:embed/>
                </p:oleObj>
              </mc:Choice>
              <mc:Fallback>
                <p:oleObj name="Equation" r:id="rId3" imgW="3454400" imgH="673100" progId="Equation.DSMT4">
                  <p:embed/>
                  <p:pic>
                    <p:nvPicPr>
                      <p:cNvPr id="0" name="图片 7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5383" y="4053840"/>
                        <a:ext cx="5601335" cy="1087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53" y="2567386"/>
            <a:ext cx="1400467" cy="12067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681791" y="1261285"/>
            <a:ext cx="1878732" cy="1106044"/>
            <a:chOff x="533028" y="1611519"/>
            <a:chExt cx="1878732" cy="1106044"/>
          </a:xfrm>
        </p:grpSpPr>
        <p:sp>
          <p:nvSpPr>
            <p:cNvPr id="6" name="圆角矩形 5"/>
            <p:cNvSpPr/>
            <p:nvPr/>
          </p:nvSpPr>
          <p:spPr>
            <a:xfrm>
              <a:off x="611560" y="1611519"/>
              <a:ext cx="1690488" cy="643508"/>
            </a:xfrm>
            <a:prstGeom prst="roundRect">
              <a:avLst>
                <a:gd name="adj" fmla="val 0"/>
              </a:avLst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itchFamily="49" charset="-122"/>
                </a:rPr>
                <a:t>汇报提纲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经典综艺体简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87624" y="2334928"/>
              <a:ext cx="1224136" cy="382635"/>
            </a:xfrm>
            <a:prstGeom prst="roundRect">
              <a:avLst>
                <a:gd name="adj" fmla="val 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2" charset="-122"/>
                  <a:cs typeface="Arial" panose="020B0604020202020204" pitchFamily="34" charset="0"/>
                </a:rPr>
                <a:t>Outlines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33028" y="2276872"/>
              <a:ext cx="1727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4335595" y="1052736"/>
            <a:ext cx="0" cy="5033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2355" y="3238500"/>
            <a:ext cx="1566632" cy="1485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图库1\图片554\ltby_3874837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7" r="14527"/>
          <a:stretch>
            <a:fillRect/>
          </a:stretch>
        </p:blipFill>
        <p:spPr bwMode="auto">
          <a:xfrm>
            <a:off x="1849891" y="4477651"/>
            <a:ext cx="1294737" cy="12947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702204" y="2280768"/>
            <a:ext cx="6379925" cy="219688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lnSpc>
                <a:spcPct val="200000"/>
              </a:lnSpc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kern="0" dirty="0">
                <a:solidFill>
                  <a:srgbClr val="FF0000"/>
                </a:solidFill>
              </a:rPr>
              <a:t>、概述</a:t>
            </a:r>
            <a:endParaRPr lang="en-US" altLang="zh-CN" kern="0" dirty="0">
              <a:solidFill>
                <a:srgbClr val="FF0000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二、机组组合中频率安全约束的构造方法</a:t>
            </a:r>
            <a:endParaRPr lang="en-US" altLang="zh-CN" kern="0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三、任务描述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9800" y="2462032"/>
            <a:ext cx="5334000" cy="4000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0823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2500" dirty="0"/>
              <a:t>1.</a:t>
            </a:r>
            <a:r>
              <a:rPr lang="zh-CN" altLang="en-US" sz="2500" dirty="0"/>
              <a:t>频率最低点约束（讨论）</a:t>
            </a:r>
            <a:endParaRPr lang="en-US" altLang="zh-CN" sz="2500" dirty="0"/>
          </a:p>
          <a:p>
            <a:pPr lvl="1">
              <a:lnSpc>
                <a:spcPct val="120000"/>
              </a:lnSpc>
            </a:pPr>
            <a:r>
              <a:rPr lang="zh-CN" altLang="en-US" sz="1800" dirty="0"/>
              <a:t>本章构造的线性化约束是否精确？</a:t>
            </a:r>
            <a:endParaRPr lang="en-US" altLang="zh-CN" sz="1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zh-CN" sz="1800" dirty="0"/>
              <a:t>   ——</a:t>
            </a:r>
            <a:r>
              <a:rPr lang="zh-CN" altLang="en-US" sz="1800" dirty="0"/>
              <a:t>不是十分精确，并且过于保守，但在工程上</a:t>
            </a:r>
            <a:endParaRPr lang="zh-CN" altLang="en-US" sz="1800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1800" dirty="0"/>
              <a:t>是可以接受的。原因如下：</a:t>
            </a:r>
            <a:endParaRPr lang="en-US" altLang="zh-CN" sz="18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忽略衰减因子后并不是完美的正弦，</a:t>
            </a:r>
            <a:endParaRPr lang="en-US" altLang="zh-CN" sz="1600" dirty="0"/>
          </a:p>
          <a:p>
            <a:pPr marL="914400" lvl="2" indent="0">
              <a:lnSpc>
                <a:spcPct val="140000"/>
              </a:lnSpc>
              <a:buNone/>
            </a:pPr>
            <a:r>
              <a:rPr lang="zh-CN" altLang="en-US" sz="1600" dirty="0"/>
              <a:t>而是正弦向右下平移一小段距离，但构造</a:t>
            </a:r>
            <a:endParaRPr lang="en-US" altLang="zh-CN" sz="1600" dirty="0"/>
          </a:p>
          <a:p>
            <a:pPr marL="914400" lvl="2" indent="0">
              <a:lnSpc>
                <a:spcPct val="140000"/>
              </a:lnSpc>
              <a:buNone/>
            </a:pPr>
            <a:r>
              <a:rPr lang="en-US" altLang="zh-CN" sz="1600" dirty="0"/>
              <a:t>OA</a:t>
            </a:r>
            <a:r>
              <a:rPr lang="zh-CN" altLang="en-US" sz="1600" dirty="0"/>
              <a:t>直线斜率</a:t>
            </a:r>
            <a:r>
              <a:rPr lang="zh-CN" altLang="en-US" sz="1600"/>
              <a:t>差别不大（图中可以看出）。</a:t>
            </a:r>
            <a:endParaRPr lang="en-US" altLang="zh-CN" sz="16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在到达频率最低点之前，直线</a:t>
            </a:r>
            <a:r>
              <a:rPr lang="en-US" altLang="zh-CN" sz="1600" dirty="0"/>
              <a:t>OA</a:t>
            </a:r>
            <a:r>
              <a:rPr lang="zh-CN" altLang="en-US" sz="1600" dirty="0"/>
              <a:t>所对应的</a:t>
            </a:r>
            <a:endParaRPr lang="en-US" altLang="zh-CN" sz="1600" dirty="0"/>
          </a:p>
          <a:p>
            <a:pPr marL="914400" lvl="2" indent="0">
              <a:lnSpc>
                <a:spcPct val="140000"/>
              </a:lnSpc>
              <a:buNone/>
            </a:pPr>
            <a:r>
              <a:rPr lang="zh-CN" altLang="en-US" sz="1600" dirty="0"/>
              <a:t>小于不考虑衰减因子时的频率偏差。</a:t>
            </a:r>
            <a:endParaRPr lang="en-US" altLang="zh-CN" sz="16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此外，由于衰减因子的存在，</a:t>
            </a:r>
            <a:r>
              <a:rPr lang="en-US" altLang="zh-CN" sz="1600" dirty="0"/>
              <a:t>OA</a:t>
            </a:r>
            <a:r>
              <a:rPr lang="zh-CN" altLang="en-US" sz="1600" dirty="0"/>
              <a:t>直线</a:t>
            </a:r>
            <a:endParaRPr lang="en-US" altLang="zh-CN" sz="1600" dirty="0"/>
          </a:p>
          <a:p>
            <a:pPr marL="914400" lvl="2" indent="0">
              <a:lnSpc>
                <a:spcPct val="140000"/>
              </a:lnSpc>
              <a:buNone/>
            </a:pPr>
            <a:r>
              <a:rPr lang="zh-CN" altLang="en-US" sz="1600" dirty="0"/>
              <a:t>的斜率本身就要比       要小，计算</a:t>
            </a:r>
            <a:r>
              <a:rPr lang="en-US" altLang="zh-CN" sz="1600" dirty="0"/>
              <a:t>tm</a:t>
            </a:r>
            <a:r>
              <a:rPr lang="zh-CN" altLang="en-US" sz="1600" dirty="0"/>
              <a:t>偏小；</a:t>
            </a:r>
            <a:endParaRPr lang="en-US" altLang="zh-CN" sz="1600" dirty="0"/>
          </a:p>
          <a:p>
            <a:pPr lvl="2">
              <a:lnSpc>
                <a:spcPct val="140000"/>
              </a:lnSpc>
            </a:pPr>
            <a:r>
              <a:rPr lang="zh-CN" altLang="en-US" sz="1600" dirty="0"/>
              <a:t>因此计算得到的        要比实际值更小，</a:t>
            </a:r>
            <a:endParaRPr lang="en-US" altLang="zh-CN" sz="1600" dirty="0"/>
          </a:p>
          <a:p>
            <a:pPr marL="914400" lvl="2" indent="0">
              <a:lnSpc>
                <a:spcPct val="140000"/>
              </a:lnSpc>
              <a:buNone/>
            </a:pPr>
            <a:r>
              <a:rPr lang="zh-CN" altLang="en-US" sz="1600" dirty="0"/>
              <a:t>。</a:t>
            </a:r>
            <a:endParaRPr lang="en-US" altLang="zh-CN" sz="1600" dirty="0"/>
          </a:p>
        </p:txBody>
      </p:sp>
      <p:cxnSp>
        <p:nvCxnSpPr>
          <p:cNvPr id="9" name="直接连接符 8"/>
          <p:cNvCxnSpPr/>
          <p:nvPr/>
        </p:nvCxnSpPr>
        <p:spPr>
          <a:xfrm flipH="1">
            <a:off x="9383764" y="3534886"/>
            <a:ext cx="3810" cy="2317115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8307386" y="3527901"/>
            <a:ext cx="5715" cy="232410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H="1">
            <a:off x="8847136" y="3527901"/>
            <a:ext cx="4445" cy="232029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3503594" y="6004535"/>
          <a:ext cx="36449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" imgW="431800" imgH="457200" progId="Equation.DSMT4">
                  <p:embed/>
                </p:oleObj>
              </mc:Choice>
              <mc:Fallback>
                <p:oleObj name="Equation" r:id="rId2" imgW="431800" imgH="457200" progId="Equation.DSMT4">
                  <p:embed/>
                  <p:pic>
                    <p:nvPicPr>
                      <p:cNvPr id="0" name="图片 82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03594" y="6004535"/>
                        <a:ext cx="364490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503594" y="6462532"/>
          <a:ext cx="515540" cy="343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4" imgW="8229600" imgH="5486400" progId="Equation.DSMT4">
                  <p:embed/>
                </p:oleObj>
              </mc:Choice>
              <mc:Fallback>
                <p:oleObj name="Equation" r:id="rId4" imgW="8229600" imgH="5486400" progId="Equation.DSMT4">
                  <p:embed/>
                  <p:pic>
                    <p:nvPicPr>
                      <p:cNvPr id="0" name="图片 82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594" y="6462532"/>
                        <a:ext cx="515540" cy="343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813384" y="4781550"/>
          <a:ext cx="412750" cy="391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6" imgW="5791200" imgH="5486400" progId="Equation.DSMT4">
                  <p:embed/>
                </p:oleObj>
              </mc:Choice>
              <mc:Fallback>
                <p:oleObj name="Equation" r:id="rId6" imgW="5791200" imgH="5486400" progId="Equation.DSMT4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13384" y="4781550"/>
                        <a:ext cx="412750" cy="391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6"/>
            <a:ext cx="10775868" cy="4789778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2.</a:t>
            </a:r>
            <a:r>
              <a:rPr lang="zh-CN" altLang="en-US" sz="2500" dirty="0"/>
              <a:t>频率变化率约束</a:t>
            </a:r>
            <a:endParaRPr lang="en-US" altLang="zh-CN" sz="25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在大扰动出现的最初一段时间一次调频尚未动作，仅靠在线机组和负荷的惯性支撑系统频率，频率快速变化。许多发电机组上装有</a:t>
            </a:r>
            <a:r>
              <a:rPr lang="zh-CN" altLang="en-US" sz="2100" b="1" dirty="0"/>
              <a:t>频率变化率</a:t>
            </a:r>
            <a:r>
              <a:rPr lang="zh-CN" altLang="en-US" sz="2100" dirty="0"/>
              <a:t>（</a:t>
            </a:r>
            <a:r>
              <a:rPr lang="en-US" altLang="zh-CN" sz="2100" dirty="0"/>
              <a:t>Rate of Change Frequency, </a:t>
            </a:r>
            <a:r>
              <a:rPr lang="en-US" altLang="zh-CN" sz="2100" b="1" dirty="0" err="1"/>
              <a:t>RoCoF</a:t>
            </a:r>
            <a:r>
              <a:rPr lang="zh-CN" altLang="en-US" sz="2100" dirty="0"/>
              <a:t>）保护装置，识别到系统频率快速变化时，这些保护装置关停发电机避免其运行在孤岛状态。</a:t>
            </a:r>
            <a:endParaRPr lang="en-US" altLang="zh-CN" sz="2100" dirty="0"/>
          </a:p>
          <a:p>
            <a:pPr lvl="1" latinLnBrk="1">
              <a:lnSpc>
                <a:spcPct val="150000"/>
              </a:lnSpc>
            </a:pPr>
            <a:r>
              <a:rPr lang="en-US" altLang="zh-CN" sz="2100" dirty="0" err="1"/>
              <a:t>RoCoF</a:t>
            </a:r>
            <a:r>
              <a:rPr lang="zh-CN" altLang="en-US" sz="2100" dirty="0"/>
              <a:t>限值具体还是要根据电网中配置的保护装置触发值进行选值。</a:t>
            </a:r>
            <a:endParaRPr lang="en-US" altLang="zh-CN" sz="2100" dirty="0"/>
          </a:p>
          <a:p>
            <a:pPr lvl="1" latinLnBrk="1">
              <a:lnSpc>
                <a:spcPct val="150000"/>
              </a:lnSpc>
            </a:pPr>
            <a:r>
              <a:rPr lang="zh-CN" altLang="en-US" sz="2100" dirty="0"/>
              <a:t>为了避免触发保护，需要限制扰动后</a:t>
            </a:r>
            <a:r>
              <a:rPr lang="en-US" altLang="zh-CN" sz="2100" dirty="0" err="1"/>
              <a:t>RoCoF</a:t>
            </a:r>
            <a:r>
              <a:rPr lang="zh-CN" altLang="en-US" sz="2100" dirty="0"/>
              <a:t>不能高于限值。刚发生扰动时频率变化率最大，约束可表示如下：</a:t>
            </a:r>
            <a:endParaRPr lang="en-US" altLang="zh-CN" sz="2100" dirty="0"/>
          </a:p>
          <a:p>
            <a:pPr lvl="1" latinLnBrk="1"/>
            <a:endParaRPr lang="en-US" altLang="zh-CN" sz="21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532063" y="5761038"/>
          <a:ext cx="40195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54559200" imgH="12496800" progId="Equation.DSMT4">
                  <p:embed/>
                </p:oleObj>
              </mc:Choice>
              <mc:Fallback>
                <p:oleObj name="Equation" r:id="rId1" imgW="54559200" imgH="12496800" progId="Equation.DSMT4">
                  <p:embed/>
                  <p:pic>
                    <p:nvPicPr>
                      <p:cNvPr id="0" name="图片 92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32063" y="5761038"/>
                        <a:ext cx="4019550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099300" y="5761355"/>
          <a:ext cx="2251075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3" imgW="1308100" imgH="381000" progId="Equation.DSMT4">
                  <p:embed/>
                </p:oleObj>
              </mc:Choice>
              <mc:Fallback>
                <p:oleObj name="Equation" r:id="rId3" imgW="1308100" imgH="381000" progId="Equation.DSMT4">
                  <p:embed/>
                  <p:pic>
                    <p:nvPicPr>
                      <p:cNvPr id="0" name="图片 924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99300" y="5761355"/>
                        <a:ext cx="2251075" cy="65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482710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/>
              <a:t>3.</a:t>
            </a:r>
            <a:r>
              <a:rPr lang="zh-CN" altLang="en-US" sz="2500" dirty="0"/>
              <a:t>准稳态频率约束</a:t>
            </a:r>
            <a:endParaRPr lang="en-US" altLang="zh-CN" sz="25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一次调频发挥作用后将系统频率恢复至准稳态，电力系统要求准稳态频率偏差不能超过一定值。电力系统的准稳态频率取决于负荷阻尼、参与一次调频的发电机组的工频特性系数。（用上节课推出的频率表达式很容易得到）</a:t>
            </a:r>
            <a:endParaRPr lang="en-US" altLang="zh-CN" sz="21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系统准稳态频率约束可表示如下：</a:t>
            </a:r>
            <a:endParaRPr lang="en-US" altLang="zh-CN" sz="2100" dirty="0"/>
          </a:p>
          <a:p>
            <a:pPr lvl="1">
              <a:lnSpc>
                <a:spcPct val="150000"/>
              </a:lnSpc>
            </a:pPr>
            <a:endParaRPr lang="en-US" altLang="zh-CN" sz="21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4781550" y="4678045"/>
          <a:ext cx="321921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39014400" imgH="11887200" progId="Equation.DSMT4">
                  <p:embed/>
                </p:oleObj>
              </mc:Choice>
              <mc:Fallback>
                <p:oleObj name="Equation" r:id="rId1" imgW="39014400" imgH="11887200" progId="Equation.DSMT4">
                  <p:embed/>
                  <p:pic>
                    <p:nvPicPr>
                      <p:cNvPr id="0" name="图片 1026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81550" y="4678045"/>
                        <a:ext cx="3219210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738880" y="5658485"/>
          <a:ext cx="2317115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3" imgW="1257300" imgH="381000" progId="Equation.DSMT4">
                  <p:embed/>
                </p:oleObj>
              </mc:Choice>
              <mc:Fallback>
                <p:oleObj name="Equation" r:id="rId3" imgW="1257300" imgH="381000" progId="Equation.DSMT4">
                  <p:embed/>
                  <p:pic>
                    <p:nvPicPr>
                      <p:cNvPr id="0" name="图片 1026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38880" y="5658485"/>
                        <a:ext cx="2317115" cy="69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6729095" y="5659120"/>
          <a:ext cx="2607310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5" imgW="1435100" imgH="381000" progId="Equation.DSMT4">
                  <p:embed/>
                </p:oleObj>
              </mc:Choice>
              <mc:Fallback>
                <p:oleObj name="Equation" r:id="rId5" imgW="1435100" imgH="3810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095" y="5659120"/>
                        <a:ext cx="2607310" cy="697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二、机组组合中频率安全约束的构造方法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4"/>
            <a:ext cx="10775868" cy="51914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500" dirty="0"/>
              <a:t>4.</a:t>
            </a:r>
            <a:r>
              <a:rPr lang="zh-CN" altLang="en-US" sz="2500" dirty="0"/>
              <a:t> 频率安全约束总结</a:t>
            </a:r>
            <a:endParaRPr lang="en-US" altLang="zh-CN" sz="25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频率最低点约束</a:t>
            </a:r>
            <a:endParaRPr lang="en-US" altLang="zh-CN" sz="2100" dirty="0"/>
          </a:p>
          <a:p>
            <a:pPr lvl="1">
              <a:lnSpc>
                <a:spcPct val="150000"/>
              </a:lnSpc>
            </a:pPr>
            <a:endParaRPr lang="en-US" altLang="zh-CN" sz="21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最大频率变化率约束</a:t>
            </a:r>
            <a:endParaRPr lang="en-US" altLang="zh-CN" sz="2100" dirty="0"/>
          </a:p>
          <a:p>
            <a:pPr lvl="1">
              <a:lnSpc>
                <a:spcPct val="150000"/>
              </a:lnSpc>
            </a:pPr>
            <a:endParaRPr lang="en-US" altLang="zh-CN" sz="21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准稳态频率偏差约束</a:t>
            </a:r>
            <a:endParaRPr lang="en-US" altLang="zh-CN" sz="2100" dirty="0"/>
          </a:p>
          <a:p>
            <a:pPr lvl="1">
              <a:lnSpc>
                <a:spcPct val="150000"/>
              </a:lnSpc>
            </a:pPr>
            <a:endParaRPr lang="en-US" altLang="zh-CN" sz="21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可以看出，以上三条约束本质上都是对系统总惯量（阻尼）的约束，然后转换成与机组状态变量相关的约束。</a:t>
            </a:r>
            <a:endParaRPr lang="en-US" altLang="zh-CN" sz="21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36210" y="5078420"/>
          <a:ext cx="2725627" cy="83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39014400" imgH="11887200" progId="Equation.DSMT4">
                  <p:embed/>
                </p:oleObj>
              </mc:Choice>
              <mc:Fallback>
                <p:oleObj name="Equation" r:id="rId1" imgW="39014400" imgH="118872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36210" y="5078420"/>
                        <a:ext cx="2725627" cy="830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7710822" y="3083075"/>
          <a:ext cx="2485649" cy="454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3392170" imgH="629285" progId="Equation.DSMT4">
                  <p:embed/>
                </p:oleObj>
              </mc:Choice>
              <mc:Fallback>
                <p:oleObj name="Equation" r:id="rId3" imgW="3392170" imgH="629285" progId="Equation.DSMT4">
                  <p:embed/>
                  <p:pic>
                    <p:nvPicPr>
                      <p:cNvPr id="0" name="图片 1135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10822" y="3083075"/>
                        <a:ext cx="2485649" cy="4546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036210" y="4005338"/>
          <a:ext cx="3619468" cy="83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5" imgW="54559200" imgH="12496800" progId="Equation.DSMT4">
                  <p:embed/>
                </p:oleObj>
              </mc:Choice>
              <mc:Fallback>
                <p:oleObj name="Equation" r:id="rId5" imgW="54559200" imgH="12496800" progId="Equation.DSMT4">
                  <p:embed/>
                  <p:pic>
                    <p:nvPicPr>
                      <p:cNvPr id="0" name="图片 1135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6210" y="4005338"/>
                        <a:ext cx="3619468" cy="8306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842770" y="2993390"/>
          <a:ext cx="2344420" cy="7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7" imgW="1358900" imgH="419100" progId="Equation.DSMT4">
                  <p:embed/>
                </p:oleObj>
              </mc:Choice>
              <mc:Fallback>
                <p:oleObj name="Equation" r:id="rId7" imgW="1358900" imgH="419100" progId="Equation.DSMT4">
                  <p:embed/>
                  <p:pic>
                    <p:nvPicPr>
                      <p:cNvPr id="0" name="图片 1135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42770" y="2993390"/>
                        <a:ext cx="2344420" cy="72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7838042" y="1888181"/>
          <a:ext cx="2084530" cy="113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9" imgW="24688800" imgH="13411200" progId="Equation.DSMT4">
                  <p:embed/>
                </p:oleObj>
              </mc:Choice>
              <mc:Fallback>
                <p:oleObj name="Equation" r:id="rId9" imgW="24688800" imgH="13411200" progId="Equation.DSMT4">
                  <p:embed/>
                  <p:pic>
                    <p:nvPicPr>
                      <p:cNvPr id="0" name="对象 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838042" y="1888181"/>
                        <a:ext cx="2084530" cy="1132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4659948" y="2993390"/>
          <a:ext cx="257683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1" imgW="1714500" imgH="431800" progId="Equation.DSMT4">
                  <p:embed/>
                </p:oleObj>
              </mc:Choice>
              <mc:Fallback>
                <p:oleObj name="Equation" r:id="rId11" imgW="1714500" imgH="431800" progId="Equation.DSMT4">
                  <p:embed/>
                  <p:pic>
                    <p:nvPicPr>
                      <p:cNvPr id="0" name="对象 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59948" y="2993390"/>
                        <a:ext cx="2576830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652770" y="5125720"/>
          <a:ext cx="2317115" cy="697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3" imgW="1257300" imgH="381000" progId="Equation.DSMT4">
                  <p:embed/>
                </p:oleObj>
              </mc:Choice>
              <mc:Fallback>
                <p:oleObj name="Equation" r:id="rId13" imgW="1257300" imgH="381000" progId="Equation.DSMT4">
                  <p:embed/>
                  <p:pic>
                    <p:nvPicPr>
                      <p:cNvPr id="0" name="图片 1026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652770" y="5125720"/>
                        <a:ext cx="2317115" cy="697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/>
          <p:cNvGraphicFramePr>
            <a:graphicFrameLocks noChangeAspect="1"/>
          </p:cNvGraphicFramePr>
          <p:nvPr/>
        </p:nvGraphicFramePr>
        <p:xfrm>
          <a:off x="8642985" y="5125720"/>
          <a:ext cx="2607310" cy="697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5" imgW="1435100" imgH="381000" progId="Equation.DSMT4">
                  <p:embed/>
                </p:oleObj>
              </mc:Choice>
              <mc:Fallback>
                <p:oleObj name="Equation" r:id="rId15" imgW="1435100" imgH="3810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2985" y="5125720"/>
                        <a:ext cx="2607310" cy="6972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6850380" y="4005580"/>
          <a:ext cx="2251075" cy="65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17" imgW="1308100" imgH="381000" progId="Equation.DSMT4">
                  <p:embed/>
                </p:oleObj>
              </mc:Choice>
              <mc:Fallback>
                <p:oleObj name="Equation" r:id="rId17" imgW="1308100" imgH="381000" progId="Equation.DSMT4">
                  <p:embed/>
                  <p:pic>
                    <p:nvPicPr>
                      <p:cNvPr id="0" name="图片 924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50380" y="4005580"/>
                        <a:ext cx="2251075" cy="65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1353" y="2567386"/>
            <a:ext cx="1400467" cy="120671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组合 4"/>
          <p:cNvGrpSpPr/>
          <p:nvPr/>
        </p:nvGrpSpPr>
        <p:grpSpPr>
          <a:xfrm>
            <a:off x="1681791" y="1261285"/>
            <a:ext cx="1878732" cy="1106044"/>
            <a:chOff x="533028" y="1611519"/>
            <a:chExt cx="1878732" cy="1106044"/>
          </a:xfrm>
        </p:grpSpPr>
        <p:sp>
          <p:nvSpPr>
            <p:cNvPr id="6" name="圆角矩形 5"/>
            <p:cNvSpPr/>
            <p:nvPr/>
          </p:nvSpPr>
          <p:spPr>
            <a:xfrm>
              <a:off x="611560" y="1611519"/>
              <a:ext cx="1690488" cy="643508"/>
            </a:xfrm>
            <a:prstGeom prst="roundRect">
              <a:avLst>
                <a:gd name="adj" fmla="val 0"/>
              </a:avLst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经典综艺体简" pitchFamily="49" charset="-122"/>
                </a:rPr>
                <a:t>汇报提纲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经典综艺体简" pitchFamily="49" charset="-122"/>
              </a:endParaRPr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187624" y="2334928"/>
              <a:ext cx="1224136" cy="382635"/>
            </a:xfrm>
            <a:prstGeom prst="roundRect">
              <a:avLst>
                <a:gd name="adj" fmla="val 0"/>
              </a:avLst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黑体" panose="02010609060101010101" pitchFamily="2" charset="-122"/>
                  <a:cs typeface="Arial" panose="020B0604020202020204" pitchFamily="34" charset="0"/>
                </a:rPr>
                <a:t>Outlines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黑体" panose="0201060906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533028" y="2276872"/>
              <a:ext cx="17276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" name="直接连接符 8"/>
          <p:cNvCxnSpPr/>
          <p:nvPr/>
        </p:nvCxnSpPr>
        <p:spPr>
          <a:xfrm>
            <a:off x="4335595" y="1052736"/>
            <a:ext cx="0" cy="503335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2355" y="3238500"/>
            <a:ext cx="1566632" cy="148590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D:\图库1\图片554\ltby_3874837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7" r="14527"/>
          <a:stretch>
            <a:fillRect/>
          </a:stretch>
        </p:blipFill>
        <p:spPr bwMode="auto">
          <a:xfrm>
            <a:off x="1849891" y="4477651"/>
            <a:ext cx="1294737" cy="1294737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4702204" y="2280768"/>
            <a:ext cx="6509133" cy="2196883"/>
          </a:xfrm>
          <a:prstGeom prst="rect">
            <a:avLst/>
          </a:prstGeom>
          <a:noFill/>
          <a:ln w="28575">
            <a:noFill/>
            <a:miter lim="800000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 b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>
              <a:lnSpc>
                <a:spcPct val="200000"/>
              </a:lnSpc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kern="0" dirty="0">
                <a:solidFill>
                  <a:schemeClr val="tx1"/>
                </a:solidFill>
              </a:rPr>
              <a:t>、概述</a:t>
            </a:r>
            <a:endParaRPr lang="en-US" altLang="zh-CN" kern="0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lang="zh-CN" altLang="en-US" kern="0" dirty="0">
                <a:solidFill>
                  <a:schemeClr val="tx1"/>
                </a:solidFill>
              </a:rPr>
              <a:t>二、机组组合中频率安全约束的构造方法</a:t>
            </a:r>
            <a:endParaRPr lang="en-US" altLang="zh-CN" kern="0" dirty="0">
              <a:solidFill>
                <a:schemeClr val="tx1"/>
              </a:solidFill>
            </a:endParaRPr>
          </a:p>
          <a:p>
            <a:pPr lvl="0">
              <a:lnSpc>
                <a:spcPct val="200000"/>
              </a:lnSpc>
              <a:defRPr/>
            </a:pPr>
            <a:r>
              <a:rPr kumimoji="0" lang="zh-CN" alt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三、任务描述</a:t>
            </a: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三、任务描述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07210"/>
            <a:ext cx="10775950" cy="4761865"/>
          </a:xfrm>
        </p:spPr>
        <p:txBody>
          <a:bodyPr>
            <a:normAutofit fontScale="70000"/>
          </a:bodyPr>
          <a:lstStyle/>
          <a:p>
            <a:r>
              <a:rPr lang="zh-CN" altLang="en-US" sz="2500" dirty="0"/>
              <a:t>必做任务</a:t>
            </a:r>
            <a:endParaRPr lang="en-US" altLang="zh-CN" sz="25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基于给出的</a:t>
            </a:r>
            <a:r>
              <a:rPr lang="en-US" altLang="zh-CN" sz="2100" dirty="0"/>
              <a:t>case</a:t>
            </a:r>
            <a:r>
              <a:rPr lang="zh-CN" altLang="en-US" sz="2100" dirty="0"/>
              <a:t>文件和负荷数据，在稳态机组组合的基础上添加频率安全约束，并与不添加频率安全约束的结果进行对比，分析出现这样的情况的原因。</a:t>
            </a:r>
            <a:endParaRPr lang="en-US" altLang="zh-CN" sz="21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不进行发电机的聚合操作，自行推导并添加频率安全约束。</a:t>
            </a:r>
            <a:endParaRPr lang="en-US" altLang="zh-CN" sz="2100" dirty="0"/>
          </a:p>
          <a:p>
            <a:pPr>
              <a:lnSpc>
                <a:spcPct val="150000"/>
              </a:lnSpc>
            </a:pPr>
            <a:r>
              <a:rPr lang="zh-CN" altLang="en-US" sz="2500" dirty="0"/>
              <a:t>进阶任务</a:t>
            </a:r>
            <a:endParaRPr lang="en-US" altLang="zh-CN" sz="25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考虑更精细的火电机组有功</a:t>
            </a:r>
            <a:r>
              <a:rPr lang="en-US" altLang="zh-CN" sz="2100" dirty="0"/>
              <a:t>-</a:t>
            </a:r>
            <a:r>
              <a:rPr lang="zh-CN" altLang="en-US" sz="2100" dirty="0"/>
              <a:t>频率传递函数为                                   </a:t>
            </a:r>
            <a:r>
              <a:rPr lang="en-US" altLang="zh-CN" sz="2100" dirty="0"/>
              <a:t>               </a:t>
            </a:r>
            <a:r>
              <a:rPr lang="zh-CN" altLang="en-US" sz="2100" dirty="0"/>
              <a:t>，推导频率最低点约束，完成</a:t>
            </a:r>
            <a:r>
              <a:rPr lang="en-US" altLang="zh-CN" sz="2100" dirty="0"/>
              <a:t>SCUC</a:t>
            </a:r>
            <a:r>
              <a:rPr lang="zh-CN" altLang="en-US" sz="2100" dirty="0"/>
              <a:t>。</a:t>
            </a:r>
            <a:endParaRPr lang="zh-CN" altLang="en-US" sz="2100" dirty="0"/>
          </a:p>
          <a:p>
            <a:pPr marL="457200" lvl="1" indent="0">
              <a:lnSpc>
                <a:spcPct val="150000"/>
              </a:lnSpc>
              <a:buNone/>
            </a:pPr>
            <a:endParaRPr lang="zh-CN" altLang="en-US" sz="2100" dirty="0"/>
          </a:p>
          <a:p>
            <a:pPr lvl="1">
              <a:lnSpc>
                <a:spcPct val="150000"/>
              </a:lnSpc>
            </a:pPr>
            <a:r>
              <a:rPr lang="zh-CN" altLang="en-US" sz="2100" dirty="0">
                <a:sym typeface="+mn-ea"/>
              </a:rPr>
              <a:t>从            的表达式出发，探索将约束                           直接分段线性化的方法。</a:t>
            </a:r>
            <a:endParaRPr lang="en-US" altLang="zh-CN" sz="2100" dirty="0"/>
          </a:p>
          <a:p>
            <a:pPr>
              <a:lnSpc>
                <a:spcPct val="150000"/>
              </a:lnSpc>
            </a:pPr>
            <a:r>
              <a:rPr lang="zh-CN" altLang="en-US" sz="2500" dirty="0"/>
              <a:t>探索任务</a:t>
            </a:r>
            <a:endParaRPr lang="en-US" altLang="zh-CN" sz="2500" dirty="0"/>
          </a:p>
          <a:p>
            <a:pPr lvl="1">
              <a:lnSpc>
                <a:spcPct val="150000"/>
              </a:lnSpc>
            </a:pPr>
            <a:r>
              <a:rPr lang="zh-CN" altLang="en-US" sz="2100" dirty="0"/>
              <a:t>采用人工智能（最好用</a:t>
            </a:r>
            <a:r>
              <a:rPr lang="en-US" altLang="zh-CN" sz="2100" dirty="0"/>
              <a:t>SVM</a:t>
            </a:r>
            <a:r>
              <a:rPr lang="zh-CN" altLang="en-US" sz="2100" dirty="0"/>
              <a:t>或以</a:t>
            </a:r>
            <a:r>
              <a:rPr lang="en-US" altLang="zh-CN" sz="2100" dirty="0"/>
              <a:t>ReLu</a:t>
            </a:r>
            <a:r>
              <a:rPr lang="zh-CN" altLang="en-US" sz="2100" dirty="0"/>
              <a:t>作为激活函数的</a:t>
            </a:r>
            <a:r>
              <a:rPr lang="en-US" altLang="zh-CN" sz="2100" dirty="0"/>
              <a:t>NN</a:t>
            </a:r>
            <a:r>
              <a:rPr lang="zh-CN" altLang="en-US" sz="2100" dirty="0"/>
              <a:t>）的方法，得到频率最低点约束计算的代理模型（</a:t>
            </a:r>
            <a:r>
              <a:rPr lang="en-US" altLang="zh-CN" sz="2100" dirty="0"/>
              <a:t>Surrogate Model</a:t>
            </a:r>
            <a:r>
              <a:rPr lang="zh-CN" altLang="en-US" sz="2100" dirty="0"/>
              <a:t>）。学有余力的同学将代理模型嵌入</a:t>
            </a:r>
            <a:r>
              <a:rPr lang="en-US" altLang="zh-CN" sz="2100" dirty="0"/>
              <a:t>SCUC</a:t>
            </a:r>
            <a:r>
              <a:rPr lang="zh-CN" altLang="en-US" sz="2100" dirty="0"/>
              <a:t>中代替本节课的频率安全约束。</a:t>
            </a:r>
            <a:endParaRPr lang="en-US" altLang="zh-CN" sz="2100" dirty="0"/>
          </a:p>
          <a:p>
            <a:pPr lvl="1">
              <a:lnSpc>
                <a:spcPct val="150000"/>
              </a:lnSpc>
            </a:pPr>
            <a:endParaRPr lang="en-US" altLang="zh-CN" sz="2100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321300" y="26543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3048000" imgH="4572000" progId="Equation.DSMT4">
                  <p:embed/>
                </p:oleObj>
              </mc:Choice>
              <mc:Fallback>
                <p:oleObj name="Equation" r:id="rId1" imgW="3048000" imgH="4572000" progId="Equation.DSMT4">
                  <p:embed/>
                  <p:pic>
                    <p:nvPicPr>
                      <p:cNvPr id="0" name="图片 1233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1300" y="26543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21300" y="3677920"/>
          <a:ext cx="2592705" cy="7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3" imgW="40233600" imgH="11887200" progId="Equation.DSMT4">
                  <p:embed/>
                </p:oleObj>
              </mc:Choice>
              <mc:Fallback>
                <p:oleObj name="Equation" r:id="rId3" imgW="40233600" imgH="11887200" progId="Equation.DSMT4">
                  <p:embed/>
                  <p:pic>
                    <p:nvPicPr>
                      <p:cNvPr id="0" name="图片 123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21300" y="3677920"/>
                        <a:ext cx="2592705" cy="76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744980" y="4712335"/>
          <a:ext cx="657225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5" imgW="11277600" imgH="6400800" progId="Equation.DSMT4">
                  <p:embed/>
                </p:oleObj>
              </mc:Choice>
              <mc:Fallback>
                <p:oleObj name="Equation" r:id="rId5" imgW="11277600" imgH="6400800" progId="Equation.DSMT4">
                  <p:embed/>
                  <p:pic>
                    <p:nvPicPr>
                      <p:cNvPr id="0" name="图片 1233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44980" y="4712335"/>
                        <a:ext cx="657225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735830" y="4705350"/>
          <a:ext cx="143891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7" imgW="2074545" imgH="619125" progId="Equation.DSMT4">
                  <p:embed/>
                </p:oleObj>
              </mc:Choice>
              <mc:Fallback>
                <p:oleObj name="Equation" r:id="rId7" imgW="2074545" imgH="619125" progId="Equation.DSMT4">
                  <p:embed/>
                  <p:pic>
                    <p:nvPicPr>
                      <p:cNvPr id="0" name="图片 123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35830" y="4705350"/>
                        <a:ext cx="143891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07037" y="1321355"/>
            <a:ext cx="4852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注意，本次作业所有任务均认为全网频率一致。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06963"/>
            <a:ext cx="10775868" cy="5154946"/>
          </a:xfrm>
        </p:spPr>
        <p:txBody>
          <a:bodyPr>
            <a:normAutofit lnSpcReduction="10000"/>
          </a:bodyPr>
          <a:lstStyle/>
          <a:p>
            <a:pPr marL="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Zhang Z, Du E, Teng F, et al. Modeling frequency dynamics in unit commitment with a high share of renewable energy[J]. IEEE Transactions on Power Systems, 2020, 35(6): 4383-4395.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Shi Q, Li F, Cui H. Analytical Method to Aggregate Multi-Machine SFR Model With Applications in Power System Dynamic Studies[J/OL]. IEEE Transactions on Power Systems, 2018, 33(6): 6355-6367. DOI: 10.1109/TPWRS.2018.2824823. </a:t>
            </a:r>
            <a:b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Badesa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L, Teng F,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Strbac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G. Optimal Portfolio of Distinct Frequency Response Services in Low-Inertia Systems[J/OL]. IEEE Transactions on Power Systems, 2020, 35(6): 4459-4469. DOI: 10.1109/TPWRS.2020.2997194. 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[4] U. Markovic, Z. Chu, P.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Aristidou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G. Hug, “LQR-Based Adaptive Virtual Synchronous Machine for Power Systems With High Inverter Penetration,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”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IEEE Transactions on Sustainable Energy, vol. 10, no. 3, pp. 1501-1512, July 2019.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Paturet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M, Markovic U, </a:t>
            </a:r>
            <a:r>
              <a:rPr lang="en-US" altLang="zh-CN" sz="1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Delikaraoglou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S, et al. Stochastic Unit Commitment in Low-Inertia Grids[J/OL]. IEEE Transactions on Power Systems, 2020, 35(5): 3448-3458. DOI: 10.1109/ TPWRS.2020.2987076. 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Liu L, Hu Z, Wen Y, et al. Modeling of frequency security constraints and quantification of frequency control reserve capacities for unit commitment[J]. IEEE Transactions on Power Systems, 2023.</a:t>
            </a:r>
            <a:b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易佩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景志滨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徐飞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考虑频率安全约束的电力系统临界惯量计算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清华大学学报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自然科学版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),2022,62(10):1721-1729.DOI:10.16511/j.cnki.qhdxxb.2022.21.013.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宋晓芳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周海强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薛峰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计及源荷不确定性及频率安全的电力系统区间优化调度方法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[J].</a:t>
            </a:r>
            <a:r>
              <a:rPr lang="zh-CN" altLang="en-US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电力自动化设备</a:t>
            </a: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,2022,42(07):212-220.DOI:10.16081/j.epae.202206004.</a:t>
            </a:r>
            <a:endParaRPr lang="en-US" altLang="zh-CN" sz="1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b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b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321300" y="2654300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" imgW="3048000" imgH="4572000" progId="Equation.DSMT4">
                  <p:embed/>
                </p:oleObj>
              </mc:Choice>
              <mc:Fallback>
                <p:oleObj name="Equation" r:id="rId1" imgW="3048000" imgH="4572000" progId="Equation.DSMT4">
                  <p:embed/>
                  <p:pic>
                    <p:nvPicPr>
                      <p:cNvPr id="0" name="对象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21300" y="2654300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2" descr="手"/>
          <p:cNvPicPr>
            <a:picLocks noChangeAspect="1" noChangeArrowheads="1"/>
          </p:cNvPicPr>
          <p:nvPr/>
        </p:nvPicPr>
        <p:blipFill>
          <a:blip r:embed="rId1" cstate="email"/>
          <a:srcRect/>
          <a:stretch>
            <a:fillRect/>
          </a:stretch>
        </p:blipFill>
        <p:spPr bwMode="auto">
          <a:xfrm>
            <a:off x="3924300" y="3090380"/>
            <a:ext cx="4343400" cy="282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983769" y="1484784"/>
            <a:ext cx="8208912" cy="227774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报告结束，</a:t>
            </a:r>
            <a:endParaRPr lang="en-US" altLang="zh-CN" sz="60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汉真广标" panose="02010609000101010101" pitchFamily="49" charset="-122"/>
              <a:ea typeface="汉真广标" panose="02010609000101010101" pitchFamily="49" charset="-122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  <a:t>欢迎提问！</a:t>
            </a:r>
            <a:br>
              <a:rPr lang="zh-CN" altLang="en-US" sz="7200" i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</a:rPr>
            </a:br>
            <a:r>
              <a:rPr lang="zh-CN" altLang="en-US" sz="3200" i="1" spc="50" dirty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汉真广标" panose="02010609000101010101" pitchFamily="49" charset="-122"/>
                <a:ea typeface="汉真广标" panose="02010609000101010101" pitchFamily="49" charset="-122"/>
                <a:sym typeface="Arial" panose="020B0604020202020204" pitchFamily="34" charset="0"/>
              </a:rPr>
              <a:t>			</a:t>
            </a:r>
            <a:endParaRPr lang="zh-CN" altLang="en-US" sz="2800" spc="50" dirty="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汉真广标" panose="02010609000101010101" pitchFamily="49" charset="-122"/>
              <a:ea typeface="汉真广标" panose="02010609000101010101" pitchFamily="49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492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背景介绍</a:t>
            </a:r>
            <a:endParaRPr lang="en-US" altLang="zh-CN" sz="1700" dirty="0"/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风电和光伏装机容量快速增长。高比例新能源接入使得电力系统转动惯量和频率调节能力降低，不进行附加控制情况下难以像传统机组一样提供惯性和频率支撑。</a:t>
            </a:r>
            <a:endParaRPr lang="en-US" altLang="zh-CN" sz="1800" dirty="0"/>
          </a:p>
          <a:p>
            <a:pPr lvl="1">
              <a:lnSpc>
                <a:spcPct val="110000"/>
              </a:lnSpc>
            </a:pPr>
            <a:r>
              <a:rPr lang="zh-CN" altLang="en-US" sz="1800" dirty="0"/>
              <a:t>在此背景下，维持系统有功平衡和频率控制效果的压力增加。</a:t>
            </a:r>
            <a:r>
              <a:rPr lang="en-US" altLang="zh-CN" sz="1800" dirty="0"/>
              <a:t>2015-2017</a:t>
            </a:r>
            <a:r>
              <a:rPr lang="zh-CN" altLang="en-US" sz="1800" dirty="0"/>
              <a:t>年华北某区域光伏年发电量增长</a:t>
            </a:r>
            <a:r>
              <a:rPr lang="en-US" altLang="zh-CN" sz="1800" dirty="0"/>
              <a:t>4.99</a:t>
            </a:r>
            <a:r>
              <a:rPr lang="zh-CN" altLang="en-US" sz="1800" dirty="0"/>
              <a:t>倍，风电年发电量增长</a:t>
            </a:r>
            <a:r>
              <a:rPr lang="en-US" altLang="zh-CN" sz="1800" dirty="0"/>
              <a:t>1.61</a:t>
            </a:r>
            <a:r>
              <a:rPr lang="zh-CN" altLang="en-US" sz="1800" dirty="0"/>
              <a:t>倍。下图为该区域自动发电控制表现的区域控制偏差（</a:t>
            </a:r>
            <a:r>
              <a:rPr lang="en-US" altLang="zh-CN" sz="1800" dirty="0"/>
              <a:t>Area Control Error, ACE</a:t>
            </a:r>
            <a:r>
              <a:rPr lang="zh-CN" altLang="en-US" sz="1800" dirty="0"/>
              <a:t>）。可以看出，</a:t>
            </a:r>
            <a:r>
              <a:rPr lang="en-US" altLang="zh-CN" sz="1800" dirty="0"/>
              <a:t>ACE</a:t>
            </a:r>
            <a:r>
              <a:rPr lang="zh-CN" altLang="en-US" sz="1800" dirty="0"/>
              <a:t>的绝对值均值和标准差逐渐增大，系统频率控制表现呈恶化趋势。</a:t>
            </a:r>
            <a:endParaRPr lang="en-US" altLang="zh-CN" sz="1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018245" y="6512767"/>
            <a:ext cx="3022659" cy="60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4226" y="4074692"/>
            <a:ext cx="7243815" cy="24642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一、概述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kumimoji="1" lang="zh-CN" altLang="en-US" dirty="0"/>
              <a:t>为什么在机组组合中考虑频率安全约束？</a:t>
            </a:r>
            <a:endParaRPr kumimoji="1" lang="zh-CN" altLang="en-US" dirty="0"/>
          </a:p>
          <a:p>
            <a:pPr lvl="1" fontAlgn="auto">
              <a:lnSpc>
                <a:spcPct val="150000"/>
              </a:lnSpc>
            </a:pPr>
            <a:r>
              <a:rPr kumimoji="1" lang="zh-CN" altLang="en-US" dirty="0"/>
              <a:t>风电和光伏快速增加，系统转动惯量降低，频率稳定性受到威胁。</a:t>
            </a:r>
            <a:endParaRPr kumimoji="1" lang="zh-CN" altLang="en-US" dirty="0"/>
          </a:p>
          <a:p>
            <a:pPr lvl="1" fontAlgn="auto">
              <a:lnSpc>
                <a:spcPct val="150000"/>
              </a:lnSpc>
            </a:pPr>
            <a:r>
              <a:rPr kumimoji="1" lang="zh-CN" altLang="en-US" dirty="0"/>
              <a:t>负荷突增、发电机突然退出等故障会使系统频率突然下降，如果调节能力不足，只能通过切负荷的形式维持系统频率。</a:t>
            </a:r>
            <a:r>
              <a:rPr kumimoji="1" lang="en-US" altLang="zh-CN" dirty="0"/>
              <a:t>——</a:t>
            </a:r>
            <a:r>
              <a:rPr kumimoji="1" lang="zh-CN" altLang="en-US" dirty="0"/>
              <a:t>英国大停电</a:t>
            </a:r>
            <a:endParaRPr kumimoji="1" lang="zh-CN" altLang="en-US" dirty="0"/>
          </a:p>
          <a:p>
            <a:pPr lvl="1" fontAlgn="auto">
              <a:lnSpc>
                <a:spcPct val="150000"/>
              </a:lnSpc>
            </a:pPr>
            <a:r>
              <a:rPr kumimoji="1" lang="zh-CN" altLang="en-US" dirty="0"/>
              <a:t>需要设置合理的机组组合方案，即研究考虑频率安全约束的机组组合问题（</a:t>
            </a:r>
            <a:r>
              <a:rPr kumimoji="1" lang="en-US" altLang="zh-CN" dirty="0"/>
              <a:t>FCUC)</a:t>
            </a:r>
            <a:r>
              <a:rPr kumimoji="1" lang="zh-CN" altLang="en-US" dirty="0"/>
              <a:t>，在电力系统发生预想故障时，系统能够保有调节的裕量，即可将频率限制在安全的范围内。</a:t>
            </a:r>
            <a:endParaRPr kumimoji="1" lang="zh-CN" altLang="en-US" dirty="0"/>
          </a:p>
          <a:p>
            <a:pPr lvl="1" fontAlgn="auto">
              <a:lnSpc>
                <a:spcPct val="150000"/>
              </a:lnSpc>
            </a:pPr>
            <a:r>
              <a:rPr kumimoji="1" lang="en-US" altLang="zh-CN" dirty="0"/>
              <a:t>FCUC</a:t>
            </a:r>
            <a:r>
              <a:rPr kumimoji="1" lang="zh-CN" altLang="en-US" dirty="0"/>
              <a:t>本质上就是在</a:t>
            </a:r>
            <a:r>
              <a:rPr kumimoji="1" lang="en-US" altLang="zh-CN" dirty="0"/>
              <a:t>UC</a:t>
            </a:r>
            <a:r>
              <a:rPr kumimoji="1" lang="zh-CN" altLang="en-US" dirty="0"/>
              <a:t>问题的基础上留有一定的备用容量。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134500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当电力系统遭受负荷突增、机组跳闸等扰动（功率缺额）时，同步机转速下降，系统频率跌落。同理当系统遭受功率盈余时，系统频率上升。</a:t>
            </a:r>
            <a:endParaRPr lang="en-US" altLang="zh-CN" sz="2500" dirty="0"/>
          </a:p>
          <a:p>
            <a:pPr>
              <a:lnSpc>
                <a:spcPct val="110000"/>
              </a:lnSpc>
            </a:pPr>
            <a:r>
              <a:rPr lang="zh-CN" altLang="en-US" sz="2500" dirty="0"/>
              <a:t>以功率缺额为例，分析频率下降过程</a:t>
            </a:r>
            <a:r>
              <a:rPr lang="en-US" altLang="zh-CN" sz="2500" dirty="0"/>
              <a:t>:</a:t>
            </a:r>
            <a:endParaRPr lang="en-US" altLang="zh-CN" sz="2500" dirty="0"/>
          </a:p>
          <a:p>
            <a:pPr lvl="1"/>
            <a:endParaRPr lang="en-US" altLang="zh-CN" sz="21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5602" y="2757146"/>
            <a:ext cx="6360384" cy="3599203"/>
          </a:xfrm>
          <a:prstGeom prst="rect">
            <a:avLst/>
          </a:prstGeom>
        </p:spPr>
      </p:pic>
      <p:sp>
        <p:nvSpPr>
          <p:cNvPr id="17" name="内容占位符 4"/>
          <p:cNvSpPr txBox="1"/>
          <p:nvPr/>
        </p:nvSpPr>
        <p:spPr>
          <a:xfrm>
            <a:off x="1093237" y="3270773"/>
            <a:ext cx="4596882" cy="308557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400" b="1" kern="1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惯量响应阶段：</a:t>
            </a:r>
            <a:r>
              <a:rPr lang="zh-CN" altLang="en-US" sz="1800" b="0" dirty="0">
                <a:solidFill>
                  <a:schemeClr val="tx1"/>
                </a:solidFill>
              </a:rPr>
              <a:t>一次调频响应较慢，机械功率来不及变化，靠惯量提供动能来调节功率</a:t>
            </a:r>
            <a:r>
              <a:rPr lang="zh-CN" altLang="en-US" sz="1800" dirty="0">
                <a:solidFill>
                  <a:schemeClr val="tx1"/>
                </a:solidFill>
              </a:rPr>
              <a:t>。</a:t>
            </a:r>
            <a:endParaRPr lang="en-US" altLang="zh-CN" sz="1800" dirty="0">
              <a:solidFill>
                <a:schemeClr val="tx1"/>
              </a:solidFill>
            </a:endParaRPr>
          </a:p>
          <a:p>
            <a:endParaRPr lang="en-US" altLang="zh-CN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/>
              <a:t>一次调频阶段：</a:t>
            </a:r>
            <a:r>
              <a:rPr lang="zh-CN" altLang="en-US" sz="1800" b="0" dirty="0">
                <a:solidFill>
                  <a:schemeClr val="tx1"/>
                </a:solidFill>
              </a:rPr>
              <a:t>发电机改变机械功率来平衡功率缺额，惯量仍然存在。（有差调节</a:t>
            </a:r>
            <a:r>
              <a:rPr lang="zh-CN" altLang="en-US" sz="1800" dirty="0">
                <a:solidFill>
                  <a:schemeClr val="tx1"/>
                </a:solidFill>
              </a:rPr>
              <a:t>）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sz="1800" dirty="0"/>
              <a:t>二次调频阶段：</a:t>
            </a:r>
            <a:r>
              <a:rPr lang="zh-CN" altLang="en-US" sz="1800" b="0" dirty="0">
                <a:solidFill>
                  <a:schemeClr val="tx1"/>
                </a:solidFill>
              </a:rPr>
              <a:t>一次调频后仍存在频率偏差，通过二次调频响应实现系统频率的无差调节。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018245" y="6512767"/>
            <a:ext cx="3022659" cy="606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7101840" y="6363934"/>
            <a:ext cx="363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频率动态响应曲线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986" y="3808020"/>
            <a:ext cx="1940588" cy="10919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894054" y="6356350"/>
            <a:ext cx="2743200" cy="365125"/>
          </a:xfrm>
        </p:spPr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6"/>
            <a:ext cx="10775868" cy="4256772"/>
          </a:xfrm>
        </p:spPr>
        <p:txBody>
          <a:bodyPr>
            <a:normAutofit/>
          </a:bodyPr>
          <a:lstStyle/>
          <a:p>
            <a:r>
              <a:rPr lang="zh-CN" altLang="en-US" sz="2500" dirty="0"/>
              <a:t>电力系统频</a:t>
            </a:r>
            <a:r>
              <a:rPr lang="zh-CN" altLang="en-US" sz="2500" dirty="0">
                <a:solidFill>
                  <a:srgbClr val="4A566C"/>
                </a:solidFill>
              </a:rPr>
              <a:t>率</a:t>
            </a:r>
            <a:r>
              <a:rPr lang="zh-CN" altLang="en-US" sz="2500" dirty="0"/>
              <a:t>控制</a:t>
            </a:r>
            <a:endParaRPr lang="en-US" altLang="zh-CN" sz="2500" dirty="0"/>
          </a:p>
          <a:p>
            <a:pPr lvl="1"/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839" y="2281359"/>
            <a:ext cx="5365186" cy="361676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836194" y="2993231"/>
            <a:ext cx="400050" cy="3214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146947" y="3181677"/>
            <a:ext cx="85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虚拟惯量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53557" y="3500928"/>
            <a:ext cx="1308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火电机组一次调频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690468" y="2437459"/>
            <a:ext cx="10531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惯量控制部分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endCxn id="17" idx="1"/>
          </p:cNvCxnSpPr>
          <p:nvPr/>
        </p:nvCxnSpPr>
        <p:spPr>
          <a:xfrm flipV="1">
            <a:off x="3977283" y="2568264"/>
            <a:ext cx="713185" cy="139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977282" y="3600445"/>
            <a:ext cx="713185" cy="139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1099908" y="4250531"/>
            <a:ext cx="5365186" cy="158591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014125" y="5984672"/>
            <a:ext cx="3536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构网型逆变器（虚拟同步发电机）提供频率支撑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箭头连接符 28"/>
          <p:cNvCxnSpPr>
            <a:stCxn id="26" idx="2"/>
            <a:endCxn id="27" idx="0"/>
          </p:cNvCxnSpPr>
          <p:nvPr/>
        </p:nvCxnSpPr>
        <p:spPr>
          <a:xfrm>
            <a:off x="3782501" y="5836444"/>
            <a:ext cx="0" cy="148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653629" y="6361431"/>
            <a:ext cx="444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考虑惯量和一次调频的电力系统频率控制模型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[1]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757" y="4454304"/>
            <a:ext cx="4887845" cy="1443822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7063829" y="6002801"/>
            <a:ext cx="4442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二次调频控制器传递函数框图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790757" y="1893094"/>
            <a:ext cx="4887845" cy="25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越来越多的新型资源通过电力电子装置接入电网，具有很强的一次调频潜力。左图考虑构网型逆变器具有虚拟惯量参与频率调节。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目前关于二次调频，基于比例积分的控制器得到了广泛的应用。频率响应模型中一些参数需要通过参数辨识来确定。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67638" y="6359785"/>
            <a:ext cx="2743200" cy="365125"/>
          </a:xfrm>
        </p:spPr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5025824" cy="5134340"/>
          </a:xfrm>
        </p:spPr>
        <p:txBody>
          <a:bodyPr>
            <a:normAutofit lnSpcReduction="10000"/>
          </a:bodyPr>
          <a:lstStyle/>
          <a:p>
            <a:r>
              <a:rPr lang="zh-CN" altLang="en-US" sz="2500" dirty="0"/>
              <a:t>频率安全要求（不考虑二次调频）</a:t>
            </a:r>
            <a:endParaRPr lang="en-US" altLang="zh-CN" sz="2500" dirty="0"/>
          </a:p>
          <a:p>
            <a:pPr lvl="1">
              <a:lnSpc>
                <a:spcPct val="130000"/>
              </a:lnSpc>
            </a:pPr>
            <a:r>
              <a:rPr lang="zh-CN" altLang="en-US" sz="1800" dirty="0"/>
              <a:t>发生大扰动后，相应的</a:t>
            </a:r>
            <a:r>
              <a:rPr lang="zh-CN" altLang="en-US" sz="1800" b="1" dirty="0"/>
              <a:t>频率安全指标</a:t>
            </a:r>
            <a:r>
              <a:rPr lang="zh-CN" altLang="en-US" sz="1800" dirty="0"/>
              <a:t>不能超过规定的阈值。</a:t>
            </a:r>
            <a:endParaRPr lang="en-US" altLang="zh-CN" sz="1800" dirty="0"/>
          </a:p>
          <a:p>
            <a:pPr lvl="1">
              <a:lnSpc>
                <a:spcPct val="130000"/>
              </a:lnSpc>
            </a:pPr>
            <a:r>
              <a:rPr lang="zh-CN" altLang="en-US" sz="1800" dirty="0"/>
              <a:t>回顾上节课讲过的三个量作为频率安全指标</a:t>
            </a:r>
            <a:endParaRPr lang="en-US" altLang="zh-CN" sz="1800" dirty="0"/>
          </a:p>
          <a:p>
            <a:pPr lvl="1">
              <a:lnSpc>
                <a:spcPct val="130000"/>
              </a:lnSpc>
            </a:pPr>
            <a:endParaRPr lang="en-US" altLang="zh-CN" sz="1800" dirty="0"/>
          </a:p>
          <a:p>
            <a:pPr lvl="1">
              <a:lnSpc>
                <a:spcPct val="130000"/>
              </a:lnSpc>
            </a:pPr>
            <a:endParaRPr lang="en-US" altLang="zh-CN" sz="1800" dirty="0"/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/>
          </a:p>
          <a:p>
            <a:pPr lvl="1">
              <a:lnSpc>
                <a:spcPct val="130000"/>
              </a:lnSpc>
            </a:pPr>
            <a:r>
              <a:rPr lang="zh-CN" altLang="en-US" sz="1800" dirty="0"/>
              <a:t>以上三个指标中，暂态频率偏差极值（频率最低点）约束最复杂</a:t>
            </a:r>
            <a:r>
              <a:rPr lang="zh-CN" altLang="en-US" sz="2100" dirty="0"/>
              <a:t>。</a:t>
            </a:r>
            <a:r>
              <a:rPr lang="zh-CN" altLang="en-US" sz="1900" dirty="0">
                <a:solidFill>
                  <a:schemeClr val="tx1"/>
                </a:solidFill>
              </a:rPr>
              <a:t>因为其表达式是</a:t>
            </a:r>
            <a:r>
              <a:rPr lang="zh-CN" altLang="en-US" sz="1900" b="1" dirty="0">
                <a:solidFill>
                  <a:schemeClr val="tx1"/>
                </a:solidFill>
              </a:rPr>
              <a:t>关于机组启停变量的非线性函数</a:t>
            </a:r>
            <a:r>
              <a:rPr lang="zh-CN" altLang="en-US" sz="1900" dirty="0">
                <a:solidFill>
                  <a:schemeClr val="tx1"/>
                </a:solidFill>
              </a:rPr>
              <a:t>，直接引入机组组合模型会改变原问题性质，无法通过已有求解器进行高效求解</a:t>
            </a:r>
            <a:r>
              <a:rPr lang="en-US" altLang="zh-CN" sz="1900" dirty="0">
                <a:solidFill>
                  <a:schemeClr val="tx1"/>
                </a:solidFill>
              </a:rPr>
              <a:t>[2]</a:t>
            </a:r>
            <a:r>
              <a:rPr lang="zh-CN" altLang="en-US" sz="1900" dirty="0">
                <a:solidFill>
                  <a:schemeClr val="tx1"/>
                </a:solidFill>
              </a:rPr>
              <a:t>。</a:t>
            </a:r>
            <a:endParaRPr lang="en-US" altLang="zh-CN" sz="2400" dirty="0">
              <a:solidFill>
                <a:schemeClr val="tx1"/>
              </a:solidFill>
            </a:endParaRPr>
          </a:p>
        </p:txBody>
      </p:sp>
      <p:sp>
        <p:nvSpPr>
          <p:cNvPr id="12" name="内容占位符 4"/>
          <p:cNvSpPr txBox="1"/>
          <p:nvPr/>
        </p:nvSpPr>
        <p:spPr>
          <a:xfrm>
            <a:off x="6211912" y="2544826"/>
            <a:ext cx="4472738" cy="359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l"/>
              <a:defRPr sz="2400" b="1" kern="1200" baseline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1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1"/>
          <a:srcRect l="5461" r="1017" b="12012"/>
          <a:stretch>
            <a:fillRect/>
          </a:stretch>
        </p:blipFill>
        <p:spPr>
          <a:xfrm>
            <a:off x="6663383" y="3163511"/>
            <a:ext cx="4558318" cy="2700867"/>
          </a:xfrm>
          <a:prstGeom prst="rect">
            <a:avLst/>
          </a:prstGeom>
        </p:spPr>
      </p:pic>
      <p:cxnSp>
        <p:nvCxnSpPr>
          <p:cNvPr id="16" name="直接连接符 15"/>
          <p:cNvCxnSpPr/>
          <p:nvPr/>
        </p:nvCxnSpPr>
        <p:spPr>
          <a:xfrm>
            <a:off x="7158407" y="2496781"/>
            <a:ext cx="0" cy="3282174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7899238" y="2496781"/>
            <a:ext cx="0" cy="3303059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7158407" y="2733848"/>
            <a:ext cx="7408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6703628" y="2496781"/>
            <a:ext cx="0" cy="330305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703628" y="5778955"/>
            <a:ext cx="51072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6347270" y="1988432"/>
            <a:ext cx="891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1061625" y="5864378"/>
            <a:ext cx="8916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11204026" y="2496781"/>
            <a:ext cx="0" cy="3282174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V="1">
            <a:off x="7514743" y="2974681"/>
            <a:ext cx="3689282" cy="71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20306" y="2096308"/>
            <a:ext cx="855132" cy="37128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7056805" y="2107484"/>
            <a:ext cx="11810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惯量响应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822946" y="2459502"/>
            <a:ext cx="855132" cy="37128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8759445" y="2471739"/>
            <a:ext cx="11810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一次调频</a:t>
            </a:r>
            <a:endParaRPr lang="zh-CN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7049664" y="5762506"/>
          <a:ext cx="261594" cy="45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" imgW="3352800" imgH="5791200" progId="Equation.DSMT4">
                  <p:embed/>
                </p:oleObj>
              </mc:Choice>
              <mc:Fallback>
                <p:oleObj name="Equation" r:id="rId2" imgW="3352800" imgH="5791200" progId="Equation.DSMT4">
                  <p:embed/>
                  <p:pic>
                    <p:nvPicPr>
                      <p:cNvPr id="0" name="对象 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049664" y="5762506"/>
                        <a:ext cx="261594" cy="45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7813004" y="5775054"/>
          <a:ext cx="579362" cy="459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4" imgW="7315200" imgH="5791200" progId="Equation.DSMT4">
                  <p:embed/>
                </p:oleObj>
              </mc:Choice>
              <mc:Fallback>
                <p:oleObj name="Equation" r:id="rId4" imgW="7315200" imgH="5791200" progId="Equation.DSMT4">
                  <p:embed/>
                  <p:pic>
                    <p:nvPicPr>
                      <p:cNvPr id="0" name="对象 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13004" y="5775054"/>
                        <a:ext cx="579362" cy="4594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直接箭头连接符 30"/>
          <p:cNvCxnSpPr/>
          <p:nvPr/>
        </p:nvCxnSpPr>
        <p:spPr>
          <a:xfrm flipH="1">
            <a:off x="6513550" y="3206697"/>
            <a:ext cx="636474" cy="103991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200671" y="4226302"/>
          <a:ext cx="955629" cy="325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6" imgW="13411200" imgH="4572000" progId="Equation.DSMT4">
                  <p:embed/>
                </p:oleObj>
              </mc:Choice>
              <mc:Fallback>
                <p:oleObj name="Equation" r:id="rId6" imgW="13411200" imgH="4572000" progId="Equation.DSMT4">
                  <p:embed/>
                  <p:pic>
                    <p:nvPicPr>
                      <p:cNvPr id="0" name="对象 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00671" y="4226302"/>
                        <a:ext cx="955629" cy="3258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连接符 32"/>
          <p:cNvCxnSpPr/>
          <p:nvPr/>
        </p:nvCxnSpPr>
        <p:spPr>
          <a:xfrm flipH="1" flipV="1">
            <a:off x="6507675" y="3206697"/>
            <a:ext cx="4696350" cy="23381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 flipV="1">
            <a:off x="6946387" y="5186326"/>
            <a:ext cx="2307793" cy="8393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>
            <a:off x="8184036" y="3230078"/>
            <a:ext cx="0" cy="19562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9601489" y="4381544"/>
            <a:ext cx="1882967" cy="0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10944170" y="3217729"/>
            <a:ext cx="0" cy="11593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10290196" y="3572547"/>
          <a:ext cx="676119" cy="546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8" imgW="7924800" imgH="6400800" progId="Equation.DSMT4">
                  <p:embed/>
                </p:oleObj>
              </mc:Choice>
              <mc:Fallback>
                <p:oleObj name="Equation" r:id="rId8" imgW="7924800" imgH="6400800" progId="Equation.DSMT4">
                  <p:embed/>
                  <p:pic>
                    <p:nvPicPr>
                      <p:cNvPr id="0" name="对象 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290196" y="3572547"/>
                        <a:ext cx="676119" cy="546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/>
          <p:cNvGraphicFramePr>
            <a:graphicFrameLocks noChangeAspect="1"/>
          </p:cNvGraphicFramePr>
          <p:nvPr/>
        </p:nvGraphicFramePr>
        <p:xfrm>
          <a:off x="8223425" y="3654210"/>
          <a:ext cx="978410" cy="555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0" imgW="11277600" imgH="6400800" progId="Equation.DSMT4">
                  <p:embed/>
                </p:oleObj>
              </mc:Choice>
              <mc:Fallback>
                <p:oleObj name="Equation" r:id="rId10" imgW="11277600" imgH="6400800" progId="Equation.DSMT4">
                  <p:embed/>
                  <p:pic>
                    <p:nvPicPr>
                      <p:cNvPr id="0" name="对象 4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23425" y="3654210"/>
                        <a:ext cx="978410" cy="555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/>
          <p:cNvCxnSpPr/>
          <p:nvPr/>
        </p:nvCxnSpPr>
        <p:spPr>
          <a:xfrm>
            <a:off x="7025925" y="2377816"/>
            <a:ext cx="299846" cy="2078285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7899237" y="5199997"/>
            <a:ext cx="899373" cy="81200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8768508" y="5778955"/>
            <a:ext cx="1948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最低点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(nadir)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            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9074441" y="6133838"/>
          <a:ext cx="943319" cy="32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2" imgW="13411200" imgH="4572000" progId="Equation.DSMT4">
                  <p:embed/>
                </p:oleObj>
              </mc:Choice>
              <mc:Fallback>
                <p:oleObj name="Equation" r:id="rId12" imgW="13411200" imgH="4572000" progId="Equation.DSMT4">
                  <p:embed/>
                  <p:pic>
                    <p:nvPicPr>
                      <p:cNvPr id="0" name="对象 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074441" y="6133838"/>
                        <a:ext cx="943319" cy="321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连接符 43"/>
          <p:cNvCxnSpPr/>
          <p:nvPr/>
        </p:nvCxnSpPr>
        <p:spPr>
          <a:xfrm>
            <a:off x="7514743" y="2475896"/>
            <a:ext cx="0" cy="3303059"/>
          </a:xfrm>
          <a:prstGeom prst="line">
            <a:avLst/>
          </a:prstGeom>
          <a:ln w="28575"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7402915" y="5762506"/>
          <a:ext cx="460155" cy="4845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3" imgW="6096000" imgH="6400800" progId="Equation.DSMT4">
                  <p:embed/>
                </p:oleObj>
              </mc:Choice>
              <mc:Fallback>
                <p:oleObj name="Equation" r:id="rId13" imgW="6096000" imgH="6400800" progId="Equation.DSMT4">
                  <p:embed/>
                  <p:pic>
                    <p:nvPicPr>
                      <p:cNvPr id="0" name="对象 6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402915" y="5762506"/>
                        <a:ext cx="460155" cy="4845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/>
          <p:cNvGraphicFramePr>
            <a:graphicFrameLocks noChangeAspect="1"/>
          </p:cNvGraphicFramePr>
          <p:nvPr/>
        </p:nvGraphicFramePr>
        <p:xfrm>
          <a:off x="1516383" y="3680437"/>
          <a:ext cx="991689" cy="3381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15" imgW="13411200" imgH="4572000" progId="Equation.DSMT4">
                  <p:embed/>
                </p:oleObj>
              </mc:Choice>
              <mc:Fallback>
                <p:oleObj name="Equation" r:id="rId15" imgW="13411200" imgH="4572000" progId="Equation.DSMT4">
                  <p:embed/>
                  <p:pic>
                    <p:nvPicPr>
                      <p:cNvPr id="0" name="对象 5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6383" y="3680437"/>
                        <a:ext cx="991689" cy="3381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文本框 64"/>
          <p:cNvSpPr txBox="1"/>
          <p:nvPr/>
        </p:nvSpPr>
        <p:spPr>
          <a:xfrm>
            <a:off x="2508072" y="366993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：频率变化率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6" name="对象 65"/>
          <p:cNvGraphicFramePr>
            <a:graphicFrameLocks noChangeAspect="1"/>
          </p:cNvGraphicFramePr>
          <p:nvPr/>
        </p:nvGraphicFramePr>
        <p:xfrm>
          <a:off x="1521541" y="4005338"/>
          <a:ext cx="717046" cy="407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6" imgW="11277600" imgH="6400800" progId="Equation.DSMT4">
                  <p:embed/>
                </p:oleObj>
              </mc:Choice>
              <mc:Fallback>
                <p:oleObj name="Equation" r:id="rId16" imgW="11277600" imgH="6400800" progId="Equation.DSMT4">
                  <p:embed/>
                  <p:pic>
                    <p:nvPicPr>
                      <p:cNvPr id="0" name="对象 5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21541" y="4005338"/>
                        <a:ext cx="717046" cy="407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" name="文本框 66"/>
          <p:cNvSpPr txBox="1"/>
          <p:nvPr/>
        </p:nvSpPr>
        <p:spPr>
          <a:xfrm>
            <a:off x="2515158" y="401256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：暂态频率偏差极值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2515092" y="434196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：准稳态频率偏差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1510304" y="4364216"/>
          <a:ext cx="495772" cy="40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Equation" r:id="rId17" imgW="1012825" imgH="826135" progId="Equation.DSMT4">
                  <p:embed/>
                </p:oleObj>
              </mc:Choice>
              <mc:Fallback>
                <p:oleObj name="Equation" r:id="rId17" imgW="1012825" imgH="826135" progId="Equation.DSMT4">
                  <p:embed/>
                  <p:pic>
                    <p:nvPicPr>
                      <p:cNvPr id="0" name="图片 11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10304" y="4364216"/>
                        <a:ext cx="495772" cy="403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492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研究现状综述</a:t>
            </a:r>
            <a:endParaRPr lang="en-US" altLang="zh-CN" sz="2500" dirty="0"/>
          </a:p>
          <a:p>
            <a:pPr lvl="1">
              <a:lnSpc>
                <a:spcPct val="130000"/>
              </a:lnSpc>
            </a:pPr>
            <a:r>
              <a:rPr lang="zh-CN" altLang="en-US" sz="1800" dirty="0"/>
              <a:t>目前关于频率最低点约束的研究，主要有以下三种方法。</a:t>
            </a:r>
            <a:endParaRPr lang="en-US" altLang="zh-CN" sz="1800" dirty="0"/>
          </a:p>
          <a:p>
            <a:pPr lvl="1"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第一类：假设调频资源在参与一次调频过程中按照恒定速率调节出力。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文献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忽略负荷的惯性推导了二阶锥形式的频率最低点约束。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不足之处在于实际一次调频过程并不是恒定速率调节，假设性较强。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410758" y="3154832"/>
            <a:ext cx="100277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1410758" y="6158971"/>
            <a:ext cx="99430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349306" y="3917134"/>
            <a:ext cx="53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调频资源出力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95538" y="4515974"/>
            <a:ext cx="4273323" cy="1579031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362138" y="3741804"/>
            <a:ext cx="533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频率最低点约束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65" y="3627120"/>
            <a:ext cx="4368800" cy="2334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395" y="3737610"/>
            <a:ext cx="3943350" cy="746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一、概述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EC113-D063-4FF1-B759-1FADD051B7BA}" type="slidenum">
              <a:rPr lang="zh-CN" altLang="en-US" smtClean="0"/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775868" cy="554921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zh-CN" altLang="en-US" sz="2500" dirty="0"/>
              <a:t>研究现状综述</a:t>
            </a:r>
            <a:endParaRPr lang="en-US" altLang="zh-CN" sz="2500" dirty="0"/>
          </a:p>
          <a:p>
            <a:pPr lvl="1">
              <a:lnSpc>
                <a:spcPct val="130000"/>
              </a:lnSpc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第二类：推导频率最低点约束时采用与实际一次调频一样的下垂控制方式，再将约束线性化。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首先简化频率控制模型，推导出频率最低点的表达式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[4]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标红的变量中都含有机组组合变量，需要将其线性化。线性化的方法有分段线性化、基于机器学习方法的线性化等。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endParaRPr lang="en-US" altLang="zh-CN" sz="1800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1326091" y="2739966"/>
            <a:ext cx="100277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10970" y="3188970"/>
          <a:ext cx="8024495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" imgW="96316800" imgH="19812000" progId="Equation.DSMT4">
                  <p:embed/>
                </p:oleObj>
              </mc:Choice>
              <mc:Fallback>
                <p:oleObj name="Equation" r:id="rId1" imgW="96316800" imgH="19812000" progId="Equation.DSMT4">
                  <p:embed/>
                  <p:pic>
                    <p:nvPicPr>
                      <p:cNvPr id="0" name="图片 4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10970" y="3188970"/>
                        <a:ext cx="8024495" cy="165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410970" y="4834255"/>
          <a:ext cx="393890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2908300" imgH="673100" progId="Equation.DSMT4">
                  <p:embed/>
                </p:oleObj>
              </mc:Choice>
              <mc:Fallback>
                <p:oleObj name="Equation" r:id="rId3" imgW="2908300" imgH="673100" progId="Equation.DSMT4">
                  <p:embed/>
                  <p:pic>
                    <p:nvPicPr>
                      <p:cNvPr id="0" name="图片 72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0970" y="4834255"/>
                        <a:ext cx="3938905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GFjNWMzODEzZTllMjRmMjJjMmQ1YWM1ZmU0YjlhYj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电力-学术-简洁版本169-新系标</Template>
  <TotalTime>0</TotalTime>
  <Words>5723</Words>
  <Application>WPS 演示</Application>
  <PresentationFormat>宽屏</PresentationFormat>
  <Paragraphs>396</Paragraphs>
  <Slides>27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75</vt:i4>
      </vt:variant>
      <vt:variant>
        <vt:lpstr>幻灯片标题</vt:lpstr>
      </vt:variant>
      <vt:variant>
        <vt:i4>27</vt:i4>
      </vt:variant>
    </vt:vector>
  </HeadingPairs>
  <TitlesOfParts>
    <vt:vector size="114" baseType="lpstr">
      <vt:lpstr>Arial</vt:lpstr>
      <vt:lpstr>宋体</vt:lpstr>
      <vt:lpstr>Wingdings</vt:lpstr>
      <vt:lpstr>微软雅黑</vt:lpstr>
      <vt:lpstr>Calibri</vt:lpstr>
      <vt:lpstr>经典综艺体简</vt:lpstr>
      <vt:lpstr>黑体</vt:lpstr>
      <vt:lpstr>Times New Roman</vt:lpstr>
      <vt:lpstr>Arial Unicode MS</vt:lpstr>
      <vt:lpstr>等线</vt:lpstr>
      <vt:lpstr>汉真广标</vt:lpstr>
      <vt:lpstr>Office 主题​​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电力系统分析与控制 (30220562-2)  第十一讲  机组组合中频率安全约束的构造方法</vt:lpstr>
      <vt:lpstr>PowerPoint 演示文稿</vt:lpstr>
      <vt:lpstr>一、概述</vt:lpstr>
      <vt:lpstr>一、概述</vt:lpstr>
      <vt:lpstr>一、概述</vt:lpstr>
      <vt:lpstr>一、概述</vt:lpstr>
      <vt:lpstr>一、概述</vt:lpstr>
      <vt:lpstr>一、概述</vt:lpstr>
      <vt:lpstr>一、概述</vt:lpstr>
      <vt:lpstr>一、概述</vt:lpstr>
      <vt:lpstr>一、概述</vt:lpstr>
      <vt:lpstr>一、概述</vt:lpstr>
      <vt:lpstr>PowerPoint 演示文稿</vt:lpstr>
      <vt:lpstr>二、机组组合中频率安全约束的构造方法</vt:lpstr>
      <vt:lpstr>二、机组组合中频率安全约束的构造方法</vt:lpstr>
      <vt:lpstr>二、机组组合中频率安全约束的构造方法</vt:lpstr>
      <vt:lpstr>二、机组组合中频率安全约束的构造方法</vt:lpstr>
      <vt:lpstr>二、机组组合中频率安全约束的构造方法</vt:lpstr>
      <vt:lpstr>二、机组组合中频率安全约束的构造方法</vt:lpstr>
      <vt:lpstr>二、机组组合中频率安全约束的构造方法</vt:lpstr>
      <vt:lpstr>二、机组组合中频率安全约束的构造方法</vt:lpstr>
      <vt:lpstr>二、机组组合中频率安全约束的构造方法</vt:lpstr>
      <vt:lpstr>二、机组组合中频率安全约束的构造方法</vt:lpstr>
      <vt:lpstr>PowerPoint 演示文稿</vt:lpstr>
      <vt:lpstr>三、任务描述</vt:lpstr>
      <vt:lpstr>参考文献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Zongxiang</dc:creator>
  <cp:lastModifiedBy>.</cp:lastModifiedBy>
  <cp:revision>220</cp:revision>
  <dcterms:created xsi:type="dcterms:W3CDTF">2023-02-20T13:44:00Z</dcterms:created>
  <dcterms:modified xsi:type="dcterms:W3CDTF">2025-05-20T02:21:18Z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4F093A17D0544E1F9D184D0BC1FC1BB1_12</vt:lpwstr>
  </property>
  <property fmtid="{D5CDD505-2E9C-101B-9397-08002B2CF9AE}" pid="3" name="KSOProductBuildVer">
    <vt:lpwstr>2052-12.1.0.21171</vt:lpwstr>
  </property>
</Properties>
</file>