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6" r:id="rId3"/>
    <p:sldId id="278" r:id="rId4"/>
    <p:sldId id="279" r:id="rId5"/>
    <p:sldId id="294" r:id="rId6"/>
    <p:sldId id="280" r:id="rId7"/>
    <p:sldId id="295" r:id="rId8"/>
    <p:sldId id="296" r:id="rId9"/>
    <p:sldId id="297" r:id="rId10"/>
    <p:sldId id="298" r:id="rId11"/>
    <p:sldId id="299" r:id="rId12"/>
    <p:sldId id="281" r:id="rId13"/>
    <p:sldId id="300" r:id="rId14"/>
    <p:sldId id="301" r:id="rId15"/>
    <p:sldId id="302" r:id="rId16"/>
    <p:sldId id="28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87" r:id="rId25"/>
    <p:sldId id="288" r:id="rId26"/>
    <p:sldId id="289" r:id="rId27"/>
    <p:sldId id="290" r:id="rId28"/>
    <p:sldId id="291" r:id="rId29"/>
    <p:sldId id="292" r:id="rId30"/>
    <p:sldId id="310" r:id="rId31"/>
    <p:sldId id="313" r:id="rId32"/>
    <p:sldId id="311" r:id="rId33"/>
    <p:sldId id="312" r:id="rId34"/>
    <p:sldId id="314" r:id="rId35"/>
    <p:sldId id="293" r:id="rId36"/>
    <p:sldId id="283" r:id="rId37"/>
    <p:sldId id="315" r:id="rId38"/>
    <p:sldId id="316" r:id="rId39"/>
    <p:sldId id="317" r:id="rId40"/>
    <p:sldId id="318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5816" autoAdjust="0"/>
  </p:normalViewPr>
  <p:slideViewPr>
    <p:cSldViewPr snapToGrid="0">
      <p:cViewPr varScale="1">
        <p:scale>
          <a:sx n="130" d="100"/>
          <a:sy n="130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111EB-C082-48A7-A9DF-160264FFDFE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99D70-9238-4D83-A634-65CDF4FF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6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Bootstrapping is hard (ref writing C# book)</a:t>
            </a:r>
          </a:p>
          <a:p>
            <a:r>
              <a:rPr lang="en-GB" dirty="0" smtClean="0"/>
              <a:t>Let’s make life as easy as possible for newcomers</a:t>
            </a:r>
          </a:p>
          <a:p>
            <a:r>
              <a:rPr lang="en-GB" dirty="0" smtClean="0"/>
              <a:t>Somewhat based on Humanity: Epic Fail talk from a while ago.</a:t>
            </a:r>
          </a:p>
          <a:p>
            <a:r>
              <a:rPr lang="en-GB" dirty="0" smtClean="0"/>
              <a:t>You probably know all this already – but may have learned it in a different way. (If you remember how you learned, and think it’s better, that’s fine! There’s more than one way of doing it…)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41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Cori decides to pain Jon’s front door purple – she uses the piece of paper for navigation, and paints the door she finds in purple.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Dustin visits the house (by finding the address on his piece of paper) and sees a purple</a:t>
            </a:r>
            <a:r>
              <a:rPr lang="en-GB" baseline="0" dirty="0" smtClean="0"/>
              <a:t> front door.</a:t>
            </a:r>
          </a:p>
          <a:p>
            <a:r>
              <a:rPr lang="en-GB" baseline="0" dirty="0" smtClean="0"/>
              <a:t>Dustin works for Microsoft, so he likes Windows. He adds two windows to the house.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9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Dustin</a:t>
            </a:r>
            <a:r>
              <a:rPr lang="en-GB" baseline="0" dirty="0" smtClean="0"/>
              <a:t> then rubs out the address that </a:t>
            </a:r>
            <a:r>
              <a:rPr lang="en-GB" i="1" baseline="0" dirty="0" smtClean="0"/>
              <a:t>was</a:t>
            </a:r>
            <a:r>
              <a:rPr lang="en-GB" i="0" baseline="0" dirty="0" smtClean="0"/>
              <a:t> on the piece of paper, and writes down a different address</a:t>
            </a:r>
          </a:p>
          <a:p>
            <a:r>
              <a:rPr lang="en-GB" i="0" baseline="0" dirty="0" smtClean="0"/>
              <a:t>Instead, to a house with a black front door and two windows.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3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So, now: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Jon and Cori have two pieces of paper with the same address 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Dustin has a piece of paper with a different address on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04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Dustin</a:t>
            </a:r>
            <a:r>
              <a:rPr lang="en-GB" baseline="0" dirty="0" smtClean="0"/>
              <a:t> goes to the address on his piece of paper, and paints the front door blue.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9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Jon goes home, his</a:t>
            </a:r>
            <a:r>
              <a:rPr lang="en-GB" baseline="0" dirty="0" smtClean="0"/>
              <a:t> front door is still purple.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0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 err="1" smtClean="0"/>
              <a:t>nullable</a:t>
            </a:r>
            <a:r>
              <a:rPr lang="en-GB" dirty="0" smtClean="0"/>
              <a:t> types, we can have a piece of paper which is blank where the value would be.</a:t>
            </a:r>
          </a:p>
          <a:p>
            <a:r>
              <a:rPr lang="en-GB" dirty="0" smtClean="0"/>
              <a:t>That would be equivalent to a null value.</a:t>
            </a:r>
          </a:p>
          <a:p>
            <a:r>
              <a:rPr lang="en-GB" dirty="0" smtClean="0"/>
              <a:t>If we try to navigate</a:t>
            </a:r>
            <a:r>
              <a:rPr lang="en-GB" baseline="0" dirty="0" smtClean="0"/>
              <a:t> using the piece of paper, we don’t have anywhere to go – so we get a </a:t>
            </a:r>
            <a:r>
              <a:rPr lang="en-GB" baseline="0" dirty="0" err="1" smtClean="0"/>
              <a:t>NullReferenceException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682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model can help explain ref parameters in C# too.</a:t>
            </a:r>
            <a:endParaRPr lang="en-GB" baseline="0" dirty="0" smtClean="0"/>
          </a:p>
          <a:p>
            <a:r>
              <a:rPr lang="en-GB" baseline="0" dirty="0" smtClean="0"/>
              <a:t>When we use ref parameters, there are multiple variables with the same storage location… </a:t>
            </a:r>
          </a:p>
          <a:p>
            <a:r>
              <a:rPr lang="en-GB" baseline="0" dirty="0" smtClean="0"/>
              <a:t>This is reasonably easily modelled as a single piece of paper with multiple names written on it.</a:t>
            </a:r>
          </a:p>
          <a:p>
            <a:r>
              <a:rPr lang="en-GB" baseline="0" dirty="0" smtClean="0"/>
              <a:t>When the method call returns, the “y” is erased.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8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model value types this way as well… now instead of having a reference to an object, all the information</a:t>
            </a:r>
          </a:p>
          <a:p>
            <a:r>
              <a:rPr lang="en-GB" dirty="0" smtClean="0"/>
              <a:t>In</a:t>
            </a:r>
            <a:r>
              <a:rPr lang="en-GB" baseline="0" dirty="0" smtClean="0"/>
              <a:t> a value is written directly on the piece of paper.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Word of warning: do *not* write strings on pieces of paper, tempting as that sounds. Strings are objects.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45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Speaking of strings,</a:t>
            </a:r>
            <a:r>
              <a:rPr lang="en-GB" baseline="0" dirty="0" smtClean="0"/>
              <a:t> let’s look at some of the common misconceptions around them.</a:t>
            </a:r>
          </a:p>
          <a:p>
            <a:r>
              <a:rPr lang="en-GB" baseline="0" dirty="0" smtClean="0"/>
              <a:t>Before we start, a few things I suggest you *don’t* get into to start with: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Surrogate pairs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Combining characters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Normalization forms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But we will talk about an abstract mental model, and encodings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1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trying</a:t>
            </a:r>
            <a:r>
              <a:rPr lang="en-GB" baseline="0" dirty="0" smtClean="0"/>
              <a:t> to create mental models for people.</a:t>
            </a:r>
          </a:p>
          <a:p>
            <a:r>
              <a:rPr lang="en-GB" baseline="0" dirty="0" smtClean="0"/>
              <a:t>Express new concepts in terms of ones they already know</a:t>
            </a:r>
          </a:p>
          <a:p>
            <a:r>
              <a:rPr lang="en-GB" baseline="0" dirty="0" smtClean="0"/>
              <a:t>Only presenting some examples here – but you can think of more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02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r>
              <a:rPr lang="en-GB" baseline="0" dirty="0" smtClean="0"/>
              <a:t> character is not a byte or a number. Sort of. Accept that there are times we see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261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Pitfall: the string in source code isn’t the same as the string you get, necessarily…</a:t>
            </a:r>
          </a:p>
          <a:p>
            <a:r>
              <a:rPr lang="en-GB" dirty="0" smtClean="0"/>
              <a:t>… and the debugger can be</a:t>
            </a:r>
            <a:r>
              <a:rPr lang="en-GB" baseline="0" dirty="0" smtClean="0"/>
              <a:t> unhelpful here.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512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So, if</a:t>
            </a:r>
            <a:r>
              <a:rPr lang="en-GB" baseline="0" dirty="0" smtClean="0"/>
              <a:t> text isn’t the same as any particular bytes, how do we get a text file on disk?</a:t>
            </a:r>
          </a:p>
          <a:p>
            <a:r>
              <a:rPr lang="en-GB" baseline="0" dirty="0" smtClean="0"/>
              <a:t>We need an encoding – just like music needs encoding.</a:t>
            </a:r>
          </a:p>
          <a:p>
            <a:r>
              <a:rPr lang="en-GB" baseline="0" dirty="0" smtClean="0"/>
              <a:t>The encoding you use determines what bytes end up on disk.</a:t>
            </a:r>
          </a:p>
          <a:p>
            <a:r>
              <a:rPr lang="en-GB" baseline="0" dirty="0" smtClean="0"/>
              <a:t>Unfortunately, a lot of encodings look similar – there isn’t (typically) a magic number like there is at the start of an image or sound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143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happens if you use the wrong encoding? It’s probably easiest to picture that using image formats.</a:t>
            </a:r>
          </a:p>
          <a:p>
            <a:r>
              <a:rPr lang="en-GB" dirty="0" smtClean="0"/>
              <a:t>Imagine</a:t>
            </a:r>
            <a:r>
              <a:rPr lang="en-GB" baseline="0" dirty="0" smtClean="0"/>
              <a:t> two raw image formats, one greyscale and one RGB.</a:t>
            </a:r>
          </a:p>
          <a:p>
            <a:r>
              <a:rPr lang="en-GB" baseline="0" dirty="0" smtClean="0"/>
              <a:t>No magic number.</a:t>
            </a:r>
          </a:p>
          <a:p>
            <a:r>
              <a:rPr lang="en-GB" baseline="0" dirty="0" smtClean="0"/>
              <a:t>No size information.</a:t>
            </a:r>
          </a:p>
          <a:p>
            <a:r>
              <a:rPr lang="en-GB" baseline="0" dirty="0" smtClean="0"/>
              <a:t>How do you load the file?</a:t>
            </a:r>
          </a:p>
          <a:p>
            <a:r>
              <a:rPr lang="en-GB" baseline="0" dirty="0" smtClean="0"/>
              <a:t>You </a:t>
            </a:r>
            <a:r>
              <a:rPr lang="en-GB" i="1" baseline="0" dirty="0" smtClean="0"/>
              <a:t>might</a:t>
            </a:r>
            <a:r>
              <a:rPr lang="en-GB" i="0" baseline="0" dirty="0" smtClean="0"/>
              <a:t> be able to detect it from the file size – if it’s divisible by 3 – but you may not.</a:t>
            </a:r>
          </a:p>
          <a:p>
            <a:r>
              <a:rPr lang="en-GB" i="0" baseline="0" dirty="0" smtClean="0"/>
              <a:t>When you think about text encodings, imagine them as being like these raw image formats.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1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Integers. Next data type.</a:t>
            </a:r>
          </a:p>
          <a:p>
            <a:r>
              <a:rPr lang="en-GB" dirty="0" smtClean="0"/>
              <a:t>Relatively simple… but still misunderstood.</a:t>
            </a:r>
          </a:p>
          <a:p>
            <a:r>
              <a:rPr lang="en-GB" dirty="0" smtClean="0"/>
              <a:t>Again, separate</a:t>
            </a:r>
            <a:r>
              <a:rPr lang="en-GB" baseline="0" dirty="0" smtClean="0"/>
              <a:t> the value from a representation: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Text representation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Even binary representation (the type of the value)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No such thing as “an </a:t>
            </a:r>
            <a:r>
              <a:rPr lang="en-GB" baseline="0" dirty="0" err="1" smtClean="0"/>
              <a:t>int</a:t>
            </a:r>
            <a:r>
              <a:rPr lang="en-GB" baseline="0" dirty="0" smtClean="0"/>
              <a:t> in hex”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After understanding pure integers, put that into the context of specific types – determines the values that can be represented.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Normally bit patterns don’t matter – unless you’re using bit twiddling operators.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To reason about things, use 8 or even 4 bits.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97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Floating point is even more misunderstood.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Still just numbers really (at least mostly) – but again, the format you use determines which values can be represented.</a:t>
            </a:r>
          </a:p>
          <a:p>
            <a:r>
              <a:rPr lang="en-GB" dirty="0" smtClean="0"/>
              <a:t>Myth: “floating point numbers are</a:t>
            </a:r>
            <a:r>
              <a:rPr lang="en-GB" baseline="0" dirty="0" smtClean="0"/>
              <a:t> inaccurate”</a:t>
            </a:r>
          </a:p>
          <a:p>
            <a:r>
              <a:rPr lang="en-GB" dirty="0" smtClean="0"/>
              <a:t>Give examples using a made up type</a:t>
            </a:r>
          </a:p>
          <a:p>
            <a:pPr lvl="1"/>
            <a:r>
              <a:rPr lang="en-GB" dirty="0" smtClean="0"/>
              <a:t>A sign, 3 digits, and a scale of -5 to 5 (inclusive)</a:t>
            </a:r>
          </a:p>
          <a:p>
            <a:pPr lvl="1"/>
            <a:r>
              <a:rPr lang="en-GB" dirty="0" smtClean="0"/>
              <a:t>Can change this if you want – could be useful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93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What is 237 / 2 in this context?</a:t>
            </a:r>
          </a:p>
          <a:p>
            <a:pPr lvl="1"/>
            <a:r>
              <a:rPr lang="en-GB" dirty="0" smtClean="0"/>
              <a:t>“Theoretical” answer: 118.5</a:t>
            </a:r>
          </a:p>
          <a:p>
            <a:pPr lvl="1"/>
            <a:r>
              <a:rPr lang="en-GB" dirty="0" smtClean="0"/>
              <a:t>So represent as 118</a:t>
            </a:r>
          </a:p>
          <a:p>
            <a:pPr lvl="1"/>
            <a:r>
              <a:rPr lang="en-GB" dirty="0" smtClean="0"/>
              <a:t>The 118 is still exact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3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What is the value of this literal?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At execution-time,</a:t>
            </a:r>
            <a:r>
              <a:rPr lang="en-GB" baseline="0" dirty="0" smtClean="0"/>
              <a:t> just 12.3… exactly.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Operation loses information, not the value itself.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baseline="0" dirty="0" smtClean="0"/>
              <a:t>Can</a:t>
            </a:r>
            <a:r>
              <a:rPr lang="en-GB" i="0" baseline="0" dirty="0" smtClean="0"/>
              <a:t> think of a value as a range of numbers, but gets complicated.</a:t>
            </a:r>
            <a:endParaRPr lang="en-GB" i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49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That’s floating point in general.</a:t>
            </a:r>
          </a:p>
          <a:p>
            <a:r>
              <a:rPr lang="en-GB" dirty="0" smtClean="0"/>
              <a:t>Now you can confuse</a:t>
            </a:r>
            <a:r>
              <a:rPr lang="en-GB" baseline="0" dirty="0" smtClean="0"/>
              <a:t> people a little by talking about binary floating point instead.</a:t>
            </a:r>
          </a:p>
          <a:p>
            <a:r>
              <a:rPr lang="en-GB" baseline="0" dirty="0" smtClean="0"/>
              <a:t>Typically people don’t “get” binary floating point as easily, but show comparisons</a:t>
            </a:r>
          </a:p>
          <a:p>
            <a:r>
              <a:rPr lang="en-GB" baseline="0" dirty="0" smtClean="0"/>
              <a:t>When do you use which?</a:t>
            </a:r>
          </a:p>
          <a:p>
            <a:r>
              <a:rPr lang="en-GB" baseline="0" dirty="0" smtClean="0"/>
              <a:t>Artificial vs natural</a:t>
            </a:r>
          </a:p>
          <a:p>
            <a:r>
              <a:rPr lang="en-GB" baseline="0" dirty="0" smtClean="0"/>
              <a:t>Discrete vs continuous</a:t>
            </a:r>
          </a:p>
          <a:p>
            <a:r>
              <a:rPr lang="en-GB" baseline="0" dirty="0" smtClean="0"/>
              <a:t>Nature tends to do “integers” and “continuous values” – not “discrete non-integers”</a:t>
            </a:r>
          </a:p>
          <a:p>
            <a:r>
              <a:rPr lang="en-GB" baseline="0" dirty="0" smtClean="0"/>
              <a:t>Almost canonical example: currency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Dates and times!</a:t>
            </a:r>
            <a:br>
              <a:rPr lang="en-GB" dirty="0" smtClean="0"/>
            </a:br>
            <a:r>
              <a:rPr lang="en-GB" dirty="0" smtClean="0"/>
              <a:t>Not going to say much about it,</a:t>
            </a:r>
            <a:r>
              <a:rPr lang="en-GB" baseline="0" dirty="0" smtClean="0"/>
              <a:t> for once.</a:t>
            </a:r>
          </a:p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mental models and </a:t>
            </a:r>
            <a:r>
              <a:rPr lang="en-GB" dirty="0" err="1" smtClean="0"/>
              <a:t>shorthands</a:t>
            </a:r>
            <a:r>
              <a:rPr lang="en-GB" dirty="0" smtClean="0"/>
              <a:t> can be harmful: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“Inheritance models is-a</a:t>
            </a:r>
            <a:r>
              <a:rPr lang="en-GB" baseline="0" dirty="0" smtClean="0"/>
              <a:t> relationships”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“Value types go on the stack, reference types go on the heap”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Almost every analogy breaks down if you push it too far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445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Discrete</a:t>
            </a:r>
            <a:r>
              <a:rPr lang="en-GB" baseline="0" dirty="0" smtClean="0"/>
              <a:t> and continuous, artificial and natural</a:t>
            </a:r>
          </a:p>
          <a:p>
            <a:r>
              <a:rPr lang="en-GB" baseline="0" dirty="0" smtClean="0"/>
              <a:t>Human-specified dates/times vs timestamps</a:t>
            </a:r>
          </a:p>
          <a:p>
            <a:r>
              <a:rPr lang="en-GB" baseline="0" dirty="0" smtClean="0"/>
              <a:t>Adding a month to a timestamp makes no sense</a:t>
            </a:r>
          </a:p>
          <a:p>
            <a:r>
              <a:rPr lang="en-GB" baseline="0" dirty="0" smtClean="0"/>
              <a:t>Adding a given number of milliseconds to a human-specified date/time probably doesn’t either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57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zones – complicated or not?</a:t>
            </a:r>
          </a:p>
          <a:p>
            <a:r>
              <a:rPr lang="en-GB" dirty="0" smtClean="0"/>
              <a:t>Function between continuous time and</a:t>
            </a:r>
            <a:r>
              <a:rPr lang="en-GB" baseline="0" dirty="0" smtClean="0"/>
              <a:t> a local representation.</a:t>
            </a:r>
          </a:p>
          <a:p>
            <a:r>
              <a:rPr lang="en-GB" baseline="0" dirty="0" smtClean="0"/>
              <a:t>Slow down, write tests, don’t make assumptions.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Test time zones with DST change at midnight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Test time zones with a non-single-hour DST change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Think about what happens if a time happens twice or is skipped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Think of concrete examples – meetings, birthdays, timestamps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Use a decent library – Noda Time </a:t>
            </a:r>
            <a:r>
              <a:rPr lang="en-GB" baseline="0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740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Streams of data… two problems we’re going to look at,</a:t>
            </a:r>
            <a:r>
              <a:rPr lang="en-GB" baseline="0" dirty="0" smtClean="0"/>
              <a:t> where expectations are violated.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Read operation not returning as much data as you expect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Read operation not returning </a:t>
            </a:r>
            <a:r>
              <a:rPr lang="en-GB" i="1" baseline="0" dirty="0" smtClean="0"/>
              <a:t>precisely</a:t>
            </a:r>
            <a:r>
              <a:rPr lang="en-GB" i="0" baseline="0" dirty="0" smtClean="0"/>
              <a:t> the amount of data sent</a:t>
            </a:r>
          </a:p>
          <a:p>
            <a:pPr marL="0" indent="0">
              <a:buFontTx/>
              <a:buNone/>
            </a:pPr>
            <a:r>
              <a:rPr lang="en-GB" i="0" baseline="0" dirty="0" smtClean="0"/>
              <a:t>Again, go to real world examples rather than sticking to “reading from a socket” where abstractions can distract</a:t>
            </a:r>
          </a:p>
          <a:p>
            <a:pPr marL="0" indent="0">
              <a:buFontTx/>
              <a:buNone/>
            </a:pPr>
            <a:r>
              <a:rPr lang="en-GB" i="0" baseline="0" dirty="0" smtClean="0"/>
              <a:t>Amazon order of three items – “receive” call might give you everything back, or just a bit at a time</a:t>
            </a:r>
          </a:p>
          <a:p>
            <a:pPr marL="0" indent="0">
              <a:buFontTx/>
              <a:buNone/>
            </a:pPr>
            <a:r>
              <a:rPr lang="en-GB" i="0" baseline="0" dirty="0" smtClean="0"/>
              <a:t>If you didn’t know what was in the order, how would you know when everything was delivered?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697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Message chunking – how can you split this into words</a:t>
            </a:r>
            <a:r>
              <a:rPr lang="en-GB" baseline="0" dirty="0" smtClean="0"/>
              <a:t> and sentences?</a:t>
            </a:r>
          </a:p>
          <a:p>
            <a:r>
              <a:rPr lang="en-GB" baseline="0" dirty="0" smtClean="0"/>
              <a:t>Streams are like this.</a:t>
            </a:r>
          </a:p>
          <a:p>
            <a:r>
              <a:rPr lang="en-GB" baseline="0" dirty="0" smtClean="0"/>
              <a:t>Spaces and full stops provide one obvious way of handling things…</a:t>
            </a:r>
          </a:p>
          <a:p>
            <a:r>
              <a:rPr lang="en-GB" baseline="0" dirty="0" smtClean="0"/>
              <a:t>… but they complicate things with abbreviations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543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computing, prefixes work better.</a:t>
            </a:r>
          </a:p>
          <a:p>
            <a:r>
              <a:rPr lang="en-GB" dirty="0" smtClean="0"/>
              <a:t>When you can count, anyway – as I failed to with the second word here…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12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Parallelism</a:t>
            </a:r>
            <a:r>
              <a:rPr lang="en-GB" baseline="0" dirty="0" smtClean="0"/>
              <a:t> and asynchrony.</a:t>
            </a:r>
          </a:p>
          <a:p>
            <a:r>
              <a:rPr lang="en-GB" baseline="0" dirty="0" smtClean="0"/>
              <a:t>Differentiate between them with examples.</a:t>
            </a:r>
          </a:p>
          <a:p>
            <a:r>
              <a:rPr lang="en-GB" baseline="0" dirty="0" smtClean="0"/>
              <a:t>But be careful – modelling threads can be tricky.</a:t>
            </a:r>
          </a:p>
          <a:p>
            <a:r>
              <a:rPr lang="en-GB" baseline="0" dirty="0" smtClean="0"/>
              <a:t>I tend to think of a thread as a person who can do stuff.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let’s look at two kinds of parallelism, by cooking some </a:t>
            </a:r>
            <a:r>
              <a:rPr lang="en-GB" baseline="0" dirty="0" smtClean="0"/>
              <a:t>soup.</a:t>
            </a:r>
          </a:p>
          <a:p>
            <a:r>
              <a:rPr lang="en-GB" baseline="0" dirty="0" smtClean="0"/>
              <a:t>In order to make my soup, I fry some bacon in a frying pan, transfer it to a saucepan, add some tomatoes, and simmer.</a:t>
            </a:r>
          </a:p>
          <a:p>
            <a:r>
              <a:rPr lang="en-GB" baseline="0" dirty="0" smtClean="0"/>
              <a:t>For the purposes of this example, let’s assume that a person needs to be constantly attending it – moving the bacon around or stirring the mixture, for example.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304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 start my soup shop, and find that I actually</a:t>
            </a:r>
            <a:r>
              <a:rPr lang="en-GB" baseline="0" dirty="0" smtClean="0"/>
              <a:t> sell more than I can make with just one person.</a:t>
            </a:r>
          </a:p>
          <a:p>
            <a:r>
              <a:rPr lang="en-GB" baseline="0" dirty="0" smtClean="0"/>
              <a:t>I need two people to be working.</a:t>
            </a:r>
          </a:p>
          <a:p>
            <a:r>
              <a:rPr lang="en-GB" baseline="0" dirty="0" smtClean="0"/>
              <a:t>I can parallelize their work in two different ways.</a:t>
            </a:r>
          </a:p>
          <a:p>
            <a:r>
              <a:rPr lang="en-GB" i="1" baseline="0" dirty="0" smtClean="0"/>
              <a:t>Data parallelization</a:t>
            </a:r>
            <a:r>
              <a:rPr lang="en-GB" baseline="0" dirty="0" smtClean="0"/>
              <a:t> says, “each of Alice and Bob should take half the ingredients, and each of them makes complete soup from scratch.”</a:t>
            </a:r>
          </a:p>
          <a:p>
            <a:endParaRPr lang="en-GB" baseline="0" dirty="0" smtClean="0"/>
          </a:p>
          <a:p>
            <a:r>
              <a:rPr lang="en-GB" baseline="0" dirty="0" smtClean="0"/>
              <a:t>As an interesting aside, this requires 2 frying pans and 2 saucepans.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15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 </a:t>
            </a:r>
            <a:r>
              <a:rPr lang="en-GB" i="1" dirty="0" smtClean="0"/>
              <a:t>task parallelization</a:t>
            </a:r>
            <a:r>
              <a:rPr lang="en-GB" i="0" dirty="0" smtClean="0"/>
              <a:t>, Alice</a:t>
            </a:r>
            <a:r>
              <a:rPr lang="en-GB" i="0" baseline="0" dirty="0" smtClean="0"/>
              <a:t> does all the frying and Bob does all the simmering.</a:t>
            </a:r>
          </a:p>
          <a:p>
            <a:r>
              <a:rPr lang="en-GB" i="0" baseline="0" dirty="0" smtClean="0"/>
              <a:t>Each is a specialist in their own task.</a:t>
            </a:r>
          </a:p>
          <a:p>
            <a:r>
              <a:rPr lang="en-GB" i="0" baseline="0" dirty="0" smtClean="0"/>
              <a:t>We only need one frying pan and one saucepan – but we also need coordination between Alice and Bob.</a:t>
            </a:r>
          </a:p>
          <a:p>
            <a:r>
              <a:rPr lang="en-GB" i="0" baseline="0" dirty="0" smtClean="0"/>
              <a:t>Lead on to more discussions of:</a:t>
            </a:r>
          </a:p>
          <a:p>
            <a:pPr marL="171450" indent="-171450">
              <a:buFontTx/>
              <a:buChar char="-"/>
            </a:pPr>
            <a:r>
              <a:rPr lang="en-GB" i="0" baseline="0" dirty="0" smtClean="0"/>
              <a:t>What happens if frying bacon is quicker than simmering?</a:t>
            </a:r>
          </a:p>
          <a:p>
            <a:pPr marL="171450" indent="-171450">
              <a:buFontTx/>
              <a:buChar char="-"/>
            </a:pPr>
            <a:r>
              <a:rPr lang="en-GB" i="0" baseline="0" dirty="0" smtClean="0"/>
              <a:t>What happens if it’s the other way round?</a:t>
            </a:r>
          </a:p>
          <a:p>
            <a:pPr marL="171450" indent="-171450">
              <a:buFontTx/>
              <a:buChar char="-"/>
            </a:pPr>
            <a:r>
              <a:rPr lang="en-GB" i="0" baseline="0" dirty="0" smtClean="0"/>
              <a:t>Can we add data parallelism as well?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2003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Synchronous</a:t>
            </a:r>
            <a:r>
              <a:rPr lang="en-GB" baseline="0" dirty="0" smtClean="0"/>
              <a:t> operation: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Call pizza place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Wait on doorstep for pizza to arrive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Asynchronous operation: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Call pizza place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Watch TV, post to Stack Overflow, play games…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When the pizza arrives, doorbell acts as a notification to pick up the pizza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2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</a:t>
            </a:r>
            <a:r>
              <a:rPr lang="en-GB" baseline="0" dirty="0" smtClean="0"/>
              <a:t> and probably most important mental model for C# and Java: variables, references and objects</a:t>
            </a:r>
          </a:p>
          <a:p>
            <a:r>
              <a:rPr lang="en-GB" baseline="0" dirty="0" smtClean="0"/>
              <a:t>Well, after types – they’re almost impossible to bootstrap, but don’t seem to cause as many problems</a:t>
            </a:r>
          </a:p>
          <a:p>
            <a:r>
              <a:rPr lang="en-GB" baseline="0" dirty="0" smtClean="0"/>
              <a:t>Often badly explained, but this is a model I’ve found works well… for C# and Java</a:t>
            </a:r>
          </a:p>
          <a:p>
            <a:r>
              <a:rPr lang="en-GB" baseline="0" dirty="0" smtClean="0"/>
              <a:t>Other languages may well differ - important lesson</a:t>
            </a:r>
          </a:p>
          <a:p>
            <a:r>
              <a:rPr lang="en-GB" baseline="0" dirty="0" smtClean="0"/>
              <a:t>A variable is like a piece of paper. It has: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 type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 name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 value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7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an object.</a:t>
            </a:r>
            <a:r>
              <a:rPr lang="en-GB" baseline="0" dirty="0" smtClean="0"/>
              <a:t> In our imaginary world, a house has two pieces of state: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 door colour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 number of windows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I’m not modelling operations here, just state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To clarify,</a:t>
            </a:r>
            <a:r>
              <a:rPr lang="en-GB" baseline="0" dirty="0" smtClean="0"/>
              <a:t> a House object isn’t a picture of a house. It’s a physical house. This becomes important…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0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</a:t>
            </a:r>
            <a:r>
              <a:rPr lang="en-GB" baseline="0" dirty="0" smtClean="0"/>
              <a:t> let’s put things together. We have a variable, and an object.</a:t>
            </a:r>
          </a:p>
          <a:p>
            <a:r>
              <a:rPr lang="en-GB" baseline="0" dirty="0" smtClean="0"/>
              <a:t>The link between the two is the value of the variable, the reference.</a:t>
            </a:r>
          </a:p>
          <a:p>
            <a:r>
              <a:rPr lang="en-GB" baseline="0" dirty="0" smtClean="0"/>
              <a:t>It’s a way of </a:t>
            </a:r>
            <a:r>
              <a:rPr lang="en-GB" i="1" baseline="0" dirty="0" smtClean="0"/>
              <a:t>navigating</a:t>
            </a:r>
            <a:r>
              <a:rPr lang="en-GB" i="0" baseline="0" dirty="0" smtClean="0"/>
              <a:t> to the object, just like a street address is.</a:t>
            </a:r>
          </a:p>
          <a:p>
            <a:r>
              <a:rPr lang="en-GB" i="0" baseline="0" dirty="0" smtClean="0"/>
              <a:t>No, it’s not necessarily a physical memory address. Limitations!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6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we can tell a story. This is Jon. He has a piece of paper with his home address 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75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Jon</a:t>
            </a:r>
            <a:r>
              <a:rPr lang="en-GB" baseline="0" dirty="0" smtClean="0"/>
              <a:t> gives his friend Cori a copy of the reference.</a:t>
            </a:r>
          </a:p>
          <a:p>
            <a:r>
              <a:rPr lang="en-GB" baseline="0" dirty="0" smtClean="0"/>
              <a:t>In code, this might be an assignment or a method call passing home as an argument.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86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Jon gives his friend Dustin (who happens to play the guitar) a copy in a similar way.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99D70-9238-4D83-A634-65CDF4FF10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4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75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8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5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5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58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C5CE-7ECE-4486-B698-E78A2B4FF1AE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B0F9-8DC0-471F-A0B0-5E6A1666C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Saving new developers from our battle scars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Jon Skeet</a:t>
            </a:r>
            <a:br>
              <a:rPr lang="en-GB" sz="3800" dirty="0" smtClean="0"/>
            </a:br>
            <a:r>
              <a:rPr lang="en-GB" sz="3800" dirty="0" smtClean="0"/>
              <a:t>(</a:t>
            </a:r>
            <a:r>
              <a:rPr lang="en-GB" sz="3800" dirty="0" err="1" smtClean="0"/>
              <a:t>jonskeet</a:t>
            </a:r>
            <a:r>
              <a:rPr lang="en-GB" sz="3800" smtClean="0"/>
              <a:t>@)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9169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2" y="0"/>
            <a:ext cx="627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2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77" y="238539"/>
            <a:ext cx="7650990" cy="83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4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2" y="0"/>
            <a:ext cx="627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2" y="0"/>
            <a:ext cx="627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0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2" y="0"/>
            <a:ext cx="627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2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2" y="0"/>
            <a:ext cx="627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8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7" y="1436076"/>
            <a:ext cx="9013754" cy="98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-669560"/>
            <a:ext cx="10447866" cy="113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5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34" y="-265442"/>
            <a:ext cx="6854722" cy="74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33" y="-574046"/>
            <a:ext cx="8200936" cy="89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87" y="-1"/>
            <a:ext cx="7227100" cy="79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67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9" y="-702318"/>
            <a:ext cx="8571469" cy="93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4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4" y="-1570717"/>
            <a:ext cx="8992008" cy="96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7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-1246188"/>
            <a:ext cx="8639357" cy="94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-1172425"/>
            <a:ext cx="8441726" cy="92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2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2" y="-525972"/>
            <a:ext cx="8245963" cy="88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6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42" y="-939517"/>
            <a:ext cx="7586013" cy="83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1" y="-321583"/>
            <a:ext cx="7011844" cy="78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0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0"/>
            <a:ext cx="8466701" cy="90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75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-392423"/>
            <a:ext cx="8774416" cy="94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9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-301823"/>
            <a:ext cx="8594525" cy="93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12" y="-1"/>
            <a:ext cx="8592762" cy="92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9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-1087040"/>
            <a:ext cx="9451171" cy="102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94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30" y="-903003"/>
            <a:ext cx="8545564" cy="97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4" y="-863090"/>
            <a:ext cx="9252296" cy="96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43" y="-813368"/>
            <a:ext cx="8379946" cy="91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7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-1709227"/>
            <a:ext cx="11491360" cy="1235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4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5" y="-776515"/>
            <a:ext cx="12075885" cy="1320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9503" y="2337470"/>
            <a:ext cx="457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6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386011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14" y="-1688589"/>
            <a:ext cx="9865759" cy="106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6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-742384"/>
            <a:ext cx="9813505" cy="105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3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-1825739"/>
            <a:ext cx="9037442" cy="99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42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99" y="-145144"/>
            <a:ext cx="7213546" cy="76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63" y="347869"/>
            <a:ext cx="8944645" cy="97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13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51543"/>
            <a:ext cx="110889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And much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SQL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Randomness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Much more date/time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Diagnosing data transport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Captured variables in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… the list goes 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68525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4972" y="2786743"/>
            <a:ext cx="406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dirty="0" smtClean="0"/>
              <a:t>Questions?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4562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93" y="-168966"/>
            <a:ext cx="7527475" cy="86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5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7" y="0"/>
            <a:ext cx="6332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87" y="-188845"/>
            <a:ext cx="7953531" cy="86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2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21" y="1302025"/>
            <a:ext cx="8442071" cy="92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2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07" y="0"/>
            <a:ext cx="7945114" cy="86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7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1967</Words>
  <Application>Microsoft Office PowerPoint</Application>
  <PresentationFormat>Widescreen</PresentationFormat>
  <Paragraphs>209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Saving new developers from our battle scars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problems you all know about now</dc:title>
  <dc:creator>Jon Skeet</dc:creator>
  <cp:lastModifiedBy>Jon Skeet</cp:lastModifiedBy>
  <cp:revision>43</cp:revision>
  <dcterms:created xsi:type="dcterms:W3CDTF">2016-01-07T20:12:48Z</dcterms:created>
  <dcterms:modified xsi:type="dcterms:W3CDTF">2016-01-12T15:54:33Z</dcterms:modified>
</cp:coreProperties>
</file>