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80" r:id="rId3"/>
    <p:sldId id="282" r:id="rId4"/>
    <p:sldId id="284" r:id="rId5"/>
    <p:sldId id="287" r:id="rId6"/>
    <p:sldId id="286" r:id="rId7"/>
    <p:sldId id="281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62" y="53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8285" y="1374395"/>
            <a:ext cx="56154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29-Jan-23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29-Jan-23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29-Jan-23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00" y="228600"/>
            <a:ext cx="11074400" cy="990600"/>
          </a:xfrm>
          <a:custGeom>
            <a:avLst/>
            <a:gdLst/>
            <a:ahLst/>
            <a:cxnLst/>
            <a:rect l="l" t="t" r="r" b="b"/>
            <a:pathLst>
              <a:path w="8305800" h="990600">
                <a:moveTo>
                  <a:pt x="0" y="304800"/>
                </a:moveTo>
                <a:lnTo>
                  <a:pt x="8305800" y="304800"/>
                </a:lnTo>
              </a:path>
              <a:path w="8305800" h="990600">
                <a:moveTo>
                  <a:pt x="152400" y="0"/>
                </a:moveTo>
                <a:lnTo>
                  <a:pt x="152400" y="990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609600" y="6400800"/>
            <a:ext cx="109728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27771" y="177800"/>
            <a:ext cx="371517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4955" y="1570990"/>
            <a:ext cx="105410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29-Jan-23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86008" y="6448358"/>
            <a:ext cx="626533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lang="en-US"/>
              <a:t>15-</a:t>
            </a:r>
            <a:fld id="{81D60167-4931-47E6-BA6A-407CBD079E47}" type="slidenum">
              <a:rPr smtClean="0"/>
              <a:pPr marL="12700">
                <a:lnSpc>
                  <a:spcPts val="163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54676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32941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7057870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4421276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4064440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494937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2414782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2526465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2317396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2001847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Sel_Bus_1_Mux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2186426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4047819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6858001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6852631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3793134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7171422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424284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4031922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2995915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3698240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4152900" y="3421784"/>
            <a:ext cx="3886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2420427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4031921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2991417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2423305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4031920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2994295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2444261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4015038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3015251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7761976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7756606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3691847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3685984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3685985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3698241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2999558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2990053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2460832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2995915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2999557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5762660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6310330" y="3175180"/>
            <a:ext cx="1" cy="246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6165900" y="1712245"/>
            <a:ext cx="1704311" cy="583870"/>
          </a:xfrm>
          <a:prstGeom prst="bentConnector3">
            <a:avLst>
              <a:gd name="adj1" fmla="val 172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4935897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4935896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4935894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4919012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5912242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2988890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4499806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5519527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6288419" y="3414569"/>
            <a:ext cx="21911" cy="1643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4435280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5169166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5170380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7619797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6498180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7585506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7619797" y="5705976"/>
            <a:ext cx="0" cy="267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7304619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3007008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18327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3847942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6285421" y="5370591"/>
            <a:ext cx="0" cy="597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7593108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6218266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2197093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2999557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2170396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Load_Add_R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2988890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2575278" y="4841974"/>
            <a:ext cx="40748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Zflags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2982762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4493971" y="4917370"/>
            <a:ext cx="69506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ALU_Zflags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1992343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Sel_Bus_2_Mux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2990053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2660217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2989794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7607490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Sel_Bus_1_Mux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5"/>
            <a:ext cx="1704311" cy="583870"/>
          </a:xfrm>
          <a:prstGeom prst="bentConnector3">
            <a:avLst>
              <a:gd name="adj1" fmla="val 172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Load_Add_R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255763" y="4841974"/>
            <a:ext cx="40748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Zflags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174456" y="4917370"/>
            <a:ext cx="69506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ALU_Zflags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Sel_Bus_2_Mux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44013"/>
              </p:ext>
            </p:extLst>
          </p:nvPr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787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Sel_Bus_1_Mux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5"/>
            <a:ext cx="1704311" cy="583870"/>
          </a:xfrm>
          <a:prstGeom prst="bentConnector3">
            <a:avLst>
              <a:gd name="adj1" fmla="val 172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Load_Add_R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255763" y="4841974"/>
            <a:ext cx="40748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Zflags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174456" y="4917370"/>
            <a:ext cx="69506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ALU_Zflags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Sel_Bus_2_Mux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129072"/>
              </p:ext>
            </p:extLst>
          </p:nvPr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15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Sel_Bus_1_Mux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Add_R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</a:t>
            </a:r>
            <a:r>
              <a:rPr lang="en-US" sz="1000" b="1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6"/>
            <a:ext cx="1704311" cy="583870"/>
          </a:xfrm>
          <a:prstGeom prst="bentConnector3">
            <a:avLst>
              <a:gd name="adj1" fmla="val 172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</a:t>
            </a:r>
            <a:r>
              <a:rPr lang="en-US" sz="1000" b="1">
                <a:solidFill>
                  <a:srgbClr val="FF0000"/>
                </a:solidFill>
              </a:rPr>
              <a:t>1</a:t>
            </a:r>
            <a:r>
              <a:rPr lang="en-US" sz="1000" b="1">
                <a:solidFill>
                  <a:schemeClr val="tx1"/>
                </a:solidFill>
              </a:rPr>
              <a:t>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Load_Add_R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255763" y="4841974"/>
            <a:ext cx="40748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Zflags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174456" y="4917370"/>
            <a:ext cx="69506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ALU_Zflags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Sel_Bus_2_Mux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/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29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Sel_Bus_1_Mux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IR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</a:t>
            </a:r>
            <a:r>
              <a:rPr lang="en-US" sz="1000" b="1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6"/>
            <a:ext cx="1704311" cy="583870"/>
          </a:xfrm>
          <a:prstGeom prst="bentConnector3">
            <a:avLst>
              <a:gd name="adj1" fmla="val 172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</a:t>
            </a:r>
            <a:r>
              <a:rPr lang="en-US" sz="1000" b="1">
                <a:solidFill>
                  <a:srgbClr val="FF0000"/>
                </a:solidFill>
              </a:rPr>
              <a:t>1</a:t>
            </a:r>
            <a:r>
              <a:rPr lang="en-US" sz="1000" b="1">
                <a:solidFill>
                  <a:schemeClr val="tx1"/>
                </a:solidFill>
              </a:rPr>
              <a:t>     2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Load_Add_R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255763" y="4841974"/>
            <a:ext cx="40748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Zflags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174456" y="4917370"/>
            <a:ext cx="69506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ALU_Zflags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Sel_Bus_2_Mux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/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26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object 55">
            <a:extLst>
              <a:ext uri="{FF2B5EF4-FFF2-40B4-BE49-F238E27FC236}">
                <a16:creationId xmlns:a16="http://schemas.microsoft.com/office/drawing/2014/main" id="{88A8D8EA-09E4-FBDD-894D-6F7B39D6AB3B}"/>
              </a:ext>
            </a:extLst>
          </p:cNvPr>
          <p:cNvSpPr>
            <a:spLocks/>
          </p:cNvSpPr>
          <p:nvPr/>
        </p:nvSpPr>
        <p:spPr>
          <a:xfrm>
            <a:off x="635161" y="381001"/>
            <a:ext cx="1040077" cy="6096000"/>
          </a:xfrm>
          <a:custGeom>
            <a:avLst/>
            <a:gdLst/>
            <a:ahLst/>
            <a:cxnLst/>
            <a:rect l="l" t="t" r="r" b="b"/>
            <a:pathLst>
              <a:path w="728345" h="688975">
                <a:moveTo>
                  <a:pt x="728286" y="0"/>
                </a:moveTo>
                <a:lnTo>
                  <a:pt x="0" y="0"/>
                </a:lnTo>
                <a:lnTo>
                  <a:pt x="0" y="688373"/>
                </a:lnTo>
                <a:lnTo>
                  <a:pt x="728286" y="688373"/>
                </a:lnTo>
                <a:lnTo>
                  <a:pt x="72828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t" anchorCtr="1"/>
          <a:lstStyle/>
          <a:p>
            <a:pPr algn="ctr"/>
            <a:r>
              <a:rPr lang="en-US" sz="1200" b="1"/>
              <a:t>Controller</a:t>
            </a:r>
            <a:endParaRPr sz="1200" b="1"/>
          </a:p>
        </p:txBody>
      </p:sp>
      <p:sp>
        <p:nvSpPr>
          <p:cNvPr id="8" name="object 8"/>
          <p:cNvSpPr>
            <a:spLocks/>
          </p:cNvSpPr>
          <p:nvPr/>
        </p:nvSpPr>
        <p:spPr>
          <a:xfrm>
            <a:off x="2213426" y="372036"/>
            <a:ext cx="4899711" cy="5839202"/>
          </a:xfrm>
          <a:custGeom>
            <a:avLst/>
            <a:gdLst/>
            <a:ahLst/>
            <a:cxnLst/>
            <a:rect l="l" t="t" r="r" b="b"/>
            <a:pathLst>
              <a:path w="3020060" h="4764405">
                <a:moveTo>
                  <a:pt x="3019806" y="0"/>
                </a:moveTo>
                <a:lnTo>
                  <a:pt x="0" y="0"/>
                </a:lnTo>
                <a:lnTo>
                  <a:pt x="0" y="2484272"/>
                </a:lnTo>
                <a:lnTo>
                  <a:pt x="0" y="2568308"/>
                </a:lnTo>
                <a:lnTo>
                  <a:pt x="0" y="2700426"/>
                </a:lnTo>
                <a:lnTo>
                  <a:pt x="0" y="3966210"/>
                </a:lnTo>
                <a:lnTo>
                  <a:pt x="0" y="4764278"/>
                </a:lnTo>
                <a:lnTo>
                  <a:pt x="2905468" y="4764278"/>
                </a:lnTo>
                <a:lnTo>
                  <a:pt x="2905468" y="3966210"/>
                </a:lnTo>
                <a:lnTo>
                  <a:pt x="2052243" y="3966210"/>
                </a:lnTo>
                <a:lnTo>
                  <a:pt x="2052243" y="2700426"/>
                </a:lnTo>
                <a:lnTo>
                  <a:pt x="2052243" y="2568308"/>
                </a:lnTo>
                <a:lnTo>
                  <a:pt x="3019806" y="2568308"/>
                </a:lnTo>
                <a:lnTo>
                  <a:pt x="3019806" y="2484272"/>
                </a:lnTo>
                <a:lnTo>
                  <a:pt x="3019806" y="0"/>
                </a:ln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r>
              <a:rPr lang="en-US" sz="1200"/>
              <a:t> </a:t>
            </a:r>
            <a:r>
              <a:rPr lang="en-US" sz="1200" b="1"/>
              <a:t>Processor</a:t>
            </a:r>
            <a:endParaRPr sz="1200" b="1"/>
          </a:p>
        </p:txBody>
      </p:sp>
      <p:sp>
        <p:nvSpPr>
          <p:cNvPr id="55" name="object 55"/>
          <p:cNvSpPr>
            <a:spLocks/>
          </p:cNvSpPr>
          <p:nvPr/>
        </p:nvSpPr>
        <p:spPr>
          <a:xfrm>
            <a:off x="5738355" y="3740630"/>
            <a:ext cx="1131078" cy="1069091"/>
          </a:xfrm>
          <a:custGeom>
            <a:avLst/>
            <a:gdLst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0 w 728286"/>
              <a:gd name="connsiteY2" fmla="*/ 688373 h 688373"/>
              <a:gd name="connsiteX3" fmla="*/ 361817 w 728286"/>
              <a:gd name="connsiteY3" fmla="*/ 684984 h 688373"/>
              <a:gd name="connsiteX4" fmla="*/ 728286 w 728286"/>
              <a:gd name="connsiteY4" fmla="*/ 688373 h 688373"/>
              <a:gd name="connsiteX5" fmla="*/ 728286 w 728286"/>
              <a:gd name="connsiteY5" fmla="*/ 0 h 688373"/>
              <a:gd name="connsiteX0" fmla="*/ 728286 w 728286"/>
              <a:gd name="connsiteY0" fmla="*/ 0 h 688373"/>
              <a:gd name="connsiteX1" fmla="*/ 0 w 728286"/>
              <a:gd name="connsiteY1" fmla="*/ 0 h 688373"/>
              <a:gd name="connsiteX2" fmla="*/ 1195 w 728286"/>
              <a:gd name="connsiteY2" fmla="*/ 346442 h 688373"/>
              <a:gd name="connsiteX3" fmla="*/ 0 w 728286"/>
              <a:gd name="connsiteY3" fmla="*/ 688373 h 688373"/>
              <a:gd name="connsiteX4" fmla="*/ 361817 w 728286"/>
              <a:gd name="connsiteY4" fmla="*/ 684984 h 688373"/>
              <a:gd name="connsiteX5" fmla="*/ 728286 w 728286"/>
              <a:gd name="connsiteY5" fmla="*/ 688373 h 688373"/>
              <a:gd name="connsiteX6" fmla="*/ 728286 w 728286"/>
              <a:gd name="connsiteY6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8286 w 728286"/>
              <a:gd name="connsiteY7" fmla="*/ 0 h 688373"/>
              <a:gd name="connsiteX0" fmla="*/ 728286 w 728286"/>
              <a:gd name="connsiteY0" fmla="*/ 0 h 688373"/>
              <a:gd name="connsiteX1" fmla="*/ 339738 w 728286"/>
              <a:gd name="connsiteY1" fmla="*/ 540 h 688373"/>
              <a:gd name="connsiteX2" fmla="*/ 0 w 728286"/>
              <a:gd name="connsiteY2" fmla="*/ 0 h 688373"/>
              <a:gd name="connsiteX3" fmla="*/ 1195 w 728286"/>
              <a:gd name="connsiteY3" fmla="*/ 346442 h 688373"/>
              <a:gd name="connsiteX4" fmla="*/ 0 w 728286"/>
              <a:gd name="connsiteY4" fmla="*/ 688373 h 688373"/>
              <a:gd name="connsiteX5" fmla="*/ 361817 w 728286"/>
              <a:gd name="connsiteY5" fmla="*/ 684984 h 688373"/>
              <a:gd name="connsiteX6" fmla="*/ 728286 w 728286"/>
              <a:gd name="connsiteY6" fmla="*/ 688373 h 688373"/>
              <a:gd name="connsiteX7" fmla="*/ 727345 w 728286"/>
              <a:gd name="connsiteY7" fmla="*/ 343989 h 688373"/>
              <a:gd name="connsiteX8" fmla="*/ 728286 w 728286"/>
              <a:gd name="connsiteY8" fmla="*/ 0 h 68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286" h="688373">
                <a:moveTo>
                  <a:pt x="728286" y="0"/>
                </a:moveTo>
                <a:lnTo>
                  <a:pt x="339738" y="540"/>
                </a:lnTo>
                <a:lnTo>
                  <a:pt x="0" y="0"/>
                </a:lnTo>
                <a:cubicBezTo>
                  <a:pt x="398" y="115481"/>
                  <a:pt x="797" y="230961"/>
                  <a:pt x="1195" y="346442"/>
                </a:cubicBezTo>
                <a:cubicBezTo>
                  <a:pt x="797" y="460419"/>
                  <a:pt x="398" y="574396"/>
                  <a:pt x="0" y="688373"/>
                </a:cubicBezTo>
                <a:lnTo>
                  <a:pt x="361817" y="684984"/>
                </a:lnTo>
                <a:lnTo>
                  <a:pt x="728286" y="688373"/>
                </a:lnTo>
                <a:cubicBezTo>
                  <a:pt x="727972" y="573578"/>
                  <a:pt x="727659" y="458784"/>
                  <a:pt x="727345" y="343989"/>
                </a:cubicBezTo>
                <a:cubicBezTo>
                  <a:pt x="727659" y="229326"/>
                  <a:pt x="727972" y="114663"/>
                  <a:pt x="728286" y="0"/>
                </a:cubicBezTo>
                <a:close/>
              </a:path>
            </a:pathLst>
          </a:cu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/>
          <a:lstStyle/>
          <a:p>
            <a:pPr algn="ctr"/>
            <a:r>
              <a:rPr lang="en-US" sz="1200" b="1"/>
              <a:t>RAM</a:t>
            </a:r>
            <a:endParaRPr sz="1200" b="1"/>
          </a:p>
        </p:txBody>
      </p:sp>
      <p:sp>
        <p:nvSpPr>
          <p:cNvPr id="59" name="object 59"/>
          <p:cNvSpPr/>
          <p:nvPr/>
        </p:nvSpPr>
        <p:spPr>
          <a:xfrm>
            <a:off x="3101761" y="4099727"/>
            <a:ext cx="1222276" cy="648324"/>
          </a:xfrm>
          <a:custGeom>
            <a:avLst/>
            <a:gdLst>
              <a:gd name="connsiteX0" fmla="*/ 911086 w 911086"/>
              <a:gd name="connsiteY0" fmla="*/ 0 h 457976"/>
              <a:gd name="connsiteX1" fmla="*/ 684327 w 911086"/>
              <a:gd name="connsiteY1" fmla="*/ 0 h 457976"/>
              <a:gd name="connsiteX2" fmla="*/ 569745 w 911086"/>
              <a:gd name="connsiteY2" fmla="*/ 114095 h 457976"/>
              <a:gd name="connsiteX3" fmla="*/ 342860 w 911086"/>
              <a:gd name="connsiteY3" fmla="*/ 114095 h 457976"/>
              <a:gd name="connsiteX4" fmla="*/ 228657 w 911086"/>
              <a:gd name="connsiteY4" fmla="*/ 0 h 457976"/>
              <a:gd name="connsiteX5" fmla="*/ 0 w 911086"/>
              <a:gd name="connsiteY5" fmla="*/ 0 h 457976"/>
              <a:gd name="connsiteX6" fmla="*/ 0 w 911086"/>
              <a:gd name="connsiteY6" fmla="*/ 228570 h 457976"/>
              <a:gd name="connsiteX7" fmla="*/ 286645 w 911086"/>
              <a:gd name="connsiteY7" fmla="*/ 456760 h 457976"/>
              <a:gd name="connsiteX8" fmla="*/ 466599 w 911086"/>
              <a:gd name="connsiteY8" fmla="*/ 457976 h 457976"/>
              <a:gd name="connsiteX9" fmla="*/ 627606 w 911086"/>
              <a:gd name="connsiteY9" fmla="*/ 456760 h 457976"/>
              <a:gd name="connsiteX10" fmla="*/ 911086 w 911086"/>
              <a:gd name="connsiteY10" fmla="*/ 228570 h 457976"/>
              <a:gd name="connsiteX11" fmla="*/ 911086 w 911086"/>
              <a:gd name="connsiteY11" fmla="*/ 0 h 457976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557478 w 911086"/>
              <a:gd name="connsiteY8" fmla="*/ 465267 h 465267"/>
              <a:gd name="connsiteX9" fmla="*/ 627606 w 911086"/>
              <a:gd name="connsiteY9" fmla="*/ 456760 h 465267"/>
              <a:gd name="connsiteX10" fmla="*/ 911086 w 911086"/>
              <a:gd name="connsiteY10" fmla="*/ 228570 h 465267"/>
              <a:gd name="connsiteX11" fmla="*/ 911086 w 911086"/>
              <a:gd name="connsiteY11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0 w 911086"/>
              <a:gd name="connsiteY6" fmla="*/ 228570 h 465267"/>
              <a:gd name="connsiteX7" fmla="*/ 286645 w 911086"/>
              <a:gd name="connsiteY7" fmla="*/ 456760 h 465267"/>
              <a:gd name="connsiteX8" fmla="*/ 390866 w 911086"/>
              <a:gd name="connsiteY8" fmla="*/ 465266 h 465267"/>
              <a:gd name="connsiteX9" fmla="*/ 557478 w 911086"/>
              <a:gd name="connsiteY9" fmla="*/ 465267 h 465267"/>
              <a:gd name="connsiteX10" fmla="*/ 627606 w 911086"/>
              <a:gd name="connsiteY10" fmla="*/ 456760 h 465267"/>
              <a:gd name="connsiteX11" fmla="*/ 911086 w 911086"/>
              <a:gd name="connsiteY11" fmla="*/ 228570 h 465267"/>
              <a:gd name="connsiteX12" fmla="*/ 911086 w 911086"/>
              <a:gd name="connsiteY12" fmla="*/ 0 h 465267"/>
              <a:gd name="connsiteX0" fmla="*/ 911086 w 911086"/>
              <a:gd name="connsiteY0" fmla="*/ 0 h 465267"/>
              <a:gd name="connsiteX1" fmla="*/ 684327 w 911086"/>
              <a:gd name="connsiteY1" fmla="*/ 0 h 465267"/>
              <a:gd name="connsiteX2" fmla="*/ 569745 w 911086"/>
              <a:gd name="connsiteY2" fmla="*/ 114095 h 465267"/>
              <a:gd name="connsiteX3" fmla="*/ 342860 w 911086"/>
              <a:gd name="connsiteY3" fmla="*/ 114095 h 465267"/>
              <a:gd name="connsiteX4" fmla="*/ 228657 w 911086"/>
              <a:gd name="connsiteY4" fmla="*/ 0 h 465267"/>
              <a:gd name="connsiteX5" fmla="*/ 0 w 911086"/>
              <a:gd name="connsiteY5" fmla="*/ 0 h 465267"/>
              <a:gd name="connsiteX6" fmla="*/ 842 w 911086"/>
              <a:gd name="connsiteY6" fmla="*/ 122576 h 465267"/>
              <a:gd name="connsiteX7" fmla="*/ 0 w 911086"/>
              <a:gd name="connsiteY7" fmla="*/ 228570 h 465267"/>
              <a:gd name="connsiteX8" fmla="*/ 286645 w 911086"/>
              <a:gd name="connsiteY8" fmla="*/ 456760 h 465267"/>
              <a:gd name="connsiteX9" fmla="*/ 390866 w 911086"/>
              <a:gd name="connsiteY9" fmla="*/ 465266 h 465267"/>
              <a:gd name="connsiteX10" fmla="*/ 557478 w 911086"/>
              <a:gd name="connsiteY10" fmla="*/ 465267 h 465267"/>
              <a:gd name="connsiteX11" fmla="*/ 627606 w 911086"/>
              <a:gd name="connsiteY11" fmla="*/ 456760 h 465267"/>
              <a:gd name="connsiteX12" fmla="*/ 911086 w 911086"/>
              <a:gd name="connsiteY12" fmla="*/ 228570 h 465267"/>
              <a:gd name="connsiteX13" fmla="*/ 911086 w 911086"/>
              <a:gd name="connsiteY13" fmla="*/ 0 h 46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1086" h="465267">
                <a:moveTo>
                  <a:pt x="911086" y="0"/>
                </a:moveTo>
                <a:lnTo>
                  <a:pt x="684327" y="0"/>
                </a:lnTo>
                <a:lnTo>
                  <a:pt x="569745" y="114095"/>
                </a:lnTo>
                <a:lnTo>
                  <a:pt x="342860" y="114095"/>
                </a:lnTo>
                <a:lnTo>
                  <a:pt x="228657" y="0"/>
                </a:lnTo>
                <a:lnTo>
                  <a:pt x="0" y="0"/>
                </a:lnTo>
                <a:cubicBezTo>
                  <a:pt x="281" y="40859"/>
                  <a:pt x="561" y="81717"/>
                  <a:pt x="842" y="122576"/>
                </a:cubicBezTo>
                <a:cubicBezTo>
                  <a:pt x="561" y="157907"/>
                  <a:pt x="281" y="193239"/>
                  <a:pt x="0" y="228570"/>
                </a:cubicBezTo>
                <a:lnTo>
                  <a:pt x="286645" y="456760"/>
                </a:lnTo>
                <a:lnTo>
                  <a:pt x="390866" y="465266"/>
                </a:lnTo>
                <a:lnTo>
                  <a:pt x="557478" y="465267"/>
                </a:lnTo>
                <a:lnTo>
                  <a:pt x="627606" y="456760"/>
                </a:lnTo>
                <a:lnTo>
                  <a:pt x="911086" y="228570"/>
                </a:lnTo>
                <a:lnTo>
                  <a:pt x="911086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1"/>
          <a:lstStyle/>
          <a:p>
            <a:r>
              <a:rPr lang="en-US" sz="1400"/>
              <a:t>ALU</a:t>
            </a:r>
            <a:endParaRPr sz="1600"/>
          </a:p>
        </p:txBody>
      </p:sp>
      <p:sp>
        <p:nvSpPr>
          <p:cNvPr id="103" name="object 103"/>
          <p:cNvSpPr txBox="1"/>
          <p:nvPr/>
        </p:nvSpPr>
        <p:spPr>
          <a:xfrm>
            <a:off x="2744925" y="5696209"/>
            <a:ext cx="74167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-5" dirty="0">
                <a:latin typeface="Arial"/>
                <a:cs typeface="Arial"/>
              </a:rPr>
              <a:t>u</a:t>
            </a:r>
            <a:r>
              <a:rPr sz="1600" b="1" spc="5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_</a:t>
            </a:r>
            <a:r>
              <a:rPr sz="1600" b="1" dirty="0">
                <a:latin typeface="Arial"/>
                <a:cs typeface="Arial"/>
              </a:rPr>
              <a:t>2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175422" y="3143663"/>
            <a:ext cx="6127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 b="1">
                <a:latin typeface="Arial"/>
                <a:cs typeface="Arial"/>
              </a:rPr>
              <a:t>Bus_1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631" name="object 106">
            <a:extLst>
              <a:ext uri="{FF2B5EF4-FFF2-40B4-BE49-F238E27FC236}">
                <a16:creationId xmlns:a16="http://schemas.microsoft.com/office/drawing/2014/main" id="{E633CE92-EF5A-179F-451E-BC63D9540C30}"/>
              </a:ext>
            </a:extLst>
          </p:cNvPr>
          <p:cNvSpPr txBox="1"/>
          <p:nvPr/>
        </p:nvSpPr>
        <p:spPr>
          <a:xfrm>
            <a:off x="1095267" y="2271994"/>
            <a:ext cx="58477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latin typeface="Arial"/>
                <a:cs typeface="Arial"/>
              </a:rPr>
              <a:t>Load_</a:t>
            </a:r>
            <a:r>
              <a:rPr lang="en-US" sz="1000" b="1" spc="-5">
                <a:latin typeface="Arial"/>
                <a:cs typeface="Arial"/>
              </a:rPr>
              <a:t>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2" name="object 106">
            <a:extLst>
              <a:ext uri="{FF2B5EF4-FFF2-40B4-BE49-F238E27FC236}">
                <a16:creationId xmlns:a16="http://schemas.microsoft.com/office/drawing/2014/main" id="{DBEF6FB5-EB0D-CCD9-4A30-36F009564019}"/>
              </a:ext>
            </a:extLst>
          </p:cNvPr>
          <p:cNvSpPr txBox="1"/>
          <p:nvPr/>
        </p:nvSpPr>
        <p:spPr>
          <a:xfrm>
            <a:off x="1206950" y="2461193"/>
            <a:ext cx="463588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Inc_PC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3" name="object 106">
            <a:extLst>
              <a:ext uri="{FF2B5EF4-FFF2-40B4-BE49-F238E27FC236}">
                <a16:creationId xmlns:a16="http://schemas.microsoft.com/office/drawing/2014/main" id="{B4A823E7-A423-1017-95C9-CAD6F04DA5FB}"/>
              </a:ext>
            </a:extLst>
          </p:cNvPr>
          <p:cNvSpPr txBox="1"/>
          <p:nvPr/>
        </p:nvSpPr>
        <p:spPr>
          <a:xfrm>
            <a:off x="997881" y="2906556"/>
            <a:ext cx="689612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Instruction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38" name="object 106">
            <a:extLst>
              <a:ext uri="{FF2B5EF4-FFF2-40B4-BE49-F238E27FC236}">
                <a16:creationId xmlns:a16="http://schemas.microsoft.com/office/drawing/2014/main" id="{2C87DA68-476C-B704-B875-A596D98D75A9}"/>
              </a:ext>
            </a:extLst>
          </p:cNvPr>
          <p:cNvSpPr txBox="1"/>
          <p:nvPr/>
        </p:nvSpPr>
        <p:spPr>
          <a:xfrm>
            <a:off x="682332" y="3129338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Sel_Bus_1_Mux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39" name="object 106">
            <a:extLst>
              <a:ext uri="{FF2B5EF4-FFF2-40B4-BE49-F238E27FC236}">
                <a16:creationId xmlns:a16="http://schemas.microsoft.com/office/drawing/2014/main" id="{228F7948-7987-5C8B-CD18-09D5BD2A9EDC}"/>
              </a:ext>
            </a:extLst>
          </p:cNvPr>
          <p:cNvSpPr txBox="1"/>
          <p:nvPr/>
        </p:nvSpPr>
        <p:spPr>
          <a:xfrm>
            <a:off x="866911" y="3713607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41C5FD4-EB9F-7BC3-4A48-A96492F6F1B8}"/>
              </a:ext>
            </a:extLst>
          </p:cNvPr>
          <p:cNvSpPr/>
          <p:nvPr/>
        </p:nvSpPr>
        <p:spPr>
          <a:xfrm>
            <a:off x="2728304" y="3676131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8136FF8E-A0C7-204F-B39B-6D8807C1EC56}"/>
              </a:ext>
            </a:extLst>
          </p:cNvPr>
          <p:cNvSpPr/>
          <p:nvPr/>
        </p:nvSpPr>
        <p:spPr>
          <a:xfrm>
            <a:off x="5538486" y="91519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EF8479F4-E4C9-33DB-03C2-0C4C1A823C72}"/>
              </a:ext>
            </a:extLst>
          </p:cNvPr>
          <p:cNvSpPr/>
          <p:nvPr/>
        </p:nvSpPr>
        <p:spPr>
          <a:xfrm>
            <a:off x="5533116" y="1734932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0000 0000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D3C847EB-549C-5DE3-55B0-BC3B609FCCD3}"/>
              </a:ext>
            </a:extLst>
          </p:cNvPr>
          <p:cNvSpPr/>
          <p:nvPr/>
        </p:nvSpPr>
        <p:spPr>
          <a:xfrm>
            <a:off x="2473619" y="4799152"/>
            <a:ext cx="642147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Reg_Z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08E661D8-C2AC-BDCF-36F7-749D383D4D3A}"/>
              </a:ext>
            </a:extLst>
          </p:cNvPr>
          <p:cNvSpPr/>
          <p:nvPr/>
        </p:nvSpPr>
        <p:spPr>
          <a:xfrm>
            <a:off x="5851907" y="546914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0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4769" y="652947"/>
            <a:ext cx="571631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sz="1000" b="1">
                <a:latin typeface="Arial"/>
                <a:cs typeface="Arial"/>
              </a:rPr>
              <a:t>0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795E7-0391-9F58-2633-234561FF39AF}"/>
              </a:ext>
            </a:extLst>
          </p:cNvPr>
          <p:cNvSpPr/>
          <p:nvPr/>
        </p:nvSpPr>
        <p:spPr>
          <a:xfrm>
            <a:off x="2712407" y="82850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R0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55" name="Straight Arrow Connector 654">
            <a:extLst>
              <a:ext uri="{FF2B5EF4-FFF2-40B4-BE49-F238E27FC236}">
                <a16:creationId xmlns:a16="http://schemas.microsoft.com/office/drawing/2014/main" id="{ED39992C-AC8B-ADE6-88C7-995EADF251C6}"/>
              </a:ext>
            </a:extLst>
          </p:cNvPr>
          <p:cNvCxnSpPr>
            <a:cxnSpLocks/>
            <a:stCxn id="106" idx="3"/>
            <a:endCxn id="641" idx="0"/>
          </p:cNvCxnSpPr>
          <p:nvPr/>
        </p:nvCxnSpPr>
        <p:spPr>
          <a:xfrm>
            <a:off x="1676400" y="736303"/>
            <a:ext cx="1487995" cy="9220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2F8D538-792B-A2BA-3989-6F6B35AFD901}"/>
              </a:ext>
            </a:extLst>
          </p:cNvPr>
          <p:cNvSpPr/>
          <p:nvPr/>
        </p:nvSpPr>
        <p:spPr>
          <a:xfrm>
            <a:off x="2378725" y="609602"/>
            <a:ext cx="4409440" cy="5384798"/>
          </a:xfrm>
          <a:custGeom>
            <a:avLst/>
            <a:gdLst>
              <a:gd name="connsiteX0" fmla="*/ 4409440 w 4409440"/>
              <a:gd name="connsiteY0" fmla="*/ 8737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  <a:gd name="connsiteX0" fmla="*/ 4404360 w 4409440"/>
              <a:gd name="connsiteY0" fmla="*/ 1229360 h 5303520"/>
              <a:gd name="connsiteX1" fmla="*/ 4409440 w 4409440"/>
              <a:gd name="connsiteY1" fmla="*/ 0 h 5303520"/>
              <a:gd name="connsiteX2" fmla="*/ 0 w 4409440"/>
              <a:gd name="connsiteY2" fmla="*/ 0 h 5303520"/>
              <a:gd name="connsiteX3" fmla="*/ 0 w 4409440"/>
              <a:gd name="connsiteY3" fmla="*/ 5293360 h 5303520"/>
              <a:gd name="connsiteX4" fmla="*/ 4287520 w 4409440"/>
              <a:gd name="connsiteY4" fmla="*/ 5293360 h 5303520"/>
              <a:gd name="connsiteX5" fmla="*/ 4287520 w 4409440"/>
              <a:gd name="connsiteY5" fmla="*/ 5303520 h 530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9440" h="5303520">
                <a:moveTo>
                  <a:pt x="4404360" y="1229360"/>
                </a:moveTo>
                <a:cubicBezTo>
                  <a:pt x="4406053" y="819573"/>
                  <a:pt x="4407747" y="409787"/>
                  <a:pt x="4409440" y="0"/>
                </a:cubicBezTo>
                <a:lnTo>
                  <a:pt x="0" y="0"/>
                </a:lnTo>
                <a:lnTo>
                  <a:pt x="0" y="5293360"/>
                </a:lnTo>
                <a:lnTo>
                  <a:pt x="4287520" y="5293360"/>
                </a:lnTo>
                <a:lnTo>
                  <a:pt x="4287520" y="5303520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6AEBB5AA-8B4B-5B89-5A93-03BD9D804434}"/>
              </a:ext>
            </a:extLst>
          </p:cNvPr>
          <p:cNvCxnSpPr/>
          <p:nvPr/>
        </p:nvCxnSpPr>
        <p:spPr>
          <a:xfrm>
            <a:off x="2833385" y="3421784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object 106">
            <a:extLst>
              <a:ext uri="{FF2B5EF4-FFF2-40B4-BE49-F238E27FC236}">
                <a16:creationId xmlns:a16="http://schemas.microsoft.com/office/drawing/2014/main" id="{4FDB508D-08D1-1779-DC6C-71AF0E0759F4}"/>
              </a:ext>
            </a:extLst>
          </p:cNvPr>
          <p:cNvSpPr txBox="1"/>
          <p:nvPr/>
        </p:nvSpPr>
        <p:spPr>
          <a:xfrm>
            <a:off x="1100912" y="1042836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1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104D7773-ABB5-4F4B-2184-D3C6CDE52BC2}"/>
              </a:ext>
            </a:extLst>
          </p:cNvPr>
          <p:cNvSpPr/>
          <p:nvPr/>
        </p:nvSpPr>
        <p:spPr>
          <a:xfrm>
            <a:off x="2712406" y="122886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R1</a:t>
            </a:r>
          </a:p>
        </p:txBody>
      </p:sp>
      <p:cxnSp>
        <p:nvCxnSpPr>
          <p:cNvPr id="689" name="Straight Arrow Connector 654">
            <a:extLst>
              <a:ext uri="{FF2B5EF4-FFF2-40B4-BE49-F238E27FC236}">
                <a16:creationId xmlns:a16="http://schemas.microsoft.com/office/drawing/2014/main" id="{EA7A01B2-3C91-C88F-05BB-28BB7C175DC6}"/>
              </a:ext>
            </a:extLst>
          </p:cNvPr>
          <p:cNvCxnSpPr>
            <a:cxnSpLocks/>
            <a:stCxn id="687" idx="3"/>
            <a:endCxn id="688" idx="0"/>
          </p:cNvCxnSpPr>
          <p:nvPr/>
        </p:nvCxnSpPr>
        <p:spPr>
          <a:xfrm>
            <a:off x="1671902" y="1126192"/>
            <a:ext cx="1492492" cy="102673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1" name="object 106">
            <a:extLst>
              <a:ext uri="{FF2B5EF4-FFF2-40B4-BE49-F238E27FC236}">
                <a16:creationId xmlns:a16="http://schemas.microsoft.com/office/drawing/2014/main" id="{0155B120-F76F-438A-80BE-EF9A6A69A0D2}"/>
              </a:ext>
            </a:extLst>
          </p:cNvPr>
          <p:cNvSpPr txBox="1"/>
          <p:nvPr/>
        </p:nvSpPr>
        <p:spPr>
          <a:xfrm>
            <a:off x="1103790" y="1432725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2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938CFD-B9ED-BA85-1A4B-7F5E7E3E8203}"/>
              </a:ext>
            </a:extLst>
          </p:cNvPr>
          <p:cNvSpPr/>
          <p:nvPr/>
        </p:nvSpPr>
        <p:spPr>
          <a:xfrm>
            <a:off x="2712405" y="1629225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693" name="Straight Arrow Connector 654">
            <a:extLst>
              <a:ext uri="{FF2B5EF4-FFF2-40B4-BE49-F238E27FC236}">
                <a16:creationId xmlns:a16="http://schemas.microsoft.com/office/drawing/2014/main" id="{FC6C42CB-438E-FA01-9478-AC83D11D83B2}"/>
              </a:ext>
            </a:extLst>
          </p:cNvPr>
          <p:cNvCxnSpPr>
            <a:cxnSpLocks/>
            <a:stCxn id="691" idx="3"/>
            <a:endCxn id="692" idx="0"/>
          </p:cNvCxnSpPr>
          <p:nvPr/>
        </p:nvCxnSpPr>
        <p:spPr>
          <a:xfrm>
            <a:off x="1674780" y="1516081"/>
            <a:ext cx="1489613" cy="11314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object 106">
            <a:extLst>
              <a:ext uri="{FF2B5EF4-FFF2-40B4-BE49-F238E27FC236}">
                <a16:creationId xmlns:a16="http://schemas.microsoft.com/office/drawing/2014/main" id="{79F335B2-8A93-D74F-498C-8F3219C7093C}"/>
              </a:ext>
            </a:extLst>
          </p:cNvPr>
          <p:cNvSpPr txBox="1"/>
          <p:nvPr/>
        </p:nvSpPr>
        <p:spPr>
          <a:xfrm>
            <a:off x="1124746" y="1822614"/>
            <a:ext cx="57099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Load</a:t>
            </a:r>
            <a:r>
              <a:rPr sz="1000" b="1" spc="-5">
                <a:latin typeface="Arial"/>
                <a:cs typeface="Arial"/>
              </a:rPr>
              <a:t>_R</a:t>
            </a:r>
            <a:r>
              <a:rPr lang="en-US" sz="1000" b="1" spc="-5">
                <a:latin typeface="Arial"/>
                <a:cs typeface="Arial"/>
              </a:rPr>
              <a:t>3</a:t>
            </a:r>
            <a:r>
              <a:rPr lang="en-US" sz="1000" b="1">
                <a:latin typeface="Arial"/>
                <a:cs typeface="Arial"/>
              </a:rPr>
              <a:t> </a:t>
            </a:r>
            <a:endParaRPr sz="1000" b="1">
              <a:latin typeface="Arial"/>
              <a:cs typeface="Arial"/>
            </a:endParaRP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CACD6042-7973-5F1B-08B8-8A0BACE1D1FF}"/>
              </a:ext>
            </a:extLst>
          </p:cNvPr>
          <p:cNvSpPr/>
          <p:nvPr/>
        </p:nvSpPr>
        <p:spPr>
          <a:xfrm>
            <a:off x="2695523" y="2029584"/>
            <a:ext cx="903975" cy="236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7" name="Straight Arrow Connector 654">
            <a:extLst>
              <a:ext uri="{FF2B5EF4-FFF2-40B4-BE49-F238E27FC236}">
                <a16:creationId xmlns:a16="http://schemas.microsoft.com/office/drawing/2014/main" id="{5BE8FE3E-A05C-7186-F03F-146C83B644C0}"/>
              </a:ext>
            </a:extLst>
          </p:cNvPr>
          <p:cNvCxnSpPr>
            <a:cxnSpLocks/>
            <a:stCxn id="695" idx="3"/>
            <a:endCxn id="696" idx="0"/>
          </p:cNvCxnSpPr>
          <p:nvPr/>
        </p:nvCxnSpPr>
        <p:spPr>
          <a:xfrm>
            <a:off x="1695736" y="1905970"/>
            <a:ext cx="1451775" cy="1236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C951600-6124-14DC-7128-024DF60E3B69}"/>
              </a:ext>
            </a:extLst>
          </p:cNvPr>
          <p:cNvCxnSpPr>
            <a:endCxn id="647" idx="3"/>
          </p:cNvCxnSpPr>
          <p:nvPr/>
        </p:nvCxnSpPr>
        <p:spPr>
          <a:xfrm flipH="1">
            <a:off x="6442461" y="1033608"/>
            <a:ext cx="3457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B1D8C097-26BF-5AFD-69F8-42A63EE172C8}"/>
              </a:ext>
            </a:extLst>
          </p:cNvPr>
          <p:cNvCxnSpPr>
            <a:cxnSpLocks/>
            <a:stCxn id="672" idx="0"/>
            <a:endCxn id="648" idx="3"/>
          </p:cNvCxnSpPr>
          <p:nvPr/>
        </p:nvCxnSpPr>
        <p:spPr>
          <a:xfrm flipH="1" flipV="1">
            <a:off x="6437091" y="1853348"/>
            <a:ext cx="345995" cy="4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929F3C08-9CD5-D4A4-7BAD-0CF4BF6A3364}"/>
              </a:ext>
            </a:extLst>
          </p:cNvPr>
          <p:cNvCxnSpPr>
            <a:cxnSpLocks/>
            <a:endCxn id="641" idx="1"/>
          </p:cNvCxnSpPr>
          <p:nvPr/>
        </p:nvCxnSpPr>
        <p:spPr>
          <a:xfrm>
            <a:off x="2372332" y="946921"/>
            <a:ext cx="340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1691B39D-3EF8-5C98-2256-F334808DF355}"/>
              </a:ext>
            </a:extLst>
          </p:cNvPr>
          <p:cNvCxnSpPr>
            <a:cxnSpLocks/>
            <a:endCxn id="688" idx="1"/>
          </p:cNvCxnSpPr>
          <p:nvPr/>
        </p:nvCxnSpPr>
        <p:spPr>
          <a:xfrm flipV="1">
            <a:off x="2366469" y="1347281"/>
            <a:ext cx="345936" cy="2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D9520EED-666A-94EA-3D1B-7014E5EA4E66}"/>
              </a:ext>
            </a:extLst>
          </p:cNvPr>
          <p:cNvCxnSpPr>
            <a:cxnSpLocks/>
            <a:endCxn id="692" idx="1"/>
          </p:cNvCxnSpPr>
          <p:nvPr/>
        </p:nvCxnSpPr>
        <p:spPr>
          <a:xfrm flipV="1">
            <a:off x="2366470" y="1747641"/>
            <a:ext cx="345935" cy="2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4E9FB96E-EA15-C998-C796-DB3161BAC693}"/>
              </a:ext>
            </a:extLst>
          </p:cNvPr>
          <p:cNvCxnSpPr>
            <a:cxnSpLocks/>
            <a:endCxn id="696" idx="1"/>
          </p:cNvCxnSpPr>
          <p:nvPr/>
        </p:nvCxnSpPr>
        <p:spPr>
          <a:xfrm>
            <a:off x="2378726" y="2148000"/>
            <a:ext cx="3167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00C2688B-7B7A-F69B-73DB-A4CCC5E46FA9}"/>
              </a:ext>
            </a:extLst>
          </p:cNvPr>
          <p:cNvCxnSpPr>
            <a:cxnSpLocks/>
            <a:stCxn id="631" idx="3"/>
            <a:endCxn id="647" idx="0"/>
          </p:cNvCxnSpPr>
          <p:nvPr/>
        </p:nvCxnSpPr>
        <p:spPr>
          <a:xfrm flipV="1">
            <a:off x="1680043" y="915192"/>
            <a:ext cx="4310431" cy="1440158"/>
          </a:xfrm>
          <a:prstGeom prst="bentConnector4">
            <a:avLst>
              <a:gd name="adj1" fmla="val 56495"/>
              <a:gd name="adj2" fmla="val 115873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Connector: Elbow 725">
            <a:extLst>
              <a:ext uri="{FF2B5EF4-FFF2-40B4-BE49-F238E27FC236}">
                <a16:creationId xmlns:a16="http://schemas.microsoft.com/office/drawing/2014/main" id="{D5BF501B-1E33-5C39-51E3-627A7F691606}"/>
              </a:ext>
            </a:extLst>
          </p:cNvPr>
          <p:cNvCxnSpPr>
            <a:stCxn id="632" idx="3"/>
            <a:endCxn id="647" idx="1"/>
          </p:cNvCxnSpPr>
          <p:nvPr/>
        </p:nvCxnSpPr>
        <p:spPr>
          <a:xfrm flipV="1">
            <a:off x="1670538" y="1033608"/>
            <a:ext cx="3867948" cy="1510941"/>
          </a:xfrm>
          <a:prstGeom prst="bentConnector3">
            <a:avLst>
              <a:gd name="adj1" fmla="val 6686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7" name="object 106">
            <a:extLst>
              <a:ext uri="{FF2B5EF4-FFF2-40B4-BE49-F238E27FC236}">
                <a16:creationId xmlns:a16="http://schemas.microsoft.com/office/drawing/2014/main" id="{86631ECF-0496-E131-A528-8253236E4C1A}"/>
              </a:ext>
            </a:extLst>
          </p:cNvPr>
          <p:cNvSpPr txBox="1"/>
          <p:nvPr/>
        </p:nvSpPr>
        <p:spPr>
          <a:xfrm>
            <a:off x="1141317" y="2669225"/>
            <a:ext cx="53508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sz="1000" b="1" spc="-5">
                <a:solidFill>
                  <a:srgbClr val="FF0000"/>
                </a:solidFill>
                <a:latin typeface="Arial"/>
                <a:cs typeface="Arial"/>
              </a:rPr>
              <a:t>Load_</a:t>
            </a: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IR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851376E-2E99-A69C-BD50-9A41D559ECD4}"/>
              </a:ext>
            </a:extLst>
          </p:cNvPr>
          <p:cNvCxnSpPr>
            <a:cxnSpLocks/>
            <a:stCxn id="737" idx="3"/>
            <a:endCxn id="648" idx="0"/>
          </p:cNvCxnSpPr>
          <p:nvPr/>
        </p:nvCxnSpPr>
        <p:spPr>
          <a:xfrm flipV="1">
            <a:off x="1676400" y="1734932"/>
            <a:ext cx="4308704" cy="1017649"/>
          </a:xfrm>
          <a:prstGeom prst="bentConnector4">
            <a:avLst>
              <a:gd name="adj1" fmla="val 62723"/>
              <a:gd name="adj2" fmla="val 122464"/>
            </a:avLst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Straight Arrow Connector 749">
            <a:extLst>
              <a:ext uri="{FF2B5EF4-FFF2-40B4-BE49-F238E27FC236}">
                <a16:creationId xmlns:a16="http://schemas.microsoft.com/office/drawing/2014/main" id="{96372DB4-78C3-283E-F078-9E999496FAD2}"/>
              </a:ext>
            </a:extLst>
          </p:cNvPr>
          <p:cNvCxnSpPr>
            <a:cxnSpLocks/>
            <a:stCxn id="638" idx="3"/>
            <a:endCxn id="753" idx="1"/>
          </p:cNvCxnSpPr>
          <p:nvPr/>
        </p:nvCxnSpPr>
        <p:spPr>
          <a:xfrm flipV="1">
            <a:off x="1680042" y="3021191"/>
            <a:ext cx="2763103" cy="191503"/>
          </a:xfrm>
          <a:prstGeom prst="bentConnector3">
            <a:avLst>
              <a:gd name="adj1" fmla="val 86844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473C5249-6B55-99B0-92EB-C26A8FE263F8}"/>
              </a:ext>
            </a:extLst>
          </p:cNvPr>
          <p:cNvSpPr/>
          <p:nvPr/>
        </p:nvSpPr>
        <p:spPr>
          <a:xfrm>
            <a:off x="4443145" y="2867201"/>
            <a:ext cx="1095341" cy="307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0     1     2     3     </a:t>
            </a:r>
            <a:r>
              <a:rPr lang="en-US" sz="1000" b="1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Mux_1</a:t>
            </a: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2BECAEB6-DECA-0CA9-7DBF-B87E43AB9987}"/>
              </a:ext>
            </a:extLst>
          </p:cNvPr>
          <p:cNvCxnSpPr>
            <a:stCxn id="753" idx="2"/>
          </p:cNvCxnSpPr>
          <p:nvPr/>
        </p:nvCxnSpPr>
        <p:spPr>
          <a:xfrm flipH="1">
            <a:off x="4990815" y="3175180"/>
            <a:ext cx="1" cy="246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Connector: Elbow 809">
            <a:extLst>
              <a:ext uri="{FF2B5EF4-FFF2-40B4-BE49-F238E27FC236}">
                <a16:creationId xmlns:a16="http://schemas.microsoft.com/office/drawing/2014/main" id="{865925F8-0223-D8B6-C56F-7740B3B734D5}"/>
              </a:ext>
            </a:extLst>
          </p:cNvPr>
          <p:cNvCxnSpPr>
            <a:cxnSpLocks/>
          </p:cNvCxnSpPr>
          <p:nvPr/>
        </p:nvCxnSpPr>
        <p:spPr>
          <a:xfrm rot="5400000">
            <a:off x="4846385" y="1712246"/>
            <a:ext cx="1704311" cy="583870"/>
          </a:xfrm>
          <a:prstGeom prst="bentConnector3">
            <a:avLst>
              <a:gd name="adj1" fmla="val 172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4" name="Connector: Elbow 813">
            <a:extLst>
              <a:ext uri="{FF2B5EF4-FFF2-40B4-BE49-F238E27FC236}">
                <a16:creationId xmlns:a16="http://schemas.microsoft.com/office/drawing/2014/main" id="{CCD3CFC4-CDEE-6B1D-2562-EE8ACA9A96B3}"/>
              </a:ext>
            </a:extLst>
          </p:cNvPr>
          <p:cNvCxnSpPr>
            <a:cxnSpLocks/>
            <a:stCxn id="641" idx="3"/>
          </p:cNvCxnSpPr>
          <p:nvPr/>
        </p:nvCxnSpPr>
        <p:spPr>
          <a:xfrm>
            <a:off x="3616382" y="946922"/>
            <a:ext cx="1583053" cy="19263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7" name="Connector: Elbow 816">
            <a:extLst>
              <a:ext uri="{FF2B5EF4-FFF2-40B4-BE49-F238E27FC236}">
                <a16:creationId xmlns:a16="http://schemas.microsoft.com/office/drawing/2014/main" id="{886B9AAF-6EF1-F702-B2A4-3A2D47AA62CA}"/>
              </a:ext>
            </a:extLst>
          </p:cNvPr>
          <p:cNvCxnSpPr>
            <a:cxnSpLocks/>
            <a:stCxn id="688" idx="3"/>
            <a:endCxn id="753" idx="0"/>
          </p:cNvCxnSpPr>
          <p:nvPr/>
        </p:nvCxnSpPr>
        <p:spPr>
          <a:xfrm>
            <a:off x="3616381" y="1347282"/>
            <a:ext cx="1374435" cy="15199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0" name="Connector: Elbow 819">
            <a:extLst>
              <a:ext uri="{FF2B5EF4-FFF2-40B4-BE49-F238E27FC236}">
                <a16:creationId xmlns:a16="http://schemas.microsoft.com/office/drawing/2014/main" id="{BEC56CE3-4F1C-1E7E-EAA2-D84AF577CD4E}"/>
              </a:ext>
            </a:extLst>
          </p:cNvPr>
          <p:cNvCxnSpPr>
            <a:cxnSpLocks/>
            <a:stCxn id="692" idx="3"/>
          </p:cNvCxnSpPr>
          <p:nvPr/>
        </p:nvCxnSpPr>
        <p:spPr>
          <a:xfrm>
            <a:off x="3616379" y="1747642"/>
            <a:ext cx="1167266" cy="1146739"/>
          </a:xfrm>
          <a:prstGeom prst="bentConnector3">
            <a:avLst>
              <a:gd name="adj1" fmla="val 996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3" name="Connector: Elbow 822">
            <a:extLst>
              <a:ext uri="{FF2B5EF4-FFF2-40B4-BE49-F238E27FC236}">
                <a16:creationId xmlns:a16="http://schemas.microsoft.com/office/drawing/2014/main" id="{4AADB3D7-C650-B9EC-A79D-DA5776C23595}"/>
              </a:ext>
            </a:extLst>
          </p:cNvPr>
          <p:cNvCxnSpPr>
            <a:cxnSpLocks/>
            <a:stCxn id="696" idx="3"/>
          </p:cNvCxnSpPr>
          <p:nvPr/>
        </p:nvCxnSpPr>
        <p:spPr>
          <a:xfrm>
            <a:off x="3599497" y="2148001"/>
            <a:ext cx="971942" cy="718839"/>
          </a:xfrm>
          <a:prstGeom prst="bentConnector3">
            <a:avLst>
              <a:gd name="adj1" fmla="val 99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9" name="Rectangle 828">
            <a:extLst>
              <a:ext uri="{FF2B5EF4-FFF2-40B4-BE49-F238E27FC236}">
                <a16:creationId xmlns:a16="http://schemas.microsoft.com/office/drawing/2014/main" id="{4351BEEC-6B52-752D-BEED-11B44D2693FD}"/>
              </a:ext>
            </a:extLst>
          </p:cNvPr>
          <p:cNvSpPr/>
          <p:nvPr/>
        </p:nvSpPr>
        <p:spPr>
          <a:xfrm>
            <a:off x="4592727" y="5058339"/>
            <a:ext cx="746361" cy="312253"/>
          </a:xfrm>
          <a:custGeom>
            <a:avLst/>
            <a:gdLst>
              <a:gd name="connsiteX0" fmla="*/ 0 w 746361"/>
              <a:gd name="connsiteY0" fmla="*/ 0 h 307979"/>
              <a:gd name="connsiteX1" fmla="*/ 746361 w 746361"/>
              <a:gd name="connsiteY1" fmla="*/ 0 h 307979"/>
              <a:gd name="connsiteX2" fmla="*/ 746361 w 746361"/>
              <a:gd name="connsiteY2" fmla="*/ 307979 h 307979"/>
              <a:gd name="connsiteX3" fmla="*/ 0 w 746361"/>
              <a:gd name="connsiteY3" fmla="*/ 307979 h 307979"/>
              <a:gd name="connsiteX4" fmla="*/ 0 w 746361"/>
              <a:gd name="connsiteY4" fmla="*/ 0 h 307979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746361 w 746361"/>
              <a:gd name="connsiteY2" fmla="*/ 4274 h 312253"/>
              <a:gd name="connsiteX3" fmla="*/ 746361 w 746361"/>
              <a:gd name="connsiteY3" fmla="*/ 312253 h 312253"/>
              <a:gd name="connsiteX4" fmla="*/ 0 w 746361"/>
              <a:gd name="connsiteY4" fmla="*/ 312253 h 312253"/>
              <a:gd name="connsiteX5" fmla="*/ 0 w 746361"/>
              <a:gd name="connsiteY5" fmla="*/ 4274 h 312253"/>
              <a:gd name="connsiteX0" fmla="*/ 0 w 746361"/>
              <a:gd name="connsiteY0" fmla="*/ 4274 h 312253"/>
              <a:gd name="connsiteX1" fmla="*/ 159219 w 746361"/>
              <a:gd name="connsiteY1" fmla="*/ 0 h 312253"/>
              <a:gd name="connsiteX2" fmla="*/ 585939 w 746361"/>
              <a:gd name="connsiteY2" fmla="*/ 0 h 312253"/>
              <a:gd name="connsiteX3" fmla="*/ 746361 w 746361"/>
              <a:gd name="connsiteY3" fmla="*/ 4274 h 312253"/>
              <a:gd name="connsiteX4" fmla="*/ 746361 w 746361"/>
              <a:gd name="connsiteY4" fmla="*/ 312253 h 312253"/>
              <a:gd name="connsiteX5" fmla="*/ 0 w 746361"/>
              <a:gd name="connsiteY5" fmla="*/ 312253 h 312253"/>
              <a:gd name="connsiteX6" fmla="*/ 0 w 746361"/>
              <a:gd name="connsiteY6" fmla="*/ 4274 h 31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361" h="312253">
                <a:moveTo>
                  <a:pt x="0" y="4274"/>
                </a:moveTo>
                <a:lnTo>
                  <a:pt x="159219" y="0"/>
                </a:lnTo>
                <a:lnTo>
                  <a:pt x="585939" y="0"/>
                </a:lnTo>
                <a:lnTo>
                  <a:pt x="746361" y="4274"/>
                </a:lnTo>
                <a:lnTo>
                  <a:pt x="746361" y="312253"/>
                </a:lnTo>
                <a:lnTo>
                  <a:pt x="0" y="312253"/>
                </a:lnTo>
                <a:lnTo>
                  <a:pt x="0" y="427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0     1     </a:t>
            </a:r>
            <a:r>
              <a:rPr lang="en-US" sz="1000" b="1">
                <a:solidFill>
                  <a:srgbClr val="FF0000"/>
                </a:solidFill>
              </a:rPr>
              <a:t>2</a:t>
            </a:r>
            <a:r>
              <a:rPr lang="en-US" sz="1000" b="1">
                <a:solidFill>
                  <a:schemeClr val="tx1"/>
                </a:solidFill>
              </a:rPr>
              <a:t>   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Mux_2</a:t>
            </a:r>
          </a:p>
        </p:txBody>
      </p:sp>
      <p:cxnSp>
        <p:nvCxnSpPr>
          <p:cNvPr id="831" name="Straight Arrow Connector 830">
            <a:extLst>
              <a:ext uri="{FF2B5EF4-FFF2-40B4-BE49-F238E27FC236}">
                <a16:creationId xmlns:a16="http://schemas.microsoft.com/office/drawing/2014/main" id="{8BDD7BA3-2410-1485-6E88-B1AB929EC961}"/>
              </a:ext>
            </a:extLst>
          </p:cNvPr>
          <p:cNvCxnSpPr>
            <a:cxnSpLocks/>
            <a:stCxn id="639" idx="3"/>
            <a:endCxn id="646" idx="1"/>
          </p:cNvCxnSpPr>
          <p:nvPr/>
        </p:nvCxnSpPr>
        <p:spPr>
          <a:xfrm flipV="1">
            <a:off x="1669375" y="3794547"/>
            <a:ext cx="1058929" cy="2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D8AF72CA-15D8-ADEF-D5C1-EA87D989CCDB}"/>
              </a:ext>
            </a:extLst>
          </p:cNvPr>
          <p:cNvCxnSpPr>
            <a:cxnSpLocks/>
            <a:endCxn id="646" idx="0"/>
          </p:cNvCxnSpPr>
          <p:nvPr/>
        </p:nvCxnSpPr>
        <p:spPr>
          <a:xfrm>
            <a:off x="3180291" y="3408329"/>
            <a:ext cx="0" cy="267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5" name="Straight Arrow Connector 834">
            <a:extLst>
              <a:ext uri="{FF2B5EF4-FFF2-40B4-BE49-F238E27FC236}">
                <a16:creationId xmlns:a16="http://schemas.microsoft.com/office/drawing/2014/main" id="{9DCD1321-B59B-4660-4365-0A0A0D7F6B90}"/>
              </a:ext>
            </a:extLst>
          </p:cNvPr>
          <p:cNvCxnSpPr>
            <a:cxnSpLocks/>
          </p:cNvCxnSpPr>
          <p:nvPr/>
        </p:nvCxnSpPr>
        <p:spPr>
          <a:xfrm>
            <a:off x="4200012" y="3435241"/>
            <a:ext cx="0" cy="664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8" name="Straight Arrow Connector 837">
            <a:extLst>
              <a:ext uri="{FF2B5EF4-FFF2-40B4-BE49-F238E27FC236}">
                <a16:creationId xmlns:a16="http://schemas.microsoft.com/office/drawing/2014/main" id="{9836C576-104C-2E83-C78F-523115A50EF7}"/>
              </a:ext>
            </a:extLst>
          </p:cNvPr>
          <p:cNvCxnSpPr>
            <a:cxnSpLocks/>
          </p:cNvCxnSpPr>
          <p:nvPr/>
        </p:nvCxnSpPr>
        <p:spPr>
          <a:xfrm flipH="1">
            <a:off x="4968904" y="3414569"/>
            <a:ext cx="21911" cy="1643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1" name="Connector: Elbow 890">
            <a:extLst>
              <a:ext uri="{FF2B5EF4-FFF2-40B4-BE49-F238E27FC236}">
                <a16:creationId xmlns:a16="http://schemas.microsoft.com/office/drawing/2014/main" id="{11269007-3BC2-0E37-7EE8-BB65B9A4C1E7}"/>
              </a:ext>
            </a:extLst>
          </p:cNvPr>
          <p:cNvCxnSpPr>
            <a:stCxn id="59" idx="9"/>
            <a:endCxn id="649" idx="3"/>
          </p:cNvCxnSpPr>
          <p:nvPr/>
        </p:nvCxnSpPr>
        <p:spPr>
          <a:xfrm flipH="1">
            <a:off x="3115765" y="4748050"/>
            <a:ext cx="510366" cy="169518"/>
          </a:xfrm>
          <a:prstGeom prst="bentConnector3">
            <a:avLst>
              <a:gd name="adj1" fmla="val 59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74A3D2E9-B211-125F-CFD5-41EAC3F14049}"/>
              </a:ext>
            </a:extLst>
          </p:cNvPr>
          <p:cNvCxnSpPr>
            <a:cxnSpLocks/>
            <a:stCxn id="59" idx="10"/>
          </p:cNvCxnSpPr>
          <p:nvPr/>
        </p:nvCxnSpPr>
        <p:spPr>
          <a:xfrm>
            <a:off x="3849651" y="4748051"/>
            <a:ext cx="0" cy="10551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9" name="Connector: Elbow 918">
            <a:extLst>
              <a:ext uri="{FF2B5EF4-FFF2-40B4-BE49-F238E27FC236}">
                <a16:creationId xmlns:a16="http://schemas.microsoft.com/office/drawing/2014/main" id="{0E4C1371-BF51-E9AF-364E-2D0A526D5335}"/>
              </a:ext>
            </a:extLst>
          </p:cNvPr>
          <p:cNvCxnSpPr>
            <a:cxnSpLocks/>
            <a:endCxn id="829" idx="1"/>
          </p:cNvCxnSpPr>
          <p:nvPr/>
        </p:nvCxnSpPr>
        <p:spPr>
          <a:xfrm>
            <a:off x="3850865" y="4841974"/>
            <a:ext cx="901081" cy="216364"/>
          </a:xfrm>
          <a:prstGeom prst="bentConnector3">
            <a:avLst>
              <a:gd name="adj1" fmla="val 9919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6" name="Straight Arrow Connector 925">
            <a:extLst>
              <a:ext uri="{FF2B5EF4-FFF2-40B4-BE49-F238E27FC236}">
                <a16:creationId xmlns:a16="http://schemas.microsoft.com/office/drawing/2014/main" id="{D2B1C839-F377-7F0D-082B-46FA44AC96FB}"/>
              </a:ext>
            </a:extLst>
          </p:cNvPr>
          <p:cNvCxnSpPr>
            <a:stCxn id="651" idx="0"/>
            <a:endCxn id="55" idx="5"/>
          </p:cNvCxnSpPr>
          <p:nvPr/>
        </p:nvCxnSpPr>
        <p:spPr>
          <a:xfrm flipH="1" flipV="1">
            <a:off x="6300282" y="4804458"/>
            <a:ext cx="3612" cy="664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4" name="Connector: Elbow 933">
            <a:extLst>
              <a:ext uri="{FF2B5EF4-FFF2-40B4-BE49-F238E27FC236}">
                <a16:creationId xmlns:a16="http://schemas.microsoft.com/office/drawing/2014/main" id="{98904D2C-7184-A865-392A-51C6DFD1FDC3}"/>
              </a:ext>
            </a:extLst>
          </p:cNvPr>
          <p:cNvCxnSpPr>
            <a:stCxn id="55" idx="3"/>
            <a:endCxn id="829" idx="2"/>
          </p:cNvCxnSpPr>
          <p:nvPr/>
        </p:nvCxnSpPr>
        <p:spPr>
          <a:xfrm flipH="1">
            <a:off x="5178665" y="4278678"/>
            <a:ext cx="561546" cy="779661"/>
          </a:xfrm>
          <a:prstGeom prst="bentConnector3">
            <a:avLst>
              <a:gd name="adj1" fmla="val 9798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E87EE205-7445-C6CD-D2B6-812EE534E5E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265991" y="3429000"/>
            <a:ext cx="0" cy="312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1" name="Straight Arrow Connector 940">
            <a:extLst>
              <a:ext uri="{FF2B5EF4-FFF2-40B4-BE49-F238E27FC236}">
                <a16:creationId xmlns:a16="http://schemas.microsoft.com/office/drawing/2014/main" id="{FAED076A-C044-F2AC-8E36-EC9AE4D8B2E0}"/>
              </a:ext>
            </a:extLst>
          </p:cNvPr>
          <p:cNvCxnSpPr>
            <a:cxnSpLocks/>
          </p:cNvCxnSpPr>
          <p:nvPr/>
        </p:nvCxnSpPr>
        <p:spPr>
          <a:xfrm flipV="1">
            <a:off x="6300282" y="5705976"/>
            <a:ext cx="0" cy="267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CFD67E1-E33A-C3E5-D3BF-51F634AC7598}"/>
              </a:ext>
            </a:extLst>
          </p:cNvPr>
          <p:cNvCxnSpPr>
            <a:cxnSpLocks/>
            <a:stCxn id="648" idx="2"/>
          </p:cNvCxnSpPr>
          <p:nvPr/>
        </p:nvCxnSpPr>
        <p:spPr>
          <a:xfrm>
            <a:off x="5985104" y="1971764"/>
            <a:ext cx="5368" cy="4669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BCDF89AF-635B-6184-A2D9-8443F5A69B5B}"/>
              </a:ext>
            </a:extLst>
          </p:cNvPr>
          <p:cNvCxnSpPr>
            <a:cxnSpLocks/>
            <a:endCxn id="633" idx="3"/>
          </p:cNvCxnSpPr>
          <p:nvPr/>
        </p:nvCxnSpPr>
        <p:spPr>
          <a:xfrm rot="10800000" flipV="1">
            <a:off x="1687493" y="2424134"/>
            <a:ext cx="4315238" cy="5657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8E7D6A31-38A0-180B-4888-C7E103DA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8812" y="3366451"/>
            <a:ext cx="1284863" cy="523302"/>
          </a:xfrm>
          <a:prstGeom prst="bentConnector3">
            <a:avLst>
              <a:gd name="adj1" fmla="val 10075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5E9022A-DA01-E16C-01E0-9818E7E36BC9}"/>
              </a:ext>
            </a:extLst>
          </p:cNvPr>
          <p:cNvSpPr txBox="1"/>
          <p:nvPr/>
        </p:nvSpPr>
        <p:spPr>
          <a:xfrm>
            <a:off x="2528427" y="4030048"/>
            <a:ext cx="6015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opcode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2BA738D-169F-A493-B1A9-C48DA70AEC6A}"/>
              </a:ext>
            </a:extLst>
          </p:cNvPr>
          <p:cNvCxnSpPr>
            <a:cxnSpLocks/>
          </p:cNvCxnSpPr>
          <p:nvPr/>
        </p:nvCxnSpPr>
        <p:spPr>
          <a:xfrm>
            <a:off x="4965906" y="5370591"/>
            <a:ext cx="0" cy="597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71577769-16EA-4E2A-2CDA-DFD15F4C58C1}"/>
              </a:ext>
            </a:extLst>
          </p:cNvPr>
          <p:cNvSpPr txBox="1"/>
          <p:nvPr/>
        </p:nvSpPr>
        <p:spPr>
          <a:xfrm>
            <a:off x="6273593" y="4935878"/>
            <a:ext cx="105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address</a:t>
            </a:r>
            <a:endParaRPr lang="en-US" sz="100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E7373B0-8965-4DC8-CFEA-5D07343AF73E}"/>
              </a:ext>
            </a:extLst>
          </p:cNvPr>
          <p:cNvSpPr txBox="1"/>
          <p:nvPr/>
        </p:nvSpPr>
        <p:spPr>
          <a:xfrm rot="16200000">
            <a:off x="4898751" y="4519376"/>
            <a:ext cx="857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mem_word</a:t>
            </a:r>
          </a:p>
        </p:txBody>
      </p:sp>
      <p:sp>
        <p:nvSpPr>
          <p:cNvPr id="1087" name="object 106">
            <a:extLst>
              <a:ext uri="{FF2B5EF4-FFF2-40B4-BE49-F238E27FC236}">
                <a16:creationId xmlns:a16="http://schemas.microsoft.com/office/drawing/2014/main" id="{C58CD481-A062-5C7C-99C0-5006F40259FC}"/>
              </a:ext>
            </a:extLst>
          </p:cNvPr>
          <p:cNvSpPr txBox="1"/>
          <p:nvPr/>
        </p:nvSpPr>
        <p:spPr>
          <a:xfrm>
            <a:off x="877578" y="4558125"/>
            <a:ext cx="80246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Load_Reg_Y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89" name="Connector: Elbow 1088">
            <a:extLst>
              <a:ext uri="{FF2B5EF4-FFF2-40B4-BE49-F238E27FC236}">
                <a16:creationId xmlns:a16="http://schemas.microsoft.com/office/drawing/2014/main" id="{F42CB18A-95D8-83A2-CD04-7277D2090E80}"/>
              </a:ext>
            </a:extLst>
          </p:cNvPr>
          <p:cNvCxnSpPr>
            <a:stCxn id="1087" idx="3"/>
            <a:endCxn id="649" idx="0"/>
          </p:cNvCxnSpPr>
          <p:nvPr/>
        </p:nvCxnSpPr>
        <p:spPr>
          <a:xfrm>
            <a:off x="1680042" y="4641481"/>
            <a:ext cx="1114651" cy="157671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bject 106">
            <a:extLst>
              <a:ext uri="{FF2B5EF4-FFF2-40B4-BE49-F238E27FC236}">
                <a16:creationId xmlns:a16="http://schemas.microsoft.com/office/drawing/2014/main" id="{65C3F647-BB9D-4427-72E3-B96AD96B923C}"/>
              </a:ext>
            </a:extLst>
          </p:cNvPr>
          <p:cNvSpPr txBox="1"/>
          <p:nvPr/>
        </p:nvSpPr>
        <p:spPr>
          <a:xfrm>
            <a:off x="850881" y="5498573"/>
            <a:ext cx="81849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Load_Add_R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AB12A6F4-3BD2-D537-5203-0B4BD5F093F7}"/>
              </a:ext>
            </a:extLst>
          </p:cNvPr>
          <p:cNvCxnSpPr>
            <a:stCxn id="1091" idx="3"/>
            <a:endCxn id="651" idx="1"/>
          </p:cNvCxnSpPr>
          <p:nvPr/>
        </p:nvCxnSpPr>
        <p:spPr>
          <a:xfrm>
            <a:off x="1669375" y="5581929"/>
            <a:ext cx="4182532" cy="56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object 106">
            <a:extLst>
              <a:ext uri="{FF2B5EF4-FFF2-40B4-BE49-F238E27FC236}">
                <a16:creationId xmlns:a16="http://schemas.microsoft.com/office/drawing/2014/main" id="{AA5FA18E-C5A8-9178-9BA2-9AED553505FE}"/>
              </a:ext>
            </a:extLst>
          </p:cNvPr>
          <p:cNvSpPr txBox="1"/>
          <p:nvPr/>
        </p:nvSpPr>
        <p:spPr>
          <a:xfrm>
            <a:off x="1255763" y="4841974"/>
            <a:ext cx="407484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Zflags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F93CD19F-A566-54CC-3DB5-73379A727257}"/>
              </a:ext>
            </a:extLst>
          </p:cNvPr>
          <p:cNvCxnSpPr>
            <a:stCxn id="649" idx="1"/>
            <a:endCxn id="1096" idx="3"/>
          </p:cNvCxnSpPr>
          <p:nvPr/>
        </p:nvCxnSpPr>
        <p:spPr>
          <a:xfrm flipH="1">
            <a:off x="1663247" y="4917568"/>
            <a:ext cx="810372" cy="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1" name="object 106">
            <a:extLst>
              <a:ext uri="{FF2B5EF4-FFF2-40B4-BE49-F238E27FC236}">
                <a16:creationId xmlns:a16="http://schemas.microsoft.com/office/drawing/2014/main" id="{6C63C86A-B3A1-6B6E-E7CC-A54F5ED9CEBC}"/>
              </a:ext>
            </a:extLst>
          </p:cNvPr>
          <p:cNvSpPr txBox="1"/>
          <p:nvPr/>
        </p:nvSpPr>
        <p:spPr>
          <a:xfrm>
            <a:off x="3174456" y="4917370"/>
            <a:ext cx="695063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spc="-5">
                <a:latin typeface="Arial"/>
                <a:cs typeface="Arial"/>
              </a:rPr>
              <a:t>ALU_Zflags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09" name="object 106">
            <a:extLst>
              <a:ext uri="{FF2B5EF4-FFF2-40B4-BE49-F238E27FC236}">
                <a16:creationId xmlns:a16="http://schemas.microsoft.com/office/drawing/2014/main" id="{0E7F2056-E463-3858-B410-CB50E1CAA691}"/>
              </a:ext>
            </a:extLst>
          </p:cNvPr>
          <p:cNvSpPr txBox="1"/>
          <p:nvPr/>
        </p:nvSpPr>
        <p:spPr>
          <a:xfrm>
            <a:off x="672828" y="5133381"/>
            <a:ext cx="997710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solidFill>
                  <a:srgbClr val="FF0000"/>
                </a:solidFill>
                <a:latin typeface="Arial"/>
                <a:cs typeface="Arial"/>
              </a:rPr>
              <a:t>Sel_Bus_2_Mux </a:t>
            </a:r>
            <a:endParaRPr sz="1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111" name="Connector: Elbow 1110">
            <a:extLst>
              <a:ext uri="{FF2B5EF4-FFF2-40B4-BE49-F238E27FC236}">
                <a16:creationId xmlns:a16="http://schemas.microsoft.com/office/drawing/2014/main" id="{84EE9E53-5273-FB23-221F-F63D220CD8F3}"/>
              </a:ext>
            </a:extLst>
          </p:cNvPr>
          <p:cNvCxnSpPr>
            <a:cxnSpLocks/>
            <a:stCxn id="1109" idx="3"/>
          </p:cNvCxnSpPr>
          <p:nvPr/>
        </p:nvCxnSpPr>
        <p:spPr>
          <a:xfrm>
            <a:off x="1670538" y="5216737"/>
            <a:ext cx="2907102" cy="119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object 106">
            <a:extLst>
              <a:ext uri="{FF2B5EF4-FFF2-40B4-BE49-F238E27FC236}">
                <a16:creationId xmlns:a16="http://schemas.microsoft.com/office/drawing/2014/main" id="{892A576D-F00C-01E0-CCE5-AE325A9506A6}"/>
              </a:ext>
            </a:extLst>
          </p:cNvPr>
          <p:cNvSpPr txBox="1"/>
          <p:nvPr/>
        </p:nvSpPr>
        <p:spPr>
          <a:xfrm>
            <a:off x="1340702" y="6250353"/>
            <a:ext cx="329577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r">
              <a:spcBef>
                <a:spcPts val="100"/>
              </a:spcBef>
            </a:pPr>
            <a:r>
              <a:rPr lang="en-US" sz="1000" b="1" spc="-5">
                <a:latin typeface="Arial"/>
                <a:cs typeface="Arial"/>
              </a:rPr>
              <a:t>write </a:t>
            </a:r>
            <a:endParaRPr sz="1000" b="1">
              <a:latin typeface="Arial"/>
              <a:cs typeface="Arial"/>
            </a:endParaRPr>
          </a:p>
        </p:txBody>
      </p:sp>
      <p:cxnSp>
        <p:nvCxnSpPr>
          <p:cNvPr id="1144" name="Connector: Elbow 1143">
            <a:extLst>
              <a:ext uri="{FF2B5EF4-FFF2-40B4-BE49-F238E27FC236}">
                <a16:creationId xmlns:a16="http://schemas.microsoft.com/office/drawing/2014/main" id="{48C81A28-91FC-4782-36A2-44D4AA242ACC}"/>
              </a:ext>
            </a:extLst>
          </p:cNvPr>
          <p:cNvCxnSpPr>
            <a:cxnSpLocks/>
            <a:stCxn id="1142" idx="3"/>
            <a:endCxn id="55" idx="7"/>
          </p:cNvCxnSpPr>
          <p:nvPr/>
        </p:nvCxnSpPr>
        <p:spPr>
          <a:xfrm flipV="1">
            <a:off x="1670279" y="4274869"/>
            <a:ext cx="5197693" cy="2058840"/>
          </a:xfrm>
          <a:prstGeom prst="bentConnector3">
            <a:avLst>
              <a:gd name="adj1" fmla="val 104426"/>
            </a:avLst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D7AAF2-9EC6-0A0D-B971-F97C7D286D5E}"/>
              </a:ext>
            </a:extLst>
          </p:cNvPr>
          <p:cNvSpPr txBox="1"/>
          <p:nvPr/>
        </p:nvSpPr>
        <p:spPr>
          <a:xfrm>
            <a:off x="6287975" y="3478417"/>
            <a:ext cx="97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data_in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D84CE8-67F3-15E5-5ECB-A842AA998CE4}"/>
              </a:ext>
            </a:extLst>
          </p:cNvPr>
          <p:cNvGraphicFramePr>
            <a:graphicFrameLocks noGrp="1"/>
          </p:cNvGraphicFramePr>
          <p:nvPr/>
        </p:nvGraphicFramePr>
        <p:xfrm>
          <a:off x="9929073" y="383489"/>
          <a:ext cx="191373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65">
                  <a:extLst>
                    <a:ext uri="{9D8B030D-6E8A-4147-A177-3AD203B41FA5}">
                      <a16:colId xmlns:a16="http://schemas.microsoft.com/office/drawing/2014/main" val="2147248966"/>
                    </a:ext>
                  </a:extLst>
                </a:gridCol>
                <a:gridCol w="956865">
                  <a:extLst>
                    <a:ext uri="{9D8B030D-6E8A-4147-A177-3AD203B41FA5}">
                      <a16:colId xmlns:a16="http://schemas.microsoft.com/office/drawing/2014/main" val="3740362624"/>
                    </a:ext>
                  </a:extLst>
                </a:gridCol>
              </a:tblGrid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6576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6776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9320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1026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46149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4302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0346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73440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44745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0111 0011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1910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75654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1111 0000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746198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2036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84179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97652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452757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948571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8776"/>
                  </a:ext>
                </a:extLst>
              </a:tr>
              <a:tr h="23987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0388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53232526-D1E3-2A6B-3B6C-56B33049A8D5}"/>
              </a:ext>
            </a:extLst>
          </p:cNvPr>
          <p:cNvSpPr/>
          <p:nvPr/>
        </p:nvSpPr>
        <p:spPr>
          <a:xfrm>
            <a:off x="9584466" y="766348"/>
            <a:ext cx="345704" cy="2976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3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7F266F-80B3-BBA6-E1F4-4A0BA50706A6}"/>
              </a:ext>
            </a:extLst>
          </p:cNvPr>
          <p:cNvSpPr txBox="1"/>
          <p:nvPr/>
        </p:nvSpPr>
        <p:spPr>
          <a:xfrm>
            <a:off x="1981200" y="1859339"/>
            <a:ext cx="9677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Ins	Opcode	Dst	Src	Action</a:t>
            </a:r>
          </a:p>
          <a:p>
            <a:r>
              <a:rPr lang="en-US"/>
              <a:t>NOP	0000	xx	xx	none</a:t>
            </a:r>
          </a:p>
          <a:p>
            <a:r>
              <a:rPr lang="en-US"/>
              <a:t>ADD	0001	dst	src	dst &lt;= src + dst</a:t>
            </a:r>
          </a:p>
          <a:p>
            <a:r>
              <a:rPr lang="en-US"/>
              <a:t>SUB	0010	dst	src	dst &lt;= dst - src</a:t>
            </a:r>
          </a:p>
          <a:p>
            <a:r>
              <a:rPr lang="en-US"/>
              <a:t>AND	0011	dst	src	dst &lt;= src &amp;&amp; dst</a:t>
            </a:r>
          </a:p>
          <a:p>
            <a:r>
              <a:rPr lang="en-US"/>
              <a:t>NOT	0100	dst	src	dst &lt;= ~ src</a:t>
            </a:r>
          </a:p>
          <a:p>
            <a:r>
              <a:rPr lang="en-US"/>
              <a:t>RD	0101	dst	xx	dst &lt;= memory [Add_R]</a:t>
            </a:r>
          </a:p>
          <a:p>
            <a:r>
              <a:rPr lang="en-US"/>
              <a:t>WR	0110	xx	src	memory[Add_R] &lt; = src</a:t>
            </a:r>
          </a:p>
          <a:p>
            <a:r>
              <a:rPr lang="en-US"/>
              <a:t>BR	0111	xx	xx	PC &lt;= memory[Add_R]</a:t>
            </a:r>
          </a:p>
          <a:p>
            <a:r>
              <a:rPr lang="en-US"/>
              <a:t>BRZ	1000	xx	xx	PC &lt;= memory[Add_R]</a:t>
            </a:r>
          </a:p>
          <a:p>
            <a:r>
              <a:rPr lang="en-US"/>
              <a:t>HALT	1111	xx	xx	Halts execution until reset (Finish programm)</a:t>
            </a:r>
          </a:p>
        </p:txBody>
      </p:sp>
    </p:spTree>
    <p:extLst>
      <p:ext uri="{BB962C8B-B14F-4D97-AF65-F5344CB8AC3E}">
        <p14:creationId xmlns:p14="http://schemas.microsoft.com/office/powerpoint/2010/main" val="178870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1043</Words>
  <Application>Microsoft Office PowerPoint</Application>
  <PresentationFormat>Widescreen</PresentationFormat>
  <Paragraphs>435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mblin</dc:creator>
  <cp:lastModifiedBy>NGO VAN CANH 20193204</cp:lastModifiedBy>
  <cp:revision>5</cp:revision>
  <dcterms:created xsi:type="dcterms:W3CDTF">2023-01-17T03:48:06Z</dcterms:created>
  <dcterms:modified xsi:type="dcterms:W3CDTF">2023-01-28T19:00:41Z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2010-08-30T00:00:00Z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2023-01-17T00:00:00Z</vt:filetime>
  </property>
</Properties>
</file>