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1" r:id="rId2"/>
    <p:sldId id="268" r:id="rId3"/>
    <p:sldId id="271" r:id="rId4"/>
    <p:sldId id="269" r:id="rId5"/>
    <p:sldId id="273" r:id="rId6"/>
    <p:sldId id="270" r:id="rId7"/>
    <p:sldId id="265" r:id="rId8"/>
    <p:sldId id="266" r:id="rId9"/>
    <p:sldId id="267" r:id="rId10"/>
    <p:sldId id="272" r:id="rId11"/>
    <p:sldId id="258" r:id="rId12"/>
    <p:sldId id="263" r:id="rId13"/>
    <p:sldId id="262" r:id="rId14"/>
    <p:sldId id="257"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1728" y="5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16D146-3D8C-4CAA-890A-D0B2C8C58D3B}" type="datetimeFigureOut">
              <a:rPr lang="fr-FR" smtClean="0"/>
              <a:t>23/06/2024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A1112E-3873-45D1-B261-4D654B24B173}" type="slidenum">
              <a:rPr lang="fr-FR" smtClean="0"/>
              <a:t>‹N°›</a:t>
            </a:fld>
            <a:endParaRPr lang="fr-FR"/>
          </a:p>
        </p:txBody>
      </p:sp>
    </p:spTree>
    <p:extLst>
      <p:ext uri="{BB962C8B-B14F-4D97-AF65-F5344CB8AC3E}">
        <p14:creationId xmlns:p14="http://schemas.microsoft.com/office/powerpoint/2010/main" val="2618524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6A1112E-3873-45D1-B261-4D654B24B173}" type="slidenum">
              <a:rPr lang="fr-FR" smtClean="0"/>
              <a:t>4</a:t>
            </a:fld>
            <a:endParaRPr lang="fr-FR"/>
          </a:p>
        </p:txBody>
      </p:sp>
    </p:spTree>
    <p:extLst>
      <p:ext uri="{BB962C8B-B14F-4D97-AF65-F5344CB8AC3E}">
        <p14:creationId xmlns:p14="http://schemas.microsoft.com/office/powerpoint/2010/main" val="1629675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71714-3D7A-A94C-4A64-D9321649A59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54A32D1-D127-61D4-2C8D-8DF19B224C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8429FCB-6061-5729-EF9F-70E0A1641617}"/>
              </a:ext>
            </a:extLst>
          </p:cNvPr>
          <p:cNvSpPr>
            <a:spLocks noGrp="1"/>
          </p:cNvSpPr>
          <p:nvPr>
            <p:ph type="dt" sz="half" idx="10"/>
          </p:nvPr>
        </p:nvSpPr>
        <p:spPr/>
        <p:txBody>
          <a:bodyPr/>
          <a:lstStyle/>
          <a:p>
            <a:fld id="{9DC2EDA1-48FE-4B87-9DE2-864AF2809678}" type="datetimeFigureOut">
              <a:rPr lang="fr-FR" smtClean="0"/>
              <a:t>23/06/2024</a:t>
            </a:fld>
            <a:endParaRPr lang="fr-FR"/>
          </a:p>
        </p:txBody>
      </p:sp>
      <p:sp>
        <p:nvSpPr>
          <p:cNvPr id="5" name="Espace réservé du pied de page 4">
            <a:extLst>
              <a:ext uri="{FF2B5EF4-FFF2-40B4-BE49-F238E27FC236}">
                <a16:creationId xmlns:a16="http://schemas.microsoft.com/office/drawing/2014/main" id="{4AAFBCED-6CDC-B1B9-4A46-861D38FEDAD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7476DD0-5452-642F-8DA9-56D65EF7F36F}"/>
              </a:ext>
            </a:extLst>
          </p:cNvPr>
          <p:cNvSpPr>
            <a:spLocks noGrp="1"/>
          </p:cNvSpPr>
          <p:nvPr>
            <p:ph type="sldNum" sz="quarter" idx="12"/>
          </p:nvPr>
        </p:nvSpPr>
        <p:spPr/>
        <p:txBody>
          <a:bodyPr/>
          <a:lstStyle/>
          <a:p>
            <a:fld id="{66BC2BF4-6A7B-4A2C-9538-C8682BD8B4EF}" type="slidenum">
              <a:rPr lang="fr-FR" smtClean="0"/>
              <a:t>‹N°›</a:t>
            </a:fld>
            <a:endParaRPr lang="fr-FR"/>
          </a:p>
        </p:txBody>
      </p:sp>
    </p:spTree>
    <p:extLst>
      <p:ext uri="{BB962C8B-B14F-4D97-AF65-F5344CB8AC3E}">
        <p14:creationId xmlns:p14="http://schemas.microsoft.com/office/powerpoint/2010/main" val="3760336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79F07F-23A1-8C56-A541-CA23914F461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1FFB7B5-4BDC-B17A-F9F5-575E9D4EFB9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AE21050-EA8B-0743-1570-D25C4E9B2ADF}"/>
              </a:ext>
            </a:extLst>
          </p:cNvPr>
          <p:cNvSpPr>
            <a:spLocks noGrp="1"/>
          </p:cNvSpPr>
          <p:nvPr>
            <p:ph type="dt" sz="half" idx="10"/>
          </p:nvPr>
        </p:nvSpPr>
        <p:spPr/>
        <p:txBody>
          <a:bodyPr/>
          <a:lstStyle/>
          <a:p>
            <a:fld id="{9DC2EDA1-48FE-4B87-9DE2-864AF2809678}" type="datetimeFigureOut">
              <a:rPr lang="fr-FR" smtClean="0"/>
              <a:t>23/06/2024</a:t>
            </a:fld>
            <a:endParaRPr lang="fr-FR"/>
          </a:p>
        </p:txBody>
      </p:sp>
      <p:sp>
        <p:nvSpPr>
          <p:cNvPr id="5" name="Espace réservé du pied de page 4">
            <a:extLst>
              <a:ext uri="{FF2B5EF4-FFF2-40B4-BE49-F238E27FC236}">
                <a16:creationId xmlns:a16="http://schemas.microsoft.com/office/drawing/2014/main" id="{0AEA2813-B2CE-D45C-25FD-6E85EF7E3FC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DF6AAB6-2094-30CE-69C2-1C272673FFA0}"/>
              </a:ext>
            </a:extLst>
          </p:cNvPr>
          <p:cNvSpPr>
            <a:spLocks noGrp="1"/>
          </p:cNvSpPr>
          <p:nvPr>
            <p:ph type="sldNum" sz="quarter" idx="12"/>
          </p:nvPr>
        </p:nvSpPr>
        <p:spPr/>
        <p:txBody>
          <a:bodyPr/>
          <a:lstStyle/>
          <a:p>
            <a:fld id="{66BC2BF4-6A7B-4A2C-9538-C8682BD8B4EF}" type="slidenum">
              <a:rPr lang="fr-FR" smtClean="0"/>
              <a:t>‹N°›</a:t>
            </a:fld>
            <a:endParaRPr lang="fr-FR"/>
          </a:p>
        </p:txBody>
      </p:sp>
    </p:spTree>
    <p:extLst>
      <p:ext uri="{BB962C8B-B14F-4D97-AF65-F5344CB8AC3E}">
        <p14:creationId xmlns:p14="http://schemas.microsoft.com/office/powerpoint/2010/main" val="4102170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F272435-636C-481F-CE73-54EE8ECFC8E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9550B50-5BB9-5FEF-C9FB-8E9984B326F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BA42F01-12EE-930D-C50C-28BB2E34126E}"/>
              </a:ext>
            </a:extLst>
          </p:cNvPr>
          <p:cNvSpPr>
            <a:spLocks noGrp="1"/>
          </p:cNvSpPr>
          <p:nvPr>
            <p:ph type="dt" sz="half" idx="10"/>
          </p:nvPr>
        </p:nvSpPr>
        <p:spPr/>
        <p:txBody>
          <a:bodyPr/>
          <a:lstStyle/>
          <a:p>
            <a:fld id="{9DC2EDA1-48FE-4B87-9DE2-864AF2809678}" type="datetimeFigureOut">
              <a:rPr lang="fr-FR" smtClean="0"/>
              <a:t>23/06/2024</a:t>
            </a:fld>
            <a:endParaRPr lang="fr-FR"/>
          </a:p>
        </p:txBody>
      </p:sp>
      <p:sp>
        <p:nvSpPr>
          <p:cNvPr id="5" name="Espace réservé du pied de page 4">
            <a:extLst>
              <a:ext uri="{FF2B5EF4-FFF2-40B4-BE49-F238E27FC236}">
                <a16:creationId xmlns:a16="http://schemas.microsoft.com/office/drawing/2014/main" id="{8C8A4802-BA74-8A04-BA4C-62E24D98AFE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016C13F-5961-E23A-83D1-8F725BF28093}"/>
              </a:ext>
            </a:extLst>
          </p:cNvPr>
          <p:cNvSpPr>
            <a:spLocks noGrp="1"/>
          </p:cNvSpPr>
          <p:nvPr>
            <p:ph type="sldNum" sz="quarter" idx="12"/>
          </p:nvPr>
        </p:nvSpPr>
        <p:spPr/>
        <p:txBody>
          <a:bodyPr/>
          <a:lstStyle/>
          <a:p>
            <a:fld id="{66BC2BF4-6A7B-4A2C-9538-C8682BD8B4EF}" type="slidenum">
              <a:rPr lang="fr-FR" smtClean="0"/>
              <a:t>‹N°›</a:t>
            </a:fld>
            <a:endParaRPr lang="fr-FR"/>
          </a:p>
        </p:txBody>
      </p:sp>
    </p:spTree>
    <p:extLst>
      <p:ext uri="{BB962C8B-B14F-4D97-AF65-F5344CB8AC3E}">
        <p14:creationId xmlns:p14="http://schemas.microsoft.com/office/powerpoint/2010/main" val="247204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D12C62-F321-3D5C-8E56-9569AEC45BD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D5EDE6A-C520-223B-AA27-AA568A3C4FF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B8EE583-F604-55D5-F264-6EB63351EE13}"/>
              </a:ext>
            </a:extLst>
          </p:cNvPr>
          <p:cNvSpPr>
            <a:spLocks noGrp="1"/>
          </p:cNvSpPr>
          <p:nvPr>
            <p:ph type="dt" sz="half" idx="10"/>
          </p:nvPr>
        </p:nvSpPr>
        <p:spPr/>
        <p:txBody>
          <a:bodyPr/>
          <a:lstStyle/>
          <a:p>
            <a:fld id="{9DC2EDA1-48FE-4B87-9DE2-864AF2809678}" type="datetimeFigureOut">
              <a:rPr lang="fr-FR" smtClean="0"/>
              <a:t>23/06/2024</a:t>
            </a:fld>
            <a:endParaRPr lang="fr-FR"/>
          </a:p>
        </p:txBody>
      </p:sp>
      <p:sp>
        <p:nvSpPr>
          <p:cNvPr id="5" name="Espace réservé du pied de page 4">
            <a:extLst>
              <a:ext uri="{FF2B5EF4-FFF2-40B4-BE49-F238E27FC236}">
                <a16:creationId xmlns:a16="http://schemas.microsoft.com/office/drawing/2014/main" id="{B97B374C-44B4-AB95-979C-6AF5B13A3ED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3FA86F4-F954-4229-36C2-53DC956DADB2}"/>
              </a:ext>
            </a:extLst>
          </p:cNvPr>
          <p:cNvSpPr>
            <a:spLocks noGrp="1"/>
          </p:cNvSpPr>
          <p:nvPr>
            <p:ph type="sldNum" sz="quarter" idx="12"/>
          </p:nvPr>
        </p:nvSpPr>
        <p:spPr/>
        <p:txBody>
          <a:bodyPr/>
          <a:lstStyle/>
          <a:p>
            <a:fld id="{66BC2BF4-6A7B-4A2C-9538-C8682BD8B4EF}" type="slidenum">
              <a:rPr lang="fr-FR" smtClean="0"/>
              <a:t>‹N°›</a:t>
            </a:fld>
            <a:endParaRPr lang="fr-FR"/>
          </a:p>
        </p:txBody>
      </p:sp>
    </p:spTree>
    <p:extLst>
      <p:ext uri="{BB962C8B-B14F-4D97-AF65-F5344CB8AC3E}">
        <p14:creationId xmlns:p14="http://schemas.microsoft.com/office/powerpoint/2010/main" val="3230563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F5D20E-6F36-1094-9D82-62EAFE3AB7D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EFD4110-52DC-34A2-3B90-459E716418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E702D36-FB7A-0530-0705-AFA9EEF0CB48}"/>
              </a:ext>
            </a:extLst>
          </p:cNvPr>
          <p:cNvSpPr>
            <a:spLocks noGrp="1"/>
          </p:cNvSpPr>
          <p:nvPr>
            <p:ph type="dt" sz="half" idx="10"/>
          </p:nvPr>
        </p:nvSpPr>
        <p:spPr/>
        <p:txBody>
          <a:bodyPr/>
          <a:lstStyle/>
          <a:p>
            <a:fld id="{9DC2EDA1-48FE-4B87-9DE2-864AF2809678}" type="datetimeFigureOut">
              <a:rPr lang="fr-FR" smtClean="0"/>
              <a:t>23/06/2024</a:t>
            </a:fld>
            <a:endParaRPr lang="fr-FR"/>
          </a:p>
        </p:txBody>
      </p:sp>
      <p:sp>
        <p:nvSpPr>
          <p:cNvPr id="5" name="Espace réservé du pied de page 4">
            <a:extLst>
              <a:ext uri="{FF2B5EF4-FFF2-40B4-BE49-F238E27FC236}">
                <a16:creationId xmlns:a16="http://schemas.microsoft.com/office/drawing/2014/main" id="{5192D5ED-7355-CBEF-CFF7-DE5CB110328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4F30621-8B1B-23F7-B05C-D769F098F6B7}"/>
              </a:ext>
            </a:extLst>
          </p:cNvPr>
          <p:cNvSpPr>
            <a:spLocks noGrp="1"/>
          </p:cNvSpPr>
          <p:nvPr>
            <p:ph type="sldNum" sz="quarter" idx="12"/>
          </p:nvPr>
        </p:nvSpPr>
        <p:spPr/>
        <p:txBody>
          <a:bodyPr/>
          <a:lstStyle/>
          <a:p>
            <a:fld id="{66BC2BF4-6A7B-4A2C-9538-C8682BD8B4EF}" type="slidenum">
              <a:rPr lang="fr-FR" smtClean="0"/>
              <a:t>‹N°›</a:t>
            </a:fld>
            <a:endParaRPr lang="fr-FR"/>
          </a:p>
        </p:txBody>
      </p:sp>
    </p:spTree>
    <p:extLst>
      <p:ext uri="{BB962C8B-B14F-4D97-AF65-F5344CB8AC3E}">
        <p14:creationId xmlns:p14="http://schemas.microsoft.com/office/powerpoint/2010/main" val="2133247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303DD9-34E5-8805-42B3-5D1C070C4E2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6F70365-5EF8-4673-56E1-21DFEBC47C6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772CA4F-CD63-1867-AC13-2AE18B5602C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920408F-3D8D-F11E-CBC3-C1E85689596C}"/>
              </a:ext>
            </a:extLst>
          </p:cNvPr>
          <p:cNvSpPr>
            <a:spLocks noGrp="1"/>
          </p:cNvSpPr>
          <p:nvPr>
            <p:ph type="dt" sz="half" idx="10"/>
          </p:nvPr>
        </p:nvSpPr>
        <p:spPr/>
        <p:txBody>
          <a:bodyPr/>
          <a:lstStyle/>
          <a:p>
            <a:fld id="{9DC2EDA1-48FE-4B87-9DE2-864AF2809678}" type="datetimeFigureOut">
              <a:rPr lang="fr-FR" smtClean="0"/>
              <a:t>23/06/2024</a:t>
            </a:fld>
            <a:endParaRPr lang="fr-FR"/>
          </a:p>
        </p:txBody>
      </p:sp>
      <p:sp>
        <p:nvSpPr>
          <p:cNvPr id="6" name="Espace réservé du pied de page 5">
            <a:extLst>
              <a:ext uri="{FF2B5EF4-FFF2-40B4-BE49-F238E27FC236}">
                <a16:creationId xmlns:a16="http://schemas.microsoft.com/office/drawing/2014/main" id="{D445F515-3C87-B7E4-2CCE-3CD72C4F6DD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25016F6-0ECC-2908-FAC1-16229EB8322D}"/>
              </a:ext>
            </a:extLst>
          </p:cNvPr>
          <p:cNvSpPr>
            <a:spLocks noGrp="1"/>
          </p:cNvSpPr>
          <p:nvPr>
            <p:ph type="sldNum" sz="quarter" idx="12"/>
          </p:nvPr>
        </p:nvSpPr>
        <p:spPr/>
        <p:txBody>
          <a:bodyPr/>
          <a:lstStyle/>
          <a:p>
            <a:fld id="{66BC2BF4-6A7B-4A2C-9538-C8682BD8B4EF}" type="slidenum">
              <a:rPr lang="fr-FR" smtClean="0"/>
              <a:t>‹N°›</a:t>
            </a:fld>
            <a:endParaRPr lang="fr-FR"/>
          </a:p>
        </p:txBody>
      </p:sp>
    </p:spTree>
    <p:extLst>
      <p:ext uri="{BB962C8B-B14F-4D97-AF65-F5344CB8AC3E}">
        <p14:creationId xmlns:p14="http://schemas.microsoft.com/office/powerpoint/2010/main" val="67731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3265D3-83CC-7060-ADD8-2E9C44CEEB9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C9D4F37-F0E0-1E1B-B94F-A20A535F4E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9C99A84-7988-3690-B1EB-B93CB9AAE95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5797B1F-2CAF-2617-290E-C8F60C6469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657A295-83AB-C758-9153-1D37DE7F339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E157DF3-4689-5E49-39F2-9719888E0E1C}"/>
              </a:ext>
            </a:extLst>
          </p:cNvPr>
          <p:cNvSpPr>
            <a:spLocks noGrp="1"/>
          </p:cNvSpPr>
          <p:nvPr>
            <p:ph type="dt" sz="half" idx="10"/>
          </p:nvPr>
        </p:nvSpPr>
        <p:spPr/>
        <p:txBody>
          <a:bodyPr/>
          <a:lstStyle/>
          <a:p>
            <a:fld id="{9DC2EDA1-48FE-4B87-9DE2-864AF2809678}" type="datetimeFigureOut">
              <a:rPr lang="fr-FR" smtClean="0"/>
              <a:t>23/06/2024</a:t>
            </a:fld>
            <a:endParaRPr lang="fr-FR"/>
          </a:p>
        </p:txBody>
      </p:sp>
      <p:sp>
        <p:nvSpPr>
          <p:cNvPr id="8" name="Espace réservé du pied de page 7">
            <a:extLst>
              <a:ext uri="{FF2B5EF4-FFF2-40B4-BE49-F238E27FC236}">
                <a16:creationId xmlns:a16="http://schemas.microsoft.com/office/drawing/2014/main" id="{6F11E4CD-0E5C-8CF3-708E-2FDFCD7D10E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892678B-DBB5-80C0-D9FF-7BC84930BFFB}"/>
              </a:ext>
            </a:extLst>
          </p:cNvPr>
          <p:cNvSpPr>
            <a:spLocks noGrp="1"/>
          </p:cNvSpPr>
          <p:nvPr>
            <p:ph type="sldNum" sz="quarter" idx="12"/>
          </p:nvPr>
        </p:nvSpPr>
        <p:spPr/>
        <p:txBody>
          <a:bodyPr/>
          <a:lstStyle/>
          <a:p>
            <a:fld id="{66BC2BF4-6A7B-4A2C-9538-C8682BD8B4EF}" type="slidenum">
              <a:rPr lang="fr-FR" smtClean="0"/>
              <a:t>‹N°›</a:t>
            </a:fld>
            <a:endParaRPr lang="fr-FR"/>
          </a:p>
        </p:txBody>
      </p:sp>
    </p:spTree>
    <p:extLst>
      <p:ext uri="{BB962C8B-B14F-4D97-AF65-F5344CB8AC3E}">
        <p14:creationId xmlns:p14="http://schemas.microsoft.com/office/powerpoint/2010/main" val="3699391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16156B-D0DD-2122-5CE3-4155DC370D2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5D5DA56-CD41-EFF0-E676-79C4F1B8AE0E}"/>
              </a:ext>
            </a:extLst>
          </p:cNvPr>
          <p:cNvSpPr>
            <a:spLocks noGrp="1"/>
          </p:cNvSpPr>
          <p:nvPr>
            <p:ph type="dt" sz="half" idx="10"/>
          </p:nvPr>
        </p:nvSpPr>
        <p:spPr/>
        <p:txBody>
          <a:bodyPr/>
          <a:lstStyle/>
          <a:p>
            <a:fld id="{9DC2EDA1-48FE-4B87-9DE2-864AF2809678}" type="datetimeFigureOut">
              <a:rPr lang="fr-FR" smtClean="0"/>
              <a:t>23/06/2024</a:t>
            </a:fld>
            <a:endParaRPr lang="fr-FR"/>
          </a:p>
        </p:txBody>
      </p:sp>
      <p:sp>
        <p:nvSpPr>
          <p:cNvPr id="4" name="Espace réservé du pied de page 3">
            <a:extLst>
              <a:ext uri="{FF2B5EF4-FFF2-40B4-BE49-F238E27FC236}">
                <a16:creationId xmlns:a16="http://schemas.microsoft.com/office/drawing/2014/main" id="{794AB9C0-9770-B88F-918D-786F6C5FE13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C34998F-9E18-994A-6847-7D85CD44FC7C}"/>
              </a:ext>
            </a:extLst>
          </p:cNvPr>
          <p:cNvSpPr>
            <a:spLocks noGrp="1"/>
          </p:cNvSpPr>
          <p:nvPr>
            <p:ph type="sldNum" sz="quarter" idx="12"/>
          </p:nvPr>
        </p:nvSpPr>
        <p:spPr/>
        <p:txBody>
          <a:bodyPr/>
          <a:lstStyle/>
          <a:p>
            <a:fld id="{66BC2BF4-6A7B-4A2C-9538-C8682BD8B4EF}" type="slidenum">
              <a:rPr lang="fr-FR" smtClean="0"/>
              <a:t>‹N°›</a:t>
            </a:fld>
            <a:endParaRPr lang="fr-FR"/>
          </a:p>
        </p:txBody>
      </p:sp>
    </p:spTree>
    <p:extLst>
      <p:ext uri="{BB962C8B-B14F-4D97-AF65-F5344CB8AC3E}">
        <p14:creationId xmlns:p14="http://schemas.microsoft.com/office/powerpoint/2010/main" val="3325398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D885351-33B9-4D73-9175-A8A580946BE2}"/>
              </a:ext>
            </a:extLst>
          </p:cNvPr>
          <p:cNvSpPr>
            <a:spLocks noGrp="1"/>
          </p:cNvSpPr>
          <p:nvPr>
            <p:ph type="dt" sz="half" idx="10"/>
          </p:nvPr>
        </p:nvSpPr>
        <p:spPr/>
        <p:txBody>
          <a:bodyPr/>
          <a:lstStyle/>
          <a:p>
            <a:fld id="{9DC2EDA1-48FE-4B87-9DE2-864AF2809678}" type="datetimeFigureOut">
              <a:rPr lang="fr-FR" smtClean="0"/>
              <a:t>23/06/2024</a:t>
            </a:fld>
            <a:endParaRPr lang="fr-FR"/>
          </a:p>
        </p:txBody>
      </p:sp>
      <p:sp>
        <p:nvSpPr>
          <p:cNvPr id="3" name="Espace réservé du pied de page 2">
            <a:extLst>
              <a:ext uri="{FF2B5EF4-FFF2-40B4-BE49-F238E27FC236}">
                <a16:creationId xmlns:a16="http://schemas.microsoft.com/office/drawing/2014/main" id="{F31CDFB1-8702-6DEC-9723-B4394910EF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D7C8CFD-358E-800D-9550-611E20862669}"/>
              </a:ext>
            </a:extLst>
          </p:cNvPr>
          <p:cNvSpPr>
            <a:spLocks noGrp="1"/>
          </p:cNvSpPr>
          <p:nvPr>
            <p:ph type="sldNum" sz="quarter" idx="12"/>
          </p:nvPr>
        </p:nvSpPr>
        <p:spPr/>
        <p:txBody>
          <a:bodyPr/>
          <a:lstStyle/>
          <a:p>
            <a:fld id="{66BC2BF4-6A7B-4A2C-9538-C8682BD8B4EF}" type="slidenum">
              <a:rPr lang="fr-FR" smtClean="0"/>
              <a:t>‹N°›</a:t>
            </a:fld>
            <a:endParaRPr lang="fr-FR"/>
          </a:p>
        </p:txBody>
      </p:sp>
    </p:spTree>
    <p:extLst>
      <p:ext uri="{BB962C8B-B14F-4D97-AF65-F5344CB8AC3E}">
        <p14:creationId xmlns:p14="http://schemas.microsoft.com/office/powerpoint/2010/main" val="1330748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D222A5-DAEC-E797-7A00-9538CCFB57F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872DA35-262B-A54C-C90C-DCA7864820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7310CBF-FBC0-5C3A-5472-FA4E67CD4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4963089-56A1-14B8-FE35-C3A752046E5B}"/>
              </a:ext>
            </a:extLst>
          </p:cNvPr>
          <p:cNvSpPr>
            <a:spLocks noGrp="1"/>
          </p:cNvSpPr>
          <p:nvPr>
            <p:ph type="dt" sz="half" idx="10"/>
          </p:nvPr>
        </p:nvSpPr>
        <p:spPr/>
        <p:txBody>
          <a:bodyPr/>
          <a:lstStyle/>
          <a:p>
            <a:fld id="{9DC2EDA1-48FE-4B87-9DE2-864AF2809678}" type="datetimeFigureOut">
              <a:rPr lang="fr-FR" smtClean="0"/>
              <a:t>23/06/2024</a:t>
            </a:fld>
            <a:endParaRPr lang="fr-FR"/>
          </a:p>
        </p:txBody>
      </p:sp>
      <p:sp>
        <p:nvSpPr>
          <p:cNvPr id="6" name="Espace réservé du pied de page 5">
            <a:extLst>
              <a:ext uri="{FF2B5EF4-FFF2-40B4-BE49-F238E27FC236}">
                <a16:creationId xmlns:a16="http://schemas.microsoft.com/office/drawing/2014/main" id="{7EB0579E-3B7B-15E5-335D-C359EAEA3D5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643FAC3-1C40-261F-1B87-BA15EC13F943}"/>
              </a:ext>
            </a:extLst>
          </p:cNvPr>
          <p:cNvSpPr>
            <a:spLocks noGrp="1"/>
          </p:cNvSpPr>
          <p:nvPr>
            <p:ph type="sldNum" sz="quarter" idx="12"/>
          </p:nvPr>
        </p:nvSpPr>
        <p:spPr/>
        <p:txBody>
          <a:bodyPr/>
          <a:lstStyle/>
          <a:p>
            <a:fld id="{66BC2BF4-6A7B-4A2C-9538-C8682BD8B4EF}" type="slidenum">
              <a:rPr lang="fr-FR" smtClean="0"/>
              <a:t>‹N°›</a:t>
            </a:fld>
            <a:endParaRPr lang="fr-FR"/>
          </a:p>
        </p:txBody>
      </p:sp>
    </p:spTree>
    <p:extLst>
      <p:ext uri="{BB962C8B-B14F-4D97-AF65-F5344CB8AC3E}">
        <p14:creationId xmlns:p14="http://schemas.microsoft.com/office/powerpoint/2010/main" val="1604519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39B534-B4FE-5345-74C7-60E64A7E4F6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140B5F9-B3DB-7796-FFD3-F6D9D26AB4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0BCCBF9-238A-AC35-7EC3-A970B6CA56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080E769-0B89-C814-4164-61E6CE8306AB}"/>
              </a:ext>
            </a:extLst>
          </p:cNvPr>
          <p:cNvSpPr>
            <a:spLocks noGrp="1"/>
          </p:cNvSpPr>
          <p:nvPr>
            <p:ph type="dt" sz="half" idx="10"/>
          </p:nvPr>
        </p:nvSpPr>
        <p:spPr/>
        <p:txBody>
          <a:bodyPr/>
          <a:lstStyle/>
          <a:p>
            <a:fld id="{9DC2EDA1-48FE-4B87-9DE2-864AF2809678}" type="datetimeFigureOut">
              <a:rPr lang="fr-FR" smtClean="0"/>
              <a:t>23/06/2024</a:t>
            </a:fld>
            <a:endParaRPr lang="fr-FR"/>
          </a:p>
        </p:txBody>
      </p:sp>
      <p:sp>
        <p:nvSpPr>
          <p:cNvPr id="6" name="Espace réservé du pied de page 5">
            <a:extLst>
              <a:ext uri="{FF2B5EF4-FFF2-40B4-BE49-F238E27FC236}">
                <a16:creationId xmlns:a16="http://schemas.microsoft.com/office/drawing/2014/main" id="{6B8B607E-9A76-8059-2929-301A5EB9B00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349F788-EA2E-B898-EFF5-3F879C3F5222}"/>
              </a:ext>
            </a:extLst>
          </p:cNvPr>
          <p:cNvSpPr>
            <a:spLocks noGrp="1"/>
          </p:cNvSpPr>
          <p:nvPr>
            <p:ph type="sldNum" sz="quarter" idx="12"/>
          </p:nvPr>
        </p:nvSpPr>
        <p:spPr/>
        <p:txBody>
          <a:bodyPr/>
          <a:lstStyle/>
          <a:p>
            <a:fld id="{66BC2BF4-6A7B-4A2C-9538-C8682BD8B4EF}" type="slidenum">
              <a:rPr lang="fr-FR" smtClean="0"/>
              <a:t>‹N°›</a:t>
            </a:fld>
            <a:endParaRPr lang="fr-FR"/>
          </a:p>
        </p:txBody>
      </p:sp>
    </p:spTree>
    <p:extLst>
      <p:ext uri="{BB962C8B-B14F-4D97-AF65-F5344CB8AC3E}">
        <p14:creationId xmlns:p14="http://schemas.microsoft.com/office/powerpoint/2010/main" val="478171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E6B2A73-5262-C2F4-3A22-76880DB883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1F60F83-3809-477D-D239-BC8AD241E0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DC9A37C-B86A-07A5-6B43-CB32A4041F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2EDA1-48FE-4B87-9DE2-864AF2809678}" type="datetimeFigureOut">
              <a:rPr lang="fr-FR" smtClean="0"/>
              <a:t>23/06/2024</a:t>
            </a:fld>
            <a:endParaRPr lang="fr-FR"/>
          </a:p>
        </p:txBody>
      </p:sp>
      <p:sp>
        <p:nvSpPr>
          <p:cNvPr id="5" name="Espace réservé du pied de page 4">
            <a:extLst>
              <a:ext uri="{FF2B5EF4-FFF2-40B4-BE49-F238E27FC236}">
                <a16:creationId xmlns:a16="http://schemas.microsoft.com/office/drawing/2014/main" id="{B8424F8F-7D27-17B9-2E5D-AA0D9782EF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9EB33CD-7743-7419-4A29-1977B9F055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C2BF4-6A7B-4A2C-9538-C8682BD8B4EF}" type="slidenum">
              <a:rPr lang="fr-FR" smtClean="0"/>
              <a:t>‹N°›</a:t>
            </a:fld>
            <a:endParaRPr lang="fr-FR"/>
          </a:p>
        </p:txBody>
      </p:sp>
    </p:spTree>
    <p:extLst>
      <p:ext uri="{BB962C8B-B14F-4D97-AF65-F5344CB8AC3E}">
        <p14:creationId xmlns:p14="http://schemas.microsoft.com/office/powerpoint/2010/main" val="1908326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DDE924-EA6B-932F-4F1B-F17BAD29B6CA}"/>
              </a:ext>
            </a:extLst>
          </p:cNvPr>
          <p:cNvSpPr>
            <a:spLocks noGrp="1"/>
          </p:cNvSpPr>
          <p:nvPr>
            <p:ph type="title"/>
          </p:nvPr>
        </p:nvSpPr>
        <p:spPr>
          <a:xfrm>
            <a:off x="0" y="1"/>
            <a:ext cx="11353800" cy="712518"/>
          </a:xfrm>
        </p:spPr>
        <p:txBody>
          <a:bodyPr/>
          <a:lstStyle/>
          <a:p>
            <a:pPr algn="ctr"/>
            <a:r>
              <a:rPr lang="fr-FR" dirty="0"/>
              <a:t>projet_4_Ohmyfood_Paris_Belleville</a:t>
            </a:r>
          </a:p>
        </p:txBody>
      </p:sp>
      <p:sp>
        <p:nvSpPr>
          <p:cNvPr id="3" name="Espace réservé du contenu 2">
            <a:extLst>
              <a:ext uri="{FF2B5EF4-FFF2-40B4-BE49-F238E27FC236}">
                <a16:creationId xmlns:a16="http://schemas.microsoft.com/office/drawing/2014/main" id="{3379AC91-B7E4-4A3B-3D7A-6FCB69D7215C}"/>
              </a:ext>
            </a:extLst>
          </p:cNvPr>
          <p:cNvSpPr>
            <a:spLocks noGrp="1"/>
          </p:cNvSpPr>
          <p:nvPr>
            <p:ph idx="1"/>
          </p:nvPr>
        </p:nvSpPr>
        <p:spPr>
          <a:xfrm>
            <a:off x="570016" y="1140031"/>
            <a:ext cx="11199792" cy="5569527"/>
          </a:xfrm>
        </p:spPr>
        <p:txBody>
          <a:bodyPr>
            <a:normAutofit/>
          </a:bodyPr>
          <a:lstStyle/>
          <a:p>
            <a:pPr algn="ctr">
              <a:lnSpc>
                <a:spcPct val="90000"/>
              </a:lnSpc>
              <a:spcBef>
                <a:spcPts val="1000"/>
              </a:spcBef>
            </a:pPr>
            <a:r>
              <a:rPr lang="fr-FR" sz="2800" kern="1200" dirty="0">
                <a:solidFill>
                  <a:srgbClr val="000000"/>
                </a:solidFill>
                <a:effectLst/>
                <a:latin typeface="Arial Nova Cond Light" panose="020B0306020202020204" pitchFamily="34" charset="0"/>
                <a:ea typeface="Times New Roman" panose="02020603050405020304" pitchFamily="18" charset="0"/>
                <a:cs typeface="Times New Roman" panose="02020603050405020304" pitchFamily="18" charset="0"/>
              </a:rPr>
              <a:t>Notre objectif était ,</a:t>
            </a:r>
            <a:endParaRPr lang="fr-FR" sz="2800" dirty="0">
              <a:effectLst/>
              <a:latin typeface="Arial Nova Cond Light" panose="020B0306020202020204" pitchFamily="34" charset="0"/>
              <a:ea typeface="Times New Roman" panose="02020603050405020304" pitchFamily="18" charset="0"/>
            </a:endParaRPr>
          </a:p>
          <a:p>
            <a:pPr algn="ctr">
              <a:lnSpc>
                <a:spcPct val="90000"/>
              </a:lnSpc>
              <a:spcBef>
                <a:spcPts val="1000"/>
              </a:spcBef>
            </a:pPr>
            <a:r>
              <a:rPr lang="fr-FR" sz="2800" kern="1200" dirty="0">
                <a:solidFill>
                  <a:srgbClr val="000000"/>
                </a:solidFill>
                <a:effectLst/>
                <a:latin typeface="Arial Nova Cond Light" panose="020B0306020202020204" pitchFamily="34" charset="0"/>
                <a:ea typeface="Times New Roman" panose="02020603050405020304" pitchFamily="18" charset="0"/>
                <a:cs typeface="Times New Roman" panose="02020603050405020304" pitchFamily="18" charset="0"/>
              </a:rPr>
              <a:t>travailler sur l'interface mobile-first du site d’une start-up</a:t>
            </a:r>
            <a:r>
              <a:rPr lang="fr-FR" dirty="0">
                <a:solidFill>
                  <a:srgbClr val="000000"/>
                </a:solidFill>
                <a:latin typeface="Arial Nova Cond Light" panose="020B0306020202020204" pitchFamily="34" charset="0"/>
                <a:ea typeface="Times New Roman" panose="02020603050405020304" pitchFamily="18" charset="0"/>
                <a:cs typeface="Times New Roman" panose="02020603050405020304" pitchFamily="18" charset="0"/>
              </a:rPr>
              <a:t> </a:t>
            </a:r>
            <a:r>
              <a:rPr lang="fr-FR" dirty="0" err="1">
                <a:solidFill>
                  <a:srgbClr val="000000"/>
                </a:solidFill>
                <a:latin typeface="Arial Nova Cond Light" panose="020B0306020202020204" pitchFamily="34" charset="0"/>
                <a:ea typeface="Times New Roman" panose="02020603050405020304" pitchFamily="18" charset="0"/>
                <a:cs typeface="Times New Roman" panose="02020603050405020304" pitchFamily="18" charset="0"/>
              </a:rPr>
              <a:t>ohmyfood</a:t>
            </a:r>
            <a:r>
              <a:rPr lang="fr-FR" dirty="0">
                <a:solidFill>
                  <a:srgbClr val="000000"/>
                </a:solidFill>
                <a:latin typeface="Arial Nova Cond Light" panose="020B0306020202020204" pitchFamily="34" charset="0"/>
                <a:ea typeface="Times New Roman" panose="02020603050405020304" pitchFamily="18" charset="0"/>
                <a:cs typeface="Times New Roman" panose="02020603050405020304" pitchFamily="18" charset="0"/>
              </a:rPr>
              <a:t>,</a:t>
            </a:r>
            <a:endParaRPr lang="fr-FR" sz="2800" dirty="0">
              <a:effectLst/>
              <a:latin typeface="Arial Nova Cond Light" panose="020B0306020202020204" pitchFamily="34" charset="0"/>
              <a:ea typeface="Times New Roman" panose="02020603050405020304" pitchFamily="18" charset="0"/>
            </a:endParaRPr>
          </a:p>
          <a:p>
            <a:pPr algn="ctr">
              <a:lnSpc>
                <a:spcPct val="90000"/>
              </a:lnSpc>
              <a:spcBef>
                <a:spcPts val="1000"/>
              </a:spcBef>
            </a:pPr>
            <a:r>
              <a:rPr lang="fr-FR" sz="2800" kern="1200" dirty="0">
                <a:solidFill>
                  <a:srgbClr val="000000"/>
                </a:solidFill>
                <a:effectLst/>
                <a:latin typeface="Arial Nova Cond Light" panose="020B0306020202020204" pitchFamily="34" charset="0"/>
                <a:ea typeface="Times New Roman" panose="02020603050405020304" pitchFamily="18" charset="0"/>
                <a:cs typeface="Times New Roman" panose="02020603050405020304" pitchFamily="18" charset="0"/>
              </a:rPr>
              <a:t>Notre tâche principale était d'intégrer cette maquette en mobile-first. </a:t>
            </a:r>
            <a:endParaRPr lang="fr-FR" sz="2800" dirty="0">
              <a:effectLst/>
              <a:latin typeface="Arial Nova Cond Light" panose="020B0306020202020204" pitchFamily="34" charset="0"/>
              <a:ea typeface="Times New Roman" panose="02020603050405020304" pitchFamily="18" charset="0"/>
            </a:endParaRPr>
          </a:p>
          <a:p>
            <a:pPr algn="ctr">
              <a:lnSpc>
                <a:spcPct val="90000"/>
              </a:lnSpc>
              <a:spcBef>
                <a:spcPts val="1000"/>
              </a:spcBef>
            </a:pPr>
            <a:r>
              <a:rPr lang="fr-FR" sz="2800" kern="1200" dirty="0">
                <a:solidFill>
                  <a:srgbClr val="000000"/>
                </a:solidFill>
                <a:effectLst/>
                <a:latin typeface="Arial Nova Cond Light" panose="020B0306020202020204" pitchFamily="34" charset="0"/>
                <a:ea typeface="Times New Roman" panose="02020603050405020304" pitchFamily="18" charset="0"/>
                <a:cs typeface="Times New Roman" panose="02020603050405020304" pitchFamily="18" charset="0"/>
              </a:rPr>
              <a:t>Les outils techniques pour réaliser se projet sont : des maquettes pour mobile et desktop, du prototype sur </a:t>
            </a:r>
            <a:r>
              <a:rPr lang="fr-FR" sz="2800" kern="1200" dirty="0" err="1">
                <a:solidFill>
                  <a:srgbClr val="000000"/>
                </a:solidFill>
                <a:effectLst/>
                <a:latin typeface="Arial Nova Cond Light" panose="020B0306020202020204" pitchFamily="34" charset="0"/>
                <a:ea typeface="Times New Roman" panose="02020603050405020304" pitchFamily="18" charset="0"/>
                <a:cs typeface="Times New Roman" panose="02020603050405020304" pitchFamily="18" charset="0"/>
              </a:rPr>
              <a:t>Figma</a:t>
            </a:r>
            <a:r>
              <a:rPr lang="fr-FR" sz="2800" kern="1200" dirty="0">
                <a:solidFill>
                  <a:srgbClr val="000000"/>
                </a:solidFill>
                <a:effectLst/>
                <a:latin typeface="Arial Nova Cond Light" panose="020B0306020202020204" pitchFamily="34" charset="0"/>
                <a:ea typeface="Times New Roman" panose="02020603050405020304" pitchFamily="18" charset="0"/>
                <a:cs typeface="Times New Roman" panose="02020603050405020304" pitchFamily="18" charset="0"/>
              </a:rPr>
              <a:t>, ainsi que des images et textes nécessaires.</a:t>
            </a:r>
            <a:endParaRPr lang="fr-FR" sz="2800" dirty="0">
              <a:effectLst/>
              <a:latin typeface="Arial Nova Cond Light" panose="020B0306020202020204" pitchFamily="34" charset="0"/>
              <a:ea typeface="Times New Roman" panose="02020603050405020304" pitchFamily="18" charset="0"/>
            </a:endParaRPr>
          </a:p>
          <a:p>
            <a:pPr algn="ctr">
              <a:lnSpc>
                <a:spcPct val="90000"/>
              </a:lnSpc>
              <a:spcBef>
                <a:spcPts val="1000"/>
              </a:spcBef>
            </a:pPr>
            <a:r>
              <a:rPr lang="fr-FR" sz="2800" kern="1200" dirty="0" err="1">
                <a:solidFill>
                  <a:srgbClr val="000000"/>
                </a:solidFill>
                <a:effectLst/>
                <a:latin typeface="Arial Nova Cond Light" panose="020B0306020202020204" pitchFamily="34" charset="0"/>
                <a:ea typeface="Times New Roman" panose="02020603050405020304" pitchFamily="18" charset="0"/>
                <a:cs typeface="Times New Roman" panose="02020603050405020304" pitchFamily="18" charset="0"/>
              </a:rPr>
              <a:t>Sass</a:t>
            </a:r>
            <a:r>
              <a:rPr lang="fr-FR" sz="2800" kern="1200" dirty="0">
                <a:solidFill>
                  <a:srgbClr val="000000"/>
                </a:solidFill>
                <a:effectLst/>
                <a:latin typeface="Arial Nova Cond Light" panose="020B0306020202020204" pitchFamily="34" charset="0"/>
                <a:ea typeface="Times New Roman" panose="02020603050405020304" pitchFamily="18" charset="0"/>
                <a:cs typeface="Times New Roman" panose="02020603050405020304" pitchFamily="18" charset="0"/>
              </a:rPr>
              <a:t> : pour imbriquer</a:t>
            </a:r>
            <a:r>
              <a:rPr lang="fr-FR" dirty="0">
                <a:solidFill>
                  <a:srgbClr val="000000"/>
                </a:solidFill>
                <a:latin typeface="Arial Nova Cond Light" panose="020B0306020202020204" pitchFamily="34" charset="0"/>
                <a:ea typeface="Times New Roman" panose="02020603050405020304" pitchFamily="18" charset="0"/>
                <a:cs typeface="Times New Roman" panose="02020603050405020304" pitchFamily="18" charset="0"/>
              </a:rPr>
              <a:t> le sélecteur et implémenter </a:t>
            </a:r>
            <a:r>
              <a:rPr lang="fr-FR" sz="2800" kern="1200" dirty="0">
                <a:solidFill>
                  <a:srgbClr val="000000"/>
                </a:solidFill>
                <a:effectLst/>
                <a:latin typeface="Arial Nova Cond Light" panose="020B0306020202020204" pitchFamily="34" charset="0"/>
                <a:ea typeface="Times New Roman" panose="02020603050405020304" pitchFamily="18" charset="0"/>
                <a:cs typeface="Times New Roman" panose="02020603050405020304" pitchFamily="18" charset="0"/>
              </a:rPr>
              <a:t>des animations CSS </a:t>
            </a:r>
          </a:p>
          <a:p>
            <a:pPr algn="ctr">
              <a:lnSpc>
                <a:spcPct val="90000"/>
              </a:lnSpc>
              <a:spcBef>
                <a:spcPts val="1000"/>
              </a:spcBef>
            </a:pPr>
            <a:r>
              <a:rPr lang="fr-FR" sz="2800" kern="1200" dirty="0">
                <a:solidFill>
                  <a:srgbClr val="000000"/>
                </a:solidFill>
                <a:effectLst/>
                <a:latin typeface="Arial Nova Cond Light" panose="020B0306020202020204" pitchFamily="34" charset="0"/>
                <a:ea typeface="Times New Roman" panose="02020603050405020304" pitchFamily="18" charset="0"/>
                <a:cs typeface="Times New Roman" panose="02020603050405020304" pitchFamily="18" charset="0"/>
              </a:rPr>
              <a:t>Et Git et GitHub pour visionner l’avancement de ce projet avec nos mentors,</a:t>
            </a:r>
          </a:p>
          <a:p>
            <a:pPr algn="ctr">
              <a:lnSpc>
                <a:spcPct val="90000"/>
              </a:lnSpc>
              <a:spcBef>
                <a:spcPts val="1000"/>
              </a:spcBef>
            </a:pPr>
            <a:r>
              <a:rPr lang="fr-FR" sz="1900" kern="1200" dirty="0" err="1">
                <a:solidFill>
                  <a:srgbClr val="000000"/>
                </a:solidFill>
                <a:effectLst/>
                <a:latin typeface="Arial Nova Cond Light" panose="020B0306020202020204" pitchFamily="34" charset="0"/>
                <a:ea typeface="Times New Roman" panose="02020603050405020304" pitchFamily="18" charset="0"/>
                <a:cs typeface="Times New Roman" panose="02020603050405020304" pitchFamily="18" charset="0"/>
              </a:rPr>
              <a:t>Sass</a:t>
            </a:r>
            <a:r>
              <a:rPr lang="fr-FR" sz="1900" kern="1200" dirty="0">
                <a:solidFill>
                  <a:srgbClr val="000000"/>
                </a:solidFill>
                <a:effectLst/>
                <a:latin typeface="Arial Nova Cond Light" panose="020B0306020202020204" pitchFamily="34" charset="0"/>
                <a:ea typeface="Times New Roman" panose="02020603050405020304" pitchFamily="18" charset="0"/>
                <a:cs typeface="Times New Roman" panose="02020603050405020304" pitchFamily="18" charset="0"/>
              </a:rPr>
              <a:t> (</a:t>
            </a:r>
            <a:r>
              <a:rPr lang="fr-FR" sz="1900" kern="1200" dirty="0" err="1">
                <a:solidFill>
                  <a:srgbClr val="000000"/>
                </a:solidFill>
                <a:effectLst/>
                <a:latin typeface="Arial Nova Cond Light" panose="020B0306020202020204" pitchFamily="34" charset="0"/>
                <a:ea typeface="Times New Roman" panose="02020603050405020304" pitchFamily="18" charset="0"/>
                <a:cs typeface="Times New Roman" panose="02020603050405020304" pitchFamily="18" charset="0"/>
              </a:rPr>
              <a:t>Syntactically</a:t>
            </a:r>
            <a:r>
              <a:rPr lang="fr-FR" sz="1900" kern="1200" dirty="0">
                <a:solidFill>
                  <a:srgbClr val="000000"/>
                </a:solidFill>
                <a:effectLst/>
                <a:latin typeface="Arial Nova Cond Light" panose="020B0306020202020204" pitchFamily="34" charset="0"/>
                <a:ea typeface="Times New Roman" panose="02020603050405020304" pitchFamily="18" charset="0"/>
                <a:cs typeface="Times New Roman" panose="02020603050405020304" pitchFamily="18" charset="0"/>
              </a:rPr>
              <a:t> </a:t>
            </a:r>
            <a:r>
              <a:rPr lang="fr-FR" sz="1900" kern="1200" dirty="0" err="1">
                <a:solidFill>
                  <a:srgbClr val="000000"/>
                </a:solidFill>
                <a:effectLst/>
                <a:latin typeface="Arial Nova Cond Light" panose="020B0306020202020204" pitchFamily="34" charset="0"/>
                <a:ea typeface="Times New Roman" panose="02020603050405020304" pitchFamily="18" charset="0"/>
                <a:cs typeface="Times New Roman" panose="02020603050405020304" pitchFamily="18" charset="0"/>
              </a:rPr>
              <a:t>Awesome</a:t>
            </a:r>
            <a:r>
              <a:rPr lang="fr-FR" sz="1900" kern="1200" dirty="0">
                <a:solidFill>
                  <a:srgbClr val="000000"/>
                </a:solidFill>
                <a:effectLst/>
                <a:latin typeface="Arial Nova Cond Light" panose="020B0306020202020204" pitchFamily="34" charset="0"/>
                <a:ea typeface="Times New Roman" panose="02020603050405020304" pitchFamily="18" charset="0"/>
                <a:cs typeface="Times New Roman" panose="02020603050405020304" pitchFamily="18" charset="0"/>
              </a:rPr>
              <a:t> Style Sheets) est un préprocesseur CSS qui enrichit le langage CSS avec des fonctionnalités supplémentaires, facilitant ainsi l'écriture, la gestion, et la maintenance des styles dans les projets de développement web. L'importance de </a:t>
            </a:r>
            <a:r>
              <a:rPr lang="fr-FR" sz="1900" kern="1200" dirty="0" err="1">
                <a:solidFill>
                  <a:srgbClr val="000000"/>
                </a:solidFill>
                <a:effectLst/>
                <a:latin typeface="Arial Nova Cond Light" panose="020B0306020202020204" pitchFamily="34" charset="0"/>
                <a:ea typeface="Times New Roman" panose="02020603050405020304" pitchFamily="18" charset="0"/>
                <a:cs typeface="Times New Roman" panose="02020603050405020304" pitchFamily="18" charset="0"/>
              </a:rPr>
              <a:t>Sass</a:t>
            </a:r>
            <a:r>
              <a:rPr lang="fr-FR" sz="1900" kern="1200" dirty="0">
                <a:solidFill>
                  <a:srgbClr val="000000"/>
                </a:solidFill>
                <a:effectLst/>
                <a:latin typeface="Arial Nova Cond Light" panose="020B0306020202020204" pitchFamily="34" charset="0"/>
                <a:ea typeface="Times New Roman" panose="02020603050405020304" pitchFamily="18" charset="0"/>
                <a:cs typeface="Times New Roman" panose="02020603050405020304" pitchFamily="18" charset="0"/>
              </a:rPr>
              <a:t> réside dans les avantages et les fonctionnalités qu'il offre par rapport au CSS traditionnel.</a:t>
            </a:r>
          </a:p>
          <a:p>
            <a:pPr algn="ctr">
              <a:lnSpc>
                <a:spcPct val="90000"/>
              </a:lnSpc>
              <a:spcBef>
                <a:spcPts val="1000"/>
              </a:spcBef>
            </a:pPr>
            <a:endParaRPr lang="fr-FR" sz="1900" dirty="0">
              <a:solidFill>
                <a:srgbClr val="000000"/>
              </a:solidFill>
              <a:latin typeface="Arial Nova Cond Light" panose="020B0306020202020204" pitchFamily="34" charset="0"/>
              <a:ea typeface="Times New Roman" panose="02020603050405020304" pitchFamily="18" charset="0"/>
              <a:cs typeface="Times New Roman" panose="02020603050405020304" pitchFamily="18" charset="0"/>
            </a:endParaRPr>
          </a:p>
          <a:p>
            <a:pPr algn="ctr">
              <a:lnSpc>
                <a:spcPct val="90000"/>
              </a:lnSpc>
              <a:spcBef>
                <a:spcPts val="1000"/>
              </a:spcBef>
            </a:pPr>
            <a:endParaRPr lang="fr-FR" sz="1900" kern="1200" dirty="0">
              <a:solidFill>
                <a:srgbClr val="000000"/>
              </a:solidFill>
              <a:effectLst/>
              <a:latin typeface="Arial Nova Cond Light" panose="020B0306020202020204" pitchFamily="34" charset="0"/>
              <a:ea typeface="Times New Roman" panose="02020603050405020304" pitchFamily="18" charset="0"/>
              <a:cs typeface="Times New Roman" panose="02020603050405020304" pitchFamily="18" charset="0"/>
            </a:endParaRPr>
          </a:p>
          <a:p>
            <a:pPr algn="ctr">
              <a:lnSpc>
                <a:spcPct val="90000"/>
              </a:lnSpc>
              <a:spcBef>
                <a:spcPts val="1000"/>
              </a:spcBef>
            </a:pPr>
            <a:endParaRPr lang="fr-FR" sz="1900" dirty="0">
              <a:solidFill>
                <a:srgbClr val="000000"/>
              </a:solidFill>
              <a:latin typeface="Arial Nova Cond Light" panose="020B0306020202020204" pitchFamily="34" charset="0"/>
              <a:ea typeface="Times New Roman" panose="02020603050405020304" pitchFamily="18" charset="0"/>
              <a:cs typeface="Times New Roman" panose="02020603050405020304" pitchFamily="18" charset="0"/>
            </a:endParaRPr>
          </a:p>
          <a:p>
            <a:pPr algn="ctr">
              <a:lnSpc>
                <a:spcPct val="90000"/>
              </a:lnSpc>
              <a:spcBef>
                <a:spcPts val="1000"/>
              </a:spcBef>
            </a:pPr>
            <a:endParaRPr lang="fr-FR" sz="1900" kern="1200" dirty="0">
              <a:solidFill>
                <a:srgbClr val="000000"/>
              </a:solidFill>
              <a:effectLst/>
              <a:latin typeface="Arial Nova Cond Light" panose="020B0306020202020204" pitchFamily="34" charset="0"/>
              <a:ea typeface="Times New Roman" panose="02020603050405020304" pitchFamily="18" charset="0"/>
              <a:cs typeface="Times New Roman" panose="02020603050405020304" pitchFamily="18" charset="0"/>
            </a:endParaRPr>
          </a:p>
          <a:p>
            <a:pPr algn="ctr">
              <a:lnSpc>
                <a:spcPct val="90000"/>
              </a:lnSpc>
              <a:spcBef>
                <a:spcPts val="1000"/>
              </a:spcBef>
            </a:pPr>
            <a:endParaRPr lang="fr-FR" sz="1900" kern="1200" dirty="0">
              <a:solidFill>
                <a:srgbClr val="000000"/>
              </a:solidFill>
              <a:effectLst/>
              <a:latin typeface="Arial Nova Cond Light" panose="020B0306020202020204" pitchFamily="34" charset="0"/>
              <a:ea typeface="Times New Roman" panose="02020603050405020304" pitchFamily="18" charset="0"/>
              <a:cs typeface="Times New Roman" panose="02020603050405020304" pitchFamily="18" charset="0"/>
            </a:endParaRPr>
          </a:p>
          <a:p>
            <a:pPr marL="0" indent="0">
              <a:buNone/>
            </a:pPr>
            <a:endParaRPr lang="fr-FR" dirty="0"/>
          </a:p>
        </p:txBody>
      </p:sp>
    </p:spTree>
    <p:extLst>
      <p:ext uri="{BB962C8B-B14F-4D97-AF65-F5344CB8AC3E}">
        <p14:creationId xmlns:p14="http://schemas.microsoft.com/office/powerpoint/2010/main" val="176353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AFB097F-CC4F-FA02-DA99-1B2B17CABBEB}"/>
              </a:ext>
            </a:extLst>
          </p:cNvPr>
          <p:cNvSpPr txBox="1"/>
          <p:nvPr/>
        </p:nvSpPr>
        <p:spPr>
          <a:xfrm>
            <a:off x="0" y="142504"/>
            <a:ext cx="12192000" cy="5078313"/>
          </a:xfrm>
          <a:prstGeom prst="rect">
            <a:avLst/>
          </a:prstGeom>
          <a:noFill/>
        </p:spPr>
        <p:txBody>
          <a:bodyPr wrap="square">
            <a:spAutoFit/>
          </a:bodyPr>
          <a:lstStyle/>
          <a:p>
            <a:r>
              <a:rPr lang="fr-FR" dirty="0"/>
              <a:t>Étape optionnelle : Réalisez une veille</a:t>
            </a:r>
          </a:p>
          <a:p>
            <a:r>
              <a:rPr lang="fr-FR" dirty="0"/>
              <a:t>Pour ce projet, on vous a demandé de réaliser des animations exclusivement avec du code CSS. Si </a:t>
            </a:r>
            <a:r>
              <a:rPr lang="fr-FR" dirty="0" err="1"/>
              <a:t>OhMyFood</a:t>
            </a:r>
            <a:r>
              <a:rPr lang="fr-FR" dirty="0"/>
              <a:t> souhaite plus tard intégrer du JavaScript au projet, que conseillerez-vous ? </a:t>
            </a:r>
          </a:p>
          <a:p>
            <a:r>
              <a:rPr lang="fr-FR" dirty="0"/>
              <a:t>Pour aller plus loin, nous vous invitons ici à chercher des informations sur la réalisation d’animations dans l’interface du site avec JavaScript.</a:t>
            </a:r>
          </a:p>
          <a:p>
            <a:r>
              <a:rPr lang="fr-FR" dirty="0"/>
              <a:t>Cette veille permettra d’alimenter votre réflexion et sur le long terme, de vous rendre plus agile au changement. Une qualité incontournable chez un développeur ! </a:t>
            </a:r>
          </a:p>
          <a:p>
            <a:r>
              <a:rPr lang="fr-FR" dirty="0"/>
              <a:t>On peut utiliser</a:t>
            </a:r>
          </a:p>
          <a:p>
            <a:r>
              <a:rPr lang="fr-FR" u="sng" dirty="0">
                <a:solidFill>
                  <a:srgbClr val="7030A0"/>
                </a:solidFill>
              </a:rPr>
              <a:t>Animations JavaScript via DOM et utiliser le ccs pour appliquer et créer l’animation.</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1668452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7124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8838BDD4-F272-2A95-3E91-EE8D764BD373}"/>
              </a:ext>
            </a:extLst>
          </p:cNvPr>
          <p:cNvSpPr txBox="1"/>
          <p:nvPr/>
        </p:nvSpPr>
        <p:spPr>
          <a:xfrm>
            <a:off x="192024" y="548640"/>
            <a:ext cx="11923776" cy="4801314"/>
          </a:xfrm>
          <a:prstGeom prst="rect">
            <a:avLst/>
          </a:prstGeom>
          <a:noFill/>
        </p:spPr>
        <p:txBody>
          <a:bodyPr wrap="square">
            <a:spAutoFit/>
          </a:bodyPr>
          <a:lstStyle/>
          <a:p>
            <a:pPr marL="914400" marR="0" lvl="2" indent="0" algn="l" defTabSz="914400" rtl="0" eaLnBrk="1" fontAlgn="auto" latinLnBrk="0" hangingPunct="1">
              <a:lnSpc>
                <a:spcPct val="100000"/>
              </a:lnSpc>
              <a:spcBef>
                <a:spcPts val="0"/>
              </a:spcBef>
              <a:spcAft>
                <a:spcPts val="0"/>
              </a:spcAft>
              <a:buClrTx/>
              <a:buSzTx/>
              <a:buFontTx/>
              <a:buNone/>
              <a:tabLst/>
              <a:defRPr/>
            </a:pPr>
            <a:endParaRPr lang="fr-FR" dirty="0">
              <a:solidFill>
                <a:srgbClr val="271A38"/>
              </a:solidFill>
              <a:highlight>
                <a:srgbClr val="FFFFFF"/>
              </a:highlight>
              <a:latin typeface="Inter"/>
            </a:endParaRPr>
          </a:p>
          <a:p>
            <a:pPr marL="914400" marR="0" lvl="2" indent="0" algn="l" defTabSz="914400" rtl="0" eaLnBrk="1" fontAlgn="auto" latinLnBrk="0" hangingPunct="1">
              <a:lnSpc>
                <a:spcPct val="100000"/>
              </a:lnSpc>
              <a:spcBef>
                <a:spcPts val="0"/>
              </a:spcBef>
              <a:spcAft>
                <a:spcPts val="0"/>
              </a:spcAft>
              <a:buClrTx/>
              <a:buSzTx/>
              <a:buFontTx/>
              <a:buNone/>
              <a:tabLst/>
              <a:defRPr/>
            </a:pPr>
            <a:r>
              <a:rPr lang="fr-FR" dirty="0"/>
              <a:t>L'utilisation de l'</a:t>
            </a:r>
            <a:r>
              <a:rPr lang="fr-FR" b="1" dirty="0"/>
              <a:t>opacité</a:t>
            </a:r>
            <a:r>
              <a:rPr lang="fr-FR" dirty="0"/>
              <a:t> et de la </a:t>
            </a:r>
            <a:r>
              <a:rPr lang="fr-FR" b="1" dirty="0"/>
              <a:t>transition</a:t>
            </a:r>
            <a:r>
              <a:rPr lang="fr-FR" dirty="0"/>
              <a:t> dans les animations CSS permet de créer des effets visuels fluides et attrayants, améliorant ainsi l'interactivité et l'expérience utilisateur. L'opacité est idéale pour les effets de fondu, tandis que les transitions permettent de réaliser des changements progressifs pour diverses propriétés CSS. Ensemble, ils permettent de créer des animations dynamiques qui enrichissent les interfaces utilisateur.</a:t>
            </a: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271A38"/>
              </a:solidFill>
              <a:effectLst/>
              <a:highlight>
                <a:srgbClr val="FFFFFF"/>
              </a:highlight>
              <a:uLnTx/>
              <a:uFillTx/>
              <a:latin typeface="Inter"/>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271A38"/>
                </a:solidFill>
                <a:effectLst/>
                <a:highlight>
                  <a:srgbClr val="FFFAEE"/>
                </a:highlight>
                <a:uLnTx/>
                <a:uFillTx/>
                <a:latin typeface="Inter"/>
                <a:ea typeface="+mn-ea"/>
                <a:cs typeface="+mn-cs"/>
              </a:rPr>
              <a:t>En quoi ces compétences seront-elles importantes pour votre carrière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271A38"/>
                </a:solidFill>
                <a:effectLst/>
                <a:highlight>
                  <a:srgbClr val="FFFAEE"/>
                </a:highlight>
                <a:uLnTx/>
                <a:uFillTx/>
                <a:latin typeface="Inter"/>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271A38"/>
                </a:solidFill>
                <a:effectLst/>
                <a:highlight>
                  <a:srgbClr val="FFFAEE"/>
                </a:highlight>
                <a:uLnTx/>
                <a:uFillTx/>
                <a:latin typeface="Inter"/>
                <a:ea typeface="+mn-ea"/>
                <a:cs typeface="+mn-cs"/>
              </a:rPr>
              <a:t>La capacité à créer des interfaces web mobile-first est de plus en plus demandée dans le développement web moderne.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271A38"/>
                </a:solidFill>
                <a:effectLst/>
                <a:highlight>
                  <a:srgbClr val="FFFAEE"/>
                </a:highlight>
                <a:uLnTx/>
                <a:uFillTx/>
                <a:latin typeface="Inter"/>
                <a:ea typeface="+mn-ea"/>
                <a:cs typeface="+mn-cs"/>
              </a:rPr>
              <a:t>L'intégration d'animations CSS améliore non seulement l'aspect visuel du site, mais aussi l'expérience utilisateur.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271A38"/>
                </a:solidFill>
                <a:effectLst/>
                <a:highlight>
                  <a:srgbClr val="FFFAEE"/>
                </a:highlight>
                <a:uLnTx/>
                <a:uFillTx/>
                <a:latin typeface="Inter"/>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271A38"/>
                </a:solidFill>
                <a:effectLst/>
                <a:highlight>
                  <a:srgbClr val="FFFAEE"/>
                </a:highlight>
                <a:uLnTx/>
                <a:uFillTx/>
                <a:latin typeface="Inter"/>
                <a:ea typeface="+mn-ea"/>
                <a:cs typeface="+mn-cs"/>
              </a:rPr>
              <a:t>La maîtrise de </a:t>
            </a:r>
            <a:r>
              <a:rPr kumimoji="0" lang="fr-FR" sz="1800" b="0" i="0" u="none" strike="noStrike" kern="1200" cap="none" spc="0" normalizeH="0" baseline="0" noProof="0" dirty="0" err="1">
                <a:ln>
                  <a:noFill/>
                </a:ln>
                <a:solidFill>
                  <a:srgbClr val="271A38"/>
                </a:solidFill>
                <a:effectLst/>
                <a:highlight>
                  <a:srgbClr val="FFFAEE"/>
                </a:highlight>
                <a:uLnTx/>
                <a:uFillTx/>
                <a:latin typeface="Inter"/>
                <a:ea typeface="+mn-ea"/>
                <a:cs typeface="+mn-cs"/>
              </a:rPr>
              <a:t>Sass</a:t>
            </a:r>
            <a:r>
              <a:rPr kumimoji="0" lang="fr-FR" sz="1800" b="0" i="0" u="none" strike="noStrike" kern="1200" cap="none" spc="0" normalizeH="0" baseline="0" noProof="0" dirty="0">
                <a:ln>
                  <a:noFill/>
                </a:ln>
                <a:solidFill>
                  <a:srgbClr val="271A38"/>
                </a:solidFill>
                <a:effectLst/>
                <a:highlight>
                  <a:srgbClr val="FFFAEE"/>
                </a:highlight>
                <a:uLnTx/>
                <a:uFillTx/>
                <a:latin typeface="Inter"/>
                <a:ea typeface="+mn-ea"/>
                <a:cs typeface="+mn-cs"/>
              </a:rPr>
              <a:t> pour structurer et optimiser le CSS est une compétence précieuse, tout comme la capacité à utiliser Git et GitHub pour la gestion de version et la collaboration sur des projets. Ces compétences combinées renforcent votre profil en tant que développeur </a:t>
            </a:r>
            <a:r>
              <a:rPr kumimoji="0" lang="fr-FR" sz="1800" b="0" i="0" u="none" strike="noStrike" kern="1200" cap="none" spc="0" normalizeH="0" baseline="0" noProof="0" dirty="0" err="1">
                <a:ln>
                  <a:noFill/>
                </a:ln>
                <a:solidFill>
                  <a:srgbClr val="271A38"/>
                </a:solidFill>
                <a:effectLst/>
                <a:highlight>
                  <a:srgbClr val="FFFAEE"/>
                </a:highlight>
                <a:uLnTx/>
                <a:uFillTx/>
                <a:latin typeface="Inter"/>
                <a:ea typeface="+mn-ea"/>
                <a:cs typeface="+mn-cs"/>
              </a:rPr>
              <a:t>front-end</a:t>
            </a:r>
            <a:r>
              <a:rPr kumimoji="0" lang="fr-FR" sz="1800" b="0" i="0" u="none" strike="noStrike" kern="1200" cap="none" spc="0" normalizeH="0" baseline="0" noProof="0" dirty="0">
                <a:ln>
                  <a:noFill/>
                </a:ln>
                <a:solidFill>
                  <a:srgbClr val="271A38"/>
                </a:solidFill>
                <a:effectLst/>
                <a:highlight>
                  <a:srgbClr val="FFFAEE"/>
                </a:highlight>
                <a:uLnTx/>
                <a:uFillTx/>
                <a:latin typeface="Inter"/>
                <a:ea typeface="+mn-ea"/>
                <a:cs typeface="+mn-cs"/>
              </a:rPr>
              <a:t> compétent et polyvalent.</a:t>
            </a:r>
          </a:p>
          <a:p>
            <a:pPr marL="914400" marR="0" lvl="2" indent="0" algn="l" defTabSz="914400" rtl="0" eaLnBrk="1" fontAlgn="auto" latinLnBrk="0" hangingPunct="1">
              <a:lnSpc>
                <a:spcPct val="100000"/>
              </a:lnSpc>
              <a:spcBef>
                <a:spcPts val="0"/>
              </a:spcBef>
              <a:spcAft>
                <a:spcPts val="0"/>
              </a:spcAft>
              <a:buClrTx/>
              <a:buSzTx/>
              <a:buFontTx/>
              <a:buNone/>
              <a:tabLst/>
              <a:defRPr/>
            </a:pPr>
            <a:endParaRPr lang="fr-FR" dirty="0">
              <a:solidFill>
                <a:srgbClr val="271A38"/>
              </a:solidFill>
              <a:highlight>
                <a:srgbClr val="FFFFFF"/>
              </a:highlight>
              <a:latin typeface="Inter"/>
            </a:endParaRP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271A38"/>
              </a:solidFill>
              <a:effectLst/>
              <a:highlight>
                <a:srgbClr val="FFFFFF"/>
              </a:highlight>
              <a:uLnTx/>
              <a:uFillTx/>
              <a:latin typeface="Inter"/>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271A38"/>
              </a:solidFill>
              <a:effectLst/>
              <a:highlight>
                <a:srgbClr val="FFFFFF"/>
              </a:highlight>
              <a:uLnTx/>
              <a:uFillTx/>
              <a:latin typeface="Inter"/>
              <a:ea typeface="+mn-ea"/>
              <a:cs typeface="+mn-cs"/>
            </a:endParaRPr>
          </a:p>
        </p:txBody>
      </p:sp>
    </p:spTree>
    <p:extLst>
      <p:ext uri="{BB962C8B-B14F-4D97-AF65-F5344CB8AC3E}">
        <p14:creationId xmlns:p14="http://schemas.microsoft.com/office/powerpoint/2010/main" val="2840578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6BA10B0-EB07-68A9-7840-339CDBC1FD28}"/>
              </a:ext>
            </a:extLst>
          </p:cNvPr>
          <p:cNvSpPr txBox="1"/>
          <p:nvPr/>
        </p:nvSpPr>
        <p:spPr>
          <a:xfrm>
            <a:off x="154379" y="0"/>
            <a:ext cx="12037621" cy="5909310"/>
          </a:xfrm>
          <a:prstGeom prst="rect">
            <a:avLst/>
          </a:prstGeom>
          <a:noFill/>
        </p:spPr>
        <p:txBody>
          <a:bodyPr wrap="square">
            <a:spAutoFit/>
          </a:bodyPr>
          <a:lstStyle/>
          <a:p>
            <a:pPr algn="l"/>
            <a:r>
              <a:rPr lang="fr-FR" b="0" i="0" dirty="0">
                <a:solidFill>
                  <a:srgbClr val="1F2328"/>
                </a:solidFill>
                <a:effectLst/>
                <a:highlight>
                  <a:srgbClr val="FFFFFF"/>
                </a:highlight>
                <a:latin typeface="-apple-system"/>
              </a:rPr>
              <a:t>Oh ma nourriture ! est une entreprise de commande de repas en ligne.</a:t>
            </a:r>
          </a:p>
          <a:p>
            <a:pPr algn="l"/>
            <a:r>
              <a:rPr lang="fr-FR" b="0" i="0" dirty="0">
                <a:solidFill>
                  <a:srgbClr val="1F2328"/>
                </a:solidFill>
                <a:effectLst/>
                <a:highlight>
                  <a:srgbClr val="FFFFFF"/>
                </a:highlight>
                <a:latin typeface="-apple-system"/>
              </a:rPr>
              <a:t>Notre concept permet aux utilisateurs de composer leur propre menu et de réduire leur temps d'attente dans les restaurants car leur menu est préparé à l'avance.</a:t>
            </a:r>
          </a:p>
          <a:p>
            <a:pPr algn="l"/>
            <a:r>
              <a:rPr lang="fr-FR" b="0" i="0" dirty="0">
                <a:solidFill>
                  <a:srgbClr val="1F2328"/>
                </a:solidFill>
                <a:effectLst/>
                <a:highlight>
                  <a:srgbClr val="FFFFFF"/>
                </a:highlight>
                <a:latin typeface="-apple-system"/>
              </a:rPr>
              <a:t>Plus de perte de temps à consulter la carte !</a:t>
            </a:r>
          </a:p>
          <a:p>
            <a:pPr algn="l"/>
            <a:r>
              <a:rPr lang="fr-FR" b="0" i="0" dirty="0">
                <a:solidFill>
                  <a:srgbClr val="1F2328"/>
                </a:solidFill>
                <a:effectLst/>
                <a:highlight>
                  <a:srgbClr val="FFFFFF"/>
                </a:highlight>
                <a:latin typeface="-apple-system"/>
              </a:rPr>
              <a:t>Les technologies:</a:t>
            </a:r>
          </a:p>
          <a:p>
            <a:pPr algn="l"/>
            <a:r>
              <a:rPr lang="fr-FR" b="0" i="0" dirty="0">
                <a:solidFill>
                  <a:srgbClr val="1F2328"/>
                </a:solidFill>
                <a:effectLst/>
                <a:highlight>
                  <a:srgbClr val="FFFFFF"/>
                </a:highlight>
                <a:latin typeface="-apple-system"/>
              </a:rPr>
              <a:t>● Le développement devra se faire en CSS, sans JavaScript.</a:t>
            </a:r>
          </a:p>
          <a:p>
            <a:pPr algn="l"/>
            <a:r>
              <a:rPr lang="fr-FR" b="0" i="0" dirty="0">
                <a:solidFill>
                  <a:srgbClr val="1F2328"/>
                </a:solidFill>
                <a:effectLst/>
                <a:highlight>
                  <a:srgbClr val="FFFFFF"/>
                </a:highlight>
                <a:latin typeface="-apple-system"/>
              </a:rPr>
              <a:t>● Aucun </a:t>
            </a:r>
            <a:r>
              <a:rPr lang="fr-FR" b="0" i="0" dirty="0" err="1">
                <a:solidFill>
                  <a:srgbClr val="1F2328"/>
                </a:solidFill>
                <a:effectLst/>
                <a:highlight>
                  <a:srgbClr val="FFFFFF"/>
                </a:highlight>
                <a:latin typeface="-apple-system"/>
              </a:rPr>
              <a:t>framework</a:t>
            </a:r>
            <a:r>
              <a:rPr lang="fr-FR" b="0" i="0" dirty="0">
                <a:solidFill>
                  <a:srgbClr val="1F2328"/>
                </a:solidFill>
                <a:effectLst/>
                <a:highlight>
                  <a:srgbClr val="FFFFFF"/>
                </a:highlight>
                <a:latin typeface="-apple-system"/>
              </a:rPr>
              <a:t> ne devra être utilisé, en revanche l'utilisation de SASS serait un plus.</a:t>
            </a:r>
          </a:p>
          <a:p>
            <a:pPr algn="l"/>
            <a:r>
              <a:rPr lang="fr-FR" b="0" i="0" dirty="0">
                <a:solidFill>
                  <a:srgbClr val="1F2328"/>
                </a:solidFill>
                <a:effectLst/>
                <a:highlight>
                  <a:srgbClr val="FFFFFF"/>
                </a:highlight>
                <a:latin typeface="-apple-system"/>
              </a:rPr>
              <a:t>● Aucun code CSS ne devra être appliqué via un attribut style dans une balise HTML.</a:t>
            </a:r>
          </a:p>
          <a:p>
            <a:pPr algn="l"/>
            <a:endParaRPr lang="fr-FR" dirty="0">
              <a:solidFill>
                <a:srgbClr val="1F2328"/>
              </a:solidFill>
              <a:highlight>
                <a:srgbClr val="FFFFFF"/>
              </a:highlight>
              <a:latin typeface="-apple-system"/>
            </a:endParaRPr>
          </a:p>
          <a:p>
            <a:pPr algn="l"/>
            <a:endParaRPr lang="fr-FR" b="0" i="0" dirty="0">
              <a:solidFill>
                <a:srgbClr val="1F2328"/>
              </a:solidFill>
              <a:effectLst/>
              <a:highlight>
                <a:srgbClr val="FFFFFF"/>
              </a:highlight>
              <a:latin typeface="-apple-system"/>
            </a:endParaRPr>
          </a:p>
          <a:p>
            <a:pPr algn="l"/>
            <a:endParaRPr lang="fr-FR" dirty="0">
              <a:solidFill>
                <a:srgbClr val="1F2328"/>
              </a:solidFill>
              <a:highlight>
                <a:srgbClr val="FFFFFF"/>
              </a:highlight>
              <a:latin typeface="-apple-system"/>
            </a:endParaRPr>
          </a:p>
          <a:p>
            <a:pPr algn="l"/>
            <a:endParaRPr lang="fr-FR" b="0" i="0" dirty="0">
              <a:solidFill>
                <a:srgbClr val="1F2328"/>
              </a:solidFill>
              <a:effectLst/>
              <a:highlight>
                <a:srgbClr val="FFFFFF"/>
              </a:highlight>
              <a:latin typeface="-apple-system"/>
            </a:endParaRPr>
          </a:p>
          <a:p>
            <a:pPr algn="l"/>
            <a:endParaRPr lang="fr-FR" dirty="0">
              <a:solidFill>
                <a:srgbClr val="1F2328"/>
              </a:solidFill>
              <a:highlight>
                <a:srgbClr val="FFFFFF"/>
              </a:highlight>
              <a:latin typeface="-apple-system"/>
            </a:endParaRPr>
          </a:p>
          <a:p>
            <a:pPr algn="l"/>
            <a:endParaRPr lang="fr-FR" b="0" i="0" dirty="0">
              <a:solidFill>
                <a:srgbClr val="1F2328"/>
              </a:solidFill>
              <a:effectLst/>
              <a:highlight>
                <a:srgbClr val="FFFFFF"/>
              </a:highlight>
              <a:latin typeface="-apple-system"/>
            </a:endParaRPr>
          </a:p>
          <a:p>
            <a:pPr algn="l"/>
            <a:endParaRPr lang="fr-FR" dirty="0">
              <a:solidFill>
                <a:srgbClr val="1F2328"/>
              </a:solidFill>
              <a:highlight>
                <a:srgbClr val="FFFFFF"/>
              </a:highlight>
              <a:latin typeface="-apple-system"/>
            </a:endParaRPr>
          </a:p>
          <a:p>
            <a:pPr algn="l"/>
            <a:endParaRPr lang="fr-FR" b="0" i="0" dirty="0">
              <a:solidFill>
                <a:srgbClr val="1F2328"/>
              </a:solidFill>
              <a:effectLst/>
              <a:highlight>
                <a:srgbClr val="FFFFFF"/>
              </a:highlight>
              <a:latin typeface="-apple-system"/>
            </a:endParaRPr>
          </a:p>
          <a:p>
            <a:pPr algn="l"/>
            <a:endParaRPr lang="fr-FR" dirty="0">
              <a:solidFill>
                <a:srgbClr val="1F2328"/>
              </a:solidFill>
              <a:highlight>
                <a:srgbClr val="FFFFFF"/>
              </a:highlight>
              <a:latin typeface="-apple-system"/>
            </a:endParaRPr>
          </a:p>
          <a:p>
            <a:pPr algn="l"/>
            <a:endParaRPr lang="fr-FR" b="0" i="0" dirty="0">
              <a:solidFill>
                <a:srgbClr val="1F2328"/>
              </a:solidFill>
              <a:effectLst/>
              <a:highlight>
                <a:srgbClr val="FFFFFF"/>
              </a:highlight>
              <a:latin typeface="-apple-system"/>
            </a:endParaRPr>
          </a:p>
          <a:p>
            <a:pPr algn="l"/>
            <a:endParaRPr lang="fr-FR" dirty="0">
              <a:solidFill>
                <a:srgbClr val="1F2328"/>
              </a:solidFill>
              <a:highlight>
                <a:srgbClr val="FFFFFF"/>
              </a:highlight>
              <a:latin typeface="-apple-system"/>
            </a:endParaRPr>
          </a:p>
          <a:p>
            <a:pPr algn="l"/>
            <a:endParaRPr lang="fr-FR" b="0" i="0" dirty="0">
              <a:solidFill>
                <a:srgbClr val="1F2328"/>
              </a:solidFill>
              <a:effectLst/>
              <a:highlight>
                <a:srgbClr val="FFFFFF"/>
              </a:highlight>
              <a:latin typeface="-apple-system"/>
            </a:endParaRPr>
          </a:p>
          <a:p>
            <a:pPr algn="l"/>
            <a:endParaRPr lang="fr-FR" b="0" i="0" dirty="0">
              <a:solidFill>
                <a:srgbClr val="1F2328"/>
              </a:solidFill>
              <a:effectLst/>
              <a:highlight>
                <a:srgbClr val="FFFFFF"/>
              </a:highlight>
              <a:latin typeface="-apple-system"/>
            </a:endParaRPr>
          </a:p>
        </p:txBody>
      </p:sp>
    </p:spTree>
    <p:extLst>
      <p:ext uri="{BB962C8B-B14F-4D97-AF65-F5344CB8AC3E}">
        <p14:creationId xmlns:p14="http://schemas.microsoft.com/office/powerpoint/2010/main" val="3167323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152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6948B53B-60D0-8260-C3EA-68CEE223D3F0}"/>
              </a:ext>
            </a:extLst>
          </p:cNvPr>
          <p:cNvSpPr txBox="1"/>
          <p:nvPr/>
        </p:nvSpPr>
        <p:spPr>
          <a:xfrm>
            <a:off x="0" y="439248"/>
            <a:ext cx="12279085" cy="6401753"/>
          </a:xfrm>
          <a:prstGeom prst="rect">
            <a:avLst/>
          </a:prstGeom>
          <a:noFill/>
        </p:spPr>
        <p:txBody>
          <a:bodyPr wrap="square">
            <a:spAutoFit/>
          </a:bodyPr>
          <a:lstStyle/>
          <a:p>
            <a:r>
              <a:rPr lang="fr-FR" dirty="0"/>
              <a:t>•</a:t>
            </a:r>
            <a:r>
              <a:rPr lang="fr-FR" sz="2800" u="sng" dirty="0">
                <a:solidFill>
                  <a:srgbClr val="7030A0"/>
                </a:solidFill>
                <a:latin typeface="Agency FB" panose="020B0503020202020204" pitchFamily="34" charset="0"/>
              </a:rPr>
              <a:t>Dans un premier temps, je vais vous expliquer comment je me suis organisée pour réaliser le site.</a:t>
            </a:r>
          </a:p>
          <a:p>
            <a:r>
              <a:rPr lang="fr-FR" sz="2800" u="sng" dirty="0">
                <a:solidFill>
                  <a:srgbClr val="FF0000"/>
                </a:solidFill>
                <a:latin typeface="Agency FB" panose="020B0503020202020204" pitchFamily="34" charset="0"/>
              </a:rPr>
              <a:t>1ère  </a:t>
            </a:r>
          </a:p>
          <a:p>
            <a:r>
              <a:rPr lang="fr-FR" sz="2800" dirty="0">
                <a:latin typeface="Agency FB" panose="020B0503020202020204" pitchFamily="34" charset="0"/>
              </a:rPr>
              <a:t>Vos choix pour l’organisation de votre code CSS et l'utilisation de </a:t>
            </a:r>
            <a:r>
              <a:rPr lang="fr-FR" sz="2800" dirty="0" err="1">
                <a:latin typeface="Agency FB" panose="020B0503020202020204" pitchFamily="34" charset="0"/>
              </a:rPr>
              <a:t>Sass</a:t>
            </a:r>
            <a:r>
              <a:rPr lang="fr-FR" sz="2800" dirty="0">
                <a:latin typeface="Agency FB" panose="020B0503020202020204" pitchFamily="34" charset="0"/>
              </a:rPr>
              <a:t>.</a:t>
            </a:r>
          </a:p>
          <a:p>
            <a:r>
              <a:rPr lang="fr-FR" sz="2800" dirty="0">
                <a:latin typeface="Agency FB" panose="020B0503020202020204" pitchFamily="34" charset="0"/>
              </a:rPr>
              <a:t>Comment J’ai réalisé l’animation du cœur.</a:t>
            </a:r>
          </a:p>
          <a:p>
            <a:r>
              <a:rPr lang="fr-FR" sz="2800" u="sng" dirty="0">
                <a:solidFill>
                  <a:srgbClr val="FF0000"/>
                </a:solidFill>
                <a:latin typeface="Agency FB" panose="020B0503020202020204" pitchFamily="34" charset="0"/>
              </a:rPr>
              <a:t>2ème</a:t>
            </a:r>
          </a:p>
          <a:p>
            <a:r>
              <a:rPr lang="fr-FR" sz="2800" dirty="0">
                <a:latin typeface="Agency FB" panose="020B0503020202020204" pitchFamily="34" charset="0"/>
              </a:rPr>
              <a:t>Comment J’ai réalisé le sélecteur des plats dans le menu restaurant.</a:t>
            </a:r>
          </a:p>
          <a:p>
            <a:r>
              <a:rPr lang="fr-FR" sz="2800" u="sng" dirty="0">
                <a:solidFill>
                  <a:srgbClr val="FF0000"/>
                </a:solidFill>
                <a:latin typeface="Agency FB" panose="020B0503020202020204" pitchFamily="34" charset="0"/>
              </a:rPr>
              <a:t>3ème</a:t>
            </a:r>
          </a:p>
          <a:p>
            <a:r>
              <a:rPr lang="fr-FR" sz="2800" dirty="0">
                <a:latin typeface="Agency FB" panose="020B0503020202020204" pitchFamily="34" charset="0"/>
              </a:rPr>
              <a:t>Mon choix du loader de la page d’accueil.</a:t>
            </a:r>
          </a:p>
          <a:p>
            <a:r>
              <a:rPr lang="fr-FR" sz="2800" u="sng" dirty="0">
                <a:solidFill>
                  <a:srgbClr val="FF0000"/>
                </a:solidFill>
                <a:latin typeface="Agency FB" panose="020B0503020202020204" pitchFamily="34" charset="0"/>
              </a:rPr>
              <a:t>4ème</a:t>
            </a:r>
          </a:p>
          <a:p>
            <a:r>
              <a:rPr lang="fr-FR" sz="2800" dirty="0">
                <a:latin typeface="Agency FB" panose="020B0503020202020204" pitchFamily="34" charset="0"/>
              </a:rPr>
              <a:t>Comment j’ai abordé le code du projet en mobile first.</a:t>
            </a:r>
          </a:p>
          <a:p>
            <a:r>
              <a:rPr lang="fr-FR" sz="2800" dirty="0">
                <a:latin typeface="Agency FB" panose="020B0503020202020204" pitchFamily="34" charset="0"/>
              </a:rPr>
              <a:t>La façon dont vous avez abordé le responsive du site.</a:t>
            </a:r>
          </a:p>
          <a:p>
            <a:r>
              <a:rPr lang="fr-FR" sz="2800" dirty="0">
                <a:latin typeface="Agency FB" panose="020B0503020202020204" pitchFamily="34" charset="0"/>
              </a:rPr>
              <a:t>5</a:t>
            </a:r>
            <a:r>
              <a:rPr lang="fr-FR" sz="2800" baseline="30000" dirty="0">
                <a:latin typeface="Agency FB" panose="020B0503020202020204" pitchFamily="34" charset="0"/>
              </a:rPr>
              <a:t>ème</a:t>
            </a:r>
            <a:r>
              <a:rPr lang="fr-FR" sz="2800" dirty="0">
                <a:latin typeface="Agency FB" panose="020B0503020202020204" pitchFamily="34" charset="0"/>
              </a:rPr>
              <a:t> Mes difficulté rencontrée : </a:t>
            </a:r>
          </a:p>
          <a:p>
            <a:r>
              <a:rPr lang="fr-FR" sz="2800" dirty="0" err="1">
                <a:latin typeface="Agency FB" panose="020B0503020202020204" pitchFamily="34" charset="0"/>
              </a:rPr>
              <a:t>Githut</a:t>
            </a:r>
            <a:r>
              <a:rPr lang="fr-FR" sz="2800" dirty="0">
                <a:latin typeface="Agency FB" panose="020B0503020202020204" pitchFamily="34" charset="0"/>
              </a:rPr>
              <a:t> obligée de faire avec </a:t>
            </a:r>
            <a:r>
              <a:rPr lang="fr-FR" sz="2800" dirty="0" err="1">
                <a:latin typeface="Agency FB" panose="020B0503020202020204" pitchFamily="34" charset="0"/>
              </a:rPr>
              <a:t>gitkraken</a:t>
            </a:r>
            <a:r>
              <a:rPr lang="fr-FR" sz="2800" dirty="0">
                <a:latin typeface="Agency FB" panose="020B0503020202020204" pitchFamily="34" charset="0"/>
              </a:rPr>
              <a:t> - </a:t>
            </a:r>
            <a:r>
              <a:rPr lang="fr-FR" sz="2800" dirty="0" err="1">
                <a:latin typeface="Agency FB" panose="020B0503020202020204" pitchFamily="34" charset="0"/>
              </a:rPr>
              <a:t>Sass</a:t>
            </a:r>
            <a:r>
              <a:rPr lang="fr-FR" sz="2800" dirty="0">
                <a:latin typeface="Agency FB" panose="020B0503020202020204" pitchFamily="34" charset="0"/>
              </a:rPr>
              <a:t> –</a:t>
            </a:r>
            <a:r>
              <a:rPr lang="fr-FR" sz="2800" dirty="0" err="1">
                <a:latin typeface="Agency FB" panose="020B0503020202020204" pitchFamily="34" charset="0"/>
              </a:rPr>
              <a:t>scss</a:t>
            </a:r>
            <a:endParaRPr lang="fr-FR" sz="2800" dirty="0">
              <a:latin typeface="Agency FB" panose="020B0503020202020204" pitchFamily="34" charset="0"/>
            </a:endParaRPr>
          </a:p>
          <a:p>
            <a:endParaRPr lang="fr-FR" sz="2800" dirty="0">
              <a:latin typeface="Agency FB" panose="020B0503020202020204" pitchFamily="34" charset="0"/>
            </a:endParaRPr>
          </a:p>
          <a:p>
            <a:endParaRPr lang="fr-FR" dirty="0"/>
          </a:p>
        </p:txBody>
      </p:sp>
    </p:spTree>
    <p:extLst>
      <p:ext uri="{BB962C8B-B14F-4D97-AF65-F5344CB8AC3E}">
        <p14:creationId xmlns:p14="http://schemas.microsoft.com/office/powerpoint/2010/main" val="1469696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861CC088-AC69-43D2-6C6A-46865C288FF0}"/>
              </a:ext>
            </a:extLst>
          </p:cNvPr>
          <p:cNvPicPr>
            <a:picLocks noChangeAspect="1"/>
          </p:cNvPicPr>
          <p:nvPr/>
        </p:nvPicPr>
        <p:blipFill>
          <a:blip r:embed="rId2"/>
          <a:stretch>
            <a:fillRect/>
          </a:stretch>
        </p:blipFill>
        <p:spPr>
          <a:xfrm>
            <a:off x="3740727" y="142504"/>
            <a:ext cx="5700156" cy="6551026"/>
          </a:xfrm>
          <a:prstGeom prst="rect">
            <a:avLst/>
          </a:prstGeom>
        </p:spPr>
      </p:pic>
    </p:spTree>
    <p:extLst>
      <p:ext uri="{BB962C8B-B14F-4D97-AF65-F5344CB8AC3E}">
        <p14:creationId xmlns:p14="http://schemas.microsoft.com/office/powerpoint/2010/main" val="2139757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F7165A9-D559-10F2-4505-1CFEBFE5B230}"/>
              </a:ext>
            </a:extLst>
          </p:cNvPr>
          <p:cNvPicPr>
            <a:picLocks noChangeAspect="1"/>
          </p:cNvPicPr>
          <p:nvPr/>
        </p:nvPicPr>
        <p:blipFill>
          <a:blip r:embed="rId3"/>
          <a:stretch>
            <a:fillRect/>
          </a:stretch>
        </p:blipFill>
        <p:spPr>
          <a:xfrm>
            <a:off x="1208993" y="566337"/>
            <a:ext cx="9774014" cy="6024467"/>
          </a:xfrm>
          <a:prstGeom prst="rect">
            <a:avLst/>
          </a:prstGeom>
        </p:spPr>
      </p:pic>
    </p:spTree>
    <p:extLst>
      <p:ext uri="{BB962C8B-B14F-4D97-AF65-F5344CB8AC3E}">
        <p14:creationId xmlns:p14="http://schemas.microsoft.com/office/powerpoint/2010/main" val="2269878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2786D4D-0DA4-6553-92EA-96EC98ED489E}"/>
              </a:ext>
            </a:extLst>
          </p:cNvPr>
          <p:cNvSpPr txBox="1"/>
          <p:nvPr/>
        </p:nvSpPr>
        <p:spPr>
          <a:xfrm>
            <a:off x="0" y="1"/>
            <a:ext cx="12192000" cy="5909310"/>
          </a:xfrm>
          <a:prstGeom prst="rect">
            <a:avLst/>
          </a:prstGeom>
          <a:noFill/>
        </p:spPr>
        <p:txBody>
          <a:bodyPr wrap="square">
            <a:spAutoFit/>
          </a:bodyPr>
          <a:lstStyle/>
          <a:p>
            <a:r>
              <a:rPr lang="fr-FR" b="1" dirty="0"/>
              <a:t>9. Maintenabilité et Scalabilité</a:t>
            </a:r>
          </a:p>
          <a:p>
            <a:r>
              <a:rPr lang="fr-FR" dirty="0" err="1"/>
              <a:t>Sass</a:t>
            </a:r>
            <a:r>
              <a:rPr lang="fr-FR" dirty="0"/>
              <a:t> rend la maintenance des styles plus facile, surtout dans les projets de grande envergure, en facilitant la gestion des variables, des </a:t>
            </a:r>
            <a:r>
              <a:rPr lang="fr-FR" dirty="0" err="1"/>
              <a:t>mixins</a:t>
            </a:r>
            <a:r>
              <a:rPr lang="fr-FR" dirty="0"/>
              <a:t>, et des imports. Cela permet de </a:t>
            </a:r>
            <a:r>
              <a:rPr lang="fr-FR" dirty="0" err="1"/>
              <a:t>scaler</a:t>
            </a:r>
            <a:r>
              <a:rPr lang="fr-FR" dirty="0"/>
              <a:t> les projets sans perdre en qualité ou en cohérence des styles.</a:t>
            </a:r>
          </a:p>
          <a:p>
            <a:r>
              <a:rPr lang="fr-FR" b="1" dirty="0"/>
              <a:t>Avantages Résumés</a:t>
            </a:r>
          </a:p>
          <a:p>
            <a:pPr>
              <a:buFont typeface="+mj-lt"/>
              <a:buAutoNum type="arabicPeriod"/>
            </a:pPr>
            <a:r>
              <a:rPr lang="fr-FR" b="1" dirty="0"/>
              <a:t>Organisation</a:t>
            </a:r>
            <a:r>
              <a:rPr lang="fr-FR" dirty="0"/>
              <a:t> : Facilite la gestion de grandes feuilles de style.</a:t>
            </a:r>
          </a:p>
          <a:p>
            <a:pPr>
              <a:buFont typeface="+mj-lt"/>
              <a:buAutoNum type="arabicPeriod"/>
            </a:pPr>
            <a:r>
              <a:rPr lang="fr-FR" b="1" dirty="0"/>
              <a:t>Réutilisabilité</a:t>
            </a:r>
            <a:r>
              <a:rPr lang="fr-FR" dirty="0"/>
              <a:t> : Encourage la réutilisation des morceaux de CSS à travers les </a:t>
            </a:r>
            <a:r>
              <a:rPr lang="fr-FR" dirty="0" err="1"/>
              <a:t>mixins</a:t>
            </a:r>
            <a:r>
              <a:rPr lang="fr-FR" dirty="0"/>
              <a:t> et les fonctions.</a:t>
            </a:r>
          </a:p>
          <a:p>
            <a:pPr>
              <a:buFont typeface="+mj-lt"/>
              <a:buAutoNum type="arabicPeriod"/>
            </a:pPr>
            <a:r>
              <a:rPr lang="fr-FR" b="1" dirty="0"/>
              <a:t>Modularité</a:t>
            </a:r>
            <a:r>
              <a:rPr lang="fr-FR" dirty="0"/>
              <a:t> : Permet de structurer le code CSS de manière modulaire.</a:t>
            </a:r>
          </a:p>
          <a:p>
            <a:pPr>
              <a:buFont typeface="+mj-lt"/>
              <a:buAutoNum type="arabicPeriod"/>
            </a:pPr>
            <a:r>
              <a:rPr lang="fr-FR" b="1" dirty="0"/>
              <a:t>Productivité</a:t>
            </a:r>
            <a:r>
              <a:rPr lang="fr-FR" dirty="0"/>
              <a:t> : Augmente la productivité des développeurs en simplifiant la syntaxe et en automatisant les tâches répétitives.</a:t>
            </a:r>
          </a:p>
          <a:p>
            <a:pPr>
              <a:buFont typeface="+mj-lt"/>
              <a:buAutoNum type="arabicPeriod"/>
            </a:pPr>
            <a:r>
              <a:rPr lang="fr-FR" b="1" dirty="0"/>
              <a:t>Dynamisme</a:t>
            </a:r>
            <a:r>
              <a:rPr lang="fr-FR" dirty="0"/>
              <a:t> : Introduit des fonctionnalités dynamiques dans le CSS, permettant des calculs et des conditions.</a:t>
            </a:r>
          </a:p>
          <a:p>
            <a:pPr>
              <a:buFont typeface="+mj-lt"/>
              <a:buAutoNum type="arabicPeriod"/>
            </a:pPr>
            <a:endParaRPr lang="fr-FR" dirty="0"/>
          </a:p>
          <a:p>
            <a:pPr>
              <a:buFont typeface="+mj-lt"/>
              <a:buAutoNum type="arabicPeriod"/>
            </a:pPr>
            <a:endParaRPr lang="fr-FR" dirty="0"/>
          </a:p>
          <a:p>
            <a:pPr>
              <a:buFont typeface="+mj-lt"/>
              <a:buAutoNum type="arabicPeriod"/>
            </a:pPr>
            <a:r>
              <a:rPr lang="fr-FR" dirty="0"/>
              <a:t>Intégration avec Visual Studio </a:t>
            </a:r>
            <a:r>
              <a:rPr lang="fr-FR" dirty="0" err="1"/>
              <a:t>CodeExtensions</a:t>
            </a:r>
            <a:r>
              <a:rPr lang="fr-FR" dirty="0"/>
              <a:t> </a:t>
            </a:r>
            <a:r>
              <a:rPr lang="fr-FR" dirty="0" err="1"/>
              <a:t>Sass</a:t>
            </a:r>
            <a:r>
              <a:rPr lang="fr-FR" dirty="0"/>
              <a:t> : </a:t>
            </a:r>
          </a:p>
          <a:p>
            <a:pPr>
              <a:buFont typeface="+mj-lt"/>
              <a:buAutoNum type="arabicPeriod"/>
            </a:pPr>
            <a:r>
              <a:rPr lang="fr-FR" dirty="0"/>
              <a:t>SVS Code offre des extensions comme "Live </a:t>
            </a:r>
            <a:r>
              <a:rPr lang="fr-FR" dirty="0" err="1"/>
              <a:t>Sass</a:t>
            </a:r>
            <a:r>
              <a:rPr lang="fr-FR" dirty="0"/>
              <a:t> Compiler" pour compiler le </a:t>
            </a:r>
            <a:r>
              <a:rPr lang="fr-FR" dirty="0" err="1"/>
              <a:t>Sass</a:t>
            </a:r>
            <a:r>
              <a:rPr lang="fr-FR" dirty="0"/>
              <a:t> en CSS en temps </a:t>
            </a:r>
            <a:r>
              <a:rPr lang="fr-FR" dirty="0" err="1"/>
              <a:t>réel.Syntax</a:t>
            </a:r>
            <a:r>
              <a:rPr lang="fr-FR" dirty="0"/>
              <a:t> </a:t>
            </a:r>
            <a:r>
              <a:rPr lang="fr-FR" dirty="0" err="1"/>
              <a:t>Highlighting</a:t>
            </a:r>
            <a:r>
              <a:rPr lang="fr-FR" dirty="0"/>
              <a:t> : Les extensions de </a:t>
            </a:r>
            <a:r>
              <a:rPr lang="fr-FR" dirty="0" err="1"/>
              <a:t>Sass</a:t>
            </a:r>
            <a:r>
              <a:rPr lang="fr-FR" dirty="0"/>
              <a:t> offrent une coloration syntaxique, facilitant la lecture et l'écriture du code </a:t>
            </a:r>
            <a:r>
              <a:rPr lang="fr-FR" dirty="0" err="1"/>
              <a:t>Sass</a:t>
            </a:r>
            <a:r>
              <a:rPr lang="fr-FR" dirty="0"/>
              <a:t>.</a:t>
            </a:r>
          </a:p>
          <a:p>
            <a:pPr>
              <a:buFont typeface="+mj-lt"/>
              <a:buAutoNum type="arabicPeriod"/>
            </a:pPr>
            <a:r>
              <a:rPr lang="fr-FR" dirty="0" err="1"/>
              <a:t>Sass</a:t>
            </a:r>
            <a:r>
              <a:rPr lang="fr-FR" dirty="0"/>
              <a:t> transforme la manière dont les styles sont écrits et gérés dans le développement web, apportant des fonctionnalités avancées qui enrichissent et simplifient le CSS. Son adoption permet de créer des styles plus propres, plus modulaires, et plus faciles à maintenir, ce qui est crucial pour le succès à long terme des projets web.</a:t>
            </a:r>
          </a:p>
          <a:p>
            <a:pPr>
              <a:buFont typeface="+mj-lt"/>
              <a:buAutoNum type="arabicPeriod"/>
            </a:pPr>
            <a:endParaRPr lang="fr-FR" dirty="0"/>
          </a:p>
          <a:p>
            <a:pPr>
              <a:buFont typeface="+mj-lt"/>
              <a:buAutoNum type="arabicPeriod"/>
            </a:pPr>
            <a:endParaRPr lang="fr-FR" dirty="0"/>
          </a:p>
          <a:p>
            <a:pPr>
              <a:buFont typeface="+mj-lt"/>
              <a:buAutoNum type="arabicPeriod"/>
            </a:pPr>
            <a:endParaRPr lang="fr-FR" dirty="0"/>
          </a:p>
          <a:p>
            <a:pPr>
              <a:buFont typeface="+mj-lt"/>
              <a:buAutoNum type="arabicPeriod"/>
            </a:pPr>
            <a:endParaRPr lang="fr-FR" dirty="0"/>
          </a:p>
        </p:txBody>
      </p:sp>
    </p:spTree>
    <p:extLst>
      <p:ext uri="{BB962C8B-B14F-4D97-AF65-F5344CB8AC3E}">
        <p14:creationId xmlns:p14="http://schemas.microsoft.com/office/powerpoint/2010/main" val="4132595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456346AC-F87C-E0A9-0001-D9ADE6804427}"/>
              </a:ext>
            </a:extLst>
          </p:cNvPr>
          <p:cNvPicPr>
            <a:picLocks noChangeAspect="1"/>
          </p:cNvPicPr>
          <p:nvPr/>
        </p:nvPicPr>
        <p:blipFill>
          <a:blip r:embed="rId2"/>
          <a:stretch>
            <a:fillRect/>
          </a:stretch>
        </p:blipFill>
        <p:spPr>
          <a:xfrm>
            <a:off x="0" y="-130629"/>
            <a:ext cx="12192000" cy="3693226"/>
          </a:xfrm>
          <a:prstGeom prst="rect">
            <a:avLst/>
          </a:prstGeom>
        </p:spPr>
      </p:pic>
      <p:sp>
        <p:nvSpPr>
          <p:cNvPr id="5" name="ZoneTexte 4">
            <a:extLst>
              <a:ext uri="{FF2B5EF4-FFF2-40B4-BE49-F238E27FC236}">
                <a16:creationId xmlns:a16="http://schemas.microsoft.com/office/drawing/2014/main" id="{BE9A84F2-EA56-14E5-3BD4-9987A5F75D47}"/>
              </a:ext>
            </a:extLst>
          </p:cNvPr>
          <p:cNvSpPr txBox="1"/>
          <p:nvPr/>
        </p:nvSpPr>
        <p:spPr>
          <a:xfrm>
            <a:off x="1" y="4227616"/>
            <a:ext cx="12192000" cy="2308324"/>
          </a:xfrm>
          <a:prstGeom prst="rect">
            <a:avLst/>
          </a:prstGeom>
          <a:noFill/>
        </p:spPr>
        <p:txBody>
          <a:bodyPr wrap="square">
            <a:spAutoFit/>
          </a:bodyPr>
          <a:lstStyle/>
          <a:p>
            <a:pPr algn="l"/>
            <a:r>
              <a:rPr lang="fr-FR" b="1" i="0" dirty="0">
                <a:solidFill>
                  <a:srgbClr val="271A38"/>
                </a:solidFill>
                <a:effectLst/>
                <a:highlight>
                  <a:srgbClr val="FFFAEE"/>
                </a:highlight>
                <a:latin typeface="Inter"/>
              </a:rPr>
              <a:t>En quoi ces compétences seront-elles importantes pour votre carrière ? </a:t>
            </a:r>
          </a:p>
          <a:p>
            <a:pPr algn="l"/>
            <a:r>
              <a:rPr lang="fr-FR" b="0" i="0" dirty="0">
                <a:solidFill>
                  <a:srgbClr val="271A38"/>
                </a:solidFill>
                <a:effectLst/>
                <a:highlight>
                  <a:srgbClr val="FFFAEE"/>
                </a:highlight>
                <a:latin typeface="Inter"/>
              </a:rPr>
              <a:t> </a:t>
            </a:r>
          </a:p>
          <a:p>
            <a:pPr algn="l"/>
            <a:r>
              <a:rPr lang="fr-FR" b="0" i="0" dirty="0">
                <a:solidFill>
                  <a:srgbClr val="271A38"/>
                </a:solidFill>
                <a:effectLst/>
                <a:highlight>
                  <a:srgbClr val="FFFAEE"/>
                </a:highlight>
                <a:latin typeface="Inter"/>
              </a:rPr>
              <a:t>La capacité à créer des interfaces web mobile-first est de plus en plus demandée dans le développement web moderne. </a:t>
            </a:r>
          </a:p>
          <a:p>
            <a:pPr algn="l"/>
            <a:r>
              <a:rPr lang="fr-FR" b="0" i="0" dirty="0">
                <a:solidFill>
                  <a:srgbClr val="271A38"/>
                </a:solidFill>
                <a:effectLst/>
                <a:highlight>
                  <a:srgbClr val="FFFAEE"/>
                </a:highlight>
                <a:latin typeface="Inter"/>
              </a:rPr>
              <a:t>L'intégration d'animations CSS améliore non seulement l'aspect visuel du site, mais aussi l'expérience utilisateur. </a:t>
            </a:r>
          </a:p>
          <a:p>
            <a:pPr algn="l"/>
            <a:r>
              <a:rPr lang="fr-FR" b="0" i="0" dirty="0">
                <a:solidFill>
                  <a:srgbClr val="271A38"/>
                </a:solidFill>
                <a:effectLst/>
                <a:highlight>
                  <a:srgbClr val="FFFAEE"/>
                </a:highlight>
                <a:latin typeface="Inter"/>
              </a:rPr>
              <a:t> </a:t>
            </a:r>
          </a:p>
          <a:p>
            <a:pPr algn="l"/>
            <a:r>
              <a:rPr lang="fr-FR" b="0" i="0" dirty="0">
                <a:solidFill>
                  <a:srgbClr val="271A38"/>
                </a:solidFill>
                <a:effectLst/>
                <a:highlight>
                  <a:srgbClr val="FFFAEE"/>
                </a:highlight>
                <a:latin typeface="Inter"/>
              </a:rPr>
              <a:t>La maîtrise de </a:t>
            </a:r>
            <a:r>
              <a:rPr lang="fr-FR" b="0" i="0" dirty="0" err="1">
                <a:solidFill>
                  <a:srgbClr val="271A38"/>
                </a:solidFill>
                <a:effectLst/>
                <a:highlight>
                  <a:srgbClr val="FFFAEE"/>
                </a:highlight>
                <a:latin typeface="Inter"/>
              </a:rPr>
              <a:t>Sass</a:t>
            </a:r>
            <a:r>
              <a:rPr lang="fr-FR" b="0" i="0" dirty="0">
                <a:solidFill>
                  <a:srgbClr val="271A38"/>
                </a:solidFill>
                <a:effectLst/>
                <a:highlight>
                  <a:srgbClr val="FFFAEE"/>
                </a:highlight>
                <a:latin typeface="Inter"/>
              </a:rPr>
              <a:t> pour structurer et optimiser le CSS est une compétence précieuse, tout comme la capacité à utiliser Git et GitHub pour la gestion de version et la collaboration sur des projets. Ces compétences combinées renforcent votre profil en tant que développeur </a:t>
            </a:r>
            <a:r>
              <a:rPr lang="fr-FR" b="0" i="0" dirty="0" err="1">
                <a:solidFill>
                  <a:srgbClr val="271A38"/>
                </a:solidFill>
                <a:effectLst/>
                <a:highlight>
                  <a:srgbClr val="FFFAEE"/>
                </a:highlight>
                <a:latin typeface="Inter"/>
              </a:rPr>
              <a:t>front-end</a:t>
            </a:r>
            <a:r>
              <a:rPr lang="fr-FR" b="0" i="0" dirty="0">
                <a:solidFill>
                  <a:srgbClr val="271A38"/>
                </a:solidFill>
                <a:effectLst/>
                <a:highlight>
                  <a:srgbClr val="FFFAEE"/>
                </a:highlight>
                <a:latin typeface="Inter"/>
              </a:rPr>
              <a:t> compétent et polyvalent.</a:t>
            </a:r>
          </a:p>
        </p:txBody>
      </p:sp>
    </p:spTree>
    <p:extLst>
      <p:ext uri="{BB962C8B-B14F-4D97-AF65-F5344CB8AC3E}">
        <p14:creationId xmlns:p14="http://schemas.microsoft.com/office/powerpoint/2010/main" val="420667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F582BE1F-F835-1B7B-6B40-172193989967}"/>
              </a:ext>
            </a:extLst>
          </p:cNvPr>
          <p:cNvSpPr txBox="1"/>
          <p:nvPr/>
        </p:nvSpPr>
        <p:spPr>
          <a:xfrm>
            <a:off x="1160219" y="313628"/>
            <a:ext cx="12006072" cy="2031325"/>
          </a:xfrm>
          <a:prstGeom prst="rect">
            <a:avLst/>
          </a:prstGeom>
          <a:noFill/>
        </p:spPr>
        <p:txBody>
          <a:bodyPr wrap="square">
            <a:spAutoFit/>
          </a:bodyPr>
          <a:lstStyle/>
          <a:p>
            <a:pPr lvl="2" algn="l"/>
            <a:endParaRPr lang="fr-FR" b="0" i="0" dirty="0">
              <a:solidFill>
                <a:srgbClr val="271A38"/>
              </a:solidFill>
              <a:effectLst/>
              <a:highlight>
                <a:srgbClr val="FFFFFF"/>
              </a:highlight>
              <a:latin typeface="Inter"/>
            </a:endParaRPr>
          </a:p>
          <a:p>
            <a:pPr lvl="2" algn="l"/>
            <a:endParaRPr lang="fr-FR" dirty="0">
              <a:solidFill>
                <a:srgbClr val="271A38"/>
              </a:solidFill>
              <a:highlight>
                <a:srgbClr val="FFFFFF"/>
              </a:highlight>
              <a:latin typeface="Inter"/>
            </a:endParaRPr>
          </a:p>
          <a:p>
            <a:pPr lvl="2" algn="l"/>
            <a:endParaRPr lang="fr-FR" b="0" i="0" dirty="0">
              <a:solidFill>
                <a:srgbClr val="271A38"/>
              </a:solidFill>
              <a:effectLst/>
              <a:highlight>
                <a:srgbClr val="FFFFFF"/>
              </a:highlight>
              <a:latin typeface="Inter"/>
            </a:endParaRPr>
          </a:p>
          <a:p>
            <a:pPr lvl="2" algn="l"/>
            <a:endParaRPr lang="fr-FR" dirty="0">
              <a:solidFill>
                <a:srgbClr val="271A38"/>
              </a:solidFill>
              <a:highlight>
                <a:srgbClr val="FFFFFF"/>
              </a:highlight>
              <a:latin typeface="Inter"/>
            </a:endParaRPr>
          </a:p>
          <a:p>
            <a:pPr lvl="2" algn="l"/>
            <a:endParaRPr lang="fr-FR" b="0" i="0" dirty="0">
              <a:solidFill>
                <a:srgbClr val="271A38"/>
              </a:solidFill>
              <a:effectLst/>
              <a:highlight>
                <a:srgbClr val="FFFFFF"/>
              </a:highlight>
              <a:latin typeface="Inter"/>
            </a:endParaRPr>
          </a:p>
          <a:p>
            <a:pPr lvl="2" algn="l"/>
            <a:endParaRPr lang="fr-FR" dirty="0">
              <a:solidFill>
                <a:srgbClr val="271A38"/>
              </a:solidFill>
              <a:highlight>
                <a:srgbClr val="FFFFFF"/>
              </a:highlight>
              <a:latin typeface="Inter"/>
            </a:endParaRPr>
          </a:p>
          <a:p>
            <a:pPr lvl="2" algn="l"/>
            <a:endParaRPr lang="fr-FR" b="0" i="0" dirty="0">
              <a:solidFill>
                <a:srgbClr val="271A38"/>
              </a:solidFill>
              <a:effectLst/>
              <a:highlight>
                <a:srgbClr val="FFFFFF"/>
              </a:highlight>
              <a:latin typeface="Inter"/>
            </a:endParaRPr>
          </a:p>
        </p:txBody>
      </p:sp>
    </p:spTree>
    <p:extLst>
      <p:ext uri="{BB962C8B-B14F-4D97-AF65-F5344CB8AC3E}">
        <p14:creationId xmlns:p14="http://schemas.microsoft.com/office/powerpoint/2010/main" val="2938895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64C1D985-D15D-CDA4-E09B-70793FDB5B93}"/>
              </a:ext>
            </a:extLst>
          </p:cNvPr>
          <p:cNvSpPr txBox="1"/>
          <p:nvPr/>
        </p:nvSpPr>
        <p:spPr>
          <a:xfrm>
            <a:off x="371475" y="361950"/>
            <a:ext cx="11610975" cy="6740307"/>
          </a:xfrm>
          <a:prstGeom prst="rect">
            <a:avLst/>
          </a:prstGeom>
          <a:noFill/>
        </p:spPr>
        <p:txBody>
          <a:bodyPr wrap="square">
            <a:spAutoFit/>
          </a:bodyPr>
          <a:lstStyle/>
          <a:p>
            <a:r>
              <a:rPr lang="fr-FR" dirty="0"/>
              <a:t>Importance de </a:t>
            </a:r>
            <a:r>
              <a:rPr lang="fr-FR" dirty="0" err="1"/>
              <a:t>Sass</a:t>
            </a:r>
            <a:r>
              <a:rPr lang="fr-FR" dirty="0"/>
              <a:t> </a:t>
            </a:r>
          </a:p>
          <a:p>
            <a:r>
              <a:rPr lang="fr-FR" dirty="0"/>
              <a:t>1. </a:t>
            </a:r>
            <a:r>
              <a:rPr lang="fr-FR" dirty="0" err="1"/>
              <a:t>Nesting</a:t>
            </a:r>
            <a:r>
              <a:rPr lang="fr-FR" dirty="0"/>
              <a:t> (Imbrication)</a:t>
            </a:r>
            <a:r>
              <a:rPr lang="fr-FR" dirty="0" err="1"/>
              <a:t>Sass</a:t>
            </a:r>
            <a:r>
              <a:rPr lang="fr-FR" dirty="0"/>
              <a:t> permet d'imbrication les sélecteurs de manière logique, reflétant la structure HTML et rendant le CSS plus lisible et organisé. </a:t>
            </a:r>
          </a:p>
          <a:p>
            <a:endParaRPr lang="fr-FR" dirty="0"/>
          </a:p>
          <a:p>
            <a:r>
              <a:rPr lang="fr-FR" dirty="0"/>
              <a:t>2. </a:t>
            </a:r>
            <a:r>
              <a:rPr lang="fr-FR" dirty="0" err="1"/>
              <a:t>VariablesSass</a:t>
            </a:r>
            <a:r>
              <a:rPr lang="fr-FR" dirty="0"/>
              <a:t> permet l'utilisation de variables pour stocker des valeurs comme les couleurs, les polices, ou les dimensions, rendant les styles plus flexibles et plus faciles à maintenir. </a:t>
            </a:r>
          </a:p>
          <a:p>
            <a:endParaRPr lang="fr-FR" dirty="0"/>
          </a:p>
          <a:p>
            <a:r>
              <a:rPr lang="fr-FR" dirty="0"/>
              <a:t>3. </a:t>
            </a:r>
            <a:r>
              <a:rPr lang="fr-FR" dirty="0" err="1"/>
              <a:t>Partials</a:t>
            </a:r>
            <a:r>
              <a:rPr lang="fr-FR" dirty="0"/>
              <a:t> and </a:t>
            </a:r>
            <a:r>
              <a:rPr lang="fr-FR" dirty="0" err="1"/>
              <a:t>ImportsSass</a:t>
            </a:r>
            <a:r>
              <a:rPr lang="fr-FR" dirty="0"/>
              <a:t> permet de diviser les feuilles de style en fichiers plus petits et réutilisables, puis de les importer dans un fichier principal, ce qui améliore la modularité et la gestion du </a:t>
            </a:r>
            <a:r>
              <a:rPr lang="fr-FR" dirty="0" err="1"/>
              <a:t>code.Exemple</a:t>
            </a:r>
            <a:r>
              <a:rPr lang="fr-FR" dirty="0"/>
              <a:t> CSS : Plusieurs fichiers CSS à gérer.</a:t>
            </a:r>
          </a:p>
          <a:p>
            <a:r>
              <a:rPr lang="fr-FR" dirty="0"/>
              <a:t>Exemple </a:t>
            </a:r>
            <a:r>
              <a:rPr lang="fr-FR" dirty="0" err="1"/>
              <a:t>Sass</a:t>
            </a:r>
            <a:r>
              <a:rPr lang="fr-FR" dirty="0"/>
              <a:t> : </a:t>
            </a:r>
          </a:p>
          <a:p>
            <a:r>
              <a:rPr lang="fr-FR" dirty="0"/>
              <a:t>// _</a:t>
            </a:r>
            <a:r>
              <a:rPr lang="fr-FR" dirty="0" err="1"/>
              <a:t>variables.scss</a:t>
            </a:r>
            <a:endParaRPr lang="fr-FR" dirty="0"/>
          </a:p>
          <a:p>
            <a:r>
              <a:rPr lang="fr-FR" dirty="0"/>
              <a:t>$</a:t>
            </a:r>
            <a:r>
              <a:rPr lang="fr-FR" dirty="0" err="1"/>
              <a:t>primary-color</a:t>
            </a:r>
            <a:r>
              <a:rPr lang="fr-FR" dirty="0"/>
              <a:t>: #333;</a:t>
            </a:r>
          </a:p>
          <a:p>
            <a:r>
              <a:rPr lang="fr-FR" dirty="0"/>
              <a:t>$font-stack: 'Arial', sans-</a:t>
            </a:r>
            <a:r>
              <a:rPr lang="fr-FR" dirty="0" err="1"/>
              <a:t>serif</a:t>
            </a:r>
            <a:r>
              <a:rPr lang="fr-FR" dirty="0"/>
              <a:t>;</a:t>
            </a:r>
          </a:p>
          <a:p>
            <a:endParaRPr lang="fr-FR" dirty="0"/>
          </a:p>
          <a:p>
            <a:r>
              <a:rPr lang="fr-FR" dirty="0"/>
              <a:t>// _</a:t>
            </a:r>
            <a:r>
              <a:rPr lang="fr-FR" dirty="0" err="1"/>
              <a:t>header.scss</a:t>
            </a:r>
            <a:endParaRPr lang="fr-FR" dirty="0"/>
          </a:p>
          <a:p>
            <a:r>
              <a:rPr lang="fr-FR" dirty="0"/>
              <a:t>.header {</a:t>
            </a:r>
          </a:p>
          <a:p>
            <a:r>
              <a:rPr lang="fr-FR" dirty="0"/>
              <a:t>    background-</a:t>
            </a:r>
            <a:r>
              <a:rPr lang="fr-FR" dirty="0" err="1"/>
              <a:t>color</a:t>
            </a:r>
            <a:r>
              <a:rPr lang="fr-FR" dirty="0"/>
              <a:t>: $</a:t>
            </a:r>
            <a:r>
              <a:rPr lang="fr-FR" dirty="0" err="1"/>
              <a:t>primary-color</a:t>
            </a:r>
            <a:r>
              <a:rPr lang="fr-FR" dirty="0"/>
              <a:t>;</a:t>
            </a:r>
          </a:p>
          <a:p>
            <a:r>
              <a:rPr lang="fr-FR" dirty="0"/>
              <a:t>}</a:t>
            </a:r>
          </a:p>
          <a:p>
            <a:endParaRPr lang="fr-FR" dirty="0"/>
          </a:p>
          <a:p>
            <a:r>
              <a:rPr lang="fr-FR" dirty="0"/>
              <a:t>// </a:t>
            </a:r>
            <a:r>
              <a:rPr lang="fr-FR" dirty="0" err="1"/>
              <a:t>styles.scss</a:t>
            </a:r>
            <a:endParaRPr lang="fr-FR" dirty="0"/>
          </a:p>
          <a:p>
            <a:r>
              <a:rPr lang="fr-FR" dirty="0"/>
              <a:t>@import 'variables';</a:t>
            </a:r>
          </a:p>
          <a:p>
            <a:r>
              <a:rPr lang="fr-FR" dirty="0"/>
              <a:t>@import 'header';</a:t>
            </a:r>
          </a:p>
          <a:p>
            <a:endParaRPr lang="fr-FR" dirty="0"/>
          </a:p>
          <a:p>
            <a:endParaRPr lang="fr-FR" dirty="0"/>
          </a:p>
        </p:txBody>
      </p:sp>
    </p:spTree>
    <p:extLst>
      <p:ext uri="{BB962C8B-B14F-4D97-AF65-F5344CB8AC3E}">
        <p14:creationId xmlns:p14="http://schemas.microsoft.com/office/powerpoint/2010/main" val="2042384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4455485-8016-BF81-25DB-62250738D7EF}"/>
              </a:ext>
            </a:extLst>
          </p:cNvPr>
          <p:cNvSpPr txBox="1"/>
          <p:nvPr/>
        </p:nvSpPr>
        <p:spPr>
          <a:xfrm>
            <a:off x="0" y="0"/>
            <a:ext cx="12077700" cy="5909310"/>
          </a:xfrm>
          <a:prstGeom prst="rect">
            <a:avLst/>
          </a:prstGeom>
          <a:noFill/>
        </p:spPr>
        <p:txBody>
          <a:bodyPr wrap="square">
            <a:spAutoFit/>
          </a:bodyPr>
          <a:lstStyle/>
          <a:p>
            <a:r>
              <a:rPr lang="fr-FR" dirty="0"/>
              <a:t>4. </a:t>
            </a:r>
            <a:r>
              <a:rPr lang="fr-FR" dirty="0" err="1"/>
              <a:t>Mixins</a:t>
            </a:r>
            <a:endParaRPr lang="fr-FR" dirty="0"/>
          </a:p>
          <a:p>
            <a:r>
              <a:rPr lang="fr-FR" dirty="0"/>
              <a:t>Les </a:t>
            </a:r>
            <a:r>
              <a:rPr lang="fr-FR" dirty="0" err="1"/>
              <a:t>mixins</a:t>
            </a:r>
            <a:r>
              <a:rPr lang="fr-FR" dirty="0"/>
              <a:t> permettent de définir des ensembles de règles CSS réutilisables qui peuvent être inclus dans d'autres sélecteurs. Cela aide à éviter la répétition du code.</a:t>
            </a:r>
          </a:p>
          <a:p>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Exemple CSS</a:t>
            </a:r>
            <a:endParaRPr lang="fr-FR" dirty="0"/>
          </a:p>
          <a:p>
            <a:r>
              <a:rPr lang="fr-FR" dirty="0"/>
              <a:t>.box {</a:t>
            </a:r>
          </a:p>
          <a:p>
            <a:r>
              <a:rPr lang="fr-FR" dirty="0"/>
              <a:t>    -</a:t>
            </a:r>
            <a:r>
              <a:rPr lang="fr-FR" dirty="0" err="1"/>
              <a:t>webkit</a:t>
            </a:r>
            <a:r>
              <a:rPr lang="fr-FR" dirty="0"/>
              <a:t>-box-</a:t>
            </a:r>
            <a:r>
              <a:rPr lang="fr-FR" dirty="0" err="1"/>
              <a:t>shadow</a:t>
            </a:r>
            <a:r>
              <a:rPr lang="fr-FR" dirty="0"/>
              <a:t>: 0 0 5px #ccc;</a:t>
            </a:r>
          </a:p>
          <a:p>
            <a:r>
              <a:rPr lang="fr-FR" dirty="0"/>
              <a:t>    -</a:t>
            </a:r>
            <a:r>
              <a:rPr lang="fr-FR" dirty="0" err="1"/>
              <a:t>moz</a:t>
            </a:r>
            <a:r>
              <a:rPr lang="fr-FR" dirty="0"/>
              <a:t>-box-</a:t>
            </a:r>
            <a:r>
              <a:rPr lang="fr-FR" dirty="0" err="1"/>
              <a:t>shadow</a:t>
            </a:r>
            <a:r>
              <a:rPr lang="fr-FR" dirty="0"/>
              <a:t>: 0 0 5px #ccc;</a:t>
            </a:r>
          </a:p>
          <a:p>
            <a:r>
              <a:rPr lang="fr-FR" dirty="0"/>
              <a:t>    box-</a:t>
            </a:r>
            <a:r>
              <a:rPr lang="fr-FR" dirty="0" err="1"/>
              <a:t>shadow</a:t>
            </a:r>
            <a:r>
              <a:rPr lang="fr-FR" dirty="0"/>
              <a:t>: 0 0 5px #ccc;</a:t>
            </a:r>
          </a:p>
          <a:p>
            <a:r>
              <a:rPr lang="fr-FR" dirty="0"/>
              <a:t>}</a:t>
            </a:r>
          </a:p>
          <a:p>
            <a:r>
              <a:rPr lang="fr-FR" b="1" dirty="0"/>
              <a:t>Exemple </a:t>
            </a:r>
            <a:r>
              <a:rPr lang="fr-FR" b="1" dirty="0" err="1"/>
              <a:t>Sass</a:t>
            </a:r>
            <a:r>
              <a:rPr lang="fr-FR" dirty="0"/>
              <a:t> :</a:t>
            </a:r>
          </a:p>
          <a:p>
            <a:endParaRPr lang="fr-FR" dirty="0"/>
          </a:p>
          <a:p>
            <a:r>
              <a:rPr lang="fr-FR" dirty="0"/>
              <a:t>@mixin box-</a:t>
            </a:r>
            <a:r>
              <a:rPr lang="fr-FR" dirty="0" err="1"/>
              <a:t>shadow</a:t>
            </a:r>
            <a:r>
              <a:rPr lang="fr-FR" dirty="0"/>
              <a:t>($</a:t>
            </a:r>
            <a:r>
              <a:rPr lang="fr-FR" dirty="0" err="1"/>
              <a:t>shadow</a:t>
            </a:r>
            <a:r>
              <a:rPr lang="fr-FR" dirty="0"/>
              <a:t>) {</a:t>
            </a:r>
          </a:p>
          <a:p>
            <a:r>
              <a:rPr lang="fr-FR" dirty="0"/>
              <a:t>    -</a:t>
            </a:r>
            <a:r>
              <a:rPr lang="fr-FR" dirty="0" err="1"/>
              <a:t>webkit</a:t>
            </a:r>
            <a:r>
              <a:rPr lang="fr-FR" dirty="0"/>
              <a:t>-box-</a:t>
            </a:r>
            <a:r>
              <a:rPr lang="fr-FR" dirty="0" err="1"/>
              <a:t>shadow</a:t>
            </a:r>
            <a:r>
              <a:rPr lang="fr-FR" dirty="0"/>
              <a:t>: $</a:t>
            </a:r>
            <a:r>
              <a:rPr lang="fr-FR" dirty="0" err="1"/>
              <a:t>shadow</a:t>
            </a:r>
            <a:r>
              <a:rPr lang="fr-FR" dirty="0"/>
              <a:t>;</a:t>
            </a:r>
          </a:p>
          <a:p>
            <a:r>
              <a:rPr lang="fr-FR" dirty="0"/>
              <a:t>    -</a:t>
            </a:r>
            <a:r>
              <a:rPr lang="fr-FR" dirty="0" err="1"/>
              <a:t>moz</a:t>
            </a:r>
            <a:r>
              <a:rPr lang="fr-FR" dirty="0"/>
              <a:t>-box-</a:t>
            </a:r>
            <a:r>
              <a:rPr lang="fr-FR" dirty="0" err="1"/>
              <a:t>shadow</a:t>
            </a:r>
            <a:r>
              <a:rPr lang="fr-FR" dirty="0"/>
              <a:t>: $</a:t>
            </a:r>
            <a:r>
              <a:rPr lang="fr-FR" dirty="0" err="1"/>
              <a:t>shadow</a:t>
            </a:r>
            <a:r>
              <a:rPr lang="fr-FR" dirty="0"/>
              <a:t>;</a:t>
            </a:r>
          </a:p>
          <a:p>
            <a:r>
              <a:rPr lang="fr-FR" dirty="0"/>
              <a:t>    box-</a:t>
            </a:r>
            <a:r>
              <a:rPr lang="fr-FR" dirty="0" err="1"/>
              <a:t>shadow</a:t>
            </a:r>
            <a:r>
              <a:rPr lang="fr-FR" dirty="0"/>
              <a:t>: $</a:t>
            </a:r>
            <a:r>
              <a:rPr lang="fr-FR" dirty="0" err="1"/>
              <a:t>shadow</a:t>
            </a:r>
            <a:r>
              <a:rPr lang="fr-FR" dirty="0"/>
              <a:t>;</a:t>
            </a:r>
          </a:p>
          <a:p>
            <a:r>
              <a:rPr lang="fr-FR" dirty="0"/>
              <a:t>}</a:t>
            </a:r>
          </a:p>
          <a:p>
            <a:r>
              <a:rPr lang="fr-FR" dirty="0"/>
              <a:t>.box {</a:t>
            </a:r>
          </a:p>
          <a:p>
            <a:r>
              <a:rPr lang="fr-FR" dirty="0"/>
              <a:t>    @include box-</a:t>
            </a:r>
            <a:r>
              <a:rPr lang="fr-FR" dirty="0" err="1"/>
              <a:t>shadow</a:t>
            </a:r>
            <a:r>
              <a:rPr lang="fr-FR" dirty="0"/>
              <a:t>(0 0 5px #ccc);</a:t>
            </a:r>
          </a:p>
          <a:p>
            <a:r>
              <a:rPr lang="fr-FR" dirty="0"/>
              <a:t>}</a:t>
            </a:r>
          </a:p>
          <a:p>
            <a:endParaRPr lang="fr-FR" dirty="0"/>
          </a:p>
          <a:p>
            <a:endParaRPr lang="fr-FR" dirty="0"/>
          </a:p>
        </p:txBody>
      </p:sp>
    </p:spTree>
    <p:extLst>
      <p:ext uri="{BB962C8B-B14F-4D97-AF65-F5344CB8AC3E}">
        <p14:creationId xmlns:p14="http://schemas.microsoft.com/office/powerpoint/2010/main" val="337855508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1911</TotalTime>
  <Words>1229</Words>
  <Application>Microsoft Office PowerPoint</Application>
  <PresentationFormat>Grand écran</PresentationFormat>
  <Paragraphs>130</Paragraphs>
  <Slides>14</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14</vt:i4>
      </vt:variant>
    </vt:vector>
  </HeadingPairs>
  <TitlesOfParts>
    <vt:vector size="22" baseType="lpstr">
      <vt:lpstr>Agency FB</vt:lpstr>
      <vt:lpstr>-apple-system</vt:lpstr>
      <vt:lpstr>Arial</vt:lpstr>
      <vt:lpstr>Arial Nova Cond Light</vt:lpstr>
      <vt:lpstr>Calibri</vt:lpstr>
      <vt:lpstr>Calibri Light</vt:lpstr>
      <vt:lpstr>Inter</vt:lpstr>
      <vt:lpstr>Thème Office</vt:lpstr>
      <vt:lpstr>projet_4_Ohmyfood_Paris_Belleville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laety blanche audrey</dc:creator>
  <cp:lastModifiedBy>laety blanche audrey</cp:lastModifiedBy>
  <cp:revision>2</cp:revision>
  <dcterms:created xsi:type="dcterms:W3CDTF">2024-06-10T09:44:38Z</dcterms:created>
  <dcterms:modified xsi:type="dcterms:W3CDTF">2024-06-23T20:50:10Z</dcterms:modified>
</cp:coreProperties>
</file>