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69" r:id="rId4"/>
    <p:sldId id="259" r:id="rId5"/>
    <p:sldId id="261" r:id="rId6"/>
    <p:sldId id="263" r:id="rId7"/>
    <p:sldId id="260" r:id="rId8"/>
    <p:sldId id="270" r:id="rId9"/>
    <p:sldId id="264" r:id="rId10"/>
    <p:sldId id="268" r:id="rId11"/>
    <p:sldId id="287" r:id="rId12"/>
    <p:sldId id="273" r:id="rId13"/>
    <p:sldId id="274" r:id="rId14"/>
    <p:sldId id="275" r:id="rId15"/>
    <p:sldId id="277" r:id="rId16"/>
    <p:sldId id="272" r:id="rId17"/>
    <p:sldId id="280" r:id="rId18"/>
    <p:sldId id="278" r:id="rId19"/>
    <p:sldId id="281" r:id="rId20"/>
    <p:sldId id="279" r:id="rId21"/>
    <p:sldId id="282" r:id="rId22"/>
    <p:sldId id="283" r:id="rId23"/>
    <p:sldId id="285" r:id="rId24"/>
    <p:sldId id="284" r:id="rId25"/>
    <p:sldId id="286" r:id="rId26"/>
    <p:sldId id="258" r:id="rId27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60"/>
    <p:restoredTop sz="94719"/>
  </p:normalViewPr>
  <p:slideViewPr>
    <p:cSldViewPr snapToGrid="0">
      <p:cViewPr varScale="1">
        <p:scale>
          <a:sx n="148" d="100"/>
          <a:sy n="148" d="100"/>
        </p:scale>
        <p:origin x="1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1A90D-CE20-9A43-BC53-B5D34ED8F8F1}" type="datetimeFigureOut">
              <a:rPr lang="en-KE" smtClean="0"/>
              <a:t>27/05/2024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96B81-E724-C043-81DE-227943CBBED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714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E" sz="1800" kern="1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Slide 1 : Title</a:t>
            </a:r>
            <a:endParaRPr lang="en-K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KE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presentation is on the role of neural networks in object recognition. Specifically, in the application of Convolutional Neural Networks (</a:t>
            </a:r>
            <a:r>
              <a:rPr lang="en-KE" sz="1800" kern="10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CNNs</a:t>
            </a:r>
            <a:r>
              <a:rPr lang="en-KE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to the CIFAR-10 dataset.</a:t>
            </a:r>
            <a:endParaRPr lang="en-K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96B81-E724-C043-81DE-227943CBBED3}" type="slidenum">
              <a:rPr lang="en-KE" smtClean="0"/>
              <a:t>1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74349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96B81-E724-C043-81DE-227943CBBED3}" type="slidenum">
              <a:rPr lang="en-KE" smtClean="0"/>
              <a:t>12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45295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96B81-E724-C043-81DE-227943CBBED3}" type="slidenum">
              <a:rPr lang="en-KE" smtClean="0"/>
              <a:t>14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32990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96B81-E724-C043-81DE-227943CBBED3}" type="slidenum">
              <a:rPr lang="en-KE" smtClean="0"/>
              <a:t>15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93063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96B81-E724-C043-81DE-227943CBBED3}" type="slidenum">
              <a:rPr lang="en-KE" smtClean="0"/>
              <a:t>16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93973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96B81-E724-C043-81DE-227943CBBED3}" type="slidenum">
              <a:rPr lang="en-KE" smtClean="0"/>
              <a:t>17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98121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96B81-E724-C043-81DE-227943CBBED3}" type="slidenum">
              <a:rPr lang="en-KE" smtClean="0"/>
              <a:t>20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92420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96B81-E724-C043-81DE-227943CBBED3}" type="slidenum">
              <a:rPr lang="en-KE" smtClean="0"/>
              <a:t>23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86936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E" sz="1800" kern="1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Slide 2: Dataset Overview</a:t>
            </a:r>
            <a:endParaRPr lang="en-K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KE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Before going any further, we need to understand the dataset. CIFAR-10 was collected by Alex Krizhevsky, Vinod Nair, and Geoffrey Hinton in 2009. </a:t>
            </a:r>
            <a:endParaRPr lang="en-K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KE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is named ‘CIFAR-10’ after the </a:t>
            </a:r>
            <a:r>
              <a:rPr lang="en-KE" sz="1800" kern="10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Canadian Institute for Advanced Research</a:t>
            </a:r>
            <a:r>
              <a:rPr lang="en-KE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who funded the projected. </a:t>
            </a:r>
            <a:endParaRPr lang="en-K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KE" sz="1800" kern="10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consists 60,000 images each 32 by 32 pixels in size. These images are represented in three channels – Red, Green, and Blue, making them a rich source for training convolutional neural networks. </a:t>
            </a:r>
            <a:endParaRPr lang="en-K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KE" sz="1800" kern="10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They are grouped into 10 classes, each representing different objects such as airplanes, automobiles, birds, cats, deer, dogs, frogs, horses, ships, and trucks. </a:t>
            </a:r>
            <a:endParaRPr lang="en-K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KE" sz="1800" kern="10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 each of these classes containing 6000 images.</a:t>
            </a:r>
            <a:endParaRPr lang="en-K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96B81-E724-C043-81DE-227943CBBED3}" type="slidenum">
              <a:rPr lang="en-KE" smtClean="0"/>
              <a:t>2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52558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96B81-E724-C043-81DE-227943CBBED3}" type="slidenum">
              <a:rPr lang="en-KE" smtClean="0"/>
              <a:t>3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39464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96B81-E724-C043-81DE-227943CBBED3}" type="slidenum">
              <a:rPr lang="en-KE" smtClean="0"/>
              <a:t>4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30342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96B81-E724-C043-81DE-227943CBBED3}" type="slidenum">
              <a:rPr lang="en-KE" smtClean="0"/>
              <a:t>5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80661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96B81-E724-C043-81DE-227943CBBED3}" type="slidenum">
              <a:rPr lang="en-KE" smtClean="0"/>
              <a:t>6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17415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96B81-E724-C043-81DE-227943CBBED3}" type="slidenum">
              <a:rPr lang="en-KE" smtClean="0"/>
              <a:t>8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28944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96B81-E724-C043-81DE-227943CBBED3}" type="slidenum">
              <a:rPr lang="en-KE" smtClean="0"/>
              <a:t>9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16509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96B81-E724-C043-81DE-227943CBBED3}" type="slidenum">
              <a:rPr lang="en-KE" smtClean="0"/>
              <a:t>10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1994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9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0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9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1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5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2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9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9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8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9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63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Human brain nerve cells">
            <a:extLst>
              <a:ext uri="{FF2B5EF4-FFF2-40B4-BE49-F238E27FC236}">
                <a16:creationId xmlns:a16="http://schemas.microsoft.com/office/drawing/2014/main" id="{CECE0019-0D40-1B7A-77B4-B33A70156C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84" r="27649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107EF-5AC7-F6EC-A164-2FE0DFF61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384" y="1524000"/>
            <a:ext cx="4928616" cy="2286000"/>
          </a:xfrm>
        </p:spPr>
        <p:txBody>
          <a:bodyPr>
            <a:normAutofit fontScale="90000"/>
          </a:bodyPr>
          <a:lstStyle/>
          <a:p>
            <a:pPr algn="l"/>
            <a:r>
              <a:rPr lang="en-GB" sz="4400" dirty="0"/>
              <a:t>Neural Network Models for Object Recognition</a:t>
            </a:r>
            <a:br>
              <a:rPr lang="en-GB" sz="4400" dirty="0"/>
            </a:br>
            <a:endParaRPr lang="en-K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8EAE7-1132-1F6D-AC08-D3835160E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KE" sz="2400" dirty="0"/>
              <a:t>Convolutional Neural Networks with CIFAR-10 Dataset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10754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31051-D7F5-9672-5F02-CD10050B8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 fontScale="62500" lnSpcReduction="20000"/>
          </a:bodyPr>
          <a:lstStyle/>
          <a:p>
            <a:r>
              <a:rPr lang="en-GB" sz="2400" dirty="0"/>
              <a:t>CNNs are engineered to automatically and adaptively learn spatial hierarchies of features, from low-level details to high-level patterns.</a:t>
            </a:r>
          </a:p>
          <a:p>
            <a:r>
              <a:rPr lang="en-KE" sz="2400" dirty="0"/>
              <a:t>CNN layers:</a:t>
            </a:r>
          </a:p>
          <a:p>
            <a:pPr lvl="1"/>
            <a:r>
              <a:rPr lang="en-KE" sz="2000" dirty="0"/>
              <a:t>Input - Images</a:t>
            </a:r>
          </a:p>
          <a:p>
            <a:pPr lvl="1"/>
            <a:r>
              <a:rPr lang="en-KE" sz="2000" dirty="0"/>
              <a:t>Convolution – Applies filters to create feature maps.</a:t>
            </a:r>
          </a:p>
          <a:p>
            <a:pPr lvl="1"/>
            <a:r>
              <a:rPr lang="en-KE" sz="2000" dirty="0"/>
              <a:t>Rectified Linear Unit (ReLu) – Increase the image’s non-linearlity. Improves feature extraction.</a:t>
            </a:r>
          </a:p>
          <a:p>
            <a:pPr lvl="1"/>
            <a:r>
              <a:rPr lang="en-KE" sz="2000" dirty="0"/>
              <a:t>Pooling – Reduces the spatial size of the feature maps. Example </a:t>
            </a:r>
            <a:r>
              <a:rPr lang="en-KE" sz="2000" b="1" dirty="0"/>
              <a:t>Max Pooling</a:t>
            </a:r>
            <a:endParaRPr lang="en-KE" sz="2000" dirty="0"/>
          </a:p>
          <a:p>
            <a:pPr lvl="1"/>
            <a:r>
              <a:rPr lang="en-KE" sz="2000" dirty="0"/>
              <a:t>Fully connected – Takes in an input volume and output an N-dimensional vector where N is the number of classes being scored in the classifier.</a:t>
            </a:r>
          </a:p>
          <a:p>
            <a:pPr lvl="1"/>
            <a:r>
              <a:rPr lang="en-KE" sz="2000" dirty="0"/>
              <a:t>Output layer </a:t>
            </a:r>
            <a:endParaRPr lang="en-GB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A8906-BBC0-9B97-E6A2-5E81CED4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KE" sz="3200" dirty="0"/>
              <a:t>Convolution Neural Networks</a:t>
            </a:r>
          </a:p>
        </p:txBody>
      </p:sp>
      <p:pic>
        <p:nvPicPr>
          <p:cNvPr id="2050" name="Picture 2" descr="Applied Sciences | Free Full-Text | A High-Accuracy Model ...">
            <a:extLst>
              <a:ext uri="{FF2B5EF4-FFF2-40B4-BE49-F238E27FC236}">
                <a16:creationId xmlns:a16="http://schemas.microsoft.com/office/drawing/2014/main" id="{42D1AC94-99C8-AA97-AE24-A5D5FBC30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7883" y="2101633"/>
            <a:ext cx="5334000" cy="264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D32BD7-3961-36B9-C9FF-620BF0B65CE7}"/>
              </a:ext>
            </a:extLst>
          </p:cNvPr>
          <p:cNvSpPr txBox="1"/>
          <p:nvPr/>
        </p:nvSpPr>
        <p:spPr>
          <a:xfrm>
            <a:off x="6487883" y="5838900"/>
            <a:ext cx="19754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1500" dirty="0">
                <a:solidFill>
                  <a:schemeClr val="tx1">
                    <a:alpha val="70000"/>
                  </a:schemeClr>
                </a:solidFill>
              </a:rPr>
              <a:t>(Badea et al., 2018)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8257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31051-D7F5-9672-5F02-CD10050B8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GB" sz="2400" dirty="0"/>
              <a:t>Preservation of Spatial hierarchy.</a:t>
            </a:r>
          </a:p>
          <a:p>
            <a:r>
              <a:rPr lang="en-GB" sz="2400" dirty="0"/>
              <a:t>Parameter Sharing and Efficiency.</a:t>
            </a:r>
          </a:p>
          <a:p>
            <a:r>
              <a:rPr lang="en-GB" sz="2400" dirty="0"/>
              <a:t>Depth Utilisation and  Efficiency.</a:t>
            </a:r>
          </a:p>
          <a:p>
            <a:r>
              <a:rPr lang="en-KE" sz="2400" dirty="0"/>
              <a:t>Adaptability to image Data.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A8906-BBC0-9B97-E6A2-5E81CED4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KE" sz="3200" dirty="0"/>
              <a:t>Why CNNs for CIFAR-10 dataset?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54D96-C792-7737-0BF2-9B98BD237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02" r="19579"/>
          <a:stretch/>
        </p:blipFill>
        <p:spPr>
          <a:xfrm>
            <a:off x="6672941" y="2295054"/>
            <a:ext cx="5334000" cy="2267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60B082-FF05-C81B-CC76-AC4F50C9197F}"/>
              </a:ext>
            </a:extLst>
          </p:cNvPr>
          <p:cNvSpPr txBox="1"/>
          <p:nvPr/>
        </p:nvSpPr>
        <p:spPr>
          <a:xfrm>
            <a:off x="5147813" y="5865167"/>
            <a:ext cx="34203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E" sz="2400" dirty="0">
                <a:solidFill>
                  <a:schemeClr val="tx1">
                    <a:alpha val="70000"/>
                  </a:schemeClr>
                </a:solidFill>
              </a:rPr>
              <a:t>(Sewak et al., 2018)</a:t>
            </a:r>
            <a:endParaRPr lang="en-K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03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57C2C9-E3F0-214D-8771-866BE9FC2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1200" dirty="0"/>
              <a:t>Initial Layers: Conv2D with 32 filters of size 3x3 and max pooling layer MaxPooling2D.</a:t>
            </a:r>
          </a:p>
          <a:p>
            <a:r>
              <a:rPr lang="en-US" sz="1200" dirty="0"/>
              <a:t>Increasing Complexity: Additional convolutional layers with increasing numbers of filters (64 and 128. Each followed by a max pooling layer.</a:t>
            </a:r>
          </a:p>
          <a:p>
            <a:r>
              <a:rPr lang="en-US" sz="1200" dirty="0"/>
              <a:t>Feature Flattening: A flatten layer to convert the 2D feature maps into a 1D feature vector necessary for the next fully connected layers.</a:t>
            </a:r>
          </a:p>
          <a:p>
            <a:r>
              <a:rPr lang="en-US" sz="1200" dirty="0"/>
              <a:t>Fully Connected Layers: A dense layer with 512 neurons to process the flattened features, integrated with a dropout layer at 50% rate </a:t>
            </a:r>
          </a:p>
          <a:p>
            <a:r>
              <a:rPr lang="en-US" sz="1200" dirty="0"/>
              <a:t>Output Layer: A dense layer with 10 neurons corresponding to the 10 classes of CIFAR-10, using </a:t>
            </a:r>
            <a:r>
              <a:rPr lang="en-US" sz="1200" dirty="0" err="1"/>
              <a:t>softmax</a:t>
            </a:r>
            <a:r>
              <a:rPr lang="en-US" sz="1200" dirty="0"/>
              <a:t> activation to output class probabilities.</a:t>
            </a:r>
          </a:p>
          <a:p>
            <a:r>
              <a:rPr lang="en-US" sz="1200" dirty="0"/>
              <a:t>Total Parameters = </a:t>
            </a:r>
            <a:r>
              <a:rPr lang="en-US" sz="1200" b="1" dirty="0"/>
              <a:t>1,147,466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A648E-6785-D207-ABB9-B49C2A0C1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KE" sz="3200" dirty="0"/>
              <a:t>CIFAR-10 CNN Model-1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9E00CF-7FED-858D-0A2D-0AF32802E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451611"/>
            <a:ext cx="5334000" cy="397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1AE076-7865-49BB-81C0-8C9E7E994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3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3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24ECFA8-BE37-446C-B1BD-88D2981B6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8C0DC4-8821-F50C-A955-F04A469D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555082"/>
            <a:ext cx="5334000" cy="4540920"/>
          </a:xfrm>
        </p:spPr>
        <p:txBody>
          <a:bodyPr>
            <a:normAutofit/>
          </a:bodyPr>
          <a:lstStyle/>
          <a:p>
            <a:r>
              <a:rPr lang="en-US" sz="2400" dirty="0"/>
              <a:t>Epochs = 20</a:t>
            </a:r>
          </a:p>
          <a:p>
            <a:r>
              <a:rPr lang="en-US" sz="2400" dirty="0"/>
              <a:t>Batch size = 64</a:t>
            </a:r>
          </a:p>
          <a:p>
            <a:r>
              <a:rPr lang="en-US" sz="2400" dirty="0"/>
              <a:t>Model-1 is overfitting</a:t>
            </a:r>
          </a:p>
          <a:p>
            <a:r>
              <a:rPr lang="en-US" sz="2400" dirty="0"/>
              <a:t>The model is learning from the noise rather than generalizing it.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1BA2A-4DFB-CE3C-484E-DDA1F2E0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198" y="761999"/>
            <a:ext cx="5334000" cy="793082"/>
          </a:xfrm>
        </p:spPr>
        <p:txBody>
          <a:bodyPr anchor="t">
            <a:normAutofit/>
          </a:bodyPr>
          <a:lstStyle/>
          <a:p>
            <a:r>
              <a:rPr lang="en-KE" sz="3200" dirty="0"/>
              <a:t>Model 1 Performance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C913DEC-F2B9-1D4E-6170-DA0479EA2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5" r="6398" b="3369"/>
          <a:stretch/>
        </p:blipFill>
        <p:spPr>
          <a:xfrm>
            <a:off x="452658" y="2122098"/>
            <a:ext cx="5334000" cy="282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91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75CD783-E708-4711-B23C-5B7B72A3D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578824" cy="6028256"/>
          </a:xfrm>
          <a:custGeom>
            <a:avLst/>
            <a:gdLst>
              <a:gd name="connsiteX0" fmla="*/ 0 w 5578824"/>
              <a:gd name="connsiteY0" fmla="*/ 0 h 6028256"/>
              <a:gd name="connsiteX1" fmla="*/ 3897606 w 5578824"/>
              <a:gd name="connsiteY1" fmla="*/ 0 h 6028256"/>
              <a:gd name="connsiteX2" fmla="*/ 4274232 w 5578824"/>
              <a:gd name="connsiteY2" fmla="*/ 360545 h 6028256"/>
              <a:gd name="connsiteX3" fmla="*/ 4673934 w 5578824"/>
              <a:gd name="connsiteY3" fmla="*/ 738354 h 6028256"/>
              <a:gd name="connsiteX4" fmla="*/ 5421862 w 5578824"/>
              <a:gd name="connsiteY4" fmla="*/ 1773839 h 6028256"/>
              <a:gd name="connsiteX5" fmla="*/ 5469199 w 5578824"/>
              <a:gd name="connsiteY5" fmla="*/ 3329255 h 6028256"/>
              <a:gd name="connsiteX6" fmla="*/ 4741546 w 5578824"/>
              <a:gd name="connsiteY6" fmla="*/ 4877588 h 6028256"/>
              <a:gd name="connsiteX7" fmla="*/ 1325600 w 5578824"/>
              <a:gd name="connsiteY7" fmla="*/ 5980388 h 6028256"/>
              <a:gd name="connsiteX8" fmla="*/ 137593 w 5578824"/>
              <a:gd name="connsiteY8" fmla="*/ 5804042 h 6028256"/>
              <a:gd name="connsiteX9" fmla="*/ 0 w 5578824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9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90E0C7-C044-A58D-1A22-47D6E54AD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31" y="1961965"/>
            <a:ext cx="5392395" cy="271656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8C0DC4-8821-F50C-A955-F04A469D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800" dirty="0"/>
              <a:t>Epochs = 10</a:t>
            </a:r>
          </a:p>
          <a:p>
            <a:pPr>
              <a:lnSpc>
                <a:spcPct val="115000"/>
              </a:lnSpc>
            </a:pPr>
            <a:r>
              <a:rPr lang="en-US" sz="1800" dirty="0"/>
              <a:t>Batch size = 64</a:t>
            </a:r>
          </a:p>
          <a:p>
            <a:pPr>
              <a:lnSpc>
                <a:spcPct val="115000"/>
              </a:lnSpc>
            </a:pPr>
            <a:r>
              <a:rPr lang="en-US" sz="1800" dirty="0"/>
              <a:t>Model still overfitting</a:t>
            </a:r>
          </a:p>
          <a:p>
            <a:pPr>
              <a:lnSpc>
                <a:spcPct val="115000"/>
              </a:lnSpc>
            </a:pPr>
            <a:r>
              <a:rPr lang="en-US" sz="1800" dirty="0"/>
              <a:t>Huge gap between training and validation accuracy.</a:t>
            </a:r>
          </a:p>
          <a:p>
            <a:pPr>
              <a:lnSpc>
                <a:spcPct val="115000"/>
              </a:lnSpc>
            </a:pPr>
            <a:r>
              <a:rPr lang="en-US" sz="1800" dirty="0"/>
              <a:t>No change in the model’s performance.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1BA2A-4DFB-CE3C-484E-DDA1F2E0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KE" sz="3200" dirty="0"/>
              <a:t>Tuning Model 1</a:t>
            </a:r>
          </a:p>
        </p:txBody>
      </p:sp>
    </p:spTree>
    <p:extLst>
      <p:ext uri="{BB962C8B-B14F-4D97-AF65-F5344CB8AC3E}">
        <p14:creationId xmlns:p14="http://schemas.microsoft.com/office/powerpoint/2010/main" val="3852351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89EC3-931B-4039-D00B-3AA2DBD2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270" y="2699417"/>
            <a:ext cx="5867614" cy="19970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Addressing Overfitting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98DD8E9-519B-43B1-96FF-0286B62D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CCD7EBD-BBF4-47CF-B72E-8F2C476B3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011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D632943-7626-39AD-DBCB-F68FCB7FE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Increased the model’s complexity.</a:t>
            </a:r>
          </a:p>
          <a:p>
            <a:r>
              <a:rPr lang="en-US" sz="2400" dirty="0"/>
              <a:t>100 epochs.</a:t>
            </a:r>
          </a:p>
          <a:p>
            <a:r>
              <a:rPr lang="en-US" sz="2400" dirty="0"/>
              <a:t>Dropout layers.</a:t>
            </a:r>
          </a:p>
          <a:p>
            <a:r>
              <a:rPr lang="en-US" sz="2400" dirty="0"/>
              <a:t>RMSprop optimizer.</a:t>
            </a:r>
          </a:p>
          <a:p>
            <a:r>
              <a:rPr lang="en-US" sz="2400" dirty="0"/>
              <a:t>Learning Rate Schedule</a:t>
            </a:r>
          </a:p>
          <a:p>
            <a:pPr lvl="1"/>
            <a:r>
              <a:rPr lang="en-US" sz="2000" dirty="0"/>
              <a:t>Exponential decay schedule starting at 0.001.</a:t>
            </a:r>
          </a:p>
          <a:p>
            <a:pPr lvl="1"/>
            <a:r>
              <a:rPr lang="en-US" sz="2000" dirty="0"/>
              <a:t>Decaying every 100,000 steps.</a:t>
            </a:r>
          </a:p>
          <a:p>
            <a:pPr lvl="1"/>
            <a:r>
              <a:rPr lang="en-US" sz="2000" dirty="0"/>
              <a:t>Decay rate of 0.96. </a:t>
            </a:r>
          </a:p>
          <a:p>
            <a:pPr lvl="1"/>
            <a:r>
              <a:rPr lang="en-US" sz="2000" dirty="0"/>
              <a:t>Staircase function.</a:t>
            </a:r>
          </a:p>
          <a:p>
            <a:r>
              <a:rPr lang="en-US" sz="2400" dirty="0"/>
              <a:t>Categorical </a:t>
            </a:r>
            <a:r>
              <a:rPr lang="en-US" sz="2400" dirty="0" err="1"/>
              <a:t>crossentropy</a:t>
            </a:r>
            <a:r>
              <a:rPr lang="en-US" sz="2400" dirty="0"/>
              <a:t> loss function.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D31F9-5136-BF83-5613-6CD7622C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KE" sz="3200" dirty="0"/>
              <a:t>Model 2 Architecture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F9F44E-24FB-F2CB-0CA7-BF70E35829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82" b="1785"/>
          <a:stretch/>
        </p:blipFill>
        <p:spPr>
          <a:xfrm>
            <a:off x="642937" y="761999"/>
            <a:ext cx="4572000" cy="58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2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D632943-7626-39AD-DBCB-F68FCB7FE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Accuracy Over Epochs:</a:t>
            </a:r>
          </a:p>
          <a:p>
            <a:pPr lvl="1"/>
            <a:r>
              <a:rPr lang="en-US" sz="1600" dirty="0"/>
              <a:t>Training Accuracy: Plateaus at around 82%.</a:t>
            </a:r>
          </a:p>
          <a:p>
            <a:pPr lvl="1"/>
            <a:r>
              <a:rPr lang="en-US" sz="1600" dirty="0"/>
              <a:t>Validation Accuracy: Plateaus around 70-72%. Gap between training and validation accuracy, suggesting some overfitting but is not overly severe. The validation accuracy is reasonably stable, indicating the model is </a:t>
            </a:r>
            <a:r>
              <a:rPr lang="en-US" sz="1600" dirty="0" err="1"/>
              <a:t>generalising</a:t>
            </a:r>
            <a:r>
              <a:rPr lang="en-US" sz="1600" dirty="0"/>
              <a:t>, albeit not perfectly.</a:t>
            </a:r>
          </a:p>
          <a:p>
            <a:r>
              <a:rPr lang="en-US" sz="1800" dirty="0"/>
              <a:t>Loss Over Epochs:</a:t>
            </a:r>
          </a:p>
          <a:p>
            <a:pPr lvl="1"/>
            <a:r>
              <a:rPr lang="en-US" sz="1600" dirty="0"/>
              <a:t>Training Loss: Decreases smoothly and plateaus, which indicates good learning on the training set.</a:t>
            </a:r>
          </a:p>
          <a:p>
            <a:pPr lvl="1"/>
            <a:r>
              <a:rPr lang="en-US" sz="1600" dirty="0"/>
              <a:t>Validation Loss: Reduces significantly initially and then stabilises. Noticeable gap.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D31F9-5136-BF83-5613-6CD7622C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KE" sz="3200" dirty="0"/>
              <a:t>Model 2 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33F9D1-F3AF-E410-DEE8-16A032D933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7" t="3421" r="2361" b="3158"/>
          <a:stretch/>
        </p:blipFill>
        <p:spPr>
          <a:xfrm>
            <a:off x="6209211" y="676129"/>
            <a:ext cx="5869577" cy="3091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4D1631-313E-9FE8-BEBE-EB385013B087}"/>
              </a:ext>
            </a:extLst>
          </p:cNvPr>
          <p:cNvSpPr txBox="1"/>
          <p:nvPr/>
        </p:nvSpPr>
        <p:spPr>
          <a:xfrm>
            <a:off x="8037435" y="4079242"/>
            <a:ext cx="3248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dirty="0"/>
              <a:t>Training Accuracy = 82%</a:t>
            </a:r>
          </a:p>
          <a:p>
            <a:r>
              <a:rPr lang="en-KE" dirty="0"/>
              <a:t>Validation Accuracy = 78%</a:t>
            </a:r>
          </a:p>
          <a:p>
            <a:r>
              <a:rPr lang="en-KE" dirty="0"/>
              <a:t>Training Loss = 0.51</a:t>
            </a:r>
          </a:p>
          <a:p>
            <a:r>
              <a:rPr lang="en-KE" dirty="0"/>
              <a:t>Validation Loss = 0.65</a:t>
            </a:r>
          </a:p>
        </p:txBody>
      </p:sp>
    </p:spTree>
    <p:extLst>
      <p:ext uri="{BB962C8B-B14F-4D97-AF65-F5344CB8AC3E}">
        <p14:creationId xmlns:p14="http://schemas.microsoft.com/office/powerpoint/2010/main" val="3628747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6D5E1-5DF5-E1D0-A8EE-C46A425A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KE" sz="2400" dirty="0"/>
              <a:t>Batch Normalisation.</a:t>
            </a:r>
          </a:p>
          <a:p>
            <a:r>
              <a:rPr lang="en-KE" sz="2400" dirty="0"/>
              <a:t>Data Augmentation.</a:t>
            </a:r>
          </a:p>
          <a:p>
            <a:r>
              <a:rPr lang="en-KE" sz="2400" dirty="0"/>
              <a:t>Early Stopping.</a:t>
            </a:r>
          </a:p>
          <a:p>
            <a:r>
              <a:rPr lang="en-KE" sz="2400" dirty="0"/>
              <a:t>Optimizer : adam.</a:t>
            </a:r>
          </a:p>
          <a:p>
            <a:r>
              <a:rPr lang="en-KE" sz="2400" dirty="0"/>
              <a:t>Dropout 0.25 to 0.3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BBF56-43C9-A025-8004-30738166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KE" sz="3200" dirty="0"/>
              <a:t>Improving Model 2: Mitigation Overfitting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CF8B4-18D9-2507-E29B-226C3A3AA6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46"/>
          <a:stretch/>
        </p:blipFill>
        <p:spPr>
          <a:xfrm>
            <a:off x="762000" y="762001"/>
            <a:ext cx="457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22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9D4887-29DC-D332-9FBF-411B86BD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 lnSpcReduction="10000"/>
          </a:bodyPr>
          <a:lstStyle/>
          <a:p>
            <a:r>
              <a:rPr lang="en-US" sz="1400" b="1" dirty="0"/>
              <a:t>Early Stopping Efficiency</a:t>
            </a:r>
            <a:r>
              <a:rPr lang="en-US" sz="1400" dirty="0"/>
              <a:t>: Initially planned for 100 epochs, early stopping triggered a halt at 44 epochs due to no further improvement in the validation loss, demonstrating the model's efficiency in learning.</a:t>
            </a:r>
          </a:p>
          <a:p>
            <a:r>
              <a:rPr lang="en-US" sz="1400" b="1" dirty="0"/>
              <a:t>Stability and Convergence</a:t>
            </a:r>
            <a:r>
              <a:rPr lang="en-US" sz="1400" dirty="0"/>
              <a:t>:</a:t>
            </a:r>
            <a:r>
              <a:rPr lang="en-US" sz="1400" b="1" dirty="0"/>
              <a:t> </a:t>
            </a:r>
            <a:r>
              <a:rPr lang="en-US" sz="1400" dirty="0"/>
              <a:t>Exhibited robust stability and effective convergence, indicating a well-tuned learning process.</a:t>
            </a:r>
          </a:p>
          <a:p>
            <a:r>
              <a:rPr lang="en-US" sz="1400" b="1" dirty="0"/>
              <a:t>Overfitting Management</a:t>
            </a:r>
            <a:r>
              <a:rPr lang="en-US" sz="1400" dirty="0"/>
              <a:t>: Superior in managing overfitting compared to previous models, particularly Model 2, as evidenced by closer training and validation metrics.</a:t>
            </a:r>
          </a:p>
          <a:p>
            <a:r>
              <a:rPr lang="en-US" sz="1400" b="1" dirty="0"/>
              <a:t>Enhanced Generalisation</a:t>
            </a:r>
            <a:r>
              <a:rPr lang="en-US" sz="1400" dirty="0"/>
              <a:t>: Achieved higher validation accuracy and lower validation loss, indicating stronger generalization to unseen data.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AF67A-22AC-A5BF-A657-CB654FF9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KE" sz="3200" dirty="0"/>
              <a:t>Model 3 Performance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0A2242-4EE7-7988-4645-D7BD5F3B4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1"/>
          <a:stretch/>
        </p:blipFill>
        <p:spPr>
          <a:xfrm>
            <a:off x="6487883" y="1295702"/>
            <a:ext cx="5578824" cy="2468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9B250-CDF3-1111-33F5-AAFB2968732E}"/>
              </a:ext>
            </a:extLst>
          </p:cNvPr>
          <p:cNvSpPr txBox="1"/>
          <p:nvPr/>
        </p:nvSpPr>
        <p:spPr>
          <a:xfrm>
            <a:off x="8159932" y="4191000"/>
            <a:ext cx="4032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dirty="0"/>
              <a:t>Training Accuracy = 78%</a:t>
            </a:r>
          </a:p>
          <a:p>
            <a:r>
              <a:rPr lang="en-KE" dirty="0"/>
              <a:t>Validation Accuracy = 80%</a:t>
            </a:r>
          </a:p>
          <a:p>
            <a:r>
              <a:rPr lang="en-KE" dirty="0"/>
              <a:t>Training Loss = 0.64</a:t>
            </a:r>
          </a:p>
          <a:p>
            <a:r>
              <a:rPr lang="en-KE" dirty="0"/>
              <a:t>Validation Loss = 0.57</a:t>
            </a:r>
          </a:p>
        </p:txBody>
      </p:sp>
    </p:spTree>
    <p:extLst>
      <p:ext uri="{BB962C8B-B14F-4D97-AF65-F5344CB8AC3E}">
        <p14:creationId xmlns:p14="http://schemas.microsoft.com/office/powerpoint/2010/main" val="397207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collage of different animals&#10;&#10;Description automatically generated">
            <a:extLst>
              <a:ext uri="{FF2B5EF4-FFF2-40B4-BE49-F238E27FC236}">
                <a16:creationId xmlns:a16="http://schemas.microsoft.com/office/drawing/2014/main" id="{FCBE3BE9-2C24-35B2-AA50-6E5BCCDC4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r="6162"/>
          <a:stretch/>
        </p:blipFill>
        <p:spPr bwMode="auto"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4A0F-283B-72A7-4D1A-6039CD899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400" kern="1200" dirty="0">
                <a:latin typeface="+mn-lt"/>
                <a:ea typeface="+mn-ea"/>
                <a:cs typeface="+mn-cs"/>
              </a:rPr>
              <a:t>Collected by Alex Krizhevsky, Vinod Nair, and Geoffrey Hinton in 2009.</a:t>
            </a:r>
          </a:p>
          <a:p>
            <a:r>
              <a:rPr lang="en-US" sz="2400" kern="1200" dirty="0">
                <a:latin typeface="+mn-lt"/>
                <a:ea typeface="+mn-ea"/>
                <a:cs typeface="+mn-cs"/>
              </a:rPr>
              <a:t>60,000 images.</a:t>
            </a:r>
          </a:p>
          <a:p>
            <a:r>
              <a:rPr lang="en-US" sz="2400" dirty="0"/>
              <a:t>32 x 32 pixels.</a:t>
            </a:r>
          </a:p>
          <a:p>
            <a:r>
              <a:rPr lang="en-US" sz="2400" dirty="0"/>
              <a:t>3 ‘RGB’ colours. </a:t>
            </a:r>
          </a:p>
          <a:p>
            <a:r>
              <a:rPr lang="en-US" sz="2400" dirty="0"/>
              <a:t>10 classes: 'airplane', 'automobile', 'bird', 'cat', 'deer’, 'dog', 'frog', 'horse', 'ship', 'truck’.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A59C0-7D71-B4D9-A74D-B52F2F977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>
                <a:latin typeface="+mj-lt"/>
                <a:ea typeface="+mj-ea"/>
                <a:cs typeface="+mj-cs"/>
              </a:rPr>
              <a:t>CIFAR-10 DATASET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728B0-96FB-59E5-B8AF-06EF0781A021}"/>
              </a:ext>
            </a:extLst>
          </p:cNvPr>
          <p:cNvSpPr txBox="1"/>
          <p:nvPr/>
        </p:nvSpPr>
        <p:spPr>
          <a:xfrm>
            <a:off x="7858664" y="6349042"/>
            <a:ext cx="2725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(</a:t>
            </a:r>
            <a:r>
              <a:rPr lang="en-GB" sz="1800" dirty="0" err="1"/>
              <a:t>Krizhevsky</a:t>
            </a:r>
            <a:r>
              <a:rPr lang="en-GB" sz="1800" dirty="0"/>
              <a:t>, 2009)</a:t>
            </a:r>
            <a:endParaRPr lang="en-US" sz="2800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299660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89EC3-931B-4039-D00B-3AA2DBD2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270" y="2699417"/>
            <a:ext cx="5867614" cy="19970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Evaluation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98DD8E9-519B-43B1-96FF-0286B62D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CCD7EBD-BBF4-47CF-B72E-8F2C476B3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44620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F3AA2-3C3D-68B4-6145-E9814D225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GB" sz="2400" dirty="0"/>
              <a:t>B</a:t>
            </a:r>
            <a:r>
              <a:rPr lang="en-KE" sz="2400" dirty="0"/>
              <a:t>est performing classes – automobile and ship.</a:t>
            </a:r>
          </a:p>
          <a:p>
            <a:r>
              <a:rPr lang="en-KE" sz="2400" dirty="0"/>
              <a:t>Challenges – cat.</a:t>
            </a:r>
          </a:p>
          <a:p>
            <a:r>
              <a:rPr lang="en-KE" sz="2400" dirty="0"/>
              <a:t>Good specificity but inconsistent sensitivity.</a:t>
            </a:r>
          </a:p>
          <a:p>
            <a:pPr marL="0" indent="0">
              <a:buNone/>
            </a:pPr>
            <a:endParaRPr lang="en-KE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A9FBE-35F1-8A9F-7250-EA02378F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KE" sz="3200"/>
              <a:t>Classification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6731F-A5AD-91FC-91AB-A9126AA0B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945005"/>
            <a:ext cx="5334000" cy="298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10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6E2BB-6076-E4F4-FF6F-0B1E7C0EF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 fontScale="70000" lnSpcReduction="20000"/>
          </a:bodyPr>
          <a:lstStyle/>
          <a:p>
            <a:r>
              <a:rPr lang="en-KE" sz="2400" dirty="0"/>
              <a:t>High true possitive rates for some like Frog, Automobile,  Airplane,etc.</a:t>
            </a:r>
          </a:p>
          <a:p>
            <a:r>
              <a:rPr lang="en-KE" sz="2400" dirty="0"/>
              <a:t>Misclassifications:</a:t>
            </a:r>
          </a:p>
          <a:p>
            <a:pPr lvl="1"/>
            <a:r>
              <a:rPr lang="en-GB" sz="2000" dirty="0"/>
              <a:t>C</a:t>
            </a:r>
            <a:r>
              <a:rPr lang="en-KE" sz="2000" dirty="0"/>
              <a:t>ats misclassified as Frogs</a:t>
            </a:r>
          </a:p>
          <a:p>
            <a:pPr lvl="1"/>
            <a:r>
              <a:rPr lang="en-GB" sz="2000" dirty="0"/>
              <a:t>C</a:t>
            </a:r>
            <a:r>
              <a:rPr lang="en-KE" sz="2000" dirty="0"/>
              <a:t>ats misclassified as Dogs</a:t>
            </a:r>
          </a:p>
          <a:p>
            <a:r>
              <a:rPr lang="en-KE" sz="2400" dirty="0"/>
              <a:t>Problematic classes:</a:t>
            </a:r>
          </a:p>
          <a:p>
            <a:pPr lvl="1"/>
            <a:r>
              <a:rPr lang="en-KE" sz="2000" dirty="0"/>
              <a:t>Cats</a:t>
            </a:r>
          </a:p>
          <a:p>
            <a:pPr lvl="1"/>
            <a:r>
              <a:rPr lang="en-KE" sz="2000" dirty="0"/>
              <a:t>High Confusion rate with classes with similar features – Cats and dogs, truck and automobile.</a:t>
            </a:r>
          </a:p>
          <a:p>
            <a:r>
              <a:rPr lang="en-KE" sz="2400" dirty="0"/>
              <a:t>Model’s strengths</a:t>
            </a:r>
          </a:p>
          <a:p>
            <a:pPr lvl="1"/>
            <a:r>
              <a:rPr lang="en-KE" sz="2000" dirty="0"/>
              <a:t>Specificity in certain classes like Frog and Automobile.</a:t>
            </a:r>
          </a:p>
          <a:p>
            <a:endParaRPr lang="en-KE" sz="2400" dirty="0"/>
          </a:p>
          <a:p>
            <a:pPr lvl="1"/>
            <a:endParaRPr lang="en-KE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99ED9-B7E6-8BEA-6B9A-04A4DB7E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2475"/>
            <a:ext cx="5334000" cy="1524000"/>
          </a:xfrm>
        </p:spPr>
        <p:txBody>
          <a:bodyPr>
            <a:normAutofit/>
          </a:bodyPr>
          <a:lstStyle/>
          <a:p>
            <a:r>
              <a:rPr lang="en-KE" sz="3200"/>
              <a:t>Confusion Matrix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2FC79D-CAEE-98BC-AD52-64C40FF63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3172" y="1262062"/>
            <a:ext cx="53340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533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89EC3-931B-4039-D00B-3AA2DBD2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423" y="1970314"/>
            <a:ext cx="7175863" cy="29173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 and  </a:t>
            </a:r>
            <a:r>
              <a:rPr lang="en-US" sz="8000" dirty="0"/>
              <a:t>C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onclusion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98DD8E9-519B-43B1-96FF-0286B62D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CCD7EBD-BBF4-47CF-B72E-8F2C476B3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314165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984F-5D07-77D1-12A4-FF2A3630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00C37-1FEC-798E-0329-14C4F4938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E" dirty="0"/>
              <a:t>Enhanced feature engineering.</a:t>
            </a:r>
          </a:p>
          <a:p>
            <a:r>
              <a:rPr lang="en-KE" dirty="0"/>
              <a:t>Data Augmentation for problematic classes like Cat.</a:t>
            </a:r>
          </a:p>
          <a:p>
            <a:r>
              <a:rPr lang="en-KE" dirty="0"/>
              <a:t>More Algorithm Tuning.</a:t>
            </a:r>
          </a:p>
          <a:p>
            <a:r>
              <a:rPr lang="en-KE" dirty="0"/>
              <a:t>Advanced techniques like CNNs with deeper layers to capture subtler distinctions between classes.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51DFF-0014-FD8E-2EC0-996757BAE05E}"/>
              </a:ext>
            </a:extLst>
          </p:cNvPr>
          <p:cNvSpPr txBox="1"/>
          <p:nvPr/>
        </p:nvSpPr>
        <p:spPr>
          <a:xfrm>
            <a:off x="7849428" y="5580029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E" sz="1800" dirty="0">
                <a:solidFill>
                  <a:schemeClr val="tx1">
                    <a:alpha val="70000"/>
                  </a:schemeClr>
                </a:solidFill>
              </a:rPr>
              <a:t>(Ajiboye et al., 2015)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528985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AABA-A55D-655C-F397-CE0DA62E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0771-CFCE-E920-79DD-C103919AC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Effectiveness of CNNs in </a:t>
            </a:r>
            <a:r>
              <a:rPr lang="en-KE" dirty="0"/>
              <a:t>image recognition.</a:t>
            </a:r>
          </a:p>
          <a:p>
            <a:r>
              <a:rPr lang="en-GB" dirty="0"/>
              <a:t>Data Volume and Diversity. </a:t>
            </a:r>
          </a:p>
          <a:p>
            <a:r>
              <a:rPr lang="en-KE" dirty="0"/>
              <a:t>Challenges in training: </a:t>
            </a:r>
          </a:p>
          <a:p>
            <a:pPr lvl="1"/>
            <a:r>
              <a:rPr lang="en-KE" dirty="0"/>
              <a:t>Overfitting.</a:t>
            </a:r>
          </a:p>
          <a:p>
            <a:pPr lvl="1"/>
            <a:r>
              <a:rPr lang="en-KE" dirty="0"/>
              <a:t>Computational and time demands.</a:t>
            </a:r>
          </a:p>
          <a:p>
            <a:r>
              <a:rPr lang="en-KE" dirty="0"/>
              <a:t>Applications to different domains like autonomous driving and Medical Image Computing.</a:t>
            </a:r>
          </a:p>
          <a:p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6FBD8-C19B-F06D-E898-C0CE7A034CCA}"/>
              </a:ext>
            </a:extLst>
          </p:cNvPr>
          <p:cNvSpPr txBox="1"/>
          <p:nvPr/>
        </p:nvSpPr>
        <p:spPr>
          <a:xfrm>
            <a:off x="6339839" y="5746708"/>
            <a:ext cx="22962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tx1">
                    <a:alpha val="70000"/>
                  </a:schemeClr>
                </a:solidFill>
              </a:rPr>
              <a:t>(Sharma, 2023)</a:t>
            </a:r>
          </a:p>
          <a:p>
            <a:endParaRPr lang="en-K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90688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8BC7-08ED-8274-7F30-8D35BA77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2126-8911-5633-19C7-040F47350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/>
            <a:r>
              <a:rPr lang="en-K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Ajiboye, A.R., Abdullah-Arshah, R., Qin, H., Isah-Kebbe, H. (2015) Evaluating the effect of dataset size on predictive model using supervised learning technique. </a:t>
            </a:r>
            <a:r>
              <a:rPr lang="en-KE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International Journal of Software Engineering &amp; Computer Sciences</a:t>
            </a:r>
            <a:r>
              <a:rPr lang="en-K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1: 75–84. DOI: http://dx.doi.org/10.15282/ijsecs.1.2015.6.0006 </a:t>
            </a:r>
          </a:p>
          <a:p>
            <a:pPr marL="457200" indent="-457200"/>
            <a:r>
              <a:rPr lang="en-K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Badea, C.T., Holbrook, M., Clark, D.P. (2018) 'Multi-energy CT decomposition using convolutional neural networks', </a:t>
            </a:r>
            <a:r>
              <a:rPr lang="en-KE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Medical Imaging 2018: Physics of Medical Imaging</a:t>
            </a:r>
            <a:r>
              <a:rPr lang="en-K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Houston, United State, 10-15 February.  SPIE.</a:t>
            </a:r>
          </a:p>
          <a:p>
            <a:pPr marL="457200" indent="-457200"/>
            <a:r>
              <a:rPr lang="en-K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Krizhevsky, A. (2009) CIFAR-10 and CIFAR-100 datasets Available from: https://www.cs.toronto.edu/~kriz/cifar.html [Accessed 24 May 2024].</a:t>
            </a:r>
          </a:p>
          <a:p>
            <a:pPr marL="457200" indent="-457200"/>
            <a:r>
              <a:rPr lang="en-K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Sewak, M., Karim, M.R., Pujari, P. (2018). Practical Convolutional Neural Networks. Packt Publishing. Available from: https://learning.oreilly.com/library/view/practical-convolutional-neural/9781788392303/ [Accessed 24 May 2024].</a:t>
            </a:r>
          </a:p>
          <a:p>
            <a:pPr marL="457200" indent="-457200"/>
            <a:r>
              <a:rPr lang="en-K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Sharma, P., 2023. Applications of Convolutional Neural Networks(CNN). Analytics Vidhya. Available from: https://www.analyticsvidhya.com/blog/2021/10/applications-of-convolutional-neural-networkscnn/ [Accessed 27 May 2024].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60646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89EC3-931B-4039-D00B-3AA2DBD2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270" y="2699417"/>
            <a:ext cx="5867614" cy="19970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  <a:b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Preprocessing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98DD8E9-519B-43B1-96FF-0286B62D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CCD7EBD-BBF4-47CF-B72E-8F2C476B3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688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4F2D0F5-A6A2-AEA3-C0BF-BCD9A38B70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227" b="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C6394-B4DF-2D27-C8AD-CCB6D7B8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959525"/>
          </a:xfrm>
        </p:spPr>
        <p:txBody>
          <a:bodyPr>
            <a:noAutofit/>
          </a:bodyPr>
          <a:lstStyle/>
          <a:p>
            <a:r>
              <a:rPr lang="en-KE" sz="1400" dirty="0"/>
              <a:t>Data split into </a:t>
            </a:r>
            <a:r>
              <a:rPr lang="en-GB" sz="1400" dirty="0"/>
              <a:t>training, test, and validation datasets.</a:t>
            </a:r>
            <a:endParaRPr lang="en-US" sz="1400" dirty="0"/>
          </a:p>
          <a:p>
            <a:pPr lvl="1"/>
            <a:r>
              <a:rPr lang="en-KE" sz="1400" dirty="0"/>
              <a:t>40,000 images in training set : </a:t>
            </a:r>
            <a:r>
              <a:rPr lang="en-GB" sz="1400" dirty="0"/>
              <a:t>Used to train the model, allowing it to learn from a variety of examples and features.</a:t>
            </a:r>
            <a:endParaRPr lang="en-KE" sz="1400" dirty="0"/>
          </a:p>
          <a:p>
            <a:pPr lvl="1"/>
            <a:r>
              <a:rPr lang="en-KE" sz="1400" dirty="0"/>
              <a:t>10,000 images in validation set : </a:t>
            </a:r>
            <a:r>
              <a:rPr lang="en-GB" sz="1400" dirty="0"/>
              <a:t>Used to fine-tune the model parameters and prevent overfitting. Act as a check during training to adjust learning rates or any hyperparameters to optimize performance .</a:t>
            </a:r>
          </a:p>
          <a:p>
            <a:pPr lvl="1"/>
            <a:r>
              <a:rPr lang="en-KE" sz="1400" dirty="0"/>
              <a:t>10,000 images in test set : </a:t>
            </a:r>
            <a:r>
              <a:rPr lang="en-GB" sz="1400" dirty="0"/>
              <a:t>Provides an unbiased evaluation of the final model. Represents the real-world application and effectiveness of the model.</a:t>
            </a:r>
          </a:p>
          <a:p>
            <a:pPr lvl="1"/>
            <a:endParaRPr lang="en-GB" sz="1400" dirty="0"/>
          </a:p>
          <a:p>
            <a:pPr lvl="1"/>
            <a:endParaRPr lang="en-KE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278EE-4662-08E6-B6EE-12A8298E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pPr algn="ctr"/>
            <a:r>
              <a:rPr lang="en-KE" sz="3200" dirty="0"/>
              <a:t>Data Splitting</a:t>
            </a:r>
          </a:p>
        </p:txBody>
      </p:sp>
    </p:spTree>
    <p:extLst>
      <p:ext uri="{BB962C8B-B14F-4D97-AF65-F5344CB8AC3E}">
        <p14:creationId xmlns:p14="http://schemas.microsoft.com/office/powerpoint/2010/main" val="267754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4F2D0F5-A6A2-AEA3-C0BF-BCD9A38B70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227" b="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C6394-B4DF-2D27-C8AD-CCB6D7B8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 lnSpcReduction="10000"/>
          </a:bodyPr>
          <a:lstStyle/>
          <a:p>
            <a:r>
              <a:rPr lang="en-KE" sz="2400" dirty="0"/>
              <a:t>Purpose: Uniform Scale, Improving the neural networks’s convergence and stability during training.</a:t>
            </a:r>
          </a:p>
          <a:p>
            <a:r>
              <a:rPr lang="en-KE" sz="2400" dirty="0"/>
              <a:t>Method: Divided each pixel by 255 to scale from [0,255] to [0,1].</a:t>
            </a:r>
          </a:p>
          <a:p>
            <a:r>
              <a:rPr lang="en-KE" sz="2400" dirty="0"/>
              <a:t>Impact: Reduces model sensitivity to the scale of features and speeds up learning.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278EE-4662-08E6-B6EE-12A8298E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3" y="917275"/>
            <a:ext cx="6221289" cy="1013534"/>
          </a:xfrm>
        </p:spPr>
        <p:txBody>
          <a:bodyPr>
            <a:normAutofit/>
          </a:bodyPr>
          <a:lstStyle/>
          <a:p>
            <a:pPr algn="ctr"/>
            <a:r>
              <a:rPr lang="en-KE" sz="3200" dirty="0"/>
              <a:t>Normalisation</a:t>
            </a:r>
          </a:p>
        </p:txBody>
      </p:sp>
    </p:spTree>
    <p:extLst>
      <p:ext uri="{BB962C8B-B14F-4D97-AF65-F5344CB8AC3E}">
        <p14:creationId xmlns:p14="http://schemas.microsoft.com/office/powerpoint/2010/main" val="118938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4F2D0F5-A6A2-AEA3-C0BF-BCD9A38B70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227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C6394-B4DF-2D27-C8AD-CCB6D7B8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</a:pPr>
            <a:r>
              <a:rPr lang="en-KE" sz="2400" dirty="0"/>
              <a:t>Purpose: Transform Categorical class labels into a binary matrix.</a:t>
            </a:r>
          </a:p>
          <a:p>
            <a:pPr>
              <a:lnSpc>
                <a:spcPct val="115000"/>
              </a:lnSpc>
            </a:pPr>
            <a:r>
              <a:rPr lang="en-KE" sz="2400" dirty="0"/>
              <a:t>Method: Converted class labels into a binary vector with all zeros except for a 1 at the index of a class label.</a:t>
            </a:r>
          </a:p>
          <a:p>
            <a:pPr>
              <a:lnSpc>
                <a:spcPct val="115000"/>
              </a:lnSpc>
            </a:pPr>
            <a:r>
              <a:rPr lang="en-KE" sz="2400" dirty="0"/>
              <a:t>Impact: </a:t>
            </a:r>
            <a:r>
              <a:rPr lang="en-GB" sz="2400" dirty="0"/>
              <a:t>Allows the use of categorical cross-entropy loss during training, which is effective for multi-class classification problems.</a:t>
            </a:r>
          </a:p>
          <a:p>
            <a:pPr>
              <a:lnSpc>
                <a:spcPct val="115000"/>
              </a:lnSpc>
            </a:pPr>
            <a:endParaRPr lang="en-KE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278EE-4662-08E6-B6EE-12A8298E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pPr algn="ctr"/>
            <a:r>
              <a:rPr lang="en-KE" sz="3200" dirty="0"/>
              <a:t>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412918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9EC3-931B-4039-D00B-3AA2DBD2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KE" dirty="0"/>
              <a:t>One-hot encoding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C59796-25E0-AF04-FF98-5B416D2BE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2687" y="2292350"/>
            <a:ext cx="4572000" cy="279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F59E31-2A4E-41D1-2257-20CE2D82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068" y="2279650"/>
            <a:ext cx="4610100" cy="280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B3AF11-ACCD-FD59-3668-579791ACE401}"/>
              </a:ext>
            </a:extLst>
          </p:cNvPr>
          <p:cNvSpPr txBox="1"/>
          <p:nvPr/>
        </p:nvSpPr>
        <p:spPr>
          <a:xfrm>
            <a:off x="2631139" y="5443268"/>
            <a:ext cx="653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Different Classes Before and After One Hot Encoding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69624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89EC3-931B-4039-D00B-3AA2DBD2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270" y="2699417"/>
            <a:ext cx="5867614" cy="19970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</a:t>
            </a:r>
            <a:b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98DD8E9-519B-43B1-96FF-0286B62D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CCD7EBD-BBF4-47CF-B72E-8F2C476B3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13612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075615F8-B807-416B-8DBB-536E4371A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B2484B09-2CAB-4DBE-8AF5-A733A9400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7467" y="1"/>
            <a:ext cx="5820494" cy="2302951"/>
          </a:xfrm>
          <a:custGeom>
            <a:avLst/>
            <a:gdLst>
              <a:gd name="connsiteX0" fmla="*/ 331087 w 5820494"/>
              <a:gd name="connsiteY0" fmla="*/ 0 h 2302951"/>
              <a:gd name="connsiteX1" fmla="*/ 5820494 w 5820494"/>
              <a:gd name="connsiteY1" fmla="*/ 0 h 2302951"/>
              <a:gd name="connsiteX2" fmla="*/ 5709900 w 5820494"/>
              <a:gd name="connsiteY2" fmla="*/ 213766 h 2302951"/>
              <a:gd name="connsiteX3" fmla="*/ 4932484 w 5820494"/>
              <a:gd name="connsiteY3" fmla="*/ 1340037 h 2302951"/>
              <a:gd name="connsiteX4" fmla="*/ 3361811 w 5820494"/>
              <a:gd name="connsiteY4" fmla="*/ 2268288 h 2302951"/>
              <a:gd name="connsiteX5" fmla="*/ 286590 w 5820494"/>
              <a:gd name="connsiteY5" fmla="*/ 1322722 h 2302951"/>
              <a:gd name="connsiteX6" fmla="*/ 251826 w 5820494"/>
              <a:gd name="connsiteY6" fmla="*/ 87954 h 2302951"/>
              <a:gd name="connsiteX7" fmla="*/ 331087 w 5820494"/>
              <a:gd name="connsiteY7" fmla="*/ 0 h 230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20494" h="2302951">
                <a:moveTo>
                  <a:pt x="331087" y="0"/>
                </a:moveTo>
                <a:lnTo>
                  <a:pt x="5820494" y="0"/>
                </a:lnTo>
                <a:lnTo>
                  <a:pt x="5709900" y="213766"/>
                </a:lnTo>
                <a:cubicBezTo>
                  <a:pt x="5432869" y="711271"/>
                  <a:pt x="5095500" y="1152643"/>
                  <a:pt x="4932484" y="1340037"/>
                </a:cubicBezTo>
                <a:cubicBezTo>
                  <a:pt x="4535940" y="1795562"/>
                  <a:pt x="3997053" y="2167493"/>
                  <a:pt x="3361811" y="2268288"/>
                </a:cubicBezTo>
                <a:cubicBezTo>
                  <a:pt x="2395334" y="2421964"/>
                  <a:pt x="953447" y="2057186"/>
                  <a:pt x="286590" y="1322722"/>
                </a:cubicBezTo>
                <a:cubicBezTo>
                  <a:pt x="-136161" y="857205"/>
                  <a:pt x="-42091" y="443733"/>
                  <a:pt x="251826" y="87954"/>
                </a:cubicBezTo>
                <a:lnTo>
                  <a:pt x="33108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36B36566-4D08-4F26-8C98-ED11098F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1952" y="3048002"/>
            <a:ext cx="4230048" cy="3809998"/>
          </a:xfrm>
          <a:custGeom>
            <a:avLst/>
            <a:gdLst>
              <a:gd name="connsiteX0" fmla="*/ 2183095 w 4230048"/>
              <a:gd name="connsiteY0" fmla="*/ 18 h 3809998"/>
              <a:gd name="connsiteX1" fmla="*/ 3425027 w 4230048"/>
              <a:gd name="connsiteY1" fmla="*/ 1440807 h 3809998"/>
              <a:gd name="connsiteX2" fmla="*/ 3480109 w 4230048"/>
              <a:gd name="connsiteY2" fmla="*/ 1517585 h 3809998"/>
              <a:gd name="connsiteX3" fmla="*/ 4221130 w 4230048"/>
              <a:gd name="connsiteY3" fmla="*/ 2801399 h 3809998"/>
              <a:gd name="connsiteX4" fmla="*/ 4230048 w 4230048"/>
              <a:gd name="connsiteY4" fmla="*/ 2899971 h 3809998"/>
              <a:gd name="connsiteX5" fmla="*/ 4230048 w 4230048"/>
              <a:gd name="connsiteY5" fmla="*/ 3224557 h 3809998"/>
              <a:gd name="connsiteX6" fmla="*/ 4230047 w 4230048"/>
              <a:gd name="connsiteY6" fmla="*/ 3224568 h 3809998"/>
              <a:gd name="connsiteX7" fmla="*/ 4230047 w 4230048"/>
              <a:gd name="connsiteY7" fmla="*/ 3809998 h 3809998"/>
              <a:gd name="connsiteX8" fmla="*/ 4077743 w 4230048"/>
              <a:gd name="connsiteY8" fmla="*/ 3809998 h 3809998"/>
              <a:gd name="connsiteX9" fmla="*/ 892220 w 4230048"/>
              <a:gd name="connsiteY9" fmla="*/ 3809998 h 3809998"/>
              <a:gd name="connsiteX10" fmla="*/ 840654 w 4230048"/>
              <a:gd name="connsiteY10" fmla="*/ 3790763 h 3809998"/>
              <a:gd name="connsiteX11" fmla="*/ 5750 w 4230048"/>
              <a:gd name="connsiteY11" fmla="*/ 2913921 h 3809998"/>
              <a:gd name="connsiteX12" fmla="*/ 819614 w 4230048"/>
              <a:gd name="connsiteY12" fmla="*/ 1008105 h 3809998"/>
              <a:gd name="connsiteX13" fmla="*/ 2183095 w 4230048"/>
              <a:gd name="connsiteY13" fmla="*/ 18 h 38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30048" h="3809998">
                <a:moveTo>
                  <a:pt x="2183095" y="18"/>
                </a:moveTo>
                <a:cubicBezTo>
                  <a:pt x="2652021" y="-4644"/>
                  <a:pt x="3095337" y="947177"/>
                  <a:pt x="3425027" y="1440807"/>
                </a:cubicBezTo>
                <a:cubicBezTo>
                  <a:pt x="3436611" y="1458213"/>
                  <a:pt x="3455517" y="1484324"/>
                  <a:pt x="3480109" y="1517585"/>
                </a:cubicBezTo>
                <a:cubicBezTo>
                  <a:pt x="3749371" y="1882737"/>
                  <a:pt x="4144039" y="2208821"/>
                  <a:pt x="4221130" y="2801399"/>
                </a:cubicBezTo>
                <a:lnTo>
                  <a:pt x="4230048" y="2899971"/>
                </a:lnTo>
                <a:lnTo>
                  <a:pt x="4230048" y="3224557"/>
                </a:lnTo>
                <a:lnTo>
                  <a:pt x="4230047" y="3224568"/>
                </a:lnTo>
                <a:lnTo>
                  <a:pt x="4230047" y="3809998"/>
                </a:lnTo>
                <a:lnTo>
                  <a:pt x="4077743" y="3809998"/>
                </a:lnTo>
                <a:lnTo>
                  <a:pt x="892220" y="3809998"/>
                </a:lnTo>
                <a:lnTo>
                  <a:pt x="840654" y="3790763"/>
                </a:lnTo>
                <a:cubicBezTo>
                  <a:pt x="487978" y="3656636"/>
                  <a:pt x="58498" y="3454097"/>
                  <a:pt x="5750" y="2913921"/>
                </a:cubicBezTo>
                <a:cubicBezTo>
                  <a:pt x="-64577" y="2192439"/>
                  <a:pt x="527932" y="1403503"/>
                  <a:pt x="819614" y="1008105"/>
                </a:cubicBezTo>
                <a:cubicBezTo>
                  <a:pt x="1190771" y="504837"/>
                  <a:pt x="1667013" y="5308"/>
                  <a:pt x="2183095" y="1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9" name="Freeform: Shape 1058">
            <a:extLst>
              <a:ext uri="{FF2B5EF4-FFF2-40B4-BE49-F238E27FC236}">
                <a16:creationId xmlns:a16="http://schemas.microsoft.com/office/drawing/2014/main" id="{B4E82C7F-8602-4A38-A43F-2CC20AB9D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85154" flipH="1">
            <a:off x="7260230" y="-2526873"/>
            <a:ext cx="3738966" cy="620627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379E17C-2096-E39D-E354-B86624E48828}"/>
              </a:ext>
            </a:extLst>
          </p:cNvPr>
          <p:cNvSpPr txBox="1">
            <a:spLocks/>
          </p:cNvSpPr>
          <p:nvPr/>
        </p:nvSpPr>
        <p:spPr>
          <a:xfrm>
            <a:off x="762000" y="2286001"/>
            <a:ext cx="5334000" cy="3809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KE" sz="1600" dirty="0"/>
              <a:t>Designed to simulate the human brain.</a:t>
            </a:r>
            <a:endParaRPr lang="en-US" sz="1500" dirty="0"/>
          </a:p>
          <a:p>
            <a:pPr>
              <a:lnSpc>
                <a:spcPct val="115000"/>
              </a:lnSpc>
            </a:pPr>
            <a:r>
              <a:rPr lang="en-US" sz="1500" dirty="0"/>
              <a:t>Receives an input and transform it through a series of hidden layers.</a:t>
            </a:r>
          </a:p>
          <a:p>
            <a:pPr>
              <a:lnSpc>
                <a:spcPct val="115000"/>
              </a:lnSpc>
            </a:pPr>
            <a:r>
              <a:rPr lang="en-US" sz="1500" dirty="0"/>
              <a:t>Each hidden layer is made up of a set of neurons,</a:t>
            </a:r>
          </a:p>
          <a:p>
            <a:pPr>
              <a:lnSpc>
                <a:spcPct val="115000"/>
              </a:lnSpc>
            </a:pPr>
            <a:r>
              <a:rPr lang="en-US" sz="1500" dirty="0"/>
              <a:t>Each neuron is fully connected to the neurons in the previous layer.</a:t>
            </a:r>
          </a:p>
          <a:p>
            <a:pPr>
              <a:lnSpc>
                <a:spcPct val="115000"/>
              </a:lnSpc>
            </a:pPr>
            <a:r>
              <a:rPr lang="en-US" sz="1500" dirty="0"/>
              <a:t>Neurons in a single layer function independently and do not share any connections.</a:t>
            </a:r>
          </a:p>
          <a:p>
            <a:pPr>
              <a:lnSpc>
                <a:spcPct val="115000"/>
              </a:lnSpc>
            </a:pPr>
            <a:r>
              <a:rPr lang="en-US" sz="1500" dirty="0"/>
              <a:t>The last fully connected layer, “output layer” represents the class scores.</a:t>
            </a:r>
          </a:p>
          <a:p>
            <a:pPr>
              <a:lnSpc>
                <a:spcPct val="115000"/>
              </a:lnSpc>
            </a:pPr>
            <a:r>
              <a:rPr lang="en-US" sz="1500" dirty="0"/>
              <a:t>Types of ANNs : Feedforward Neural Networks, Recurrent Neural Networks, </a:t>
            </a:r>
            <a:r>
              <a:rPr lang="en-US" sz="1500" b="1" dirty="0"/>
              <a:t>Convolutional Neural Networks</a:t>
            </a:r>
            <a:r>
              <a:rPr lang="en-US" sz="1500" dirty="0"/>
              <a:t>, etc.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6A6EB-678D-7F94-CE94-D23DC5DF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81" y="680618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Artificial Neural Networks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4D9BE6-AEFC-7F75-915D-4142537B4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53"/>
          <a:stretch/>
        </p:blipFill>
        <p:spPr>
          <a:xfrm>
            <a:off x="6752639" y="3048622"/>
            <a:ext cx="4593670" cy="28444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CB9264-A553-22BE-2EAB-66F23E9C0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781" y="680618"/>
            <a:ext cx="4646528" cy="224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5985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A1E2F"/>
      </a:dk2>
      <a:lt2>
        <a:srgbClr val="F0F3F2"/>
      </a:lt2>
      <a:accent1>
        <a:srgbClr val="C34D86"/>
      </a:accent1>
      <a:accent2>
        <a:srgbClr val="B13BA6"/>
      </a:accent2>
      <a:accent3>
        <a:srgbClr val="9D4DC3"/>
      </a:accent3>
      <a:accent4>
        <a:srgbClr val="5A3BB1"/>
      </a:accent4>
      <a:accent5>
        <a:srgbClr val="4D5FC3"/>
      </a:accent5>
      <a:accent6>
        <a:srgbClr val="3B7EB1"/>
      </a:accent6>
      <a:hlink>
        <a:srgbClr val="5F5DC9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1577</Words>
  <Application>Microsoft Macintosh PowerPoint</Application>
  <PresentationFormat>Widescreen</PresentationFormat>
  <Paragraphs>169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Arial</vt:lpstr>
      <vt:lpstr>Avenir Next LT Pro</vt:lpstr>
      <vt:lpstr>Avenir Next LT Pro Light</vt:lpstr>
      <vt:lpstr>Sitka Subheading</vt:lpstr>
      <vt:lpstr>PebbleVTI</vt:lpstr>
      <vt:lpstr>Neural Network Models for Object Recognition </vt:lpstr>
      <vt:lpstr>CIFAR-10 DATASET OVERVIEW</vt:lpstr>
      <vt:lpstr> Data Preprocessing</vt:lpstr>
      <vt:lpstr>Data Splitting</vt:lpstr>
      <vt:lpstr>Normalisation</vt:lpstr>
      <vt:lpstr>One-hot Encoding</vt:lpstr>
      <vt:lpstr>One-hot encoding</vt:lpstr>
      <vt:lpstr> Model Training</vt:lpstr>
      <vt:lpstr>Artificial Neural Networks</vt:lpstr>
      <vt:lpstr>Convolution Neural Networks</vt:lpstr>
      <vt:lpstr>Why CNNs for CIFAR-10 dataset?</vt:lpstr>
      <vt:lpstr>CIFAR-10 CNN Model-1 Architecture</vt:lpstr>
      <vt:lpstr>Model 1 Performance</vt:lpstr>
      <vt:lpstr>Tuning Model 1</vt:lpstr>
      <vt:lpstr> Addressing Overfitting</vt:lpstr>
      <vt:lpstr>Model 2 Architecture</vt:lpstr>
      <vt:lpstr>Model 2 Performance</vt:lpstr>
      <vt:lpstr>Improving Model 2: Mitigation Overfitting</vt:lpstr>
      <vt:lpstr>Model 3 Performance</vt:lpstr>
      <vt:lpstr> Model Evaluation</vt:lpstr>
      <vt:lpstr>Classification Report</vt:lpstr>
      <vt:lpstr>Confusion Matrix</vt:lpstr>
      <vt:lpstr> Recommendation and  Conclusion</vt:lpstr>
      <vt:lpstr>Recommendation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Joy Ngugi</dc:creator>
  <cp:lastModifiedBy>Joy Ngugi</cp:lastModifiedBy>
  <cp:revision>52</cp:revision>
  <dcterms:created xsi:type="dcterms:W3CDTF">2024-05-24T11:29:39Z</dcterms:created>
  <dcterms:modified xsi:type="dcterms:W3CDTF">2024-05-27T20:09:05Z</dcterms:modified>
</cp:coreProperties>
</file>