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0" r:id="rId35"/>
  </p:sldMasterIdLst>
  <p:notesMasterIdLst>
    <p:notesMasterId r:id="rId62"/>
  </p:notesMasterIdLst>
  <p:handoutMasterIdLst>
    <p:handoutMasterId r:id="rId63"/>
  </p:handoutMasterIdLst>
  <p:sldIdLst>
    <p:sldId id="283" r:id="rId36"/>
    <p:sldId id="292" r:id="rId37"/>
    <p:sldId id="293" r:id="rId38"/>
    <p:sldId id="319" r:id="rId39"/>
    <p:sldId id="316" r:id="rId40"/>
    <p:sldId id="296" r:id="rId41"/>
    <p:sldId id="297" r:id="rId42"/>
    <p:sldId id="298" r:id="rId43"/>
    <p:sldId id="317" r:id="rId44"/>
    <p:sldId id="300" r:id="rId45"/>
    <p:sldId id="318" r:id="rId46"/>
    <p:sldId id="302" r:id="rId47"/>
    <p:sldId id="303" r:id="rId48"/>
    <p:sldId id="304" r:id="rId49"/>
    <p:sldId id="305" r:id="rId50"/>
    <p:sldId id="306" r:id="rId51"/>
    <p:sldId id="320" r:id="rId52"/>
    <p:sldId id="308" r:id="rId53"/>
    <p:sldId id="322" r:id="rId54"/>
    <p:sldId id="310" r:id="rId55"/>
    <p:sldId id="311" r:id="rId56"/>
    <p:sldId id="323" r:id="rId57"/>
    <p:sldId id="313" r:id="rId58"/>
    <p:sldId id="321" r:id="rId59"/>
    <p:sldId id="315" r:id="rId60"/>
    <p:sldId id="257"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6" autoAdjust="0"/>
    <p:restoredTop sz="56295" autoAdjust="0"/>
  </p:normalViewPr>
  <p:slideViewPr>
    <p:cSldViewPr>
      <p:cViewPr varScale="1">
        <p:scale>
          <a:sx n="52" d="100"/>
          <a:sy n="52" d="100"/>
        </p:scale>
        <p:origin x="1326" y="1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slide" Target="slides/slide23.xml"/><Relationship Id="rId66"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slide" Target="slides/slide22.xml"/><Relationship Id="rId61" Type="http://schemas.openxmlformats.org/officeDocument/2006/relationships/slide" Target="slides/slide2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slide" Target="slides/slide25.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slide" Target="slides/slide21.xml"/><Relationship Id="rId64"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1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slide" Target="slides/slide24.xml"/><Relationship Id="rId67"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5/2/2016 3:33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5/2/2016 3:33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3869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are another common kind of data.</a:t>
            </a:r>
          </a:p>
          <a:p>
            <a:endParaRPr lang="en-US" dirty="0"/>
          </a:p>
          <a:p>
            <a:r>
              <a:rPr lang="en-US" dirty="0"/>
              <a:t>CLICK</a:t>
            </a:r>
          </a:p>
          <a:p>
            <a:r>
              <a:rPr lang="en-US" dirty="0"/>
              <a:t>You can store whole</a:t>
            </a:r>
            <a:r>
              <a:rPr lang="en-US" baseline="0" dirty="0"/>
              <a:t> integer numbers – there are a variety of integer data types that allow you to specify the minimum and maximum values that can be stored.</a:t>
            </a:r>
          </a:p>
          <a:p>
            <a:endParaRPr lang="en-US" baseline="0" dirty="0"/>
          </a:p>
          <a:p>
            <a:r>
              <a:rPr lang="en-US" baseline="0" dirty="0"/>
              <a:t>CLICK</a:t>
            </a:r>
          </a:p>
          <a:p>
            <a:r>
              <a:rPr lang="en-US" baseline="0" dirty="0"/>
              <a:t>You can store exact decimal values with a fixed precision and scale.</a:t>
            </a:r>
          </a:p>
          <a:p>
            <a:endParaRPr lang="en-US" baseline="0" dirty="0"/>
          </a:p>
          <a:p>
            <a:r>
              <a:rPr lang="en-US" baseline="0" dirty="0"/>
              <a:t>CLICK</a:t>
            </a:r>
          </a:p>
          <a:p>
            <a:r>
              <a:rPr lang="en-US" baseline="0" dirty="0"/>
              <a:t>Or you can store approximate, floating point numbers where absolute accuracy is not essential.</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04813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need to work with temporal data,…</a:t>
            </a:r>
          </a:p>
          <a:p>
            <a:endParaRPr lang="en-US" dirty="0"/>
          </a:p>
          <a:p>
            <a:r>
              <a:rPr lang="en-US" dirty="0"/>
              <a:t>CLICK</a:t>
            </a:r>
          </a:p>
          <a:p>
            <a:r>
              <a:rPr lang="en-US" dirty="0"/>
              <a:t>You can store dates,…</a:t>
            </a:r>
          </a:p>
          <a:p>
            <a:endParaRPr lang="en-US" dirty="0"/>
          </a:p>
          <a:p>
            <a:r>
              <a:rPr lang="en-US" dirty="0"/>
              <a:t>CLICK</a:t>
            </a:r>
          </a:p>
          <a:p>
            <a:r>
              <a:rPr lang="en-US" dirty="0"/>
              <a:t>…times,…</a:t>
            </a:r>
          </a:p>
          <a:p>
            <a:endParaRPr lang="en-US" dirty="0"/>
          </a:p>
          <a:p>
            <a:r>
              <a:rPr lang="en-US" dirty="0"/>
              <a:t>CLICK</a:t>
            </a:r>
          </a:p>
          <a:p>
            <a:r>
              <a:rPr lang="en-US" dirty="0"/>
              <a:t>… or</a:t>
            </a:r>
            <a:r>
              <a:rPr lang="en-US" baseline="0" dirty="0"/>
              <a:t> complete date and time values.</a:t>
            </a:r>
          </a:p>
          <a:p>
            <a:endParaRPr lang="en-US" baseline="0" dirty="0"/>
          </a:p>
          <a:p>
            <a:r>
              <a:rPr lang="en-US" baseline="0" dirty="0"/>
              <a:t>CLICK</a:t>
            </a:r>
          </a:p>
          <a:p>
            <a:r>
              <a:rPr lang="en-US" baseline="0" dirty="0"/>
              <a:t>You can also store dates and times as offsets from a datum </a:t>
            </a:r>
            <a:r>
              <a:rPr lang="en-US" baseline="0" dirty="0" err="1"/>
              <a:t>timezone</a:t>
            </a:r>
            <a:r>
              <a:rPr lang="en-US" baseline="0" dirty="0"/>
              <a:t> – such as UCT.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247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common</a:t>
            </a:r>
            <a:r>
              <a:rPr lang="en-US" baseline="0" dirty="0"/>
              <a:t> types of data we’ve already seen, there are some other, more specialist data types.</a:t>
            </a:r>
          </a:p>
          <a:p>
            <a:endParaRPr lang="en-US" baseline="0" dirty="0"/>
          </a:p>
          <a:p>
            <a:r>
              <a:rPr lang="en-US" baseline="0" dirty="0"/>
              <a:t>CLICK</a:t>
            </a:r>
          </a:p>
          <a:p>
            <a:r>
              <a:rPr lang="en-US" baseline="0" dirty="0"/>
              <a:t>You can use a bit to store Boolean data, such as true/false flags.</a:t>
            </a:r>
          </a:p>
          <a:p>
            <a:endParaRPr lang="en-US" baseline="0" dirty="0"/>
          </a:p>
          <a:p>
            <a:r>
              <a:rPr lang="en-US" baseline="0" dirty="0"/>
              <a:t>CLICK</a:t>
            </a:r>
          </a:p>
          <a:p>
            <a:r>
              <a:rPr lang="en-US" baseline="0" dirty="0"/>
              <a:t>There are data types for binary data, such as image or video files.</a:t>
            </a:r>
          </a:p>
          <a:p>
            <a:endParaRPr lang="en-US" baseline="0" dirty="0"/>
          </a:p>
          <a:p>
            <a:r>
              <a:rPr lang="en-US" baseline="0" dirty="0"/>
              <a:t>CLICK</a:t>
            </a:r>
          </a:p>
          <a:p>
            <a:r>
              <a:rPr lang="en-US" baseline="0" dirty="0"/>
              <a:t>You can generate and store globally unique identifiers, or GUIDs.</a:t>
            </a:r>
          </a:p>
          <a:p>
            <a:endParaRPr lang="en-US" baseline="0" dirty="0"/>
          </a:p>
          <a:p>
            <a:r>
              <a:rPr lang="en-US" baseline="0" dirty="0"/>
              <a:t>CLICK</a:t>
            </a:r>
          </a:p>
          <a:p>
            <a:r>
              <a:rPr lang="en-US" baseline="0" dirty="0"/>
              <a:t>And you can store data in XML format.</a:t>
            </a:r>
          </a:p>
          <a:p>
            <a:endParaRPr lang="en-US" baseline="0" dirty="0"/>
          </a:p>
          <a:p>
            <a:r>
              <a:rPr lang="en-US" baseline="0" dirty="0"/>
              <a:t>CLICK</a:t>
            </a:r>
          </a:p>
          <a:p>
            <a:r>
              <a:rPr lang="en-US" baseline="0" dirty="0"/>
              <a:t>If you need to work with geographic or geometric data, you can use spatial data types to store point, line, or polygon definitions.</a:t>
            </a:r>
          </a:p>
          <a:p>
            <a:endParaRPr lang="en-US" baseline="0" dirty="0"/>
          </a:p>
          <a:p>
            <a:r>
              <a:rPr lang="en-US" baseline="0" dirty="0"/>
              <a:t>CLICK</a:t>
            </a:r>
          </a:p>
          <a:p>
            <a:r>
              <a:rPr lang="en-US" baseline="0" dirty="0"/>
              <a:t>And you can use timestamps to store an integer value that acts as a time marker based on the number of seconds since January 1</a:t>
            </a:r>
            <a:r>
              <a:rPr lang="en-US" baseline="30000" dirty="0"/>
              <a:t>st</a:t>
            </a:r>
            <a:r>
              <a:rPr lang="en-US" baseline="0" dirty="0"/>
              <a:t> 1970.</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03769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07739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14136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a:t>
            </a:r>
            <a:r>
              <a:rPr lang="en-US" baseline="0" dirty="0"/>
              <a:t> Product table we saw earlier. Note that it includes a column for the product supplier, which is represented as an integer number.</a:t>
            </a:r>
          </a:p>
          <a:p>
            <a:endParaRPr lang="en-US" baseline="0" dirty="0"/>
          </a:p>
          <a:p>
            <a:r>
              <a:rPr lang="en-US" baseline="0" dirty="0"/>
              <a:t>CLICK</a:t>
            </a:r>
          </a:p>
          <a:p>
            <a:r>
              <a:rPr lang="en-US" baseline="0" dirty="0"/>
              <a:t>We can create a table to store supplier details.</a:t>
            </a:r>
          </a:p>
          <a:p>
            <a:endParaRPr lang="en-US" baseline="0" dirty="0"/>
          </a:p>
          <a:p>
            <a:r>
              <a:rPr lang="en-US" baseline="0" dirty="0"/>
              <a:t>CLICK</a:t>
            </a:r>
          </a:p>
          <a:p>
            <a:r>
              <a:rPr lang="en-US" baseline="0" dirty="0"/>
              <a:t>And insert records for a few suppliers into it.</a:t>
            </a:r>
          </a:p>
          <a:p>
            <a:endParaRPr lang="en-US" dirty="0"/>
          </a:p>
          <a:p>
            <a:r>
              <a:rPr lang="en-US" dirty="0"/>
              <a:t>CLICK</a:t>
            </a:r>
          </a:p>
          <a:p>
            <a:r>
              <a:rPr lang="en-US" dirty="0"/>
              <a:t>Now we can create a relationship between product and suppliers based on the primary key in the supplier table, and a foreign key in the product table.</a:t>
            </a:r>
          </a:p>
          <a:p>
            <a:endParaRPr lang="en-US" dirty="0"/>
          </a:p>
          <a:p>
            <a:r>
              <a:rPr lang="en-US" dirty="0"/>
              <a:t>CLICK</a:t>
            </a:r>
          </a:p>
          <a:p>
            <a:r>
              <a:rPr lang="en-US" dirty="0"/>
              <a:t>When I insert a new product, I can specify an existing supplier ID.</a:t>
            </a:r>
          </a:p>
          <a:p>
            <a:endParaRPr lang="en-US" dirty="0"/>
          </a:p>
          <a:p>
            <a:r>
              <a:rPr lang="en-US" dirty="0"/>
              <a:t>CLICK</a:t>
            </a:r>
          </a:p>
          <a:p>
            <a:r>
              <a:rPr lang="en-US" dirty="0"/>
              <a:t>But if I try to insert a product with a supplier ID that doesn’t exist in the Supplier table an error occurs.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30067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1521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many graphical tools we can use to create tables, fundamentally, all database</a:t>
            </a:r>
            <a:r>
              <a:rPr lang="en-US" baseline="0" dirty="0"/>
              <a:t> objects are managed using a specialist language for databases called Structured Query Language, or SQL.</a:t>
            </a:r>
          </a:p>
          <a:p>
            <a:endParaRPr lang="en-US" dirty="0"/>
          </a:p>
          <a:p>
            <a:r>
              <a:rPr lang="en-US" dirty="0"/>
              <a:t>CLICK</a:t>
            </a:r>
          </a:p>
          <a:p>
            <a:r>
              <a:rPr lang="en-US" dirty="0"/>
              <a:t>To create a table, you use the CREATE TABLE statement, specifying a table</a:t>
            </a:r>
            <a:r>
              <a:rPr lang="en-US" baseline="0" dirty="0"/>
              <a:t> name…</a:t>
            </a:r>
          </a:p>
          <a:p>
            <a:endParaRPr lang="en-US" baseline="0" dirty="0"/>
          </a:p>
          <a:p>
            <a:r>
              <a:rPr lang="en-US" baseline="0" dirty="0"/>
              <a:t>CLICK</a:t>
            </a:r>
          </a:p>
          <a:p>
            <a:r>
              <a:rPr lang="en-US" baseline="0" dirty="0"/>
              <a:t>… and define its columns, including the data types that they will store. In this case, a column named </a:t>
            </a:r>
            <a:r>
              <a:rPr lang="en-US" baseline="0" dirty="0" err="1"/>
              <a:t>ProductID</a:t>
            </a:r>
            <a:r>
              <a:rPr lang="en-US" baseline="0" dirty="0"/>
              <a:t> will be used to store integer numbers. This column is also defined as an identity column, so unique integer values will be generated automatically, and the column is designated as the primary key – the value that uniquely identifies each product.</a:t>
            </a:r>
          </a:p>
          <a:p>
            <a:endParaRPr lang="en-US" baseline="0" dirty="0"/>
          </a:p>
          <a:p>
            <a:r>
              <a:rPr lang="en-US" baseline="0" dirty="0"/>
              <a:t>CLICK</a:t>
            </a:r>
          </a:p>
          <a:p>
            <a:r>
              <a:rPr lang="en-US" dirty="0"/>
              <a:t>The next column is called Name, and it stores variable-length character strings with a maximum length of 20 characters.</a:t>
            </a:r>
          </a:p>
          <a:p>
            <a:endParaRPr lang="en-US" dirty="0"/>
          </a:p>
          <a:p>
            <a:r>
              <a:rPr lang="en-US" dirty="0"/>
              <a:t>CLICK</a:t>
            </a:r>
          </a:p>
          <a:p>
            <a:r>
              <a:rPr lang="en-US" dirty="0"/>
              <a:t>The Price column stores decimal values, and also explicitly allows NULL (or empty) values. So you can interpret this as meaning that some products don’t have a price or that the price is unknown (note that this is not the same as saying the price</a:t>
            </a:r>
            <a:r>
              <a:rPr lang="en-US" baseline="0" dirty="0"/>
              <a:t> is zero!)</a:t>
            </a:r>
          </a:p>
          <a:p>
            <a:endParaRPr lang="en-US" baseline="0" dirty="0"/>
          </a:p>
          <a:p>
            <a:r>
              <a:rPr lang="en-US" baseline="0" dirty="0"/>
              <a:t>CLICK the Supplier column stores integers, and these explicitly can’t be NULL – each row must contain a value for this column. A default value of 1 is defined for this column, so if no value is specified for a new product, the default value will be used.</a:t>
            </a:r>
          </a:p>
          <a:p>
            <a:endParaRPr lang="en-US" baseline="0" dirty="0"/>
          </a:p>
          <a:p>
            <a:r>
              <a:rPr lang="en-US" baseline="0" dirty="0"/>
              <a:t>So what about the </a:t>
            </a:r>
            <a:r>
              <a:rPr lang="en-US" baseline="0" dirty="0" err="1"/>
              <a:t>nullability</a:t>
            </a:r>
            <a:r>
              <a:rPr lang="en-US" baseline="0" dirty="0"/>
              <a:t> of the columns where we didn’t specify NULL or NOT NULL? It depends on the settings for the database, which is why it’s usually best to be explicit about this when creating a table.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7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many graphical tools we can use to create tables, fundamentally, all database</a:t>
            </a:r>
            <a:r>
              <a:rPr lang="en-US" baseline="0" dirty="0"/>
              <a:t> objects are managed using a specialist language for databases called Structured Query Language, or SQL.</a:t>
            </a:r>
          </a:p>
          <a:p>
            <a:endParaRPr lang="en-US" dirty="0"/>
          </a:p>
          <a:p>
            <a:r>
              <a:rPr lang="en-US" dirty="0"/>
              <a:t>CLICK</a:t>
            </a:r>
          </a:p>
          <a:p>
            <a:r>
              <a:rPr lang="en-US" dirty="0"/>
              <a:t>To create a table, you use the CREATE TABLE statement, specifying a table</a:t>
            </a:r>
            <a:r>
              <a:rPr lang="en-US" baseline="0" dirty="0"/>
              <a:t> name…</a:t>
            </a:r>
          </a:p>
          <a:p>
            <a:endParaRPr lang="en-US" baseline="0" dirty="0"/>
          </a:p>
          <a:p>
            <a:r>
              <a:rPr lang="en-US" baseline="0" dirty="0"/>
              <a:t>CLICK</a:t>
            </a:r>
          </a:p>
          <a:p>
            <a:r>
              <a:rPr lang="en-US" baseline="0" dirty="0"/>
              <a:t>… and define its columns, including the data types that they will store. In this case, a column named </a:t>
            </a:r>
            <a:r>
              <a:rPr lang="en-US" baseline="0" dirty="0" err="1"/>
              <a:t>ProductID</a:t>
            </a:r>
            <a:r>
              <a:rPr lang="en-US" baseline="0" dirty="0"/>
              <a:t> will be used to store integer numbers. This column is also defined as an identity column, so unique integer values will be generated automatically, and the column is designated as the primary key – the value that uniquely identifies each product.</a:t>
            </a:r>
          </a:p>
          <a:p>
            <a:endParaRPr lang="en-US" baseline="0" dirty="0"/>
          </a:p>
          <a:p>
            <a:r>
              <a:rPr lang="en-US" baseline="0" dirty="0"/>
              <a:t>CLICK</a:t>
            </a:r>
          </a:p>
          <a:p>
            <a:r>
              <a:rPr lang="en-US" dirty="0"/>
              <a:t>The next column is called Name, and it stores variable-length character strings with a maximum length of 20 characters.</a:t>
            </a:r>
          </a:p>
          <a:p>
            <a:endParaRPr lang="en-US" dirty="0"/>
          </a:p>
          <a:p>
            <a:r>
              <a:rPr lang="en-US" dirty="0"/>
              <a:t>CLICK</a:t>
            </a:r>
          </a:p>
          <a:p>
            <a:r>
              <a:rPr lang="en-US" dirty="0"/>
              <a:t>The Price column stores decimal values, and also explicitly allows NULL (or empty) values. So you can interpret this as meaning that some products don’t have a price or that the price is unknown (note that this is not the same as saying the price</a:t>
            </a:r>
            <a:r>
              <a:rPr lang="en-US" baseline="0" dirty="0"/>
              <a:t> is zero!)</a:t>
            </a:r>
          </a:p>
          <a:p>
            <a:endParaRPr lang="en-US" baseline="0" dirty="0"/>
          </a:p>
          <a:p>
            <a:r>
              <a:rPr lang="en-US" baseline="0" dirty="0"/>
              <a:t>CLICK the Supplier column stores integers, and these explicitly can’t be NULL – each row must contain a value for this column. A default value of 1 is defined for this column, so if no value is specified for a new product, the default value will be used.</a:t>
            </a:r>
          </a:p>
          <a:p>
            <a:endParaRPr lang="en-US" baseline="0" dirty="0"/>
          </a:p>
          <a:p>
            <a:r>
              <a:rPr lang="en-US" baseline="0" dirty="0"/>
              <a:t>So what about the </a:t>
            </a:r>
            <a:r>
              <a:rPr lang="en-US" baseline="0" dirty="0" err="1"/>
              <a:t>nullability</a:t>
            </a:r>
            <a:r>
              <a:rPr lang="en-US" baseline="0" dirty="0"/>
              <a:t> of the columns where we didn’t specify NULL or NOT NULL? It depends on the settings for the database, which is why it’s usually best to be explicit about this when creating a table.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2306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90083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here’s our empty Product table, ready for us to add some data to it. We do this using the INSERT statement.</a:t>
            </a:r>
          </a:p>
          <a:p>
            <a:endParaRPr lang="en-US" dirty="0"/>
          </a:p>
          <a:p>
            <a:r>
              <a:rPr lang="en-US" dirty="0"/>
              <a:t>CLICK</a:t>
            </a:r>
          </a:p>
          <a:p>
            <a:r>
              <a:rPr lang="en-US" dirty="0"/>
              <a:t>This INSERT statement adds a product by specifying a value for each column in order other than the identity column (because the</a:t>
            </a:r>
            <a:r>
              <a:rPr lang="en-US" baseline="0" dirty="0"/>
              <a:t> values for this column are generated automatically).</a:t>
            </a:r>
          </a:p>
          <a:p>
            <a:endParaRPr lang="en-US" baseline="0" dirty="0"/>
          </a:p>
          <a:p>
            <a:r>
              <a:rPr lang="en-US" baseline="0" dirty="0"/>
              <a:t>CLICK</a:t>
            </a:r>
          </a:p>
          <a:p>
            <a:r>
              <a:rPr lang="en-US" baseline="0" dirty="0"/>
              <a:t>This INSERT statement explicitly specifies the columns, so it doesn’t rely on them being in the same order as they are defined in the table.</a:t>
            </a:r>
          </a:p>
          <a:p>
            <a:endParaRPr lang="en-US" baseline="0" dirty="0"/>
          </a:p>
          <a:p>
            <a:r>
              <a:rPr lang="en-US" baseline="0" dirty="0"/>
              <a:t>CLICK</a:t>
            </a:r>
          </a:p>
          <a:p>
            <a:r>
              <a:rPr lang="en-US" baseline="0" dirty="0"/>
              <a:t>Explicitly specifying columns, enables you to omit values for columns where you want to have a NULL value, or where they have a default value.</a:t>
            </a:r>
          </a:p>
          <a:p>
            <a:endParaRPr lang="en-US" baseline="0" dirty="0"/>
          </a:p>
          <a:p>
            <a:r>
              <a:rPr lang="en-US" baseline="0" dirty="0"/>
              <a:t>CLICK</a:t>
            </a:r>
          </a:p>
          <a:p>
            <a:r>
              <a:rPr lang="en-US" baseline="0" dirty="0"/>
              <a:t>Or you can explicitly enter NULLs and DEFAULT values like this.</a:t>
            </a:r>
          </a:p>
          <a:p>
            <a:endParaRPr lang="en-US" baseline="0" dirty="0"/>
          </a:p>
          <a:p>
            <a:r>
              <a:rPr lang="en-US" baseline="0" dirty="0"/>
              <a:t>CLICK</a:t>
            </a:r>
          </a:p>
          <a:p>
            <a:r>
              <a:rPr lang="en-US" baseline="0" dirty="0"/>
              <a:t>If you try to insert a value that isn’t compatible with the data type for the column, an error will occur.</a:t>
            </a:r>
          </a:p>
          <a:p>
            <a:endParaRPr lang="en-US" baseline="0" dirty="0"/>
          </a:p>
          <a:p>
            <a:r>
              <a:rPr lang="en-US" baseline="0" dirty="0"/>
              <a:t>CLICK</a:t>
            </a:r>
          </a:p>
          <a:p>
            <a:r>
              <a:rPr lang="en-US" baseline="0" dirty="0"/>
              <a:t>And an error will also occur if you try to insert a NULL value into a column that doesn’t allow NULLs.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9371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retrieve data from the table, you use the SELECT</a:t>
            </a:r>
            <a:r>
              <a:rPr lang="en-US" baseline="0" dirty="0"/>
              <a:t> statement.</a:t>
            </a:r>
          </a:p>
          <a:p>
            <a:endParaRPr lang="en-US" baseline="0" dirty="0"/>
          </a:p>
          <a:p>
            <a:r>
              <a:rPr lang="en-US" baseline="0" dirty="0"/>
              <a:t>CLICK</a:t>
            </a:r>
          </a:p>
          <a:p>
            <a:r>
              <a:rPr lang="en-US" baseline="0" dirty="0"/>
              <a:t>You can use SELECT * to return all columns from the table.</a:t>
            </a:r>
          </a:p>
          <a:p>
            <a:endParaRPr lang="en-US" baseline="0" dirty="0"/>
          </a:p>
          <a:p>
            <a:r>
              <a:rPr lang="en-US" baseline="0" dirty="0"/>
              <a:t>CLICK</a:t>
            </a:r>
          </a:p>
          <a:p>
            <a:r>
              <a:rPr lang="en-US" baseline="0" dirty="0"/>
              <a:t>In practice, tables can include many columns and you should generally avoid retrieving them all if you don’t need to. It’s better to specify the columns you need explicitly like this.</a:t>
            </a:r>
          </a:p>
          <a:p>
            <a:endParaRPr lang="en-US" baseline="0" dirty="0"/>
          </a:p>
          <a:p>
            <a:r>
              <a:rPr lang="en-US" baseline="0" dirty="0"/>
              <a:t>CLICK</a:t>
            </a:r>
          </a:p>
          <a:p>
            <a:r>
              <a:rPr lang="en-US" baseline="0" dirty="0"/>
              <a:t>As well as retrieving columns, you can use expressions to calculate values, and specify aliases for the column names that get returned.</a:t>
            </a:r>
          </a:p>
          <a:p>
            <a:endParaRPr lang="en-US" baseline="0" dirty="0"/>
          </a:p>
          <a:p>
            <a:r>
              <a:rPr lang="en-US" baseline="0" dirty="0"/>
              <a:t>CLICK</a:t>
            </a:r>
          </a:p>
          <a:p>
            <a:r>
              <a:rPr lang="en-US" baseline="0" dirty="0"/>
              <a:t>And if you only require a subset of the data in the table, you can specify a WHERE clause that includes filtering criteria to eliminate some rows from the </a:t>
            </a:r>
            <a:r>
              <a:rPr lang="en-US" baseline="0" dirty="0" err="1"/>
              <a:t>resultset</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005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1504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99115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pretty common to store character strings in a database.</a:t>
            </a:r>
          </a:p>
          <a:p>
            <a:endParaRPr lang="en-US" dirty="0"/>
          </a:p>
          <a:p>
            <a:r>
              <a:rPr lang="en-US" dirty="0"/>
              <a:t>CLICK</a:t>
            </a:r>
          </a:p>
          <a:p>
            <a:r>
              <a:rPr lang="en-US" dirty="0"/>
              <a:t>This can include fixed length strings</a:t>
            </a:r>
            <a:r>
              <a:rPr lang="en-US" baseline="0" dirty="0"/>
              <a:t> that always contain the same number of characters…</a:t>
            </a:r>
          </a:p>
          <a:p>
            <a:endParaRPr lang="en-US" baseline="0" dirty="0"/>
          </a:p>
          <a:p>
            <a:r>
              <a:rPr lang="en-US" baseline="0" dirty="0"/>
              <a:t>CLICK</a:t>
            </a:r>
          </a:p>
          <a:p>
            <a:r>
              <a:rPr lang="en-US" baseline="0" dirty="0"/>
              <a:t>...or variable length strings</a:t>
            </a:r>
          </a:p>
          <a:p>
            <a:endParaRPr lang="en-US" baseline="0" dirty="0"/>
          </a:p>
          <a:p>
            <a:r>
              <a:rPr lang="en-US" baseline="0" dirty="0"/>
              <a:t>CLICK</a:t>
            </a:r>
          </a:p>
          <a:p>
            <a:r>
              <a:rPr lang="en-US" baseline="0" dirty="0"/>
              <a:t>There are special text data types that store the bulk of the text separately from the rest of the columns in the table – making it a more efficient way to store and query large volumes of text</a:t>
            </a:r>
          </a:p>
          <a:p>
            <a:endParaRPr lang="en-US" baseline="0" dirty="0"/>
          </a:p>
          <a:p>
            <a:r>
              <a:rPr lang="en-US" baseline="0" dirty="0"/>
              <a:t>CLICK</a:t>
            </a:r>
          </a:p>
          <a:p>
            <a:r>
              <a:rPr lang="en-US" baseline="0" dirty="0"/>
              <a:t>And all of these types of character data types have Unicode equivalents that enable you to store characters that are not in the standard ASCII character set.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4599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2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3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28.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2.png"/><Relationship Id="rId2" Type="http://schemas.openxmlformats.org/officeDocument/2006/relationships/customXml" Target="../../customXml/item2.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2.png"/><Relationship Id="rId2" Type="http://schemas.openxmlformats.org/officeDocument/2006/relationships/customXml" Target="../../customXml/item11.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146" y="5234611"/>
            <a:ext cx="8751931"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7146" y="2463731"/>
            <a:ext cx="8751931" cy="2655132"/>
          </a:xfrm>
          <a:prstGeom prst="rect">
            <a:avLst/>
          </a:prstGeom>
          <a:solidFill>
            <a:srgbClr val="007233"/>
          </a:solidFill>
          <a:effectLst/>
        </p:spPr>
        <p:txBody>
          <a:bodyPr vert="horz" lIns="137160" tIns="137160" rIns="91409" bIns="137160" rtlCol="0" anchor="b" anchorCtr="0">
            <a:noAutofit/>
          </a:bodyPr>
          <a:lstStyle>
            <a:lvl1pPr>
              <a:defRPr lang="en-US" sz="4896"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9081006" y="2466886"/>
            <a:ext cx="3149867" cy="2651978"/>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9891" tIns="139891" rIns="139891" bIns="139891" numCol="1" rtlCol="0" anchor="b" anchorCtr="0" compatLnSpc="1">
            <a:prstTxWarp prst="textNoShape">
              <a:avLst/>
            </a:prstTxWarp>
          </a:bodyPr>
          <a:lstStyle/>
          <a:p>
            <a:pPr defTabSz="931972" fontAlgn="base">
              <a:spcBef>
                <a:spcPct val="0"/>
              </a:spcBef>
              <a:spcAft>
                <a:spcPct val="0"/>
              </a:spcAft>
            </a:pPr>
            <a:endParaRPr lang="en-US" sz="204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946994" y="4723183"/>
            <a:ext cx="1154381" cy="341404"/>
          </a:xfrm>
          <a:prstGeom prst="rect">
            <a:avLst/>
          </a:prstGeom>
        </p:spPr>
      </p:pic>
    </p:spTree>
    <p:extLst>
      <p:ext uri="{BB962C8B-B14F-4D97-AF65-F5344CB8AC3E}">
        <p14:creationId xmlns:p14="http://schemas.microsoft.com/office/powerpoint/2010/main" val="40173157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20367" y="4557725"/>
            <a:ext cx="11662232" cy="1709773"/>
          </a:xfrm>
          <a:prstGeom prst="rect">
            <a:avLst/>
          </a:prstGeom>
        </p:spPr>
        <p:txBody>
          <a:bodyPr vert="horz" lIns="91409" tIns="45705" rIns="91409" bIns="45705" rtlCol="0" anchor="t" anchorCtr="0">
            <a:normAutofit/>
          </a:bodyPr>
          <a:lstStyle>
            <a:lvl1pPr>
              <a:defRPr sz="3672"/>
            </a:lvl1pPr>
          </a:lstStyle>
          <a:p>
            <a:r>
              <a:rPr lang="en-US" dirty="0"/>
              <a:t>Click to edit Master title style</a:t>
            </a:r>
          </a:p>
        </p:txBody>
      </p:sp>
      <p:sp>
        <p:nvSpPr>
          <p:cNvPr id="2" name="TextBox 1"/>
          <p:cNvSpPr txBox="1"/>
          <p:nvPr userDrawn="1"/>
        </p:nvSpPr>
        <p:spPr>
          <a:xfrm>
            <a:off x="620366" y="3148786"/>
            <a:ext cx="11584484" cy="1150587"/>
          </a:xfrm>
          <a:prstGeom prst="rect">
            <a:avLst/>
          </a:prstGeom>
          <a:noFill/>
        </p:spPr>
        <p:txBody>
          <a:bodyPr wrap="square" rtlCol="0">
            <a:spAutoFit/>
          </a:bodyPr>
          <a:lstStyle/>
          <a:p>
            <a:pPr defTabSz="932278"/>
            <a:r>
              <a:rPr lang="en-US" sz="6731"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20366" y="4159106"/>
            <a:ext cx="11584484"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1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369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6144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7121" y="1357146"/>
            <a:ext cx="5729546" cy="652498"/>
          </a:xfrm>
          <a:prstGeom prst="rect">
            <a:avLst/>
          </a:prstGeom>
          <a:solidFill>
            <a:srgbClr val="86C400"/>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4" name="Content Placeholder 3"/>
          <p:cNvSpPr>
            <a:spLocks noGrp="1"/>
          </p:cNvSpPr>
          <p:nvPr>
            <p:ph sz="half" idx="2"/>
          </p:nvPr>
        </p:nvSpPr>
        <p:spPr>
          <a:xfrm>
            <a:off x="387121" y="2020640"/>
            <a:ext cx="572954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73054" y="1357146"/>
            <a:ext cx="5731796" cy="652498"/>
          </a:xfrm>
          <a:prstGeom prst="rect">
            <a:avLst/>
          </a:prstGeom>
          <a:solidFill>
            <a:srgbClr val="1F497D"/>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6" name="Content Placeholder 5"/>
          <p:cNvSpPr>
            <a:spLocks noGrp="1"/>
          </p:cNvSpPr>
          <p:nvPr>
            <p:ph sz="quarter" idx="4"/>
          </p:nvPr>
        </p:nvSpPr>
        <p:spPr>
          <a:xfrm>
            <a:off x="6473054" y="2020640"/>
            <a:ext cx="573179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2430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109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50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436475" cy="6994525"/>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40717" y="6079406"/>
            <a:ext cx="11300971" cy="766448"/>
          </a:xfrm>
          <a:prstGeom prst="rect">
            <a:avLst/>
          </a:prstGeom>
          <a:noFill/>
          <a:ln w="9525">
            <a:noFill/>
            <a:miter lim="800000"/>
            <a:headEnd/>
            <a:tailEnd/>
          </a:ln>
        </p:spPr>
        <p:txBody>
          <a:bodyPr wrap="square">
            <a:spAutoFit/>
          </a:bodyPr>
          <a:lstStyle/>
          <a:p>
            <a:pPr marL="0" lvl="1" defTabSz="932278">
              <a:defRPr/>
            </a:pPr>
            <a:r>
              <a:rPr lang="en-US" sz="1071"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40716" y="2998647"/>
            <a:ext cx="5582896" cy="2273794"/>
          </a:xfrm>
          <a:prstGeom prst="rect">
            <a:avLst/>
          </a:prstGeom>
        </p:spPr>
      </p:pic>
    </p:spTree>
    <p:extLst>
      <p:ext uri="{BB962C8B-B14F-4D97-AF65-F5344CB8AC3E}">
        <p14:creationId xmlns:p14="http://schemas.microsoft.com/office/powerpoint/2010/main" val="687675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149486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883762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2.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87124" y="185843"/>
            <a:ext cx="11755521" cy="1084658"/>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664409272"/>
      </p:ext>
    </p:extLst>
  </p:cSld>
  <p:clrMap bg1="lt1" tx1="dk1" bg2="lt2" tx2="dk2" accent1="accent1" accent2="accent2" accent3="accent3" accent4="accent4" accent5="accent5" accent6="accent6" hlink="hlink" folHlink="folHlink"/>
  <p:sldLayoutIdLst>
    <p:sldLayoutId id="2147484211"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Lst>
  <p:txStyles>
    <p:titleStyle>
      <a:lvl1pPr algn="l" defTabSz="932278" rtl="0" eaLnBrk="1" latinLnBrk="0" hangingPunct="1">
        <a:lnSpc>
          <a:spcPct val="80000"/>
        </a:lnSpc>
        <a:spcBef>
          <a:spcPct val="0"/>
        </a:spcBef>
        <a:buNone/>
        <a:defRPr sz="4488"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9604" indent="-349604" algn="l" defTabSz="932278" rtl="0" eaLnBrk="1" latinLnBrk="0" hangingPunct="1">
        <a:spcBef>
          <a:spcPts val="1224"/>
        </a:spcBef>
        <a:buFont typeface="Arial" pitchFamily="34" charset="0"/>
        <a:buChar char="•"/>
        <a:defRPr sz="3264"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278" rtl="0" eaLnBrk="1" latinLnBrk="0" hangingPunct="1">
        <a:defRPr sz="1836" kern="1200">
          <a:solidFill>
            <a:schemeClr val="tx1"/>
          </a:solidFill>
          <a:latin typeface="+mn-lt"/>
          <a:ea typeface="+mn-ea"/>
          <a:cs typeface="+mn-cs"/>
        </a:defRPr>
      </a:lvl1pPr>
      <a:lvl2pPr marL="466139" algn="l" defTabSz="932278" rtl="0" eaLnBrk="1" latinLnBrk="0" hangingPunct="1">
        <a:defRPr sz="1836" kern="1200">
          <a:solidFill>
            <a:schemeClr val="tx1"/>
          </a:solidFill>
          <a:latin typeface="+mn-lt"/>
          <a:ea typeface="+mn-ea"/>
          <a:cs typeface="+mn-cs"/>
        </a:defRPr>
      </a:lvl2pPr>
      <a:lvl3pPr marL="932278" algn="l" defTabSz="932278" rtl="0" eaLnBrk="1" latinLnBrk="0" hangingPunct="1">
        <a:defRPr sz="1836" kern="1200">
          <a:solidFill>
            <a:schemeClr val="tx1"/>
          </a:solidFill>
          <a:latin typeface="+mn-lt"/>
          <a:ea typeface="+mn-ea"/>
          <a:cs typeface="+mn-cs"/>
        </a:defRPr>
      </a:lvl3pPr>
      <a:lvl4pPr marL="1398419" algn="l" defTabSz="932278" rtl="0" eaLnBrk="1" latinLnBrk="0" hangingPunct="1">
        <a:defRPr sz="1836" kern="1200">
          <a:solidFill>
            <a:schemeClr val="tx1"/>
          </a:solidFill>
          <a:latin typeface="+mn-lt"/>
          <a:ea typeface="+mn-ea"/>
          <a:cs typeface="+mn-cs"/>
        </a:defRPr>
      </a:lvl4pPr>
      <a:lvl5pPr marL="1864559" algn="l" defTabSz="932278" rtl="0" eaLnBrk="1" latinLnBrk="0" hangingPunct="1">
        <a:defRPr sz="1836" kern="1200">
          <a:solidFill>
            <a:schemeClr val="tx1"/>
          </a:solidFill>
          <a:latin typeface="+mn-lt"/>
          <a:ea typeface="+mn-ea"/>
          <a:cs typeface="+mn-cs"/>
        </a:defRPr>
      </a:lvl5pPr>
      <a:lvl6pPr marL="2330698" algn="l" defTabSz="932278" rtl="0" eaLnBrk="1" latinLnBrk="0" hangingPunct="1">
        <a:defRPr sz="1836" kern="1200">
          <a:solidFill>
            <a:schemeClr val="tx1"/>
          </a:solidFill>
          <a:latin typeface="+mn-lt"/>
          <a:ea typeface="+mn-ea"/>
          <a:cs typeface="+mn-cs"/>
        </a:defRPr>
      </a:lvl6pPr>
      <a:lvl7pPr marL="2796838" algn="l" defTabSz="932278" rtl="0" eaLnBrk="1" latinLnBrk="0" hangingPunct="1">
        <a:defRPr sz="1836" kern="1200">
          <a:solidFill>
            <a:schemeClr val="tx1"/>
          </a:solidFill>
          <a:latin typeface="+mn-lt"/>
          <a:ea typeface="+mn-ea"/>
          <a:cs typeface="+mn-cs"/>
        </a:defRPr>
      </a:lvl7pPr>
      <a:lvl8pPr marL="3262977" algn="l" defTabSz="932278" rtl="0" eaLnBrk="1" latinLnBrk="0" hangingPunct="1">
        <a:defRPr sz="1836" kern="1200">
          <a:solidFill>
            <a:schemeClr val="tx1"/>
          </a:solidFill>
          <a:latin typeface="+mn-lt"/>
          <a:ea typeface="+mn-ea"/>
          <a:cs typeface="+mn-cs"/>
        </a:defRPr>
      </a:lvl8pPr>
      <a:lvl9pPr marL="3729120" algn="l" defTabSz="93227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 Randall and Graeme Malcolm</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Database Fundamentals</a:t>
            </a:r>
            <a:br>
              <a:rPr lang="en-US" dirty="0">
                <a:solidFill>
                  <a:schemeClr val="bg1"/>
                </a:solidFill>
              </a:rPr>
            </a:br>
            <a:r>
              <a:rPr lang="en-US" sz="4000" dirty="0">
                <a:solidFill>
                  <a:schemeClr val="bg1"/>
                </a:solidFill>
              </a:rPr>
              <a:t>Module 2: Getting Started with Tables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that’s a lot of information to take in…</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You’re right, let’s take a look at a demo and see if that helps…</a:t>
            </a:r>
          </a:p>
        </p:txBody>
      </p:sp>
    </p:spTree>
    <p:extLst>
      <p:ext uri="{BB962C8B-B14F-4D97-AF65-F5344CB8AC3E}">
        <p14:creationId xmlns:p14="http://schemas.microsoft.com/office/powerpoint/2010/main" val="210870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a:t>Creating a Table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Creating a table, and inserting and querying data</a:t>
            </a:r>
          </a:p>
        </p:txBody>
      </p:sp>
    </p:spTree>
    <p:extLst>
      <p:ext uri="{BB962C8B-B14F-4D97-AF65-F5344CB8AC3E}">
        <p14:creationId xmlns:p14="http://schemas.microsoft.com/office/powerpoint/2010/main" val="1140004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605374"/>
            <a:ext cx="3264112" cy="1259832"/>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So one of the things we had to do when creating a table was to specify the column data types.</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That’s right. Let’s take a closer look at the types of data we can store in a table.</a:t>
            </a:r>
          </a:p>
        </p:txBody>
      </p:sp>
    </p:spTree>
    <p:extLst>
      <p:ext uri="{BB962C8B-B14F-4D97-AF65-F5344CB8AC3E}">
        <p14:creationId xmlns:p14="http://schemas.microsoft.com/office/powerpoint/2010/main" val="27068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racter"/>
          <p:cNvSpPr txBox="1">
            <a:spLocks/>
          </p:cNvSpPr>
          <p:nvPr/>
        </p:nvSpPr>
        <p:spPr>
          <a:xfrm>
            <a:off x="158786" y="1322639"/>
            <a:ext cx="4046991" cy="25557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278">
              <a:spcBef>
                <a:spcPts val="1428"/>
              </a:spcBef>
              <a:buNone/>
            </a:pPr>
            <a:r>
              <a:rPr lang="en-US" sz="3264" b="1" dirty="0"/>
              <a:t>Character Strings</a:t>
            </a:r>
          </a:p>
          <a:p>
            <a:pPr marL="349604" indent="-349604" defTabSz="932278">
              <a:spcBef>
                <a:spcPts val="1428"/>
              </a:spcBef>
            </a:pPr>
            <a:r>
              <a:rPr lang="en-US" sz="2856" dirty="0"/>
              <a:t>Fixed length</a:t>
            </a:r>
          </a:p>
          <a:p>
            <a:pPr marL="349604" indent="-349604" defTabSz="932278">
              <a:spcBef>
                <a:spcPts val="1428"/>
              </a:spcBef>
            </a:pPr>
            <a:r>
              <a:rPr lang="en-US" sz="2856" dirty="0"/>
              <a:t>Variable length</a:t>
            </a:r>
          </a:p>
          <a:p>
            <a:pPr marL="349604" indent="-349604" defTabSz="932278">
              <a:spcBef>
                <a:spcPts val="1428"/>
              </a:spcBef>
            </a:pPr>
            <a:r>
              <a:rPr lang="en-US" sz="2856" dirty="0"/>
              <a:t>Large text</a:t>
            </a:r>
          </a:p>
          <a:p>
            <a:pPr marL="349604" indent="-349604" defTabSz="932278">
              <a:spcBef>
                <a:spcPts val="1428"/>
              </a:spcBef>
            </a:pPr>
            <a:r>
              <a:rPr lang="en-US" sz="2856" dirty="0"/>
              <a:t>Unicode</a:t>
            </a:r>
          </a:p>
          <a:p>
            <a:pPr marL="757478" lvl="1" indent="-291336" defTabSz="932278">
              <a:spcBef>
                <a:spcPts val="306"/>
              </a:spcBef>
              <a:spcAft>
                <a:spcPts val="306"/>
              </a:spcAft>
            </a:pPr>
            <a:endParaRPr lang="en-US" sz="2856" dirty="0"/>
          </a:p>
        </p:txBody>
      </p:sp>
      <p:graphicFrame>
        <p:nvGraphicFramePr>
          <p:cNvPr id="9" name="Phone"/>
          <p:cNvGraphicFramePr>
            <a:graphicFrameLocks noGrp="1"/>
          </p:cNvGraphicFramePr>
          <p:nvPr>
            <p:extLst/>
          </p:nvPr>
        </p:nvGraphicFramePr>
        <p:xfrm>
          <a:off x="3591727" y="1322639"/>
          <a:ext cx="1916629" cy="2082814"/>
        </p:xfrm>
        <a:graphic>
          <a:graphicData uri="http://schemas.openxmlformats.org/drawingml/2006/table">
            <a:tbl>
              <a:tblPr firstRow="1" bandRow="1">
                <a:tableStyleId>{5C22544A-7EE6-4342-B048-85BDC9FD1C3A}</a:tableStyleId>
              </a:tblPr>
              <a:tblGrid>
                <a:gridCol w="1916629">
                  <a:extLst>
                    <a:ext uri="{9D8B030D-6E8A-4147-A177-3AD203B41FA5}">
                      <a16:colId xmlns:a16="http://schemas.microsoft.com/office/drawing/2014/main" val="3618889415"/>
                    </a:ext>
                  </a:extLst>
                </a:gridCol>
              </a:tblGrid>
              <a:tr h="466302">
                <a:tc>
                  <a:txBody>
                    <a:bodyPr/>
                    <a:lstStyle/>
                    <a:p>
                      <a:r>
                        <a:rPr lang="en-US" sz="2400" dirty="0"/>
                        <a:t>Phone</a:t>
                      </a:r>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555-12345</a:t>
                      </a:r>
                    </a:p>
                  </a:txBody>
                  <a:tcPr marL="93260" marR="93260" marT="46630" marB="46630"/>
                </a:tc>
                <a:extLst>
                  <a:ext uri="{0D108BD9-81ED-4DB2-BD59-A6C34878D82A}">
                    <a16:rowId xmlns:a16="http://schemas.microsoft.com/office/drawing/2014/main" val="421879776"/>
                  </a:ext>
                </a:extLst>
              </a:tr>
              <a:tr h="404128">
                <a:tc>
                  <a:txBody>
                    <a:bodyPr/>
                    <a:lstStyle/>
                    <a:p>
                      <a:r>
                        <a:rPr lang="en-US" sz="2000" i="0" dirty="0">
                          <a:solidFill>
                            <a:schemeClr val="tx1"/>
                          </a:solidFill>
                        </a:rPr>
                        <a:t>555-54321</a:t>
                      </a:r>
                    </a:p>
                  </a:txBody>
                  <a:tcPr marL="93260" marR="93260" marT="46630" marB="46630"/>
                </a:tc>
                <a:extLst>
                  <a:ext uri="{0D108BD9-81ED-4DB2-BD59-A6C34878D82A}">
                    <a16:rowId xmlns:a16="http://schemas.microsoft.com/office/drawing/2014/main" val="2693717018"/>
                  </a:ext>
                </a:extLst>
              </a:tr>
              <a:tr h="404128">
                <a:tc>
                  <a:txBody>
                    <a:bodyPr/>
                    <a:lstStyle/>
                    <a:p>
                      <a:r>
                        <a:rPr lang="en-US" sz="2000" i="0" dirty="0">
                          <a:solidFill>
                            <a:schemeClr val="tx1"/>
                          </a:solidFill>
                        </a:rPr>
                        <a:t>555-11111</a:t>
                      </a:r>
                    </a:p>
                  </a:txBody>
                  <a:tcPr marL="93260" marR="93260" marT="46630" marB="46630"/>
                </a:tc>
                <a:extLst>
                  <a:ext uri="{0D108BD9-81ED-4DB2-BD59-A6C34878D82A}">
                    <a16:rowId xmlns:a16="http://schemas.microsoft.com/office/drawing/2014/main" val="474114192"/>
                  </a:ext>
                </a:extLst>
              </a:tr>
              <a:tr h="404128">
                <a:tc>
                  <a:txBody>
                    <a:bodyPr/>
                    <a:lstStyle/>
                    <a:p>
                      <a:r>
                        <a:rPr lang="en-US" sz="2000" i="0" dirty="0">
                          <a:solidFill>
                            <a:schemeClr val="tx1"/>
                          </a:solidFill>
                        </a:rPr>
                        <a:t>555-55555</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0" name="Email"/>
          <p:cNvGraphicFramePr>
            <a:graphicFrameLocks noGrp="1"/>
          </p:cNvGraphicFramePr>
          <p:nvPr>
            <p:extLst/>
          </p:nvPr>
        </p:nvGraphicFramePr>
        <p:xfrm>
          <a:off x="5508357" y="1322639"/>
          <a:ext cx="2530680" cy="2082814"/>
        </p:xfrm>
        <a:graphic>
          <a:graphicData uri="http://schemas.openxmlformats.org/drawingml/2006/table">
            <a:tbl>
              <a:tblPr firstRow="1" bandRow="1">
                <a:tableStyleId>{5C22544A-7EE6-4342-B048-85BDC9FD1C3A}</a:tableStyleId>
              </a:tblPr>
              <a:tblGrid>
                <a:gridCol w="2530680">
                  <a:extLst>
                    <a:ext uri="{9D8B030D-6E8A-4147-A177-3AD203B41FA5}">
                      <a16:colId xmlns:a16="http://schemas.microsoft.com/office/drawing/2014/main" val="3618889415"/>
                    </a:ext>
                  </a:extLst>
                </a:gridCol>
              </a:tblGrid>
              <a:tr h="466302">
                <a:tc>
                  <a:txBody>
                    <a:bodyPr/>
                    <a:lstStyle/>
                    <a:p>
                      <a:r>
                        <a:rPr lang="en-US" sz="2400" dirty="0"/>
                        <a:t>Email</a:t>
                      </a:r>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joe@contoso.com</a:t>
                      </a:r>
                    </a:p>
                  </a:txBody>
                  <a:tcPr marL="93260" marR="93260" marT="46630" marB="46630"/>
                </a:tc>
                <a:extLst>
                  <a:ext uri="{0D108BD9-81ED-4DB2-BD59-A6C34878D82A}">
                    <a16:rowId xmlns:a16="http://schemas.microsoft.com/office/drawing/2014/main" val="421879776"/>
                  </a:ext>
                </a:extLst>
              </a:tr>
              <a:tr h="404128">
                <a:tc>
                  <a:txBody>
                    <a:bodyPr/>
                    <a:lstStyle/>
                    <a:p>
                      <a:r>
                        <a:rPr lang="en-US" sz="2000" i="0" dirty="0">
                          <a:solidFill>
                            <a:schemeClr val="tx1"/>
                          </a:solidFill>
                        </a:rPr>
                        <a:t>mary@adatum.org</a:t>
                      </a:r>
                    </a:p>
                  </a:txBody>
                  <a:tcPr marL="93260" marR="93260" marT="46630" marB="46630"/>
                </a:tc>
                <a:extLst>
                  <a:ext uri="{0D108BD9-81ED-4DB2-BD59-A6C34878D82A}">
                    <a16:rowId xmlns:a16="http://schemas.microsoft.com/office/drawing/2014/main" val="2693717018"/>
                  </a:ext>
                </a:extLst>
              </a:tr>
              <a:tr h="404128">
                <a:tc>
                  <a:txBody>
                    <a:bodyPr/>
                    <a:lstStyle/>
                    <a:p>
                      <a:r>
                        <a:rPr lang="en-US" sz="2000" i="0" dirty="0">
                          <a:solidFill>
                            <a:schemeClr val="tx1"/>
                          </a:solidFill>
                        </a:rPr>
                        <a:t>u1@northwind.com</a:t>
                      </a:r>
                    </a:p>
                  </a:txBody>
                  <a:tcPr marL="93260" marR="93260" marT="46630" marB="46630"/>
                </a:tc>
                <a:extLst>
                  <a:ext uri="{0D108BD9-81ED-4DB2-BD59-A6C34878D82A}">
                    <a16:rowId xmlns:a16="http://schemas.microsoft.com/office/drawing/2014/main" val="474114192"/>
                  </a:ext>
                </a:extLst>
              </a:tr>
              <a:tr h="404128">
                <a:tc>
                  <a:txBody>
                    <a:bodyPr/>
                    <a:lstStyle/>
                    <a:p>
                      <a:r>
                        <a:rPr lang="en-US" sz="2000" i="0" dirty="0">
                          <a:solidFill>
                            <a:schemeClr val="tx1"/>
                          </a:solidFill>
                        </a:rPr>
                        <a:t>bill5@litwareinc.com</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1" name="Transcript"/>
          <p:cNvGraphicFramePr>
            <a:graphicFrameLocks noGrp="1"/>
          </p:cNvGraphicFramePr>
          <p:nvPr>
            <p:extLst/>
          </p:nvPr>
        </p:nvGraphicFramePr>
        <p:xfrm>
          <a:off x="8039037" y="1322639"/>
          <a:ext cx="1916629" cy="2082814"/>
        </p:xfrm>
        <a:graphic>
          <a:graphicData uri="http://schemas.openxmlformats.org/drawingml/2006/table">
            <a:tbl>
              <a:tblPr firstRow="1" bandRow="1">
                <a:tableStyleId>{5C22544A-7EE6-4342-B048-85BDC9FD1C3A}</a:tableStyleId>
              </a:tblPr>
              <a:tblGrid>
                <a:gridCol w="1916629">
                  <a:extLst>
                    <a:ext uri="{9D8B030D-6E8A-4147-A177-3AD203B41FA5}">
                      <a16:colId xmlns:a16="http://schemas.microsoft.com/office/drawing/2014/main" val="3618889415"/>
                    </a:ext>
                  </a:extLst>
                </a:gridCol>
              </a:tblGrid>
              <a:tr h="466302">
                <a:tc>
                  <a:txBody>
                    <a:bodyPr/>
                    <a:lstStyle/>
                    <a:p>
                      <a:r>
                        <a:rPr lang="en-US" sz="2400" dirty="0"/>
                        <a:t>Transcript</a:t>
                      </a:r>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a:t>
                      </a:r>
                    </a:p>
                  </a:txBody>
                  <a:tcPr marL="93260" marR="93260" marT="46630" marB="46630"/>
                </a:tc>
                <a:extLst>
                  <a:ext uri="{0D108BD9-81ED-4DB2-BD59-A6C34878D82A}">
                    <a16:rowId xmlns:a16="http://schemas.microsoft.com/office/drawing/2014/main" val="421879776"/>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a:t>
                      </a:r>
                    </a:p>
                  </a:txBody>
                  <a:tcPr marL="93260" marR="93260" marT="46630" marB="46630"/>
                </a:tc>
                <a:extLst>
                  <a:ext uri="{0D108BD9-81ED-4DB2-BD59-A6C34878D82A}">
                    <a16:rowId xmlns:a16="http://schemas.microsoft.com/office/drawing/2014/main" val="2693717018"/>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a:t>
                      </a:r>
                    </a:p>
                  </a:txBody>
                  <a:tcPr marL="93260" marR="93260" marT="46630" marB="46630"/>
                </a:tc>
                <a:extLst>
                  <a:ext uri="{0D108BD9-81ED-4DB2-BD59-A6C34878D82A}">
                    <a16:rowId xmlns:a16="http://schemas.microsoft.com/office/drawing/2014/main" val="474114192"/>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a:t>
                      </a:r>
                    </a:p>
                  </a:txBody>
                  <a:tcPr marL="93260" marR="93260" marT="46630" marB="46630"/>
                </a:tc>
                <a:extLst>
                  <a:ext uri="{0D108BD9-81ED-4DB2-BD59-A6C34878D82A}">
                    <a16:rowId xmlns:a16="http://schemas.microsoft.com/office/drawing/2014/main" val="342921304"/>
                  </a:ext>
                </a:extLst>
              </a:tr>
            </a:tbl>
          </a:graphicData>
        </a:graphic>
      </p:graphicFrame>
      <p:grpSp>
        <p:nvGrpSpPr>
          <p:cNvPr id="32" name="Docs"/>
          <p:cNvGrpSpPr/>
          <p:nvPr/>
        </p:nvGrpSpPr>
        <p:grpSpPr>
          <a:xfrm>
            <a:off x="7956734" y="3900700"/>
            <a:ext cx="1998932" cy="2025609"/>
            <a:chOff x="7768723" y="4637231"/>
            <a:chExt cx="1959915" cy="1986071"/>
          </a:xfrm>
        </p:grpSpPr>
        <p:grpSp>
          <p:nvGrpSpPr>
            <p:cNvPr id="16" name="Group 15"/>
            <p:cNvGrpSpPr/>
            <p:nvPr/>
          </p:nvGrpSpPr>
          <p:grpSpPr>
            <a:xfrm>
              <a:off x="8524508" y="4637231"/>
              <a:ext cx="1204130" cy="1594044"/>
              <a:chOff x="8459435" y="4556713"/>
              <a:chExt cx="1204130" cy="1594044"/>
            </a:xfrm>
          </p:grpSpPr>
          <p:grpSp>
            <p:nvGrpSpPr>
              <p:cNvPr id="12" name="Group 20"/>
              <p:cNvGrpSpPr>
                <a:grpSpLocks noChangeAspect="1"/>
              </p:cNvGrpSpPr>
              <p:nvPr/>
            </p:nvGrpSpPr>
            <p:grpSpPr bwMode="auto">
              <a:xfrm>
                <a:off x="8459435" y="4556713"/>
                <a:ext cx="1204130" cy="1592303"/>
                <a:chOff x="3915" y="2947"/>
                <a:chExt cx="456" cy="603"/>
              </a:xfrm>
              <a:solidFill>
                <a:schemeClr val="accent4">
                  <a:lumMod val="20000"/>
                  <a:lumOff val="80000"/>
                </a:schemeClr>
              </a:solidFill>
            </p:grpSpPr>
            <p:sp>
              <p:nvSpPr>
                <p:cNvPr id="1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15" name="TextBox 14"/>
              <p:cNvSpPr txBox="1"/>
              <p:nvPr/>
            </p:nvSpPr>
            <p:spPr>
              <a:xfrm>
                <a:off x="8572701" y="4849695"/>
                <a:ext cx="1090864" cy="1301062"/>
              </a:xfrm>
              <a:prstGeom prst="rect">
                <a:avLst/>
              </a:prstGeom>
              <a:noFill/>
            </p:spPr>
            <p:txBody>
              <a:bodyPr wrap="square" rtlCol="0">
                <a:spAutoFit/>
              </a:bodyPr>
              <a:lstStyle/>
              <a:p>
                <a:pPr defTabSz="932597"/>
                <a:r>
                  <a:rPr lang="en-US" sz="1122" kern="0" dirty="0">
                    <a:solidFill>
                      <a:sysClr val="windowText" lastClr="000000"/>
                    </a:solidFill>
                  </a:rPr>
                  <a:t>Lorem ipsum dolor sit </a:t>
                </a:r>
                <a:r>
                  <a:rPr lang="en-US" sz="1122" kern="0" dirty="0" err="1">
                    <a:solidFill>
                      <a:sysClr val="windowText" lastClr="000000"/>
                    </a:solidFill>
                  </a:rPr>
                  <a:t>amet</a:t>
                </a:r>
                <a:r>
                  <a:rPr lang="en-US" sz="1122" kern="0" dirty="0">
                    <a:solidFill>
                      <a:sysClr val="windowText" lastClr="000000"/>
                    </a:solidFill>
                  </a:rPr>
                  <a:t>, </a:t>
                </a:r>
                <a:r>
                  <a:rPr lang="en-US" sz="1122" kern="0" dirty="0" err="1">
                    <a:solidFill>
                      <a:sysClr val="windowText" lastClr="000000"/>
                    </a:solidFill>
                  </a:rPr>
                  <a:t>consectetuer</a:t>
                </a:r>
                <a:r>
                  <a:rPr lang="en-US" sz="1122" kern="0" dirty="0">
                    <a:solidFill>
                      <a:sysClr val="windowText" lastClr="000000"/>
                    </a:solidFill>
                  </a:rPr>
                  <a:t> </a:t>
                </a:r>
                <a:r>
                  <a:rPr lang="en-US" sz="1122" kern="0" dirty="0" err="1">
                    <a:solidFill>
                      <a:sysClr val="windowText" lastClr="000000"/>
                    </a:solidFill>
                  </a:rPr>
                  <a:t>adipiscing</a:t>
                </a:r>
                <a:r>
                  <a:rPr lang="en-US" sz="1122" kern="0" dirty="0">
                    <a:solidFill>
                      <a:sysClr val="windowText" lastClr="000000"/>
                    </a:solidFill>
                  </a:rPr>
                  <a:t> </a:t>
                </a:r>
                <a:r>
                  <a:rPr lang="en-US" sz="1122" kern="0" dirty="0" err="1">
                    <a:solidFill>
                      <a:sysClr val="windowText" lastClr="000000"/>
                    </a:solidFill>
                  </a:rPr>
                  <a:t>elit</a:t>
                </a:r>
                <a:r>
                  <a:rPr lang="en-US" sz="1122" kern="0" dirty="0">
                    <a:solidFill>
                      <a:sysClr val="windowText" lastClr="000000"/>
                    </a:solidFill>
                  </a:rPr>
                  <a:t>. Maecenas </a:t>
                </a:r>
                <a:r>
                  <a:rPr lang="en-US" sz="1122" kern="0" dirty="0" err="1">
                    <a:solidFill>
                      <a:sysClr val="windowText" lastClr="000000"/>
                    </a:solidFill>
                  </a:rPr>
                  <a:t>porttitor</a:t>
                </a:r>
                <a:r>
                  <a:rPr lang="en-US" sz="1122" kern="0" dirty="0">
                    <a:solidFill>
                      <a:sysClr val="windowText" lastClr="000000"/>
                    </a:solidFill>
                  </a:rPr>
                  <a:t> </a:t>
                </a:r>
                <a:r>
                  <a:rPr lang="en-US" sz="1122" kern="0" dirty="0" err="1">
                    <a:solidFill>
                      <a:sysClr val="windowText" lastClr="000000"/>
                    </a:solidFill>
                  </a:rPr>
                  <a:t>congue</a:t>
                </a:r>
                <a:r>
                  <a:rPr lang="en-US" sz="1122" kern="0" dirty="0">
                    <a:solidFill>
                      <a:sysClr val="windowText" lastClr="000000"/>
                    </a:solidFill>
                  </a:rPr>
                  <a:t> </a:t>
                </a:r>
                <a:r>
                  <a:rPr lang="en-US" sz="1122" kern="0" dirty="0" err="1">
                    <a:solidFill>
                      <a:sysClr val="windowText" lastClr="000000"/>
                    </a:solidFill>
                  </a:rPr>
                  <a:t>massa</a:t>
                </a:r>
                <a:r>
                  <a:rPr lang="en-US" sz="1122" kern="0" dirty="0">
                    <a:solidFill>
                      <a:sysClr val="windowText" lastClr="000000"/>
                    </a:solidFill>
                  </a:rPr>
                  <a:t>. </a:t>
                </a:r>
              </a:p>
            </p:txBody>
          </p:sp>
        </p:grpSp>
        <p:grpSp>
          <p:nvGrpSpPr>
            <p:cNvPr id="17" name="Group 16"/>
            <p:cNvGrpSpPr/>
            <p:nvPr/>
          </p:nvGrpSpPr>
          <p:grpSpPr>
            <a:xfrm>
              <a:off x="8282795" y="4769115"/>
              <a:ext cx="1204130" cy="1594044"/>
              <a:chOff x="8459435" y="4556713"/>
              <a:chExt cx="1204130" cy="1594044"/>
            </a:xfrm>
          </p:grpSpPr>
          <p:grpSp>
            <p:nvGrpSpPr>
              <p:cNvPr id="18" name="Group 20"/>
              <p:cNvGrpSpPr>
                <a:grpSpLocks noChangeAspect="1"/>
              </p:cNvGrpSpPr>
              <p:nvPr/>
            </p:nvGrpSpPr>
            <p:grpSpPr bwMode="auto">
              <a:xfrm>
                <a:off x="8459435" y="4556713"/>
                <a:ext cx="1204130" cy="1592303"/>
                <a:chOff x="3915" y="2947"/>
                <a:chExt cx="456" cy="603"/>
              </a:xfrm>
              <a:solidFill>
                <a:schemeClr val="accent4">
                  <a:lumMod val="20000"/>
                  <a:lumOff val="80000"/>
                </a:schemeClr>
              </a:solidFill>
            </p:grpSpPr>
            <p:sp>
              <p:nvSpPr>
                <p:cNvPr id="2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19" name="TextBox 18"/>
              <p:cNvSpPr txBox="1"/>
              <p:nvPr/>
            </p:nvSpPr>
            <p:spPr>
              <a:xfrm>
                <a:off x="8572701" y="4849695"/>
                <a:ext cx="1090864" cy="1301062"/>
              </a:xfrm>
              <a:prstGeom prst="rect">
                <a:avLst/>
              </a:prstGeom>
              <a:noFill/>
            </p:spPr>
            <p:txBody>
              <a:bodyPr wrap="square" rtlCol="0">
                <a:spAutoFit/>
              </a:bodyPr>
              <a:lstStyle/>
              <a:p>
                <a:pPr defTabSz="932597"/>
                <a:r>
                  <a:rPr lang="en-US" sz="1122" kern="0" dirty="0">
                    <a:solidFill>
                      <a:sysClr val="windowText" lastClr="000000"/>
                    </a:solidFill>
                  </a:rPr>
                  <a:t>Lorem ipsum dolor sit </a:t>
                </a:r>
                <a:r>
                  <a:rPr lang="en-US" sz="1122" kern="0" dirty="0" err="1">
                    <a:solidFill>
                      <a:sysClr val="windowText" lastClr="000000"/>
                    </a:solidFill>
                  </a:rPr>
                  <a:t>amet</a:t>
                </a:r>
                <a:r>
                  <a:rPr lang="en-US" sz="1122" kern="0" dirty="0">
                    <a:solidFill>
                      <a:sysClr val="windowText" lastClr="000000"/>
                    </a:solidFill>
                  </a:rPr>
                  <a:t>, </a:t>
                </a:r>
                <a:r>
                  <a:rPr lang="en-US" sz="1122" kern="0" dirty="0" err="1">
                    <a:solidFill>
                      <a:sysClr val="windowText" lastClr="000000"/>
                    </a:solidFill>
                  </a:rPr>
                  <a:t>consectetuer</a:t>
                </a:r>
                <a:r>
                  <a:rPr lang="en-US" sz="1122" kern="0" dirty="0">
                    <a:solidFill>
                      <a:sysClr val="windowText" lastClr="000000"/>
                    </a:solidFill>
                  </a:rPr>
                  <a:t> </a:t>
                </a:r>
                <a:r>
                  <a:rPr lang="en-US" sz="1122" kern="0" dirty="0" err="1">
                    <a:solidFill>
                      <a:sysClr val="windowText" lastClr="000000"/>
                    </a:solidFill>
                  </a:rPr>
                  <a:t>adipiscing</a:t>
                </a:r>
                <a:r>
                  <a:rPr lang="en-US" sz="1122" kern="0" dirty="0">
                    <a:solidFill>
                      <a:sysClr val="windowText" lastClr="000000"/>
                    </a:solidFill>
                  </a:rPr>
                  <a:t> </a:t>
                </a:r>
                <a:r>
                  <a:rPr lang="en-US" sz="1122" kern="0" dirty="0" err="1">
                    <a:solidFill>
                      <a:sysClr val="windowText" lastClr="000000"/>
                    </a:solidFill>
                  </a:rPr>
                  <a:t>elit</a:t>
                </a:r>
                <a:r>
                  <a:rPr lang="en-US" sz="1122" kern="0" dirty="0">
                    <a:solidFill>
                      <a:sysClr val="windowText" lastClr="000000"/>
                    </a:solidFill>
                  </a:rPr>
                  <a:t>. Maecenas </a:t>
                </a:r>
                <a:r>
                  <a:rPr lang="en-US" sz="1122" kern="0" dirty="0" err="1">
                    <a:solidFill>
                      <a:sysClr val="windowText" lastClr="000000"/>
                    </a:solidFill>
                  </a:rPr>
                  <a:t>porttitor</a:t>
                </a:r>
                <a:r>
                  <a:rPr lang="en-US" sz="1122" kern="0" dirty="0">
                    <a:solidFill>
                      <a:sysClr val="windowText" lastClr="000000"/>
                    </a:solidFill>
                  </a:rPr>
                  <a:t> </a:t>
                </a:r>
                <a:r>
                  <a:rPr lang="en-US" sz="1122" kern="0" dirty="0" err="1">
                    <a:solidFill>
                      <a:sysClr val="windowText" lastClr="000000"/>
                    </a:solidFill>
                  </a:rPr>
                  <a:t>congue</a:t>
                </a:r>
                <a:r>
                  <a:rPr lang="en-US" sz="1122" kern="0" dirty="0">
                    <a:solidFill>
                      <a:sysClr val="windowText" lastClr="000000"/>
                    </a:solidFill>
                  </a:rPr>
                  <a:t> </a:t>
                </a:r>
                <a:r>
                  <a:rPr lang="en-US" sz="1122" kern="0" dirty="0" err="1">
                    <a:solidFill>
                      <a:sysClr val="windowText" lastClr="000000"/>
                    </a:solidFill>
                  </a:rPr>
                  <a:t>massa</a:t>
                </a:r>
                <a:r>
                  <a:rPr lang="en-US" sz="1122" kern="0" dirty="0">
                    <a:solidFill>
                      <a:sysClr val="windowText" lastClr="000000"/>
                    </a:solidFill>
                  </a:rPr>
                  <a:t>. </a:t>
                </a:r>
              </a:p>
            </p:txBody>
          </p:sp>
        </p:grpSp>
        <p:grpSp>
          <p:nvGrpSpPr>
            <p:cNvPr id="22" name="Group 21"/>
            <p:cNvGrpSpPr/>
            <p:nvPr/>
          </p:nvGrpSpPr>
          <p:grpSpPr>
            <a:xfrm>
              <a:off x="8015809" y="4915839"/>
              <a:ext cx="1204130" cy="1594044"/>
              <a:chOff x="8459435" y="4556713"/>
              <a:chExt cx="1204130" cy="1594044"/>
            </a:xfrm>
          </p:grpSpPr>
          <p:grpSp>
            <p:nvGrpSpPr>
              <p:cNvPr id="23" name="Group 20"/>
              <p:cNvGrpSpPr>
                <a:grpSpLocks noChangeAspect="1"/>
              </p:cNvGrpSpPr>
              <p:nvPr/>
            </p:nvGrpSpPr>
            <p:grpSpPr bwMode="auto">
              <a:xfrm>
                <a:off x="8459435" y="4556713"/>
                <a:ext cx="1204130" cy="1592303"/>
                <a:chOff x="3915" y="2947"/>
                <a:chExt cx="456" cy="603"/>
              </a:xfrm>
              <a:solidFill>
                <a:schemeClr val="accent4">
                  <a:lumMod val="20000"/>
                  <a:lumOff val="80000"/>
                </a:schemeClr>
              </a:solidFill>
            </p:grpSpPr>
            <p:sp>
              <p:nvSpPr>
                <p:cNvPr id="2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24" name="TextBox 23"/>
              <p:cNvSpPr txBox="1"/>
              <p:nvPr/>
            </p:nvSpPr>
            <p:spPr>
              <a:xfrm>
                <a:off x="8572701" y="4849695"/>
                <a:ext cx="1090864" cy="1301062"/>
              </a:xfrm>
              <a:prstGeom prst="rect">
                <a:avLst/>
              </a:prstGeom>
              <a:noFill/>
            </p:spPr>
            <p:txBody>
              <a:bodyPr wrap="square" rtlCol="0">
                <a:spAutoFit/>
              </a:bodyPr>
              <a:lstStyle/>
              <a:p>
                <a:pPr defTabSz="932597"/>
                <a:r>
                  <a:rPr lang="en-US" sz="1122" kern="0" dirty="0">
                    <a:solidFill>
                      <a:sysClr val="windowText" lastClr="000000"/>
                    </a:solidFill>
                  </a:rPr>
                  <a:t>Lorem ipsum dolor sit </a:t>
                </a:r>
                <a:r>
                  <a:rPr lang="en-US" sz="1122" kern="0" dirty="0" err="1">
                    <a:solidFill>
                      <a:sysClr val="windowText" lastClr="000000"/>
                    </a:solidFill>
                  </a:rPr>
                  <a:t>amet</a:t>
                </a:r>
                <a:r>
                  <a:rPr lang="en-US" sz="1122" kern="0" dirty="0">
                    <a:solidFill>
                      <a:sysClr val="windowText" lastClr="000000"/>
                    </a:solidFill>
                  </a:rPr>
                  <a:t>, </a:t>
                </a:r>
                <a:r>
                  <a:rPr lang="en-US" sz="1122" kern="0" dirty="0" err="1">
                    <a:solidFill>
                      <a:sysClr val="windowText" lastClr="000000"/>
                    </a:solidFill>
                  </a:rPr>
                  <a:t>consectetuer</a:t>
                </a:r>
                <a:r>
                  <a:rPr lang="en-US" sz="1122" kern="0" dirty="0">
                    <a:solidFill>
                      <a:sysClr val="windowText" lastClr="000000"/>
                    </a:solidFill>
                  </a:rPr>
                  <a:t> </a:t>
                </a:r>
                <a:r>
                  <a:rPr lang="en-US" sz="1122" kern="0" dirty="0" err="1">
                    <a:solidFill>
                      <a:sysClr val="windowText" lastClr="000000"/>
                    </a:solidFill>
                  </a:rPr>
                  <a:t>adipiscing</a:t>
                </a:r>
                <a:r>
                  <a:rPr lang="en-US" sz="1122" kern="0" dirty="0">
                    <a:solidFill>
                      <a:sysClr val="windowText" lastClr="000000"/>
                    </a:solidFill>
                  </a:rPr>
                  <a:t> </a:t>
                </a:r>
                <a:r>
                  <a:rPr lang="en-US" sz="1122" kern="0" dirty="0" err="1">
                    <a:solidFill>
                      <a:sysClr val="windowText" lastClr="000000"/>
                    </a:solidFill>
                  </a:rPr>
                  <a:t>elit</a:t>
                </a:r>
                <a:r>
                  <a:rPr lang="en-US" sz="1122" kern="0" dirty="0">
                    <a:solidFill>
                      <a:sysClr val="windowText" lastClr="000000"/>
                    </a:solidFill>
                  </a:rPr>
                  <a:t>. Maecenas </a:t>
                </a:r>
                <a:r>
                  <a:rPr lang="en-US" sz="1122" kern="0" dirty="0" err="1">
                    <a:solidFill>
                      <a:sysClr val="windowText" lastClr="000000"/>
                    </a:solidFill>
                  </a:rPr>
                  <a:t>porttitor</a:t>
                </a:r>
                <a:r>
                  <a:rPr lang="en-US" sz="1122" kern="0" dirty="0">
                    <a:solidFill>
                      <a:sysClr val="windowText" lastClr="000000"/>
                    </a:solidFill>
                  </a:rPr>
                  <a:t> </a:t>
                </a:r>
                <a:r>
                  <a:rPr lang="en-US" sz="1122" kern="0" dirty="0" err="1">
                    <a:solidFill>
                      <a:sysClr val="windowText" lastClr="000000"/>
                    </a:solidFill>
                  </a:rPr>
                  <a:t>congue</a:t>
                </a:r>
                <a:r>
                  <a:rPr lang="en-US" sz="1122" kern="0" dirty="0">
                    <a:solidFill>
                      <a:sysClr val="windowText" lastClr="000000"/>
                    </a:solidFill>
                  </a:rPr>
                  <a:t> </a:t>
                </a:r>
                <a:r>
                  <a:rPr lang="en-US" sz="1122" kern="0" dirty="0" err="1">
                    <a:solidFill>
                      <a:sysClr val="windowText" lastClr="000000"/>
                    </a:solidFill>
                  </a:rPr>
                  <a:t>massa</a:t>
                </a:r>
                <a:r>
                  <a:rPr lang="en-US" sz="1122" kern="0" dirty="0">
                    <a:solidFill>
                      <a:sysClr val="windowText" lastClr="000000"/>
                    </a:solidFill>
                  </a:rPr>
                  <a:t>. </a:t>
                </a:r>
              </a:p>
            </p:txBody>
          </p:sp>
        </p:grpSp>
        <p:grpSp>
          <p:nvGrpSpPr>
            <p:cNvPr id="27" name="Group 26"/>
            <p:cNvGrpSpPr/>
            <p:nvPr/>
          </p:nvGrpSpPr>
          <p:grpSpPr>
            <a:xfrm>
              <a:off x="7768723" y="5029258"/>
              <a:ext cx="1204130" cy="1594044"/>
              <a:chOff x="8459435" y="4556713"/>
              <a:chExt cx="1204130" cy="1594044"/>
            </a:xfrm>
          </p:grpSpPr>
          <p:grpSp>
            <p:nvGrpSpPr>
              <p:cNvPr id="28" name="Group 20"/>
              <p:cNvGrpSpPr>
                <a:grpSpLocks noChangeAspect="1"/>
              </p:cNvGrpSpPr>
              <p:nvPr/>
            </p:nvGrpSpPr>
            <p:grpSpPr bwMode="auto">
              <a:xfrm>
                <a:off x="8459435" y="4556713"/>
                <a:ext cx="1204130" cy="1592303"/>
                <a:chOff x="3915" y="2947"/>
                <a:chExt cx="456" cy="603"/>
              </a:xfrm>
              <a:solidFill>
                <a:schemeClr val="accent4">
                  <a:lumMod val="20000"/>
                  <a:lumOff val="80000"/>
                </a:schemeClr>
              </a:solidFill>
            </p:grpSpPr>
            <p:sp>
              <p:nvSpPr>
                <p:cNvPr id="3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29" name="TextBox 28"/>
              <p:cNvSpPr txBox="1"/>
              <p:nvPr/>
            </p:nvSpPr>
            <p:spPr>
              <a:xfrm>
                <a:off x="8572701" y="4849695"/>
                <a:ext cx="1090864" cy="1301062"/>
              </a:xfrm>
              <a:prstGeom prst="rect">
                <a:avLst/>
              </a:prstGeom>
              <a:noFill/>
            </p:spPr>
            <p:txBody>
              <a:bodyPr wrap="square" rtlCol="0">
                <a:spAutoFit/>
              </a:bodyPr>
              <a:lstStyle/>
              <a:p>
                <a:pPr defTabSz="932597"/>
                <a:r>
                  <a:rPr lang="en-US" sz="1122" kern="0" dirty="0">
                    <a:solidFill>
                      <a:sysClr val="windowText" lastClr="000000"/>
                    </a:solidFill>
                  </a:rPr>
                  <a:t>Lorem ipsum dolor sit </a:t>
                </a:r>
                <a:r>
                  <a:rPr lang="en-US" sz="1122" kern="0" dirty="0" err="1">
                    <a:solidFill>
                      <a:sysClr val="windowText" lastClr="000000"/>
                    </a:solidFill>
                  </a:rPr>
                  <a:t>amet</a:t>
                </a:r>
                <a:r>
                  <a:rPr lang="en-US" sz="1122" kern="0" dirty="0">
                    <a:solidFill>
                      <a:sysClr val="windowText" lastClr="000000"/>
                    </a:solidFill>
                  </a:rPr>
                  <a:t>, </a:t>
                </a:r>
                <a:r>
                  <a:rPr lang="en-US" sz="1122" kern="0" dirty="0" err="1">
                    <a:solidFill>
                      <a:sysClr val="windowText" lastClr="000000"/>
                    </a:solidFill>
                  </a:rPr>
                  <a:t>consectetuer</a:t>
                </a:r>
                <a:r>
                  <a:rPr lang="en-US" sz="1122" kern="0" dirty="0">
                    <a:solidFill>
                      <a:sysClr val="windowText" lastClr="000000"/>
                    </a:solidFill>
                  </a:rPr>
                  <a:t> </a:t>
                </a:r>
                <a:r>
                  <a:rPr lang="en-US" sz="1122" kern="0" dirty="0" err="1">
                    <a:solidFill>
                      <a:sysClr val="windowText" lastClr="000000"/>
                    </a:solidFill>
                  </a:rPr>
                  <a:t>adipiscing</a:t>
                </a:r>
                <a:r>
                  <a:rPr lang="en-US" sz="1122" kern="0" dirty="0">
                    <a:solidFill>
                      <a:sysClr val="windowText" lastClr="000000"/>
                    </a:solidFill>
                  </a:rPr>
                  <a:t> </a:t>
                </a:r>
                <a:r>
                  <a:rPr lang="en-US" sz="1122" kern="0" dirty="0" err="1">
                    <a:solidFill>
                      <a:sysClr val="windowText" lastClr="000000"/>
                    </a:solidFill>
                  </a:rPr>
                  <a:t>elit</a:t>
                </a:r>
                <a:r>
                  <a:rPr lang="en-US" sz="1122" kern="0" dirty="0">
                    <a:solidFill>
                      <a:sysClr val="windowText" lastClr="000000"/>
                    </a:solidFill>
                  </a:rPr>
                  <a:t>. Maecenas </a:t>
                </a:r>
                <a:r>
                  <a:rPr lang="en-US" sz="1122" kern="0" dirty="0" err="1">
                    <a:solidFill>
                      <a:sysClr val="windowText" lastClr="000000"/>
                    </a:solidFill>
                  </a:rPr>
                  <a:t>porttitor</a:t>
                </a:r>
                <a:r>
                  <a:rPr lang="en-US" sz="1122" kern="0" dirty="0">
                    <a:solidFill>
                      <a:sysClr val="windowText" lastClr="000000"/>
                    </a:solidFill>
                  </a:rPr>
                  <a:t> </a:t>
                </a:r>
                <a:r>
                  <a:rPr lang="en-US" sz="1122" kern="0" dirty="0" err="1">
                    <a:solidFill>
                      <a:sysClr val="windowText" lastClr="000000"/>
                    </a:solidFill>
                  </a:rPr>
                  <a:t>congue</a:t>
                </a:r>
                <a:r>
                  <a:rPr lang="en-US" sz="1122" kern="0" dirty="0">
                    <a:solidFill>
                      <a:sysClr val="windowText" lastClr="000000"/>
                    </a:solidFill>
                  </a:rPr>
                  <a:t> </a:t>
                </a:r>
                <a:r>
                  <a:rPr lang="en-US" sz="1122" kern="0" dirty="0" err="1">
                    <a:solidFill>
                      <a:sysClr val="windowText" lastClr="000000"/>
                    </a:solidFill>
                  </a:rPr>
                  <a:t>massa</a:t>
                </a:r>
                <a:r>
                  <a:rPr lang="en-US" sz="1122" kern="0" dirty="0">
                    <a:solidFill>
                      <a:sysClr val="windowText" lastClr="000000"/>
                    </a:solidFill>
                  </a:rPr>
                  <a:t>. </a:t>
                </a:r>
              </a:p>
            </p:txBody>
          </p:sp>
        </p:grpSp>
      </p:grpSp>
      <p:sp>
        <p:nvSpPr>
          <p:cNvPr id="35" name="Arrow"/>
          <p:cNvSpPr/>
          <p:nvPr/>
        </p:nvSpPr>
        <p:spPr>
          <a:xfrm>
            <a:off x="8628544" y="2028822"/>
            <a:ext cx="524306" cy="195730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aphicFrame>
        <p:nvGraphicFramePr>
          <p:cNvPr id="36" name="Name"/>
          <p:cNvGraphicFramePr>
            <a:graphicFrameLocks noGrp="1"/>
          </p:cNvGraphicFramePr>
          <p:nvPr>
            <p:extLst/>
          </p:nvPr>
        </p:nvGraphicFramePr>
        <p:xfrm>
          <a:off x="9955666" y="1322639"/>
          <a:ext cx="1916629" cy="2082814"/>
        </p:xfrm>
        <a:graphic>
          <a:graphicData uri="http://schemas.openxmlformats.org/drawingml/2006/table">
            <a:tbl>
              <a:tblPr firstRow="1" bandRow="1">
                <a:tableStyleId>{5C22544A-7EE6-4342-B048-85BDC9FD1C3A}</a:tableStyleId>
              </a:tblPr>
              <a:tblGrid>
                <a:gridCol w="1916629">
                  <a:extLst>
                    <a:ext uri="{9D8B030D-6E8A-4147-A177-3AD203B41FA5}">
                      <a16:colId xmlns:a16="http://schemas.microsoft.com/office/drawing/2014/main" val="3618889415"/>
                    </a:ext>
                  </a:extLst>
                </a:gridCol>
              </a:tblGrid>
              <a:tr h="466302">
                <a:tc>
                  <a:txBody>
                    <a:bodyPr/>
                    <a:lstStyle/>
                    <a:p>
                      <a:r>
                        <a:rPr lang="en-US" sz="2400" dirty="0" err="1"/>
                        <a:t>LastName</a:t>
                      </a:r>
                      <a:endParaRPr lang="en-US" sz="2400" dirty="0"/>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Smith</a:t>
                      </a:r>
                    </a:p>
                  </a:txBody>
                  <a:tcPr marL="93260" marR="93260" marT="46630" marB="46630"/>
                </a:tc>
                <a:extLst>
                  <a:ext uri="{0D108BD9-81ED-4DB2-BD59-A6C34878D82A}">
                    <a16:rowId xmlns:a16="http://schemas.microsoft.com/office/drawing/2014/main" val="421879776"/>
                  </a:ext>
                </a:extLst>
              </a:tr>
              <a:tr h="404128">
                <a:tc>
                  <a:txBody>
                    <a:bodyPr/>
                    <a:lstStyle/>
                    <a:p>
                      <a:r>
                        <a:rPr lang="en-US" sz="2000" i="0" dirty="0" err="1">
                          <a:solidFill>
                            <a:schemeClr val="tx1"/>
                          </a:solidFill>
                        </a:rPr>
                        <a:t>Ásbjörnsson</a:t>
                      </a:r>
                      <a:endParaRPr lang="en-US" sz="2000" i="0" dirty="0">
                        <a:solidFill>
                          <a:schemeClr val="tx1"/>
                        </a:solidFill>
                      </a:endParaRPr>
                    </a:p>
                  </a:txBody>
                  <a:tcPr marL="93260" marR="93260" marT="46630" marB="46630"/>
                </a:tc>
                <a:extLst>
                  <a:ext uri="{0D108BD9-81ED-4DB2-BD59-A6C34878D82A}">
                    <a16:rowId xmlns:a16="http://schemas.microsoft.com/office/drawing/2014/main" val="2693717018"/>
                  </a:ext>
                </a:extLst>
              </a:tr>
              <a:tr h="404128">
                <a:tc>
                  <a:txBody>
                    <a:bodyPr/>
                    <a:lstStyle/>
                    <a:p>
                      <a:r>
                        <a:rPr lang="ja-JP" altLang="en-US" sz="2000" i="0" dirty="0">
                          <a:solidFill>
                            <a:schemeClr val="tx1"/>
                          </a:solidFill>
                        </a:rPr>
                        <a:t>愛佳</a:t>
                      </a:r>
                      <a:endParaRPr lang="en-US" sz="2000" i="0" dirty="0">
                        <a:solidFill>
                          <a:schemeClr val="tx1"/>
                        </a:solidFill>
                      </a:endParaRPr>
                    </a:p>
                  </a:txBody>
                  <a:tcPr marL="93260" marR="93260" marT="46630" marB="46630"/>
                </a:tc>
                <a:extLst>
                  <a:ext uri="{0D108BD9-81ED-4DB2-BD59-A6C34878D82A}">
                    <a16:rowId xmlns:a16="http://schemas.microsoft.com/office/drawing/2014/main" val="474114192"/>
                  </a:ext>
                </a:extLst>
              </a:tr>
              <a:tr h="404128">
                <a:tc>
                  <a:txBody>
                    <a:bodyPr/>
                    <a:lstStyle/>
                    <a:p>
                      <a:r>
                        <a:rPr lang="ar-AE" sz="2000" i="0" dirty="0">
                          <a:solidFill>
                            <a:schemeClr val="tx1"/>
                          </a:solidFill>
                        </a:rPr>
                        <a:t>عبد الحميد</a:t>
                      </a:r>
                      <a:endParaRPr lang="en-US" sz="20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Tree>
    <p:extLst>
      <p:ext uri="{BB962C8B-B14F-4D97-AF65-F5344CB8AC3E}">
        <p14:creationId xmlns:p14="http://schemas.microsoft.com/office/powerpoint/2010/main" val="27862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up)">
                                      <p:cBhvr>
                                        <p:cTn id="38" dur="500"/>
                                        <p:tgtEl>
                                          <p:spTgt spid="35"/>
                                        </p:tgtEl>
                                      </p:cBhvr>
                                    </p:animEffect>
                                  </p:childTnLst>
                                </p:cTn>
                              </p:par>
                            </p:childTnLst>
                          </p:cTn>
                        </p:par>
                        <p:par>
                          <p:cTn id="39" fill="hold">
                            <p:stCondLst>
                              <p:cond delay="1500"/>
                            </p:stCondLst>
                            <p:childTnLst>
                              <p:par>
                                <p:cTn id="40" presetID="1"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umbers"/>
          <p:cNvSpPr txBox="1">
            <a:spLocks/>
          </p:cNvSpPr>
          <p:nvPr/>
        </p:nvSpPr>
        <p:spPr>
          <a:xfrm>
            <a:off x="396028" y="1324083"/>
            <a:ext cx="4046991" cy="269785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278">
              <a:spcBef>
                <a:spcPts val="1428"/>
              </a:spcBef>
              <a:buNone/>
            </a:pPr>
            <a:r>
              <a:rPr lang="en-US" sz="3264" b="1" dirty="0"/>
              <a:t>Numbers</a:t>
            </a:r>
          </a:p>
          <a:p>
            <a:pPr marL="349604" indent="-349604" defTabSz="932278">
              <a:spcBef>
                <a:spcPts val="1428"/>
              </a:spcBef>
            </a:pPr>
            <a:r>
              <a:rPr lang="en-US" sz="2856" dirty="0"/>
              <a:t>Integers</a:t>
            </a:r>
          </a:p>
          <a:p>
            <a:pPr marL="349604" indent="-349604" defTabSz="932278">
              <a:spcBef>
                <a:spcPts val="1428"/>
              </a:spcBef>
            </a:pPr>
            <a:r>
              <a:rPr lang="en-US" sz="2856" dirty="0"/>
              <a:t>Exact decimals</a:t>
            </a:r>
          </a:p>
          <a:p>
            <a:pPr marL="349604" indent="-349604" defTabSz="932278">
              <a:spcBef>
                <a:spcPts val="1428"/>
              </a:spcBef>
            </a:pPr>
            <a:r>
              <a:rPr lang="en-US" sz="2856" dirty="0"/>
              <a:t>Approximate decimals</a:t>
            </a:r>
          </a:p>
          <a:p>
            <a:pPr marL="757478" lvl="1" indent="-291336" defTabSz="932278">
              <a:spcBef>
                <a:spcPts val="306"/>
              </a:spcBef>
              <a:spcAft>
                <a:spcPts val="306"/>
              </a:spcAft>
            </a:pPr>
            <a:endParaRPr lang="en-US" sz="2856" dirty="0"/>
          </a:p>
        </p:txBody>
      </p:sp>
      <p:graphicFrame>
        <p:nvGraphicFramePr>
          <p:cNvPr id="8" name="Units"/>
          <p:cNvGraphicFramePr>
            <a:graphicFrameLocks noGrp="1"/>
          </p:cNvGraphicFramePr>
          <p:nvPr>
            <p:extLst/>
          </p:nvPr>
        </p:nvGraphicFramePr>
        <p:xfrm>
          <a:off x="4443020" y="1324083"/>
          <a:ext cx="1916629" cy="2082814"/>
        </p:xfrm>
        <a:graphic>
          <a:graphicData uri="http://schemas.openxmlformats.org/drawingml/2006/table">
            <a:tbl>
              <a:tblPr firstRow="1" bandRow="1">
                <a:tableStyleId>{5C22544A-7EE6-4342-B048-85BDC9FD1C3A}</a:tableStyleId>
              </a:tblPr>
              <a:tblGrid>
                <a:gridCol w="1916629">
                  <a:extLst>
                    <a:ext uri="{9D8B030D-6E8A-4147-A177-3AD203B41FA5}">
                      <a16:colId xmlns:a16="http://schemas.microsoft.com/office/drawing/2014/main" val="3618889415"/>
                    </a:ext>
                  </a:extLst>
                </a:gridCol>
              </a:tblGrid>
              <a:tr h="466302">
                <a:tc>
                  <a:txBody>
                    <a:bodyPr/>
                    <a:lstStyle/>
                    <a:p>
                      <a:r>
                        <a:rPr lang="en-US" sz="2400" dirty="0" err="1"/>
                        <a:t>UnitsInStock</a:t>
                      </a:r>
                      <a:endParaRPr lang="en-US" sz="2400" dirty="0"/>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198</a:t>
                      </a:r>
                    </a:p>
                  </a:txBody>
                  <a:tcPr marL="93260" marR="93260" marT="46630" marB="46630"/>
                </a:tc>
                <a:extLst>
                  <a:ext uri="{0D108BD9-81ED-4DB2-BD59-A6C34878D82A}">
                    <a16:rowId xmlns:a16="http://schemas.microsoft.com/office/drawing/2014/main" val="421879776"/>
                  </a:ext>
                </a:extLst>
              </a:tr>
              <a:tr h="404128">
                <a:tc>
                  <a:txBody>
                    <a:bodyPr/>
                    <a:lstStyle/>
                    <a:p>
                      <a:r>
                        <a:rPr lang="en-US" sz="2000" i="0" dirty="0">
                          <a:solidFill>
                            <a:schemeClr val="tx1"/>
                          </a:solidFill>
                        </a:rPr>
                        <a:t>12</a:t>
                      </a:r>
                    </a:p>
                  </a:txBody>
                  <a:tcPr marL="93260" marR="93260" marT="46630" marB="46630"/>
                </a:tc>
                <a:extLst>
                  <a:ext uri="{0D108BD9-81ED-4DB2-BD59-A6C34878D82A}">
                    <a16:rowId xmlns:a16="http://schemas.microsoft.com/office/drawing/2014/main" val="2693717018"/>
                  </a:ext>
                </a:extLst>
              </a:tr>
              <a:tr h="404128">
                <a:tc>
                  <a:txBody>
                    <a:bodyPr/>
                    <a:lstStyle/>
                    <a:p>
                      <a:r>
                        <a:rPr lang="en-US" sz="2000" i="0" dirty="0">
                          <a:solidFill>
                            <a:schemeClr val="tx1"/>
                          </a:solidFill>
                        </a:rPr>
                        <a:t>67</a:t>
                      </a:r>
                    </a:p>
                  </a:txBody>
                  <a:tcPr marL="93260" marR="93260" marT="46630" marB="46630"/>
                </a:tc>
                <a:extLst>
                  <a:ext uri="{0D108BD9-81ED-4DB2-BD59-A6C34878D82A}">
                    <a16:rowId xmlns:a16="http://schemas.microsoft.com/office/drawing/2014/main" val="474114192"/>
                  </a:ext>
                </a:extLst>
              </a:tr>
              <a:tr h="404128">
                <a:tc>
                  <a:txBody>
                    <a:bodyPr/>
                    <a:lstStyle/>
                    <a:p>
                      <a:r>
                        <a:rPr lang="en-US" sz="2000" i="0" dirty="0">
                          <a:solidFill>
                            <a:schemeClr val="tx1"/>
                          </a:solidFill>
                        </a:rPr>
                        <a:t>103</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9" name="Cost"/>
          <p:cNvGraphicFramePr>
            <a:graphicFrameLocks noGrp="1"/>
          </p:cNvGraphicFramePr>
          <p:nvPr>
            <p:extLst/>
          </p:nvPr>
        </p:nvGraphicFramePr>
        <p:xfrm>
          <a:off x="6359649" y="1324083"/>
          <a:ext cx="2530680" cy="2082814"/>
        </p:xfrm>
        <a:graphic>
          <a:graphicData uri="http://schemas.openxmlformats.org/drawingml/2006/table">
            <a:tbl>
              <a:tblPr firstRow="1" bandRow="1">
                <a:tableStyleId>{5C22544A-7EE6-4342-B048-85BDC9FD1C3A}</a:tableStyleId>
              </a:tblPr>
              <a:tblGrid>
                <a:gridCol w="2530680">
                  <a:extLst>
                    <a:ext uri="{9D8B030D-6E8A-4147-A177-3AD203B41FA5}">
                      <a16:colId xmlns:a16="http://schemas.microsoft.com/office/drawing/2014/main" val="3618889415"/>
                    </a:ext>
                  </a:extLst>
                </a:gridCol>
              </a:tblGrid>
              <a:tr h="466302">
                <a:tc>
                  <a:txBody>
                    <a:bodyPr/>
                    <a:lstStyle/>
                    <a:p>
                      <a:r>
                        <a:rPr lang="en-US" sz="2400" dirty="0"/>
                        <a:t>Cost</a:t>
                      </a:r>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129.2701</a:t>
                      </a:r>
                    </a:p>
                  </a:txBody>
                  <a:tcPr marL="93260" marR="93260" marT="46630" marB="46630"/>
                </a:tc>
                <a:extLst>
                  <a:ext uri="{0D108BD9-81ED-4DB2-BD59-A6C34878D82A}">
                    <a16:rowId xmlns:a16="http://schemas.microsoft.com/office/drawing/2014/main" val="421879776"/>
                  </a:ext>
                </a:extLst>
              </a:tr>
              <a:tr h="404128">
                <a:tc>
                  <a:txBody>
                    <a:bodyPr/>
                    <a:lstStyle/>
                    <a:p>
                      <a:r>
                        <a:rPr lang="en-US" sz="2000" i="0" dirty="0">
                          <a:solidFill>
                            <a:schemeClr val="tx1"/>
                          </a:solidFill>
                        </a:rPr>
                        <a:t>109.8923</a:t>
                      </a:r>
                    </a:p>
                  </a:txBody>
                  <a:tcPr marL="93260" marR="93260" marT="46630" marB="46630"/>
                </a:tc>
                <a:extLst>
                  <a:ext uri="{0D108BD9-81ED-4DB2-BD59-A6C34878D82A}">
                    <a16:rowId xmlns:a16="http://schemas.microsoft.com/office/drawing/2014/main" val="2693717018"/>
                  </a:ext>
                </a:extLst>
              </a:tr>
              <a:tr h="404128">
                <a:tc>
                  <a:txBody>
                    <a:bodyPr/>
                    <a:lstStyle/>
                    <a:p>
                      <a:r>
                        <a:rPr lang="en-US" sz="2000" i="0" dirty="0">
                          <a:solidFill>
                            <a:schemeClr val="tx1"/>
                          </a:solidFill>
                        </a:rPr>
                        <a:t>27.6555</a:t>
                      </a:r>
                    </a:p>
                  </a:txBody>
                  <a:tcPr marL="93260" marR="93260" marT="46630" marB="46630"/>
                </a:tc>
                <a:extLst>
                  <a:ext uri="{0D108BD9-81ED-4DB2-BD59-A6C34878D82A}">
                    <a16:rowId xmlns:a16="http://schemas.microsoft.com/office/drawing/2014/main" val="474114192"/>
                  </a:ext>
                </a:extLst>
              </a:tr>
              <a:tr h="404128">
                <a:tc>
                  <a:txBody>
                    <a:bodyPr/>
                    <a:lstStyle/>
                    <a:p>
                      <a:r>
                        <a:rPr lang="en-US" sz="2000" i="0" dirty="0">
                          <a:solidFill>
                            <a:schemeClr val="tx1"/>
                          </a:solidFill>
                        </a:rPr>
                        <a:t>4.7600</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0" name="Market"/>
          <p:cNvGraphicFramePr>
            <a:graphicFrameLocks noGrp="1"/>
          </p:cNvGraphicFramePr>
          <p:nvPr>
            <p:extLst/>
          </p:nvPr>
        </p:nvGraphicFramePr>
        <p:xfrm>
          <a:off x="8890329" y="1324083"/>
          <a:ext cx="2479883" cy="2082814"/>
        </p:xfrm>
        <a:graphic>
          <a:graphicData uri="http://schemas.openxmlformats.org/drawingml/2006/table">
            <a:tbl>
              <a:tblPr firstRow="1" bandRow="1">
                <a:tableStyleId>{5C22544A-7EE6-4342-B048-85BDC9FD1C3A}</a:tableStyleId>
              </a:tblPr>
              <a:tblGrid>
                <a:gridCol w="2479883">
                  <a:extLst>
                    <a:ext uri="{9D8B030D-6E8A-4147-A177-3AD203B41FA5}">
                      <a16:colId xmlns:a16="http://schemas.microsoft.com/office/drawing/2014/main" val="3618889415"/>
                    </a:ext>
                  </a:extLst>
                </a:gridCol>
              </a:tblGrid>
              <a:tr h="466302">
                <a:tc>
                  <a:txBody>
                    <a:bodyPr/>
                    <a:lstStyle/>
                    <a:p>
                      <a:r>
                        <a:rPr lang="en-US" sz="2400" dirty="0" err="1"/>
                        <a:t>MarketInMillions</a:t>
                      </a:r>
                      <a:endParaRPr lang="en-US" sz="2400" dirty="0"/>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23.5</a:t>
                      </a:r>
                    </a:p>
                  </a:txBody>
                  <a:tcPr marL="93260" marR="93260" marT="46630" marB="46630"/>
                </a:tc>
                <a:extLst>
                  <a:ext uri="{0D108BD9-81ED-4DB2-BD59-A6C34878D82A}">
                    <a16:rowId xmlns:a16="http://schemas.microsoft.com/office/drawing/2014/main" val="421879776"/>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12.1</a:t>
                      </a:r>
                    </a:p>
                  </a:txBody>
                  <a:tcPr marL="93260" marR="93260" marT="46630" marB="46630"/>
                </a:tc>
                <a:extLst>
                  <a:ext uri="{0D108BD9-81ED-4DB2-BD59-A6C34878D82A}">
                    <a16:rowId xmlns:a16="http://schemas.microsoft.com/office/drawing/2014/main" val="2693717018"/>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5.2</a:t>
                      </a:r>
                    </a:p>
                  </a:txBody>
                  <a:tcPr marL="93260" marR="93260" marT="46630" marB="46630"/>
                </a:tc>
                <a:extLst>
                  <a:ext uri="{0D108BD9-81ED-4DB2-BD59-A6C34878D82A}">
                    <a16:rowId xmlns:a16="http://schemas.microsoft.com/office/drawing/2014/main" val="474114192"/>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69.3</a:t>
                      </a:r>
                    </a:p>
                  </a:txBody>
                  <a:tcPr marL="93260" marR="93260" marT="46630" marB="46630"/>
                </a:tc>
                <a:extLst>
                  <a:ext uri="{0D108BD9-81ED-4DB2-BD59-A6C34878D82A}">
                    <a16:rowId xmlns:a16="http://schemas.microsoft.com/office/drawing/2014/main" val="342921304"/>
                  </a:ext>
                </a:extLst>
              </a:tr>
            </a:tbl>
          </a:graphicData>
        </a:graphic>
      </p:graphicFrame>
    </p:spTree>
    <p:extLst>
      <p:ext uri="{BB962C8B-B14F-4D97-AF65-F5344CB8AC3E}">
        <p14:creationId xmlns:p14="http://schemas.microsoft.com/office/powerpoint/2010/main" val="12972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500"/>
                                        <p:tgtEl>
                                          <p:spTgt spid="6">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oral"/>
          <p:cNvSpPr txBox="1">
            <a:spLocks/>
          </p:cNvSpPr>
          <p:nvPr/>
        </p:nvSpPr>
        <p:spPr>
          <a:xfrm>
            <a:off x="360834" y="1355360"/>
            <a:ext cx="4046991" cy="265839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278">
              <a:spcBef>
                <a:spcPts val="1428"/>
              </a:spcBef>
              <a:buNone/>
            </a:pPr>
            <a:r>
              <a:rPr lang="en-US" sz="3264" b="1" dirty="0"/>
              <a:t>Temporal Values</a:t>
            </a:r>
          </a:p>
          <a:p>
            <a:pPr marL="349604" indent="-349604" defTabSz="932278">
              <a:spcBef>
                <a:spcPts val="1428"/>
              </a:spcBef>
            </a:pPr>
            <a:r>
              <a:rPr lang="en-US" sz="2856" dirty="0"/>
              <a:t>Dates</a:t>
            </a:r>
          </a:p>
          <a:p>
            <a:pPr marL="349604" indent="-349604" defTabSz="932278">
              <a:spcBef>
                <a:spcPts val="1428"/>
              </a:spcBef>
            </a:pPr>
            <a:r>
              <a:rPr lang="en-US" sz="2856" dirty="0"/>
              <a:t>Times</a:t>
            </a:r>
          </a:p>
          <a:p>
            <a:pPr marL="349604" indent="-349604" defTabSz="932278">
              <a:spcBef>
                <a:spcPts val="1428"/>
              </a:spcBef>
            </a:pPr>
            <a:r>
              <a:rPr lang="en-US" sz="2856" dirty="0"/>
              <a:t>Date and Time</a:t>
            </a:r>
          </a:p>
          <a:p>
            <a:pPr marL="349604" indent="-349604" defTabSz="932278">
              <a:spcBef>
                <a:spcPts val="1428"/>
              </a:spcBef>
            </a:pPr>
            <a:r>
              <a:rPr lang="en-US" sz="2856" dirty="0"/>
              <a:t>Offsets</a:t>
            </a:r>
          </a:p>
          <a:p>
            <a:pPr marL="757478" lvl="1" indent="-291336" defTabSz="932278">
              <a:spcBef>
                <a:spcPts val="306"/>
              </a:spcBef>
              <a:spcAft>
                <a:spcPts val="306"/>
              </a:spcAft>
            </a:pPr>
            <a:endParaRPr lang="en-US" sz="2856" dirty="0"/>
          </a:p>
        </p:txBody>
      </p:sp>
      <p:graphicFrame>
        <p:nvGraphicFramePr>
          <p:cNvPr id="8" name="BirthDate"/>
          <p:cNvGraphicFramePr>
            <a:graphicFrameLocks noGrp="1"/>
          </p:cNvGraphicFramePr>
          <p:nvPr>
            <p:extLst/>
          </p:nvPr>
        </p:nvGraphicFramePr>
        <p:xfrm>
          <a:off x="3640812" y="1355361"/>
          <a:ext cx="1595738" cy="2082814"/>
        </p:xfrm>
        <a:graphic>
          <a:graphicData uri="http://schemas.openxmlformats.org/drawingml/2006/table">
            <a:tbl>
              <a:tblPr firstRow="1" bandRow="1">
                <a:tableStyleId>{5C22544A-7EE6-4342-B048-85BDC9FD1C3A}</a:tableStyleId>
              </a:tblPr>
              <a:tblGrid>
                <a:gridCol w="1595738">
                  <a:extLst>
                    <a:ext uri="{9D8B030D-6E8A-4147-A177-3AD203B41FA5}">
                      <a16:colId xmlns:a16="http://schemas.microsoft.com/office/drawing/2014/main" val="3618889415"/>
                    </a:ext>
                  </a:extLst>
                </a:gridCol>
              </a:tblGrid>
              <a:tr h="466302">
                <a:tc>
                  <a:txBody>
                    <a:bodyPr/>
                    <a:lstStyle/>
                    <a:p>
                      <a:r>
                        <a:rPr lang="en-US" sz="2400" dirty="0" err="1"/>
                        <a:t>BirthDate</a:t>
                      </a:r>
                      <a:endParaRPr lang="en-US" sz="2400" dirty="0"/>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1971-03-07</a:t>
                      </a:r>
                    </a:p>
                  </a:txBody>
                  <a:tcPr marL="93260" marR="93260" marT="46630" marB="46630"/>
                </a:tc>
                <a:extLst>
                  <a:ext uri="{0D108BD9-81ED-4DB2-BD59-A6C34878D82A}">
                    <a16:rowId xmlns:a16="http://schemas.microsoft.com/office/drawing/2014/main" val="421879776"/>
                  </a:ext>
                </a:extLst>
              </a:tr>
              <a:tr h="404128">
                <a:tc>
                  <a:txBody>
                    <a:bodyPr/>
                    <a:lstStyle/>
                    <a:p>
                      <a:r>
                        <a:rPr lang="en-US" sz="2000" i="0" dirty="0">
                          <a:solidFill>
                            <a:schemeClr val="tx1"/>
                          </a:solidFill>
                        </a:rPr>
                        <a:t>1987-12-18</a:t>
                      </a:r>
                    </a:p>
                  </a:txBody>
                  <a:tcPr marL="93260" marR="93260" marT="46630" marB="46630"/>
                </a:tc>
                <a:extLst>
                  <a:ext uri="{0D108BD9-81ED-4DB2-BD59-A6C34878D82A}">
                    <a16:rowId xmlns:a16="http://schemas.microsoft.com/office/drawing/2014/main" val="2693717018"/>
                  </a:ext>
                </a:extLst>
              </a:tr>
              <a:tr h="404128">
                <a:tc>
                  <a:txBody>
                    <a:bodyPr/>
                    <a:lstStyle/>
                    <a:p>
                      <a:r>
                        <a:rPr lang="en-US" sz="2000" i="0" dirty="0">
                          <a:solidFill>
                            <a:schemeClr val="tx1"/>
                          </a:solidFill>
                        </a:rPr>
                        <a:t>1967-07-22</a:t>
                      </a:r>
                    </a:p>
                  </a:txBody>
                  <a:tcPr marL="93260" marR="93260" marT="46630" marB="46630"/>
                </a:tc>
                <a:extLst>
                  <a:ext uri="{0D108BD9-81ED-4DB2-BD59-A6C34878D82A}">
                    <a16:rowId xmlns:a16="http://schemas.microsoft.com/office/drawing/2014/main" val="474114192"/>
                  </a:ext>
                </a:extLst>
              </a:tr>
              <a:tr h="404128">
                <a:tc>
                  <a:txBody>
                    <a:bodyPr/>
                    <a:lstStyle/>
                    <a:p>
                      <a:r>
                        <a:rPr lang="en-US" sz="2000" i="0" dirty="0">
                          <a:solidFill>
                            <a:schemeClr val="tx1"/>
                          </a:solidFill>
                        </a:rPr>
                        <a:t>2005-03-17</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9" name="ShiftStart"/>
          <p:cNvGraphicFramePr>
            <a:graphicFrameLocks noGrp="1"/>
          </p:cNvGraphicFramePr>
          <p:nvPr>
            <p:extLst/>
          </p:nvPr>
        </p:nvGraphicFramePr>
        <p:xfrm>
          <a:off x="5246577" y="1355361"/>
          <a:ext cx="1484493" cy="2099176"/>
        </p:xfrm>
        <a:graphic>
          <a:graphicData uri="http://schemas.openxmlformats.org/drawingml/2006/table">
            <a:tbl>
              <a:tblPr firstRow="1" bandRow="1">
                <a:tableStyleId>{5C22544A-7EE6-4342-B048-85BDC9FD1C3A}</a:tableStyleId>
              </a:tblPr>
              <a:tblGrid>
                <a:gridCol w="1484493">
                  <a:extLst>
                    <a:ext uri="{9D8B030D-6E8A-4147-A177-3AD203B41FA5}">
                      <a16:colId xmlns:a16="http://schemas.microsoft.com/office/drawing/2014/main" val="3618889415"/>
                    </a:ext>
                  </a:extLst>
                </a:gridCol>
              </a:tblGrid>
              <a:tr h="469964">
                <a:tc>
                  <a:txBody>
                    <a:bodyPr/>
                    <a:lstStyle/>
                    <a:p>
                      <a:r>
                        <a:rPr lang="en-US" sz="2400" dirty="0" err="1"/>
                        <a:t>ShiftStart</a:t>
                      </a:r>
                      <a:endParaRPr lang="en-US" sz="2400" dirty="0"/>
                    </a:p>
                  </a:txBody>
                  <a:tcPr marL="93260" marR="93260" marT="46630" marB="46630"/>
                </a:tc>
                <a:extLst>
                  <a:ext uri="{0D108BD9-81ED-4DB2-BD59-A6C34878D82A}">
                    <a16:rowId xmlns:a16="http://schemas.microsoft.com/office/drawing/2014/main" val="972223293"/>
                  </a:ext>
                </a:extLst>
              </a:tr>
              <a:tr h="407303">
                <a:tc>
                  <a:txBody>
                    <a:bodyPr/>
                    <a:lstStyle/>
                    <a:p>
                      <a:r>
                        <a:rPr lang="en-US" sz="2000" i="0" dirty="0">
                          <a:solidFill>
                            <a:schemeClr val="tx1"/>
                          </a:solidFill>
                        </a:rPr>
                        <a:t>09:00</a:t>
                      </a:r>
                    </a:p>
                  </a:txBody>
                  <a:tcPr marL="93260" marR="93260" marT="46630" marB="46630"/>
                </a:tc>
                <a:extLst>
                  <a:ext uri="{0D108BD9-81ED-4DB2-BD59-A6C34878D82A}">
                    <a16:rowId xmlns:a16="http://schemas.microsoft.com/office/drawing/2014/main" val="421879776"/>
                  </a:ext>
                </a:extLst>
              </a:tr>
              <a:tr h="407303">
                <a:tc>
                  <a:txBody>
                    <a:bodyPr/>
                    <a:lstStyle/>
                    <a:p>
                      <a:r>
                        <a:rPr lang="en-US" sz="2000" i="0">
                          <a:solidFill>
                            <a:schemeClr val="tx1"/>
                          </a:solidFill>
                        </a:rPr>
                        <a:t>10:30</a:t>
                      </a:r>
                      <a:endParaRPr lang="en-US" sz="2000" i="0" dirty="0">
                        <a:solidFill>
                          <a:schemeClr val="tx1"/>
                        </a:solidFill>
                      </a:endParaRPr>
                    </a:p>
                  </a:txBody>
                  <a:tcPr marL="93260" marR="93260" marT="46630" marB="46630"/>
                </a:tc>
                <a:extLst>
                  <a:ext uri="{0D108BD9-81ED-4DB2-BD59-A6C34878D82A}">
                    <a16:rowId xmlns:a16="http://schemas.microsoft.com/office/drawing/2014/main" val="2693717018"/>
                  </a:ext>
                </a:extLst>
              </a:tr>
              <a:tr h="407303">
                <a:tc>
                  <a:txBody>
                    <a:bodyPr/>
                    <a:lstStyle/>
                    <a:p>
                      <a:r>
                        <a:rPr lang="en-US" sz="2000" i="0">
                          <a:solidFill>
                            <a:schemeClr val="tx1"/>
                          </a:solidFill>
                        </a:rPr>
                        <a:t>11:15</a:t>
                      </a:r>
                      <a:endParaRPr lang="en-US" sz="2000" i="0" dirty="0">
                        <a:solidFill>
                          <a:schemeClr val="tx1"/>
                        </a:solidFill>
                      </a:endParaRPr>
                    </a:p>
                  </a:txBody>
                  <a:tcPr marL="93260" marR="93260" marT="46630" marB="46630"/>
                </a:tc>
                <a:extLst>
                  <a:ext uri="{0D108BD9-81ED-4DB2-BD59-A6C34878D82A}">
                    <a16:rowId xmlns:a16="http://schemas.microsoft.com/office/drawing/2014/main" val="474114192"/>
                  </a:ext>
                </a:extLst>
              </a:tr>
              <a:tr h="407303">
                <a:tc>
                  <a:txBody>
                    <a:bodyPr/>
                    <a:lstStyle/>
                    <a:p>
                      <a:r>
                        <a:rPr lang="en-US" sz="2000" i="0" dirty="0">
                          <a:solidFill>
                            <a:schemeClr val="tx1"/>
                          </a:solidFill>
                        </a:rPr>
                        <a:t>12:05</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0" name="OrderDate"/>
          <p:cNvGraphicFramePr>
            <a:graphicFrameLocks noGrp="1"/>
          </p:cNvGraphicFramePr>
          <p:nvPr>
            <p:extLst/>
          </p:nvPr>
        </p:nvGraphicFramePr>
        <p:xfrm>
          <a:off x="6731069" y="1355361"/>
          <a:ext cx="2441436" cy="2082814"/>
        </p:xfrm>
        <a:graphic>
          <a:graphicData uri="http://schemas.openxmlformats.org/drawingml/2006/table">
            <a:tbl>
              <a:tblPr firstRow="1" bandRow="1">
                <a:tableStyleId>{5C22544A-7EE6-4342-B048-85BDC9FD1C3A}</a:tableStyleId>
              </a:tblPr>
              <a:tblGrid>
                <a:gridCol w="2441436">
                  <a:extLst>
                    <a:ext uri="{9D8B030D-6E8A-4147-A177-3AD203B41FA5}">
                      <a16:colId xmlns:a16="http://schemas.microsoft.com/office/drawing/2014/main" val="3618889415"/>
                    </a:ext>
                  </a:extLst>
                </a:gridCol>
              </a:tblGrid>
              <a:tr h="466302">
                <a:tc>
                  <a:txBody>
                    <a:bodyPr/>
                    <a:lstStyle/>
                    <a:p>
                      <a:r>
                        <a:rPr lang="en-US" sz="2400" dirty="0" err="1"/>
                        <a:t>OrderDate</a:t>
                      </a:r>
                      <a:endParaRPr lang="en-US" sz="2400" dirty="0"/>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2016-04-01</a:t>
                      </a:r>
                      <a:r>
                        <a:rPr lang="en-US" sz="2000" i="0" baseline="0" dirty="0">
                          <a:solidFill>
                            <a:schemeClr val="tx1"/>
                          </a:solidFill>
                        </a:rPr>
                        <a:t> </a:t>
                      </a:r>
                      <a:r>
                        <a:rPr lang="en-US" sz="2000" i="0" dirty="0">
                          <a:solidFill>
                            <a:schemeClr val="tx1"/>
                          </a:solidFill>
                        </a:rPr>
                        <a:t>09:17:00</a:t>
                      </a:r>
                    </a:p>
                  </a:txBody>
                  <a:tcPr marL="93260" marR="93260" marT="46630" marB="46630"/>
                </a:tc>
                <a:extLst>
                  <a:ext uri="{0D108BD9-81ED-4DB2-BD59-A6C34878D82A}">
                    <a16:rowId xmlns:a16="http://schemas.microsoft.com/office/drawing/2014/main" val="421879776"/>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a:solidFill>
                            <a:schemeClr val="tx1"/>
                          </a:solidFill>
                        </a:rPr>
                        <a:t>2016-04-01</a:t>
                      </a:r>
                      <a:r>
                        <a:rPr lang="en-US" sz="2000" i="0" baseline="0">
                          <a:solidFill>
                            <a:schemeClr val="tx1"/>
                          </a:solidFill>
                        </a:rPr>
                        <a:t> </a:t>
                      </a:r>
                      <a:r>
                        <a:rPr lang="en-US" sz="2000" i="0">
                          <a:solidFill>
                            <a:schemeClr val="tx1"/>
                          </a:solidFill>
                        </a:rPr>
                        <a:t>09:19:00</a:t>
                      </a:r>
                      <a:endParaRPr lang="en-US" sz="2000" i="0" dirty="0">
                        <a:solidFill>
                          <a:schemeClr val="tx1"/>
                        </a:solidFill>
                      </a:endParaRPr>
                    </a:p>
                  </a:txBody>
                  <a:tcPr marL="93260" marR="93260" marT="46630" marB="46630"/>
                </a:tc>
                <a:extLst>
                  <a:ext uri="{0D108BD9-81ED-4DB2-BD59-A6C34878D82A}">
                    <a16:rowId xmlns:a16="http://schemas.microsoft.com/office/drawing/2014/main" val="2693717018"/>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a:solidFill>
                            <a:schemeClr val="tx1"/>
                          </a:solidFill>
                        </a:rPr>
                        <a:t>2016-04-01</a:t>
                      </a:r>
                      <a:r>
                        <a:rPr lang="en-US" sz="2000" i="0" baseline="0">
                          <a:solidFill>
                            <a:schemeClr val="tx1"/>
                          </a:solidFill>
                        </a:rPr>
                        <a:t> 10:01</a:t>
                      </a:r>
                      <a:r>
                        <a:rPr lang="en-US" sz="2000" i="0">
                          <a:solidFill>
                            <a:schemeClr val="tx1"/>
                          </a:solidFill>
                        </a:rPr>
                        <a:t>:35</a:t>
                      </a:r>
                      <a:endParaRPr lang="en-US" sz="2000" i="0" dirty="0">
                        <a:solidFill>
                          <a:schemeClr val="tx1"/>
                        </a:solidFill>
                      </a:endParaRPr>
                    </a:p>
                  </a:txBody>
                  <a:tcPr marL="93260" marR="93260" marT="46630" marB="46630"/>
                </a:tc>
                <a:extLst>
                  <a:ext uri="{0D108BD9-81ED-4DB2-BD59-A6C34878D82A}">
                    <a16:rowId xmlns:a16="http://schemas.microsoft.com/office/drawing/2014/main" val="474114192"/>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2016-04-01</a:t>
                      </a:r>
                      <a:r>
                        <a:rPr lang="en-US" sz="2000" i="0" baseline="0" dirty="0">
                          <a:solidFill>
                            <a:schemeClr val="tx1"/>
                          </a:solidFill>
                        </a:rPr>
                        <a:t> 10:32:23</a:t>
                      </a:r>
                      <a:endParaRPr lang="en-US" sz="20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1" name="MeetingTime"/>
          <p:cNvGraphicFramePr>
            <a:graphicFrameLocks noGrp="1"/>
          </p:cNvGraphicFramePr>
          <p:nvPr>
            <p:extLst/>
          </p:nvPr>
        </p:nvGraphicFramePr>
        <p:xfrm>
          <a:off x="9172505" y="1355361"/>
          <a:ext cx="2755885" cy="2082814"/>
        </p:xfrm>
        <a:graphic>
          <a:graphicData uri="http://schemas.openxmlformats.org/drawingml/2006/table">
            <a:tbl>
              <a:tblPr firstRow="1" bandRow="1">
                <a:tableStyleId>{5C22544A-7EE6-4342-B048-85BDC9FD1C3A}</a:tableStyleId>
              </a:tblPr>
              <a:tblGrid>
                <a:gridCol w="2755885">
                  <a:extLst>
                    <a:ext uri="{9D8B030D-6E8A-4147-A177-3AD203B41FA5}">
                      <a16:colId xmlns:a16="http://schemas.microsoft.com/office/drawing/2014/main" val="3618889415"/>
                    </a:ext>
                  </a:extLst>
                </a:gridCol>
              </a:tblGrid>
              <a:tr h="466302">
                <a:tc>
                  <a:txBody>
                    <a:bodyPr/>
                    <a:lstStyle/>
                    <a:p>
                      <a:r>
                        <a:rPr lang="en-US" sz="2400" dirty="0" err="1"/>
                        <a:t>MeetingTime</a:t>
                      </a:r>
                      <a:endParaRPr lang="en-US" sz="2400" dirty="0"/>
                    </a:p>
                  </a:txBody>
                  <a:tcPr marL="93260" marR="93260" marT="46630" marB="46630"/>
                </a:tc>
                <a:extLst>
                  <a:ext uri="{0D108BD9-81ED-4DB2-BD59-A6C34878D82A}">
                    <a16:rowId xmlns:a16="http://schemas.microsoft.com/office/drawing/2014/main" val="972223293"/>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2016-04-01</a:t>
                      </a:r>
                      <a:r>
                        <a:rPr lang="en-US" sz="2000" i="0" baseline="0" dirty="0">
                          <a:solidFill>
                            <a:schemeClr val="tx1"/>
                          </a:solidFill>
                        </a:rPr>
                        <a:t> </a:t>
                      </a:r>
                      <a:r>
                        <a:rPr lang="en-US" sz="2000" i="0" dirty="0">
                          <a:solidFill>
                            <a:schemeClr val="tx1"/>
                          </a:solidFill>
                        </a:rPr>
                        <a:t>09:00</a:t>
                      </a:r>
                      <a:r>
                        <a:rPr lang="en-US" sz="2000" i="0" baseline="0" dirty="0">
                          <a:solidFill>
                            <a:schemeClr val="tx1"/>
                          </a:solidFill>
                        </a:rPr>
                        <a:t> +8:00</a:t>
                      </a:r>
                      <a:endParaRPr lang="en-US" sz="2000" i="0" dirty="0">
                        <a:solidFill>
                          <a:schemeClr val="tx1"/>
                        </a:solidFill>
                      </a:endParaRPr>
                    </a:p>
                  </a:txBody>
                  <a:tcPr marL="93260" marR="93260" marT="46630" marB="46630"/>
                </a:tc>
                <a:extLst>
                  <a:ext uri="{0D108BD9-81ED-4DB2-BD59-A6C34878D82A}">
                    <a16:rowId xmlns:a16="http://schemas.microsoft.com/office/drawing/2014/main" val="421879776"/>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2016-04-01</a:t>
                      </a:r>
                      <a:r>
                        <a:rPr lang="en-US" sz="2000" i="0" baseline="0" dirty="0">
                          <a:solidFill>
                            <a:schemeClr val="tx1"/>
                          </a:solidFill>
                        </a:rPr>
                        <a:t> </a:t>
                      </a:r>
                      <a:r>
                        <a:rPr lang="en-US" sz="2000" i="0" dirty="0">
                          <a:solidFill>
                            <a:schemeClr val="tx1"/>
                          </a:solidFill>
                        </a:rPr>
                        <a:t>09:00</a:t>
                      </a:r>
                      <a:r>
                        <a:rPr lang="en-US" sz="2000" i="0" baseline="0" dirty="0">
                          <a:solidFill>
                            <a:schemeClr val="tx1"/>
                          </a:solidFill>
                        </a:rPr>
                        <a:t> +100</a:t>
                      </a:r>
                      <a:endParaRPr lang="en-US" sz="2000" i="0" dirty="0">
                        <a:solidFill>
                          <a:schemeClr val="tx1"/>
                        </a:solidFill>
                      </a:endParaRPr>
                    </a:p>
                  </a:txBody>
                  <a:tcPr marL="93260" marR="93260" marT="46630" marB="46630"/>
                </a:tc>
                <a:extLst>
                  <a:ext uri="{0D108BD9-81ED-4DB2-BD59-A6C34878D82A}">
                    <a16:rowId xmlns:a16="http://schemas.microsoft.com/office/drawing/2014/main" val="2693717018"/>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2016-04-01</a:t>
                      </a:r>
                      <a:r>
                        <a:rPr lang="en-US" sz="2000" i="0" baseline="0" dirty="0">
                          <a:solidFill>
                            <a:schemeClr val="tx1"/>
                          </a:solidFill>
                        </a:rPr>
                        <a:t> </a:t>
                      </a:r>
                      <a:r>
                        <a:rPr lang="en-US" sz="2000" i="0" dirty="0">
                          <a:solidFill>
                            <a:schemeClr val="tx1"/>
                          </a:solidFill>
                        </a:rPr>
                        <a:t>09:00</a:t>
                      </a:r>
                      <a:r>
                        <a:rPr lang="en-US" sz="2000" i="0" baseline="0" dirty="0">
                          <a:solidFill>
                            <a:schemeClr val="tx1"/>
                          </a:solidFill>
                        </a:rPr>
                        <a:t> +6:00</a:t>
                      </a:r>
                      <a:endParaRPr lang="en-US" sz="2000" i="0" dirty="0">
                        <a:solidFill>
                          <a:schemeClr val="tx1"/>
                        </a:solidFill>
                      </a:endParaRPr>
                    </a:p>
                  </a:txBody>
                  <a:tcPr marL="93260" marR="93260" marT="46630" marB="46630"/>
                </a:tc>
                <a:extLst>
                  <a:ext uri="{0D108BD9-81ED-4DB2-BD59-A6C34878D82A}">
                    <a16:rowId xmlns:a16="http://schemas.microsoft.com/office/drawing/2014/main" val="474114192"/>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2016-04-01</a:t>
                      </a:r>
                      <a:r>
                        <a:rPr lang="en-US" sz="2000" i="0" baseline="0" dirty="0">
                          <a:solidFill>
                            <a:schemeClr val="tx1"/>
                          </a:solidFill>
                        </a:rPr>
                        <a:t> </a:t>
                      </a:r>
                      <a:r>
                        <a:rPr lang="en-US" sz="2000" i="0" dirty="0">
                          <a:solidFill>
                            <a:schemeClr val="tx1"/>
                          </a:solidFill>
                        </a:rPr>
                        <a:t>09:00</a:t>
                      </a:r>
                      <a:r>
                        <a:rPr lang="en-US" sz="2000" i="0" baseline="0" dirty="0">
                          <a:solidFill>
                            <a:schemeClr val="tx1"/>
                          </a:solidFill>
                        </a:rPr>
                        <a:t> +3:00</a:t>
                      </a:r>
                      <a:endParaRPr lang="en-US" sz="20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Tree>
    <p:extLst>
      <p:ext uri="{BB962C8B-B14F-4D97-AF65-F5344CB8AC3E}">
        <p14:creationId xmlns:p14="http://schemas.microsoft.com/office/powerpoint/2010/main" val="232962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pecialist"/>
          <p:cNvSpPr txBox="1">
            <a:spLocks/>
          </p:cNvSpPr>
          <p:nvPr/>
        </p:nvSpPr>
        <p:spPr>
          <a:xfrm>
            <a:off x="464712" y="1308917"/>
            <a:ext cx="4046991" cy="531747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278">
              <a:spcBef>
                <a:spcPts val="1428"/>
              </a:spcBef>
              <a:buNone/>
            </a:pPr>
            <a:r>
              <a:rPr lang="en-US" sz="3264" b="1" dirty="0"/>
              <a:t>Others</a:t>
            </a:r>
          </a:p>
          <a:p>
            <a:pPr marL="349604" indent="-349604" defTabSz="932278">
              <a:spcBef>
                <a:spcPts val="1428"/>
              </a:spcBef>
            </a:pPr>
            <a:r>
              <a:rPr lang="en-US" sz="2856" dirty="0"/>
              <a:t>Bit (True/False)</a:t>
            </a:r>
          </a:p>
          <a:p>
            <a:pPr marL="349604" indent="-349604" defTabSz="932278">
              <a:spcBef>
                <a:spcPts val="1428"/>
              </a:spcBef>
            </a:pPr>
            <a:r>
              <a:rPr lang="en-US" sz="2856" dirty="0"/>
              <a:t>Binary</a:t>
            </a:r>
          </a:p>
          <a:p>
            <a:pPr marL="349604" indent="-349604" defTabSz="932278">
              <a:spcBef>
                <a:spcPts val="1428"/>
              </a:spcBef>
            </a:pPr>
            <a:r>
              <a:rPr lang="en-US" sz="2856" dirty="0"/>
              <a:t>Unique Identifier</a:t>
            </a:r>
          </a:p>
          <a:p>
            <a:pPr marL="349604" indent="-349604" defTabSz="932278">
              <a:spcBef>
                <a:spcPts val="1428"/>
              </a:spcBef>
            </a:pPr>
            <a:r>
              <a:rPr lang="en-US" sz="2856" dirty="0"/>
              <a:t>XML</a:t>
            </a:r>
          </a:p>
          <a:p>
            <a:pPr marL="349604" indent="-349604" defTabSz="932278">
              <a:spcBef>
                <a:spcPts val="1428"/>
              </a:spcBef>
            </a:pPr>
            <a:r>
              <a:rPr lang="en-US" sz="2856" dirty="0"/>
              <a:t>Spatial</a:t>
            </a:r>
          </a:p>
          <a:p>
            <a:pPr marL="349604" indent="-349604" defTabSz="932278">
              <a:spcBef>
                <a:spcPts val="1428"/>
              </a:spcBef>
            </a:pPr>
            <a:r>
              <a:rPr lang="en-US" sz="2856" dirty="0"/>
              <a:t>Timestamp</a:t>
            </a:r>
          </a:p>
          <a:p>
            <a:pPr marL="757478" lvl="1" indent="-291336" defTabSz="932278">
              <a:spcBef>
                <a:spcPts val="306"/>
              </a:spcBef>
              <a:spcAft>
                <a:spcPts val="306"/>
              </a:spcAft>
            </a:pPr>
            <a:endParaRPr lang="en-US" sz="2856" dirty="0"/>
          </a:p>
        </p:txBody>
      </p:sp>
      <p:graphicFrame>
        <p:nvGraphicFramePr>
          <p:cNvPr id="8" name="InStock"/>
          <p:cNvGraphicFramePr>
            <a:graphicFrameLocks noGrp="1"/>
          </p:cNvGraphicFramePr>
          <p:nvPr>
            <p:extLst/>
          </p:nvPr>
        </p:nvGraphicFramePr>
        <p:xfrm>
          <a:off x="3640813" y="1355361"/>
          <a:ext cx="1153978" cy="2082814"/>
        </p:xfrm>
        <a:graphic>
          <a:graphicData uri="http://schemas.openxmlformats.org/drawingml/2006/table">
            <a:tbl>
              <a:tblPr firstRow="1" bandRow="1">
                <a:tableStyleId>{5C22544A-7EE6-4342-B048-85BDC9FD1C3A}</a:tableStyleId>
              </a:tblPr>
              <a:tblGrid>
                <a:gridCol w="1153978">
                  <a:extLst>
                    <a:ext uri="{9D8B030D-6E8A-4147-A177-3AD203B41FA5}">
                      <a16:colId xmlns:a16="http://schemas.microsoft.com/office/drawing/2014/main" val="3618889415"/>
                    </a:ext>
                  </a:extLst>
                </a:gridCol>
              </a:tblGrid>
              <a:tr h="466302">
                <a:tc>
                  <a:txBody>
                    <a:bodyPr/>
                    <a:lstStyle/>
                    <a:p>
                      <a:r>
                        <a:rPr lang="en-US" sz="2400" dirty="0" err="1"/>
                        <a:t>InStock</a:t>
                      </a:r>
                      <a:endParaRPr lang="en-US" sz="2400" dirty="0"/>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1</a:t>
                      </a:r>
                    </a:p>
                  </a:txBody>
                  <a:tcPr marL="93260" marR="93260" marT="46630" marB="46630"/>
                </a:tc>
                <a:extLst>
                  <a:ext uri="{0D108BD9-81ED-4DB2-BD59-A6C34878D82A}">
                    <a16:rowId xmlns:a16="http://schemas.microsoft.com/office/drawing/2014/main" val="421879776"/>
                  </a:ext>
                </a:extLst>
              </a:tr>
              <a:tr h="404128">
                <a:tc>
                  <a:txBody>
                    <a:bodyPr/>
                    <a:lstStyle/>
                    <a:p>
                      <a:r>
                        <a:rPr lang="en-US" sz="2000" i="0" dirty="0">
                          <a:solidFill>
                            <a:schemeClr val="tx1"/>
                          </a:solidFill>
                        </a:rPr>
                        <a:t>0</a:t>
                      </a:r>
                    </a:p>
                  </a:txBody>
                  <a:tcPr marL="93260" marR="93260" marT="46630" marB="46630"/>
                </a:tc>
                <a:extLst>
                  <a:ext uri="{0D108BD9-81ED-4DB2-BD59-A6C34878D82A}">
                    <a16:rowId xmlns:a16="http://schemas.microsoft.com/office/drawing/2014/main" val="2693717018"/>
                  </a:ext>
                </a:extLst>
              </a:tr>
              <a:tr h="404128">
                <a:tc>
                  <a:txBody>
                    <a:bodyPr/>
                    <a:lstStyle/>
                    <a:p>
                      <a:r>
                        <a:rPr lang="en-US" sz="2000" i="0" dirty="0">
                          <a:solidFill>
                            <a:schemeClr val="tx1"/>
                          </a:solidFill>
                        </a:rPr>
                        <a:t>1</a:t>
                      </a:r>
                    </a:p>
                  </a:txBody>
                  <a:tcPr marL="93260" marR="93260" marT="46630" marB="46630"/>
                </a:tc>
                <a:extLst>
                  <a:ext uri="{0D108BD9-81ED-4DB2-BD59-A6C34878D82A}">
                    <a16:rowId xmlns:a16="http://schemas.microsoft.com/office/drawing/2014/main" val="474114192"/>
                  </a:ext>
                </a:extLst>
              </a:tr>
              <a:tr h="404128">
                <a:tc>
                  <a:txBody>
                    <a:bodyPr/>
                    <a:lstStyle/>
                    <a:p>
                      <a:r>
                        <a:rPr lang="en-US" sz="20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9" name="Photo"/>
          <p:cNvGraphicFramePr>
            <a:graphicFrameLocks noGrp="1"/>
          </p:cNvGraphicFramePr>
          <p:nvPr>
            <p:extLst/>
          </p:nvPr>
        </p:nvGraphicFramePr>
        <p:xfrm>
          <a:off x="4794791" y="1355361"/>
          <a:ext cx="1201404" cy="2099176"/>
        </p:xfrm>
        <a:graphic>
          <a:graphicData uri="http://schemas.openxmlformats.org/drawingml/2006/table">
            <a:tbl>
              <a:tblPr firstRow="1" bandRow="1">
                <a:tableStyleId>{5C22544A-7EE6-4342-B048-85BDC9FD1C3A}</a:tableStyleId>
              </a:tblPr>
              <a:tblGrid>
                <a:gridCol w="1201404">
                  <a:extLst>
                    <a:ext uri="{9D8B030D-6E8A-4147-A177-3AD203B41FA5}">
                      <a16:colId xmlns:a16="http://schemas.microsoft.com/office/drawing/2014/main" val="3618889415"/>
                    </a:ext>
                  </a:extLst>
                </a:gridCol>
              </a:tblGrid>
              <a:tr h="469964">
                <a:tc>
                  <a:txBody>
                    <a:bodyPr/>
                    <a:lstStyle/>
                    <a:p>
                      <a:r>
                        <a:rPr lang="en-US" sz="2400" dirty="0"/>
                        <a:t>Photo</a:t>
                      </a:r>
                    </a:p>
                  </a:txBody>
                  <a:tcPr marL="93260" marR="93260" marT="46630" marB="46630"/>
                </a:tc>
                <a:extLst>
                  <a:ext uri="{0D108BD9-81ED-4DB2-BD59-A6C34878D82A}">
                    <a16:rowId xmlns:a16="http://schemas.microsoft.com/office/drawing/2014/main" val="972223293"/>
                  </a:ext>
                </a:extLst>
              </a:tr>
              <a:tr h="407303">
                <a:tc>
                  <a:txBody>
                    <a:bodyPr/>
                    <a:lstStyle/>
                    <a:p>
                      <a:r>
                        <a:rPr lang="en-US" sz="2000" i="0" dirty="0">
                          <a:solidFill>
                            <a:schemeClr val="tx1"/>
                          </a:solidFill>
                        </a:rPr>
                        <a:t>110101..</a:t>
                      </a:r>
                    </a:p>
                  </a:txBody>
                  <a:tcPr marL="93260" marR="93260" marT="46630" marB="46630"/>
                </a:tc>
                <a:extLst>
                  <a:ext uri="{0D108BD9-81ED-4DB2-BD59-A6C34878D82A}">
                    <a16:rowId xmlns:a16="http://schemas.microsoft.com/office/drawing/2014/main" val="421879776"/>
                  </a:ext>
                </a:extLst>
              </a:tr>
              <a:tr h="407303">
                <a:tc>
                  <a:txBody>
                    <a:bodyPr/>
                    <a:lstStyle/>
                    <a:p>
                      <a:r>
                        <a:rPr lang="en-US" sz="2000" i="0" dirty="0">
                          <a:solidFill>
                            <a:schemeClr val="tx1"/>
                          </a:solidFill>
                        </a:rPr>
                        <a:t>111011..</a:t>
                      </a:r>
                    </a:p>
                  </a:txBody>
                  <a:tcPr marL="93260" marR="93260" marT="46630" marB="46630"/>
                </a:tc>
                <a:extLst>
                  <a:ext uri="{0D108BD9-81ED-4DB2-BD59-A6C34878D82A}">
                    <a16:rowId xmlns:a16="http://schemas.microsoft.com/office/drawing/2014/main" val="2693717018"/>
                  </a:ext>
                </a:extLst>
              </a:tr>
              <a:tr h="407303">
                <a:tc>
                  <a:txBody>
                    <a:bodyPr/>
                    <a:lstStyle/>
                    <a:p>
                      <a:r>
                        <a:rPr lang="en-US" sz="2000" i="0" dirty="0">
                          <a:solidFill>
                            <a:schemeClr val="tx1"/>
                          </a:solidFill>
                        </a:rPr>
                        <a:t>001010..</a:t>
                      </a:r>
                    </a:p>
                  </a:txBody>
                  <a:tcPr marL="93260" marR="93260" marT="46630" marB="46630"/>
                </a:tc>
                <a:extLst>
                  <a:ext uri="{0D108BD9-81ED-4DB2-BD59-A6C34878D82A}">
                    <a16:rowId xmlns:a16="http://schemas.microsoft.com/office/drawing/2014/main" val="474114192"/>
                  </a:ext>
                </a:extLst>
              </a:tr>
              <a:tr h="407303">
                <a:tc>
                  <a:txBody>
                    <a:bodyPr/>
                    <a:lstStyle/>
                    <a:p>
                      <a:r>
                        <a:rPr lang="en-US" sz="2000" i="0" dirty="0">
                          <a:solidFill>
                            <a:schemeClr val="tx1"/>
                          </a:solidFill>
                        </a:rPr>
                        <a:t>111110..</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0" name="StockID"/>
          <p:cNvGraphicFramePr>
            <a:graphicFrameLocks noGrp="1"/>
          </p:cNvGraphicFramePr>
          <p:nvPr>
            <p:extLst/>
          </p:nvPr>
        </p:nvGraphicFramePr>
        <p:xfrm>
          <a:off x="5996195" y="1355361"/>
          <a:ext cx="1935152" cy="2082814"/>
        </p:xfrm>
        <a:graphic>
          <a:graphicData uri="http://schemas.openxmlformats.org/drawingml/2006/table">
            <a:tbl>
              <a:tblPr firstRow="1" bandRow="1">
                <a:tableStyleId>{5C22544A-7EE6-4342-B048-85BDC9FD1C3A}</a:tableStyleId>
              </a:tblPr>
              <a:tblGrid>
                <a:gridCol w="1935152">
                  <a:extLst>
                    <a:ext uri="{9D8B030D-6E8A-4147-A177-3AD203B41FA5}">
                      <a16:colId xmlns:a16="http://schemas.microsoft.com/office/drawing/2014/main" val="3618889415"/>
                    </a:ext>
                  </a:extLst>
                </a:gridCol>
              </a:tblGrid>
              <a:tr h="466302">
                <a:tc>
                  <a:txBody>
                    <a:bodyPr/>
                    <a:lstStyle/>
                    <a:p>
                      <a:r>
                        <a:rPr lang="en-US" sz="2400" dirty="0" err="1"/>
                        <a:t>StockID</a:t>
                      </a:r>
                      <a:endParaRPr lang="en-US" sz="2400" dirty="0"/>
                    </a:p>
                  </a:txBody>
                  <a:tcPr marL="93260" marR="93260" marT="46630" marB="46630"/>
                </a:tc>
                <a:extLst>
                  <a:ext uri="{0D108BD9-81ED-4DB2-BD59-A6C34878D82A}">
                    <a16:rowId xmlns:a16="http://schemas.microsoft.com/office/drawing/2014/main" val="972223293"/>
                  </a:ext>
                </a:extLst>
              </a:tr>
              <a:tr h="404128">
                <a:tc>
                  <a:txBody>
                    <a:bodyPr/>
                    <a:lstStyle/>
                    <a:p>
                      <a:r>
                        <a:rPr lang="en-US" sz="2000" i="0" dirty="0">
                          <a:solidFill>
                            <a:schemeClr val="tx1"/>
                          </a:solidFill>
                        </a:rPr>
                        <a:t>12F51A28-12B..</a:t>
                      </a:r>
                    </a:p>
                  </a:txBody>
                  <a:tcPr marL="93260" marR="93260" marT="46630" marB="46630"/>
                </a:tc>
                <a:extLst>
                  <a:ext uri="{0D108BD9-81ED-4DB2-BD59-A6C34878D82A}">
                    <a16:rowId xmlns:a16="http://schemas.microsoft.com/office/drawing/2014/main" val="421879776"/>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32BC762E-569..</a:t>
                      </a:r>
                    </a:p>
                  </a:txBody>
                  <a:tcPr marL="93260" marR="93260" marT="46630" marB="46630"/>
                </a:tc>
                <a:extLst>
                  <a:ext uri="{0D108BD9-81ED-4DB2-BD59-A6C34878D82A}">
                    <a16:rowId xmlns:a16="http://schemas.microsoft.com/office/drawing/2014/main" val="2693717018"/>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734736BD-125..</a:t>
                      </a:r>
                    </a:p>
                  </a:txBody>
                  <a:tcPr marL="93260" marR="93260" marT="46630" marB="46630"/>
                </a:tc>
                <a:extLst>
                  <a:ext uri="{0D108BD9-81ED-4DB2-BD59-A6C34878D82A}">
                    <a16:rowId xmlns:a16="http://schemas.microsoft.com/office/drawing/2014/main" val="474114192"/>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329DE521-BC4..</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1" name="Spec"/>
          <p:cNvGraphicFramePr>
            <a:graphicFrameLocks noGrp="1"/>
          </p:cNvGraphicFramePr>
          <p:nvPr>
            <p:extLst/>
          </p:nvPr>
        </p:nvGraphicFramePr>
        <p:xfrm>
          <a:off x="7931348" y="1355361"/>
          <a:ext cx="1695201" cy="2082814"/>
        </p:xfrm>
        <a:graphic>
          <a:graphicData uri="http://schemas.openxmlformats.org/drawingml/2006/table">
            <a:tbl>
              <a:tblPr firstRow="1" bandRow="1">
                <a:tableStyleId>{5C22544A-7EE6-4342-B048-85BDC9FD1C3A}</a:tableStyleId>
              </a:tblPr>
              <a:tblGrid>
                <a:gridCol w="1695201">
                  <a:extLst>
                    <a:ext uri="{9D8B030D-6E8A-4147-A177-3AD203B41FA5}">
                      <a16:colId xmlns:a16="http://schemas.microsoft.com/office/drawing/2014/main" val="3618889415"/>
                    </a:ext>
                  </a:extLst>
                </a:gridCol>
              </a:tblGrid>
              <a:tr h="466302">
                <a:tc>
                  <a:txBody>
                    <a:bodyPr/>
                    <a:lstStyle/>
                    <a:p>
                      <a:r>
                        <a:rPr lang="en-US" sz="2400" dirty="0"/>
                        <a:t>Spec</a:t>
                      </a:r>
                    </a:p>
                  </a:txBody>
                  <a:tcPr marL="93260" marR="93260" marT="46630" marB="46630"/>
                </a:tc>
                <a:extLst>
                  <a:ext uri="{0D108BD9-81ED-4DB2-BD59-A6C34878D82A}">
                    <a16:rowId xmlns:a16="http://schemas.microsoft.com/office/drawing/2014/main" val="972223293"/>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&lt;</a:t>
                      </a:r>
                      <a:r>
                        <a:rPr lang="en-US" sz="2000" i="0" dirty="0" err="1">
                          <a:solidFill>
                            <a:schemeClr val="tx1"/>
                          </a:solidFill>
                        </a:rPr>
                        <a:t>prd</a:t>
                      </a:r>
                      <a:r>
                        <a:rPr lang="en-US" sz="2000" i="0" dirty="0">
                          <a:solidFill>
                            <a:schemeClr val="tx1"/>
                          </a:solidFill>
                        </a:rPr>
                        <a:t> id=“1”/&gt;</a:t>
                      </a:r>
                    </a:p>
                  </a:txBody>
                  <a:tcPr marL="93260" marR="93260" marT="46630" marB="46630"/>
                </a:tc>
                <a:extLst>
                  <a:ext uri="{0D108BD9-81ED-4DB2-BD59-A6C34878D82A}">
                    <a16:rowId xmlns:a16="http://schemas.microsoft.com/office/drawing/2014/main" val="421879776"/>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&lt;</a:t>
                      </a:r>
                      <a:r>
                        <a:rPr lang="en-US" sz="2000" i="0" dirty="0" err="1">
                          <a:solidFill>
                            <a:schemeClr val="tx1"/>
                          </a:solidFill>
                        </a:rPr>
                        <a:t>prd</a:t>
                      </a:r>
                      <a:r>
                        <a:rPr lang="en-US" sz="2000" i="0" dirty="0">
                          <a:solidFill>
                            <a:schemeClr val="tx1"/>
                          </a:solidFill>
                        </a:rPr>
                        <a:t> id=“3”/&gt;</a:t>
                      </a:r>
                    </a:p>
                  </a:txBody>
                  <a:tcPr marL="93260" marR="93260" marT="46630" marB="46630"/>
                </a:tc>
                <a:extLst>
                  <a:ext uri="{0D108BD9-81ED-4DB2-BD59-A6C34878D82A}">
                    <a16:rowId xmlns:a16="http://schemas.microsoft.com/office/drawing/2014/main" val="2693717018"/>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&lt;</a:t>
                      </a:r>
                      <a:r>
                        <a:rPr lang="en-US" sz="2000" i="0" dirty="0" err="1">
                          <a:solidFill>
                            <a:schemeClr val="tx1"/>
                          </a:solidFill>
                        </a:rPr>
                        <a:t>prd</a:t>
                      </a:r>
                      <a:r>
                        <a:rPr lang="en-US" sz="2000" i="0" dirty="0">
                          <a:solidFill>
                            <a:schemeClr val="tx1"/>
                          </a:solidFill>
                        </a:rPr>
                        <a:t> id=“4”&gt;</a:t>
                      </a:r>
                    </a:p>
                  </a:txBody>
                  <a:tcPr marL="93260" marR="93260" marT="46630" marB="46630"/>
                </a:tc>
                <a:extLst>
                  <a:ext uri="{0D108BD9-81ED-4DB2-BD59-A6C34878D82A}">
                    <a16:rowId xmlns:a16="http://schemas.microsoft.com/office/drawing/2014/main" val="474114192"/>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&lt;</a:t>
                      </a:r>
                      <a:r>
                        <a:rPr lang="en-US" sz="2000" i="0" dirty="0" err="1">
                          <a:solidFill>
                            <a:schemeClr val="tx1"/>
                          </a:solidFill>
                        </a:rPr>
                        <a:t>prd</a:t>
                      </a:r>
                      <a:r>
                        <a:rPr lang="en-US" sz="2000" i="0" dirty="0">
                          <a:solidFill>
                            <a:schemeClr val="tx1"/>
                          </a:solidFill>
                        </a:rPr>
                        <a:t> id=“2”/&gt;</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2" name="Location"/>
          <p:cNvGraphicFramePr>
            <a:graphicFrameLocks noGrp="1"/>
          </p:cNvGraphicFramePr>
          <p:nvPr>
            <p:extLst/>
          </p:nvPr>
        </p:nvGraphicFramePr>
        <p:xfrm>
          <a:off x="9626548" y="1355361"/>
          <a:ext cx="1567616" cy="2082814"/>
        </p:xfrm>
        <a:graphic>
          <a:graphicData uri="http://schemas.openxmlformats.org/drawingml/2006/table">
            <a:tbl>
              <a:tblPr firstRow="1" bandRow="1">
                <a:tableStyleId>{5C22544A-7EE6-4342-B048-85BDC9FD1C3A}</a:tableStyleId>
              </a:tblPr>
              <a:tblGrid>
                <a:gridCol w="1567616">
                  <a:extLst>
                    <a:ext uri="{9D8B030D-6E8A-4147-A177-3AD203B41FA5}">
                      <a16:colId xmlns:a16="http://schemas.microsoft.com/office/drawing/2014/main" val="3618889415"/>
                    </a:ext>
                  </a:extLst>
                </a:gridCol>
              </a:tblGrid>
              <a:tr h="466302">
                <a:tc>
                  <a:txBody>
                    <a:bodyPr/>
                    <a:lstStyle/>
                    <a:p>
                      <a:r>
                        <a:rPr lang="en-US" sz="2400" dirty="0"/>
                        <a:t>Location</a:t>
                      </a:r>
                    </a:p>
                  </a:txBody>
                  <a:tcPr marL="93260" marR="93260" marT="46630" marB="46630"/>
                </a:tc>
                <a:extLst>
                  <a:ext uri="{0D108BD9-81ED-4DB2-BD59-A6C34878D82A}">
                    <a16:rowId xmlns:a16="http://schemas.microsoft.com/office/drawing/2014/main" val="972223293"/>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55.95,-3.188</a:t>
                      </a:r>
                    </a:p>
                  </a:txBody>
                  <a:tcPr marL="93260" marR="93260" marT="46630" marB="46630"/>
                </a:tc>
                <a:extLst>
                  <a:ext uri="{0D108BD9-81ED-4DB2-BD59-A6C34878D82A}">
                    <a16:rowId xmlns:a16="http://schemas.microsoft.com/office/drawing/2014/main" val="421879776"/>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47.59,-122.3</a:t>
                      </a:r>
                    </a:p>
                  </a:txBody>
                  <a:tcPr marL="93260" marR="93260" marT="46630" marB="46630"/>
                </a:tc>
                <a:extLst>
                  <a:ext uri="{0D108BD9-81ED-4DB2-BD59-A6C34878D82A}">
                    <a16:rowId xmlns:a16="http://schemas.microsoft.com/office/drawing/2014/main" val="2693717018"/>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51.51,-0.102</a:t>
                      </a:r>
                    </a:p>
                  </a:txBody>
                  <a:tcPr marL="93260" marR="93260" marT="46630" marB="46630"/>
                </a:tc>
                <a:extLst>
                  <a:ext uri="{0D108BD9-81ED-4DB2-BD59-A6C34878D82A}">
                    <a16:rowId xmlns:a16="http://schemas.microsoft.com/office/drawing/2014/main" val="474114192"/>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-33.86,151.2</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3" name="Log"/>
          <p:cNvGraphicFramePr>
            <a:graphicFrameLocks noGrp="1"/>
          </p:cNvGraphicFramePr>
          <p:nvPr>
            <p:extLst/>
          </p:nvPr>
        </p:nvGraphicFramePr>
        <p:xfrm>
          <a:off x="11194165" y="1355361"/>
          <a:ext cx="1162840" cy="2082814"/>
        </p:xfrm>
        <a:graphic>
          <a:graphicData uri="http://schemas.openxmlformats.org/drawingml/2006/table">
            <a:tbl>
              <a:tblPr firstRow="1" bandRow="1">
                <a:tableStyleId>{5C22544A-7EE6-4342-B048-85BDC9FD1C3A}</a:tableStyleId>
              </a:tblPr>
              <a:tblGrid>
                <a:gridCol w="1162840">
                  <a:extLst>
                    <a:ext uri="{9D8B030D-6E8A-4147-A177-3AD203B41FA5}">
                      <a16:colId xmlns:a16="http://schemas.microsoft.com/office/drawing/2014/main" val="3618889415"/>
                    </a:ext>
                  </a:extLst>
                </a:gridCol>
              </a:tblGrid>
              <a:tr h="466302">
                <a:tc>
                  <a:txBody>
                    <a:bodyPr/>
                    <a:lstStyle/>
                    <a:p>
                      <a:r>
                        <a:rPr lang="en-US" sz="2400" dirty="0"/>
                        <a:t>Log</a:t>
                      </a:r>
                    </a:p>
                  </a:txBody>
                  <a:tcPr marL="93260" marR="93260" marT="46630" marB="46630"/>
                </a:tc>
                <a:extLst>
                  <a:ext uri="{0D108BD9-81ED-4DB2-BD59-A6C34878D82A}">
                    <a16:rowId xmlns:a16="http://schemas.microsoft.com/office/drawing/2014/main" val="972223293"/>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1460077</a:t>
                      </a:r>
                    </a:p>
                  </a:txBody>
                  <a:tcPr marL="93260" marR="93260" marT="46630" marB="46630"/>
                </a:tc>
                <a:extLst>
                  <a:ext uri="{0D108BD9-81ED-4DB2-BD59-A6C34878D82A}">
                    <a16:rowId xmlns:a16="http://schemas.microsoft.com/office/drawing/2014/main" val="421879776"/>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1460198</a:t>
                      </a:r>
                    </a:p>
                  </a:txBody>
                  <a:tcPr marL="93260" marR="93260" marT="46630" marB="46630"/>
                </a:tc>
                <a:extLst>
                  <a:ext uri="{0D108BD9-81ED-4DB2-BD59-A6C34878D82A}">
                    <a16:rowId xmlns:a16="http://schemas.microsoft.com/office/drawing/2014/main" val="2693717018"/>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1476352</a:t>
                      </a:r>
                    </a:p>
                  </a:txBody>
                  <a:tcPr marL="93260" marR="93260" marT="46630" marB="46630"/>
                </a:tc>
                <a:extLst>
                  <a:ext uri="{0D108BD9-81ED-4DB2-BD59-A6C34878D82A}">
                    <a16:rowId xmlns:a16="http://schemas.microsoft.com/office/drawing/2014/main" val="474114192"/>
                  </a:ext>
                </a:extLst>
              </a:tr>
              <a:tr h="40412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i="0" dirty="0">
                          <a:solidFill>
                            <a:schemeClr val="tx1"/>
                          </a:solidFill>
                        </a:rPr>
                        <a:t>1479734</a:t>
                      </a:r>
                    </a:p>
                  </a:txBody>
                  <a:tcPr marL="93260" marR="93260" marT="46630" marB="46630"/>
                </a:tc>
                <a:extLst>
                  <a:ext uri="{0D108BD9-81ED-4DB2-BD59-A6C34878D82A}">
                    <a16:rowId xmlns:a16="http://schemas.microsoft.com/office/drawing/2014/main" val="342921304"/>
                  </a:ext>
                </a:extLst>
              </a:tr>
            </a:tbl>
          </a:graphicData>
        </a:graphic>
      </p:graphicFrame>
    </p:spTree>
    <p:extLst>
      <p:ext uri="{BB962C8B-B14F-4D97-AF65-F5344CB8AC3E}">
        <p14:creationId xmlns:p14="http://schemas.microsoft.com/office/powerpoint/2010/main" val="110962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fade">
                                      <p:cBhvr>
                                        <p:cTn id="39" dur="500"/>
                                        <p:tgtEl>
                                          <p:spTgt spid="7">
                                            <p:txEl>
                                              <p:pRg st="4" end="4"/>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5" end="5"/>
                                            </p:txEl>
                                          </p:spTgt>
                                        </p:tgtEl>
                                        <p:attrNameLst>
                                          <p:attrName>style.visibility</p:attrName>
                                        </p:attrNameLst>
                                      </p:cBhvr>
                                      <p:to>
                                        <p:strVal val="visible"/>
                                      </p:to>
                                    </p:set>
                                    <p:animEffect transition="in" filter="fade">
                                      <p:cBhvr>
                                        <p:cTn id="48" dur="500"/>
                                        <p:tgtEl>
                                          <p:spTgt spid="7">
                                            <p:txEl>
                                              <p:pRg st="5" end="5"/>
                                            </p:txEl>
                                          </p:spTgt>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animEffect transition="in" filter="fade">
                                      <p:cBhvr>
                                        <p:cTn id="57" dur="500"/>
                                        <p:tgtEl>
                                          <p:spTgt spid="7">
                                            <p:txEl>
                                              <p:pRg st="6" end="6"/>
                                            </p:txEl>
                                          </p:spTgt>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371600"/>
            <a:ext cx="11704320" cy="4333494"/>
          </a:xfrm>
        </p:spPr>
        <p:txBody>
          <a:bodyPr/>
          <a:lstStyle/>
          <a:p>
            <a:r>
              <a:rPr lang="en-US" sz="3600" dirty="0"/>
              <a:t>Choose the most appropriate data type and size for each column</a:t>
            </a:r>
          </a:p>
          <a:p>
            <a:pPr lvl="1"/>
            <a:r>
              <a:rPr lang="en-US" sz="2800" dirty="0"/>
              <a:t>SQL Server provides data types for strings, numbers, dates, and others</a:t>
            </a:r>
          </a:p>
          <a:p>
            <a:pPr lvl="1"/>
            <a:r>
              <a:rPr lang="en-US" sz="2800" dirty="0"/>
              <a:t>Specify an appropriate size that will support all data without wasted space</a:t>
            </a:r>
          </a:p>
          <a:p>
            <a:r>
              <a:rPr lang="en-US" sz="3600" dirty="0"/>
              <a:t>Some data types can be implicitly converted, others must be explicitly converted</a:t>
            </a:r>
          </a:p>
          <a:p>
            <a:pPr lvl="1"/>
            <a:r>
              <a:rPr lang="en-US" sz="2800" dirty="0"/>
              <a:t>SQL Server provides functions to perform data conversion</a:t>
            </a:r>
          </a:p>
          <a:p>
            <a:pPr lvl="1"/>
            <a:endParaRPr lang="en-US" sz="2800" dirty="0"/>
          </a:p>
        </p:txBody>
      </p:sp>
    </p:spTree>
    <p:extLst>
      <p:ext uri="{BB962C8B-B14F-4D97-AF65-F5344CB8AC3E}">
        <p14:creationId xmlns:p14="http://schemas.microsoft.com/office/powerpoint/2010/main" val="2548929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Alright, let’s see some data types in action.</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Sounds good.</a:t>
            </a:r>
          </a:p>
        </p:txBody>
      </p:sp>
    </p:spTree>
    <p:extLst>
      <p:ext uri="{BB962C8B-B14F-4D97-AF65-F5344CB8AC3E}">
        <p14:creationId xmlns:p14="http://schemas.microsoft.com/office/powerpoint/2010/main" val="375139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a:t>Data Types</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Working with data types</a:t>
            </a:r>
          </a:p>
        </p:txBody>
      </p:sp>
    </p:spTree>
    <p:extLst>
      <p:ext uri="{BB962C8B-B14F-4D97-AF65-F5344CB8AC3E}">
        <p14:creationId xmlns:p14="http://schemas.microsoft.com/office/powerpoint/2010/main" val="3669353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Welcome back! So what’s next Chris?</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Graeme, now we’re going to talk about creating and working with tables in a database…</a:t>
            </a:r>
          </a:p>
        </p:txBody>
      </p:sp>
    </p:spTree>
    <p:extLst>
      <p:ext uri="{BB962C8B-B14F-4D97-AF65-F5344CB8AC3E}">
        <p14:creationId xmlns:p14="http://schemas.microsoft.com/office/powerpoint/2010/main" val="55399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So we’ve created one table, but presumably we might need more – right?</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Yes, let’s look at databases with multiple tables – and specifically, relationships.</a:t>
            </a:r>
          </a:p>
        </p:txBody>
      </p:sp>
    </p:spTree>
    <p:extLst>
      <p:ext uri="{BB962C8B-B14F-4D97-AF65-F5344CB8AC3E}">
        <p14:creationId xmlns:p14="http://schemas.microsoft.com/office/powerpoint/2010/main" val="79193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duct"/>
          <p:cNvSpPr txBox="1"/>
          <p:nvPr/>
        </p:nvSpPr>
        <p:spPr>
          <a:xfrm>
            <a:off x="620279" y="816115"/>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a:solidFill>
                  <a:schemeClr val="bg1"/>
                </a:solidFill>
                <a:effectLst>
                  <a:outerShdw blurRad="38100" dist="38100" dir="2700000" algn="tl">
                    <a:srgbClr val="000000">
                      <a:alpha val="43137"/>
                    </a:srgbClr>
                  </a:outerShdw>
                </a:effectLst>
              </a:rPr>
              <a:t>Product</a:t>
            </a:r>
          </a:p>
        </p:txBody>
      </p:sp>
      <p:graphicFrame>
        <p:nvGraphicFramePr>
          <p:cNvPr id="5" name="ProductTable"/>
          <p:cNvGraphicFramePr>
            <a:graphicFrameLocks noGrp="1"/>
          </p:cNvGraphicFramePr>
          <p:nvPr>
            <p:extLst/>
          </p:nvPr>
        </p:nvGraphicFramePr>
        <p:xfrm>
          <a:off x="620279" y="1273554"/>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sp>
        <p:nvSpPr>
          <p:cNvPr id="6" name="CREATE TABLE Supplier"/>
          <p:cNvSpPr txBox="1"/>
          <p:nvPr/>
        </p:nvSpPr>
        <p:spPr>
          <a:xfrm>
            <a:off x="197930" y="3752999"/>
            <a:ext cx="7355808" cy="1887084"/>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CREATE TABLE Supplier</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a:t>
            </a:r>
            <a:r>
              <a:rPr lang="en-US" sz="2856" kern="0" dirty="0" err="1">
                <a:solidFill>
                  <a:sysClr val="windowText" lastClr="000000"/>
                </a:solidFill>
                <a:latin typeface="Courier New" panose="02070309020205020404" pitchFamily="49" charset="0"/>
                <a:cs typeface="Courier New" panose="02070309020205020404" pitchFamily="49" charset="0"/>
              </a:rPr>
              <a:t>SupplierID</a:t>
            </a:r>
            <a:r>
              <a:rPr lang="en-US" sz="2856" kern="0" dirty="0">
                <a:solidFill>
                  <a:sysClr val="windowText" lastClr="000000"/>
                </a:solidFill>
                <a:latin typeface="Courier New" panose="02070309020205020404" pitchFamily="49" charset="0"/>
                <a:cs typeface="Courier New" panose="02070309020205020404" pitchFamily="49" charset="0"/>
              </a:rPr>
              <a:t> INTEGER PRIMARY KEY,</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 Name VARCHAR(20) NOT NULL,</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 Phone CHAR(9) NULL);</a:t>
            </a:r>
          </a:p>
        </p:txBody>
      </p:sp>
      <p:sp>
        <p:nvSpPr>
          <p:cNvPr id="7" name="Supplier"/>
          <p:cNvSpPr txBox="1"/>
          <p:nvPr/>
        </p:nvSpPr>
        <p:spPr>
          <a:xfrm>
            <a:off x="6747647" y="816115"/>
            <a:ext cx="385253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a:solidFill>
                  <a:schemeClr val="bg1"/>
                </a:solidFill>
                <a:effectLst>
                  <a:outerShdw blurRad="38100" dist="38100" dir="2700000" algn="tl">
                    <a:srgbClr val="000000">
                      <a:alpha val="43137"/>
                    </a:srgbClr>
                  </a:outerShdw>
                </a:effectLst>
              </a:rPr>
              <a:t>Supplier</a:t>
            </a:r>
          </a:p>
        </p:txBody>
      </p:sp>
      <p:graphicFrame>
        <p:nvGraphicFramePr>
          <p:cNvPr id="8" name="SupplierTable"/>
          <p:cNvGraphicFramePr>
            <a:graphicFrameLocks noGrp="1"/>
          </p:cNvGraphicFramePr>
          <p:nvPr>
            <p:extLst/>
          </p:nvPr>
        </p:nvGraphicFramePr>
        <p:xfrm>
          <a:off x="6747647" y="1273554"/>
          <a:ext cx="385254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tblGrid>
              <a:tr h="378611">
                <a:tc>
                  <a:txBody>
                    <a:bodyPr/>
                    <a:lstStyle/>
                    <a:p>
                      <a:r>
                        <a:rPr lang="en-US" sz="1900" dirty="0" err="1"/>
                        <a:t>SupplierID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Phone</a:t>
                      </a:r>
                    </a:p>
                  </a:txBody>
                  <a:tcPr marL="93260" marR="93260" marT="46630" marB="46630"/>
                </a:tc>
                <a:extLst>
                  <a:ext uri="{0D108BD9-81ED-4DB2-BD59-A6C34878D82A}">
                    <a16:rowId xmlns:a16="http://schemas.microsoft.com/office/drawing/2014/main" val="972223293"/>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421879776"/>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2693717018"/>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474114192"/>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0" name="Supplier 1"/>
          <p:cNvGraphicFramePr>
            <a:graphicFrameLocks noGrp="1"/>
          </p:cNvGraphicFramePr>
          <p:nvPr>
            <p:extLst/>
          </p:nvPr>
        </p:nvGraphicFramePr>
        <p:xfrm>
          <a:off x="6747647" y="1273554"/>
          <a:ext cx="385254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tblGrid>
              <a:tr h="378611">
                <a:tc>
                  <a:txBody>
                    <a:bodyPr/>
                    <a:lstStyle/>
                    <a:p>
                      <a:r>
                        <a:rPr lang="en-US" sz="1900" dirty="0" err="1"/>
                        <a:t>SupplierID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Phone</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Contoso</a:t>
                      </a:r>
                    </a:p>
                  </a:txBody>
                  <a:tcPr marL="93260" marR="93260" marT="46630" marB="46630"/>
                </a:tc>
                <a:tc>
                  <a:txBody>
                    <a:bodyPr/>
                    <a:lstStyle/>
                    <a:p>
                      <a:r>
                        <a:rPr lang="en-US" sz="1900" i="0" dirty="0">
                          <a:solidFill>
                            <a:schemeClr val="tx1"/>
                          </a:solidFill>
                        </a:rPr>
                        <a:t>555-12345</a:t>
                      </a:r>
                    </a:p>
                  </a:txBody>
                  <a:tcPr marL="93260" marR="93260" marT="46630" marB="46630"/>
                </a:tc>
                <a:extLst>
                  <a:ext uri="{0D108BD9-81ED-4DB2-BD59-A6C34878D82A}">
                    <a16:rowId xmlns:a16="http://schemas.microsoft.com/office/drawing/2014/main" val="421879776"/>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2693717018"/>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474114192"/>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1" name="Supplier 2"/>
          <p:cNvGraphicFramePr>
            <a:graphicFrameLocks noGrp="1"/>
          </p:cNvGraphicFramePr>
          <p:nvPr>
            <p:extLst/>
          </p:nvPr>
        </p:nvGraphicFramePr>
        <p:xfrm>
          <a:off x="6747647" y="1273554"/>
          <a:ext cx="385254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tblGrid>
              <a:tr h="378611">
                <a:tc>
                  <a:txBody>
                    <a:bodyPr/>
                    <a:lstStyle/>
                    <a:p>
                      <a:r>
                        <a:rPr lang="en-US" sz="1900" dirty="0" err="1"/>
                        <a:t>SupplierID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Phone</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Contoso</a:t>
                      </a:r>
                    </a:p>
                  </a:txBody>
                  <a:tcPr marL="93260" marR="93260" marT="46630" marB="46630"/>
                </a:tc>
                <a:tc>
                  <a:txBody>
                    <a:bodyPr/>
                    <a:lstStyle/>
                    <a:p>
                      <a:r>
                        <a:rPr lang="en-US" sz="1900" i="0" dirty="0">
                          <a:solidFill>
                            <a:schemeClr val="tx1"/>
                          </a:solidFill>
                        </a:rPr>
                        <a:t>555-12345</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Northwind</a:t>
                      </a:r>
                      <a:endParaRPr lang="en-US" sz="1900" i="0" dirty="0">
                        <a:solidFill>
                          <a:schemeClr val="tx1"/>
                        </a:solidFill>
                      </a:endParaRPr>
                    </a:p>
                  </a:txBody>
                  <a:tcPr marL="93260" marR="93260" marT="46630" marB="46630"/>
                </a:tc>
                <a:tc>
                  <a:txBody>
                    <a:bodyPr/>
                    <a:lstStyle/>
                    <a:p>
                      <a:r>
                        <a:rPr lang="en-US" sz="1900" i="0" dirty="0">
                          <a:solidFill>
                            <a:schemeClr val="tx1"/>
                          </a:solidFill>
                        </a:rPr>
                        <a:t>555-54321</a:t>
                      </a:r>
                    </a:p>
                  </a:txBody>
                  <a:tcPr marL="93260" marR="93260" marT="46630" marB="46630"/>
                </a:tc>
                <a:extLst>
                  <a:ext uri="{0D108BD9-81ED-4DB2-BD59-A6C34878D82A}">
                    <a16:rowId xmlns:a16="http://schemas.microsoft.com/office/drawing/2014/main" val="2693717018"/>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474114192"/>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cxnSp>
        <p:nvCxnSpPr>
          <p:cNvPr id="13" name="Relationship"/>
          <p:cNvCxnSpPr/>
          <p:nvPr/>
        </p:nvCxnSpPr>
        <p:spPr>
          <a:xfrm>
            <a:off x="5756998" y="1472531"/>
            <a:ext cx="9906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ALTER TABLE Product"/>
          <p:cNvSpPr txBox="1"/>
          <p:nvPr/>
        </p:nvSpPr>
        <p:spPr>
          <a:xfrm>
            <a:off x="197930" y="3752999"/>
            <a:ext cx="12507424" cy="1438856"/>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ALTER TABLE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ADD CONSTRAINT </a:t>
            </a:r>
            <a:r>
              <a:rPr lang="en-US" sz="2856" kern="0" dirty="0" err="1">
                <a:solidFill>
                  <a:sysClr val="windowText" lastClr="000000"/>
                </a:solidFill>
                <a:latin typeface="Courier New" panose="02070309020205020404" pitchFamily="49" charset="0"/>
                <a:cs typeface="Courier New" panose="02070309020205020404" pitchFamily="49" charset="0"/>
              </a:rPr>
              <a:t>fk_product_supplier</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FOREIGN KEY (Supplier) REFERENCES Supplier(</a:t>
            </a:r>
            <a:r>
              <a:rPr lang="en-US" sz="2856" kern="0" dirty="0" err="1">
                <a:solidFill>
                  <a:sysClr val="windowText" lastClr="000000"/>
                </a:solidFill>
                <a:latin typeface="Courier New" panose="02070309020205020404" pitchFamily="49" charset="0"/>
                <a:cs typeface="Courier New" panose="02070309020205020404" pitchFamily="49" charset="0"/>
              </a:rPr>
              <a:t>SupplierID</a:t>
            </a:r>
            <a:r>
              <a:rPr lang="en-US" sz="2856" kern="0" dirty="0">
                <a:solidFill>
                  <a:sysClr val="windowText" lastClr="000000"/>
                </a:solidFill>
                <a:latin typeface="Courier New" panose="02070309020205020404" pitchFamily="49" charset="0"/>
                <a:cs typeface="Courier New" panose="02070309020205020404" pitchFamily="49" charset="0"/>
              </a:rPr>
              <a:t>);</a:t>
            </a:r>
          </a:p>
        </p:txBody>
      </p:sp>
      <p:sp>
        <p:nvSpPr>
          <p:cNvPr id="15" name="INSERT Supplier 1"/>
          <p:cNvSpPr txBox="1"/>
          <p:nvPr/>
        </p:nvSpPr>
        <p:spPr>
          <a:xfrm>
            <a:off x="194812" y="3752999"/>
            <a:ext cx="8027757"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Supplier</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(1, ‘Contoso’, ‘555-12345’);</a:t>
            </a:r>
          </a:p>
        </p:txBody>
      </p:sp>
      <p:sp>
        <p:nvSpPr>
          <p:cNvPr id="16" name="INSERT Supplier 3"/>
          <p:cNvSpPr txBox="1"/>
          <p:nvPr/>
        </p:nvSpPr>
        <p:spPr>
          <a:xfrm>
            <a:off x="194812" y="3752997"/>
            <a:ext cx="8027757"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Supplier</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(3, ‘A Datum’, ‘555-55555’);</a:t>
            </a:r>
          </a:p>
        </p:txBody>
      </p:sp>
      <p:sp>
        <p:nvSpPr>
          <p:cNvPr id="17" name="INSERT Supplier 2"/>
          <p:cNvSpPr txBox="1"/>
          <p:nvPr/>
        </p:nvSpPr>
        <p:spPr>
          <a:xfrm>
            <a:off x="194812" y="3752998"/>
            <a:ext cx="8475724"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Supplier</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(2, ‘</a:t>
            </a:r>
            <a:r>
              <a:rPr lang="en-US" sz="2856" kern="0" dirty="0" err="1">
                <a:solidFill>
                  <a:sysClr val="windowText" lastClr="000000"/>
                </a:solidFill>
                <a:latin typeface="Courier New" panose="02070309020205020404" pitchFamily="49" charset="0"/>
                <a:cs typeface="Courier New" panose="02070309020205020404" pitchFamily="49" charset="0"/>
              </a:rPr>
              <a:t>Northwind</a:t>
            </a:r>
            <a:r>
              <a:rPr lang="en-US" sz="2856" kern="0" dirty="0">
                <a:solidFill>
                  <a:sysClr val="windowText" lastClr="000000"/>
                </a:solidFill>
                <a:latin typeface="Courier New" panose="02070309020205020404" pitchFamily="49" charset="0"/>
                <a:cs typeface="Courier New" panose="02070309020205020404" pitchFamily="49" charset="0"/>
              </a:rPr>
              <a:t>’, ‘555-54321’);</a:t>
            </a:r>
          </a:p>
        </p:txBody>
      </p:sp>
      <p:graphicFrame>
        <p:nvGraphicFramePr>
          <p:cNvPr id="18" name="Supplier 3"/>
          <p:cNvGraphicFramePr>
            <a:graphicFrameLocks noGrp="1"/>
          </p:cNvGraphicFramePr>
          <p:nvPr>
            <p:extLst/>
          </p:nvPr>
        </p:nvGraphicFramePr>
        <p:xfrm>
          <a:off x="6747647" y="1273554"/>
          <a:ext cx="385254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tblGrid>
              <a:tr h="378611">
                <a:tc>
                  <a:txBody>
                    <a:bodyPr/>
                    <a:lstStyle/>
                    <a:p>
                      <a:r>
                        <a:rPr lang="en-US" sz="1900" dirty="0" err="1"/>
                        <a:t>SupplierID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Phone</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Contoso</a:t>
                      </a:r>
                    </a:p>
                  </a:txBody>
                  <a:tcPr marL="93260" marR="93260" marT="46630" marB="46630"/>
                </a:tc>
                <a:tc>
                  <a:txBody>
                    <a:bodyPr/>
                    <a:lstStyle/>
                    <a:p>
                      <a:r>
                        <a:rPr lang="en-US" sz="1900" i="0" dirty="0">
                          <a:solidFill>
                            <a:schemeClr val="tx1"/>
                          </a:solidFill>
                        </a:rPr>
                        <a:t>555-12345</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Northwind</a:t>
                      </a:r>
                      <a:endParaRPr lang="en-US" sz="1900" i="0" dirty="0">
                        <a:solidFill>
                          <a:schemeClr val="tx1"/>
                        </a:solidFill>
                      </a:endParaRPr>
                    </a:p>
                  </a:txBody>
                  <a:tcPr marL="93260" marR="93260" marT="46630" marB="46630"/>
                </a:tc>
                <a:tc>
                  <a:txBody>
                    <a:bodyPr/>
                    <a:lstStyle/>
                    <a:p>
                      <a:r>
                        <a:rPr lang="en-US" sz="1900" i="0" dirty="0">
                          <a:solidFill>
                            <a:schemeClr val="tx1"/>
                          </a:solidFill>
                        </a:rPr>
                        <a:t>555-54321</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a:solidFill>
                            <a:schemeClr val="tx1"/>
                          </a:solidFill>
                        </a:rPr>
                        <a:t>A Datum</a:t>
                      </a:r>
                    </a:p>
                  </a:txBody>
                  <a:tcPr marL="93260" marR="93260" marT="46630" marB="46630"/>
                </a:tc>
                <a:tc>
                  <a:txBody>
                    <a:bodyPr/>
                    <a:lstStyle/>
                    <a:p>
                      <a:r>
                        <a:rPr lang="en-US" sz="1900" i="0" dirty="0">
                          <a:solidFill>
                            <a:schemeClr val="tx1"/>
                          </a:solidFill>
                        </a:rPr>
                        <a:t>555-55555</a:t>
                      </a:r>
                    </a:p>
                  </a:txBody>
                  <a:tcPr marL="93260" marR="93260" marT="46630" marB="46630"/>
                </a:tc>
                <a:extLst>
                  <a:ext uri="{0D108BD9-81ED-4DB2-BD59-A6C34878D82A}">
                    <a16:rowId xmlns:a16="http://schemas.microsoft.com/office/drawing/2014/main" val="474114192"/>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19" name="INSERT Product 5"/>
          <p:cNvSpPr txBox="1"/>
          <p:nvPr/>
        </p:nvSpPr>
        <p:spPr>
          <a:xfrm>
            <a:off x="194812" y="3752535"/>
            <a:ext cx="6235891"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(‘Doodah’, 1.99, 3);</a:t>
            </a:r>
          </a:p>
        </p:txBody>
      </p:sp>
      <p:graphicFrame>
        <p:nvGraphicFramePr>
          <p:cNvPr id="20" name="Product 5"/>
          <p:cNvGraphicFramePr>
            <a:graphicFrameLocks noGrp="1"/>
          </p:cNvGraphicFramePr>
          <p:nvPr>
            <p:extLst/>
          </p:nvPr>
        </p:nvGraphicFramePr>
        <p:xfrm>
          <a:off x="620279" y="1273554"/>
          <a:ext cx="5136720" cy="229692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r h="378611">
                <a:tc>
                  <a:txBody>
                    <a:bodyPr/>
                    <a:lstStyle/>
                    <a:p>
                      <a:r>
                        <a:rPr lang="en-US" sz="1900" i="0" dirty="0">
                          <a:solidFill>
                            <a:schemeClr val="tx1"/>
                          </a:solidFill>
                        </a:rPr>
                        <a:t>5</a:t>
                      </a:r>
                    </a:p>
                  </a:txBody>
                  <a:tcPr marL="93260" marR="93260" marT="46630" marB="46630"/>
                </a:tc>
                <a:tc>
                  <a:txBody>
                    <a:bodyPr/>
                    <a:lstStyle/>
                    <a:p>
                      <a:r>
                        <a:rPr lang="en-US" sz="1900" i="0" dirty="0">
                          <a:solidFill>
                            <a:schemeClr val="tx1"/>
                          </a:solidFill>
                        </a:rPr>
                        <a:t>Doodah</a:t>
                      </a:r>
                    </a:p>
                  </a:txBody>
                  <a:tcPr marL="93260" marR="93260" marT="46630" marB="46630"/>
                </a:tc>
                <a:tc>
                  <a:txBody>
                    <a:bodyPr/>
                    <a:lstStyle/>
                    <a:p>
                      <a:r>
                        <a:rPr lang="en-US" sz="1900" i="0" dirty="0">
                          <a:solidFill>
                            <a:schemeClr val="tx1"/>
                          </a:solidFill>
                        </a:rPr>
                        <a:t>1.99</a:t>
                      </a:r>
                    </a:p>
                  </a:txBody>
                  <a:tcPr marL="93260" marR="93260" marT="46630" marB="46630"/>
                </a:tc>
                <a:tc>
                  <a:txBody>
                    <a:bodyPr/>
                    <a:lstStyle/>
                    <a:p>
                      <a:r>
                        <a:rPr lang="en-US" sz="1900" i="0" dirty="0">
                          <a:solidFill>
                            <a:schemeClr val="tx1"/>
                          </a:solidFill>
                        </a:rPr>
                        <a:t>3</a:t>
                      </a:r>
                    </a:p>
                  </a:txBody>
                  <a:tcPr marL="93260" marR="93260" marT="46630" marB="46630"/>
                </a:tc>
                <a:extLst>
                  <a:ext uri="{0D108BD9-81ED-4DB2-BD59-A6C34878D82A}">
                    <a16:rowId xmlns:a16="http://schemas.microsoft.com/office/drawing/2014/main" val="3785684820"/>
                  </a:ext>
                </a:extLst>
              </a:tr>
            </a:tbl>
          </a:graphicData>
        </a:graphic>
      </p:graphicFrame>
      <p:sp>
        <p:nvSpPr>
          <p:cNvPr id="21" name="INSERT Product 6"/>
          <p:cNvSpPr txBox="1"/>
          <p:nvPr/>
        </p:nvSpPr>
        <p:spPr>
          <a:xfrm>
            <a:off x="194812" y="3752535"/>
            <a:ext cx="6683858"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(‘McGuffin’, 2.99, 5);</a:t>
            </a:r>
          </a:p>
        </p:txBody>
      </p:sp>
      <p:sp>
        <p:nvSpPr>
          <p:cNvPr id="22" name="Error"/>
          <p:cNvSpPr txBox="1"/>
          <p:nvPr/>
        </p:nvSpPr>
        <p:spPr>
          <a:xfrm>
            <a:off x="5481374" y="3467242"/>
            <a:ext cx="1663036" cy="478376"/>
          </a:xfrm>
          <a:prstGeom prst="rect">
            <a:avLst/>
          </a:prstGeom>
          <a:noFill/>
        </p:spPr>
        <p:txBody>
          <a:bodyPr wrap="none" rtlCol="0">
            <a:spAutoFit/>
          </a:bodyPr>
          <a:lstStyle/>
          <a:p>
            <a:pPr defTabSz="932597"/>
            <a:r>
              <a:rPr lang="en-US" sz="2448" b="1" kern="0" dirty="0">
                <a:solidFill>
                  <a:srgbClr val="FF0000"/>
                </a:solidFill>
              </a:rPr>
              <a:t>!! ERROR !!</a:t>
            </a:r>
          </a:p>
        </p:txBody>
      </p:sp>
    </p:spTree>
    <p:extLst>
      <p:ext uri="{BB962C8B-B14F-4D97-AF65-F5344CB8AC3E}">
        <p14:creationId xmlns:p14="http://schemas.microsoft.com/office/powerpoint/2010/main" val="253354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4401"/>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iterate type="lt">
                                    <p:tmAbs val="0"/>
                                  </p:iterate>
                                  <p:childTnLst>
                                    <p:set>
                                      <p:cBhvr>
                                        <p:cTn id="17" dur="1" fill="hold">
                                          <p:stCondLst>
                                            <p:cond delay="0"/>
                                          </p:stCondLst>
                                        </p:cTn>
                                        <p:tgtEl>
                                          <p:spTgt spid="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iterate type="lt">
                                    <p:tmAbs val="50"/>
                                  </p:iterate>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p:stCondLst>
                              <p:cond delay="2451"/>
                            </p:stCondLst>
                            <p:childTnLst>
                              <p:par>
                                <p:cTn id="22" presetID="1"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2451"/>
                            </p:stCondLst>
                            <p:childTnLst>
                              <p:par>
                                <p:cTn id="25" presetID="1" presetClass="exit" presetSubtype="0" fill="hold" grpId="1" nodeType="afterEffect">
                                  <p:stCondLst>
                                    <p:cond delay="0"/>
                                  </p:stCondLst>
                                  <p:iterate type="lt">
                                    <p:tmAbs val="0"/>
                                  </p:iterate>
                                  <p:childTnLst>
                                    <p:set>
                                      <p:cBhvr>
                                        <p:cTn id="26" dur="1" fill="hold">
                                          <p:stCondLst>
                                            <p:cond delay="0"/>
                                          </p:stCondLst>
                                        </p:cTn>
                                        <p:tgtEl>
                                          <p:spTgt spid="15"/>
                                        </p:tgtEl>
                                        <p:attrNameLst>
                                          <p:attrName>style.visibility</p:attrName>
                                        </p:attrNameLst>
                                      </p:cBhvr>
                                      <p:to>
                                        <p:strVal val="hidden"/>
                                      </p:to>
                                    </p:set>
                                  </p:childTnLst>
                                </p:cTn>
                              </p:par>
                            </p:childTnLst>
                          </p:cTn>
                        </p:par>
                        <p:par>
                          <p:cTn id="27" fill="hold">
                            <p:stCondLst>
                              <p:cond delay="2451"/>
                            </p:stCondLst>
                            <p:childTnLst>
                              <p:par>
                                <p:cTn id="28" presetID="1" presetClass="entr" presetSubtype="0" fill="hold" grpId="0" nodeType="afterEffect">
                                  <p:stCondLst>
                                    <p:cond delay="0"/>
                                  </p:stCondLst>
                                  <p:iterate type="lt">
                                    <p:tmAbs val="50"/>
                                  </p:iterate>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5002"/>
                            </p:stCondLst>
                            <p:childTnLst>
                              <p:par>
                                <p:cTn id="31" presetID="1"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par>
                          <p:cTn id="33" fill="hold">
                            <p:stCondLst>
                              <p:cond delay="5002"/>
                            </p:stCondLst>
                            <p:childTnLst>
                              <p:par>
                                <p:cTn id="34" presetID="1" presetClass="exit" presetSubtype="0" fill="hold" grpId="1" nodeType="afterEffect">
                                  <p:stCondLst>
                                    <p:cond delay="0"/>
                                  </p:stCondLst>
                                  <p:iterate type="lt">
                                    <p:tmAbs val="0"/>
                                  </p:iterate>
                                  <p:childTnLst>
                                    <p:set>
                                      <p:cBhvr>
                                        <p:cTn id="35" dur="1" fill="hold">
                                          <p:stCondLst>
                                            <p:cond delay="0"/>
                                          </p:stCondLst>
                                        </p:cTn>
                                        <p:tgtEl>
                                          <p:spTgt spid="17"/>
                                        </p:tgtEl>
                                        <p:attrNameLst>
                                          <p:attrName>style.visibility</p:attrName>
                                        </p:attrNameLst>
                                      </p:cBhvr>
                                      <p:to>
                                        <p:strVal val="hidden"/>
                                      </p:to>
                                    </p:set>
                                  </p:childTnLst>
                                </p:cTn>
                              </p:par>
                            </p:childTnLst>
                          </p:cTn>
                        </p:par>
                        <p:par>
                          <p:cTn id="36" fill="hold">
                            <p:stCondLst>
                              <p:cond delay="5002"/>
                            </p:stCondLst>
                            <p:childTnLst>
                              <p:par>
                                <p:cTn id="37" presetID="1" presetClass="entr" presetSubtype="0" fill="hold" grpId="0" nodeType="afterEffect">
                                  <p:stCondLst>
                                    <p:cond delay="0"/>
                                  </p:stCondLst>
                                  <p:iterate type="lt">
                                    <p:tmAbs val="50"/>
                                  </p:iterate>
                                  <p:childTnLst>
                                    <p:set>
                                      <p:cBhvr>
                                        <p:cTn id="38" dur="1" fill="hold">
                                          <p:stCondLst>
                                            <p:cond delay="0"/>
                                          </p:stCondLst>
                                        </p:cTn>
                                        <p:tgtEl>
                                          <p:spTgt spid="16"/>
                                        </p:tgtEl>
                                        <p:attrNameLst>
                                          <p:attrName>style.visibility</p:attrName>
                                        </p:attrNameLst>
                                      </p:cBhvr>
                                      <p:to>
                                        <p:strVal val="visible"/>
                                      </p:to>
                                    </p:set>
                                  </p:childTnLst>
                                </p:cTn>
                              </p:par>
                            </p:childTnLst>
                          </p:cTn>
                        </p:par>
                        <p:par>
                          <p:cTn id="39" fill="hold">
                            <p:stCondLst>
                              <p:cond delay="7403"/>
                            </p:stCondLst>
                            <p:childTnLst>
                              <p:par>
                                <p:cTn id="40" presetID="1"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iterate type="lt">
                                    <p:tmAbs val="0"/>
                                  </p:iterate>
                                  <p:childTnLst>
                                    <p:set>
                                      <p:cBhvr>
                                        <p:cTn id="45" dur="1" fill="hold">
                                          <p:stCondLst>
                                            <p:cond delay="0"/>
                                          </p:stCondLst>
                                        </p:cTn>
                                        <p:tgtEl>
                                          <p:spTgt spid="16"/>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iterate type="lt">
                                    <p:tmAbs val="50"/>
                                  </p:iterate>
                                  <p:childTnLst>
                                    <p:set>
                                      <p:cBhvr>
                                        <p:cTn id="48" dur="1" fill="hold">
                                          <p:stCondLst>
                                            <p:cond delay="0"/>
                                          </p:stCondLst>
                                        </p:cTn>
                                        <p:tgtEl>
                                          <p:spTgt spid="14"/>
                                        </p:tgtEl>
                                        <p:attrNameLst>
                                          <p:attrName>style.visibility</p:attrName>
                                        </p:attrNameLst>
                                      </p:cBhvr>
                                      <p:to>
                                        <p:strVal val="visible"/>
                                      </p:to>
                                    </p:set>
                                  </p:childTnLst>
                                </p:cTn>
                              </p:par>
                            </p:childTnLst>
                          </p:cTn>
                        </p:par>
                        <p:par>
                          <p:cTn id="49" fill="hold">
                            <p:stCondLst>
                              <p:cond delay="4951"/>
                            </p:stCondLst>
                            <p:childTnLst>
                              <p:par>
                                <p:cTn id="50" presetID="2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iterate type="lt">
                                    <p:tmAbs val="0"/>
                                  </p:iterate>
                                  <p:childTnLst>
                                    <p:set>
                                      <p:cBhvr>
                                        <p:cTn id="56" dur="1" fill="hold">
                                          <p:stCondLst>
                                            <p:cond delay="0"/>
                                          </p:stCondLst>
                                        </p:cTn>
                                        <p:tgtEl>
                                          <p:spTgt spid="14"/>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iterate type="lt">
                                    <p:tmAbs val="50"/>
                                  </p:iterate>
                                  <p:childTnLst>
                                    <p:set>
                                      <p:cBhvr>
                                        <p:cTn id="59" dur="1" fill="hold">
                                          <p:stCondLst>
                                            <p:cond delay="0"/>
                                          </p:stCondLst>
                                        </p:cTn>
                                        <p:tgtEl>
                                          <p:spTgt spid="19"/>
                                        </p:tgtEl>
                                        <p:attrNameLst>
                                          <p:attrName>style.visibility</p:attrName>
                                        </p:attrNameLst>
                                      </p:cBhvr>
                                      <p:to>
                                        <p:strVal val="visible"/>
                                      </p:to>
                                    </p:set>
                                  </p:childTnLst>
                                </p:cTn>
                              </p:par>
                            </p:childTnLst>
                          </p:cTn>
                        </p:par>
                        <p:par>
                          <p:cTn id="60" fill="hold">
                            <p:stCondLst>
                              <p:cond delay="2001"/>
                            </p:stCondLst>
                            <p:childTnLst>
                              <p:par>
                                <p:cTn id="61" presetID="1" presetClass="entr" presetSubtype="0"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iterate type="lt">
                                    <p:tmAbs val="0"/>
                                  </p:iterate>
                                  <p:childTnLst>
                                    <p:set>
                                      <p:cBhvr>
                                        <p:cTn id="66" dur="1" fill="hold">
                                          <p:stCondLst>
                                            <p:cond delay="0"/>
                                          </p:stCondLst>
                                        </p:cTn>
                                        <p:tgtEl>
                                          <p:spTgt spid="19"/>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grpId="0" nodeType="afterEffect">
                                  <p:stCondLst>
                                    <p:cond delay="0"/>
                                  </p:stCondLst>
                                  <p:iterate type="lt">
                                    <p:tmAbs val="50"/>
                                  </p:iterate>
                                  <p:childTnLst>
                                    <p:set>
                                      <p:cBhvr>
                                        <p:cTn id="69" dur="1" fill="hold">
                                          <p:stCondLst>
                                            <p:cond delay="0"/>
                                          </p:stCondLst>
                                        </p:cTn>
                                        <p:tgtEl>
                                          <p:spTgt spid="21"/>
                                        </p:tgtEl>
                                        <p:attrNameLst>
                                          <p:attrName>style.visibility</p:attrName>
                                        </p:attrNameLst>
                                      </p:cBhvr>
                                      <p:to>
                                        <p:strVal val="visible"/>
                                      </p:to>
                                    </p:set>
                                  </p:childTnLst>
                                </p:cTn>
                              </p:par>
                            </p:childTnLst>
                          </p:cTn>
                        </p:par>
                        <p:par>
                          <p:cTn id="70" fill="hold">
                            <p:stCondLst>
                              <p:cond delay="2101"/>
                            </p:stCondLst>
                            <p:childTnLst>
                              <p:par>
                                <p:cTn id="71" presetID="1"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animBg="1"/>
      <p:bldP spid="14" grpId="0"/>
      <p:bldP spid="14" grpId="1"/>
      <p:bldP spid="15" grpId="0"/>
      <p:bldP spid="15" grpId="1"/>
      <p:bldP spid="16" grpId="0"/>
      <p:bldP spid="16" grpId="1"/>
      <p:bldP spid="17" grpId="0"/>
      <p:bldP spid="17" grpId="1"/>
      <p:bldP spid="19" grpId="0"/>
      <p:bldP spid="19" grpId="1"/>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59" y="1371600"/>
            <a:ext cx="11948477" cy="5478462"/>
          </a:xfrm>
        </p:spPr>
        <p:txBody>
          <a:bodyPr/>
          <a:lstStyle/>
          <a:p>
            <a:r>
              <a:rPr lang="en-US" sz="3600" dirty="0"/>
              <a:t>Most databases contain multiple tables</a:t>
            </a:r>
          </a:p>
          <a:p>
            <a:pPr lvl="1"/>
            <a:r>
              <a:rPr lang="en-US" sz="2800" dirty="0"/>
              <a:t>This is a direct result of normalization</a:t>
            </a:r>
          </a:p>
          <a:p>
            <a:r>
              <a:rPr lang="en-US" sz="3600" dirty="0"/>
              <a:t>Use keys to determine relationships between rows in different tables</a:t>
            </a:r>
          </a:p>
          <a:p>
            <a:pPr lvl="1"/>
            <a:r>
              <a:rPr lang="en-US" sz="2800" dirty="0"/>
              <a:t>A primary key identifies a unique row in a table</a:t>
            </a:r>
          </a:p>
          <a:p>
            <a:pPr lvl="1"/>
            <a:r>
              <a:rPr lang="en-US" sz="2800" dirty="0"/>
              <a:t>A foreign key references a row in another table</a:t>
            </a:r>
          </a:p>
          <a:p>
            <a:r>
              <a:rPr lang="en-US" sz="3600" dirty="0"/>
              <a:t>Create foreign key constraints to enforce referential integrity</a:t>
            </a:r>
          </a:p>
          <a:p>
            <a:pPr lvl="1"/>
            <a:r>
              <a:rPr lang="en-US" sz="2800" dirty="0"/>
              <a:t>This prevents invalid data insertions</a:t>
            </a:r>
          </a:p>
          <a:p>
            <a:pPr lvl="1"/>
            <a:r>
              <a:rPr lang="en-US" sz="2800" dirty="0"/>
              <a:t>It can be used to prevent deletions or updates that will “orphan” rows</a:t>
            </a:r>
          </a:p>
          <a:p>
            <a:pPr marL="0" lvl="1" indent="0">
              <a:buNone/>
            </a:pPr>
            <a:endParaRPr lang="en-US" sz="2800" dirty="0"/>
          </a:p>
        </p:txBody>
      </p:sp>
    </p:spTree>
    <p:extLst>
      <p:ext uri="{BB962C8B-B14F-4D97-AF65-F5344CB8AC3E}">
        <p14:creationId xmlns:p14="http://schemas.microsoft.com/office/powerpoint/2010/main" val="3136874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849704"/>
            <a:ext cx="3264112" cy="1175026"/>
          </a:xfrm>
          <a:prstGeom prst="wedgeRoundRectCallout">
            <a:avLst>
              <a:gd name="adj1" fmla="val 5182"/>
              <a:gd name="adj2" fmla="val 1505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So by creating a relationship between primary keys and foreign keys, we can prevent invalid data being inserted?</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Right. This is often called enforcing </a:t>
            </a:r>
            <a:r>
              <a:rPr lang="en-US" sz="1836" i="1" kern="0" dirty="0">
                <a:solidFill>
                  <a:sysClr val="windowText" lastClr="000000"/>
                </a:solidFill>
              </a:rPr>
              <a:t>referential integrity</a:t>
            </a:r>
            <a:r>
              <a:rPr lang="en-US" sz="1836" kern="0" dirty="0">
                <a:solidFill>
                  <a:sysClr val="windowText" lastClr="000000"/>
                </a:solidFill>
              </a:rPr>
              <a:t>. Let’s see it in action…</a:t>
            </a:r>
          </a:p>
        </p:txBody>
      </p:sp>
    </p:spTree>
    <p:extLst>
      <p:ext uri="{BB962C8B-B14F-4D97-AF65-F5344CB8AC3E}">
        <p14:creationId xmlns:p14="http://schemas.microsoft.com/office/powerpoint/2010/main" val="13834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a:t>Referential Integrity</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Creating a Foreign key  constraint</a:t>
            </a:r>
          </a:p>
        </p:txBody>
      </p:sp>
    </p:spTree>
    <p:extLst>
      <p:ext uri="{BB962C8B-B14F-4D97-AF65-F5344CB8AC3E}">
        <p14:creationId xmlns:p14="http://schemas.microsoft.com/office/powerpoint/2010/main" val="4022196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65760" y="1371600"/>
            <a:ext cx="11704320" cy="2908489"/>
          </a:xfrm>
        </p:spPr>
        <p:txBody>
          <a:bodyPr/>
          <a:lstStyle/>
          <a:p>
            <a:r>
              <a:rPr lang="en-US" sz="3600" dirty="0"/>
              <a:t>Use the </a:t>
            </a:r>
            <a:r>
              <a:rPr lang="en-US" sz="3600" b="1" dirty="0"/>
              <a:t>CREATE TABLE </a:t>
            </a:r>
            <a:r>
              <a:rPr lang="en-US" sz="3600" dirty="0"/>
              <a:t>statement to create tables</a:t>
            </a:r>
            <a:endParaRPr lang="en-US" sz="3600" b="1" dirty="0"/>
          </a:p>
          <a:p>
            <a:r>
              <a:rPr lang="en-US" sz="3600" dirty="0"/>
              <a:t>Use the </a:t>
            </a:r>
            <a:r>
              <a:rPr lang="en-US" sz="3600" b="1" dirty="0"/>
              <a:t>INSERT</a:t>
            </a:r>
            <a:r>
              <a:rPr lang="en-US" sz="3600" dirty="0"/>
              <a:t> statement to add rows to a table</a:t>
            </a:r>
          </a:p>
          <a:p>
            <a:r>
              <a:rPr lang="en-US" sz="3600" dirty="0"/>
              <a:t>Use the </a:t>
            </a:r>
            <a:r>
              <a:rPr lang="en-US" sz="3600" b="1" dirty="0"/>
              <a:t>SELECT</a:t>
            </a:r>
            <a:r>
              <a:rPr lang="en-US" sz="3600" dirty="0"/>
              <a:t> statement to retrieve rows from a table</a:t>
            </a:r>
          </a:p>
          <a:p>
            <a:r>
              <a:rPr lang="en-US" sz="3600" dirty="0"/>
              <a:t>Use constraints that define relationships between </a:t>
            </a:r>
            <a:r>
              <a:rPr lang="en-US" sz="3600" b="1" dirty="0"/>
              <a:t>primary keys </a:t>
            </a:r>
            <a:r>
              <a:rPr lang="en-US" sz="3600" dirty="0"/>
              <a:t>and </a:t>
            </a:r>
            <a:r>
              <a:rPr lang="en-US" sz="3600" b="1" dirty="0"/>
              <a:t>foreign keys </a:t>
            </a:r>
            <a:r>
              <a:rPr lang="en-US" sz="3600" dirty="0"/>
              <a:t>to enforce </a:t>
            </a:r>
            <a:r>
              <a:rPr lang="en-US" sz="3600" b="1" dirty="0"/>
              <a:t>referential integrity</a:t>
            </a:r>
            <a:endParaRPr lang="en-US" sz="3600" dirty="0"/>
          </a:p>
        </p:txBody>
      </p:sp>
    </p:spTree>
    <p:extLst>
      <p:ext uri="{BB962C8B-B14F-4D97-AF65-F5344CB8AC3E}">
        <p14:creationId xmlns:p14="http://schemas.microsoft.com/office/powerpoint/2010/main" val="344203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REATE TABLE Product"/>
          <p:cNvSpPr txBox="1"/>
          <p:nvPr/>
        </p:nvSpPr>
        <p:spPr>
          <a:xfrm>
            <a:off x="2196142" y="3147623"/>
            <a:ext cx="5894562" cy="531812"/>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CREATE TABLE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endParaRPr lang="en-US" sz="2856" kern="0" dirty="0">
              <a:solidFill>
                <a:sysClr val="windowText" lastClr="000000"/>
              </a:solidFill>
              <a:latin typeface="Courier New" panose="02070309020205020404" pitchFamily="49" charset="0"/>
              <a:cs typeface="Courier New" panose="02070309020205020404" pitchFamily="49" charset="0"/>
            </a:endParaRPr>
          </a:p>
        </p:txBody>
      </p:sp>
      <p:graphicFrame>
        <p:nvGraphicFramePr>
          <p:cNvPr id="7" name="Table"/>
          <p:cNvGraphicFramePr>
            <a:graphicFrameLocks noGrp="1"/>
          </p:cNvGraphicFramePr>
          <p:nvPr>
            <p:extLst/>
          </p:nvPr>
        </p:nvGraphicFramePr>
        <p:xfrm>
          <a:off x="3598065" y="799072"/>
          <a:ext cx="5136719" cy="1914100"/>
        </p:xfrm>
        <a:graphic>
          <a:graphicData uri="http://schemas.openxmlformats.org/drawingml/2006/table">
            <a:tbl>
              <a:tblPr firstRow="1" bandRow="1">
                <a:tableStyleId>{5C22544A-7EE6-4342-B048-85BDC9FD1C3A}</a:tableStyleId>
              </a:tblPr>
              <a:tblGrid>
                <a:gridCol w="5136719">
                  <a:extLst>
                    <a:ext uri="{9D8B030D-6E8A-4147-A177-3AD203B41FA5}">
                      <a16:colId xmlns:a16="http://schemas.microsoft.com/office/drawing/2014/main" val="3618889415"/>
                    </a:ext>
                  </a:extLst>
                </a:gridCol>
              </a:tblGrid>
              <a:tr h="378611">
                <a:tc>
                  <a:txBody>
                    <a:bodyPr/>
                    <a:lstStyle/>
                    <a:p>
                      <a:endParaRPr lang="en-US" sz="1900" dirty="0"/>
                    </a:p>
                  </a:txBody>
                  <a:tcPr marL="93260" marR="93260" marT="46630" marB="46630"/>
                </a:tc>
                <a:extLst>
                  <a:ext uri="{0D108BD9-81ED-4DB2-BD59-A6C34878D82A}">
                    <a16:rowId xmlns:a16="http://schemas.microsoft.com/office/drawing/2014/main" val="972223293"/>
                  </a:ext>
                </a:extLst>
              </a:tr>
              <a:tr h="378611">
                <a:tc>
                  <a:txBody>
                    <a:bodyPr/>
                    <a:lstStyle/>
                    <a:p>
                      <a:endParaRPr lang="en-US" sz="1900" dirty="0"/>
                    </a:p>
                  </a:txBody>
                  <a:tcPr marL="93260" marR="93260" marT="46630" marB="46630"/>
                </a:tc>
                <a:extLst>
                  <a:ext uri="{0D108BD9-81ED-4DB2-BD59-A6C34878D82A}">
                    <a16:rowId xmlns:a16="http://schemas.microsoft.com/office/drawing/2014/main" val="421879776"/>
                  </a:ext>
                </a:extLst>
              </a:tr>
              <a:tr h="378611">
                <a:tc>
                  <a:txBody>
                    <a:bodyPr/>
                    <a:lstStyle/>
                    <a:p>
                      <a:endParaRPr lang="en-US" sz="1900" dirty="0"/>
                    </a:p>
                  </a:txBody>
                  <a:tcPr marL="93260" marR="93260" marT="46630" marB="46630"/>
                </a:tc>
                <a:extLst>
                  <a:ext uri="{0D108BD9-81ED-4DB2-BD59-A6C34878D82A}">
                    <a16:rowId xmlns:a16="http://schemas.microsoft.com/office/drawing/2014/main" val="2693717018"/>
                  </a:ext>
                </a:extLst>
              </a:tr>
              <a:tr h="378611">
                <a:tc>
                  <a:txBody>
                    <a:bodyPr/>
                    <a:lstStyle/>
                    <a:p>
                      <a:endParaRPr lang="en-US" sz="1900" dirty="0"/>
                    </a:p>
                  </a:txBody>
                  <a:tcPr marL="93260" marR="93260" marT="46630" marB="46630"/>
                </a:tc>
                <a:extLst>
                  <a:ext uri="{0D108BD9-81ED-4DB2-BD59-A6C34878D82A}">
                    <a16:rowId xmlns:a16="http://schemas.microsoft.com/office/drawing/2014/main" val="474114192"/>
                  </a:ext>
                </a:extLst>
              </a:tr>
              <a:tr h="378611">
                <a:tc>
                  <a:txBody>
                    <a:bodyPr/>
                    <a:lstStyle/>
                    <a:p>
                      <a:endParaRPr lang="en-US" sz="1900" dirty="0"/>
                    </a:p>
                  </a:txBody>
                  <a:tcPr marL="93260" marR="93260" marT="46630" marB="46630"/>
                </a:tc>
                <a:extLst>
                  <a:ext uri="{0D108BD9-81ED-4DB2-BD59-A6C34878D82A}">
                    <a16:rowId xmlns:a16="http://schemas.microsoft.com/office/drawing/2014/main" val="342921304"/>
                  </a:ext>
                </a:extLst>
              </a:tr>
            </a:tbl>
          </a:graphicData>
        </a:graphic>
      </p:graphicFrame>
      <p:sp>
        <p:nvSpPr>
          <p:cNvPr id="4"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err="1">
                <a:solidFill>
                  <a:schemeClr val="bg1"/>
                </a:solidFill>
                <a:effectLst>
                  <a:outerShdw blurRad="38100" dist="38100" dir="2700000" algn="tl">
                    <a:srgbClr val="000000">
                      <a:alpha val="43137"/>
                    </a:srgbClr>
                  </a:outerShdw>
                </a:effectLst>
              </a:rPr>
              <a:t>Sales.Product</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6" name="Product Column"/>
          <p:cNvGraphicFramePr>
            <a:graphicFrameLocks noGrp="1"/>
          </p:cNvGraphicFramePr>
          <p:nvPr>
            <p:extLst/>
          </p:nvPr>
        </p:nvGraphicFramePr>
        <p:xfrm>
          <a:off x="3598065" y="799072"/>
          <a:ext cx="128418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tblGrid>
              <a:tr h="378611">
                <a:tc>
                  <a:txBody>
                    <a:bodyPr/>
                    <a:lstStyle/>
                    <a:p>
                      <a:r>
                        <a:rPr lang="en-US" sz="1900" dirty="0" err="1"/>
                        <a:t>ProductID</a:t>
                      </a:r>
                      <a:endParaRPr lang="en-US" sz="1900" dirty="0"/>
                    </a:p>
                  </a:txBody>
                  <a:tcPr marL="93260" marR="93260" marT="46630" marB="46630"/>
                </a:tc>
                <a:extLst>
                  <a:ext uri="{0D108BD9-81ED-4DB2-BD59-A6C34878D82A}">
                    <a16:rowId xmlns:a16="http://schemas.microsoft.com/office/drawing/2014/main" val="972223293"/>
                  </a:ext>
                </a:extLst>
              </a:tr>
              <a:tr h="378611">
                <a:tc>
                  <a:txBody>
                    <a:bodyPr/>
                    <a:lstStyle/>
                    <a:p>
                      <a:r>
                        <a:rPr lang="en-US" sz="1900" i="1" dirty="0">
                          <a:solidFill>
                            <a:schemeClr val="tx1">
                              <a:lumMod val="50000"/>
                              <a:lumOff val="50000"/>
                            </a:schemeClr>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1" dirty="0">
                          <a:solidFill>
                            <a:schemeClr val="tx1">
                              <a:lumMod val="50000"/>
                              <a:lumOff val="50000"/>
                            </a:schemeClr>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1" dirty="0">
                          <a:solidFill>
                            <a:schemeClr val="tx1">
                              <a:lumMod val="50000"/>
                              <a:lumOff val="50000"/>
                            </a:schemeClr>
                          </a:solidFill>
                        </a:rPr>
                        <a:t>3</a:t>
                      </a:r>
                    </a:p>
                  </a:txBody>
                  <a:tcPr marL="93260" marR="93260" marT="46630" marB="46630"/>
                </a:tc>
                <a:extLst>
                  <a:ext uri="{0D108BD9-81ED-4DB2-BD59-A6C34878D82A}">
                    <a16:rowId xmlns:a16="http://schemas.microsoft.com/office/drawing/2014/main" val="474114192"/>
                  </a:ext>
                </a:extLst>
              </a:tr>
              <a:tr h="378611">
                <a:tc>
                  <a:txBody>
                    <a:bodyPr/>
                    <a:lstStyle/>
                    <a:p>
                      <a:r>
                        <a:rPr lang="en-US" sz="1900" i="1" dirty="0">
                          <a:solidFill>
                            <a:schemeClr val="tx1">
                              <a:lumMod val="50000"/>
                              <a:lumOff val="50000"/>
                            </a:schemeClr>
                          </a:solidFill>
                        </a:rPr>
                        <a:t>4</a:t>
                      </a:r>
                    </a:p>
                  </a:txBody>
                  <a:tcPr marL="93260" marR="93260" marT="46630" marB="46630"/>
                </a:tc>
                <a:extLst>
                  <a:ext uri="{0D108BD9-81ED-4DB2-BD59-A6C34878D82A}">
                    <a16:rowId xmlns:a16="http://schemas.microsoft.com/office/drawing/2014/main" val="342921304"/>
                  </a:ext>
                </a:extLst>
              </a:tr>
            </a:tbl>
          </a:graphicData>
        </a:graphic>
      </p:graphicFrame>
      <p:sp>
        <p:nvSpPr>
          <p:cNvPr id="8" name="(ProductID..."/>
          <p:cNvSpPr txBox="1"/>
          <p:nvPr/>
        </p:nvSpPr>
        <p:spPr>
          <a:xfrm>
            <a:off x="2196142" y="3603772"/>
            <a:ext cx="9147674" cy="542399"/>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a:t>
            </a:r>
            <a:r>
              <a:rPr lang="en-US" sz="2856" kern="0" dirty="0" err="1">
                <a:solidFill>
                  <a:sysClr val="windowText" lastClr="000000"/>
                </a:solidFill>
                <a:latin typeface="Courier New" panose="02070309020205020404" pitchFamily="49" charset="0"/>
                <a:cs typeface="Courier New" panose="02070309020205020404" pitchFamily="49" charset="0"/>
              </a:rPr>
              <a:t>ProductID</a:t>
            </a:r>
            <a:r>
              <a:rPr lang="en-US" sz="2856" kern="0" dirty="0">
                <a:solidFill>
                  <a:sysClr val="windowText" lastClr="000000"/>
                </a:solidFill>
                <a:latin typeface="Courier New" panose="02070309020205020404" pitchFamily="49" charset="0"/>
                <a:cs typeface="Courier New" panose="02070309020205020404" pitchFamily="49" charset="0"/>
              </a:rPr>
              <a:t> INTEGER IDENTITY PRIMARY KEY,</a:t>
            </a:r>
          </a:p>
        </p:txBody>
      </p:sp>
      <p:graphicFrame>
        <p:nvGraphicFramePr>
          <p:cNvPr id="10" name="Name Column"/>
          <p:cNvGraphicFramePr>
            <a:graphicFrameLocks noGrp="1"/>
          </p:cNvGraphicFramePr>
          <p:nvPr>
            <p:extLst/>
          </p:nvPr>
        </p:nvGraphicFramePr>
        <p:xfrm>
          <a:off x="3598065" y="799072"/>
          <a:ext cx="256836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extLst>
                  <a:ext uri="{0D108BD9-81ED-4DB2-BD59-A6C34878D82A}">
                    <a16:rowId xmlns:a16="http://schemas.microsoft.com/office/drawing/2014/main" val="972223293"/>
                  </a:ext>
                </a:extLst>
              </a:tr>
              <a:tr h="378611">
                <a:tc>
                  <a:txBody>
                    <a:bodyPr/>
                    <a:lstStyle/>
                    <a:p>
                      <a:r>
                        <a:rPr lang="en-US" sz="1900" i="1" dirty="0">
                          <a:solidFill>
                            <a:schemeClr val="tx1">
                              <a:lumMod val="50000"/>
                              <a:lumOff val="50000"/>
                            </a:schemeClr>
                          </a:solidFill>
                        </a:rPr>
                        <a:t>1</a:t>
                      </a:r>
                    </a:p>
                  </a:txBody>
                  <a:tcPr marL="93260" marR="93260" marT="46630" marB="46630"/>
                </a:tc>
                <a:tc>
                  <a:txBody>
                    <a:bodyPr/>
                    <a:lstStyle/>
                    <a:p>
                      <a:r>
                        <a:rPr lang="en-US" sz="1900" i="1" dirty="0">
                          <a:solidFill>
                            <a:schemeClr val="tx1">
                              <a:lumMod val="50000"/>
                              <a:lumOff val="50000"/>
                            </a:schemeClr>
                          </a:solidFill>
                        </a:rPr>
                        <a:t>Widget</a:t>
                      </a:r>
                    </a:p>
                  </a:txBody>
                  <a:tcPr marL="93260" marR="93260" marT="46630" marB="46630"/>
                </a:tc>
                <a:extLst>
                  <a:ext uri="{0D108BD9-81ED-4DB2-BD59-A6C34878D82A}">
                    <a16:rowId xmlns:a16="http://schemas.microsoft.com/office/drawing/2014/main" val="421879776"/>
                  </a:ext>
                </a:extLst>
              </a:tr>
              <a:tr h="378611">
                <a:tc>
                  <a:txBody>
                    <a:bodyPr/>
                    <a:lstStyle/>
                    <a:p>
                      <a:r>
                        <a:rPr lang="en-US" sz="1900" i="1" dirty="0">
                          <a:solidFill>
                            <a:schemeClr val="tx1">
                              <a:lumMod val="50000"/>
                              <a:lumOff val="50000"/>
                            </a:schemeClr>
                          </a:solidFill>
                        </a:rPr>
                        <a:t>2</a:t>
                      </a:r>
                    </a:p>
                  </a:txBody>
                  <a:tcPr marL="93260" marR="93260" marT="46630" marB="46630"/>
                </a:tc>
                <a:tc>
                  <a:txBody>
                    <a:bodyPr/>
                    <a:lstStyle/>
                    <a:p>
                      <a:r>
                        <a:rPr lang="en-US" sz="1900" i="1" dirty="0" err="1">
                          <a:solidFill>
                            <a:schemeClr val="tx1">
                              <a:lumMod val="50000"/>
                              <a:lumOff val="50000"/>
                            </a:schemeClr>
                          </a:solidFill>
                        </a:rPr>
                        <a:t>Thingybob</a:t>
                      </a:r>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2693717018"/>
                  </a:ext>
                </a:extLst>
              </a:tr>
              <a:tr h="378611">
                <a:tc>
                  <a:txBody>
                    <a:bodyPr/>
                    <a:lstStyle/>
                    <a:p>
                      <a:r>
                        <a:rPr lang="en-US" sz="1900" i="1" dirty="0">
                          <a:solidFill>
                            <a:schemeClr val="tx1">
                              <a:lumMod val="50000"/>
                              <a:lumOff val="50000"/>
                            </a:schemeClr>
                          </a:solidFill>
                        </a:rPr>
                        <a:t>3</a:t>
                      </a:r>
                    </a:p>
                  </a:txBody>
                  <a:tcPr marL="93260" marR="93260" marT="46630" marB="46630"/>
                </a:tc>
                <a:tc>
                  <a:txBody>
                    <a:bodyPr/>
                    <a:lstStyle/>
                    <a:p>
                      <a:r>
                        <a:rPr lang="en-US" sz="1900" i="1" dirty="0" err="1">
                          <a:solidFill>
                            <a:schemeClr val="tx1">
                              <a:lumMod val="50000"/>
                              <a:lumOff val="50000"/>
                            </a:schemeClr>
                          </a:solidFill>
                        </a:rPr>
                        <a:t>Knicknack</a:t>
                      </a:r>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474114192"/>
                  </a:ext>
                </a:extLst>
              </a:tr>
              <a:tr h="378611">
                <a:tc>
                  <a:txBody>
                    <a:bodyPr/>
                    <a:lstStyle/>
                    <a:p>
                      <a:r>
                        <a:rPr lang="en-US" sz="1900" i="1" dirty="0">
                          <a:solidFill>
                            <a:schemeClr val="tx1">
                              <a:lumMod val="50000"/>
                              <a:lumOff val="50000"/>
                            </a:schemeClr>
                          </a:solidFill>
                        </a:rPr>
                        <a:t>4</a:t>
                      </a:r>
                    </a:p>
                  </a:txBody>
                  <a:tcPr marL="93260" marR="93260" marT="46630" marB="46630"/>
                </a:tc>
                <a:tc>
                  <a:txBody>
                    <a:bodyPr/>
                    <a:lstStyle/>
                    <a:p>
                      <a:r>
                        <a:rPr lang="en-US" sz="1900" i="1" dirty="0" err="1">
                          <a:solidFill>
                            <a:schemeClr val="tx1">
                              <a:lumMod val="50000"/>
                              <a:lumOff val="50000"/>
                            </a:schemeClr>
                          </a:solidFill>
                        </a:rPr>
                        <a:t>Wotsit</a:t>
                      </a:r>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1" name="Price Column"/>
          <p:cNvGraphicFramePr>
            <a:graphicFrameLocks noGrp="1"/>
          </p:cNvGraphicFramePr>
          <p:nvPr>
            <p:extLst>
              <p:ext uri="{D42A27DB-BD31-4B8C-83A1-F6EECF244321}">
                <p14:modId xmlns:p14="http://schemas.microsoft.com/office/powerpoint/2010/main" val="502980020"/>
              </p:ext>
            </p:extLst>
          </p:nvPr>
        </p:nvGraphicFramePr>
        <p:xfrm>
          <a:off x="3598065" y="799072"/>
          <a:ext cx="5134772"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2566412">
                  <a:extLst>
                    <a:ext uri="{9D8B030D-6E8A-4147-A177-3AD203B41FA5}">
                      <a16:colId xmlns:a16="http://schemas.microsoft.com/office/drawing/2014/main" val="128276324"/>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extLst>
                  <a:ext uri="{0D108BD9-81ED-4DB2-BD59-A6C34878D82A}">
                    <a16:rowId xmlns:a16="http://schemas.microsoft.com/office/drawing/2014/main" val="972223293"/>
                  </a:ext>
                </a:extLst>
              </a:tr>
              <a:tr h="378611">
                <a:tc>
                  <a:txBody>
                    <a:bodyPr/>
                    <a:lstStyle/>
                    <a:p>
                      <a:r>
                        <a:rPr lang="en-US" sz="1900" i="1" dirty="0">
                          <a:solidFill>
                            <a:schemeClr val="tx1">
                              <a:lumMod val="50000"/>
                              <a:lumOff val="50000"/>
                            </a:schemeClr>
                          </a:solidFill>
                        </a:rPr>
                        <a:t>1</a:t>
                      </a:r>
                    </a:p>
                  </a:txBody>
                  <a:tcPr marL="93260" marR="93260" marT="46630" marB="46630"/>
                </a:tc>
                <a:tc>
                  <a:txBody>
                    <a:bodyPr/>
                    <a:lstStyle/>
                    <a:p>
                      <a:r>
                        <a:rPr lang="en-US" sz="1900" i="1" dirty="0">
                          <a:solidFill>
                            <a:schemeClr val="tx1">
                              <a:lumMod val="50000"/>
                              <a:lumOff val="50000"/>
                            </a:schemeClr>
                          </a:solidFill>
                        </a:rPr>
                        <a:t>Widget</a:t>
                      </a:r>
                    </a:p>
                  </a:txBody>
                  <a:tcPr marL="93260" marR="93260" marT="46630" marB="46630"/>
                </a:tc>
                <a:tc>
                  <a:txBody>
                    <a:bodyPr/>
                    <a:lstStyle/>
                    <a:p>
                      <a:r>
                        <a:rPr lang="en-US" sz="1900" i="1" dirty="0">
                          <a:solidFill>
                            <a:schemeClr val="tx1">
                              <a:lumMod val="50000"/>
                              <a:lumOff val="50000"/>
                            </a:schemeClr>
                          </a:solidFill>
                        </a:rPr>
                        <a:t>12.99</a:t>
                      </a:r>
                    </a:p>
                  </a:txBody>
                  <a:tcPr marL="93260" marR="93260" marT="46630" marB="46630"/>
                </a:tc>
                <a:extLst>
                  <a:ext uri="{0D108BD9-81ED-4DB2-BD59-A6C34878D82A}">
                    <a16:rowId xmlns:a16="http://schemas.microsoft.com/office/drawing/2014/main" val="421879776"/>
                  </a:ext>
                </a:extLst>
              </a:tr>
              <a:tr h="378611">
                <a:tc>
                  <a:txBody>
                    <a:bodyPr/>
                    <a:lstStyle/>
                    <a:p>
                      <a:r>
                        <a:rPr lang="en-US" sz="1900" i="1" dirty="0">
                          <a:solidFill>
                            <a:schemeClr val="tx1">
                              <a:lumMod val="50000"/>
                              <a:lumOff val="50000"/>
                            </a:schemeClr>
                          </a:solidFill>
                        </a:rPr>
                        <a:t>2</a:t>
                      </a:r>
                    </a:p>
                  </a:txBody>
                  <a:tcPr marL="93260" marR="93260" marT="46630" marB="46630"/>
                </a:tc>
                <a:tc>
                  <a:txBody>
                    <a:bodyPr/>
                    <a:lstStyle/>
                    <a:p>
                      <a:r>
                        <a:rPr lang="en-US" sz="1900" i="1" dirty="0" err="1">
                          <a:solidFill>
                            <a:schemeClr val="tx1">
                              <a:lumMod val="50000"/>
                              <a:lumOff val="50000"/>
                            </a:schemeClr>
                          </a:solidFill>
                        </a:rPr>
                        <a:t>Thingybob</a:t>
                      </a:r>
                      <a:endParaRPr lang="en-US" sz="1900" i="1" dirty="0">
                        <a:solidFill>
                          <a:schemeClr val="tx1">
                            <a:lumMod val="50000"/>
                            <a:lumOff val="50000"/>
                          </a:schemeClr>
                        </a:solidFill>
                      </a:endParaRPr>
                    </a:p>
                  </a:txBody>
                  <a:tcPr marL="93260" marR="93260" marT="46630" marB="46630"/>
                </a:tc>
                <a:tc>
                  <a:txBody>
                    <a:bodyPr/>
                    <a:lstStyle/>
                    <a:p>
                      <a:r>
                        <a:rPr lang="en-US" sz="1900" i="1" dirty="0">
                          <a:solidFill>
                            <a:schemeClr val="tx1">
                              <a:lumMod val="50000"/>
                              <a:lumOff val="50000"/>
                            </a:schemeClr>
                          </a:solidFill>
                        </a:rPr>
                        <a:t>3.75</a:t>
                      </a:r>
                    </a:p>
                  </a:txBody>
                  <a:tcPr marL="93260" marR="93260" marT="46630" marB="46630"/>
                </a:tc>
                <a:extLst>
                  <a:ext uri="{0D108BD9-81ED-4DB2-BD59-A6C34878D82A}">
                    <a16:rowId xmlns:a16="http://schemas.microsoft.com/office/drawing/2014/main" val="2693717018"/>
                  </a:ext>
                </a:extLst>
              </a:tr>
              <a:tr h="378611">
                <a:tc>
                  <a:txBody>
                    <a:bodyPr/>
                    <a:lstStyle/>
                    <a:p>
                      <a:r>
                        <a:rPr lang="en-US" sz="1900" i="1" dirty="0">
                          <a:solidFill>
                            <a:schemeClr val="tx1">
                              <a:lumMod val="50000"/>
                              <a:lumOff val="50000"/>
                            </a:schemeClr>
                          </a:solidFill>
                        </a:rPr>
                        <a:t>3</a:t>
                      </a:r>
                    </a:p>
                  </a:txBody>
                  <a:tcPr marL="93260" marR="93260" marT="46630" marB="46630"/>
                </a:tc>
                <a:tc>
                  <a:txBody>
                    <a:bodyPr/>
                    <a:lstStyle/>
                    <a:p>
                      <a:r>
                        <a:rPr lang="en-US" sz="1900" i="1" dirty="0" err="1">
                          <a:solidFill>
                            <a:schemeClr val="tx1">
                              <a:lumMod val="50000"/>
                              <a:lumOff val="50000"/>
                            </a:schemeClr>
                          </a:solidFill>
                        </a:rPr>
                        <a:t>Knicknack</a:t>
                      </a:r>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474114192"/>
                  </a:ext>
                </a:extLst>
              </a:tr>
              <a:tr h="378611">
                <a:tc>
                  <a:txBody>
                    <a:bodyPr/>
                    <a:lstStyle/>
                    <a:p>
                      <a:r>
                        <a:rPr lang="en-US" sz="1900" i="1" dirty="0">
                          <a:solidFill>
                            <a:schemeClr val="tx1">
                              <a:lumMod val="50000"/>
                              <a:lumOff val="50000"/>
                            </a:schemeClr>
                          </a:solidFill>
                        </a:rPr>
                        <a:t>4</a:t>
                      </a:r>
                    </a:p>
                  </a:txBody>
                  <a:tcPr marL="93260" marR="93260" marT="46630" marB="46630"/>
                </a:tc>
                <a:tc>
                  <a:txBody>
                    <a:bodyPr/>
                    <a:lstStyle/>
                    <a:p>
                      <a:r>
                        <a:rPr lang="en-US" sz="1900" i="1" dirty="0" err="1">
                          <a:solidFill>
                            <a:schemeClr val="tx1">
                              <a:lumMod val="50000"/>
                              <a:lumOff val="50000"/>
                            </a:schemeClr>
                          </a:solidFill>
                        </a:rPr>
                        <a:t>Wotsit</a:t>
                      </a:r>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13" name="Name Varchar..."/>
          <p:cNvSpPr txBox="1"/>
          <p:nvPr/>
        </p:nvSpPr>
        <p:spPr>
          <a:xfrm>
            <a:off x="2405619" y="4100243"/>
            <a:ext cx="3996058" cy="542399"/>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Name VARCHAR(20),</a:t>
            </a:r>
          </a:p>
        </p:txBody>
      </p:sp>
      <p:sp>
        <p:nvSpPr>
          <p:cNvPr id="15" name="Price Decimal"/>
          <p:cNvSpPr txBox="1"/>
          <p:nvPr/>
        </p:nvSpPr>
        <p:spPr>
          <a:xfrm>
            <a:off x="2405620" y="4595350"/>
            <a:ext cx="4576894" cy="531812"/>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Price DECIMAL NULL);</a:t>
            </a:r>
          </a:p>
        </p:txBody>
      </p:sp>
    </p:spTree>
    <p:extLst>
      <p:ext uri="{BB962C8B-B14F-4D97-AF65-F5344CB8AC3E}">
        <p14:creationId xmlns:p14="http://schemas.microsoft.com/office/powerpoint/2010/main" val="5052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151"/>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type="lt">
                                    <p:tmAbs val="50"/>
                                  </p:iterate>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1751"/>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50"/>
                                  </p:iterate>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751"/>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50"/>
                                  </p:iterate>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851"/>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8"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ER Table"/>
          <p:cNvSpPr txBox="1"/>
          <p:nvPr/>
        </p:nvSpPr>
        <p:spPr>
          <a:xfrm>
            <a:off x="2196142" y="3147623"/>
            <a:ext cx="7651454" cy="1410771"/>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ALTER TABLE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ADD Supplier INTEGER NOT NULL</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CONSTRAINT </a:t>
            </a:r>
            <a:r>
              <a:rPr lang="en-US" sz="2856" kern="0" dirty="0" err="1">
                <a:solidFill>
                  <a:sysClr val="windowText" lastClr="000000"/>
                </a:solidFill>
                <a:latin typeface="Courier New" panose="02070309020205020404" pitchFamily="49" charset="0"/>
                <a:cs typeface="Courier New" panose="02070309020205020404" pitchFamily="49" charset="0"/>
              </a:rPr>
              <a:t>def_supplier</a:t>
            </a:r>
            <a:r>
              <a:rPr lang="en-US" sz="2856" kern="0" dirty="0">
                <a:solidFill>
                  <a:sysClr val="windowText" lastClr="000000"/>
                </a:solidFill>
                <a:latin typeface="Courier New" panose="02070309020205020404" pitchFamily="49" charset="0"/>
                <a:cs typeface="Courier New" panose="02070309020205020404" pitchFamily="49" charset="0"/>
              </a:rPr>
              <a:t> DEFAULT 1;</a:t>
            </a:r>
          </a:p>
        </p:txBody>
      </p:sp>
      <p:sp>
        <p:nvSpPr>
          <p:cNvPr id="4"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err="1">
                <a:solidFill>
                  <a:schemeClr val="bg1"/>
                </a:solidFill>
                <a:effectLst>
                  <a:outerShdw blurRad="38100" dist="38100" dir="2700000" algn="tl">
                    <a:srgbClr val="000000">
                      <a:alpha val="43137"/>
                    </a:srgbClr>
                  </a:outerShdw>
                </a:effectLst>
              </a:rPr>
              <a:t>Sales.Product</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11" name="Price Column"/>
          <p:cNvGraphicFramePr>
            <a:graphicFrameLocks noGrp="1"/>
          </p:cNvGraphicFramePr>
          <p:nvPr>
            <p:extLst>
              <p:ext uri="{D42A27DB-BD31-4B8C-83A1-F6EECF244321}">
                <p14:modId xmlns:p14="http://schemas.microsoft.com/office/powerpoint/2010/main" val="313936147"/>
              </p:ext>
            </p:extLst>
          </p:nvPr>
        </p:nvGraphicFramePr>
        <p:xfrm>
          <a:off x="3598065" y="799072"/>
          <a:ext cx="5134772"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2566412">
                  <a:extLst>
                    <a:ext uri="{9D8B030D-6E8A-4147-A177-3AD203B41FA5}">
                      <a16:colId xmlns:a16="http://schemas.microsoft.com/office/drawing/2014/main" val="128276324"/>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extLst>
                  <a:ext uri="{0D108BD9-81ED-4DB2-BD59-A6C34878D82A}">
                    <a16:rowId xmlns:a16="http://schemas.microsoft.com/office/drawing/2014/main" val="972223293"/>
                  </a:ext>
                </a:extLst>
              </a:tr>
              <a:tr h="378611">
                <a:tc>
                  <a:txBody>
                    <a:bodyPr/>
                    <a:lstStyle/>
                    <a:p>
                      <a:r>
                        <a:rPr lang="en-US" sz="1900" i="1" dirty="0">
                          <a:solidFill>
                            <a:schemeClr val="tx1">
                              <a:lumMod val="50000"/>
                              <a:lumOff val="50000"/>
                            </a:schemeClr>
                          </a:solidFill>
                        </a:rPr>
                        <a:t>1</a:t>
                      </a:r>
                    </a:p>
                  </a:txBody>
                  <a:tcPr marL="93260" marR="93260" marT="46630" marB="46630"/>
                </a:tc>
                <a:tc>
                  <a:txBody>
                    <a:bodyPr/>
                    <a:lstStyle/>
                    <a:p>
                      <a:r>
                        <a:rPr lang="en-US" sz="1900" i="1" dirty="0">
                          <a:solidFill>
                            <a:schemeClr val="tx1">
                              <a:lumMod val="50000"/>
                              <a:lumOff val="50000"/>
                            </a:schemeClr>
                          </a:solidFill>
                        </a:rPr>
                        <a:t>Widget</a:t>
                      </a:r>
                    </a:p>
                  </a:txBody>
                  <a:tcPr marL="93260" marR="93260" marT="46630" marB="46630"/>
                </a:tc>
                <a:tc>
                  <a:txBody>
                    <a:bodyPr/>
                    <a:lstStyle/>
                    <a:p>
                      <a:r>
                        <a:rPr lang="en-US" sz="1900" i="1" dirty="0">
                          <a:solidFill>
                            <a:schemeClr val="tx1">
                              <a:lumMod val="50000"/>
                              <a:lumOff val="50000"/>
                            </a:schemeClr>
                          </a:solidFill>
                        </a:rPr>
                        <a:t>12.99</a:t>
                      </a:r>
                    </a:p>
                  </a:txBody>
                  <a:tcPr marL="93260" marR="93260" marT="46630" marB="46630"/>
                </a:tc>
                <a:extLst>
                  <a:ext uri="{0D108BD9-81ED-4DB2-BD59-A6C34878D82A}">
                    <a16:rowId xmlns:a16="http://schemas.microsoft.com/office/drawing/2014/main" val="421879776"/>
                  </a:ext>
                </a:extLst>
              </a:tr>
              <a:tr h="378611">
                <a:tc>
                  <a:txBody>
                    <a:bodyPr/>
                    <a:lstStyle/>
                    <a:p>
                      <a:r>
                        <a:rPr lang="en-US" sz="1900" i="1" dirty="0">
                          <a:solidFill>
                            <a:schemeClr val="tx1">
                              <a:lumMod val="50000"/>
                              <a:lumOff val="50000"/>
                            </a:schemeClr>
                          </a:solidFill>
                        </a:rPr>
                        <a:t>2</a:t>
                      </a:r>
                    </a:p>
                  </a:txBody>
                  <a:tcPr marL="93260" marR="93260" marT="46630" marB="46630"/>
                </a:tc>
                <a:tc>
                  <a:txBody>
                    <a:bodyPr/>
                    <a:lstStyle/>
                    <a:p>
                      <a:r>
                        <a:rPr lang="en-US" sz="1900" i="1" dirty="0" err="1">
                          <a:solidFill>
                            <a:schemeClr val="tx1">
                              <a:lumMod val="50000"/>
                              <a:lumOff val="50000"/>
                            </a:schemeClr>
                          </a:solidFill>
                        </a:rPr>
                        <a:t>Thingybob</a:t>
                      </a:r>
                      <a:endParaRPr lang="en-US" sz="1900" i="1" dirty="0">
                        <a:solidFill>
                          <a:schemeClr val="tx1">
                            <a:lumMod val="50000"/>
                            <a:lumOff val="50000"/>
                          </a:schemeClr>
                        </a:solidFill>
                      </a:endParaRPr>
                    </a:p>
                  </a:txBody>
                  <a:tcPr marL="93260" marR="93260" marT="46630" marB="46630"/>
                </a:tc>
                <a:tc>
                  <a:txBody>
                    <a:bodyPr/>
                    <a:lstStyle/>
                    <a:p>
                      <a:r>
                        <a:rPr lang="en-US" sz="1900" i="1" dirty="0">
                          <a:solidFill>
                            <a:schemeClr val="tx1">
                              <a:lumMod val="50000"/>
                              <a:lumOff val="50000"/>
                            </a:schemeClr>
                          </a:solidFill>
                        </a:rPr>
                        <a:t>3.75</a:t>
                      </a:r>
                    </a:p>
                  </a:txBody>
                  <a:tcPr marL="93260" marR="93260" marT="46630" marB="46630"/>
                </a:tc>
                <a:extLst>
                  <a:ext uri="{0D108BD9-81ED-4DB2-BD59-A6C34878D82A}">
                    <a16:rowId xmlns:a16="http://schemas.microsoft.com/office/drawing/2014/main" val="2693717018"/>
                  </a:ext>
                </a:extLst>
              </a:tr>
              <a:tr h="378611">
                <a:tc>
                  <a:txBody>
                    <a:bodyPr/>
                    <a:lstStyle/>
                    <a:p>
                      <a:r>
                        <a:rPr lang="en-US" sz="1900" i="1" dirty="0">
                          <a:solidFill>
                            <a:schemeClr val="tx1">
                              <a:lumMod val="50000"/>
                              <a:lumOff val="50000"/>
                            </a:schemeClr>
                          </a:solidFill>
                        </a:rPr>
                        <a:t>3</a:t>
                      </a:r>
                    </a:p>
                  </a:txBody>
                  <a:tcPr marL="93260" marR="93260" marT="46630" marB="46630"/>
                </a:tc>
                <a:tc>
                  <a:txBody>
                    <a:bodyPr/>
                    <a:lstStyle/>
                    <a:p>
                      <a:r>
                        <a:rPr lang="en-US" sz="1900" i="1" dirty="0" err="1">
                          <a:solidFill>
                            <a:schemeClr val="tx1">
                              <a:lumMod val="50000"/>
                              <a:lumOff val="50000"/>
                            </a:schemeClr>
                          </a:solidFill>
                        </a:rPr>
                        <a:t>Knicknack</a:t>
                      </a:r>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474114192"/>
                  </a:ext>
                </a:extLst>
              </a:tr>
              <a:tr h="378611">
                <a:tc>
                  <a:txBody>
                    <a:bodyPr/>
                    <a:lstStyle/>
                    <a:p>
                      <a:r>
                        <a:rPr lang="en-US" sz="1900" i="1" dirty="0">
                          <a:solidFill>
                            <a:schemeClr val="tx1">
                              <a:lumMod val="50000"/>
                              <a:lumOff val="50000"/>
                            </a:schemeClr>
                          </a:solidFill>
                        </a:rPr>
                        <a:t>4</a:t>
                      </a:r>
                    </a:p>
                  </a:txBody>
                  <a:tcPr marL="93260" marR="93260" marT="46630" marB="46630"/>
                </a:tc>
                <a:tc>
                  <a:txBody>
                    <a:bodyPr/>
                    <a:lstStyle/>
                    <a:p>
                      <a:r>
                        <a:rPr lang="en-US" sz="1900" i="1" dirty="0" err="1">
                          <a:solidFill>
                            <a:schemeClr val="tx1">
                              <a:lumMod val="50000"/>
                              <a:lumOff val="50000"/>
                            </a:schemeClr>
                          </a:solidFill>
                        </a:rPr>
                        <a:t>Wotsit</a:t>
                      </a:r>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2" name="Supplier Column"/>
          <p:cNvGraphicFramePr>
            <a:graphicFrameLocks noGrp="1"/>
          </p:cNvGraphicFramePr>
          <p:nvPr>
            <p:extLst>
              <p:ext uri="{D42A27DB-BD31-4B8C-83A1-F6EECF244321}">
                <p14:modId xmlns:p14="http://schemas.microsoft.com/office/powerpoint/2010/main" val="1042374826"/>
              </p:ext>
            </p:extLst>
          </p:nvPr>
        </p:nvGraphicFramePr>
        <p:xfrm>
          <a:off x="3596117" y="802093"/>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1" dirty="0">
                          <a:solidFill>
                            <a:schemeClr val="tx1">
                              <a:lumMod val="50000"/>
                              <a:lumOff val="50000"/>
                            </a:schemeClr>
                          </a:solidFill>
                        </a:rPr>
                        <a:t>1</a:t>
                      </a:r>
                    </a:p>
                  </a:txBody>
                  <a:tcPr marL="93260" marR="93260" marT="46630" marB="46630"/>
                </a:tc>
                <a:tc>
                  <a:txBody>
                    <a:bodyPr/>
                    <a:lstStyle/>
                    <a:p>
                      <a:r>
                        <a:rPr lang="en-US" sz="1900" i="1" dirty="0">
                          <a:solidFill>
                            <a:schemeClr val="tx1">
                              <a:lumMod val="50000"/>
                              <a:lumOff val="50000"/>
                            </a:schemeClr>
                          </a:solidFill>
                        </a:rPr>
                        <a:t>Widget</a:t>
                      </a:r>
                    </a:p>
                  </a:txBody>
                  <a:tcPr marL="93260" marR="93260" marT="46630" marB="46630"/>
                </a:tc>
                <a:tc>
                  <a:txBody>
                    <a:bodyPr/>
                    <a:lstStyle/>
                    <a:p>
                      <a:r>
                        <a:rPr lang="en-US" sz="1900" i="1" dirty="0">
                          <a:solidFill>
                            <a:schemeClr val="tx1">
                              <a:lumMod val="50000"/>
                              <a:lumOff val="50000"/>
                            </a:schemeClr>
                          </a:solidFill>
                        </a:rPr>
                        <a:t>12.99</a:t>
                      </a:r>
                    </a:p>
                  </a:txBody>
                  <a:tcPr marL="93260" marR="93260" marT="46630" marB="46630"/>
                </a:tc>
                <a:tc>
                  <a:txBody>
                    <a:bodyPr/>
                    <a:lstStyle/>
                    <a:p>
                      <a:r>
                        <a:rPr lang="en-US" sz="1900" i="1" dirty="0">
                          <a:solidFill>
                            <a:schemeClr val="tx1">
                              <a:lumMod val="50000"/>
                              <a:lumOff val="50000"/>
                            </a:schemeClr>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1" dirty="0">
                          <a:solidFill>
                            <a:schemeClr val="tx1">
                              <a:lumMod val="50000"/>
                              <a:lumOff val="50000"/>
                            </a:schemeClr>
                          </a:solidFill>
                        </a:rPr>
                        <a:t>2</a:t>
                      </a:r>
                    </a:p>
                  </a:txBody>
                  <a:tcPr marL="93260" marR="93260" marT="46630" marB="46630"/>
                </a:tc>
                <a:tc>
                  <a:txBody>
                    <a:bodyPr/>
                    <a:lstStyle/>
                    <a:p>
                      <a:r>
                        <a:rPr lang="en-US" sz="1900" i="1" dirty="0" err="1">
                          <a:solidFill>
                            <a:schemeClr val="tx1">
                              <a:lumMod val="50000"/>
                              <a:lumOff val="50000"/>
                            </a:schemeClr>
                          </a:solidFill>
                        </a:rPr>
                        <a:t>Thingybob</a:t>
                      </a:r>
                      <a:endParaRPr lang="en-US" sz="1900" i="1" dirty="0">
                        <a:solidFill>
                          <a:schemeClr val="tx1">
                            <a:lumMod val="50000"/>
                            <a:lumOff val="50000"/>
                          </a:schemeClr>
                        </a:solidFill>
                      </a:endParaRPr>
                    </a:p>
                  </a:txBody>
                  <a:tcPr marL="93260" marR="93260" marT="46630" marB="46630"/>
                </a:tc>
                <a:tc>
                  <a:txBody>
                    <a:bodyPr/>
                    <a:lstStyle/>
                    <a:p>
                      <a:r>
                        <a:rPr lang="en-US" sz="1900" i="1" dirty="0">
                          <a:solidFill>
                            <a:schemeClr val="tx1">
                              <a:lumMod val="50000"/>
                              <a:lumOff val="50000"/>
                            </a:schemeClr>
                          </a:solidFill>
                        </a:rPr>
                        <a:t>3.75</a:t>
                      </a:r>
                    </a:p>
                  </a:txBody>
                  <a:tcPr marL="93260" marR="93260" marT="46630" marB="46630"/>
                </a:tc>
                <a:tc>
                  <a:txBody>
                    <a:bodyPr/>
                    <a:lstStyle/>
                    <a:p>
                      <a:r>
                        <a:rPr lang="en-US" sz="1900" i="1" dirty="0">
                          <a:solidFill>
                            <a:schemeClr val="tx1">
                              <a:lumMod val="50000"/>
                              <a:lumOff val="50000"/>
                            </a:schemeClr>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1" dirty="0">
                          <a:solidFill>
                            <a:schemeClr val="tx1">
                              <a:lumMod val="50000"/>
                              <a:lumOff val="50000"/>
                            </a:schemeClr>
                          </a:solidFill>
                        </a:rPr>
                        <a:t>3</a:t>
                      </a:r>
                    </a:p>
                  </a:txBody>
                  <a:tcPr marL="93260" marR="93260" marT="46630" marB="46630"/>
                </a:tc>
                <a:tc>
                  <a:txBody>
                    <a:bodyPr/>
                    <a:lstStyle/>
                    <a:p>
                      <a:r>
                        <a:rPr lang="en-US" sz="1900" i="1" dirty="0" err="1">
                          <a:solidFill>
                            <a:schemeClr val="tx1">
                              <a:lumMod val="50000"/>
                              <a:lumOff val="50000"/>
                            </a:schemeClr>
                          </a:solidFill>
                        </a:rPr>
                        <a:t>Knicknack</a:t>
                      </a:r>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r>
                        <a:rPr lang="en-US" sz="1900" i="1" dirty="0">
                          <a:solidFill>
                            <a:schemeClr val="tx1">
                              <a:lumMod val="50000"/>
                              <a:lumOff val="50000"/>
                            </a:schemeClr>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1" dirty="0">
                          <a:solidFill>
                            <a:schemeClr val="tx1">
                              <a:lumMod val="50000"/>
                              <a:lumOff val="50000"/>
                            </a:schemeClr>
                          </a:solidFill>
                        </a:rPr>
                        <a:t>4</a:t>
                      </a:r>
                    </a:p>
                  </a:txBody>
                  <a:tcPr marL="93260" marR="93260" marT="46630" marB="46630"/>
                </a:tc>
                <a:tc>
                  <a:txBody>
                    <a:bodyPr/>
                    <a:lstStyle/>
                    <a:p>
                      <a:r>
                        <a:rPr lang="en-US" sz="1900" i="1" dirty="0" err="1">
                          <a:solidFill>
                            <a:schemeClr val="tx1">
                              <a:lumMod val="50000"/>
                              <a:lumOff val="50000"/>
                            </a:schemeClr>
                          </a:solidFill>
                        </a:rPr>
                        <a:t>Wotsit</a:t>
                      </a:r>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r>
                        <a:rPr lang="en-US" sz="1900" i="1" dirty="0">
                          <a:solidFill>
                            <a:schemeClr val="tx1">
                              <a:lumMod val="50000"/>
                              <a:lumOff val="50000"/>
                            </a:schemeClr>
                          </a:solidFill>
                        </a:rPr>
                        <a:t>1</a:t>
                      </a:r>
                    </a:p>
                  </a:txBody>
                  <a:tcPr marL="93260" marR="93260" marT="46630" marB="46630"/>
                </a:tc>
                <a:extLst>
                  <a:ext uri="{0D108BD9-81ED-4DB2-BD59-A6C34878D82A}">
                    <a16:rowId xmlns:a16="http://schemas.microsoft.com/office/drawing/2014/main" val="342921304"/>
                  </a:ext>
                </a:extLst>
              </a:tr>
            </a:tbl>
          </a:graphicData>
        </a:graphic>
      </p:graphicFrame>
      <p:sp>
        <p:nvSpPr>
          <p:cNvPr id="16" name="DROP Table"/>
          <p:cNvSpPr txBox="1"/>
          <p:nvPr/>
        </p:nvSpPr>
        <p:spPr>
          <a:xfrm>
            <a:off x="2196142" y="3144602"/>
            <a:ext cx="5674951" cy="531812"/>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DROP TABLE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r>
              <a:rPr lang="en-US" sz="2856" kern="0" dirty="0">
                <a:solidFill>
                  <a:sysClr val="windowText" lastClr="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437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3901"/>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grpId="1" nodeType="withEffect">
                                  <p:stCondLst>
                                    <p:cond delay="0"/>
                                  </p:stCondLst>
                                  <p:iterate type="lt">
                                    <p:tmAbs val="0"/>
                                  </p:iterate>
                                  <p:childTnLst>
                                    <p:set>
                                      <p:cBhvr>
                                        <p:cTn id="16" dur="1" fill="hold">
                                          <p:stCondLst>
                                            <p:cond delay="0"/>
                                          </p:stCondLst>
                                        </p:cTn>
                                        <p:tgtEl>
                                          <p:spTgt spid="2"/>
                                        </p:tgtEl>
                                        <p:attrNameLst>
                                          <p:attrName>style.visibility</p:attrName>
                                        </p:attrNameLst>
                                      </p:cBhvr>
                                      <p:to>
                                        <p:strVal val="hidden"/>
                                      </p:to>
                                    </p:set>
                                  </p:childTnLst>
                                </p:cTn>
                              </p:par>
                            </p:childTnLst>
                          </p:cTn>
                        </p:par>
                        <p:par>
                          <p:cTn id="17" fill="hold">
                            <p:stCondLst>
                              <p:cond delay="1101"/>
                            </p:stCondLst>
                            <p:childTnLst>
                              <p:par>
                                <p:cTn id="18" presetID="10" presetClass="exit" presetSubtype="0" fill="hold" nodeType="after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371600"/>
            <a:ext cx="11704320" cy="4333494"/>
          </a:xfrm>
        </p:spPr>
        <p:txBody>
          <a:bodyPr/>
          <a:lstStyle/>
          <a:p>
            <a:r>
              <a:rPr lang="en-US" sz="3600" dirty="0"/>
              <a:t>Create tables using the CREATE TABLE statement</a:t>
            </a:r>
          </a:p>
          <a:p>
            <a:pPr lvl="1"/>
            <a:r>
              <a:rPr lang="en-US" sz="2800" b="0" dirty="0"/>
              <a:t>Specify a table name and column specifications</a:t>
            </a:r>
          </a:p>
          <a:p>
            <a:r>
              <a:rPr lang="en-US" sz="3600" dirty="0"/>
              <a:t>Modify table definition using the ALTER TABLE statement</a:t>
            </a:r>
          </a:p>
          <a:p>
            <a:pPr lvl="1"/>
            <a:r>
              <a:rPr lang="en-US" sz="2800" dirty="0"/>
              <a:t>Add or remove columns, constraints, keys</a:t>
            </a:r>
          </a:p>
          <a:p>
            <a:r>
              <a:rPr lang="en-US" sz="3600" dirty="0"/>
              <a:t>Remove tables using the DROP TABLE statement</a:t>
            </a:r>
          </a:p>
          <a:p>
            <a:pPr lvl="1"/>
            <a:r>
              <a:rPr lang="en-US" sz="2800" dirty="0"/>
              <a:t>Removes the table from the database</a:t>
            </a:r>
          </a:p>
        </p:txBody>
      </p:sp>
    </p:spTree>
    <p:extLst>
      <p:ext uri="{BB962C8B-B14F-4D97-AF65-F5344CB8AC3E}">
        <p14:creationId xmlns:p14="http://schemas.microsoft.com/office/powerpoint/2010/main" val="277062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OK, so after I create a table, how do I get data in and out of it?</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 We’ll explore this in more detail later, but for now, let’s look at how to INSERT and SELECT data.</a:t>
            </a:r>
          </a:p>
        </p:txBody>
      </p:sp>
    </p:spTree>
    <p:extLst>
      <p:ext uri="{BB962C8B-B14F-4D97-AF65-F5344CB8AC3E}">
        <p14:creationId xmlns:p14="http://schemas.microsoft.com/office/powerpoint/2010/main" val="27759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SERT 1"/>
          <p:cNvSpPr txBox="1"/>
          <p:nvPr/>
        </p:nvSpPr>
        <p:spPr>
          <a:xfrm>
            <a:off x="1874877" y="3330994"/>
            <a:ext cx="6459874"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(‘Widget’, 12.99, 1);</a:t>
            </a:r>
          </a:p>
        </p:txBody>
      </p:sp>
      <p:sp>
        <p:nvSpPr>
          <p:cNvPr id="4"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a:solidFill>
                  <a:schemeClr val="bg1"/>
                </a:solidFill>
                <a:effectLst>
                  <a:outerShdw blurRad="38100" dist="38100" dir="2700000" algn="tl">
                    <a:srgbClr val="000000">
                      <a:alpha val="43137"/>
                    </a:srgbClr>
                  </a:outerShdw>
                </a:effectLst>
              </a:rPr>
              <a:t>Product</a:t>
            </a:r>
          </a:p>
        </p:txBody>
      </p:sp>
      <p:graphicFrame>
        <p:nvGraphicFramePr>
          <p:cNvPr id="12" name="Table"/>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421879776"/>
                  </a:ext>
                </a:extLst>
              </a:tr>
              <a:tr h="378611">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2693717018"/>
                  </a:ext>
                </a:extLst>
              </a:tr>
              <a:tr h="378611">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474114192"/>
                  </a:ext>
                </a:extLst>
              </a:tr>
              <a:tr h="378611">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tc>
                  <a:txBody>
                    <a:bodyPr/>
                    <a:lstStyle/>
                    <a:p>
                      <a:endParaRPr lang="en-US" sz="1900" i="1" dirty="0">
                        <a:solidFill>
                          <a:schemeClr val="tx1">
                            <a:lumMod val="50000"/>
                            <a:lumOff val="50000"/>
                          </a:schemeClr>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6" name="Product 1"/>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2693717018"/>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474114192"/>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17" name="INSERT 2"/>
          <p:cNvSpPr txBox="1"/>
          <p:nvPr/>
        </p:nvSpPr>
        <p:spPr>
          <a:xfrm>
            <a:off x="1874877" y="3330994"/>
            <a:ext cx="9819625"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Product (Name, Price, Supplier)</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a:t>
            </a:r>
            <a:r>
              <a:rPr lang="en-US" sz="2856" kern="0" dirty="0" err="1">
                <a:solidFill>
                  <a:sysClr val="windowText" lastClr="000000"/>
                </a:solidFill>
                <a:latin typeface="Courier New" panose="02070309020205020404" pitchFamily="49" charset="0"/>
                <a:cs typeface="Courier New" panose="02070309020205020404" pitchFamily="49" charset="0"/>
              </a:rPr>
              <a:t>Thingybob</a:t>
            </a:r>
            <a:r>
              <a:rPr lang="en-US" sz="2856" kern="0" dirty="0">
                <a:solidFill>
                  <a:sysClr val="windowText" lastClr="000000"/>
                </a:solidFill>
                <a:latin typeface="Courier New" panose="02070309020205020404" pitchFamily="49" charset="0"/>
                <a:cs typeface="Courier New" panose="02070309020205020404" pitchFamily="49" charset="0"/>
              </a:rPr>
              <a:t>’, 3.75, 2);</a:t>
            </a:r>
          </a:p>
        </p:txBody>
      </p:sp>
      <p:graphicFrame>
        <p:nvGraphicFramePr>
          <p:cNvPr id="18" name="Product 2"/>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474114192"/>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19" name="INSERT 3"/>
          <p:cNvSpPr txBox="1"/>
          <p:nvPr/>
        </p:nvSpPr>
        <p:spPr>
          <a:xfrm>
            <a:off x="1874877" y="3330994"/>
            <a:ext cx="6011907"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Product (Name)</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a:t>
            </a:r>
            <a:r>
              <a:rPr lang="en-US" sz="2856" kern="0" dirty="0" err="1">
                <a:solidFill>
                  <a:sysClr val="windowText" lastClr="000000"/>
                </a:solidFill>
                <a:latin typeface="Courier New" panose="02070309020205020404" pitchFamily="49" charset="0"/>
                <a:cs typeface="Courier New" panose="02070309020205020404" pitchFamily="49" charset="0"/>
              </a:rPr>
              <a:t>Knicknack</a:t>
            </a:r>
            <a:r>
              <a:rPr lang="en-US" sz="2856" kern="0" dirty="0">
                <a:solidFill>
                  <a:sysClr val="windowText" lastClr="000000"/>
                </a:solidFill>
                <a:latin typeface="Courier New" panose="02070309020205020404" pitchFamily="49" charset="0"/>
                <a:cs typeface="Courier New" panose="02070309020205020404" pitchFamily="49" charset="0"/>
              </a:rPr>
              <a:t>’);</a:t>
            </a:r>
          </a:p>
        </p:txBody>
      </p:sp>
      <p:graphicFrame>
        <p:nvGraphicFramePr>
          <p:cNvPr id="20" name="Product 3"/>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21" name="INSERT 4"/>
          <p:cNvSpPr txBox="1"/>
          <p:nvPr/>
        </p:nvSpPr>
        <p:spPr>
          <a:xfrm>
            <a:off x="1874877" y="3330994"/>
            <a:ext cx="7579792"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a:t>
            </a:r>
            <a:r>
              <a:rPr lang="en-US" sz="2856" kern="0" dirty="0" err="1">
                <a:solidFill>
                  <a:sysClr val="windowText" lastClr="000000"/>
                </a:solidFill>
                <a:latin typeface="Courier New" panose="02070309020205020404" pitchFamily="49" charset="0"/>
                <a:cs typeface="Courier New" panose="02070309020205020404" pitchFamily="49" charset="0"/>
              </a:rPr>
              <a:t>Wotsit</a:t>
            </a:r>
            <a:r>
              <a:rPr lang="en-US" sz="2856" kern="0" dirty="0">
                <a:solidFill>
                  <a:sysClr val="windowText" lastClr="000000"/>
                </a:solidFill>
                <a:latin typeface="Courier New" panose="02070309020205020404" pitchFamily="49" charset="0"/>
                <a:cs typeface="Courier New" panose="02070309020205020404" pitchFamily="49" charset="0"/>
              </a:rPr>
              <a:t>’, NULL, DEFAULT);</a:t>
            </a:r>
          </a:p>
        </p:txBody>
      </p:sp>
      <p:graphicFrame>
        <p:nvGraphicFramePr>
          <p:cNvPr id="22" name="Product 3"/>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sp>
        <p:nvSpPr>
          <p:cNvPr id="23" name="INSERT 5"/>
          <p:cNvSpPr txBox="1"/>
          <p:nvPr/>
        </p:nvSpPr>
        <p:spPr>
          <a:xfrm>
            <a:off x="1874877" y="3330993"/>
            <a:ext cx="6683858"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(‘Doodah’, ‘Free’, 1);</a:t>
            </a:r>
          </a:p>
        </p:txBody>
      </p:sp>
      <p:sp>
        <p:nvSpPr>
          <p:cNvPr id="3" name="Error"/>
          <p:cNvSpPr txBox="1"/>
          <p:nvPr/>
        </p:nvSpPr>
        <p:spPr>
          <a:xfrm>
            <a:off x="5349523" y="2690184"/>
            <a:ext cx="1663036" cy="478376"/>
          </a:xfrm>
          <a:prstGeom prst="rect">
            <a:avLst/>
          </a:prstGeom>
          <a:noFill/>
        </p:spPr>
        <p:txBody>
          <a:bodyPr wrap="none" rtlCol="0">
            <a:spAutoFit/>
          </a:bodyPr>
          <a:lstStyle/>
          <a:p>
            <a:pPr defTabSz="932597"/>
            <a:r>
              <a:rPr lang="en-US" sz="2448" b="1" kern="0" dirty="0">
                <a:solidFill>
                  <a:srgbClr val="FF0000"/>
                </a:solidFill>
              </a:rPr>
              <a:t>!! ERROR !!</a:t>
            </a:r>
          </a:p>
        </p:txBody>
      </p:sp>
      <p:sp>
        <p:nvSpPr>
          <p:cNvPr id="24" name="INSERT 6"/>
          <p:cNvSpPr txBox="1"/>
          <p:nvPr/>
        </p:nvSpPr>
        <p:spPr>
          <a:xfrm>
            <a:off x="1874877" y="3330992"/>
            <a:ext cx="6907841"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VALUES (‘Doodah’, 0.00, NULL);</a:t>
            </a:r>
          </a:p>
        </p:txBody>
      </p:sp>
    </p:spTree>
    <p:extLst>
      <p:ext uri="{BB962C8B-B14F-4D97-AF65-F5344CB8AC3E}">
        <p14:creationId xmlns:p14="http://schemas.microsoft.com/office/powerpoint/2010/main" val="111624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051"/>
                            </p:stCondLst>
                            <p:childTnLst>
                              <p:par>
                                <p:cTn id="8" presetID="10"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iterate type="lt">
                                    <p:tmAbs val="0"/>
                                  </p:iterate>
                                  <p:childTnLst>
                                    <p:set>
                                      <p:cBhvr>
                                        <p:cTn id="14" dur="1" fill="hold">
                                          <p:stCondLst>
                                            <p:cond delay="0"/>
                                          </p:stCondLst>
                                        </p:cTn>
                                        <p:tgtEl>
                                          <p:spTgt spid="2"/>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iterate type="lt">
                                    <p:tmAbs val="50"/>
                                  </p:iterate>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3201"/>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iterate type="lt">
                                    <p:tmAbs val="0"/>
                                  </p:iterate>
                                  <p:childTnLst>
                                    <p:set>
                                      <p:cBhvr>
                                        <p:cTn id="25" dur="1" fill="hold">
                                          <p:stCondLst>
                                            <p:cond delay="0"/>
                                          </p:stCondLst>
                                        </p:cTn>
                                        <p:tgtEl>
                                          <p:spTgt spid="17"/>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iterate type="lt">
                                    <p:tmAbs val="50"/>
                                  </p:iterate>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2101"/>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iterate type="lt">
                                    <p:tmAbs val="0"/>
                                  </p:iterate>
                                  <p:childTnLst>
                                    <p:set>
                                      <p:cBhvr>
                                        <p:cTn id="36" dur="1" fill="hold">
                                          <p:stCondLst>
                                            <p:cond delay="0"/>
                                          </p:stCondLst>
                                        </p:cTn>
                                        <p:tgtEl>
                                          <p:spTgt spid="19"/>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iterate type="lt">
                                    <p:tmAbs val="50"/>
                                  </p:iterate>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2301"/>
                            </p:stCondLst>
                            <p:childTnLst>
                              <p:par>
                                <p:cTn id="41" presetID="10" presetClass="entr" presetSubtype="0"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iterate type="lt">
                                    <p:tmAbs val="0"/>
                                  </p:iterate>
                                  <p:childTnLst>
                                    <p:set>
                                      <p:cBhvr>
                                        <p:cTn id="47" dur="1" fill="hold">
                                          <p:stCondLst>
                                            <p:cond delay="0"/>
                                          </p:stCondLst>
                                        </p:cTn>
                                        <p:tgtEl>
                                          <p:spTgt spid="21"/>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iterate type="lt">
                                    <p:tmAbs val="50"/>
                                  </p:iterate>
                                  <p:childTnLst>
                                    <p:set>
                                      <p:cBhvr>
                                        <p:cTn id="50" dur="1" fill="hold">
                                          <p:stCondLst>
                                            <p:cond delay="0"/>
                                          </p:stCondLst>
                                        </p:cTn>
                                        <p:tgtEl>
                                          <p:spTgt spid="23"/>
                                        </p:tgtEl>
                                        <p:attrNameLst>
                                          <p:attrName>style.visibility</p:attrName>
                                        </p:attrNameLst>
                                      </p:cBhvr>
                                      <p:to>
                                        <p:strVal val="visible"/>
                                      </p:to>
                                    </p:set>
                                  </p:childTnLst>
                                </p:cTn>
                              </p:par>
                            </p:childTnLst>
                          </p:cTn>
                        </p:par>
                        <p:par>
                          <p:cTn id="51" fill="hold">
                            <p:stCondLst>
                              <p:cond delay="2101"/>
                            </p:stCondLst>
                            <p:childTnLst>
                              <p:par>
                                <p:cTn id="52" presetID="1" presetClass="entr" presetSubtype="0"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iterate type="lt">
                                    <p:tmAbs val="0"/>
                                  </p:iterate>
                                  <p:childTnLst>
                                    <p:set>
                                      <p:cBhvr>
                                        <p:cTn id="57" dur="1" fill="hold">
                                          <p:stCondLst>
                                            <p:cond delay="0"/>
                                          </p:stCondLst>
                                        </p:cTn>
                                        <p:tgtEl>
                                          <p:spTgt spid="23"/>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3"/>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grpId="0" nodeType="afterEffect">
                                  <p:stCondLst>
                                    <p:cond delay="0"/>
                                  </p:stCondLst>
                                  <p:iterate type="lt">
                                    <p:tmAbs val="50"/>
                                  </p:iterate>
                                  <p:childTnLst>
                                    <p:set>
                                      <p:cBhvr>
                                        <p:cTn id="62" dur="1" fill="hold">
                                          <p:stCondLst>
                                            <p:cond delay="0"/>
                                          </p:stCondLst>
                                        </p:cTn>
                                        <p:tgtEl>
                                          <p:spTgt spid="24"/>
                                        </p:tgtEl>
                                        <p:attrNameLst>
                                          <p:attrName>style.visibility</p:attrName>
                                        </p:attrNameLst>
                                      </p:cBhvr>
                                      <p:to>
                                        <p:strVal val="visible"/>
                                      </p:to>
                                    </p:set>
                                  </p:childTnLst>
                                </p:cTn>
                              </p:par>
                            </p:childTnLst>
                          </p:cTn>
                        </p:par>
                        <p:par>
                          <p:cTn id="63" fill="hold">
                            <p:stCondLst>
                              <p:cond delay="2151"/>
                            </p:stCondLst>
                            <p:childTnLst>
                              <p:par>
                                <p:cTn id="64" presetID="1" presetClass="entr" presetSubtype="0" fill="hold" grpId="2" nodeType="afterEffect">
                                  <p:stCondLst>
                                    <p:cond delay="0"/>
                                  </p:stCondLst>
                                  <p:childTnLst>
                                    <p:set>
                                      <p:cBhvr>
                                        <p:cTn id="6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7" grpId="0"/>
      <p:bldP spid="17" grpId="1"/>
      <p:bldP spid="19" grpId="0"/>
      <p:bldP spid="19" grpId="1"/>
      <p:bldP spid="21" grpId="0"/>
      <p:bldP spid="21" grpId="1"/>
      <p:bldP spid="23" grpId="0"/>
      <p:bldP spid="23" grpId="1"/>
      <p:bldP spid="3" grpId="0"/>
      <p:bldP spid="3" grpId="1"/>
      <p:bldP spid="3" grpId="2"/>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LECT 1"/>
          <p:cNvSpPr txBox="1"/>
          <p:nvPr/>
        </p:nvSpPr>
        <p:spPr>
          <a:xfrm>
            <a:off x="3493176" y="2923910"/>
            <a:ext cx="5115975" cy="542399"/>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SELECT * FROM Product;</a:t>
            </a:r>
          </a:p>
        </p:txBody>
      </p:sp>
      <p:sp>
        <p:nvSpPr>
          <p:cNvPr id="4"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a:solidFill>
                  <a:schemeClr val="bg1"/>
                </a:solidFill>
                <a:effectLst>
                  <a:outerShdw blurRad="38100" dist="38100" dir="2700000" algn="tl">
                    <a:srgbClr val="000000">
                      <a:alpha val="43137"/>
                    </a:srgbClr>
                  </a:outerShdw>
                </a:effectLst>
              </a:rPr>
              <a:t>Product</a:t>
            </a:r>
          </a:p>
        </p:txBody>
      </p:sp>
      <p:graphicFrame>
        <p:nvGraphicFramePr>
          <p:cNvPr id="22" name="Table"/>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3" name="Results 1"/>
          <p:cNvGraphicFramePr>
            <a:graphicFrameLocks noGrp="1"/>
          </p:cNvGraphicFramePr>
          <p:nvPr>
            <p:extLst/>
          </p:nvPr>
        </p:nvGraphicFramePr>
        <p:xfrm>
          <a:off x="3598065" y="4495740"/>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sp>
        <p:nvSpPr>
          <p:cNvPr id="14" name="SELECT 2"/>
          <p:cNvSpPr txBox="1"/>
          <p:nvPr/>
        </p:nvSpPr>
        <p:spPr>
          <a:xfrm>
            <a:off x="3493177" y="2923910"/>
            <a:ext cx="6683858"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SELECT </a:t>
            </a:r>
            <a:r>
              <a:rPr lang="en-US" sz="2856" kern="0" dirty="0" err="1">
                <a:solidFill>
                  <a:sysClr val="windowText" lastClr="000000"/>
                </a:solidFill>
                <a:latin typeface="Courier New" panose="02070309020205020404" pitchFamily="49" charset="0"/>
                <a:cs typeface="Courier New" panose="02070309020205020404" pitchFamily="49" charset="0"/>
              </a:rPr>
              <a:t>ProductID</a:t>
            </a:r>
            <a:r>
              <a:rPr lang="en-US" sz="2856" kern="0" dirty="0">
                <a:solidFill>
                  <a:sysClr val="windowText" lastClr="000000"/>
                </a:solidFill>
                <a:latin typeface="Courier New" panose="02070309020205020404" pitchFamily="49" charset="0"/>
                <a:cs typeface="Courier New" panose="02070309020205020404" pitchFamily="49" charset="0"/>
              </a:rPr>
              <a:t>, Name, Price</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FROM Product;</a:t>
            </a:r>
          </a:p>
        </p:txBody>
      </p:sp>
      <p:graphicFrame>
        <p:nvGraphicFramePr>
          <p:cNvPr id="15" name="Results 2"/>
          <p:cNvGraphicFramePr>
            <a:graphicFrameLocks noGrp="1"/>
          </p:cNvGraphicFramePr>
          <p:nvPr>
            <p:extLst/>
          </p:nvPr>
        </p:nvGraphicFramePr>
        <p:xfrm>
          <a:off x="3598065" y="4495740"/>
          <a:ext cx="385254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23" name="SELECT 3"/>
          <p:cNvSpPr txBox="1"/>
          <p:nvPr/>
        </p:nvSpPr>
        <p:spPr>
          <a:xfrm>
            <a:off x="3493176" y="2923910"/>
            <a:ext cx="7131825" cy="1438856"/>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SELECT Name AS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       Price * 0.9 AS </a:t>
            </a:r>
            <a:r>
              <a:rPr lang="en-US" sz="2856" kern="0" dirty="0" err="1">
                <a:solidFill>
                  <a:sysClr val="windowText" lastClr="000000"/>
                </a:solidFill>
                <a:latin typeface="Courier New" panose="02070309020205020404" pitchFamily="49" charset="0"/>
                <a:cs typeface="Courier New" panose="02070309020205020404" pitchFamily="49" charset="0"/>
              </a:rPr>
              <a:t>SalePrice</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FROM Product;</a:t>
            </a:r>
          </a:p>
        </p:txBody>
      </p:sp>
      <p:graphicFrame>
        <p:nvGraphicFramePr>
          <p:cNvPr id="24" name="Results 3"/>
          <p:cNvGraphicFramePr>
            <a:graphicFrameLocks noGrp="1"/>
          </p:cNvGraphicFramePr>
          <p:nvPr>
            <p:extLst/>
          </p:nvPr>
        </p:nvGraphicFramePr>
        <p:xfrm>
          <a:off x="4882245" y="4495740"/>
          <a:ext cx="256836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tblGrid>
              <a:tr h="378611">
                <a:tc>
                  <a:txBody>
                    <a:bodyPr/>
                    <a:lstStyle/>
                    <a:p>
                      <a:r>
                        <a:rPr lang="en-US" sz="1900" dirty="0"/>
                        <a:t>Product</a:t>
                      </a:r>
                    </a:p>
                  </a:txBody>
                  <a:tcPr marL="93260" marR="93260" marT="46630" marB="46630"/>
                </a:tc>
                <a:tc>
                  <a:txBody>
                    <a:bodyPr/>
                    <a:lstStyle/>
                    <a:p>
                      <a:r>
                        <a:rPr lang="en-US" sz="1900" dirty="0" err="1"/>
                        <a:t>SalePrice</a:t>
                      </a:r>
                      <a:endParaRPr lang="en-US" sz="1900" dirty="0"/>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11.691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3.375</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25" name="SELECT 4"/>
          <p:cNvSpPr txBox="1"/>
          <p:nvPr/>
        </p:nvSpPr>
        <p:spPr>
          <a:xfrm>
            <a:off x="3493177" y="2923074"/>
            <a:ext cx="4444025" cy="1438856"/>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SELECT Name, Price</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FROM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WHERE Supplier = 2;</a:t>
            </a:r>
          </a:p>
        </p:txBody>
      </p:sp>
      <p:graphicFrame>
        <p:nvGraphicFramePr>
          <p:cNvPr id="26" name="Results 4"/>
          <p:cNvGraphicFramePr>
            <a:graphicFrameLocks noGrp="1"/>
          </p:cNvGraphicFramePr>
          <p:nvPr>
            <p:extLst/>
          </p:nvPr>
        </p:nvGraphicFramePr>
        <p:xfrm>
          <a:off x="4882245" y="4494904"/>
          <a:ext cx="2568360" cy="76564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tblGrid>
              <a:tr h="378611">
                <a:tc>
                  <a:txBody>
                    <a:bodyPr/>
                    <a:lstStyle/>
                    <a:p>
                      <a:r>
                        <a:rPr lang="en-US" sz="1900" dirty="0"/>
                        <a:t>Name</a:t>
                      </a:r>
                    </a:p>
                  </a:txBody>
                  <a:tcPr marL="93260" marR="93260" marT="46630" marB="46630"/>
                </a:tc>
                <a:tc>
                  <a:txBody>
                    <a:bodyPr/>
                    <a:lstStyle/>
                    <a:p>
                      <a:r>
                        <a:rPr lang="en-US" sz="1900" dirty="0"/>
                        <a:t>Price</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extLst>
                  <a:ext uri="{0D108BD9-81ED-4DB2-BD59-A6C34878D82A}">
                    <a16:rowId xmlns:a16="http://schemas.microsoft.com/office/drawing/2014/main" val="2693717018"/>
                  </a:ext>
                </a:extLst>
              </a:tr>
            </a:tbl>
          </a:graphicData>
        </a:graphic>
      </p:graphicFrame>
    </p:spTree>
    <p:extLst>
      <p:ext uri="{BB962C8B-B14F-4D97-AF65-F5344CB8AC3E}">
        <p14:creationId xmlns:p14="http://schemas.microsoft.com/office/powerpoint/2010/main" val="14197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901"/>
                            </p:stCondLst>
                            <p:childTnLst>
                              <p:par>
                                <p:cTn id="8" presetID="22" presetClass="entr" presetSubtype="1"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iterate type="lt">
                                    <p:tmAbs val="0"/>
                                  </p:iterate>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iterate type="lt">
                                    <p:tmAbs val="50"/>
                                  </p:iterate>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1851"/>
                            </p:stCondLst>
                            <p:childTnLst>
                              <p:par>
                                <p:cTn id="21" presetID="22" presetClass="entr" presetSubtype="1"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iterate type="lt">
                                    <p:tmAbs val="0"/>
                                  </p:iterate>
                                  <p:childTnLst>
                                    <p:set>
                                      <p:cBhvr>
                                        <p:cTn id="27" dur="1" fill="hold">
                                          <p:stCondLst>
                                            <p:cond delay="0"/>
                                          </p:stCondLst>
                                        </p:cTn>
                                        <p:tgtEl>
                                          <p:spTgt spid="1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iterate type="lt">
                                    <p:tmAbs val="50"/>
                                  </p:iterate>
                                  <p:childTnLst>
                                    <p:set>
                                      <p:cBhvr>
                                        <p:cTn id="32" dur="1" fill="hold">
                                          <p:stCondLst>
                                            <p:cond delay="0"/>
                                          </p:stCondLst>
                                        </p:cTn>
                                        <p:tgtEl>
                                          <p:spTgt spid="23"/>
                                        </p:tgtEl>
                                        <p:attrNameLst>
                                          <p:attrName>style.visibility</p:attrName>
                                        </p:attrNameLst>
                                      </p:cBhvr>
                                      <p:to>
                                        <p:strVal val="visible"/>
                                      </p:to>
                                    </p:set>
                                  </p:childTnLst>
                                </p:cTn>
                              </p:par>
                            </p:childTnLst>
                          </p:cTn>
                        </p:par>
                        <p:par>
                          <p:cTn id="33" fill="hold">
                            <p:stCondLst>
                              <p:cond delay="2551"/>
                            </p:stCondLst>
                            <p:childTnLst>
                              <p:par>
                                <p:cTn id="34" presetID="22" presetClass="entr" presetSubtype="1"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iterate type="lt">
                                    <p:tmAbs val="0"/>
                                  </p:iterate>
                                  <p:childTnLst>
                                    <p:set>
                                      <p:cBhvr>
                                        <p:cTn id="40" dur="1" fill="hold">
                                          <p:stCondLst>
                                            <p:cond delay="0"/>
                                          </p:stCondLst>
                                        </p:cTn>
                                        <p:tgtEl>
                                          <p:spTgt spid="23"/>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iterate type="lt">
                                    <p:tmAbs val="50"/>
                                  </p:iterate>
                                  <p:childTnLst>
                                    <p:set>
                                      <p:cBhvr>
                                        <p:cTn id="43" dur="1" fill="hold">
                                          <p:stCondLst>
                                            <p:cond delay="0"/>
                                          </p:stCondLst>
                                        </p:cTn>
                                        <p:tgtEl>
                                          <p:spTgt spid="25"/>
                                        </p:tgtEl>
                                        <p:attrNameLst>
                                          <p:attrName>style.visibility</p:attrName>
                                        </p:attrNameLst>
                                      </p:cBhvr>
                                      <p:to>
                                        <p:strVal val="visible"/>
                                      </p:to>
                                    </p:set>
                                  </p:childTnLst>
                                </p:cTn>
                              </p:par>
                              <p:par>
                                <p:cTn id="44" presetID="1" presetClass="exit" presetSubtype="0" fill="hold" nodeType="withEffect">
                                  <p:stCondLst>
                                    <p:cond delay="0"/>
                                  </p:stCondLst>
                                  <p:childTnLst>
                                    <p:set>
                                      <p:cBhvr>
                                        <p:cTn id="45" dur="1" fill="hold">
                                          <p:stCondLst>
                                            <p:cond delay="0"/>
                                          </p:stCondLst>
                                        </p:cTn>
                                        <p:tgtEl>
                                          <p:spTgt spid="24"/>
                                        </p:tgtEl>
                                        <p:attrNameLst>
                                          <p:attrName>style.visibility</p:attrName>
                                        </p:attrNameLst>
                                      </p:cBhvr>
                                      <p:to>
                                        <p:strVal val="hidden"/>
                                      </p:to>
                                    </p:set>
                                  </p:childTnLst>
                                </p:cTn>
                              </p:par>
                            </p:childTnLst>
                          </p:cTn>
                        </p:par>
                        <p:par>
                          <p:cTn id="46" fill="hold">
                            <p:stCondLst>
                              <p:cond delay="2101"/>
                            </p:stCondLst>
                            <p:childTnLst>
                              <p:par>
                                <p:cTn id="47" presetID="22" presetClass="entr" presetSubtype="1"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up)">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4" grpId="0"/>
      <p:bldP spid="14" grpId="1"/>
      <p:bldP spid="23" grpId="0"/>
      <p:bldP spid="23" grpId="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371600"/>
            <a:ext cx="11704320" cy="4333494"/>
          </a:xfrm>
        </p:spPr>
        <p:txBody>
          <a:bodyPr/>
          <a:lstStyle/>
          <a:p>
            <a:r>
              <a:rPr lang="en-US" sz="3600" dirty="0"/>
              <a:t>Insert data into a table using the INSERT statement</a:t>
            </a:r>
          </a:p>
          <a:p>
            <a:pPr lvl="1"/>
            <a:r>
              <a:rPr lang="en-US" sz="2800" dirty="0"/>
              <a:t>Specify explicit columns where others support defaults or NULLs</a:t>
            </a:r>
          </a:p>
          <a:p>
            <a:r>
              <a:rPr lang="en-US" sz="3600" dirty="0"/>
              <a:t>Select data from a table using the SELECT statement</a:t>
            </a:r>
          </a:p>
          <a:p>
            <a:pPr lvl="1"/>
            <a:r>
              <a:rPr lang="en-US" sz="2800" dirty="0"/>
              <a:t>Specify the columns or expressions you want to return</a:t>
            </a:r>
          </a:p>
          <a:p>
            <a:pPr lvl="1"/>
            <a:r>
              <a:rPr lang="en-US" sz="2800" dirty="0"/>
              <a:t>Use aliases for column names in the result set</a:t>
            </a:r>
          </a:p>
          <a:p>
            <a:pPr lvl="1"/>
            <a:r>
              <a:rPr lang="en-US" sz="2800" dirty="0"/>
              <a:t>Use the WHERE clause to filter rows</a:t>
            </a:r>
          </a:p>
          <a:p>
            <a:pPr marL="0" lvl="1" indent="0">
              <a:buNone/>
            </a:pPr>
            <a:endParaRPr lang="en-US" sz="3200" dirty="0"/>
          </a:p>
        </p:txBody>
      </p:sp>
    </p:spTree>
    <p:extLst>
      <p:ext uri="{BB962C8B-B14F-4D97-AF65-F5344CB8AC3E}">
        <p14:creationId xmlns:p14="http://schemas.microsoft.com/office/powerpoint/2010/main" val="3733359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0.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1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2227</TotalTime>
  <Words>2632</Words>
  <Application>Microsoft Office PowerPoint</Application>
  <PresentationFormat>Custom</PresentationFormat>
  <Paragraphs>630</Paragraphs>
  <Slides>26</Slides>
  <Notes>16</Notes>
  <HiddenSlides>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Courier New</vt:lpstr>
      <vt:lpstr>Segoe UI</vt:lpstr>
      <vt:lpstr>Segoe UI Light</vt:lpstr>
      <vt:lpstr>Wingdings</vt:lpstr>
      <vt:lpstr>WHITE TEMPLATE</vt:lpstr>
      <vt:lpstr>1_Office Theme</vt:lpstr>
      <vt:lpstr>Database Fundamentals Module 2: Getting Started with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Types</vt:lpstr>
      <vt:lpstr>PowerPoint Presentation</vt:lpstr>
      <vt:lpstr>PowerPoint Presentation</vt:lpstr>
      <vt:lpstr>PowerPoint Presentation</vt:lpstr>
      <vt:lpstr>PowerPoint Presentation</vt:lpstr>
      <vt:lpstr>Referential Integrity</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Graeme Malcolm</cp:lastModifiedBy>
  <cp:revision>210</cp:revision>
  <dcterms:created xsi:type="dcterms:W3CDTF">2015-06-04T21:40:17Z</dcterms:created>
  <dcterms:modified xsi:type="dcterms:W3CDTF">2016-05-02T22:33:54Z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