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 id="2147484210" r:id="rId35"/>
  </p:sldMasterIdLst>
  <p:notesMasterIdLst>
    <p:notesMasterId r:id="rId56"/>
  </p:notesMasterIdLst>
  <p:handoutMasterIdLst>
    <p:handoutMasterId r:id="rId57"/>
  </p:handoutMasterIdLst>
  <p:sldIdLst>
    <p:sldId id="283" r:id="rId36"/>
    <p:sldId id="290" r:id="rId37"/>
    <p:sldId id="291" r:id="rId38"/>
    <p:sldId id="292" r:id="rId39"/>
    <p:sldId id="293" r:id="rId40"/>
    <p:sldId id="304" r:id="rId41"/>
    <p:sldId id="295" r:id="rId42"/>
    <p:sldId id="296" r:id="rId43"/>
    <p:sldId id="297" r:id="rId44"/>
    <p:sldId id="298" r:id="rId45"/>
    <p:sldId id="299" r:id="rId46"/>
    <p:sldId id="305" r:id="rId47"/>
    <p:sldId id="301" r:id="rId48"/>
    <p:sldId id="302" r:id="rId49"/>
    <p:sldId id="303" r:id="rId50"/>
    <p:sldId id="306" r:id="rId51"/>
    <p:sldId id="307" r:id="rId52"/>
    <p:sldId id="308" r:id="rId53"/>
    <p:sldId id="309" r:id="rId54"/>
    <p:sldId id="257"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6" autoAdjust="0"/>
    <p:restoredTop sz="56295" autoAdjust="0"/>
  </p:normalViewPr>
  <p:slideViewPr>
    <p:cSldViewPr>
      <p:cViewPr varScale="1">
        <p:scale>
          <a:sx n="52" d="100"/>
          <a:sy n="52" d="100"/>
        </p:scale>
        <p:origin x="1326" y="45"/>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4.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2.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1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5/2/2016 1:14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5/2/2016 1:14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7776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399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6962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5/2/2016 3:13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88877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54754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18.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10.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2.png"/><Relationship Id="rId2" Type="http://schemas.openxmlformats.org/officeDocument/2006/relationships/customXml" Target="../../customXml/item2.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6.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146" y="5234611"/>
            <a:ext cx="8751931" cy="1489859"/>
          </a:xfrm>
          <a:prstGeom prst="rect">
            <a:avLst/>
          </a:prstGeom>
        </p:spPr>
        <p:txBody>
          <a:bodyPr lIns="137160" tIns="137160" rIns="137160" bIns="137160" anchor="b" anchorCtr="0">
            <a:normAutofit/>
          </a:bodyPr>
          <a:lstStyle>
            <a:lvl1pPr marL="0" indent="0" algn="l" defTabSz="932242" rtl="0" eaLnBrk="1" latinLnBrk="0" hangingPunct="1">
              <a:lnSpc>
                <a:spcPct val="100000"/>
              </a:lnSpc>
              <a:spcBef>
                <a:spcPts val="0"/>
              </a:spcBef>
              <a:buSzPct val="90000"/>
              <a:buFont typeface="Arial" pitchFamily="34" charset="0"/>
              <a:buNone/>
              <a:defRPr lang="en-US" sz="2448"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66139" indent="0" algn="ctr">
              <a:buNone/>
              <a:defRPr>
                <a:solidFill>
                  <a:schemeClr val="tx1">
                    <a:tint val="75000"/>
                  </a:schemeClr>
                </a:solidFill>
              </a:defRPr>
            </a:lvl2pPr>
            <a:lvl3pPr marL="932278" indent="0" algn="ctr">
              <a:buNone/>
              <a:defRPr>
                <a:solidFill>
                  <a:schemeClr val="tx1">
                    <a:tint val="75000"/>
                  </a:schemeClr>
                </a:solidFill>
              </a:defRPr>
            </a:lvl3pPr>
            <a:lvl4pPr marL="1398419" indent="0" algn="ctr">
              <a:buNone/>
              <a:defRPr>
                <a:solidFill>
                  <a:schemeClr val="tx1">
                    <a:tint val="75000"/>
                  </a:schemeClr>
                </a:solidFill>
              </a:defRPr>
            </a:lvl4pPr>
            <a:lvl5pPr marL="1864559" indent="0" algn="ctr">
              <a:buNone/>
              <a:defRPr>
                <a:solidFill>
                  <a:schemeClr val="tx1">
                    <a:tint val="75000"/>
                  </a:schemeClr>
                </a:solidFill>
              </a:defRPr>
            </a:lvl5pPr>
            <a:lvl6pPr marL="2330698" indent="0" algn="ctr">
              <a:buNone/>
              <a:defRPr>
                <a:solidFill>
                  <a:schemeClr val="tx1">
                    <a:tint val="75000"/>
                  </a:schemeClr>
                </a:solidFill>
              </a:defRPr>
            </a:lvl6pPr>
            <a:lvl7pPr marL="2796838" indent="0" algn="ctr">
              <a:buNone/>
              <a:defRPr>
                <a:solidFill>
                  <a:schemeClr val="tx1">
                    <a:tint val="75000"/>
                  </a:schemeClr>
                </a:solidFill>
              </a:defRPr>
            </a:lvl7pPr>
            <a:lvl8pPr marL="3262977" indent="0" algn="ctr">
              <a:buNone/>
              <a:defRPr>
                <a:solidFill>
                  <a:schemeClr val="tx1">
                    <a:tint val="75000"/>
                  </a:schemeClr>
                </a:solidFill>
              </a:defRPr>
            </a:lvl8pPr>
            <a:lvl9pPr marL="3729120"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7146" y="2463731"/>
            <a:ext cx="8751931" cy="2655132"/>
          </a:xfrm>
          <a:prstGeom prst="rect">
            <a:avLst/>
          </a:prstGeom>
          <a:solidFill>
            <a:srgbClr val="007233"/>
          </a:solidFill>
          <a:effectLst/>
        </p:spPr>
        <p:txBody>
          <a:bodyPr vert="horz" lIns="137160" tIns="137160" rIns="91409" bIns="137160" rtlCol="0" anchor="b" anchorCtr="0">
            <a:noAutofit/>
          </a:bodyPr>
          <a:lstStyle>
            <a:lvl1pPr>
              <a:defRPr lang="en-US" sz="4896"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9081006" y="2466886"/>
            <a:ext cx="3149867" cy="2651978"/>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9891" tIns="139891" rIns="139891" bIns="139891" numCol="1" rtlCol="0" anchor="b" anchorCtr="0" compatLnSpc="1">
            <a:prstTxWarp prst="textNoShape">
              <a:avLst/>
            </a:prstTxWarp>
          </a:bodyPr>
          <a:lstStyle/>
          <a:p>
            <a:pPr defTabSz="931972" fontAlgn="base">
              <a:spcBef>
                <a:spcPct val="0"/>
              </a:spcBef>
              <a:spcAft>
                <a:spcPct val="0"/>
              </a:spcAft>
            </a:pPr>
            <a:endParaRPr lang="en-US" sz="204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946994" y="4723183"/>
            <a:ext cx="1154381" cy="341404"/>
          </a:xfrm>
          <a:prstGeom prst="rect">
            <a:avLst/>
          </a:prstGeom>
        </p:spPr>
      </p:pic>
    </p:spTree>
    <p:extLst>
      <p:ext uri="{BB962C8B-B14F-4D97-AF65-F5344CB8AC3E}">
        <p14:creationId xmlns:p14="http://schemas.microsoft.com/office/powerpoint/2010/main" val="40173157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20367" y="4557725"/>
            <a:ext cx="11662232" cy="1709773"/>
          </a:xfrm>
          <a:prstGeom prst="rect">
            <a:avLst/>
          </a:prstGeom>
        </p:spPr>
        <p:txBody>
          <a:bodyPr vert="horz" lIns="91409" tIns="45705" rIns="91409" bIns="45705" rtlCol="0" anchor="t" anchorCtr="0">
            <a:normAutofit/>
          </a:bodyPr>
          <a:lstStyle>
            <a:lvl1pPr>
              <a:defRPr sz="3672"/>
            </a:lvl1pPr>
          </a:lstStyle>
          <a:p>
            <a:r>
              <a:rPr lang="en-US" dirty="0"/>
              <a:t>Click to edit Master title style</a:t>
            </a:r>
          </a:p>
        </p:txBody>
      </p:sp>
      <p:sp>
        <p:nvSpPr>
          <p:cNvPr id="2" name="TextBox 1"/>
          <p:cNvSpPr txBox="1"/>
          <p:nvPr userDrawn="1"/>
        </p:nvSpPr>
        <p:spPr>
          <a:xfrm>
            <a:off x="620366" y="3148786"/>
            <a:ext cx="11584484" cy="1150587"/>
          </a:xfrm>
          <a:prstGeom prst="rect">
            <a:avLst/>
          </a:prstGeom>
          <a:noFill/>
        </p:spPr>
        <p:txBody>
          <a:bodyPr wrap="square" rtlCol="0">
            <a:spAutoFit/>
          </a:bodyPr>
          <a:lstStyle/>
          <a:p>
            <a:pPr defTabSz="932278"/>
            <a:r>
              <a:rPr lang="en-US" sz="6731"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20366" y="4159106"/>
            <a:ext cx="11584484"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81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87021" y="1415862"/>
            <a:ext cx="11756355" cy="5395706"/>
          </a:xfrm>
          <a:prstGeom prst="rect">
            <a:avLst/>
          </a:prstGeom>
        </p:spPr>
        <p:txBody>
          <a:bodyPr/>
          <a:lstStyle>
            <a:lvl1pPr>
              <a:spcBef>
                <a:spcPts val="1428"/>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369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6144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7121" y="1357146"/>
            <a:ext cx="5729546" cy="652498"/>
          </a:xfrm>
          <a:prstGeom prst="rect">
            <a:avLst/>
          </a:prstGeom>
          <a:solidFill>
            <a:srgbClr val="86C400"/>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4" name="Content Placeholder 3"/>
          <p:cNvSpPr>
            <a:spLocks noGrp="1"/>
          </p:cNvSpPr>
          <p:nvPr>
            <p:ph sz="half" idx="2"/>
          </p:nvPr>
        </p:nvSpPr>
        <p:spPr>
          <a:xfrm>
            <a:off x="387121" y="2020640"/>
            <a:ext cx="572954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73054" y="1357146"/>
            <a:ext cx="5731796" cy="652498"/>
          </a:xfrm>
          <a:prstGeom prst="rect">
            <a:avLst/>
          </a:prstGeom>
          <a:solidFill>
            <a:srgbClr val="1F497D"/>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6" name="Content Placeholder 5"/>
          <p:cNvSpPr>
            <a:spLocks noGrp="1"/>
          </p:cNvSpPr>
          <p:nvPr>
            <p:ph sz="quarter" idx="4"/>
          </p:nvPr>
        </p:nvSpPr>
        <p:spPr>
          <a:xfrm>
            <a:off x="6473054" y="2020640"/>
            <a:ext cx="573179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2430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109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650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436475" cy="6994525"/>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40717" y="6079406"/>
            <a:ext cx="11300971" cy="766448"/>
          </a:xfrm>
          <a:prstGeom prst="rect">
            <a:avLst/>
          </a:prstGeom>
          <a:noFill/>
          <a:ln w="9525">
            <a:noFill/>
            <a:miter lim="800000"/>
            <a:headEnd/>
            <a:tailEnd/>
          </a:ln>
        </p:spPr>
        <p:txBody>
          <a:bodyPr wrap="square">
            <a:spAutoFit/>
          </a:bodyPr>
          <a:lstStyle/>
          <a:p>
            <a:pPr marL="0" lvl="1" defTabSz="932278">
              <a:defRPr/>
            </a:pPr>
            <a:r>
              <a:rPr lang="en-US" sz="1071"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40716" y="2998647"/>
            <a:ext cx="5582896" cy="2273794"/>
          </a:xfrm>
          <a:prstGeom prst="rect">
            <a:avLst/>
          </a:prstGeom>
        </p:spPr>
      </p:pic>
    </p:spTree>
    <p:extLst>
      <p:ext uri="{BB962C8B-B14F-4D97-AF65-F5344CB8AC3E}">
        <p14:creationId xmlns:p14="http://schemas.microsoft.com/office/powerpoint/2010/main" val="68767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87124" y="185843"/>
            <a:ext cx="11755521" cy="1084658"/>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1664409272"/>
      </p:ext>
    </p:extLst>
  </p:cSld>
  <p:clrMap bg1="lt1" tx1="dk1" bg2="lt2" tx2="dk2" accent1="accent1" accent2="accent2" accent3="accent3" accent4="accent4" accent5="accent5" accent6="accent6" hlink="hlink" folHlink="folHlink"/>
  <p:sldLayoutIdLst>
    <p:sldLayoutId id="2147484211" r:id="rId1"/>
    <p:sldLayoutId id="2147484213" r:id="rId2"/>
    <p:sldLayoutId id="2147484214" r:id="rId3"/>
    <p:sldLayoutId id="2147484215" r:id="rId4"/>
    <p:sldLayoutId id="2147484216" r:id="rId5"/>
    <p:sldLayoutId id="2147484217" r:id="rId6"/>
    <p:sldLayoutId id="2147484218" r:id="rId7"/>
    <p:sldLayoutId id="2147484219" r:id="rId8"/>
  </p:sldLayoutIdLst>
  <p:txStyles>
    <p:titleStyle>
      <a:lvl1pPr algn="l" defTabSz="932278" rtl="0" eaLnBrk="1" latinLnBrk="0" hangingPunct="1">
        <a:lnSpc>
          <a:spcPct val="80000"/>
        </a:lnSpc>
        <a:spcBef>
          <a:spcPct val="0"/>
        </a:spcBef>
        <a:buNone/>
        <a:defRPr sz="4488"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9604" indent="-349604" algn="l" defTabSz="932278" rtl="0" eaLnBrk="1" latinLnBrk="0" hangingPunct="1">
        <a:spcBef>
          <a:spcPts val="1224"/>
        </a:spcBef>
        <a:buFont typeface="Arial" pitchFamily="34" charset="0"/>
        <a:buChar char="•"/>
        <a:defRPr sz="3264"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278" rtl="0" eaLnBrk="1" latinLnBrk="0" hangingPunct="1">
        <a:defRPr sz="1836" kern="1200">
          <a:solidFill>
            <a:schemeClr val="tx1"/>
          </a:solidFill>
          <a:latin typeface="+mn-lt"/>
          <a:ea typeface="+mn-ea"/>
          <a:cs typeface="+mn-cs"/>
        </a:defRPr>
      </a:lvl1pPr>
      <a:lvl2pPr marL="466139" algn="l" defTabSz="932278" rtl="0" eaLnBrk="1" latinLnBrk="0" hangingPunct="1">
        <a:defRPr sz="1836" kern="1200">
          <a:solidFill>
            <a:schemeClr val="tx1"/>
          </a:solidFill>
          <a:latin typeface="+mn-lt"/>
          <a:ea typeface="+mn-ea"/>
          <a:cs typeface="+mn-cs"/>
        </a:defRPr>
      </a:lvl2pPr>
      <a:lvl3pPr marL="932278" algn="l" defTabSz="932278" rtl="0" eaLnBrk="1" latinLnBrk="0" hangingPunct="1">
        <a:defRPr sz="1836" kern="1200">
          <a:solidFill>
            <a:schemeClr val="tx1"/>
          </a:solidFill>
          <a:latin typeface="+mn-lt"/>
          <a:ea typeface="+mn-ea"/>
          <a:cs typeface="+mn-cs"/>
        </a:defRPr>
      </a:lvl3pPr>
      <a:lvl4pPr marL="1398419" algn="l" defTabSz="932278" rtl="0" eaLnBrk="1" latinLnBrk="0" hangingPunct="1">
        <a:defRPr sz="1836" kern="1200">
          <a:solidFill>
            <a:schemeClr val="tx1"/>
          </a:solidFill>
          <a:latin typeface="+mn-lt"/>
          <a:ea typeface="+mn-ea"/>
          <a:cs typeface="+mn-cs"/>
        </a:defRPr>
      </a:lvl4pPr>
      <a:lvl5pPr marL="1864559" algn="l" defTabSz="932278" rtl="0" eaLnBrk="1" latinLnBrk="0" hangingPunct="1">
        <a:defRPr sz="1836" kern="1200">
          <a:solidFill>
            <a:schemeClr val="tx1"/>
          </a:solidFill>
          <a:latin typeface="+mn-lt"/>
          <a:ea typeface="+mn-ea"/>
          <a:cs typeface="+mn-cs"/>
        </a:defRPr>
      </a:lvl5pPr>
      <a:lvl6pPr marL="2330698" algn="l" defTabSz="932278" rtl="0" eaLnBrk="1" latinLnBrk="0" hangingPunct="1">
        <a:defRPr sz="1836" kern="1200">
          <a:solidFill>
            <a:schemeClr val="tx1"/>
          </a:solidFill>
          <a:latin typeface="+mn-lt"/>
          <a:ea typeface="+mn-ea"/>
          <a:cs typeface="+mn-cs"/>
        </a:defRPr>
      </a:lvl6pPr>
      <a:lvl7pPr marL="2796838" algn="l" defTabSz="932278" rtl="0" eaLnBrk="1" latinLnBrk="0" hangingPunct="1">
        <a:defRPr sz="1836" kern="1200">
          <a:solidFill>
            <a:schemeClr val="tx1"/>
          </a:solidFill>
          <a:latin typeface="+mn-lt"/>
          <a:ea typeface="+mn-ea"/>
          <a:cs typeface="+mn-cs"/>
        </a:defRPr>
      </a:lvl7pPr>
      <a:lvl8pPr marL="3262977" algn="l" defTabSz="932278" rtl="0" eaLnBrk="1" latinLnBrk="0" hangingPunct="1">
        <a:defRPr sz="1836" kern="1200">
          <a:solidFill>
            <a:schemeClr val="tx1"/>
          </a:solidFill>
          <a:latin typeface="+mn-lt"/>
          <a:ea typeface="+mn-ea"/>
          <a:cs typeface="+mn-cs"/>
        </a:defRPr>
      </a:lvl8pPr>
      <a:lvl9pPr marL="3729120" algn="l" defTabSz="93227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 Id="rId5" Type="http://schemas.openxmlformats.org/officeDocument/2006/relationships/image" Target="../media/image22.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Chris Randall and Graeme Malcolm</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Database Fundamentals</a:t>
            </a:r>
            <a:br>
              <a:rPr lang="en-US" dirty="0">
                <a:solidFill>
                  <a:schemeClr val="bg1"/>
                </a:solidFill>
              </a:rPr>
            </a:br>
            <a:r>
              <a:rPr lang="en-US" sz="4000" dirty="0">
                <a:solidFill>
                  <a:schemeClr val="bg1"/>
                </a:solidFill>
              </a:rPr>
              <a:t>Module 4: Optimizing Performance</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EATE NON CLUSTERED INDEX"/>
          <p:cNvSpPr txBox="1"/>
          <p:nvPr/>
        </p:nvSpPr>
        <p:spPr>
          <a:xfrm>
            <a:off x="1194391" y="3187250"/>
            <a:ext cx="10491573"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CREATE NONCLUSTERED COLUMNSTORE INDEX </a:t>
            </a:r>
            <a:r>
              <a:rPr lang="en-US" sz="2856" kern="0" dirty="0" err="1">
                <a:solidFill>
                  <a:sysClr val="windowText" lastClr="000000"/>
                </a:solidFill>
                <a:latin typeface="Courier New" panose="02070309020205020404" pitchFamily="49" charset="0"/>
                <a:cs typeface="Courier New" panose="02070309020205020404" pitchFamily="49" charset="0"/>
              </a:rPr>
              <a:t>idx_Name</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ON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r>
              <a:rPr lang="en-US" sz="2856" kern="0" dirty="0">
                <a:solidFill>
                  <a:sysClr val="windowText" lastClr="000000"/>
                </a:solidFill>
                <a:latin typeface="Courier New" panose="02070309020205020404" pitchFamily="49" charset="0"/>
                <a:cs typeface="Courier New" panose="02070309020205020404" pitchFamily="49" charset="0"/>
              </a:rPr>
              <a:t> (</a:t>
            </a:r>
            <a:r>
              <a:rPr lang="en-US" sz="2856" kern="0" dirty="0" err="1">
                <a:solidFill>
                  <a:sysClr val="windowText" lastClr="000000"/>
                </a:solidFill>
                <a:latin typeface="Courier New" panose="02070309020205020404" pitchFamily="49" charset="0"/>
                <a:cs typeface="Courier New" panose="02070309020205020404" pitchFamily="49" charset="0"/>
              </a:rPr>
              <a:t>ProductID</a:t>
            </a:r>
            <a:r>
              <a:rPr lang="en-US" sz="2856" kern="0" dirty="0">
                <a:solidFill>
                  <a:sysClr val="windowText" lastClr="000000"/>
                </a:solidFill>
                <a:latin typeface="Courier New" panose="02070309020205020404" pitchFamily="49" charset="0"/>
                <a:cs typeface="Courier New" panose="02070309020205020404" pitchFamily="49" charset="0"/>
              </a:rPr>
              <a:t>, Name);</a:t>
            </a:r>
          </a:p>
        </p:txBody>
      </p:sp>
      <p:sp>
        <p:nvSpPr>
          <p:cNvPr id="5"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err="1">
                <a:solidFill>
                  <a:schemeClr val="bg1"/>
                </a:solidFill>
                <a:effectLst>
                  <a:outerShdw blurRad="38100" dist="38100" dir="2700000" algn="tl">
                    <a:srgbClr val="000000">
                      <a:alpha val="43137"/>
                    </a:srgbClr>
                  </a:outerShdw>
                </a:effectLst>
              </a:rPr>
              <a:t>Sales.Product</a:t>
            </a:r>
            <a:endParaRPr lang="en-US" sz="2448" kern="0" dirty="0">
              <a:solidFill>
                <a:schemeClr val="bg1"/>
              </a:solidFill>
              <a:effectLst>
                <a:outerShdw blurRad="38100" dist="38100" dir="2700000" algn="tl">
                  <a:srgbClr val="000000">
                    <a:alpha val="43137"/>
                  </a:srgbClr>
                </a:outerShdw>
              </a:effectLst>
            </a:endParaRPr>
          </a:p>
        </p:txBody>
      </p:sp>
      <p:graphicFrame>
        <p:nvGraphicFramePr>
          <p:cNvPr id="6" name="Table"/>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7" name="Column Store"/>
          <p:cNvGraphicFramePr>
            <a:graphicFrameLocks noGrp="1"/>
          </p:cNvGraphicFramePr>
          <p:nvPr>
            <p:extLst/>
          </p:nvPr>
        </p:nvGraphicFramePr>
        <p:xfrm>
          <a:off x="5218701" y="4826884"/>
          <a:ext cx="2561371" cy="1531280"/>
        </p:xfrm>
        <a:graphic>
          <a:graphicData uri="http://schemas.openxmlformats.org/drawingml/2006/table">
            <a:tbl>
              <a:tblPr bandRow="1">
                <a:tableStyleId>{3B4B98B0-60AC-42C2-AFA5-B58CD77FA1E5}</a:tableStyleId>
              </a:tblPr>
              <a:tblGrid>
                <a:gridCol w="361479">
                  <a:extLst>
                    <a:ext uri="{9D8B030D-6E8A-4147-A177-3AD203B41FA5}">
                      <a16:colId xmlns:a16="http://schemas.microsoft.com/office/drawing/2014/main" val="3618889415"/>
                    </a:ext>
                  </a:extLst>
                </a:gridCol>
                <a:gridCol w="441546">
                  <a:extLst>
                    <a:ext uri="{9D8B030D-6E8A-4147-A177-3AD203B41FA5}">
                      <a16:colId xmlns:a16="http://schemas.microsoft.com/office/drawing/2014/main" val="3897768834"/>
                    </a:ext>
                  </a:extLst>
                </a:gridCol>
                <a:gridCol w="1301759">
                  <a:extLst>
                    <a:ext uri="{9D8B030D-6E8A-4147-A177-3AD203B41FA5}">
                      <a16:colId xmlns:a16="http://schemas.microsoft.com/office/drawing/2014/main" val="2218582792"/>
                    </a:ext>
                  </a:extLst>
                </a:gridCol>
                <a:gridCol w="456587">
                  <a:extLst>
                    <a:ext uri="{9D8B030D-6E8A-4147-A177-3AD203B41FA5}">
                      <a16:colId xmlns:a16="http://schemas.microsoft.com/office/drawing/2014/main" val="1489346966"/>
                    </a:ext>
                  </a:extLst>
                </a:gridCol>
              </a:tblGrid>
              <a:tr h="378611">
                <a:tc>
                  <a:txBody>
                    <a:bodyPr/>
                    <a:lstStyle/>
                    <a:p>
                      <a:r>
                        <a:rPr lang="en-US" sz="1900" dirty="0"/>
                        <a:t>1</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1900" dirty="0"/>
                        <a:t>Widget</a:t>
                      </a:r>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w="127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879776"/>
                  </a:ext>
                </a:extLst>
              </a:tr>
              <a:tr h="378611">
                <a:tc>
                  <a:txBody>
                    <a:bodyPr/>
                    <a:lstStyle/>
                    <a:p>
                      <a:r>
                        <a:rPr lang="en-US" sz="1900" dirty="0"/>
                        <a:t>2</a:t>
                      </a:r>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lnT>
                      <a:noFill/>
                    </a:lnT>
                    <a:solidFill>
                      <a:schemeClr val="bg1"/>
                    </a:solidFill>
                  </a:tcPr>
                </a:tc>
                <a:tc>
                  <a:txBody>
                    <a:bodyPr/>
                    <a:lstStyle/>
                    <a:p>
                      <a:r>
                        <a:rPr lang="en-US" sz="1900" dirty="0" err="1"/>
                        <a:t>Thingybob</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3717018"/>
                  </a:ext>
                </a:extLst>
              </a:tr>
              <a:tr h="378611">
                <a:tc>
                  <a:txBody>
                    <a:bodyPr/>
                    <a:lstStyle/>
                    <a:p>
                      <a:r>
                        <a:rPr lang="en-US" sz="1900" dirty="0"/>
                        <a:t>3</a:t>
                      </a:r>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lnB>
                      <a:noFill/>
                    </a:lnB>
                    <a:solidFill>
                      <a:schemeClr val="bg1"/>
                    </a:solidFill>
                  </a:tcPr>
                </a:tc>
                <a:tc>
                  <a:txBody>
                    <a:bodyPr/>
                    <a:lstStyle/>
                    <a:p>
                      <a:r>
                        <a:rPr lang="en-US" sz="1900" dirty="0" err="1"/>
                        <a:t>Knicknack</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2856905"/>
                  </a:ext>
                </a:extLst>
              </a:tr>
              <a:tr h="378611">
                <a:tc>
                  <a:txBody>
                    <a:bodyPr/>
                    <a:lstStyle/>
                    <a:p>
                      <a:r>
                        <a:rPr lang="en-US" sz="1900" dirty="0"/>
                        <a:t>4</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r>
                        <a:rPr lang="en-US" sz="1900" dirty="0" err="1"/>
                        <a:t>Wotsit</a:t>
                      </a:r>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6163494"/>
                  </a:ext>
                </a:extLst>
              </a:tr>
            </a:tbl>
          </a:graphicData>
        </a:graphic>
      </p:graphicFrame>
      <p:pic>
        <p:nvPicPr>
          <p:cNvPr id="10" name="RAM"/>
          <p:cNvPicPr>
            <a:picLocks noChangeAspect="1"/>
          </p:cNvPicPr>
          <p:nvPr/>
        </p:nvPicPr>
        <p:blipFill>
          <a:blip r:embed="rId2"/>
          <a:stretch>
            <a:fillRect/>
          </a:stretch>
        </p:blipFill>
        <p:spPr>
          <a:xfrm>
            <a:off x="5295678" y="6244707"/>
            <a:ext cx="1911773" cy="712863"/>
          </a:xfrm>
          <a:prstGeom prst="rect">
            <a:avLst/>
          </a:prstGeom>
        </p:spPr>
      </p:pic>
    </p:spTree>
    <p:extLst>
      <p:ext uri="{BB962C8B-B14F-4D97-AF65-F5344CB8AC3E}">
        <p14:creationId xmlns:p14="http://schemas.microsoft.com/office/powerpoint/2010/main" val="290394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3651"/>
                            </p:stCondLst>
                            <p:childTnLst>
                              <p:par>
                                <p:cTn id="8" presetID="9"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par>
                          <p:cTn id="11" fill="hold">
                            <p:stCondLst>
                              <p:cond delay="4151"/>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65760" y="1371600"/>
            <a:ext cx="11704320" cy="3582519"/>
          </a:xfrm>
        </p:spPr>
        <p:txBody>
          <a:bodyPr/>
          <a:lstStyle/>
          <a:p>
            <a:r>
              <a:rPr lang="en-US" sz="3600" b="1" dirty="0" err="1"/>
              <a:t>Columnstore</a:t>
            </a:r>
            <a:r>
              <a:rPr lang="en-US" sz="3600" b="1" dirty="0"/>
              <a:t> indexes:</a:t>
            </a:r>
          </a:p>
          <a:p>
            <a:pPr lvl="1"/>
            <a:r>
              <a:rPr lang="en-US" sz="2800" dirty="0"/>
              <a:t>Are stored in memory</a:t>
            </a:r>
          </a:p>
          <a:p>
            <a:pPr lvl="1"/>
            <a:r>
              <a:rPr lang="en-US" sz="2800" dirty="0"/>
              <a:t>Store data by column instead of by row</a:t>
            </a:r>
          </a:p>
          <a:p>
            <a:pPr lvl="1"/>
            <a:r>
              <a:rPr lang="en-US" sz="2800" dirty="0"/>
              <a:t>Use compression to optimize memory usage and performance	</a:t>
            </a:r>
          </a:p>
          <a:p>
            <a:r>
              <a:rPr lang="en-US" sz="3600" b="1" dirty="0" err="1"/>
              <a:t>Columnstore</a:t>
            </a:r>
            <a:r>
              <a:rPr lang="en-US" sz="3600" b="1" dirty="0"/>
              <a:t> indexes can be clustered or non-clustered</a:t>
            </a:r>
          </a:p>
          <a:p>
            <a:pPr lvl="1"/>
            <a:r>
              <a:rPr lang="en-US" sz="2800" dirty="0"/>
              <a:t>Clustered </a:t>
            </a:r>
            <a:r>
              <a:rPr lang="en-US" sz="2800" dirty="0" err="1"/>
              <a:t>columnstore</a:t>
            </a:r>
            <a:r>
              <a:rPr lang="en-US" sz="2800" dirty="0"/>
              <a:t> indexes include all columns</a:t>
            </a:r>
          </a:p>
          <a:p>
            <a:pPr lvl="1"/>
            <a:r>
              <a:rPr lang="en-US" sz="2800" dirty="0"/>
              <a:t>Only one clustered </a:t>
            </a:r>
            <a:r>
              <a:rPr lang="en-US" sz="2800" dirty="0" err="1"/>
              <a:t>columnstore</a:t>
            </a:r>
            <a:r>
              <a:rPr lang="en-US" sz="2800" dirty="0"/>
              <a:t> index per table</a:t>
            </a:r>
          </a:p>
        </p:txBody>
      </p:sp>
    </p:spTree>
    <p:extLst>
      <p:ext uri="{BB962C8B-B14F-4D97-AF65-F5344CB8AC3E}">
        <p14:creationId xmlns:p14="http://schemas.microsoft.com/office/powerpoint/2010/main" val="1492567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Columnstore</a:t>
            </a:r>
            <a:r>
              <a:rPr lang="en-US" dirty="0"/>
              <a:t> Indexes</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Creating </a:t>
            </a:r>
            <a:r>
              <a:rPr lang="en-US" dirty="0" err="1"/>
              <a:t>columnstore</a:t>
            </a:r>
            <a:r>
              <a:rPr lang="en-US" dirty="0"/>
              <a:t> indexes</a:t>
            </a:r>
          </a:p>
        </p:txBody>
      </p:sp>
    </p:spTree>
    <p:extLst>
      <p:ext uri="{BB962C8B-B14F-4D97-AF65-F5344CB8AC3E}">
        <p14:creationId xmlns:p14="http://schemas.microsoft.com/office/powerpoint/2010/main" val="967855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1046621" y="1227110"/>
            <a:ext cx="4468488" cy="1390196"/>
          </a:xfrm>
          <a:prstGeom prst="wedgeRoundRectCallout">
            <a:avLst>
              <a:gd name="adj1" fmla="val 19311"/>
              <a:gd name="adj2" fmla="val 1347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Well, Chris, I’m glad you asked…</a:t>
            </a:r>
          </a:p>
        </p:txBody>
      </p:sp>
      <p:sp>
        <p:nvSpPr>
          <p:cNvPr id="11" name="Rounded Rectangular Callout 10"/>
          <p:cNvSpPr/>
          <p:nvPr/>
        </p:nvSpPr>
        <p:spPr>
          <a:xfrm>
            <a:off x="5818414" y="664229"/>
            <a:ext cx="3314746" cy="1160951"/>
          </a:xfrm>
          <a:prstGeom prst="wedgeRoundRectCallout">
            <a:avLst>
              <a:gd name="adj1" fmla="val -9537"/>
              <a:gd name="adj2" fmla="val 17975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Anything else we can do with in-memory technologies Graeme?</a:t>
            </a:r>
          </a:p>
        </p:txBody>
      </p:sp>
    </p:spTree>
    <p:extLst>
      <p:ext uri="{BB962C8B-B14F-4D97-AF65-F5344CB8AC3E}">
        <p14:creationId xmlns:p14="http://schemas.microsoft.com/office/powerpoint/2010/main" val="1526759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isk"/>
          <p:cNvGrpSpPr>
            <a:grpSpLocks noChangeAspect="1"/>
          </p:cNvGrpSpPr>
          <p:nvPr/>
        </p:nvGrpSpPr>
        <p:grpSpPr>
          <a:xfrm>
            <a:off x="4878072" y="5782575"/>
            <a:ext cx="2662041" cy="1201129"/>
            <a:chOff x="2904848" y="2885814"/>
            <a:chExt cx="1681162" cy="959376"/>
          </a:xfrm>
        </p:grpSpPr>
        <p:sp>
          <p:nvSpPr>
            <p:cNvPr id="5" name="Flowchart: Magnetic Disk 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6" name="Oval 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err="1">
                <a:solidFill>
                  <a:schemeClr val="bg1"/>
                </a:solidFill>
                <a:effectLst>
                  <a:outerShdw blurRad="38100" dist="38100" dir="2700000" algn="tl">
                    <a:srgbClr val="000000">
                      <a:alpha val="43137"/>
                    </a:srgbClr>
                  </a:outerShdw>
                </a:effectLst>
              </a:rPr>
              <a:t>Sales.Product</a:t>
            </a:r>
            <a:endParaRPr lang="en-US" sz="2448" kern="0" dirty="0">
              <a:solidFill>
                <a:schemeClr val="bg1"/>
              </a:solidFill>
              <a:effectLst>
                <a:outerShdw blurRad="38100" dist="38100" dir="2700000" algn="tl">
                  <a:srgbClr val="000000">
                    <a:alpha val="43137"/>
                  </a:srgbClr>
                </a:outerShdw>
              </a:effectLst>
            </a:endParaRPr>
          </a:p>
        </p:txBody>
      </p:sp>
      <p:graphicFrame>
        <p:nvGraphicFramePr>
          <p:cNvPr id="8" name="Table"/>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grpSp>
        <p:nvGrpSpPr>
          <p:cNvPr id="9" name="Clustered Index"/>
          <p:cNvGrpSpPr/>
          <p:nvPr/>
        </p:nvGrpSpPr>
        <p:grpSpPr>
          <a:xfrm>
            <a:off x="5246090" y="5175845"/>
            <a:ext cx="2027602" cy="1227645"/>
            <a:chOff x="5142828" y="5074818"/>
            <a:chExt cx="1988026" cy="1203683"/>
          </a:xfrm>
        </p:grpSpPr>
        <p:pic>
          <p:nvPicPr>
            <p:cNvPr id="10" name="Picture 9"/>
            <p:cNvPicPr>
              <a:picLocks noChangeAspect="1"/>
            </p:cNvPicPr>
            <p:nvPr/>
          </p:nvPicPr>
          <p:blipFill>
            <a:blip r:embed="rId2"/>
            <a:stretch>
              <a:fillRect/>
            </a:stretch>
          </p:blipFill>
          <p:spPr>
            <a:xfrm>
              <a:off x="5142828" y="5074818"/>
              <a:ext cx="944206" cy="1203683"/>
            </a:xfrm>
            <a:prstGeom prst="rect">
              <a:avLst/>
            </a:prstGeom>
          </p:spPr>
        </p:pic>
        <p:pic>
          <p:nvPicPr>
            <p:cNvPr id="11" name="Picture 10"/>
            <p:cNvPicPr>
              <a:picLocks noChangeAspect="1"/>
            </p:cNvPicPr>
            <p:nvPr/>
          </p:nvPicPr>
          <p:blipFill>
            <a:blip r:embed="rId3"/>
            <a:stretch>
              <a:fillRect/>
            </a:stretch>
          </p:blipFill>
          <p:spPr>
            <a:xfrm>
              <a:off x="6211874" y="5074818"/>
              <a:ext cx="918980" cy="1203683"/>
            </a:xfrm>
            <a:prstGeom prst="rect">
              <a:avLst/>
            </a:prstGeom>
          </p:spPr>
        </p:pic>
      </p:grpSp>
      <p:sp>
        <p:nvSpPr>
          <p:cNvPr id="12" name="BEGIN TRAN"/>
          <p:cNvSpPr txBox="1"/>
          <p:nvPr/>
        </p:nvSpPr>
        <p:spPr>
          <a:xfrm>
            <a:off x="1722437" y="2826761"/>
            <a:ext cx="4668008" cy="1887084"/>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BEGIN TRANSACTION;</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UPDATE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SET Price = 1.99</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WHERE </a:t>
            </a:r>
            <a:r>
              <a:rPr lang="en-US" sz="2856" kern="0" dirty="0" err="1">
                <a:solidFill>
                  <a:sysClr val="windowText" lastClr="000000"/>
                </a:solidFill>
                <a:latin typeface="Courier New" panose="02070309020205020404" pitchFamily="49" charset="0"/>
                <a:cs typeface="Courier New" panose="02070309020205020404" pitchFamily="49" charset="0"/>
              </a:rPr>
              <a:t>ProductID</a:t>
            </a:r>
            <a:r>
              <a:rPr lang="en-US" sz="2856" kern="0" dirty="0">
                <a:solidFill>
                  <a:sysClr val="windowText" lastClr="000000"/>
                </a:solidFill>
                <a:latin typeface="Courier New" panose="02070309020205020404" pitchFamily="49" charset="0"/>
                <a:cs typeface="Courier New" panose="02070309020205020404" pitchFamily="49" charset="0"/>
              </a:rPr>
              <a:t> = 3;</a:t>
            </a:r>
          </a:p>
        </p:txBody>
      </p:sp>
      <p:grpSp>
        <p:nvGrpSpPr>
          <p:cNvPr id="40" name="User 1"/>
          <p:cNvGrpSpPr/>
          <p:nvPr/>
        </p:nvGrpSpPr>
        <p:grpSpPr>
          <a:xfrm>
            <a:off x="205599" y="3689433"/>
            <a:ext cx="3532462" cy="4163539"/>
            <a:chOff x="198437" y="1575442"/>
            <a:chExt cx="2756636" cy="3436401"/>
          </a:xfrm>
        </p:grpSpPr>
        <p:grpSp>
          <p:nvGrpSpPr>
            <p:cNvPr id="38" name="Group 37"/>
            <p:cNvGrpSpPr/>
            <p:nvPr/>
          </p:nvGrpSpPr>
          <p:grpSpPr>
            <a:xfrm>
              <a:off x="198437" y="1575442"/>
              <a:ext cx="2756636" cy="3436401"/>
              <a:chOff x="198437" y="1575442"/>
              <a:chExt cx="2756636" cy="3436401"/>
            </a:xfrm>
          </p:grpSpPr>
          <p:sp>
            <p:nvSpPr>
              <p:cNvPr id="22" name="Freeform 29"/>
              <p:cNvSpPr>
                <a:spLocks/>
              </p:cNvSpPr>
              <p:nvPr/>
            </p:nvSpPr>
            <p:spPr bwMode="auto">
              <a:xfrm>
                <a:off x="570771" y="2057085"/>
                <a:ext cx="823233" cy="170795"/>
              </a:xfrm>
              <a:custGeom>
                <a:avLst/>
                <a:gdLst>
                  <a:gd name="T0" fmla="*/ 0 w 146"/>
                  <a:gd name="T1" fmla="*/ 23 h 30"/>
                  <a:gd name="T2" fmla="*/ 7 w 146"/>
                  <a:gd name="T3" fmla="*/ 30 h 30"/>
                  <a:gd name="T4" fmla="*/ 139 w 146"/>
                  <a:gd name="T5" fmla="*/ 30 h 30"/>
                  <a:gd name="T6" fmla="*/ 146 w 146"/>
                  <a:gd name="T7" fmla="*/ 23 h 30"/>
                  <a:gd name="T8" fmla="*/ 146 w 146"/>
                  <a:gd name="T9" fmla="*/ 7 h 30"/>
                  <a:gd name="T10" fmla="*/ 139 w 146"/>
                  <a:gd name="T11" fmla="*/ 0 h 30"/>
                  <a:gd name="T12" fmla="*/ 7 w 146"/>
                  <a:gd name="T13" fmla="*/ 0 h 30"/>
                  <a:gd name="T14" fmla="*/ 0 w 146"/>
                  <a:gd name="T15" fmla="*/ 7 h 30"/>
                  <a:gd name="T16" fmla="*/ 0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0" y="23"/>
                    </a:moveTo>
                    <a:cubicBezTo>
                      <a:pt x="0" y="27"/>
                      <a:pt x="3" y="30"/>
                      <a:pt x="7" y="30"/>
                    </a:cubicBezTo>
                    <a:cubicBezTo>
                      <a:pt x="139" y="30"/>
                      <a:pt x="139" y="30"/>
                      <a:pt x="139" y="30"/>
                    </a:cubicBezTo>
                    <a:cubicBezTo>
                      <a:pt x="143" y="30"/>
                      <a:pt x="146" y="27"/>
                      <a:pt x="146" y="23"/>
                    </a:cubicBezTo>
                    <a:cubicBezTo>
                      <a:pt x="146" y="7"/>
                      <a:pt x="146" y="7"/>
                      <a:pt x="146" y="7"/>
                    </a:cubicBezTo>
                    <a:cubicBezTo>
                      <a:pt x="146" y="3"/>
                      <a:pt x="143" y="0"/>
                      <a:pt x="139" y="0"/>
                    </a:cubicBezTo>
                    <a:cubicBezTo>
                      <a:pt x="7" y="0"/>
                      <a:pt x="7" y="0"/>
                      <a:pt x="7" y="0"/>
                    </a:cubicBezTo>
                    <a:cubicBezTo>
                      <a:pt x="3" y="0"/>
                      <a:pt x="0" y="3"/>
                      <a:pt x="0" y="7"/>
                    </a:cubicBezTo>
                    <a:lnTo>
                      <a:pt x="0" y="23"/>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6" name="Freeform 33"/>
              <p:cNvSpPr>
                <a:spLocks/>
              </p:cNvSpPr>
              <p:nvPr/>
            </p:nvSpPr>
            <p:spPr bwMode="auto">
              <a:xfrm>
                <a:off x="198437" y="2692443"/>
                <a:ext cx="1567901" cy="1619139"/>
              </a:xfrm>
              <a:custGeom>
                <a:avLst/>
                <a:gdLst>
                  <a:gd name="T0" fmla="*/ 59 w 278"/>
                  <a:gd name="T1" fmla="*/ 0 h 288"/>
                  <a:gd name="T2" fmla="*/ 219 w 278"/>
                  <a:gd name="T3" fmla="*/ 0 h 288"/>
                  <a:gd name="T4" fmla="*/ 278 w 278"/>
                  <a:gd name="T5" fmla="*/ 59 h 288"/>
                  <a:gd name="T6" fmla="*/ 278 w 278"/>
                  <a:gd name="T7" fmla="*/ 109 h 288"/>
                  <a:gd name="T8" fmla="*/ 219 w 278"/>
                  <a:gd name="T9" fmla="*/ 109 h 288"/>
                  <a:gd name="T10" fmla="*/ 219 w 278"/>
                  <a:gd name="T11" fmla="*/ 288 h 288"/>
                  <a:gd name="T12" fmla="*/ 59 w 278"/>
                  <a:gd name="T13" fmla="*/ 288 h 288"/>
                  <a:gd name="T14" fmla="*/ 59 w 278"/>
                  <a:gd name="T15" fmla="*/ 109 h 288"/>
                  <a:gd name="T16" fmla="*/ 0 w 278"/>
                  <a:gd name="T17" fmla="*/ 109 h 288"/>
                  <a:gd name="T18" fmla="*/ 0 w 278"/>
                  <a:gd name="T19" fmla="*/ 59 h 288"/>
                  <a:gd name="T20" fmla="*/ 5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59" y="0"/>
                    </a:moveTo>
                    <a:cubicBezTo>
                      <a:pt x="219" y="0"/>
                      <a:pt x="219" y="0"/>
                      <a:pt x="219" y="0"/>
                    </a:cubicBezTo>
                    <a:cubicBezTo>
                      <a:pt x="252" y="0"/>
                      <a:pt x="278" y="27"/>
                      <a:pt x="278" y="59"/>
                    </a:cubicBezTo>
                    <a:cubicBezTo>
                      <a:pt x="278" y="109"/>
                      <a:pt x="278" y="109"/>
                      <a:pt x="278" y="109"/>
                    </a:cubicBezTo>
                    <a:cubicBezTo>
                      <a:pt x="219" y="109"/>
                      <a:pt x="219" y="109"/>
                      <a:pt x="219" y="109"/>
                    </a:cubicBezTo>
                    <a:cubicBezTo>
                      <a:pt x="219" y="288"/>
                      <a:pt x="219" y="288"/>
                      <a:pt x="219" y="288"/>
                    </a:cubicBezTo>
                    <a:cubicBezTo>
                      <a:pt x="59" y="288"/>
                      <a:pt x="59" y="288"/>
                      <a:pt x="59" y="288"/>
                    </a:cubicBezTo>
                    <a:cubicBezTo>
                      <a:pt x="59" y="109"/>
                      <a:pt x="59" y="109"/>
                      <a:pt x="59" y="109"/>
                    </a:cubicBezTo>
                    <a:cubicBezTo>
                      <a:pt x="0" y="109"/>
                      <a:pt x="0" y="109"/>
                      <a:pt x="0" y="109"/>
                    </a:cubicBezTo>
                    <a:cubicBezTo>
                      <a:pt x="0" y="59"/>
                      <a:pt x="0" y="59"/>
                      <a:pt x="0" y="59"/>
                    </a:cubicBezTo>
                    <a:cubicBezTo>
                      <a:pt x="0" y="27"/>
                      <a:pt x="26" y="0"/>
                      <a:pt x="59" y="0"/>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7" name="Freeform 36"/>
              <p:cNvSpPr>
                <a:spLocks/>
              </p:cNvSpPr>
              <p:nvPr/>
            </p:nvSpPr>
            <p:spPr bwMode="auto">
              <a:xfrm>
                <a:off x="215517" y="4366237"/>
                <a:ext cx="245945" cy="645606"/>
              </a:xfrm>
              <a:custGeom>
                <a:avLst/>
                <a:gdLst>
                  <a:gd name="T0" fmla="*/ 44 w 44"/>
                  <a:gd name="T1" fmla="*/ 0 h 87"/>
                  <a:gd name="T2" fmla="*/ 44 w 44"/>
                  <a:gd name="T3" fmla="*/ 87 h 87"/>
                  <a:gd name="T4" fmla="*/ 0 w 44"/>
                  <a:gd name="T5" fmla="*/ 43 h 87"/>
                  <a:gd name="T6" fmla="*/ 44 w 44"/>
                  <a:gd name="T7" fmla="*/ 0 h 87"/>
                </a:gdLst>
                <a:ahLst/>
                <a:cxnLst>
                  <a:cxn ang="0">
                    <a:pos x="T0" y="T1"/>
                  </a:cxn>
                  <a:cxn ang="0">
                    <a:pos x="T2" y="T3"/>
                  </a:cxn>
                  <a:cxn ang="0">
                    <a:pos x="T4" y="T5"/>
                  </a:cxn>
                  <a:cxn ang="0">
                    <a:pos x="T6" y="T7"/>
                  </a:cxn>
                </a:cxnLst>
                <a:rect l="0" t="0" r="r" b="b"/>
                <a:pathLst>
                  <a:path w="44" h="87">
                    <a:moveTo>
                      <a:pt x="44" y="0"/>
                    </a:moveTo>
                    <a:cubicBezTo>
                      <a:pt x="44" y="87"/>
                      <a:pt x="44" y="87"/>
                      <a:pt x="44" y="87"/>
                    </a:cubicBezTo>
                    <a:cubicBezTo>
                      <a:pt x="20" y="87"/>
                      <a:pt x="0" y="67"/>
                      <a:pt x="0" y="43"/>
                    </a:cubicBezTo>
                    <a:cubicBezTo>
                      <a:pt x="0" y="19"/>
                      <a:pt x="20" y="0"/>
                      <a:pt x="44" y="0"/>
                    </a:cubicBez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8" name="Freeform 34"/>
              <p:cNvSpPr>
                <a:spLocks/>
              </p:cNvSpPr>
              <p:nvPr/>
            </p:nvSpPr>
            <p:spPr bwMode="auto">
              <a:xfrm>
                <a:off x="1523808" y="3290227"/>
                <a:ext cx="556793" cy="830065"/>
              </a:xfrm>
              <a:custGeom>
                <a:avLst/>
                <a:gdLst>
                  <a:gd name="T0" fmla="*/ 37 w 99"/>
                  <a:gd name="T1" fmla="*/ 148 h 148"/>
                  <a:gd name="T2" fmla="*/ 99 w 99"/>
                  <a:gd name="T3" fmla="*/ 148 h 148"/>
                  <a:gd name="T4" fmla="*/ 99 w 99"/>
                  <a:gd name="T5" fmla="*/ 105 h 148"/>
                  <a:gd name="T6" fmla="*/ 43 w 99"/>
                  <a:gd name="T7" fmla="*/ 105 h 148"/>
                  <a:gd name="T8" fmla="*/ 43 w 99"/>
                  <a:gd name="T9" fmla="*/ 0 h 148"/>
                  <a:gd name="T10" fmla="*/ 0 w 99"/>
                  <a:gd name="T11" fmla="*/ 0 h 148"/>
                  <a:gd name="T12" fmla="*/ 0 w 99"/>
                  <a:gd name="T13" fmla="*/ 111 h 148"/>
                  <a:gd name="T14" fmla="*/ 37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37" y="148"/>
                    </a:moveTo>
                    <a:cubicBezTo>
                      <a:pt x="99" y="148"/>
                      <a:pt x="99" y="148"/>
                      <a:pt x="99" y="148"/>
                    </a:cubicBezTo>
                    <a:cubicBezTo>
                      <a:pt x="99" y="105"/>
                      <a:pt x="99" y="105"/>
                      <a:pt x="99" y="105"/>
                    </a:cubicBezTo>
                    <a:cubicBezTo>
                      <a:pt x="43" y="105"/>
                      <a:pt x="43" y="105"/>
                      <a:pt x="43" y="105"/>
                    </a:cubicBezTo>
                    <a:cubicBezTo>
                      <a:pt x="43" y="0"/>
                      <a:pt x="43" y="0"/>
                      <a:pt x="43" y="0"/>
                    </a:cubicBezTo>
                    <a:cubicBezTo>
                      <a:pt x="0" y="0"/>
                      <a:pt x="0" y="0"/>
                      <a:pt x="0" y="0"/>
                    </a:cubicBezTo>
                    <a:cubicBezTo>
                      <a:pt x="0" y="111"/>
                      <a:pt x="0" y="111"/>
                      <a:pt x="0" y="111"/>
                    </a:cubicBezTo>
                    <a:cubicBezTo>
                      <a:pt x="0" y="131"/>
                      <a:pt x="17" y="148"/>
                      <a:pt x="37" y="148"/>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9" name="Rectangle 35"/>
              <p:cNvSpPr>
                <a:spLocks noChangeArrowheads="1"/>
              </p:cNvSpPr>
              <p:nvPr/>
            </p:nvSpPr>
            <p:spPr bwMode="auto">
              <a:xfrm>
                <a:off x="198437" y="3290227"/>
                <a:ext cx="286936" cy="1342451"/>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0" name="Freeform 37"/>
              <p:cNvSpPr>
                <a:spLocks/>
              </p:cNvSpPr>
              <p:nvPr/>
            </p:nvSpPr>
            <p:spPr bwMode="auto">
              <a:xfrm>
                <a:off x="1786833" y="3891426"/>
                <a:ext cx="491890" cy="245945"/>
              </a:xfrm>
              <a:custGeom>
                <a:avLst/>
                <a:gdLst>
                  <a:gd name="T0" fmla="*/ 0 w 87"/>
                  <a:gd name="T1" fmla="*/ 0 h 44"/>
                  <a:gd name="T2" fmla="*/ 87 w 87"/>
                  <a:gd name="T3" fmla="*/ 0 h 44"/>
                  <a:gd name="T4" fmla="*/ 44 w 87"/>
                  <a:gd name="T5" fmla="*/ 44 h 44"/>
                  <a:gd name="T6" fmla="*/ 0 w 87"/>
                  <a:gd name="T7" fmla="*/ 0 h 44"/>
                </a:gdLst>
                <a:ahLst/>
                <a:cxnLst>
                  <a:cxn ang="0">
                    <a:pos x="T0" y="T1"/>
                  </a:cxn>
                  <a:cxn ang="0">
                    <a:pos x="T2" y="T3"/>
                  </a:cxn>
                  <a:cxn ang="0">
                    <a:pos x="T4" y="T5"/>
                  </a:cxn>
                  <a:cxn ang="0">
                    <a:pos x="T6" y="T7"/>
                  </a:cxn>
                </a:cxnLst>
                <a:rect l="0" t="0" r="r" b="b"/>
                <a:pathLst>
                  <a:path w="87" h="44">
                    <a:moveTo>
                      <a:pt x="0" y="0"/>
                    </a:moveTo>
                    <a:cubicBezTo>
                      <a:pt x="87" y="0"/>
                      <a:pt x="87" y="0"/>
                      <a:pt x="87" y="0"/>
                    </a:cubicBezTo>
                    <a:cubicBezTo>
                      <a:pt x="87" y="24"/>
                      <a:pt x="68" y="44"/>
                      <a:pt x="44" y="44"/>
                    </a:cubicBezTo>
                    <a:cubicBezTo>
                      <a:pt x="19" y="44"/>
                      <a:pt x="0" y="24"/>
                      <a:pt x="0" y="0"/>
                    </a:cubicBez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 name="Rectangle 38"/>
              <p:cNvSpPr>
                <a:spLocks noChangeArrowheads="1"/>
              </p:cNvSpPr>
              <p:nvPr/>
            </p:nvSpPr>
            <p:spPr bwMode="auto">
              <a:xfrm>
                <a:off x="1585295" y="3778701"/>
                <a:ext cx="1076010" cy="1127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2" name="Freeform 39"/>
              <p:cNvSpPr>
                <a:spLocks/>
              </p:cNvSpPr>
              <p:nvPr/>
            </p:nvSpPr>
            <p:spPr bwMode="auto">
              <a:xfrm>
                <a:off x="1834656" y="3238988"/>
                <a:ext cx="1120417" cy="539713"/>
              </a:xfrm>
              <a:custGeom>
                <a:avLst/>
                <a:gdLst>
                  <a:gd name="T0" fmla="*/ 85 w 328"/>
                  <a:gd name="T1" fmla="*/ 0 h 158"/>
                  <a:gd name="T2" fmla="*/ 328 w 328"/>
                  <a:gd name="T3" fmla="*/ 0 h 158"/>
                  <a:gd name="T4" fmla="*/ 242 w 328"/>
                  <a:gd name="T5" fmla="*/ 158 h 158"/>
                  <a:gd name="T6" fmla="*/ 0 w 328"/>
                  <a:gd name="T7" fmla="*/ 158 h 158"/>
                  <a:gd name="T8" fmla="*/ 85 w 328"/>
                  <a:gd name="T9" fmla="*/ 0 h 158"/>
                </a:gdLst>
                <a:ahLst/>
                <a:cxnLst>
                  <a:cxn ang="0">
                    <a:pos x="T0" y="T1"/>
                  </a:cxn>
                  <a:cxn ang="0">
                    <a:pos x="T2" y="T3"/>
                  </a:cxn>
                  <a:cxn ang="0">
                    <a:pos x="T4" y="T5"/>
                  </a:cxn>
                  <a:cxn ang="0">
                    <a:pos x="T6" y="T7"/>
                  </a:cxn>
                  <a:cxn ang="0">
                    <a:pos x="T8" y="T9"/>
                  </a:cxn>
                </a:cxnLst>
                <a:rect l="0" t="0" r="r" b="b"/>
                <a:pathLst>
                  <a:path w="328" h="158">
                    <a:moveTo>
                      <a:pt x="85" y="0"/>
                    </a:moveTo>
                    <a:lnTo>
                      <a:pt x="328" y="0"/>
                    </a:lnTo>
                    <a:lnTo>
                      <a:pt x="242" y="158"/>
                    </a:lnTo>
                    <a:lnTo>
                      <a:pt x="0" y="158"/>
                    </a:lnTo>
                    <a:lnTo>
                      <a:pt x="85" y="0"/>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3" name="Rectangle 40"/>
              <p:cNvSpPr>
                <a:spLocks noChangeArrowheads="1"/>
              </p:cNvSpPr>
              <p:nvPr/>
            </p:nvSpPr>
            <p:spPr bwMode="auto">
              <a:xfrm>
                <a:off x="1585295" y="3778701"/>
                <a:ext cx="249361" cy="11614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4" name="Freeform 41"/>
              <p:cNvSpPr>
                <a:spLocks/>
              </p:cNvSpPr>
              <p:nvPr/>
            </p:nvSpPr>
            <p:spPr bwMode="auto">
              <a:xfrm>
                <a:off x="837211" y="2361100"/>
                <a:ext cx="286936" cy="471395"/>
              </a:xfrm>
              <a:custGeom>
                <a:avLst/>
                <a:gdLst>
                  <a:gd name="T0" fmla="*/ 42 w 84"/>
                  <a:gd name="T1" fmla="*/ 138 h 138"/>
                  <a:gd name="T2" fmla="*/ 84 w 84"/>
                  <a:gd name="T3" fmla="*/ 97 h 138"/>
                  <a:gd name="T4" fmla="*/ 84 w 84"/>
                  <a:gd name="T5" fmla="*/ 0 h 138"/>
                  <a:gd name="T6" fmla="*/ 0 w 84"/>
                  <a:gd name="T7" fmla="*/ 0 h 138"/>
                  <a:gd name="T8" fmla="*/ 0 w 84"/>
                  <a:gd name="T9" fmla="*/ 97 h 138"/>
                  <a:gd name="T10" fmla="*/ 42 w 84"/>
                  <a:gd name="T11" fmla="*/ 138 h 138"/>
                </a:gdLst>
                <a:ahLst/>
                <a:cxnLst>
                  <a:cxn ang="0">
                    <a:pos x="T0" y="T1"/>
                  </a:cxn>
                  <a:cxn ang="0">
                    <a:pos x="T2" y="T3"/>
                  </a:cxn>
                  <a:cxn ang="0">
                    <a:pos x="T4" y="T5"/>
                  </a:cxn>
                  <a:cxn ang="0">
                    <a:pos x="T6" y="T7"/>
                  </a:cxn>
                  <a:cxn ang="0">
                    <a:pos x="T8" y="T9"/>
                  </a:cxn>
                  <a:cxn ang="0">
                    <a:pos x="T10" y="T11"/>
                  </a:cxn>
                </a:cxnLst>
                <a:rect l="0" t="0" r="r" b="b"/>
                <a:pathLst>
                  <a:path w="84" h="138">
                    <a:moveTo>
                      <a:pt x="42" y="138"/>
                    </a:moveTo>
                    <a:lnTo>
                      <a:pt x="84" y="97"/>
                    </a:lnTo>
                    <a:lnTo>
                      <a:pt x="84" y="0"/>
                    </a:lnTo>
                    <a:lnTo>
                      <a:pt x="0" y="0"/>
                    </a:lnTo>
                    <a:lnTo>
                      <a:pt x="0" y="97"/>
                    </a:lnTo>
                    <a:lnTo>
                      <a:pt x="42" y="138"/>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 name="Freeform 42"/>
              <p:cNvSpPr>
                <a:spLocks/>
              </p:cNvSpPr>
              <p:nvPr/>
            </p:nvSpPr>
            <p:spPr bwMode="auto">
              <a:xfrm>
                <a:off x="837211" y="2361100"/>
                <a:ext cx="286936" cy="252777"/>
              </a:xfrm>
              <a:custGeom>
                <a:avLst/>
                <a:gdLst>
                  <a:gd name="T0" fmla="*/ 51 w 51"/>
                  <a:gd name="T1" fmla="*/ 41 h 45"/>
                  <a:gd name="T2" fmla="*/ 26 w 51"/>
                  <a:gd name="T3" fmla="*/ 45 h 45"/>
                  <a:gd name="T4" fmla="*/ 0 w 51"/>
                  <a:gd name="T5" fmla="*/ 41 h 45"/>
                  <a:gd name="T6" fmla="*/ 0 w 51"/>
                  <a:gd name="T7" fmla="*/ 0 h 45"/>
                  <a:gd name="T8" fmla="*/ 51 w 51"/>
                  <a:gd name="T9" fmla="*/ 0 h 45"/>
                  <a:gd name="T10" fmla="*/ 51 w 51"/>
                  <a:gd name="T11" fmla="*/ 41 h 45"/>
                </a:gdLst>
                <a:ahLst/>
                <a:cxnLst>
                  <a:cxn ang="0">
                    <a:pos x="T0" y="T1"/>
                  </a:cxn>
                  <a:cxn ang="0">
                    <a:pos x="T2" y="T3"/>
                  </a:cxn>
                  <a:cxn ang="0">
                    <a:pos x="T4" y="T5"/>
                  </a:cxn>
                  <a:cxn ang="0">
                    <a:pos x="T6" y="T7"/>
                  </a:cxn>
                  <a:cxn ang="0">
                    <a:pos x="T8" y="T9"/>
                  </a:cxn>
                  <a:cxn ang="0">
                    <a:pos x="T10" y="T11"/>
                  </a:cxn>
                </a:cxnLst>
                <a:rect l="0" t="0" r="r" b="b"/>
                <a:pathLst>
                  <a:path w="51" h="45">
                    <a:moveTo>
                      <a:pt x="51" y="41"/>
                    </a:moveTo>
                    <a:cubicBezTo>
                      <a:pt x="43" y="44"/>
                      <a:pt x="35" y="45"/>
                      <a:pt x="26" y="45"/>
                    </a:cubicBezTo>
                    <a:cubicBezTo>
                      <a:pt x="17" y="45"/>
                      <a:pt x="9" y="43"/>
                      <a:pt x="0" y="41"/>
                    </a:cubicBezTo>
                    <a:cubicBezTo>
                      <a:pt x="0" y="0"/>
                      <a:pt x="0" y="0"/>
                      <a:pt x="0" y="0"/>
                    </a:cubicBezTo>
                    <a:cubicBezTo>
                      <a:pt x="51" y="0"/>
                      <a:pt x="51" y="0"/>
                      <a:pt x="51" y="0"/>
                    </a:cubicBezTo>
                    <a:lnTo>
                      <a:pt x="51" y="4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6" name="Freeform 43"/>
              <p:cNvSpPr>
                <a:spLocks/>
              </p:cNvSpPr>
              <p:nvPr/>
            </p:nvSpPr>
            <p:spPr bwMode="auto">
              <a:xfrm>
                <a:off x="642505" y="1575442"/>
                <a:ext cx="676349" cy="461147"/>
              </a:xfrm>
              <a:custGeom>
                <a:avLst/>
                <a:gdLst>
                  <a:gd name="T0" fmla="*/ 60 w 120"/>
                  <a:gd name="T1" fmla="*/ 0 h 82"/>
                  <a:gd name="T2" fmla="*/ 120 w 120"/>
                  <a:gd name="T3" fmla="*/ 60 h 82"/>
                  <a:gd name="T4" fmla="*/ 120 w 120"/>
                  <a:gd name="T5" fmla="*/ 82 h 82"/>
                  <a:gd name="T6" fmla="*/ 0 w 120"/>
                  <a:gd name="T7" fmla="*/ 82 h 82"/>
                  <a:gd name="T8" fmla="*/ 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93" y="0"/>
                      <a:pt x="120" y="26"/>
                      <a:pt x="120" y="60"/>
                    </a:cubicBezTo>
                    <a:cubicBezTo>
                      <a:pt x="120" y="82"/>
                      <a:pt x="120" y="82"/>
                      <a:pt x="120" y="82"/>
                    </a:cubicBezTo>
                    <a:cubicBezTo>
                      <a:pt x="0" y="82"/>
                      <a:pt x="0" y="82"/>
                      <a:pt x="0" y="82"/>
                    </a:cubicBezTo>
                    <a:cubicBezTo>
                      <a:pt x="0" y="60"/>
                      <a:pt x="0" y="60"/>
                      <a:pt x="0" y="60"/>
                    </a:cubicBezTo>
                    <a:cubicBezTo>
                      <a:pt x="0" y="26"/>
                      <a:pt x="27" y="0"/>
                      <a:pt x="60"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7" name="Freeform 44"/>
              <p:cNvSpPr>
                <a:spLocks/>
              </p:cNvSpPr>
              <p:nvPr/>
            </p:nvSpPr>
            <p:spPr bwMode="auto">
              <a:xfrm>
                <a:off x="642505" y="1923864"/>
                <a:ext cx="676349" cy="635359"/>
              </a:xfrm>
              <a:custGeom>
                <a:avLst/>
                <a:gdLst>
                  <a:gd name="T0" fmla="*/ 120 w 120"/>
                  <a:gd name="T1" fmla="*/ 0 h 113"/>
                  <a:gd name="T2" fmla="*/ 120 w 120"/>
                  <a:gd name="T3" fmla="*/ 93 h 113"/>
                  <a:gd name="T4" fmla="*/ 119 w 120"/>
                  <a:gd name="T5" fmla="*/ 93 h 113"/>
                  <a:gd name="T6" fmla="*/ 60 w 120"/>
                  <a:gd name="T7" fmla="*/ 113 h 113"/>
                  <a:gd name="T8" fmla="*/ 1 w 120"/>
                  <a:gd name="T9" fmla="*/ 93 h 113"/>
                  <a:gd name="T10" fmla="*/ 0 w 120"/>
                  <a:gd name="T11" fmla="*/ 93 h 113"/>
                  <a:gd name="T12" fmla="*/ 0 w 120"/>
                  <a:gd name="T13" fmla="*/ 0 h 113"/>
                  <a:gd name="T14" fmla="*/ 12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120" y="0"/>
                    </a:moveTo>
                    <a:cubicBezTo>
                      <a:pt x="120" y="93"/>
                      <a:pt x="120" y="93"/>
                      <a:pt x="120" y="93"/>
                    </a:cubicBezTo>
                    <a:cubicBezTo>
                      <a:pt x="119" y="93"/>
                      <a:pt x="119" y="93"/>
                      <a:pt x="119" y="93"/>
                    </a:cubicBezTo>
                    <a:cubicBezTo>
                      <a:pt x="103" y="105"/>
                      <a:pt x="82" y="113"/>
                      <a:pt x="60" y="113"/>
                    </a:cubicBezTo>
                    <a:cubicBezTo>
                      <a:pt x="38" y="113"/>
                      <a:pt x="17" y="105"/>
                      <a:pt x="1" y="93"/>
                    </a:cubicBezTo>
                    <a:cubicBezTo>
                      <a:pt x="0" y="93"/>
                      <a:pt x="0" y="93"/>
                      <a:pt x="0" y="93"/>
                    </a:cubicBezTo>
                    <a:cubicBezTo>
                      <a:pt x="0" y="0"/>
                      <a:pt x="0" y="0"/>
                      <a:pt x="0" y="0"/>
                    </a:cubicBezTo>
                    <a:lnTo>
                      <a:pt x="120" y="0"/>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39" name="Group 38"/>
            <p:cNvGrpSpPr/>
            <p:nvPr/>
          </p:nvGrpSpPr>
          <p:grpSpPr>
            <a:xfrm>
              <a:off x="526360" y="3078850"/>
              <a:ext cx="905214" cy="1254938"/>
              <a:chOff x="526360" y="3078850"/>
              <a:chExt cx="905214" cy="1254938"/>
            </a:xfrm>
          </p:grpSpPr>
          <p:sp>
            <p:nvSpPr>
              <p:cNvPr id="17" name="Trapezoid 16"/>
              <p:cNvSpPr/>
              <p:nvPr/>
            </p:nvSpPr>
            <p:spPr bwMode="auto">
              <a:xfrm>
                <a:off x="845609" y="3078850"/>
                <a:ext cx="284972" cy="844696"/>
              </a:xfrm>
              <a:prstGeom prst="trapezoid">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148059" y="3114063"/>
                <a:ext cx="245943" cy="293768"/>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526360" y="4235412"/>
                <a:ext cx="905214" cy="9837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rot="10800000">
                <a:off x="846723" y="3920129"/>
                <a:ext cx="287117" cy="151733"/>
              </a:xfrm>
              <a:prstGeom prst="triangl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rapezoid 14"/>
            <p:cNvSpPr/>
            <p:nvPr/>
          </p:nvSpPr>
          <p:spPr bwMode="auto">
            <a:xfrm rot="10800000">
              <a:off x="875372" y="2856408"/>
              <a:ext cx="225450" cy="196832"/>
            </a:xfrm>
            <a:prstGeom prst="trapezoid">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User 2"/>
          <p:cNvGrpSpPr>
            <a:grpSpLocks noChangeAspect="1"/>
          </p:cNvGrpSpPr>
          <p:nvPr/>
        </p:nvGrpSpPr>
        <p:grpSpPr>
          <a:xfrm>
            <a:off x="9166500" y="3689433"/>
            <a:ext cx="3168028" cy="5812981"/>
            <a:chOff x="6531538" y="4242279"/>
            <a:chExt cx="1196018" cy="2194562"/>
          </a:xfrm>
        </p:grpSpPr>
        <p:grpSp>
          <p:nvGrpSpPr>
            <p:cNvPr id="42" name="Group 41"/>
            <p:cNvGrpSpPr>
              <a:grpSpLocks noChangeAspect="1"/>
            </p:cNvGrpSpPr>
            <p:nvPr/>
          </p:nvGrpSpPr>
          <p:grpSpPr>
            <a:xfrm>
              <a:off x="6531538" y="4242279"/>
              <a:ext cx="1196018" cy="2194562"/>
              <a:chOff x="9499150" y="1647547"/>
              <a:chExt cx="1273175" cy="2296377"/>
            </a:xfrm>
          </p:grpSpPr>
          <p:grpSp>
            <p:nvGrpSpPr>
              <p:cNvPr id="45" name="Group 46"/>
              <p:cNvGrpSpPr>
                <a:grpSpLocks noChangeAspect="1"/>
              </p:cNvGrpSpPr>
              <p:nvPr/>
            </p:nvGrpSpPr>
            <p:grpSpPr bwMode="auto">
              <a:xfrm>
                <a:off x="9499150" y="1683324"/>
                <a:ext cx="1273175" cy="2260600"/>
                <a:chOff x="5981" y="1082"/>
                <a:chExt cx="802" cy="1424"/>
              </a:xfrm>
            </p:grpSpPr>
            <p:sp>
              <p:nvSpPr>
                <p:cNvPr id="51" name="AutoShape 45"/>
                <p:cNvSpPr>
                  <a:spLocks noChangeAspect="1" noChangeArrowheads="1" noTextEdit="1"/>
                </p:cNvSpPr>
                <p:nvPr/>
              </p:nvSpPr>
              <p:spPr bwMode="auto">
                <a:xfrm>
                  <a:off x="5981" y="1082"/>
                  <a:ext cx="802" cy="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2" name="Freeform 47"/>
                <p:cNvSpPr>
                  <a:spLocks/>
                </p:cNvSpPr>
                <p:nvPr/>
              </p:nvSpPr>
              <p:spPr bwMode="auto">
                <a:xfrm>
                  <a:off x="6435" y="1209"/>
                  <a:ext cx="240" cy="49"/>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3" name="Rectangle 49"/>
                <p:cNvSpPr>
                  <a:spLocks noChangeArrowheads="1"/>
                </p:cNvSpPr>
                <p:nvPr/>
              </p:nvSpPr>
              <p:spPr bwMode="auto">
                <a:xfrm>
                  <a:off x="6424" y="1865"/>
                  <a:ext cx="67" cy="56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4" name="Freeform 50"/>
                <p:cNvSpPr>
                  <a:spLocks/>
                </p:cNvSpPr>
                <p:nvPr/>
              </p:nvSpPr>
              <p:spPr bwMode="auto">
                <a:xfrm>
                  <a:off x="6334" y="2424"/>
                  <a:ext cx="157" cy="82"/>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5" name="Rectangle 51"/>
                <p:cNvSpPr>
                  <a:spLocks noChangeArrowheads="1"/>
                </p:cNvSpPr>
                <p:nvPr/>
              </p:nvSpPr>
              <p:spPr bwMode="auto">
                <a:xfrm>
                  <a:off x="6619" y="1865"/>
                  <a:ext cx="63" cy="56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6" name="Freeform 52"/>
                <p:cNvSpPr>
                  <a:spLocks/>
                </p:cNvSpPr>
                <p:nvPr/>
              </p:nvSpPr>
              <p:spPr bwMode="auto">
                <a:xfrm>
                  <a:off x="6529" y="2422"/>
                  <a:ext cx="157" cy="82"/>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464646"/>
                </a:solidFill>
                <a:ln w="9525">
                  <a:noFill/>
                  <a:round/>
                  <a:headEnd/>
                  <a:tailEnd/>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7" name="Freeform 53"/>
                <p:cNvSpPr>
                  <a:spLocks/>
                </p:cNvSpPr>
                <p:nvPr/>
              </p:nvSpPr>
              <p:spPr bwMode="auto">
                <a:xfrm>
                  <a:off x="6327" y="1394"/>
                  <a:ext cx="456" cy="471"/>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C4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8" name="Freeform 54"/>
                <p:cNvSpPr>
                  <a:spLocks/>
                </p:cNvSpPr>
                <p:nvPr/>
              </p:nvSpPr>
              <p:spPr bwMode="auto">
                <a:xfrm>
                  <a:off x="6248" y="1572"/>
                  <a:ext cx="163" cy="242"/>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9" name="Rectangle 55"/>
                <p:cNvSpPr>
                  <a:spLocks noChangeArrowheads="1"/>
                </p:cNvSpPr>
                <p:nvPr/>
              </p:nvSpPr>
              <p:spPr bwMode="auto">
                <a:xfrm>
                  <a:off x="6699" y="1572"/>
                  <a:ext cx="71" cy="419"/>
                </a:xfrm>
                <a:prstGeom prst="rect">
                  <a:avLst/>
                </a:prstGeom>
                <a:solidFill>
                  <a:srgbClr val="A887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0" name="Freeform 56"/>
                <p:cNvSpPr>
                  <a:spLocks/>
                </p:cNvSpPr>
                <p:nvPr/>
              </p:nvSpPr>
              <p:spPr bwMode="auto">
                <a:xfrm>
                  <a:off x="6699" y="1920"/>
                  <a:ext cx="71" cy="141"/>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1" name="Freeform 57"/>
                <p:cNvSpPr>
                  <a:spLocks/>
                </p:cNvSpPr>
                <p:nvPr/>
              </p:nvSpPr>
              <p:spPr bwMode="auto">
                <a:xfrm>
                  <a:off x="6178" y="1742"/>
                  <a:ext cx="143" cy="72"/>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2" name="Rectangle 59"/>
                <p:cNvSpPr>
                  <a:spLocks noChangeArrowheads="1"/>
                </p:cNvSpPr>
                <p:nvPr/>
              </p:nvSpPr>
              <p:spPr bwMode="auto">
                <a:xfrm>
                  <a:off x="6066" y="1710"/>
                  <a:ext cx="314"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3" name="Freeform 60"/>
                <p:cNvSpPr>
                  <a:spLocks/>
                </p:cNvSpPr>
                <p:nvPr/>
              </p:nvSpPr>
              <p:spPr bwMode="auto">
                <a:xfrm>
                  <a:off x="5981" y="1553"/>
                  <a:ext cx="326" cy="157"/>
                </a:xfrm>
                <a:custGeom>
                  <a:avLst/>
                  <a:gdLst>
                    <a:gd name="T0" fmla="*/ 241 w 326"/>
                    <a:gd name="T1" fmla="*/ 0 h 157"/>
                    <a:gd name="T2" fmla="*/ 0 w 326"/>
                    <a:gd name="T3" fmla="*/ 0 h 157"/>
                    <a:gd name="T4" fmla="*/ 85 w 326"/>
                    <a:gd name="T5" fmla="*/ 157 h 157"/>
                    <a:gd name="T6" fmla="*/ 326 w 326"/>
                    <a:gd name="T7" fmla="*/ 157 h 157"/>
                    <a:gd name="T8" fmla="*/ 241 w 326"/>
                    <a:gd name="T9" fmla="*/ 0 h 157"/>
                  </a:gdLst>
                  <a:ahLst/>
                  <a:cxnLst>
                    <a:cxn ang="0">
                      <a:pos x="T0" y="T1"/>
                    </a:cxn>
                    <a:cxn ang="0">
                      <a:pos x="T2" y="T3"/>
                    </a:cxn>
                    <a:cxn ang="0">
                      <a:pos x="T4" y="T5"/>
                    </a:cxn>
                    <a:cxn ang="0">
                      <a:pos x="T6" y="T7"/>
                    </a:cxn>
                    <a:cxn ang="0">
                      <a:pos x="T8" y="T9"/>
                    </a:cxn>
                  </a:cxnLst>
                  <a:rect l="0" t="0" r="r" b="b"/>
                  <a:pathLst>
                    <a:path w="326" h="157">
                      <a:moveTo>
                        <a:pt x="241" y="0"/>
                      </a:moveTo>
                      <a:lnTo>
                        <a:pt x="0" y="0"/>
                      </a:lnTo>
                      <a:lnTo>
                        <a:pt x="85" y="157"/>
                      </a:lnTo>
                      <a:lnTo>
                        <a:pt x="326" y="157"/>
                      </a:lnTo>
                      <a:lnTo>
                        <a:pt x="24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4" name="Rectangle 61"/>
                <p:cNvSpPr>
                  <a:spLocks noChangeArrowheads="1"/>
                </p:cNvSpPr>
                <p:nvPr/>
              </p:nvSpPr>
              <p:spPr bwMode="auto">
                <a:xfrm>
                  <a:off x="6307" y="1710"/>
                  <a:ext cx="73"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5" name="Freeform 62"/>
                <p:cNvSpPr>
                  <a:spLocks/>
                </p:cNvSpPr>
                <p:nvPr/>
              </p:nvSpPr>
              <p:spPr bwMode="auto">
                <a:xfrm>
                  <a:off x="6514" y="1298"/>
                  <a:ext cx="82" cy="137"/>
                </a:xfrm>
                <a:custGeom>
                  <a:avLst/>
                  <a:gdLst>
                    <a:gd name="T0" fmla="*/ 41 w 82"/>
                    <a:gd name="T1" fmla="*/ 137 h 137"/>
                    <a:gd name="T2" fmla="*/ 0 w 82"/>
                    <a:gd name="T3" fmla="*/ 96 h 137"/>
                    <a:gd name="T4" fmla="*/ 0 w 82"/>
                    <a:gd name="T5" fmla="*/ 0 h 137"/>
                    <a:gd name="T6" fmla="*/ 82 w 82"/>
                    <a:gd name="T7" fmla="*/ 0 h 137"/>
                    <a:gd name="T8" fmla="*/ 82 w 82"/>
                    <a:gd name="T9" fmla="*/ 96 h 137"/>
                    <a:gd name="T10" fmla="*/ 41 w 82"/>
                    <a:gd name="T11" fmla="*/ 137 h 137"/>
                  </a:gdLst>
                  <a:ahLst/>
                  <a:cxnLst>
                    <a:cxn ang="0">
                      <a:pos x="T0" y="T1"/>
                    </a:cxn>
                    <a:cxn ang="0">
                      <a:pos x="T2" y="T3"/>
                    </a:cxn>
                    <a:cxn ang="0">
                      <a:pos x="T4" y="T5"/>
                    </a:cxn>
                    <a:cxn ang="0">
                      <a:pos x="T6" y="T7"/>
                    </a:cxn>
                    <a:cxn ang="0">
                      <a:pos x="T8" y="T9"/>
                    </a:cxn>
                    <a:cxn ang="0">
                      <a:pos x="T10" y="T11"/>
                    </a:cxn>
                  </a:cxnLst>
                  <a:rect l="0" t="0" r="r" b="b"/>
                  <a:pathLst>
                    <a:path w="82" h="137">
                      <a:moveTo>
                        <a:pt x="41" y="137"/>
                      </a:moveTo>
                      <a:lnTo>
                        <a:pt x="0" y="96"/>
                      </a:lnTo>
                      <a:lnTo>
                        <a:pt x="0" y="0"/>
                      </a:lnTo>
                      <a:lnTo>
                        <a:pt x="82" y="0"/>
                      </a:lnTo>
                      <a:lnTo>
                        <a:pt x="82" y="96"/>
                      </a:lnTo>
                      <a:lnTo>
                        <a:pt x="41" y="137"/>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6" name="Freeform 63"/>
                <p:cNvSpPr>
                  <a:spLocks/>
                </p:cNvSpPr>
                <p:nvPr/>
              </p:nvSpPr>
              <p:spPr bwMode="auto">
                <a:xfrm>
                  <a:off x="6514" y="1298"/>
                  <a:ext cx="82" cy="73"/>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7" name="Rectangle 66"/>
                <p:cNvSpPr>
                  <a:spLocks noChangeArrowheads="1"/>
                </p:cNvSpPr>
                <p:nvPr/>
              </p:nvSpPr>
              <p:spPr bwMode="auto">
                <a:xfrm>
                  <a:off x="6699" y="1572"/>
                  <a:ext cx="71" cy="2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68" name="Rectangle 67"/>
                <p:cNvSpPr>
                  <a:spLocks noChangeArrowheads="1"/>
                </p:cNvSpPr>
                <p:nvPr/>
              </p:nvSpPr>
              <p:spPr bwMode="auto">
                <a:xfrm>
                  <a:off x="6340" y="1572"/>
                  <a:ext cx="71" cy="2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46" name="Rectangle 45"/>
              <p:cNvSpPr/>
              <p:nvPr/>
            </p:nvSpPr>
            <p:spPr bwMode="auto">
              <a:xfrm>
                <a:off x="10199583" y="2910361"/>
                <a:ext cx="421584" cy="417293"/>
              </a:xfrm>
              <a:prstGeom prst="rect">
                <a:avLst/>
              </a:prstGeom>
              <a:solidFill>
                <a:srgbClr val="C4D8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7"/>
              <p:cNvSpPr>
                <a:spLocks/>
              </p:cNvSpPr>
              <p:nvPr/>
            </p:nvSpPr>
            <p:spPr bwMode="auto">
              <a:xfrm>
                <a:off x="10143626" y="1647547"/>
                <a:ext cx="513556" cy="436621"/>
              </a:xfrm>
              <a:custGeom>
                <a:avLst/>
                <a:gdLst>
                  <a:gd name="T0" fmla="*/ 92 w 184"/>
                  <a:gd name="T1" fmla="*/ 0 h 168"/>
                  <a:gd name="T2" fmla="*/ 0 w 184"/>
                  <a:gd name="T3" fmla="*/ 93 h 168"/>
                  <a:gd name="T4" fmla="*/ 0 w 184"/>
                  <a:gd name="T5" fmla="*/ 168 h 168"/>
                  <a:gd name="T6" fmla="*/ 184 w 184"/>
                  <a:gd name="T7" fmla="*/ 168 h 168"/>
                  <a:gd name="T8" fmla="*/ 184 w 184"/>
                  <a:gd name="T9" fmla="*/ 93 h 168"/>
                  <a:gd name="T10" fmla="*/ 92 w 184"/>
                  <a:gd name="T11" fmla="*/ 0 h 168"/>
                </a:gdLst>
                <a:ahLst/>
                <a:cxnLst>
                  <a:cxn ang="0">
                    <a:pos x="T0" y="T1"/>
                  </a:cxn>
                  <a:cxn ang="0">
                    <a:pos x="T2" y="T3"/>
                  </a:cxn>
                  <a:cxn ang="0">
                    <a:pos x="T4" y="T5"/>
                  </a:cxn>
                  <a:cxn ang="0">
                    <a:pos x="T6" y="T7"/>
                  </a:cxn>
                  <a:cxn ang="0">
                    <a:pos x="T8" y="T9"/>
                  </a:cxn>
                  <a:cxn ang="0">
                    <a:pos x="T10" y="T11"/>
                  </a:cxn>
                </a:cxnLst>
                <a:rect l="0" t="0" r="r" b="b"/>
                <a:pathLst>
                  <a:path w="184" h="168">
                    <a:moveTo>
                      <a:pt x="92" y="0"/>
                    </a:moveTo>
                    <a:cubicBezTo>
                      <a:pt x="41" y="0"/>
                      <a:pt x="0" y="42"/>
                      <a:pt x="0" y="93"/>
                    </a:cubicBezTo>
                    <a:cubicBezTo>
                      <a:pt x="0" y="168"/>
                      <a:pt x="0" y="168"/>
                      <a:pt x="0" y="168"/>
                    </a:cubicBezTo>
                    <a:cubicBezTo>
                      <a:pt x="184" y="168"/>
                      <a:pt x="184" y="168"/>
                      <a:pt x="184" y="168"/>
                    </a:cubicBezTo>
                    <a:cubicBezTo>
                      <a:pt x="184" y="93"/>
                      <a:pt x="184" y="93"/>
                      <a:pt x="184" y="93"/>
                    </a:cubicBezTo>
                    <a:cubicBezTo>
                      <a:pt x="184" y="42"/>
                      <a:pt x="143" y="0"/>
                      <a:pt x="9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8" name="Freeform 16"/>
              <p:cNvSpPr>
                <a:spLocks/>
              </p:cNvSpPr>
              <p:nvPr/>
            </p:nvSpPr>
            <p:spPr bwMode="auto">
              <a:xfrm>
                <a:off x="10249987" y="1811186"/>
                <a:ext cx="300835" cy="293991"/>
              </a:xfrm>
              <a:custGeom>
                <a:avLst/>
                <a:gdLst>
                  <a:gd name="T0" fmla="*/ 120 w 120"/>
                  <a:gd name="T1" fmla="*/ 0 h 113"/>
                  <a:gd name="T2" fmla="*/ 120 w 120"/>
                  <a:gd name="T3" fmla="*/ 94 h 113"/>
                  <a:gd name="T4" fmla="*/ 61 w 120"/>
                  <a:gd name="T5" fmla="*/ 113 h 113"/>
                  <a:gd name="T6" fmla="*/ 0 w 120"/>
                  <a:gd name="T7" fmla="*/ 94 h 113"/>
                  <a:gd name="T8" fmla="*/ 0 w 120"/>
                  <a:gd name="T9" fmla="*/ 0 h 113"/>
                  <a:gd name="T10" fmla="*/ 120 w 120"/>
                  <a:gd name="T11" fmla="*/ 0 h 113"/>
                </a:gdLst>
                <a:ahLst/>
                <a:cxnLst>
                  <a:cxn ang="0">
                    <a:pos x="T0" y="T1"/>
                  </a:cxn>
                  <a:cxn ang="0">
                    <a:pos x="T2" y="T3"/>
                  </a:cxn>
                  <a:cxn ang="0">
                    <a:pos x="T4" y="T5"/>
                  </a:cxn>
                  <a:cxn ang="0">
                    <a:pos x="T6" y="T7"/>
                  </a:cxn>
                  <a:cxn ang="0">
                    <a:pos x="T8" y="T9"/>
                  </a:cxn>
                  <a:cxn ang="0">
                    <a:pos x="T10" y="T11"/>
                  </a:cxn>
                </a:cxnLst>
                <a:rect l="0" t="0" r="r" b="b"/>
                <a:pathLst>
                  <a:path w="120" h="113">
                    <a:moveTo>
                      <a:pt x="120" y="0"/>
                    </a:moveTo>
                    <a:cubicBezTo>
                      <a:pt x="120" y="94"/>
                      <a:pt x="120" y="94"/>
                      <a:pt x="120" y="94"/>
                    </a:cubicBezTo>
                    <a:cubicBezTo>
                      <a:pt x="103" y="106"/>
                      <a:pt x="83" y="113"/>
                      <a:pt x="61" y="113"/>
                    </a:cubicBezTo>
                    <a:cubicBezTo>
                      <a:pt x="28" y="113"/>
                      <a:pt x="0" y="94"/>
                      <a:pt x="0" y="94"/>
                    </a:cubicBezTo>
                    <a:cubicBezTo>
                      <a:pt x="0" y="0"/>
                      <a:pt x="0" y="0"/>
                      <a:pt x="0" y="0"/>
                    </a:cubicBezTo>
                    <a:lnTo>
                      <a:pt x="120" y="0"/>
                    </a:lnTo>
                    <a:close/>
                  </a:path>
                </a:pathLst>
              </a:custGeom>
              <a:solidFill>
                <a:srgbClr val="A88763"/>
              </a:solidFill>
              <a:ln>
                <a:noFill/>
              </a:ln>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9" name="Freeform 21"/>
              <p:cNvSpPr>
                <a:spLocks/>
              </p:cNvSpPr>
              <p:nvPr/>
            </p:nvSpPr>
            <p:spPr bwMode="auto">
              <a:xfrm rot="1291647">
                <a:off x="10399751" y="1797441"/>
                <a:ext cx="211805" cy="76798"/>
              </a:xfrm>
              <a:custGeom>
                <a:avLst/>
                <a:gdLst>
                  <a:gd name="T0" fmla="*/ 0 w 39"/>
                  <a:gd name="T1" fmla="*/ 0 h 32"/>
                  <a:gd name="T2" fmla="*/ 39 w 39"/>
                  <a:gd name="T3" fmla="*/ 32 h 32"/>
                  <a:gd name="T4" fmla="*/ 39 w 39"/>
                  <a:gd name="T5" fmla="*/ 0 h 32"/>
                  <a:gd name="T6" fmla="*/ 0 w 39"/>
                  <a:gd name="T7" fmla="*/ 0 h 32"/>
                </a:gdLst>
                <a:ahLst/>
                <a:cxnLst>
                  <a:cxn ang="0">
                    <a:pos x="T0" y="T1"/>
                  </a:cxn>
                  <a:cxn ang="0">
                    <a:pos x="T2" y="T3"/>
                  </a:cxn>
                  <a:cxn ang="0">
                    <a:pos x="T4" y="T5"/>
                  </a:cxn>
                  <a:cxn ang="0">
                    <a:pos x="T6" y="T7"/>
                  </a:cxn>
                </a:cxnLst>
                <a:rect l="0" t="0" r="r" b="b"/>
                <a:pathLst>
                  <a:path w="39" h="32">
                    <a:moveTo>
                      <a:pt x="0" y="0"/>
                    </a:moveTo>
                    <a:cubicBezTo>
                      <a:pt x="4" y="19"/>
                      <a:pt x="20" y="32"/>
                      <a:pt x="39" y="32"/>
                    </a:cubicBezTo>
                    <a:cubicBezTo>
                      <a:pt x="39" y="0"/>
                      <a:pt x="39" y="0"/>
                      <a:pt x="39" y="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0" name="Freeform 22"/>
              <p:cNvSpPr>
                <a:spLocks/>
              </p:cNvSpPr>
              <p:nvPr/>
            </p:nvSpPr>
            <p:spPr bwMode="auto">
              <a:xfrm>
                <a:off x="10222972" y="1774670"/>
                <a:ext cx="248179" cy="122341"/>
              </a:xfrm>
              <a:custGeom>
                <a:avLst/>
                <a:gdLst>
                  <a:gd name="T0" fmla="*/ 0 w 84"/>
                  <a:gd name="T1" fmla="*/ 0 h 32"/>
                  <a:gd name="T2" fmla="*/ 0 w 84"/>
                  <a:gd name="T3" fmla="*/ 32 h 32"/>
                  <a:gd name="T4" fmla="*/ 84 w 84"/>
                  <a:gd name="T5" fmla="*/ 0 h 32"/>
                  <a:gd name="T6" fmla="*/ 0 w 84"/>
                  <a:gd name="T7" fmla="*/ 0 h 32"/>
                </a:gdLst>
                <a:ahLst/>
                <a:cxnLst>
                  <a:cxn ang="0">
                    <a:pos x="T0" y="T1"/>
                  </a:cxn>
                  <a:cxn ang="0">
                    <a:pos x="T2" y="T3"/>
                  </a:cxn>
                  <a:cxn ang="0">
                    <a:pos x="T4" y="T5"/>
                  </a:cxn>
                  <a:cxn ang="0">
                    <a:pos x="T6" y="T7"/>
                  </a:cxn>
                </a:cxnLst>
                <a:rect l="0" t="0" r="r" b="b"/>
                <a:pathLst>
                  <a:path w="84" h="32">
                    <a:moveTo>
                      <a:pt x="0" y="0"/>
                    </a:moveTo>
                    <a:cubicBezTo>
                      <a:pt x="0" y="32"/>
                      <a:pt x="0" y="32"/>
                      <a:pt x="0" y="32"/>
                    </a:cubicBezTo>
                    <a:cubicBezTo>
                      <a:pt x="32" y="32"/>
                      <a:pt x="61" y="20"/>
                      <a:pt x="84" y="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43" name="Isosceles Triangle 42"/>
            <p:cNvSpPr/>
            <p:nvPr/>
          </p:nvSpPr>
          <p:spPr bwMode="auto">
            <a:xfrm rot="8024703">
              <a:off x="7310219" y="4705897"/>
              <a:ext cx="107082" cy="221719"/>
            </a:xfrm>
            <a:prstGeom prst="triangl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Isosceles Triangle 43"/>
            <p:cNvSpPr/>
            <p:nvPr/>
          </p:nvSpPr>
          <p:spPr bwMode="auto">
            <a:xfrm rot="14173054">
              <a:off x="7362040" y="4720743"/>
              <a:ext cx="130793" cy="155626"/>
            </a:xfrm>
            <a:prstGeom prst="triangl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9" name="Lock"/>
          <p:cNvPicPr>
            <a:picLocks noChangeAspect="1"/>
          </p:cNvPicPr>
          <p:nvPr/>
        </p:nvPicPr>
        <p:blipFill>
          <a:blip r:embed="rId4"/>
          <a:stretch>
            <a:fillRect/>
          </a:stretch>
        </p:blipFill>
        <p:spPr>
          <a:xfrm>
            <a:off x="6406015" y="4595629"/>
            <a:ext cx="1040844" cy="1040844"/>
          </a:xfrm>
          <a:prstGeom prst="rect">
            <a:avLst/>
          </a:prstGeom>
        </p:spPr>
      </p:pic>
      <p:sp>
        <p:nvSpPr>
          <p:cNvPr id="70" name="SELECT"/>
          <p:cNvSpPr txBox="1"/>
          <p:nvPr/>
        </p:nvSpPr>
        <p:spPr>
          <a:xfrm>
            <a:off x="6427029" y="2823812"/>
            <a:ext cx="4668008" cy="1438856"/>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SELECT Price</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FROM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WHERE </a:t>
            </a:r>
            <a:r>
              <a:rPr lang="en-US" sz="2856" kern="0" dirty="0" err="1">
                <a:solidFill>
                  <a:sysClr val="windowText" lastClr="000000"/>
                </a:solidFill>
                <a:latin typeface="Courier New" panose="02070309020205020404" pitchFamily="49" charset="0"/>
                <a:cs typeface="Courier New" panose="02070309020205020404" pitchFamily="49" charset="0"/>
              </a:rPr>
              <a:t>ProductID</a:t>
            </a:r>
            <a:r>
              <a:rPr lang="en-US" sz="2856" kern="0" dirty="0">
                <a:solidFill>
                  <a:sysClr val="windowText" lastClr="000000"/>
                </a:solidFill>
                <a:latin typeface="Courier New" panose="02070309020205020404" pitchFamily="49" charset="0"/>
                <a:cs typeface="Courier New" panose="02070309020205020404" pitchFamily="49" charset="0"/>
              </a:rPr>
              <a:t> &gt; 2;</a:t>
            </a:r>
          </a:p>
        </p:txBody>
      </p:sp>
      <p:grpSp>
        <p:nvGrpSpPr>
          <p:cNvPr id="81" name="Hourglass"/>
          <p:cNvGrpSpPr/>
          <p:nvPr/>
        </p:nvGrpSpPr>
        <p:grpSpPr>
          <a:xfrm>
            <a:off x="9370594" y="4867126"/>
            <a:ext cx="509232" cy="652126"/>
            <a:chOff x="9426949" y="922789"/>
            <a:chExt cx="1085850" cy="1390547"/>
          </a:xfrm>
        </p:grpSpPr>
        <p:sp>
          <p:nvSpPr>
            <p:cNvPr id="72" name="AutoShape 3"/>
            <p:cNvSpPr>
              <a:spLocks noChangeAspect="1" noChangeArrowheads="1" noTextEdit="1"/>
            </p:cNvSpPr>
            <p:nvPr/>
          </p:nvSpPr>
          <p:spPr bwMode="auto">
            <a:xfrm>
              <a:off x="9426949" y="922789"/>
              <a:ext cx="1085850"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3" name="Freeform 5"/>
            <p:cNvSpPr>
              <a:spLocks/>
            </p:cNvSpPr>
            <p:nvPr/>
          </p:nvSpPr>
          <p:spPr bwMode="auto">
            <a:xfrm>
              <a:off x="9668249" y="959301"/>
              <a:ext cx="608013" cy="1130300"/>
            </a:xfrm>
            <a:custGeom>
              <a:avLst/>
              <a:gdLst>
                <a:gd name="T0" fmla="*/ 116 w 116"/>
                <a:gd name="T1" fmla="*/ 42 h 216"/>
                <a:gd name="T2" fmla="*/ 116 w 116"/>
                <a:gd name="T3" fmla="*/ 0 h 216"/>
                <a:gd name="T4" fmla="*/ 0 w 116"/>
                <a:gd name="T5" fmla="*/ 0 h 216"/>
                <a:gd name="T6" fmla="*/ 0 w 116"/>
                <a:gd name="T7" fmla="*/ 42 h 216"/>
                <a:gd name="T8" fmla="*/ 26 w 116"/>
                <a:gd name="T9" fmla="*/ 106 h 216"/>
                <a:gd name="T10" fmla="*/ 48 w 116"/>
                <a:gd name="T11" fmla="*/ 157 h 216"/>
                <a:gd name="T12" fmla="*/ 21 w 116"/>
                <a:gd name="T13" fmla="*/ 216 h 216"/>
                <a:gd name="T14" fmla="*/ 95 w 116"/>
                <a:gd name="T15" fmla="*/ 216 h 216"/>
                <a:gd name="T16" fmla="*/ 68 w 116"/>
                <a:gd name="T17" fmla="*/ 157 h 216"/>
                <a:gd name="T18" fmla="*/ 90 w 116"/>
                <a:gd name="T19" fmla="*/ 106 h 216"/>
                <a:gd name="T20" fmla="*/ 116 w 116"/>
                <a:gd name="T21" fmla="*/ 4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216">
                  <a:moveTo>
                    <a:pt x="116" y="42"/>
                  </a:moveTo>
                  <a:cubicBezTo>
                    <a:pt x="116" y="0"/>
                    <a:pt x="116" y="0"/>
                    <a:pt x="116" y="0"/>
                  </a:cubicBezTo>
                  <a:cubicBezTo>
                    <a:pt x="0" y="0"/>
                    <a:pt x="0" y="0"/>
                    <a:pt x="0" y="0"/>
                  </a:cubicBezTo>
                  <a:cubicBezTo>
                    <a:pt x="0" y="42"/>
                    <a:pt x="0" y="42"/>
                    <a:pt x="0" y="42"/>
                  </a:cubicBezTo>
                  <a:cubicBezTo>
                    <a:pt x="0" y="67"/>
                    <a:pt x="15" y="91"/>
                    <a:pt x="26" y="106"/>
                  </a:cubicBezTo>
                  <a:cubicBezTo>
                    <a:pt x="36" y="121"/>
                    <a:pt x="48" y="125"/>
                    <a:pt x="48" y="157"/>
                  </a:cubicBezTo>
                  <a:cubicBezTo>
                    <a:pt x="48" y="194"/>
                    <a:pt x="39" y="216"/>
                    <a:pt x="21" y="216"/>
                  </a:cubicBezTo>
                  <a:cubicBezTo>
                    <a:pt x="95" y="216"/>
                    <a:pt x="95" y="216"/>
                    <a:pt x="95" y="216"/>
                  </a:cubicBezTo>
                  <a:cubicBezTo>
                    <a:pt x="78" y="216"/>
                    <a:pt x="68" y="194"/>
                    <a:pt x="68" y="157"/>
                  </a:cubicBezTo>
                  <a:cubicBezTo>
                    <a:pt x="68" y="125"/>
                    <a:pt x="80" y="121"/>
                    <a:pt x="90" y="106"/>
                  </a:cubicBezTo>
                  <a:cubicBezTo>
                    <a:pt x="100" y="91"/>
                    <a:pt x="116" y="67"/>
                    <a:pt x="116" y="42"/>
                  </a:cubicBez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sp>
          <p:nvSpPr>
            <p:cNvPr id="77" name="Freeform 5"/>
            <p:cNvSpPr>
              <a:spLocks/>
            </p:cNvSpPr>
            <p:nvPr/>
          </p:nvSpPr>
          <p:spPr bwMode="auto">
            <a:xfrm flipV="1">
              <a:off x="9668249" y="1183036"/>
              <a:ext cx="608013" cy="1130300"/>
            </a:xfrm>
            <a:custGeom>
              <a:avLst/>
              <a:gdLst>
                <a:gd name="T0" fmla="*/ 116 w 116"/>
                <a:gd name="T1" fmla="*/ 42 h 216"/>
                <a:gd name="T2" fmla="*/ 116 w 116"/>
                <a:gd name="T3" fmla="*/ 0 h 216"/>
                <a:gd name="T4" fmla="*/ 0 w 116"/>
                <a:gd name="T5" fmla="*/ 0 h 216"/>
                <a:gd name="T6" fmla="*/ 0 w 116"/>
                <a:gd name="T7" fmla="*/ 42 h 216"/>
                <a:gd name="T8" fmla="*/ 26 w 116"/>
                <a:gd name="T9" fmla="*/ 106 h 216"/>
                <a:gd name="T10" fmla="*/ 48 w 116"/>
                <a:gd name="T11" fmla="*/ 157 h 216"/>
                <a:gd name="T12" fmla="*/ 21 w 116"/>
                <a:gd name="T13" fmla="*/ 216 h 216"/>
                <a:gd name="T14" fmla="*/ 95 w 116"/>
                <a:gd name="T15" fmla="*/ 216 h 216"/>
                <a:gd name="T16" fmla="*/ 68 w 116"/>
                <a:gd name="T17" fmla="*/ 157 h 216"/>
                <a:gd name="T18" fmla="*/ 90 w 116"/>
                <a:gd name="T19" fmla="*/ 106 h 216"/>
                <a:gd name="T20" fmla="*/ 116 w 116"/>
                <a:gd name="T21" fmla="*/ 4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216">
                  <a:moveTo>
                    <a:pt x="116" y="42"/>
                  </a:moveTo>
                  <a:cubicBezTo>
                    <a:pt x="116" y="0"/>
                    <a:pt x="116" y="0"/>
                    <a:pt x="116" y="0"/>
                  </a:cubicBezTo>
                  <a:cubicBezTo>
                    <a:pt x="0" y="0"/>
                    <a:pt x="0" y="0"/>
                    <a:pt x="0" y="0"/>
                  </a:cubicBezTo>
                  <a:cubicBezTo>
                    <a:pt x="0" y="42"/>
                    <a:pt x="0" y="42"/>
                    <a:pt x="0" y="42"/>
                  </a:cubicBezTo>
                  <a:cubicBezTo>
                    <a:pt x="0" y="67"/>
                    <a:pt x="15" y="91"/>
                    <a:pt x="26" y="106"/>
                  </a:cubicBezTo>
                  <a:cubicBezTo>
                    <a:pt x="36" y="121"/>
                    <a:pt x="48" y="125"/>
                    <a:pt x="48" y="157"/>
                  </a:cubicBezTo>
                  <a:cubicBezTo>
                    <a:pt x="48" y="194"/>
                    <a:pt x="39" y="216"/>
                    <a:pt x="21" y="216"/>
                  </a:cubicBezTo>
                  <a:cubicBezTo>
                    <a:pt x="95" y="216"/>
                    <a:pt x="95" y="216"/>
                    <a:pt x="95" y="216"/>
                  </a:cubicBezTo>
                  <a:cubicBezTo>
                    <a:pt x="78" y="216"/>
                    <a:pt x="68" y="194"/>
                    <a:pt x="68" y="157"/>
                  </a:cubicBezTo>
                  <a:cubicBezTo>
                    <a:pt x="68" y="125"/>
                    <a:pt x="80" y="121"/>
                    <a:pt x="90" y="106"/>
                  </a:cubicBezTo>
                  <a:cubicBezTo>
                    <a:pt x="100" y="91"/>
                    <a:pt x="116" y="67"/>
                    <a:pt x="116" y="42"/>
                  </a:cubicBez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dirty="0">
                <a:solidFill>
                  <a:sysClr val="windowText" lastClr="000000"/>
                </a:solidFill>
              </a:endParaRPr>
            </a:p>
          </p:txBody>
        </p:sp>
        <p:pic>
          <p:nvPicPr>
            <p:cNvPr id="79" name="Picture 78"/>
            <p:cNvPicPr>
              <a:picLocks noChangeAspect="1"/>
            </p:cNvPicPr>
            <p:nvPr/>
          </p:nvPicPr>
          <p:blipFill rotWithShape="1">
            <a:blip r:embed="rId5"/>
            <a:srcRect t="34060" b="-726"/>
            <a:stretch/>
          </p:blipFill>
          <p:spPr>
            <a:xfrm>
              <a:off x="9666609" y="1319562"/>
              <a:ext cx="609653" cy="755953"/>
            </a:xfrm>
            <a:prstGeom prst="rect">
              <a:avLst/>
            </a:prstGeom>
          </p:spPr>
        </p:pic>
        <p:pic>
          <p:nvPicPr>
            <p:cNvPr id="80" name="Picture 79"/>
            <p:cNvPicPr>
              <a:picLocks noChangeAspect="1"/>
            </p:cNvPicPr>
            <p:nvPr/>
          </p:nvPicPr>
          <p:blipFill rotWithShape="1">
            <a:blip r:embed="rId5"/>
            <a:srcRect t="34060" b="33464"/>
            <a:stretch/>
          </p:blipFill>
          <p:spPr>
            <a:xfrm flipV="1">
              <a:off x="9666609" y="1873295"/>
              <a:ext cx="609653" cy="368257"/>
            </a:xfrm>
            <a:prstGeom prst="rect">
              <a:avLst/>
            </a:prstGeom>
          </p:spPr>
        </p:pic>
      </p:grpSp>
      <p:sp>
        <p:nvSpPr>
          <p:cNvPr id="82" name="COMMIT"/>
          <p:cNvSpPr txBox="1"/>
          <p:nvPr/>
        </p:nvSpPr>
        <p:spPr>
          <a:xfrm>
            <a:off x="1722437" y="4550863"/>
            <a:ext cx="4444025" cy="542399"/>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COMMIT TRANSACTION;</a:t>
            </a:r>
          </a:p>
        </p:txBody>
      </p:sp>
    </p:spTree>
    <p:extLst>
      <p:ext uri="{BB962C8B-B14F-4D97-AF65-F5344CB8AC3E}">
        <p14:creationId xmlns:p14="http://schemas.microsoft.com/office/powerpoint/2010/main" val="419595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50"/>
                                  </p:iterate>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3251"/>
                            </p:stCondLst>
                            <p:childTnLst>
                              <p:par>
                                <p:cTn id="11" presetID="10" presetClass="entr" presetSubtype="0"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50"/>
                                  </p:iterate>
                                  <p:childTnLst>
                                    <p:set>
                                      <p:cBhvr>
                                        <p:cTn id="20" dur="1" fill="hold">
                                          <p:stCondLst>
                                            <p:cond delay="0"/>
                                          </p:stCondLst>
                                        </p:cTn>
                                        <p:tgtEl>
                                          <p:spTgt spid="70"/>
                                        </p:tgtEl>
                                        <p:attrNameLst>
                                          <p:attrName>style.visibility</p:attrName>
                                        </p:attrNameLst>
                                      </p:cBhvr>
                                      <p:to>
                                        <p:strVal val="visible"/>
                                      </p:to>
                                    </p:set>
                                  </p:childTnLst>
                                </p:cTn>
                              </p:par>
                            </p:childTnLst>
                          </p:cTn>
                        </p:par>
                        <p:par>
                          <p:cTn id="21" fill="hold">
                            <p:stCondLst>
                              <p:cond delay="2201"/>
                            </p:stCondLst>
                            <p:childTnLst>
                              <p:par>
                                <p:cTn id="22" presetID="10" presetClass="entr" presetSubtype="0" fill="hold" nodeType="after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5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50"/>
                                  </p:iterate>
                                  <p:childTnLst>
                                    <p:set>
                                      <p:cBhvr>
                                        <p:cTn id="28" dur="1" fill="hold">
                                          <p:stCondLst>
                                            <p:cond delay="0"/>
                                          </p:stCondLst>
                                        </p:cTn>
                                        <p:tgtEl>
                                          <p:spTgt spid="82"/>
                                        </p:tgtEl>
                                        <p:attrNameLst>
                                          <p:attrName>style.visibility</p:attrName>
                                        </p:attrNameLst>
                                      </p:cBhvr>
                                      <p:to>
                                        <p:strVal val="visible"/>
                                      </p:to>
                                    </p:set>
                                  </p:childTnLst>
                                </p:cTn>
                              </p:par>
                            </p:childTnLst>
                          </p:cTn>
                        </p:par>
                        <p:par>
                          <p:cTn id="29" fill="hold">
                            <p:stCondLst>
                              <p:cond delay="851"/>
                            </p:stCondLst>
                            <p:childTnLst>
                              <p:par>
                                <p:cTn id="30" presetID="10" presetClass="exit" presetSubtype="0" fill="hold" nodeType="afterEffect">
                                  <p:stCondLst>
                                    <p:cond delay="0"/>
                                  </p:stCondLst>
                                  <p:childTnLst>
                                    <p:animEffect transition="out" filter="fade">
                                      <p:cBhvr>
                                        <p:cTn id="31" dur="500"/>
                                        <p:tgtEl>
                                          <p:spTgt spid="69"/>
                                        </p:tgtEl>
                                      </p:cBhvr>
                                    </p:animEffect>
                                    <p:set>
                                      <p:cBhvr>
                                        <p:cTn id="32" dur="1" fill="hold">
                                          <p:stCondLst>
                                            <p:cond delay="499"/>
                                          </p:stCondLst>
                                        </p:cTn>
                                        <p:tgtEl>
                                          <p:spTgt spid="69"/>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81"/>
                                        </p:tgtEl>
                                      </p:cBhvr>
                                    </p:animEffect>
                                    <p:set>
                                      <p:cBhvr>
                                        <p:cTn id="35"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0" grpId="0"/>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RAM"/>
          <p:cNvPicPr>
            <a:picLocks noChangeAspect="1"/>
          </p:cNvPicPr>
          <p:nvPr/>
        </p:nvPicPr>
        <p:blipFill>
          <a:blip r:embed="rId3"/>
          <a:stretch>
            <a:fillRect/>
          </a:stretch>
        </p:blipFill>
        <p:spPr>
          <a:xfrm>
            <a:off x="4836681" y="2003017"/>
            <a:ext cx="2546719" cy="949623"/>
          </a:xfrm>
          <a:prstGeom prst="rect">
            <a:avLst/>
          </a:prstGeom>
        </p:spPr>
      </p:pic>
      <p:sp>
        <p:nvSpPr>
          <p:cNvPr id="88" name="Right Arrow 87"/>
          <p:cNvSpPr/>
          <p:nvPr/>
        </p:nvSpPr>
        <p:spPr>
          <a:xfrm>
            <a:off x="8561409" y="4626408"/>
            <a:ext cx="1255209" cy="917107"/>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39" name="Isosceles Triangle 38"/>
          <p:cNvSpPr/>
          <p:nvPr/>
        </p:nvSpPr>
        <p:spPr>
          <a:xfrm rot="16200000" flipV="1">
            <a:off x="8123294" y="953122"/>
            <a:ext cx="2371540" cy="114856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4"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err="1">
                <a:solidFill>
                  <a:schemeClr val="bg1"/>
                </a:solidFill>
                <a:effectLst>
                  <a:outerShdw blurRad="38100" dist="38100" dir="2700000" algn="tl">
                    <a:srgbClr val="000000">
                      <a:alpha val="43137"/>
                    </a:srgbClr>
                  </a:outerShdw>
                </a:effectLst>
              </a:rPr>
              <a:t>Sales.Product</a:t>
            </a:r>
            <a:endParaRPr lang="en-US" sz="2448" kern="0" dirty="0">
              <a:solidFill>
                <a:schemeClr val="bg1"/>
              </a:solidFill>
              <a:effectLst>
                <a:outerShdw blurRad="38100" dist="38100" dir="2700000" algn="tl">
                  <a:srgbClr val="000000">
                    <a:alpha val="43137"/>
                  </a:srgbClr>
                </a:outerShdw>
              </a:effectLst>
            </a:endParaRPr>
          </a:p>
        </p:txBody>
      </p:sp>
      <p:graphicFrame>
        <p:nvGraphicFramePr>
          <p:cNvPr id="5" name="Table"/>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grpSp>
        <p:nvGrpSpPr>
          <p:cNvPr id="38" name="C# Code"/>
          <p:cNvGrpSpPr/>
          <p:nvPr/>
        </p:nvGrpSpPr>
        <p:grpSpPr>
          <a:xfrm>
            <a:off x="9257849" y="792067"/>
            <a:ext cx="1250990" cy="1624002"/>
            <a:chOff x="4269854" y="3364057"/>
            <a:chExt cx="1226572" cy="1592303"/>
          </a:xfrm>
        </p:grpSpPr>
        <p:grpSp>
          <p:nvGrpSpPr>
            <p:cNvPr id="23" name="Group 20"/>
            <p:cNvGrpSpPr>
              <a:grpSpLocks noChangeAspect="1"/>
            </p:cNvGrpSpPr>
            <p:nvPr/>
          </p:nvGrpSpPr>
          <p:grpSpPr bwMode="auto">
            <a:xfrm>
              <a:off x="4269854" y="3364057"/>
              <a:ext cx="1204130" cy="1592303"/>
              <a:chOff x="3915" y="2947"/>
              <a:chExt cx="456" cy="603"/>
            </a:xfrm>
            <a:solidFill>
              <a:schemeClr val="accent4">
                <a:lumMod val="20000"/>
                <a:lumOff val="80000"/>
              </a:schemeClr>
            </a:solidFill>
          </p:grpSpPr>
          <p:sp>
            <p:nvSpPr>
              <p:cNvPr id="3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37" name="TextBox 36"/>
            <p:cNvSpPr txBox="1"/>
            <p:nvPr/>
          </p:nvSpPr>
          <p:spPr>
            <a:xfrm>
              <a:off x="4324310" y="3752345"/>
              <a:ext cx="1172116" cy="939873"/>
            </a:xfrm>
            <a:prstGeom prst="rect">
              <a:avLst/>
            </a:prstGeom>
            <a:noFill/>
          </p:spPr>
          <p:txBody>
            <a:bodyPr wrap="none" rtlCol="0">
              <a:spAutoFit/>
            </a:bodyPr>
            <a:lstStyle/>
            <a:p>
              <a:pPr defTabSz="932597"/>
              <a:r>
                <a:rPr lang="en-US" sz="1836" kern="0" dirty="0" err="1">
                  <a:solidFill>
                    <a:sysClr val="windowText" lastClr="000000"/>
                  </a:solidFill>
                  <a:latin typeface="Courier New" panose="02070309020205020404" pitchFamily="49" charset="0"/>
                  <a:cs typeface="Courier New" panose="02070309020205020404" pitchFamily="49" charset="0"/>
                </a:rPr>
                <a:t>struct</a:t>
              </a:r>
              <a:r>
                <a:rPr lang="en-US" sz="1836" kern="0" dirty="0">
                  <a:solidFill>
                    <a:sysClr val="windowText" lastClr="000000"/>
                  </a:solidFill>
                  <a:latin typeface="Courier New" panose="02070309020205020404" pitchFamily="49" charset="0"/>
                  <a:cs typeface="Courier New" panose="02070309020205020404" pitchFamily="49" charset="0"/>
                </a:rPr>
                <a:t>{</a:t>
              </a:r>
            </a:p>
            <a:p>
              <a:pPr defTabSz="932597"/>
              <a:r>
                <a:rPr lang="en-US" sz="1836" kern="0" dirty="0">
                  <a:solidFill>
                    <a:sysClr val="windowText" lastClr="000000"/>
                  </a:solidFill>
                  <a:latin typeface="Courier New" panose="02070309020205020404" pitchFamily="49" charset="0"/>
                  <a:cs typeface="Courier New" panose="02070309020205020404" pitchFamily="49" charset="0"/>
                </a:rPr>
                <a:t>   …</a:t>
              </a:r>
            </a:p>
            <a:p>
              <a:pPr defTabSz="932597"/>
              <a:r>
                <a:rPr lang="en-US" sz="1836" kern="0" dirty="0">
                  <a:solidFill>
                    <a:sysClr val="windowText" lastClr="000000"/>
                  </a:solidFill>
                  <a:latin typeface="Courier New" panose="02070309020205020404" pitchFamily="49" charset="0"/>
                  <a:cs typeface="Courier New" panose="02070309020205020404" pitchFamily="49" charset="0"/>
                </a:rPr>
                <a:t>}</a:t>
              </a:r>
            </a:p>
          </p:txBody>
        </p:sp>
      </p:grpSp>
      <p:grpSp>
        <p:nvGrpSpPr>
          <p:cNvPr id="21" name="DLL"/>
          <p:cNvGrpSpPr/>
          <p:nvPr/>
        </p:nvGrpSpPr>
        <p:grpSpPr>
          <a:xfrm>
            <a:off x="9927439" y="2000085"/>
            <a:ext cx="1228101" cy="1624002"/>
            <a:chOff x="5443134" y="3894304"/>
            <a:chExt cx="1204130" cy="1592303"/>
          </a:xfrm>
        </p:grpSpPr>
        <p:grpSp>
          <p:nvGrpSpPr>
            <p:cNvPr id="6" name="Group 20"/>
            <p:cNvGrpSpPr>
              <a:grpSpLocks noChangeAspect="1"/>
            </p:cNvGrpSpPr>
            <p:nvPr/>
          </p:nvGrpSpPr>
          <p:grpSpPr bwMode="auto">
            <a:xfrm>
              <a:off x="5443134" y="3894304"/>
              <a:ext cx="1204130" cy="1592303"/>
              <a:chOff x="3915" y="2947"/>
              <a:chExt cx="456" cy="603"/>
            </a:xfrm>
            <a:solidFill>
              <a:schemeClr val="accent4">
                <a:lumMod val="20000"/>
                <a:lumOff val="80000"/>
              </a:schemeClr>
            </a:solidFill>
          </p:grpSpPr>
          <p:sp>
            <p:nvSpPr>
              <p:cNvPr id="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10" name="Group 9"/>
            <p:cNvGrpSpPr>
              <a:grpSpLocks noChangeAspect="1"/>
            </p:cNvGrpSpPr>
            <p:nvPr/>
          </p:nvGrpSpPr>
          <p:grpSpPr>
            <a:xfrm>
              <a:off x="5667207" y="4420689"/>
              <a:ext cx="755983" cy="539531"/>
              <a:chOff x="8031673" y="2112654"/>
              <a:chExt cx="2706706" cy="1824680"/>
            </a:xfrm>
          </p:grpSpPr>
          <p:sp>
            <p:nvSpPr>
              <p:cNvPr id="11" name="Oval 10"/>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gradFill>
                      <a:gsLst>
                        <a:gs pos="0">
                          <a:srgbClr val="FFFFFF"/>
                        </a:gs>
                        <a:gs pos="100000">
                          <a:srgbClr val="FFFFFF"/>
                        </a:gs>
                      </a:gsLst>
                      <a:lin ang="5400000" scaled="0"/>
                    </a:gradFill>
                    <a:ea typeface="Segoe UI" pitchFamily="34" charset="0"/>
                    <a:cs typeface="Segoe UI" pitchFamily="34" charset="0"/>
                  </a:rPr>
                  <a:t> </a:t>
                </a:r>
              </a:p>
            </p:txBody>
          </p:sp>
          <p:cxnSp>
            <p:nvCxnSpPr>
              <p:cNvPr id="14" name="Straight Connector 13"/>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gradFill>
                      <a:gsLst>
                        <a:gs pos="0">
                          <a:srgbClr val="FFFFFF"/>
                        </a:gs>
                        <a:gs pos="100000">
                          <a:srgbClr val="FFFFFF"/>
                        </a:gs>
                      </a:gsLst>
                      <a:lin ang="5400000" scaled="0"/>
                    </a:gradFill>
                    <a:ea typeface="Segoe UI" pitchFamily="34" charset="0"/>
                    <a:cs typeface="Segoe UI" pitchFamily="34" charset="0"/>
                  </a:rPr>
                  <a:t>  </a:t>
                </a:r>
              </a:p>
            </p:txBody>
          </p:sp>
          <p:sp>
            <p:nvSpPr>
              <p:cNvPr id="16" name="Oval 15"/>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gradFill>
                      <a:gsLst>
                        <a:gs pos="0">
                          <a:srgbClr val="FFFFFF"/>
                        </a:gs>
                        <a:gs pos="100000">
                          <a:srgbClr val="FFFFFF"/>
                        </a:gs>
                      </a:gsLst>
                      <a:lin ang="5400000" scaled="0"/>
                    </a:gradFill>
                    <a:ea typeface="Segoe UI" pitchFamily="34" charset="0"/>
                    <a:cs typeface="Segoe UI" pitchFamily="34" charset="0"/>
                  </a:rPr>
                  <a:t>  </a:t>
                </a:r>
              </a:p>
            </p:txBody>
          </p:sp>
          <p:cxnSp>
            <p:nvCxnSpPr>
              <p:cNvPr id="17" name="Straight Connector 16"/>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7" name="Stored Proc"/>
          <p:cNvGrpSpPr/>
          <p:nvPr/>
        </p:nvGrpSpPr>
        <p:grpSpPr>
          <a:xfrm>
            <a:off x="7414053" y="4206003"/>
            <a:ext cx="1787490" cy="1689578"/>
            <a:chOff x="243152" y="4073399"/>
            <a:chExt cx="1752600" cy="1656599"/>
          </a:xfrm>
        </p:grpSpPr>
        <p:grpSp>
          <p:nvGrpSpPr>
            <p:cNvPr id="26" name="Group 4"/>
            <p:cNvGrpSpPr>
              <a:grpSpLocks noChangeAspect="1"/>
            </p:cNvGrpSpPr>
            <p:nvPr/>
          </p:nvGrpSpPr>
          <p:grpSpPr bwMode="auto">
            <a:xfrm flipH="1">
              <a:off x="243152" y="4073399"/>
              <a:ext cx="1752600" cy="1656599"/>
              <a:chOff x="645" y="1325"/>
              <a:chExt cx="1104" cy="1003"/>
            </a:xfrm>
          </p:grpSpPr>
          <p:sp>
            <p:nvSpPr>
              <p:cNvPr id="28"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9"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0"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1"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2"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3"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4"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6" name="Group 65"/>
            <p:cNvGrpSpPr/>
            <p:nvPr/>
          </p:nvGrpSpPr>
          <p:grpSpPr>
            <a:xfrm>
              <a:off x="695012" y="4395111"/>
              <a:ext cx="835025" cy="823913"/>
              <a:chOff x="2921000" y="5146675"/>
              <a:chExt cx="835025" cy="823913"/>
            </a:xfrm>
          </p:grpSpPr>
          <p:sp>
            <p:nvSpPr>
              <p:cNvPr id="24" name="Freeform 7"/>
              <p:cNvSpPr>
                <a:spLocks noEditPoints="1"/>
              </p:cNvSpPr>
              <p:nvPr/>
            </p:nvSpPr>
            <p:spPr bwMode="auto">
              <a:xfrm>
                <a:off x="2921000" y="5146675"/>
                <a:ext cx="673100"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1" name="Freeform 8"/>
              <p:cNvSpPr>
                <a:spLocks noEditPoints="1"/>
              </p:cNvSpPr>
              <p:nvPr/>
            </p:nvSpPr>
            <p:spPr bwMode="auto">
              <a:xfrm>
                <a:off x="3446463" y="5659438"/>
                <a:ext cx="309562" cy="311150"/>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grpSp>
        <p:nvGrpSpPr>
          <p:cNvPr id="68" name="Proc C#"/>
          <p:cNvGrpSpPr/>
          <p:nvPr/>
        </p:nvGrpSpPr>
        <p:grpSpPr>
          <a:xfrm>
            <a:off x="9637477" y="4180682"/>
            <a:ext cx="1250990" cy="1624002"/>
            <a:chOff x="4269854" y="3364057"/>
            <a:chExt cx="1226572" cy="1592303"/>
          </a:xfrm>
        </p:grpSpPr>
        <p:grpSp>
          <p:nvGrpSpPr>
            <p:cNvPr id="69" name="Group 20"/>
            <p:cNvGrpSpPr>
              <a:grpSpLocks noChangeAspect="1"/>
            </p:cNvGrpSpPr>
            <p:nvPr/>
          </p:nvGrpSpPr>
          <p:grpSpPr bwMode="auto">
            <a:xfrm>
              <a:off x="4269854" y="3364057"/>
              <a:ext cx="1204130" cy="1592303"/>
              <a:chOff x="3915" y="2947"/>
              <a:chExt cx="456" cy="603"/>
            </a:xfrm>
            <a:solidFill>
              <a:schemeClr val="accent4">
                <a:lumMod val="20000"/>
                <a:lumOff val="80000"/>
              </a:schemeClr>
            </a:solidFill>
          </p:grpSpPr>
          <p:sp>
            <p:nvSpPr>
              <p:cNvPr id="7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7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70" name="TextBox 69"/>
            <p:cNvSpPr txBox="1"/>
            <p:nvPr/>
          </p:nvSpPr>
          <p:spPr>
            <a:xfrm>
              <a:off x="4324310" y="3752345"/>
              <a:ext cx="1172116" cy="939873"/>
            </a:xfrm>
            <a:prstGeom prst="rect">
              <a:avLst/>
            </a:prstGeom>
            <a:noFill/>
          </p:spPr>
          <p:txBody>
            <a:bodyPr wrap="none" rtlCol="0">
              <a:spAutoFit/>
            </a:bodyPr>
            <a:lstStyle/>
            <a:p>
              <a:pPr defTabSz="932597"/>
              <a:r>
                <a:rPr lang="en-US" sz="1836" kern="0" dirty="0" err="1">
                  <a:solidFill>
                    <a:sysClr val="windowText" lastClr="000000"/>
                  </a:solidFill>
                  <a:latin typeface="Courier New" panose="02070309020205020404" pitchFamily="49" charset="0"/>
                  <a:cs typeface="Courier New" panose="02070309020205020404" pitchFamily="49" charset="0"/>
                </a:rPr>
                <a:t>struct</a:t>
              </a:r>
              <a:r>
                <a:rPr lang="en-US" sz="1836" kern="0" dirty="0">
                  <a:solidFill>
                    <a:sysClr val="windowText" lastClr="000000"/>
                  </a:solidFill>
                  <a:latin typeface="Courier New" panose="02070309020205020404" pitchFamily="49" charset="0"/>
                  <a:cs typeface="Courier New" panose="02070309020205020404" pitchFamily="49" charset="0"/>
                </a:rPr>
                <a:t>{</a:t>
              </a:r>
            </a:p>
            <a:p>
              <a:pPr defTabSz="932597"/>
              <a:r>
                <a:rPr lang="en-US" sz="1836" kern="0" dirty="0">
                  <a:solidFill>
                    <a:sysClr val="windowText" lastClr="000000"/>
                  </a:solidFill>
                  <a:latin typeface="Courier New" panose="02070309020205020404" pitchFamily="49" charset="0"/>
                  <a:cs typeface="Courier New" panose="02070309020205020404" pitchFamily="49" charset="0"/>
                </a:rPr>
                <a:t>   …</a:t>
              </a:r>
            </a:p>
            <a:p>
              <a:pPr defTabSz="932597"/>
              <a:r>
                <a:rPr lang="en-US" sz="1836" kern="0" dirty="0">
                  <a:solidFill>
                    <a:sysClr val="windowText" lastClr="000000"/>
                  </a:solidFill>
                  <a:latin typeface="Courier New" panose="02070309020205020404" pitchFamily="49" charset="0"/>
                  <a:cs typeface="Courier New" panose="02070309020205020404" pitchFamily="49" charset="0"/>
                </a:rPr>
                <a:t>}</a:t>
              </a:r>
            </a:p>
          </p:txBody>
        </p:sp>
      </p:grpSp>
      <p:grpSp>
        <p:nvGrpSpPr>
          <p:cNvPr id="73" name="Proc DLL"/>
          <p:cNvGrpSpPr/>
          <p:nvPr/>
        </p:nvGrpSpPr>
        <p:grpSpPr>
          <a:xfrm>
            <a:off x="10430158" y="4968245"/>
            <a:ext cx="1228101" cy="1624002"/>
            <a:chOff x="5443134" y="3894304"/>
            <a:chExt cx="1204130" cy="1592303"/>
          </a:xfrm>
        </p:grpSpPr>
        <p:grpSp>
          <p:nvGrpSpPr>
            <p:cNvPr id="74" name="Group 20"/>
            <p:cNvGrpSpPr>
              <a:grpSpLocks noChangeAspect="1"/>
            </p:cNvGrpSpPr>
            <p:nvPr/>
          </p:nvGrpSpPr>
          <p:grpSpPr bwMode="auto">
            <a:xfrm>
              <a:off x="5443134" y="3894304"/>
              <a:ext cx="1204130" cy="1592303"/>
              <a:chOff x="3915" y="2947"/>
              <a:chExt cx="456" cy="603"/>
            </a:xfrm>
            <a:solidFill>
              <a:schemeClr val="accent4">
                <a:lumMod val="20000"/>
                <a:lumOff val="80000"/>
              </a:schemeClr>
            </a:solidFill>
          </p:grpSpPr>
          <p:sp>
            <p:nvSpPr>
              <p:cNvPr id="86"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75" name="Group 74"/>
            <p:cNvGrpSpPr>
              <a:grpSpLocks noChangeAspect="1"/>
            </p:cNvGrpSpPr>
            <p:nvPr/>
          </p:nvGrpSpPr>
          <p:grpSpPr>
            <a:xfrm>
              <a:off x="5667207" y="4420689"/>
              <a:ext cx="755983" cy="539531"/>
              <a:chOff x="8031673" y="2112654"/>
              <a:chExt cx="2706706" cy="1824680"/>
            </a:xfrm>
          </p:grpSpPr>
          <p:sp>
            <p:nvSpPr>
              <p:cNvPr id="76" name="Oval 75"/>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gradFill>
                      <a:gsLst>
                        <a:gs pos="0">
                          <a:srgbClr val="FFFFFF"/>
                        </a:gs>
                        <a:gs pos="100000">
                          <a:srgbClr val="FFFFFF"/>
                        </a:gs>
                      </a:gsLst>
                      <a:lin ang="5400000" scaled="0"/>
                    </a:gradFill>
                    <a:ea typeface="Segoe UI" pitchFamily="34" charset="0"/>
                    <a:cs typeface="Segoe UI" pitchFamily="34" charset="0"/>
                  </a:rPr>
                  <a:t> </a:t>
                </a:r>
              </a:p>
            </p:txBody>
          </p:sp>
          <p:cxnSp>
            <p:nvCxnSpPr>
              <p:cNvPr id="79" name="Straight Connector 78"/>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0" name="Oval 79"/>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gradFill>
                      <a:gsLst>
                        <a:gs pos="0">
                          <a:srgbClr val="FFFFFF"/>
                        </a:gs>
                        <a:gs pos="100000">
                          <a:srgbClr val="FFFFFF"/>
                        </a:gs>
                      </a:gsLst>
                      <a:lin ang="5400000" scaled="0"/>
                    </a:gradFill>
                    <a:ea typeface="Segoe UI" pitchFamily="34" charset="0"/>
                    <a:cs typeface="Segoe UI" pitchFamily="34" charset="0"/>
                  </a:rPr>
                  <a:t>  </a:t>
                </a:r>
              </a:p>
            </p:txBody>
          </p:sp>
          <p:sp>
            <p:nvSpPr>
              <p:cNvPr id="81" name="Oval 80"/>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gradFill>
                      <a:gsLst>
                        <a:gs pos="0">
                          <a:srgbClr val="FFFFFF"/>
                        </a:gs>
                        <a:gs pos="100000">
                          <a:srgbClr val="FFFFFF"/>
                        </a:gs>
                      </a:gsLst>
                      <a:lin ang="5400000" scaled="0"/>
                    </a:gradFill>
                    <a:ea typeface="Segoe UI" pitchFamily="34" charset="0"/>
                    <a:cs typeface="Segoe UI" pitchFamily="34" charset="0"/>
                  </a:rPr>
                  <a:t>  </a:t>
                </a:r>
              </a:p>
            </p:txBody>
          </p:sp>
          <p:cxnSp>
            <p:nvCxnSpPr>
              <p:cNvPr id="82" name="Straight Connector 81"/>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9" name="CREATE TABLE"/>
          <p:cNvSpPr txBox="1"/>
          <p:nvPr/>
        </p:nvSpPr>
        <p:spPr>
          <a:xfrm>
            <a:off x="503237" y="3497262"/>
            <a:ext cx="6553397" cy="2729209"/>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CREATE TABLE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a:t>
            </a:r>
            <a:r>
              <a:rPr lang="en-US" sz="2856" kern="0" dirty="0" err="1">
                <a:solidFill>
                  <a:sysClr val="windowText" lastClr="000000"/>
                </a:solidFill>
                <a:latin typeface="Courier New" panose="02070309020205020404" pitchFamily="49" charset="0"/>
                <a:cs typeface="Courier New" panose="02070309020205020404" pitchFamily="49" charset="0"/>
              </a:rPr>
              <a:t>ProductID</a:t>
            </a:r>
            <a:r>
              <a:rPr lang="en-US" sz="2856" kern="0" dirty="0">
                <a:solidFill>
                  <a:sysClr val="windowText" lastClr="000000"/>
                </a:solidFill>
                <a:latin typeface="Courier New" panose="02070309020205020404" pitchFamily="49" charset="0"/>
                <a:cs typeface="Courier New" panose="02070309020205020404" pitchFamily="49" charset="0"/>
              </a:rPr>
              <a: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 Name...,</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 Price...,</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 Supplier...)</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WITH (MEMORY_OPTIMIZED = ON);</a:t>
            </a:r>
          </a:p>
        </p:txBody>
      </p:sp>
      <p:sp>
        <p:nvSpPr>
          <p:cNvPr id="60" name="CREATE PROCEDURE"/>
          <p:cNvSpPr txBox="1"/>
          <p:nvPr/>
        </p:nvSpPr>
        <p:spPr>
          <a:xfrm>
            <a:off x="503237" y="3514384"/>
            <a:ext cx="8090676" cy="2729209"/>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CREATE PROCEDURE </a:t>
            </a:r>
            <a:r>
              <a:rPr lang="en-US" sz="2856" kern="0" dirty="0" err="1">
                <a:solidFill>
                  <a:sysClr val="windowText" lastClr="000000"/>
                </a:solidFill>
                <a:latin typeface="Courier New" panose="02070309020205020404" pitchFamily="49" charset="0"/>
                <a:cs typeface="Courier New" panose="02070309020205020404" pitchFamily="49" charset="0"/>
              </a:rPr>
              <a:t>Sales.InsertProduct</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WITH NATIVE_COMPILATION,</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     SCHEMABINDING,</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     EXECUTE AS OWNER</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AS</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INSERT INTO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r>
              <a:rPr lang="en-US" sz="2856" kern="0" dirty="0">
                <a:solidFill>
                  <a:sysClr val="windowText" lastClr="000000"/>
                </a:solidFill>
                <a:latin typeface="Courier New" panose="02070309020205020404" pitchFamily="49" charset="0"/>
                <a:cs typeface="Courier New" panose="02070309020205020404" pitchFamily="49" charset="0"/>
              </a:rPr>
              <a:t>...;</a:t>
            </a:r>
          </a:p>
        </p:txBody>
      </p:sp>
      <p:sp>
        <p:nvSpPr>
          <p:cNvPr id="61" name="EXECUTE PROCEDURE"/>
          <p:cNvSpPr txBox="1"/>
          <p:nvPr/>
        </p:nvSpPr>
        <p:spPr>
          <a:xfrm>
            <a:off x="507711" y="3511243"/>
            <a:ext cx="6333785" cy="531812"/>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EXECUTE </a:t>
            </a:r>
            <a:r>
              <a:rPr lang="en-US" sz="2856" kern="0" dirty="0" err="1">
                <a:solidFill>
                  <a:sysClr val="windowText" lastClr="000000"/>
                </a:solidFill>
                <a:latin typeface="Courier New" panose="02070309020205020404" pitchFamily="49" charset="0"/>
                <a:cs typeface="Courier New" panose="02070309020205020404" pitchFamily="49" charset="0"/>
              </a:rPr>
              <a:t>Sales.InsertProduct</a:t>
            </a:r>
            <a:r>
              <a:rPr lang="en-US" sz="2856" kern="0" dirty="0">
                <a:solidFill>
                  <a:sysClr val="windowText" lastClr="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1456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59"/>
                                        </p:tgtEl>
                                        <p:attrNameLst>
                                          <p:attrName>style.visibility</p:attrName>
                                        </p:attrNameLst>
                                      </p:cBhvr>
                                      <p:to>
                                        <p:strVal val="visible"/>
                                      </p:to>
                                    </p:set>
                                  </p:childTnLst>
                                </p:cTn>
                              </p:par>
                              <p:par>
                                <p:cTn id="7" presetID="10" presetClass="entr" presetSubtype="0" fill="hold" grpId="1"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4601"/>
                            </p:stCondLst>
                            <p:childTnLst>
                              <p:par>
                                <p:cTn id="14" presetID="22" presetClass="entr" presetSubtype="1"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childTnLst>
                          </p:cTn>
                        </p:par>
                        <p:par>
                          <p:cTn id="17" fill="hold">
                            <p:stCondLst>
                              <p:cond delay="5101"/>
                            </p:stCondLst>
                            <p:childTnLst>
                              <p:par>
                                <p:cTn id="18" presetID="10" presetClass="entr" presetSubtype="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par>
                          <p:cTn id="21" fill="hold">
                            <p:stCondLst>
                              <p:cond delay="5601"/>
                            </p:stCondLst>
                            <p:childTnLst>
                              <p:par>
                                <p:cTn id="22" presetID="9"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2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50"/>
                                  </p:iterate>
                                  <p:childTnLst>
                                    <p:set>
                                      <p:cBhvr>
                                        <p:cTn id="28" dur="1" fill="hold">
                                          <p:stCondLst>
                                            <p:cond delay="0"/>
                                          </p:stCondLst>
                                        </p:cTn>
                                        <p:tgtEl>
                                          <p:spTgt spid="60"/>
                                        </p:tgtEl>
                                        <p:attrNameLst>
                                          <p:attrName>style.visibility</p:attrName>
                                        </p:attrNameLst>
                                      </p:cBhvr>
                                      <p:to>
                                        <p:strVal val="visible"/>
                                      </p:to>
                                    </p:set>
                                  </p:childTnLst>
                                </p:cTn>
                              </p:par>
                              <p:par>
                                <p:cTn id="29" presetID="1" presetClass="exit" presetSubtype="0" fill="hold" grpId="1" nodeType="withEffect">
                                  <p:stCondLst>
                                    <p:cond delay="0"/>
                                  </p:stCondLst>
                                  <p:iterate type="lt">
                                    <p:tmAbs val="0"/>
                                  </p:iterate>
                                  <p:childTnLst>
                                    <p:set>
                                      <p:cBhvr>
                                        <p:cTn id="30" dur="1" fill="hold">
                                          <p:stCondLst>
                                            <p:cond delay="0"/>
                                          </p:stCondLst>
                                        </p:cTn>
                                        <p:tgtEl>
                                          <p:spTgt spid="59"/>
                                        </p:tgtEl>
                                        <p:attrNameLst>
                                          <p:attrName>style.visibility</p:attrName>
                                        </p:attrNameLst>
                                      </p:cBhvr>
                                      <p:to>
                                        <p:strVal val="hidden"/>
                                      </p:to>
                                    </p:set>
                                  </p:childTnLst>
                                </p:cTn>
                              </p:par>
                            </p:childTnLst>
                          </p:cTn>
                        </p:par>
                        <p:par>
                          <p:cTn id="31" fill="hold">
                            <p:stCondLst>
                              <p:cond delay="5651"/>
                            </p:stCondLst>
                            <p:childTnLst>
                              <p:par>
                                <p:cTn id="32" presetID="1" presetClass="entr" presetSubtype="0" fill="hold" nodeType="afterEffect">
                                  <p:stCondLst>
                                    <p:cond delay="0"/>
                                  </p:stCondLst>
                                  <p:childTnLst>
                                    <p:set>
                                      <p:cBhvr>
                                        <p:cTn id="33" dur="1" fill="hold">
                                          <p:stCondLst>
                                            <p:cond delay="0"/>
                                          </p:stCondLst>
                                        </p:cTn>
                                        <p:tgtEl>
                                          <p:spTgt spid="67"/>
                                        </p:tgtEl>
                                        <p:attrNameLst>
                                          <p:attrName>style.visibility</p:attrName>
                                        </p:attrNameLst>
                                      </p:cBhvr>
                                      <p:to>
                                        <p:strVal val="visible"/>
                                      </p:to>
                                    </p:set>
                                  </p:childTnLst>
                                </p:cTn>
                              </p:par>
                            </p:childTnLst>
                          </p:cTn>
                        </p:par>
                        <p:par>
                          <p:cTn id="34" fill="hold">
                            <p:stCondLst>
                              <p:cond delay="5651"/>
                            </p:stCondLst>
                            <p:childTnLst>
                              <p:par>
                                <p:cTn id="35" presetID="22" presetClass="entr" presetSubtype="8" fill="hold" grpId="0" nodeType="after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wipe(left)">
                                      <p:cBhvr>
                                        <p:cTn id="37" dur="500"/>
                                        <p:tgtEl>
                                          <p:spTgt spid="88"/>
                                        </p:tgtEl>
                                      </p:cBhvr>
                                    </p:animEffect>
                                  </p:childTnLst>
                                </p:cTn>
                              </p:par>
                            </p:childTnLst>
                          </p:cTn>
                        </p:par>
                        <p:par>
                          <p:cTn id="38" fill="hold">
                            <p:stCondLst>
                              <p:cond delay="6151"/>
                            </p:stCondLst>
                            <p:childTnLst>
                              <p:par>
                                <p:cTn id="39" presetID="10" presetClass="entr" presetSubtype="0"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500"/>
                                        <p:tgtEl>
                                          <p:spTgt spid="68"/>
                                        </p:tgtEl>
                                      </p:cBhvr>
                                    </p:animEffect>
                                  </p:childTnLst>
                                </p:cTn>
                              </p:par>
                            </p:childTnLst>
                          </p:cTn>
                        </p:par>
                        <p:par>
                          <p:cTn id="42" fill="hold">
                            <p:stCondLst>
                              <p:cond delay="6651"/>
                            </p:stCondLst>
                            <p:childTnLst>
                              <p:par>
                                <p:cTn id="43" presetID="9" presetClass="entr" presetSubtype="0" fill="hold"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dissolve">
                                      <p:cBhvr>
                                        <p:cTn id="45" dur="2000"/>
                                        <p:tgtEl>
                                          <p:spTgt spid="7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par>
                                <p:cTn id="51" presetID="1" presetClass="exit" presetSubtype="0" fill="hold" grpId="1" nodeType="withEffect">
                                  <p:stCondLst>
                                    <p:cond delay="0"/>
                                  </p:stCondLst>
                                  <p:iterate type="lt">
                                    <p:tmAbs val="0"/>
                                  </p:iterate>
                                  <p:childTnLst>
                                    <p:set>
                                      <p:cBhvr>
                                        <p:cTn id="52" dur="1" fill="hold">
                                          <p:stCondLst>
                                            <p:cond delay="0"/>
                                          </p:stCondLst>
                                        </p:cTn>
                                        <p:tgtEl>
                                          <p:spTgt spid="60"/>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6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88"/>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68"/>
                                        </p:tgtEl>
                                        <p:attrNameLst>
                                          <p:attrName>style.visibility</p:attrName>
                                        </p:attrNameLst>
                                      </p:cBhvr>
                                      <p:to>
                                        <p:strVal val="hidden"/>
                                      </p:to>
                                    </p:set>
                                  </p:childTnLst>
                                </p:cTn>
                              </p:par>
                              <p:par>
                                <p:cTn id="67" presetID="42" presetClass="path" presetSubtype="0" accel="50000" decel="50000" fill="hold" nodeType="withEffect">
                                  <p:stCondLst>
                                    <p:cond delay="0"/>
                                  </p:stCondLst>
                                  <p:childTnLst>
                                    <p:animMotion origin="layout" path="M -2.08067E-6 -3.12755E-6 L -0.39418 -0.46073 " pathEditMode="relative" rAng="0" ptsTypes="AA">
                                      <p:cBhvr>
                                        <p:cTn id="68" dur="2000" fill="hold"/>
                                        <p:tgtEl>
                                          <p:spTgt spid="73"/>
                                        </p:tgtEl>
                                        <p:attrNameLst>
                                          <p:attrName>ppt_x</p:attrName>
                                          <p:attrName>ppt_y</p:attrName>
                                        </p:attrNameLst>
                                      </p:cBhvr>
                                      <p:rCtr x="-19709" y="-23037"/>
                                    </p:animMotion>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2.56063E-6 -1.88379E-6 L -0.35372 -0.01634 " pathEditMode="relative" rAng="0" ptsTypes="AA">
                                      <p:cBhvr>
                                        <p:cTn id="71" dur="2000" fill="hold"/>
                                        <p:tgtEl>
                                          <p:spTgt spid="21"/>
                                        </p:tgtEl>
                                        <p:attrNameLst>
                                          <p:attrName>ppt_x</p:attrName>
                                          <p:attrName>ppt_y</p:attrName>
                                        </p:attrNameLst>
                                      </p:cBhvr>
                                      <p:rCtr x="-17692" y="-817"/>
                                    </p:animMotion>
                                  </p:childTnLst>
                                </p:cTn>
                              </p:par>
                              <p:par>
                                <p:cTn id="72" presetID="53" presetClass="exit" presetSubtype="32" fill="hold" nodeType="withEffect">
                                  <p:stCondLst>
                                    <p:cond delay="0"/>
                                  </p:stCondLst>
                                  <p:childTnLst>
                                    <p:anim calcmode="lin" valueType="num">
                                      <p:cBhvr>
                                        <p:cTn id="73" dur="500"/>
                                        <p:tgtEl>
                                          <p:spTgt spid="73"/>
                                        </p:tgtEl>
                                        <p:attrNameLst>
                                          <p:attrName>ppt_w</p:attrName>
                                        </p:attrNameLst>
                                      </p:cBhvr>
                                      <p:tavLst>
                                        <p:tav tm="0">
                                          <p:val>
                                            <p:strVal val="ppt_w"/>
                                          </p:val>
                                        </p:tav>
                                        <p:tav tm="100000">
                                          <p:val>
                                            <p:fltVal val="0"/>
                                          </p:val>
                                        </p:tav>
                                      </p:tavLst>
                                    </p:anim>
                                    <p:anim calcmode="lin" valueType="num">
                                      <p:cBhvr>
                                        <p:cTn id="74" dur="500"/>
                                        <p:tgtEl>
                                          <p:spTgt spid="73"/>
                                        </p:tgtEl>
                                        <p:attrNameLst>
                                          <p:attrName>ppt_h</p:attrName>
                                        </p:attrNameLst>
                                      </p:cBhvr>
                                      <p:tavLst>
                                        <p:tav tm="0">
                                          <p:val>
                                            <p:strVal val="ppt_h"/>
                                          </p:val>
                                        </p:tav>
                                        <p:tav tm="100000">
                                          <p:val>
                                            <p:fltVal val="0"/>
                                          </p:val>
                                        </p:tav>
                                      </p:tavLst>
                                    </p:anim>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childTnLst>
                          </p:cTn>
                        </p:par>
                        <p:par>
                          <p:cTn id="77" fill="hold">
                            <p:stCondLst>
                              <p:cond delay="4000"/>
                            </p:stCondLst>
                            <p:childTnLst>
                              <p:par>
                                <p:cTn id="78" presetID="53" presetClass="exit" presetSubtype="32" fill="hold" nodeType="afterEffect">
                                  <p:stCondLst>
                                    <p:cond delay="0"/>
                                  </p:stCondLst>
                                  <p:childTnLst>
                                    <p:anim calcmode="lin" valueType="num">
                                      <p:cBhvr>
                                        <p:cTn id="79" dur="500"/>
                                        <p:tgtEl>
                                          <p:spTgt spid="21"/>
                                        </p:tgtEl>
                                        <p:attrNameLst>
                                          <p:attrName>ppt_w</p:attrName>
                                        </p:attrNameLst>
                                      </p:cBhvr>
                                      <p:tavLst>
                                        <p:tav tm="0">
                                          <p:val>
                                            <p:strVal val="ppt_w"/>
                                          </p:val>
                                        </p:tav>
                                        <p:tav tm="100000">
                                          <p:val>
                                            <p:fltVal val="0"/>
                                          </p:val>
                                        </p:tav>
                                      </p:tavLst>
                                    </p:anim>
                                    <p:anim calcmode="lin" valueType="num">
                                      <p:cBhvr>
                                        <p:cTn id="80" dur="500"/>
                                        <p:tgtEl>
                                          <p:spTgt spid="21"/>
                                        </p:tgtEl>
                                        <p:attrNameLst>
                                          <p:attrName>ppt_h</p:attrName>
                                        </p:attrNameLst>
                                      </p:cBhvr>
                                      <p:tavLst>
                                        <p:tav tm="0">
                                          <p:val>
                                            <p:strVal val="ppt_h"/>
                                          </p:val>
                                        </p:tav>
                                        <p:tav tm="100000">
                                          <p:val>
                                            <p:fltVal val="0"/>
                                          </p:val>
                                        </p:tav>
                                      </p:tavLst>
                                    </p:anim>
                                    <p:animEffect transition="out" filter="fade">
                                      <p:cBhvr>
                                        <p:cTn id="81" dur="500"/>
                                        <p:tgtEl>
                                          <p:spTgt spid="21"/>
                                        </p:tgtEl>
                                      </p:cBhvr>
                                    </p:animEffect>
                                    <p:set>
                                      <p:cBhvr>
                                        <p:cTn id="82" dur="1" fill="hold">
                                          <p:stCondLst>
                                            <p:cond delay="499"/>
                                          </p:stCondLst>
                                        </p:cTn>
                                        <p:tgtEl>
                                          <p:spTgt spid="2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iterate type="lt">
                                    <p:tmAbs val="50"/>
                                  </p:iterate>
                                  <p:childTnLst>
                                    <p:set>
                                      <p:cBhvr>
                                        <p:cTn id="86" dur="1" fill="hold">
                                          <p:stCondLst>
                                            <p:cond delay="0"/>
                                          </p:stCondLst>
                                        </p:cTn>
                                        <p:tgtEl>
                                          <p:spTgt spid="61"/>
                                        </p:tgtEl>
                                        <p:attrNameLst>
                                          <p:attrName>style.visibility</p:attrName>
                                        </p:attrNameLst>
                                      </p:cBhvr>
                                      <p:to>
                                        <p:strVal val="visible"/>
                                      </p:to>
                                    </p:set>
                                  </p:childTnLst>
                                </p:cTn>
                              </p:par>
                            </p:childTnLst>
                          </p:cTn>
                        </p:par>
                        <p:par>
                          <p:cTn id="87" fill="hold">
                            <p:stCondLst>
                              <p:cond delay="1301"/>
                            </p:stCondLst>
                            <p:childTnLst>
                              <p:par>
                                <p:cTn id="88" presetID="26" presetClass="emph" presetSubtype="0" fill="hold" nodeType="afterEffect">
                                  <p:stCondLst>
                                    <p:cond delay="0"/>
                                  </p:stCondLst>
                                  <p:childTnLst>
                                    <p:animEffect transition="out" filter="fade">
                                      <p:cBhvr>
                                        <p:cTn id="89" dur="500" tmFilter="0, 0; .2, .5; .8, .5; 1, 0"/>
                                        <p:tgtEl>
                                          <p:spTgt spid="89"/>
                                        </p:tgtEl>
                                      </p:cBhvr>
                                    </p:animEffect>
                                    <p:animScale>
                                      <p:cBhvr>
                                        <p:cTn id="90" dur="250" autoRev="1" fill="hold"/>
                                        <p:tgtEl>
                                          <p:spTgt spid="8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39" grpId="0" animBg="1"/>
      <p:bldP spid="39" grpId="1" animBg="1"/>
      <p:bldP spid="4" grpId="0" animBg="1"/>
      <p:bldP spid="4" grpId="1" animBg="1"/>
      <p:bldP spid="59" grpId="0"/>
      <p:bldP spid="59" grpId="1"/>
      <p:bldP spid="60" grpId="0"/>
      <p:bldP spid="60" grpId="1"/>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65760" y="1371600"/>
            <a:ext cx="11704320" cy="3582519"/>
          </a:xfrm>
        </p:spPr>
        <p:txBody>
          <a:bodyPr/>
          <a:lstStyle/>
          <a:p>
            <a:r>
              <a:rPr lang="en-US" sz="3600" b="1" dirty="0"/>
              <a:t>Memory Optimized Tables:</a:t>
            </a:r>
          </a:p>
          <a:p>
            <a:pPr lvl="1"/>
            <a:r>
              <a:rPr lang="en-US" sz="2800" dirty="0"/>
              <a:t>Are compiled C# </a:t>
            </a:r>
            <a:r>
              <a:rPr lang="en-US" sz="2800" dirty="0" err="1"/>
              <a:t>structs</a:t>
            </a:r>
            <a:endParaRPr lang="en-US" sz="2800" dirty="0"/>
          </a:p>
          <a:p>
            <a:pPr lvl="1"/>
            <a:r>
              <a:rPr lang="en-US" sz="2800" dirty="0"/>
              <a:t>Are stored in memory	</a:t>
            </a:r>
          </a:p>
          <a:p>
            <a:pPr lvl="1"/>
            <a:r>
              <a:rPr lang="en-US" sz="2800" dirty="0"/>
              <a:t>Can be accessed using Transact-SQL or native stored procedures</a:t>
            </a:r>
          </a:p>
          <a:p>
            <a:r>
              <a:rPr lang="en-US" sz="3600" b="1" dirty="0"/>
              <a:t>Native stored procedures:</a:t>
            </a:r>
          </a:p>
          <a:p>
            <a:pPr lvl="1"/>
            <a:r>
              <a:rPr lang="en-US" sz="2800" dirty="0"/>
              <a:t>Are compiled C# code</a:t>
            </a:r>
          </a:p>
          <a:p>
            <a:pPr lvl="1"/>
            <a:r>
              <a:rPr lang="en-US" sz="2800" dirty="0"/>
              <a:t>Are stored in memory</a:t>
            </a:r>
          </a:p>
        </p:txBody>
      </p:sp>
    </p:spTree>
    <p:extLst>
      <p:ext uri="{BB962C8B-B14F-4D97-AF65-F5344CB8AC3E}">
        <p14:creationId xmlns:p14="http://schemas.microsoft.com/office/powerpoint/2010/main" val="4035327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Memory Optimized Tables</a:t>
            </a:r>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Creating memory-optimized tables an native stored procedures</a:t>
            </a:r>
          </a:p>
        </p:txBody>
      </p:sp>
    </p:spTree>
    <p:extLst>
      <p:ext uri="{BB962C8B-B14F-4D97-AF65-F5344CB8AC3E}">
        <p14:creationId xmlns:p14="http://schemas.microsoft.com/office/powerpoint/2010/main" val="545857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1046621" y="1227110"/>
            <a:ext cx="4468488" cy="1390196"/>
          </a:xfrm>
          <a:prstGeom prst="wedgeRoundRectCallout">
            <a:avLst>
              <a:gd name="adj1" fmla="val 19311"/>
              <a:gd name="adj2" fmla="val 1347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Yes Chris, let’s remind ourselves…</a:t>
            </a:r>
          </a:p>
        </p:txBody>
      </p:sp>
      <p:sp>
        <p:nvSpPr>
          <p:cNvPr id="11" name="Rounded Rectangular Callout 10"/>
          <p:cNvSpPr/>
          <p:nvPr/>
        </p:nvSpPr>
        <p:spPr>
          <a:xfrm>
            <a:off x="5818414" y="664229"/>
            <a:ext cx="3314746" cy="1160951"/>
          </a:xfrm>
          <a:prstGeom prst="wedgeRoundRectCallout">
            <a:avLst>
              <a:gd name="adj1" fmla="val -9537"/>
              <a:gd name="adj2" fmla="val 17975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So it looks like there are a lot of ways to optimize database performance Graeme.</a:t>
            </a:r>
          </a:p>
        </p:txBody>
      </p:sp>
    </p:spTree>
    <p:extLst>
      <p:ext uri="{BB962C8B-B14F-4D97-AF65-F5344CB8AC3E}">
        <p14:creationId xmlns:p14="http://schemas.microsoft.com/office/powerpoint/2010/main" val="1602645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65760" y="1371600"/>
            <a:ext cx="11704320" cy="4622804"/>
          </a:xfrm>
        </p:spPr>
        <p:txBody>
          <a:bodyPr/>
          <a:lstStyle/>
          <a:p>
            <a:r>
              <a:rPr lang="en-US" sz="3600" b="1" dirty="0"/>
              <a:t>Use indexes to optimize SELECT performance</a:t>
            </a:r>
          </a:p>
          <a:p>
            <a:pPr lvl="1"/>
            <a:r>
              <a:rPr lang="en-US" sz="2800" dirty="0"/>
              <a:t>Each table can have one clustered index</a:t>
            </a:r>
          </a:p>
          <a:p>
            <a:pPr lvl="1"/>
            <a:r>
              <a:rPr lang="en-US" sz="2800" dirty="0"/>
              <a:t>You can create multiple non-clustered indexes per table</a:t>
            </a:r>
          </a:p>
          <a:p>
            <a:r>
              <a:rPr lang="en-US" sz="3600" b="1" dirty="0" err="1"/>
              <a:t>Columnstore</a:t>
            </a:r>
            <a:r>
              <a:rPr lang="en-US" sz="3600" b="1" dirty="0"/>
              <a:t> indexes can improve some workloads</a:t>
            </a:r>
          </a:p>
          <a:p>
            <a:pPr lvl="1"/>
            <a:r>
              <a:rPr lang="en-US" sz="2800" dirty="0"/>
              <a:t>Particularly data warehouse queries with highly compressible data</a:t>
            </a:r>
          </a:p>
          <a:p>
            <a:r>
              <a:rPr lang="en-US" sz="3600" b="1" dirty="0"/>
              <a:t>Memory optimized tables offer high performance</a:t>
            </a:r>
          </a:p>
          <a:p>
            <a:pPr lvl="1"/>
            <a:r>
              <a:rPr lang="en-US" sz="2800" dirty="0"/>
              <a:t>Use these for contention-bound workloads</a:t>
            </a:r>
          </a:p>
          <a:p>
            <a:pPr lvl="1"/>
            <a:r>
              <a:rPr lang="en-US" sz="2800" dirty="0"/>
              <a:t>Optimize further with native stored procedures</a:t>
            </a:r>
          </a:p>
          <a:p>
            <a:pPr lvl="1"/>
            <a:endParaRPr lang="en-US" sz="2800" dirty="0"/>
          </a:p>
        </p:txBody>
      </p:sp>
    </p:spTree>
    <p:extLst>
      <p:ext uri="{BB962C8B-B14F-4D97-AF65-F5344CB8AC3E}">
        <p14:creationId xmlns:p14="http://schemas.microsoft.com/office/powerpoint/2010/main" val="775915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250997" y="1601804"/>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Well, Chris, let’s look at some ways we can optimize query performance in a database…</a:t>
            </a:r>
          </a:p>
        </p:txBody>
      </p:sp>
      <p:sp>
        <p:nvSpPr>
          <p:cNvPr id="11" name="Rounded Rectangular Callout 10"/>
          <p:cNvSpPr/>
          <p:nvPr/>
        </p:nvSpPr>
        <p:spPr>
          <a:xfrm>
            <a:off x="5818414" y="664229"/>
            <a:ext cx="3314746" cy="1160951"/>
          </a:xfrm>
          <a:prstGeom prst="wedgeRoundRectCallout">
            <a:avLst>
              <a:gd name="adj1" fmla="val -9537"/>
              <a:gd name="adj2" fmla="val 17975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So Graeme, my database has a lot of data in it, and my queries are taking a long time to complete. What can I do?</a:t>
            </a:r>
          </a:p>
        </p:txBody>
      </p:sp>
    </p:spTree>
    <p:extLst>
      <p:ext uri="{BB962C8B-B14F-4D97-AF65-F5344CB8AC3E}">
        <p14:creationId xmlns:p14="http://schemas.microsoft.com/office/powerpoint/2010/main" val="2267910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losed Book"/>
          <p:cNvPicPr>
            <a:picLocks noChangeAspect="1"/>
          </p:cNvPicPr>
          <p:nvPr/>
        </p:nvPicPr>
        <p:blipFill>
          <a:blip r:embed="rId2"/>
          <a:stretch>
            <a:fillRect/>
          </a:stretch>
        </p:blipFill>
        <p:spPr>
          <a:xfrm flipH="1">
            <a:off x="6072724" y="1977376"/>
            <a:ext cx="1939371" cy="2852957"/>
          </a:xfrm>
          <a:prstGeom prst="rect">
            <a:avLst/>
          </a:prstGeom>
        </p:spPr>
      </p:pic>
      <p:sp>
        <p:nvSpPr>
          <p:cNvPr id="5" name="Open Book"/>
          <p:cNvSpPr/>
          <p:nvPr/>
        </p:nvSpPr>
        <p:spPr>
          <a:xfrm>
            <a:off x="4572167" y="1977376"/>
            <a:ext cx="3439928" cy="2395158"/>
          </a:xfrm>
          <a:prstGeom prst="roundRect">
            <a:avLst>
              <a:gd name="adj" fmla="val 510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grpSp>
        <p:nvGrpSpPr>
          <p:cNvPr id="13" name="Page 1"/>
          <p:cNvGrpSpPr/>
          <p:nvPr/>
        </p:nvGrpSpPr>
        <p:grpSpPr>
          <a:xfrm>
            <a:off x="6353283" y="2124182"/>
            <a:ext cx="1567078" cy="2162147"/>
            <a:chOff x="6228410" y="2083633"/>
            <a:chExt cx="1536490" cy="2119944"/>
          </a:xfrm>
        </p:grpSpPr>
        <p:sp>
          <p:nvSpPr>
            <p:cNvPr id="10" name="Rectangle 9"/>
            <p:cNvSpPr/>
            <p:nvPr/>
          </p:nvSpPr>
          <p:spPr>
            <a:xfrm>
              <a:off x="6228410" y="2083633"/>
              <a:ext cx="1536490" cy="20536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2" name="Directory"/>
            <p:cNvSpPr txBox="1"/>
            <p:nvPr/>
          </p:nvSpPr>
          <p:spPr>
            <a:xfrm>
              <a:off x="6345919" y="2133651"/>
              <a:ext cx="1374094" cy="2069926"/>
            </a:xfrm>
            <a:prstGeom prst="rect">
              <a:avLst/>
            </a:prstGeom>
            <a:noFill/>
          </p:spPr>
          <p:txBody>
            <a:bodyPr wrap="none" rtlCol="0">
              <a:spAutoFit/>
            </a:bodyPr>
            <a:lstStyle/>
            <a:p>
              <a:pPr defTabSz="932597"/>
              <a:r>
                <a:rPr lang="en-US" sz="1836" kern="0" dirty="0" err="1">
                  <a:solidFill>
                    <a:sysClr val="windowText" lastClr="000000"/>
                  </a:solidFill>
                </a:rPr>
                <a:t>Aaaaaaaaaa</a:t>
              </a:r>
              <a:endParaRPr lang="en-US" sz="1836" kern="0" dirty="0">
                <a:solidFill>
                  <a:sysClr val="windowText" lastClr="000000"/>
                </a:solidFill>
              </a:endParaRPr>
            </a:p>
            <a:p>
              <a:pPr defTabSz="932597"/>
              <a:r>
                <a:rPr lang="en-US" sz="1836" kern="0" dirty="0" err="1">
                  <a:solidFill>
                    <a:sysClr val="windowText" lastClr="000000"/>
                  </a:solidFill>
                </a:rPr>
                <a:t>Bbbbbbbbb</a:t>
              </a:r>
              <a:endParaRPr lang="en-US" sz="1836" kern="0" dirty="0">
                <a:solidFill>
                  <a:sysClr val="windowText" lastClr="000000"/>
                </a:solidFill>
              </a:endParaRPr>
            </a:p>
            <a:p>
              <a:pPr defTabSz="932597"/>
              <a:r>
                <a:rPr lang="en-US" sz="1836" kern="0" dirty="0" err="1">
                  <a:solidFill>
                    <a:sysClr val="windowText" lastClr="000000"/>
                  </a:solidFill>
                </a:rPr>
                <a:t>Ccccccccccc</a:t>
              </a:r>
              <a:endParaRPr lang="en-US" sz="1836" kern="0" dirty="0">
                <a:solidFill>
                  <a:sysClr val="windowText" lastClr="000000"/>
                </a:solidFill>
              </a:endParaRPr>
            </a:p>
            <a:p>
              <a:pPr defTabSz="932597"/>
              <a:r>
                <a:rPr lang="en-US" sz="1836" kern="0" dirty="0" err="1">
                  <a:solidFill>
                    <a:sysClr val="windowText" lastClr="000000"/>
                  </a:solidFill>
                </a:rPr>
                <a:t>Ddddddddd</a:t>
              </a:r>
              <a:endParaRPr lang="en-US" sz="1836" kern="0" dirty="0">
                <a:solidFill>
                  <a:sysClr val="windowText" lastClr="000000"/>
                </a:solidFill>
              </a:endParaRPr>
            </a:p>
            <a:p>
              <a:pPr defTabSz="932597"/>
              <a:r>
                <a:rPr lang="en-US" sz="1836" kern="0" dirty="0" err="1">
                  <a:solidFill>
                    <a:sysClr val="windowText" lastClr="000000"/>
                  </a:solidFill>
                </a:rPr>
                <a:t>Eeeeeeeeee</a:t>
              </a:r>
              <a:endParaRPr lang="en-US" sz="1836" kern="0" dirty="0">
                <a:solidFill>
                  <a:sysClr val="windowText" lastClr="000000"/>
                </a:solidFill>
              </a:endParaRPr>
            </a:p>
            <a:p>
              <a:pPr defTabSz="932597"/>
              <a:r>
                <a:rPr lang="en-US" sz="1836" kern="0" dirty="0" err="1">
                  <a:solidFill>
                    <a:sysClr val="windowText" lastClr="000000"/>
                  </a:solidFill>
                </a:rPr>
                <a:t>Ffffffffffffffff</a:t>
              </a:r>
              <a:endParaRPr lang="en-US" sz="1836" kern="0" dirty="0">
                <a:solidFill>
                  <a:sysClr val="windowText" lastClr="000000"/>
                </a:solidFill>
              </a:endParaRPr>
            </a:p>
            <a:p>
              <a:pPr algn="ctr" defTabSz="932597"/>
              <a:r>
                <a:rPr lang="en-US" sz="1836" kern="0" dirty="0">
                  <a:solidFill>
                    <a:sysClr val="windowText" lastClr="000000"/>
                  </a:solidFill>
                </a:rPr>
                <a:t>1</a:t>
              </a:r>
            </a:p>
          </p:txBody>
        </p:sp>
      </p:grpSp>
      <p:grpSp>
        <p:nvGrpSpPr>
          <p:cNvPr id="14" name="Page 2"/>
          <p:cNvGrpSpPr/>
          <p:nvPr/>
        </p:nvGrpSpPr>
        <p:grpSpPr>
          <a:xfrm>
            <a:off x="4705850" y="2130968"/>
            <a:ext cx="1567078" cy="2162147"/>
            <a:chOff x="6228410" y="2083633"/>
            <a:chExt cx="1536490" cy="2119944"/>
          </a:xfrm>
        </p:grpSpPr>
        <p:sp>
          <p:nvSpPr>
            <p:cNvPr id="15" name="Rectangle 14"/>
            <p:cNvSpPr/>
            <p:nvPr/>
          </p:nvSpPr>
          <p:spPr>
            <a:xfrm>
              <a:off x="6228410" y="2083633"/>
              <a:ext cx="1536490" cy="20536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16" name="Directory"/>
            <p:cNvSpPr txBox="1"/>
            <p:nvPr/>
          </p:nvSpPr>
          <p:spPr>
            <a:xfrm>
              <a:off x="6345919" y="2133651"/>
              <a:ext cx="1382110" cy="2069926"/>
            </a:xfrm>
            <a:prstGeom prst="rect">
              <a:avLst/>
            </a:prstGeom>
            <a:noFill/>
          </p:spPr>
          <p:txBody>
            <a:bodyPr wrap="none" rtlCol="0">
              <a:spAutoFit/>
            </a:bodyPr>
            <a:lstStyle/>
            <a:p>
              <a:pPr defTabSz="932597"/>
              <a:r>
                <a:rPr lang="en-US" sz="1836" kern="0" dirty="0" err="1">
                  <a:solidFill>
                    <a:sysClr val="windowText" lastClr="000000"/>
                  </a:solidFill>
                </a:rPr>
                <a:t>Gggggggggg</a:t>
              </a:r>
              <a:endParaRPr lang="en-US" sz="1836" kern="0" dirty="0">
                <a:solidFill>
                  <a:sysClr val="windowText" lastClr="000000"/>
                </a:solidFill>
              </a:endParaRPr>
            </a:p>
            <a:p>
              <a:pPr defTabSz="932597"/>
              <a:r>
                <a:rPr lang="en-US" sz="1836" kern="0" dirty="0" err="1">
                  <a:solidFill>
                    <a:sysClr val="windowText" lastClr="000000"/>
                  </a:solidFill>
                </a:rPr>
                <a:t>Hhhhhhhhh</a:t>
              </a:r>
              <a:endParaRPr lang="en-US" sz="1836" kern="0" dirty="0">
                <a:solidFill>
                  <a:sysClr val="windowText" lastClr="000000"/>
                </a:solidFill>
              </a:endParaRPr>
            </a:p>
            <a:p>
              <a:pPr defTabSz="932597"/>
              <a:r>
                <a:rPr lang="en-US" sz="1836" kern="0" dirty="0" err="1">
                  <a:solidFill>
                    <a:sysClr val="windowText" lastClr="000000"/>
                  </a:solidFill>
                </a:rPr>
                <a:t>Iiiiiiiiiiiiiiiiiiiii</a:t>
              </a:r>
              <a:endParaRPr lang="en-US" sz="1836" kern="0" dirty="0">
                <a:solidFill>
                  <a:sysClr val="windowText" lastClr="000000"/>
                </a:solidFill>
              </a:endParaRPr>
            </a:p>
            <a:p>
              <a:pPr defTabSz="932597"/>
              <a:r>
                <a:rPr lang="en-US" sz="1836" kern="0" dirty="0" err="1">
                  <a:solidFill>
                    <a:sysClr val="windowText" lastClr="000000"/>
                  </a:solidFill>
                </a:rPr>
                <a:t>Jjjjjjjjjjjjjjjjjjjjj</a:t>
              </a:r>
              <a:endParaRPr lang="en-US" sz="1836" kern="0" dirty="0">
                <a:solidFill>
                  <a:sysClr val="windowText" lastClr="000000"/>
                </a:solidFill>
              </a:endParaRPr>
            </a:p>
            <a:p>
              <a:pPr defTabSz="932597"/>
              <a:r>
                <a:rPr lang="en-US" sz="1836" kern="0" dirty="0" err="1">
                  <a:solidFill>
                    <a:sysClr val="windowText" lastClr="000000"/>
                  </a:solidFill>
                </a:rPr>
                <a:t>Kkkkkkkkkkk</a:t>
              </a:r>
              <a:endParaRPr lang="en-US" sz="1836" kern="0" dirty="0">
                <a:solidFill>
                  <a:sysClr val="windowText" lastClr="000000"/>
                </a:solidFill>
              </a:endParaRPr>
            </a:p>
            <a:p>
              <a:pPr defTabSz="932597"/>
              <a:r>
                <a:rPr lang="en-US" sz="1836" kern="0" dirty="0" err="1">
                  <a:solidFill>
                    <a:sysClr val="windowText" lastClr="000000"/>
                  </a:solidFill>
                </a:rPr>
                <a:t>Llllllllllllllllllll</a:t>
              </a:r>
              <a:endParaRPr lang="en-US" sz="1836" kern="0" dirty="0">
                <a:solidFill>
                  <a:sysClr val="windowText" lastClr="000000"/>
                </a:solidFill>
              </a:endParaRPr>
            </a:p>
            <a:p>
              <a:pPr algn="ctr" defTabSz="932597"/>
              <a:r>
                <a:rPr lang="en-US" sz="1836" kern="0" dirty="0">
                  <a:solidFill>
                    <a:sysClr val="windowText" lastClr="000000"/>
                  </a:solidFill>
                </a:rPr>
                <a:t>2</a:t>
              </a:r>
            </a:p>
          </p:txBody>
        </p:sp>
      </p:grpSp>
      <p:grpSp>
        <p:nvGrpSpPr>
          <p:cNvPr id="26" name="Index"/>
          <p:cNvGrpSpPr/>
          <p:nvPr/>
        </p:nvGrpSpPr>
        <p:grpSpPr>
          <a:xfrm>
            <a:off x="4699279" y="2114042"/>
            <a:ext cx="1591595" cy="2104675"/>
            <a:chOff x="1716024" y="2523396"/>
            <a:chExt cx="1560529" cy="2063594"/>
          </a:xfrm>
        </p:grpSpPr>
        <p:grpSp>
          <p:nvGrpSpPr>
            <p:cNvPr id="6" name="Open Book"/>
            <p:cNvGrpSpPr>
              <a:grpSpLocks noChangeAspect="1"/>
            </p:cNvGrpSpPr>
            <p:nvPr/>
          </p:nvGrpSpPr>
          <p:grpSpPr bwMode="auto">
            <a:xfrm>
              <a:off x="1716024" y="2523396"/>
              <a:ext cx="1560529" cy="2063594"/>
              <a:chOff x="3915" y="2947"/>
              <a:chExt cx="456" cy="603"/>
            </a:xfrm>
            <a:solidFill>
              <a:schemeClr val="accent4">
                <a:lumMod val="20000"/>
                <a:lumOff val="80000"/>
              </a:schemeClr>
            </a:solidFill>
          </p:grpSpPr>
          <p:sp>
            <p:nvSpPr>
              <p:cNvPr id="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22" name="Index"/>
            <p:cNvSpPr txBox="1"/>
            <p:nvPr/>
          </p:nvSpPr>
          <p:spPr>
            <a:xfrm>
              <a:off x="1905000" y="3071868"/>
              <a:ext cx="1261884" cy="1222386"/>
            </a:xfrm>
            <a:prstGeom prst="rect">
              <a:avLst/>
            </a:prstGeom>
            <a:noFill/>
          </p:spPr>
          <p:txBody>
            <a:bodyPr wrap="none" rtlCol="0">
              <a:spAutoFit/>
            </a:bodyPr>
            <a:lstStyle/>
            <a:p>
              <a:pPr defTabSz="932597"/>
              <a:r>
                <a:rPr lang="en-US" sz="1836" kern="0" dirty="0" err="1">
                  <a:solidFill>
                    <a:sysClr val="windowText" lastClr="000000"/>
                  </a:solidFill>
                </a:rPr>
                <a:t>Abcdef</a:t>
              </a:r>
              <a:r>
                <a:rPr lang="en-US" sz="1836" kern="0" dirty="0">
                  <a:solidFill>
                    <a:sysClr val="windowText" lastClr="000000"/>
                  </a:solidFill>
                </a:rPr>
                <a:t>…..1</a:t>
              </a:r>
            </a:p>
            <a:p>
              <a:pPr defTabSz="932597"/>
              <a:r>
                <a:rPr lang="en-US" sz="1836" kern="0" dirty="0" err="1">
                  <a:solidFill>
                    <a:sysClr val="windowText" lastClr="000000"/>
                  </a:solidFill>
                </a:rPr>
                <a:t>Bcdefg</a:t>
              </a:r>
              <a:r>
                <a:rPr lang="en-US" sz="1836" kern="0" dirty="0">
                  <a:solidFill>
                    <a:sysClr val="windowText" lastClr="000000"/>
                  </a:solidFill>
                </a:rPr>
                <a:t>.....1</a:t>
              </a:r>
            </a:p>
            <a:p>
              <a:pPr defTabSz="932597"/>
              <a:r>
                <a:rPr lang="en-US" sz="1836" kern="0" dirty="0" err="1">
                  <a:solidFill>
                    <a:sysClr val="windowText" lastClr="000000"/>
                  </a:solidFill>
                </a:rPr>
                <a:t>Hijklm</a:t>
              </a:r>
              <a:r>
                <a:rPr lang="en-US" sz="1836" kern="0" dirty="0">
                  <a:solidFill>
                    <a:sysClr val="windowText" lastClr="000000"/>
                  </a:solidFill>
                </a:rPr>
                <a:t>……3</a:t>
              </a:r>
            </a:p>
            <a:p>
              <a:pPr defTabSz="932597"/>
              <a:r>
                <a:rPr lang="en-US" sz="1836" kern="0" dirty="0" err="1">
                  <a:solidFill>
                    <a:sysClr val="windowText" lastClr="000000"/>
                  </a:solidFill>
                </a:rPr>
                <a:t>Opqrs</a:t>
              </a:r>
              <a:r>
                <a:rPr lang="en-US" sz="1836" kern="0" dirty="0">
                  <a:solidFill>
                    <a:sysClr val="windowText" lastClr="000000"/>
                  </a:solidFill>
                </a:rPr>
                <a:t>…….2</a:t>
              </a:r>
            </a:p>
          </p:txBody>
        </p:sp>
      </p:grpSp>
      <p:grpSp>
        <p:nvGrpSpPr>
          <p:cNvPr id="23" name="Page 3"/>
          <p:cNvGrpSpPr/>
          <p:nvPr/>
        </p:nvGrpSpPr>
        <p:grpSpPr>
          <a:xfrm>
            <a:off x="6354733" y="2124182"/>
            <a:ext cx="1567078" cy="2162147"/>
            <a:chOff x="6228410" y="2083633"/>
            <a:chExt cx="1536490" cy="2119944"/>
          </a:xfrm>
        </p:grpSpPr>
        <p:sp>
          <p:nvSpPr>
            <p:cNvPr id="24" name="Rectangle 23"/>
            <p:cNvSpPr/>
            <p:nvPr/>
          </p:nvSpPr>
          <p:spPr>
            <a:xfrm>
              <a:off x="6228410" y="2083633"/>
              <a:ext cx="1536490" cy="20536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5" name="Directory"/>
            <p:cNvSpPr txBox="1"/>
            <p:nvPr/>
          </p:nvSpPr>
          <p:spPr>
            <a:xfrm>
              <a:off x="6345919" y="2133651"/>
              <a:ext cx="1330814" cy="2069926"/>
            </a:xfrm>
            <a:prstGeom prst="rect">
              <a:avLst/>
            </a:prstGeom>
            <a:noFill/>
          </p:spPr>
          <p:txBody>
            <a:bodyPr wrap="none" rtlCol="0">
              <a:spAutoFit/>
            </a:bodyPr>
            <a:lstStyle/>
            <a:p>
              <a:pPr defTabSz="932597"/>
              <a:r>
                <a:rPr lang="en-US" sz="1836" kern="0" dirty="0" err="1">
                  <a:solidFill>
                    <a:sysClr val="windowText" lastClr="000000"/>
                  </a:solidFill>
                </a:rPr>
                <a:t>Mmmmmm</a:t>
              </a:r>
              <a:endParaRPr lang="en-US" sz="1836" kern="0" dirty="0">
                <a:solidFill>
                  <a:sysClr val="windowText" lastClr="000000"/>
                </a:solidFill>
              </a:endParaRPr>
            </a:p>
            <a:p>
              <a:pPr defTabSz="932597"/>
              <a:r>
                <a:rPr lang="en-US" sz="1836" kern="0" dirty="0" err="1">
                  <a:solidFill>
                    <a:sysClr val="windowText" lastClr="000000"/>
                  </a:solidFill>
                </a:rPr>
                <a:t>Nnnnnnnnn</a:t>
              </a:r>
              <a:endParaRPr lang="en-US" sz="1836" kern="0" dirty="0">
                <a:solidFill>
                  <a:sysClr val="windowText" lastClr="000000"/>
                </a:solidFill>
              </a:endParaRPr>
            </a:p>
            <a:p>
              <a:pPr defTabSz="932597"/>
              <a:r>
                <a:rPr lang="en-US" sz="1836" kern="0" dirty="0" err="1">
                  <a:solidFill>
                    <a:sysClr val="windowText" lastClr="000000"/>
                  </a:solidFill>
                </a:rPr>
                <a:t>Ooooooooo</a:t>
              </a:r>
              <a:endParaRPr lang="en-US" sz="1836" kern="0" dirty="0">
                <a:solidFill>
                  <a:sysClr val="windowText" lastClr="000000"/>
                </a:solidFill>
              </a:endParaRPr>
            </a:p>
            <a:p>
              <a:pPr defTabSz="932597"/>
              <a:r>
                <a:rPr lang="en-US" sz="1836" kern="0" dirty="0" err="1">
                  <a:solidFill>
                    <a:sysClr val="windowText" lastClr="000000"/>
                  </a:solidFill>
                </a:rPr>
                <a:t>Ppppppppp</a:t>
              </a:r>
              <a:endParaRPr lang="en-US" sz="1836" kern="0" dirty="0">
                <a:solidFill>
                  <a:sysClr val="windowText" lastClr="000000"/>
                </a:solidFill>
              </a:endParaRPr>
            </a:p>
            <a:p>
              <a:pPr defTabSz="932597"/>
              <a:r>
                <a:rPr lang="en-US" sz="1836" kern="0" dirty="0" err="1">
                  <a:solidFill>
                    <a:sysClr val="windowText" lastClr="000000"/>
                  </a:solidFill>
                </a:rPr>
                <a:t>Qqqqqqqqq</a:t>
              </a:r>
              <a:endParaRPr lang="en-US" sz="1836" kern="0" dirty="0">
                <a:solidFill>
                  <a:sysClr val="windowText" lastClr="000000"/>
                </a:solidFill>
              </a:endParaRPr>
            </a:p>
            <a:p>
              <a:pPr defTabSz="932597"/>
              <a:r>
                <a:rPr lang="en-US" sz="1836" kern="0" dirty="0" err="1">
                  <a:solidFill>
                    <a:sysClr val="windowText" lastClr="000000"/>
                  </a:solidFill>
                </a:rPr>
                <a:t>Rrrrrrrrrrrrr</a:t>
              </a:r>
              <a:endParaRPr lang="en-US" sz="1836" kern="0" dirty="0">
                <a:solidFill>
                  <a:sysClr val="windowText" lastClr="000000"/>
                </a:solidFill>
              </a:endParaRPr>
            </a:p>
            <a:p>
              <a:pPr algn="ctr" defTabSz="932597"/>
              <a:r>
                <a:rPr lang="en-US" sz="1836" kern="0" dirty="0">
                  <a:solidFill>
                    <a:sysClr val="windowText" lastClr="000000"/>
                  </a:solidFill>
                </a:rPr>
                <a:t>3</a:t>
              </a:r>
            </a:p>
          </p:txBody>
        </p:sp>
      </p:grpSp>
    </p:spTree>
    <p:extLst>
      <p:ext uri="{BB962C8B-B14F-4D97-AF65-F5344CB8AC3E}">
        <p14:creationId xmlns:p14="http://schemas.microsoft.com/office/powerpoint/2010/main" val="427689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lustered Root"/>
          <p:cNvPicPr>
            <a:picLocks noChangeAspect="1"/>
          </p:cNvPicPr>
          <p:nvPr/>
        </p:nvPicPr>
        <p:blipFill>
          <a:blip r:embed="rId2"/>
          <a:stretch>
            <a:fillRect/>
          </a:stretch>
        </p:blipFill>
        <p:spPr>
          <a:xfrm>
            <a:off x="5811668" y="4171635"/>
            <a:ext cx="922177" cy="1211217"/>
          </a:xfrm>
          <a:prstGeom prst="rect">
            <a:avLst/>
          </a:prstGeom>
        </p:spPr>
      </p:pic>
      <p:grpSp>
        <p:nvGrpSpPr>
          <p:cNvPr id="22" name="Disk"/>
          <p:cNvGrpSpPr>
            <a:grpSpLocks noChangeAspect="1"/>
          </p:cNvGrpSpPr>
          <p:nvPr/>
        </p:nvGrpSpPr>
        <p:grpSpPr>
          <a:xfrm>
            <a:off x="4878072" y="5782575"/>
            <a:ext cx="2662041" cy="1201129"/>
            <a:chOff x="2904848" y="2885814"/>
            <a:chExt cx="1681162" cy="959376"/>
          </a:xfrm>
        </p:grpSpPr>
        <p:sp>
          <p:nvSpPr>
            <p:cNvPr id="23" name="Flowchart: Magnetic Disk 2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4" name="Oval 2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err="1">
                <a:solidFill>
                  <a:schemeClr val="bg1"/>
                </a:solidFill>
                <a:effectLst>
                  <a:outerShdw blurRad="38100" dist="38100" dir="2700000" algn="tl">
                    <a:srgbClr val="000000">
                      <a:alpha val="43137"/>
                    </a:srgbClr>
                  </a:outerShdw>
                </a:effectLst>
              </a:rPr>
              <a:t>Sales.Product</a:t>
            </a:r>
            <a:endParaRPr lang="en-US" sz="2448" kern="0" dirty="0">
              <a:solidFill>
                <a:schemeClr val="bg1"/>
              </a:solidFill>
              <a:effectLst>
                <a:outerShdw blurRad="38100" dist="38100" dir="2700000" algn="tl">
                  <a:srgbClr val="000000">
                    <a:alpha val="43137"/>
                  </a:srgbClr>
                </a:outerShdw>
              </a:effectLst>
            </a:endParaRPr>
          </a:p>
        </p:txBody>
      </p:sp>
      <p:graphicFrame>
        <p:nvGraphicFramePr>
          <p:cNvPr id="5" name="Table"/>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sp>
        <p:nvSpPr>
          <p:cNvPr id="6" name="CREATE CLUSTERED INDEX"/>
          <p:cNvSpPr txBox="1"/>
          <p:nvPr/>
        </p:nvSpPr>
        <p:spPr>
          <a:xfrm>
            <a:off x="2544211" y="3170208"/>
            <a:ext cx="8251740"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CREATE CLUSTERED INDEX </a:t>
            </a:r>
            <a:r>
              <a:rPr lang="en-US" sz="2856" kern="0" dirty="0" err="1">
                <a:solidFill>
                  <a:sysClr val="windowText" lastClr="000000"/>
                </a:solidFill>
                <a:latin typeface="Courier New" panose="02070309020205020404" pitchFamily="49" charset="0"/>
                <a:cs typeface="Courier New" panose="02070309020205020404" pitchFamily="49" charset="0"/>
              </a:rPr>
              <a:t>idx_ProductID</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ON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r>
              <a:rPr lang="en-US" sz="2856" kern="0" dirty="0">
                <a:solidFill>
                  <a:sysClr val="windowText" lastClr="000000"/>
                </a:solidFill>
                <a:latin typeface="Courier New" panose="02070309020205020404" pitchFamily="49" charset="0"/>
                <a:cs typeface="Courier New" panose="02070309020205020404" pitchFamily="49" charset="0"/>
              </a:rPr>
              <a:t> (</a:t>
            </a:r>
            <a:r>
              <a:rPr lang="en-US" sz="2856" kern="0" dirty="0" err="1">
                <a:solidFill>
                  <a:sysClr val="windowText" lastClr="000000"/>
                </a:solidFill>
                <a:latin typeface="Courier New" panose="02070309020205020404" pitchFamily="49" charset="0"/>
                <a:cs typeface="Courier New" panose="02070309020205020404" pitchFamily="49" charset="0"/>
              </a:rPr>
              <a:t>ProductID</a:t>
            </a:r>
            <a:r>
              <a:rPr lang="en-US" sz="2856" kern="0" dirty="0">
                <a:solidFill>
                  <a:sysClr val="windowText" lastClr="000000"/>
                </a:solidFill>
                <a:latin typeface="Courier New" panose="02070309020205020404" pitchFamily="49" charset="0"/>
                <a:cs typeface="Courier New" panose="02070309020205020404" pitchFamily="49" charset="0"/>
              </a:rPr>
              <a:t>);</a:t>
            </a:r>
          </a:p>
        </p:txBody>
      </p:sp>
      <p:grpSp>
        <p:nvGrpSpPr>
          <p:cNvPr id="34" name="Clustered Index"/>
          <p:cNvGrpSpPr/>
          <p:nvPr/>
        </p:nvGrpSpPr>
        <p:grpSpPr>
          <a:xfrm>
            <a:off x="5246090" y="5175845"/>
            <a:ext cx="2027602" cy="1227645"/>
            <a:chOff x="5142828" y="5074818"/>
            <a:chExt cx="1988026" cy="1203683"/>
          </a:xfrm>
        </p:grpSpPr>
        <p:pic>
          <p:nvPicPr>
            <p:cNvPr id="20" name="Picture 19"/>
            <p:cNvPicPr>
              <a:picLocks noChangeAspect="1"/>
            </p:cNvPicPr>
            <p:nvPr/>
          </p:nvPicPr>
          <p:blipFill>
            <a:blip r:embed="rId3"/>
            <a:stretch>
              <a:fillRect/>
            </a:stretch>
          </p:blipFill>
          <p:spPr>
            <a:xfrm>
              <a:off x="5142828" y="5074818"/>
              <a:ext cx="944206" cy="1203683"/>
            </a:xfrm>
            <a:prstGeom prst="rect">
              <a:avLst/>
            </a:prstGeom>
          </p:spPr>
        </p:pic>
        <p:pic>
          <p:nvPicPr>
            <p:cNvPr id="21" name="Picture 20"/>
            <p:cNvPicPr>
              <a:picLocks noChangeAspect="1"/>
            </p:cNvPicPr>
            <p:nvPr/>
          </p:nvPicPr>
          <p:blipFill>
            <a:blip r:embed="rId4"/>
            <a:stretch>
              <a:fillRect/>
            </a:stretch>
          </p:blipFill>
          <p:spPr>
            <a:xfrm>
              <a:off x="6211874" y="5074818"/>
              <a:ext cx="918980" cy="1203683"/>
            </a:xfrm>
            <a:prstGeom prst="rect">
              <a:avLst/>
            </a:prstGeom>
          </p:spPr>
        </p:pic>
      </p:grpSp>
      <p:sp>
        <p:nvSpPr>
          <p:cNvPr id="33" name="CREATE NON CLUSTERED INDEX"/>
          <p:cNvSpPr txBox="1"/>
          <p:nvPr/>
        </p:nvSpPr>
        <p:spPr>
          <a:xfrm>
            <a:off x="2544211" y="3174978"/>
            <a:ext cx="7803775"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CREATE NONCLUSTERED INDEX </a:t>
            </a:r>
            <a:r>
              <a:rPr lang="en-US" sz="2856" kern="0" dirty="0" err="1">
                <a:solidFill>
                  <a:sysClr val="windowText" lastClr="000000"/>
                </a:solidFill>
                <a:latin typeface="Courier New" panose="02070309020205020404" pitchFamily="49" charset="0"/>
                <a:cs typeface="Courier New" panose="02070309020205020404" pitchFamily="49" charset="0"/>
              </a:rPr>
              <a:t>idx_Name</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ON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r>
              <a:rPr lang="en-US" sz="2856" kern="0" dirty="0">
                <a:solidFill>
                  <a:sysClr val="windowText" lastClr="000000"/>
                </a:solidFill>
                <a:latin typeface="Courier New" panose="02070309020205020404" pitchFamily="49" charset="0"/>
                <a:cs typeface="Courier New" panose="02070309020205020404" pitchFamily="49" charset="0"/>
              </a:rPr>
              <a:t> (Name);</a:t>
            </a:r>
          </a:p>
        </p:txBody>
      </p:sp>
      <p:cxnSp>
        <p:nvCxnSpPr>
          <p:cNvPr id="7" name="Clustered Pointer 2"/>
          <p:cNvCxnSpPr/>
          <p:nvPr/>
        </p:nvCxnSpPr>
        <p:spPr>
          <a:xfrm rot="10800000" flipV="1">
            <a:off x="5568371" y="4743123"/>
            <a:ext cx="545164" cy="3986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5" name="Clustered Pointer 1"/>
          <p:cNvCxnSpPr/>
          <p:nvPr/>
        </p:nvCxnSpPr>
        <p:spPr>
          <a:xfrm rot="10800000" flipH="1" flipV="1">
            <a:off x="6485810" y="4932676"/>
            <a:ext cx="545164" cy="3986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grpSp>
        <p:nvGrpSpPr>
          <p:cNvPr id="43" name="Group 42"/>
          <p:cNvGrpSpPr/>
          <p:nvPr/>
        </p:nvGrpSpPr>
        <p:grpSpPr>
          <a:xfrm>
            <a:off x="1431810" y="4369773"/>
            <a:ext cx="2133777" cy="2299194"/>
            <a:chOff x="1402999" y="4284481"/>
            <a:chExt cx="2092128" cy="2254316"/>
          </a:xfrm>
        </p:grpSpPr>
        <p:pic>
          <p:nvPicPr>
            <p:cNvPr id="9" name="Picture 8"/>
            <p:cNvPicPr>
              <a:picLocks noChangeAspect="1"/>
            </p:cNvPicPr>
            <p:nvPr/>
          </p:nvPicPr>
          <p:blipFill>
            <a:blip r:embed="rId5"/>
            <a:stretch>
              <a:fillRect/>
            </a:stretch>
          </p:blipFill>
          <p:spPr>
            <a:xfrm>
              <a:off x="1975334" y="4284481"/>
              <a:ext cx="992670" cy="1310324"/>
            </a:xfrm>
            <a:prstGeom prst="rect">
              <a:avLst/>
            </a:prstGeom>
          </p:spPr>
        </p:pic>
        <p:pic>
          <p:nvPicPr>
            <p:cNvPr id="10" name="Picture 9"/>
            <p:cNvPicPr>
              <a:picLocks noChangeAspect="1"/>
            </p:cNvPicPr>
            <p:nvPr/>
          </p:nvPicPr>
          <p:blipFill>
            <a:blip r:embed="rId6"/>
            <a:stretch>
              <a:fillRect/>
            </a:stretch>
          </p:blipFill>
          <p:spPr>
            <a:xfrm>
              <a:off x="1402999" y="5227783"/>
              <a:ext cx="993193" cy="1311014"/>
            </a:xfrm>
            <a:prstGeom prst="rect">
              <a:avLst/>
            </a:prstGeom>
          </p:spPr>
        </p:pic>
        <p:pic>
          <p:nvPicPr>
            <p:cNvPr id="11" name="Picture 10"/>
            <p:cNvPicPr>
              <a:picLocks noChangeAspect="1"/>
            </p:cNvPicPr>
            <p:nvPr/>
          </p:nvPicPr>
          <p:blipFill>
            <a:blip r:embed="rId7"/>
            <a:stretch>
              <a:fillRect/>
            </a:stretch>
          </p:blipFill>
          <p:spPr>
            <a:xfrm>
              <a:off x="2507613" y="5231097"/>
              <a:ext cx="987514" cy="1303518"/>
            </a:xfrm>
            <a:prstGeom prst="rect">
              <a:avLst/>
            </a:prstGeom>
          </p:spPr>
        </p:pic>
      </p:grpSp>
      <p:cxnSp>
        <p:nvCxnSpPr>
          <p:cNvPr id="39" name="Elbow Connector 38"/>
          <p:cNvCxnSpPr/>
          <p:nvPr/>
        </p:nvCxnSpPr>
        <p:spPr>
          <a:xfrm rot="10800000" flipV="1">
            <a:off x="1827114" y="4932676"/>
            <a:ext cx="545164" cy="3986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0" name="Elbow Connector 39"/>
          <p:cNvCxnSpPr/>
          <p:nvPr/>
        </p:nvCxnSpPr>
        <p:spPr>
          <a:xfrm rot="10800000" flipH="1" flipV="1">
            <a:off x="2751615" y="5105711"/>
            <a:ext cx="545164" cy="3986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grpSp>
        <p:nvGrpSpPr>
          <p:cNvPr id="44" name="Group 43"/>
          <p:cNvGrpSpPr/>
          <p:nvPr/>
        </p:nvGrpSpPr>
        <p:grpSpPr>
          <a:xfrm>
            <a:off x="1938293" y="4492499"/>
            <a:ext cx="3789300" cy="2176468"/>
            <a:chOff x="1899595" y="4404811"/>
            <a:chExt cx="3715337" cy="2133986"/>
          </a:xfrm>
        </p:grpSpPr>
        <p:cxnSp>
          <p:nvCxnSpPr>
            <p:cNvPr id="41" name="Elbow Connector 40"/>
            <p:cNvCxnSpPr>
              <a:stCxn id="11" idx="2"/>
            </p:cNvCxnSpPr>
            <p:nvPr/>
          </p:nvCxnSpPr>
          <p:spPr>
            <a:xfrm rot="5400000" flipH="1" flipV="1">
              <a:off x="3245588" y="4165270"/>
              <a:ext cx="2125126" cy="2613563"/>
            </a:xfrm>
            <a:prstGeom prst="bentConnector4">
              <a:avLst>
                <a:gd name="adj1" fmla="val -10757"/>
                <a:gd name="adj2" fmla="val 59446"/>
              </a:avLst>
            </a:prstGeom>
            <a:ln>
              <a:tailEnd type="triangle"/>
            </a:ln>
          </p:spPr>
          <p:style>
            <a:lnRef idx="2">
              <a:schemeClr val="dk1"/>
            </a:lnRef>
            <a:fillRef idx="0">
              <a:schemeClr val="dk1"/>
            </a:fillRef>
            <a:effectRef idx="1">
              <a:schemeClr val="dk1"/>
            </a:effectRef>
            <a:fontRef idx="minor">
              <a:schemeClr val="tx1"/>
            </a:fontRef>
          </p:style>
        </p:cxnSp>
        <p:cxnSp>
          <p:nvCxnSpPr>
            <p:cNvPr id="42" name="Elbow Connector 41"/>
            <p:cNvCxnSpPr>
              <a:stCxn id="10" idx="2"/>
            </p:cNvCxnSpPr>
            <p:nvPr/>
          </p:nvCxnSpPr>
          <p:spPr>
            <a:xfrm rot="5400000" flipH="1" flipV="1">
              <a:off x="2690270" y="3614136"/>
              <a:ext cx="2133986" cy="3715335"/>
            </a:xfrm>
            <a:prstGeom prst="bentConnector4">
              <a:avLst>
                <a:gd name="adj1" fmla="val -10712"/>
                <a:gd name="adj2" fmla="val 7139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13103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2951"/>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2951"/>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iterate type="lt">
                                    <p:tmAbs val="0"/>
                                  </p:iterate>
                                  <p:childTnLst>
                                    <p:set>
                                      <p:cBhvr>
                                        <p:cTn id="29" dur="1" fill="hold">
                                          <p:stCondLst>
                                            <p:cond delay="0"/>
                                          </p:stCondLst>
                                        </p:cTn>
                                        <p:tgtEl>
                                          <p:spTgt spid="6"/>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iterate type="lt">
                                    <p:tmAbs val="50"/>
                                  </p:iterate>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2601"/>
                            </p:stCondLst>
                            <p:childTnLst>
                              <p:par>
                                <p:cTn id="34" presetID="10" presetClass="entr" presetSubtype="0"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childTnLst>
                          </p:cTn>
                        </p:par>
                        <p:par>
                          <p:cTn id="37" fill="hold">
                            <p:stCondLst>
                              <p:cond delay="3101"/>
                            </p:stCondLst>
                            <p:childTnLst>
                              <p:par>
                                <p:cTn id="38" presetID="22" presetClass="entr" presetSubtype="1"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500"/>
                                        <p:tgtEl>
                                          <p:spTgt spid="39"/>
                                        </p:tgtEl>
                                      </p:cBhvr>
                                    </p:animEffect>
                                  </p:childTnLst>
                                </p:cTn>
                              </p:par>
                              <p:par>
                                <p:cTn id="41" presetID="22" presetClass="entr" presetSubtype="1"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up)">
                                      <p:cBhvr>
                                        <p:cTn id="43" dur="500"/>
                                        <p:tgtEl>
                                          <p:spTgt spid="40"/>
                                        </p:tgtEl>
                                      </p:cBhvr>
                                    </p:animEffect>
                                  </p:childTnLst>
                                </p:cTn>
                              </p:par>
                            </p:childTnLst>
                          </p:cTn>
                        </p:par>
                        <p:par>
                          <p:cTn id="44" fill="hold">
                            <p:stCondLst>
                              <p:cond delay="3601"/>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7" y="1371600"/>
            <a:ext cx="12161837" cy="4191917"/>
          </a:xfrm>
        </p:spPr>
        <p:txBody>
          <a:bodyPr/>
          <a:lstStyle/>
          <a:p>
            <a:r>
              <a:rPr lang="en-US" sz="3600" b="1" dirty="0"/>
              <a:t>A clustered index determines the order in which rows are stored</a:t>
            </a:r>
          </a:p>
          <a:p>
            <a:pPr lvl="1"/>
            <a:r>
              <a:rPr lang="en-US" sz="2800" dirty="0"/>
              <a:t>You can create only one clustered index per table</a:t>
            </a:r>
          </a:p>
          <a:p>
            <a:pPr lvl="1"/>
            <a:r>
              <a:rPr lang="en-US" sz="2800" dirty="0"/>
              <a:t>A table without a clustered index is a </a:t>
            </a:r>
            <a:r>
              <a:rPr lang="en-US" sz="2800" i="1" dirty="0"/>
              <a:t>heap</a:t>
            </a:r>
          </a:p>
          <a:p>
            <a:r>
              <a:rPr lang="en-US" sz="3600" b="1" dirty="0"/>
              <a:t>A non-clustered index stores pointers</a:t>
            </a:r>
          </a:p>
          <a:p>
            <a:pPr lvl="1"/>
            <a:r>
              <a:rPr lang="en-US" sz="2800" dirty="0"/>
              <a:t>To the row ID of a heap, or the cluster key of a clustered index</a:t>
            </a:r>
          </a:p>
          <a:p>
            <a:pPr lvl="1"/>
            <a:r>
              <a:rPr lang="en-US" sz="2800" dirty="0"/>
              <a:t>You can create multiple non-clustered indexes on a table</a:t>
            </a:r>
          </a:p>
          <a:p>
            <a:endParaRPr lang="en-US" sz="3600" dirty="0"/>
          </a:p>
        </p:txBody>
      </p:sp>
    </p:spTree>
    <p:extLst>
      <p:ext uri="{BB962C8B-B14F-4D97-AF65-F5344CB8AC3E}">
        <p14:creationId xmlns:p14="http://schemas.microsoft.com/office/powerpoint/2010/main" val="2541673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Indexes</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Creating clustered and </a:t>
            </a:r>
            <a:r>
              <a:rPr lang="en-US" dirty="0" err="1"/>
              <a:t>nonclustered</a:t>
            </a:r>
            <a:r>
              <a:rPr lang="en-US" dirty="0"/>
              <a:t> </a:t>
            </a:r>
            <a:r>
              <a:rPr lang="en-US" dirty="0" err="1"/>
              <a:t>idnexes</a:t>
            </a:r>
            <a:endParaRPr lang="en-US" dirty="0"/>
          </a:p>
        </p:txBody>
      </p:sp>
    </p:spTree>
    <p:extLst>
      <p:ext uri="{BB962C8B-B14F-4D97-AF65-F5344CB8AC3E}">
        <p14:creationId xmlns:p14="http://schemas.microsoft.com/office/powerpoint/2010/main" val="1310985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1046621" y="1227110"/>
            <a:ext cx="4468488" cy="1390196"/>
          </a:xfrm>
          <a:prstGeom prst="wedgeRoundRectCallout">
            <a:avLst>
              <a:gd name="adj1" fmla="val 19311"/>
              <a:gd name="adj2" fmla="val 1347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Well, Chris, slow is a relative term – but yes, disk I/O is the biggest performance bottleneck. Fortunately, we can make use of ever cheaper memory…</a:t>
            </a:r>
          </a:p>
        </p:txBody>
      </p:sp>
      <p:sp>
        <p:nvSpPr>
          <p:cNvPr id="11" name="Rounded Rectangular Callout 10"/>
          <p:cNvSpPr/>
          <p:nvPr/>
        </p:nvSpPr>
        <p:spPr>
          <a:xfrm>
            <a:off x="5818414" y="664229"/>
            <a:ext cx="3314746" cy="1160951"/>
          </a:xfrm>
          <a:prstGeom prst="wedgeRoundRectCallout">
            <a:avLst>
              <a:gd name="adj1" fmla="val -9537"/>
              <a:gd name="adj2" fmla="val 17975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That’s terrific Graeme, but it looks like there’s still a lot of reading data from disk – isn’t that slow?</a:t>
            </a:r>
          </a:p>
        </p:txBody>
      </p:sp>
    </p:spTree>
    <p:extLst>
      <p:ext uri="{BB962C8B-B14F-4D97-AF65-F5344CB8AC3E}">
        <p14:creationId xmlns:p14="http://schemas.microsoft.com/office/powerpoint/2010/main" val="13889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Disk"/>
          <p:cNvGrpSpPr>
            <a:grpSpLocks noChangeAspect="1"/>
          </p:cNvGrpSpPr>
          <p:nvPr/>
        </p:nvGrpSpPr>
        <p:grpSpPr>
          <a:xfrm>
            <a:off x="4738070" y="5825816"/>
            <a:ext cx="2662041" cy="1201129"/>
            <a:chOff x="2904848" y="2885814"/>
            <a:chExt cx="1681162" cy="959376"/>
          </a:xfrm>
        </p:grpSpPr>
        <p:sp>
          <p:nvSpPr>
            <p:cNvPr id="20" name="Flowchart: Magnetic Disk 1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a:solidFill>
                  <a:sysClr val="windowText" lastClr="000000"/>
                </a:solidFill>
              </a:endParaRPr>
            </a:p>
          </p:txBody>
        </p:sp>
        <p:sp>
          <p:nvSpPr>
            <p:cNvPr id="21" name="Oval 2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Page 2"/>
          <p:cNvSpPr/>
          <p:nvPr/>
        </p:nvSpPr>
        <p:spPr>
          <a:xfrm>
            <a:off x="3510415" y="4856158"/>
            <a:ext cx="5337927" cy="141117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932597"/>
            <a:r>
              <a:rPr lang="en-US" sz="1836" kern="0" dirty="0">
                <a:solidFill>
                  <a:sysClr val="windowText" lastClr="000000"/>
                </a:solidFill>
              </a:rPr>
              <a:t>Page 2</a:t>
            </a:r>
          </a:p>
        </p:txBody>
      </p:sp>
      <p:sp>
        <p:nvSpPr>
          <p:cNvPr id="11" name="Page 1"/>
          <p:cNvSpPr/>
          <p:nvPr/>
        </p:nvSpPr>
        <p:spPr>
          <a:xfrm>
            <a:off x="3510416" y="3346809"/>
            <a:ext cx="5337927" cy="141117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932597"/>
            <a:r>
              <a:rPr lang="en-US" sz="1836" kern="0" dirty="0">
                <a:solidFill>
                  <a:sysClr val="windowText" lastClr="000000"/>
                </a:solidFill>
              </a:rPr>
              <a:t>Page 1</a:t>
            </a:r>
          </a:p>
        </p:txBody>
      </p:sp>
      <p:sp>
        <p:nvSpPr>
          <p:cNvPr id="4"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err="1">
                <a:solidFill>
                  <a:schemeClr val="bg1"/>
                </a:solidFill>
                <a:effectLst>
                  <a:outerShdw blurRad="38100" dist="38100" dir="2700000" algn="tl">
                    <a:srgbClr val="000000">
                      <a:alpha val="43137"/>
                    </a:srgbClr>
                  </a:outerShdw>
                </a:effectLst>
              </a:rPr>
              <a:t>Sales.Product</a:t>
            </a:r>
            <a:endParaRPr lang="en-US" sz="2448" kern="0" dirty="0">
              <a:solidFill>
                <a:schemeClr val="bg1"/>
              </a:solidFill>
              <a:effectLst>
                <a:outerShdw blurRad="38100" dist="38100" dir="2700000" algn="tl">
                  <a:srgbClr val="000000">
                    <a:alpha val="43137"/>
                  </a:srgbClr>
                </a:outerShdw>
              </a:effectLst>
            </a:endParaRPr>
          </a:p>
        </p:txBody>
      </p:sp>
      <p:graphicFrame>
        <p:nvGraphicFramePr>
          <p:cNvPr id="5" name="Table"/>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6" name="Row Page 1"/>
          <p:cNvGraphicFramePr>
            <a:graphicFrameLocks noGrp="1"/>
          </p:cNvGraphicFramePr>
          <p:nvPr>
            <p:extLst/>
          </p:nvPr>
        </p:nvGraphicFramePr>
        <p:xfrm>
          <a:off x="3761682" y="3724575"/>
          <a:ext cx="4914864" cy="765640"/>
        </p:xfrm>
        <a:graphic>
          <a:graphicData uri="http://schemas.openxmlformats.org/drawingml/2006/table">
            <a:tbl>
              <a:tblPr bandRow="1">
                <a:tableStyleId>{3B4B98B0-60AC-42C2-AFA5-B58CD77FA1E5}</a:tableStyleId>
              </a:tblPr>
              <a:tblGrid>
                <a:gridCol w="646047">
                  <a:extLst>
                    <a:ext uri="{9D8B030D-6E8A-4147-A177-3AD203B41FA5}">
                      <a16:colId xmlns:a16="http://schemas.microsoft.com/office/drawing/2014/main" val="3618889415"/>
                    </a:ext>
                  </a:extLst>
                </a:gridCol>
                <a:gridCol w="2231958">
                  <a:extLst>
                    <a:ext uri="{9D8B030D-6E8A-4147-A177-3AD203B41FA5}">
                      <a16:colId xmlns:a16="http://schemas.microsoft.com/office/drawing/2014/main" val="2218582792"/>
                    </a:ext>
                  </a:extLst>
                </a:gridCol>
                <a:gridCol w="1390812">
                  <a:extLst>
                    <a:ext uri="{9D8B030D-6E8A-4147-A177-3AD203B41FA5}">
                      <a16:colId xmlns:a16="http://schemas.microsoft.com/office/drawing/2014/main" val="128276324"/>
                    </a:ext>
                  </a:extLst>
                </a:gridCol>
                <a:gridCol w="646047">
                  <a:extLst>
                    <a:ext uri="{9D8B030D-6E8A-4147-A177-3AD203B41FA5}">
                      <a16:colId xmlns:a16="http://schemas.microsoft.com/office/drawing/2014/main" val="2765010171"/>
                    </a:ext>
                  </a:extLst>
                </a:gridCol>
              </a:tblGrid>
              <a:tr h="378611">
                <a:tc>
                  <a:txBody>
                    <a:bodyPr/>
                    <a:lstStyle/>
                    <a:p>
                      <a:r>
                        <a:rPr lang="en-US" sz="1900" dirty="0"/>
                        <a:t>1</a:t>
                      </a:r>
                      <a:endParaRPr lang="en-US" sz="1900" i="0" dirty="0">
                        <a:solidFill>
                          <a:schemeClr val="tx1"/>
                        </a:solidFill>
                      </a:endParaRPr>
                    </a:p>
                  </a:txBody>
                  <a:tcPr marL="93260" marR="93260" marT="46630" marB="46630"/>
                </a:tc>
                <a:tc>
                  <a:txBody>
                    <a:bodyPr/>
                    <a:lstStyle/>
                    <a:p>
                      <a:r>
                        <a:rPr lang="en-US" sz="1900" dirty="0"/>
                        <a:t>Widget</a:t>
                      </a:r>
                      <a:endParaRPr lang="en-US" sz="1900" i="0" dirty="0">
                        <a:solidFill>
                          <a:schemeClr val="tx1"/>
                        </a:solidFill>
                      </a:endParaRPr>
                    </a:p>
                  </a:txBody>
                  <a:tcPr marL="93260" marR="93260" marT="46630" marB="46630"/>
                </a:tc>
                <a:tc>
                  <a:txBody>
                    <a:bodyPr/>
                    <a:lstStyle/>
                    <a:p>
                      <a:r>
                        <a:rPr lang="en-US" sz="1900" dirty="0"/>
                        <a:t>12.99</a:t>
                      </a:r>
                      <a:endParaRPr lang="en-US" sz="1900" i="0" dirty="0">
                        <a:solidFill>
                          <a:schemeClr val="tx1"/>
                        </a:solidFill>
                      </a:endParaRPr>
                    </a:p>
                  </a:txBody>
                  <a:tcPr marL="93260" marR="93260" marT="46630" marB="46630"/>
                </a:tc>
                <a:tc>
                  <a:txBody>
                    <a:bodyPr/>
                    <a:lstStyle/>
                    <a:p>
                      <a:r>
                        <a:rPr lang="en-US" sz="1900" dirty="0"/>
                        <a:t>1</a:t>
                      </a:r>
                      <a:endParaRPr lang="en-US" sz="1900" i="0" dirty="0">
                        <a:solidFill>
                          <a:schemeClr val="tx1"/>
                        </a:solidFill>
                      </a:endParaRPr>
                    </a:p>
                  </a:txBody>
                  <a:tcPr marL="93260" marR="93260" marT="46630" marB="46630"/>
                </a:tc>
                <a:extLst>
                  <a:ext uri="{0D108BD9-81ED-4DB2-BD59-A6C34878D82A}">
                    <a16:rowId xmlns:a16="http://schemas.microsoft.com/office/drawing/2014/main" val="421879776"/>
                  </a:ext>
                </a:extLst>
              </a:tr>
              <a:tr h="378611">
                <a:tc>
                  <a:txBody>
                    <a:bodyPr/>
                    <a:lstStyle/>
                    <a:p>
                      <a:r>
                        <a:rPr lang="en-US" sz="1900" dirty="0"/>
                        <a:t>2</a:t>
                      </a:r>
                      <a:endParaRPr lang="en-US" sz="1900" i="0" dirty="0">
                        <a:solidFill>
                          <a:schemeClr val="tx1"/>
                        </a:solidFill>
                      </a:endParaRPr>
                    </a:p>
                  </a:txBody>
                  <a:tcPr marL="93260" marR="93260" marT="46630" marB="46630"/>
                </a:tc>
                <a:tc>
                  <a:txBody>
                    <a:bodyPr/>
                    <a:lstStyle/>
                    <a:p>
                      <a:r>
                        <a:rPr lang="en-US" sz="1900" dirty="0" err="1"/>
                        <a:t>Thingybob</a:t>
                      </a:r>
                      <a:endParaRPr lang="en-US" sz="1900" i="0" dirty="0">
                        <a:solidFill>
                          <a:schemeClr val="tx1"/>
                        </a:solidFill>
                      </a:endParaRPr>
                    </a:p>
                  </a:txBody>
                  <a:tcPr marL="93260" marR="93260" marT="46630" marB="46630"/>
                </a:tc>
                <a:tc>
                  <a:txBody>
                    <a:bodyPr/>
                    <a:lstStyle/>
                    <a:p>
                      <a:r>
                        <a:rPr lang="en-US" sz="1900" dirty="0"/>
                        <a:t>3.75</a:t>
                      </a:r>
                      <a:endParaRPr lang="en-US" sz="1900" i="0" dirty="0">
                        <a:solidFill>
                          <a:schemeClr val="tx1"/>
                        </a:solidFill>
                      </a:endParaRPr>
                    </a:p>
                  </a:txBody>
                  <a:tcPr marL="93260" marR="93260" marT="46630" marB="46630"/>
                </a:tc>
                <a:tc>
                  <a:txBody>
                    <a:bodyPr/>
                    <a:lstStyle/>
                    <a:p>
                      <a:r>
                        <a:rPr lang="en-US" sz="1900" dirty="0"/>
                        <a:t>2</a:t>
                      </a:r>
                      <a:endParaRPr lang="en-US" sz="1900" i="0" dirty="0">
                        <a:solidFill>
                          <a:schemeClr val="tx1"/>
                        </a:solidFill>
                      </a:endParaRPr>
                    </a:p>
                  </a:txBody>
                  <a:tcPr marL="93260" marR="93260" marT="46630" marB="46630"/>
                </a:tc>
                <a:extLst>
                  <a:ext uri="{0D108BD9-81ED-4DB2-BD59-A6C34878D82A}">
                    <a16:rowId xmlns:a16="http://schemas.microsoft.com/office/drawing/2014/main" val="2693717018"/>
                  </a:ext>
                </a:extLst>
              </a:tr>
            </a:tbl>
          </a:graphicData>
        </a:graphic>
      </p:graphicFrame>
      <p:graphicFrame>
        <p:nvGraphicFramePr>
          <p:cNvPr id="7" name="Row Page 2"/>
          <p:cNvGraphicFramePr>
            <a:graphicFrameLocks noGrp="1"/>
          </p:cNvGraphicFramePr>
          <p:nvPr>
            <p:extLst/>
          </p:nvPr>
        </p:nvGraphicFramePr>
        <p:xfrm>
          <a:off x="3761682" y="5263047"/>
          <a:ext cx="4914865" cy="765640"/>
        </p:xfrm>
        <a:graphic>
          <a:graphicData uri="http://schemas.openxmlformats.org/drawingml/2006/table">
            <a:tbl>
              <a:tblPr bandRow="1">
                <a:tableStyleId>{3B4B98B0-60AC-42C2-AFA5-B58CD77FA1E5}</a:tableStyleId>
              </a:tblPr>
              <a:tblGrid>
                <a:gridCol w="669208">
                  <a:extLst>
                    <a:ext uri="{9D8B030D-6E8A-4147-A177-3AD203B41FA5}">
                      <a16:colId xmlns:a16="http://schemas.microsoft.com/office/drawing/2014/main" val="3618889415"/>
                    </a:ext>
                  </a:extLst>
                </a:gridCol>
                <a:gridCol w="2199309">
                  <a:extLst>
                    <a:ext uri="{9D8B030D-6E8A-4147-A177-3AD203B41FA5}">
                      <a16:colId xmlns:a16="http://schemas.microsoft.com/office/drawing/2014/main" val="2218582792"/>
                    </a:ext>
                  </a:extLst>
                </a:gridCol>
                <a:gridCol w="1499999">
                  <a:extLst>
                    <a:ext uri="{9D8B030D-6E8A-4147-A177-3AD203B41FA5}">
                      <a16:colId xmlns:a16="http://schemas.microsoft.com/office/drawing/2014/main" val="128276324"/>
                    </a:ext>
                  </a:extLst>
                </a:gridCol>
                <a:gridCol w="546349">
                  <a:extLst>
                    <a:ext uri="{9D8B030D-6E8A-4147-A177-3AD203B41FA5}">
                      <a16:colId xmlns:a16="http://schemas.microsoft.com/office/drawing/2014/main" val="2765010171"/>
                    </a:ext>
                  </a:extLst>
                </a:gridCol>
              </a:tblGrid>
              <a:tr h="378611">
                <a:tc>
                  <a:txBody>
                    <a:bodyPr/>
                    <a:lstStyle/>
                    <a:p>
                      <a:r>
                        <a:rPr lang="en-US" sz="1900" dirty="0"/>
                        <a:t>3</a:t>
                      </a:r>
                      <a:endParaRPr lang="en-US" sz="1900" i="0" dirty="0">
                        <a:solidFill>
                          <a:schemeClr val="tx1"/>
                        </a:solidFill>
                      </a:endParaRPr>
                    </a:p>
                  </a:txBody>
                  <a:tcPr marL="93260" marR="93260" marT="46630" marB="46630"/>
                </a:tc>
                <a:tc>
                  <a:txBody>
                    <a:bodyPr/>
                    <a:lstStyle/>
                    <a:p>
                      <a:r>
                        <a:rPr lang="en-US" sz="1900" dirty="0" err="1"/>
                        <a:t>Knicknack</a:t>
                      </a:r>
                      <a:endParaRPr lang="en-US" sz="1900" i="0" dirty="0">
                        <a:solidFill>
                          <a:schemeClr val="tx1"/>
                        </a:solidFill>
                      </a:endParaRPr>
                    </a:p>
                  </a:txBody>
                  <a:tcPr marL="93260" marR="93260" marT="46630" marB="46630"/>
                </a:tc>
                <a:tc>
                  <a:txBody>
                    <a:bodyPr/>
                    <a:lstStyle/>
                    <a:p>
                      <a:r>
                        <a:rPr lang="en-US" sz="1900" dirty="0"/>
                        <a:t>NULL</a:t>
                      </a:r>
                      <a:endParaRPr lang="en-US" sz="1900" i="1" dirty="0">
                        <a:solidFill>
                          <a:schemeClr val="tx1">
                            <a:lumMod val="50000"/>
                            <a:lumOff val="50000"/>
                          </a:schemeClr>
                        </a:solidFill>
                      </a:endParaRPr>
                    </a:p>
                  </a:txBody>
                  <a:tcPr marL="93260" marR="93260" marT="46630" marB="46630"/>
                </a:tc>
                <a:tc>
                  <a:txBody>
                    <a:bodyPr/>
                    <a:lstStyle/>
                    <a:p>
                      <a:r>
                        <a:rPr lang="en-US" sz="1900" dirty="0"/>
                        <a:t>1</a:t>
                      </a:r>
                      <a:endParaRPr lang="en-US" sz="1900" i="0" dirty="0">
                        <a:solidFill>
                          <a:schemeClr val="tx1"/>
                        </a:solidFill>
                      </a:endParaRPr>
                    </a:p>
                  </a:txBody>
                  <a:tcPr marL="93260" marR="93260" marT="46630" marB="46630"/>
                </a:tc>
                <a:extLst>
                  <a:ext uri="{0D108BD9-81ED-4DB2-BD59-A6C34878D82A}">
                    <a16:rowId xmlns:a16="http://schemas.microsoft.com/office/drawing/2014/main" val="474114192"/>
                  </a:ext>
                </a:extLst>
              </a:tr>
              <a:tr h="378611">
                <a:tc>
                  <a:txBody>
                    <a:bodyPr/>
                    <a:lstStyle/>
                    <a:p>
                      <a:r>
                        <a:rPr lang="en-US" sz="1900" dirty="0"/>
                        <a:t>4</a:t>
                      </a:r>
                      <a:endParaRPr lang="en-US" sz="1900" i="0" dirty="0">
                        <a:solidFill>
                          <a:schemeClr val="tx1"/>
                        </a:solidFill>
                      </a:endParaRPr>
                    </a:p>
                  </a:txBody>
                  <a:tcPr marL="93260" marR="93260" marT="46630" marB="46630"/>
                </a:tc>
                <a:tc>
                  <a:txBody>
                    <a:bodyPr/>
                    <a:lstStyle/>
                    <a:p>
                      <a:r>
                        <a:rPr lang="en-US" sz="1900" dirty="0" err="1"/>
                        <a:t>Wotsit</a:t>
                      </a:r>
                      <a:endParaRPr lang="en-US" sz="1900" i="0" dirty="0">
                        <a:solidFill>
                          <a:schemeClr val="tx1"/>
                        </a:solidFill>
                      </a:endParaRPr>
                    </a:p>
                  </a:txBody>
                  <a:tcPr marL="93260" marR="93260" marT="46630" marB="46630"/>
                </a:tc>
                <a:tc>
                  <a:txBody>
                    <a:bodyPr/>
                    <a:lstStyle/>
                    <a:p>
                      <a:r>
                        <a:rPr lang="en-US" sz="1900" dirty="0"/>
                        <a:t>NULL</a:t>
                      </a:r>
                      <a:endParaRPr lang="en-US" sz="1900" i="0" dirty="0">
                        <a:solidFill>
                          <a:schemeClr val="tx1"/>
                        </a:solidFill>
                      </a:endParaRPr>
                    </a:p>
                  </a:txBody>
                  <a:tcPr marL="93260" marR="93260" marT="46630" marB="46630"/>
                </a:tc>
                <a:tc>
                  <a:txBody>
                    <a:bodyPr/>
                    <a:lstStyle/>
                    <a:p>
                      <a:r>
                        <a:rPr lang="en-US" sz="1900" dirty="0"/>
                        <a:t>1</a:t>
                      </a:r>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3" name="Column Store"/>
          <p:cNvGraphicFramePr>
            <a:graphicFrameLocks noGrp="1"/>
          </p:cNvGraphicFramePr>
          <p:nvPr>
            <p:extLst/>
          </p:nvPr>
        </p:nvGraphicFramePr>
        <p:xfrm>
          <a:off x="3847652" y="3803117"/>
          <a:ext cx="4786018" cy="1531280"/>
        </p:xfrm>
        <a:graphic>
          <a:graphicData uri="http://schemas.openxmlformats.org/drawingml/2006/table">
            <a:tbl>
              <a:tblPr bandRow="1">
                <a:tableStyleId>{3B4B98B0-60AC-42C2-AFA5-B58CD77FA1E5}</a:tableStyleId>
              </a:tblPr>
              <a:tblGrid>
                <a:gridCol w="361479">
                  <a:extLst>
                    <a:ext uri="{9D8B030D-6E8A-4147-A177-3AD203B41FA5}">
                      <a16:colId xmlns:a16="http://schemas.microsoft.com/office/drawing/2014/main" val="3618889415"/>
                    </a:ext>
                  </a:extLst>
                </a:gridCol>
                <a:gridCol w="441546">
                  <a:extLst>
                    <a:ext uri="{9D8B030D-6E8A-4147-A177-3AD203B41FA5}">
                      <a16:colId xmlns:a16="http://schemas.microsoft.com/office/drawing/2014/main" val="3897768834"/>
                    </a:ext>
                  </a:extLst>
                </a:gridCol>
                <a:gridCol w="1301759">
                  <a:extLst>
                    <a:ext uri="{9D8B030D-6E8A-4147-A177-3AD203B41FA5}">
                      <a16:colId xmlns:a16="http://schemas.microsoft.com/office/drawing/2014/main" val="2218582792"/>
                    </a:ext>
                  </a:extLst>
                </a:gridCol>
                <a:gridCol w="456587">
                  <a:extLst>
                    <a:ext uri="{9D8B030D-6E8A-4147-A177-3AD203B41FA5}">
                      <a16:colId xmlns:a16="http://schemas.microsoft.com/office/drawing/2014/main" val="1489346966"/>
                    </a:ext>
                  </a:extLst>
                </a:gridCol>
                <a:gridCol w="1233756">
                  <a:extLst>
                    <a:ext uri="{9D8B030D-6E8A-4147-A177-3AD203B41FA5}">
                      <a16:colId xmlns:a16="http://schemas.microsoft.com/office/drawing/2014/main" val="128276324"/>
                    </a:ext>
                  </a:extLst>
                </a:gridCol>
                <a:gridCol w="340012">
                  <a:extLst>
                    <a:ext uri="{9D8B030D-6E8A-4147-A177-3AD203B41FA5}">
                      <a16:colId xmlns:a16="http://schemas.microsoft.com/office/drawing/2014/main" val="1119210920"/>
                    </a:ext>
                  </a:extLst>
                </a:gridCol>
                <a:gridCol w="650879">
                  <a:extLst>
                    <a:ext uri="{9D8B030D-6E8A-4147-A177-3AD203B41FA5}">
                      <a16:colId xmlns:a16="http://schemas.microsoft.com/office/drawing/2014/main" val="2765010171"/>
                    </a:ext>
                  </a:extLst>
                </a:gridCol>
              </a:tblGrid>
              <a:tr h="378611">
                <a:tc>
                  <a:txBody>
                    <a:bodyPr/>
                    <a:lstStyle/>
                    <a:p>
                      <a:r>
                        <a:rPr lang="en-US" sz="1900" dirty="0"/>
                        <a:t>1</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1900" dirty="0"/>
                        <a:t>Widget</a:t>
                      </a:r>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1900" dirty="0"/>
                        <a:t>12.99</a:t>
                      </a:r>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1900" dirty="0"/>
                        <a:t>1</a:t>
                      </a:r>
                      <a:endParaRPr lang="en-US" sz="1900" i="0" dirty="0">
                        <a:solidFill>
                          <a:schemeClr val="tx1"/>
                        </a:solidFill>
                      </a:endParaRPr>
                    </a:p>
                  </a:txBody>
                  <a:tcPr marL="93260" marR="93260" marT="46630" marB="46630">
                    <a:lnL>
                      <a:noFill/>
                    </a:lnL>
                  </a:tcPr>
                </a:tc>
                <a:extLst>
                  <a:ext uri="{0D108BD9-81ED-4DB2-BD59-A6C34878D82A}">
                    <a16:rowId xmlns:a16="http://schemas.microsoft.com/office/drawing/2014/main" val="421879776"/>
                  </a:ext>
                </a:extLst>
              </a:tr>
              <a:tr h="378611">
                <a:tc>
                  <a:txBody>
                    <a:bodyPr/>
                    <a:lstStyle/>
                    <a:p>
                      <a:r>
                        <a:rPr lang="en-US" sz="1900" dirty="0"/>
                        <a:t>2</a:t>
                      </a:r>
                      <a:endParaRPr lang="en-US" sz="1900" i="0" dirty="0">
                        <a:solidFill>
                          <a:schemeClr val="tx1"/>
                        </a:solidFill>
                      </a:endParaRPr>
                    </a:p>
                  </a:txBody>
                  <a:tcPr marL="93260" marR="93260" marT="46630" marB="46630">
                    <a:lnB w="12700" cap="flat" cmpd="sng" algn="ctr">
                      <a:solidFill>
                        <a:schemeClr val="tx1"/>
                      </a:solidFill>
                      <a:prstDash val="solid"/>
                      <a:round/>
                      <a:headEnd type="none" w="med" len="med"/>
                      <a:tailEnd type="none" w="med" len="med"/>
                    </a:lnB>
                  </a:tcPr>
                </a:tc>
                <a:tc>
                  <a:txBody>
                    <a:bodyPr/>
                    <a:lstStyle/>
                    <a:p>
                      <a:endParaRPr lang="en-US" sz="1900" i="0" dirty="0">
                        <a:solidFill>
                          <a:schemeClr val="tx1"/>
                        </a:solidFill>
                      </a:endParaRPr>
                    </a:p>
                  </a:txBody>
                  <a:tcPr marL="93260" marR="93260" marT="46630" marB="46630">
                    <a:lnT>
                      <a:no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900" dirty="0" err="1"/>
                        <a:t>Thingybob</a:t>
                      </a:r>
                      <a:endParaRPr lang="en-US" sz="1900" i="0" dirty="0">
                        <a:solidFill>
                          <a:schemeClr val="tx1"/>
                        </a:solidFill>
                      </a:endParaRPr>
                    </a:p>
                  </a:txBody>
                  <a:tcPr marL="93260" marR="93260" marT="46630" marB="46630">
                    <a:lnR>
                      <a:noFill/>
                    </a:lnR>
                    <a:lnB w="12700" cap="flat" cmpd="sng" algn="ctr">
                      <a:solidFill>
                        <a:schemeClr val="tx1"/>
                      </a:solidFill>
                      <a:prstDash val="solid"/>
                      <a:round/>
                      <a:headEnd type="none" w="med" len="med"/>
                      <a:tailEnd type="none" w="med" len="med"/>
                    </a:lnB>
                  </a:tcPr>
                </a:tc>
                <a:tc>
                  <a:txBody>
                    <a:bodyPr/>
                    <a:lstStyle/>
                    <a:p>
                      <a:endParaRPr lang="en-US" sz="1900" i="0" dirty="0">
                        <a:solidFill>
                          <a:schemeClr val="tx1"/>
                        </a:solidFill>
                      </a:endParaRPr>
                    </a:p>
                  </a:txBody>
                  <a:tcPr marL="93260" marR="93260" marT="46630" marB="46630">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900" dirty="0"/>
                        <a:t>3.75</a:t>
                      </a:r>
                      <a:endParaRPr lang="en-US" sz="1900" i="0" dirty="0">
                        <a:solidFill>
                          <a:schemeClr val="tx1"/>
                        </a:solidFill>
                      </a:endParaRPr>
                    </a:p>
                  </a:txBody>
                  <a:tcPr marL="93260" marR="93260" marT="46630" marB="46630">
                    <a:lnL>
                      <a:noFill/>
                    </a:lnL>
                    <a:lnR>
                      <a:noFill/>
                    </a:lnR>
                    <a:lnB w="12700" cap="flat" cmpd="sng" algn="ctr">
                      <a:solidFill>
                        <a:schemeClr val="tx1"/>
                      </a:solidFill>
                      <a:prstDash val="solid"/>
                      <a:round/>
                      <a:headEnd type="none" w="med" len="med"/>
                      <a:tailEnd type="none" w="med" len="med"/>
                    </a:lnB>
                  </a:tcPr>
                </a:tc>
                <a:tc>
                  <a:txBody>
                    <a:bodyPr/>
                    <a:lstStyle/>
                    <a:p>
                      <a:endParaRPr lang="en-US" sz="1900" i="0" dirty="0">
                        <a:solidFill>
                          <a:schemeClr val="tx1"/>
                        </a:solidFill>
                      </a:endParaRPr>
                    </a:p>
                  </a:txBody>
                  <a:tcPr marL="93260" marR="93260" marT="46630" marB="46630">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900" dirty="0"/>
                        <a:t>2</a:t>
                      </a:r>
                      <a:endParaRPr lang="en-US" sz="1900" i="0" dirty="0">
                        <a:solidFill>
                          <a:schemeClr val="tx1"/>
                        </a:solidFill>
                      </a:endParaRPr>
                    </a:p>
                  </a:txBody>
                  <a:tcPr marL="93260" marR="93260" marT="46630" marB="46630">
                    <a:lnL>
                      <a:noFill/>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717018"/>
                  </a:ext>
                </a:extLst>
              </a:tr>
              <a:tr h="378611">
                <a:tc>
                  <a:txBody>
                    <a:bodyPr/>
                    <a:lstStyle/>
                    <a:p>
                      <a:r>
                        <a:rPr lang="en-US" sz="1900" dirty="0"/>
                        <a:t>3</a:t>
                      </a:r>
                      <a:endParaRPr lang="en-US" sz="1900" i="0" dirty="0">
                        <a:solidFill>
                          <a:schemeClr val="tx1"/>
                        </a:solidFill>
                      </a:endParaRPr>
                    </a:p>
                  </a:txBody>
                  <a:tcPr marL="93260" marR="93260" marT="46630" marB="46630">
                    <a:lnT w="12700" cap="flat" cmpd="sng" algn="ctr">
                      <a:solidFill>
                        <a:schemeClr val="tx1"/>
                      </a:solidFill>
                      <a:prstDash val="solid"/>
                      <a:round/>
                      <a:headEnd type="none" w="med" len="med"/>
                      <a:tailEnd type="none" w="med" len="med"/>
                    </a:lnT>
                  </a:tcPr>
                </a:tc>
                <a:tc>
                  <a:txBody>
                    <a:bodyPr/>
                    <a:lstStyle/>
                    <a:p>
                      <a:endParaRPr lang="en-US" sz="1900" i="0" dirty="0">
                        <a:solidFill>
                          <a:schemeClr val="tx1"/>
                        </a:solidFill>
                      </a:endParaRPr>
                    </a:p>
                  </a:txBody>
                  <a:tcPr marL="93260" marR="93260" marT="46630" marB="46630">
                    <a:lnT w="12700" cap="flat" cmpd="sng" algn="ctr">
                      <a:solidFill>
                        <a:schemeClr val="tx1"/>
                      </a:solidFill>
                      <a:prstDash val="solid"/>
                      <a:round/>
                      <a:headEnd type="none" w="med" len="med"/>
                      <a:tailEnd type="none" w="med" len="med"/>
                    </a:lnT>
                    <a:lnB>
                      <a:noFill/>
                    </a:lnB>
                    <a:solidFill>
                      <a:schemeClr val="bg1"/>
                    </a:solidFill>
                  </a:tcPr>
                </a:tc>
                <a:tc>
                  <a:txBody>
                    <a:bodyPr/>
                    <a:lstStyle/>
                    <a:p>
                      <a:r>
                        <a:rPr lang="en-US" sz="1900" dirty="0" err="1"/>
                        <a:t>Knicknack</a:t>
                      </a:r>
                      <a:endParaRPr lang="en-US" sz="1900" i="0" dirty="0">
                        <a:solidFill>
                          <a:schemeClr val="tx1"/>
                        </a:solidFill>
                      </a:endParaRPr>
                    </a:p>
                  </a:txBody>
                  <a:tcPr marL="93260" marR="93260" marT="46630" marB="46630">
                    <a:lnR>
                      <a:noFill/>
                    </a:lnR>
                    <a:lnT w="12700" cap="flat" cmpd="sng" algn="ctr">
                      <a:solidFill>
                        <a:schemeClr val="tx1"/>
                      </a:solidFill>
                      <a:prstDash val="solid"/>
                      <a:round/>
                      <a:headEnd type="none" w="med" len="med"/>
                      <a:tailEnd type="none" w="med" len="med"/>
                    </a:lnT>
                  </a:tcPr>
                </a:tc>
                <a:tc>
                  <a:txBody>
                    <a:bodyPr/>
                    <a:lstStyle/>
                    <a:p>
                      <a:endParaRPr lang="en-US" sz="1900" i="0" dirty="0">
                        <a:solidFill>
                          <a:schemeClr val="tx1"/>
                        </a:solidFill>
                      </a:endParaRPr>
                    </a:p>
                  </a:txBody>
                  <a:tcPr marL="93260" marR="93260" marT="46630" marB="46630">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900" i="1" dirty="0">
                          <a:solidFill>
                            <a:schemeClr val="tx1">
                              <a:lumMod val="50000"/>
                              <a:lumOff val="50000"/>
                            </a:schemeClr>
                          </a:solidFill>
                        </a:rPr>
                        <a:t>NULL</a:t>
                      </a:r>
                    </a:p>
                  </a:txBody>
                  <a:tcPr marL="93260" marR="93260" marT="46630" marB="46630">
                    <a:lnL>
                      <a:noFill/>
                    </a:lnL>
                    <a:lnR>
                      <a:noFill/>
                    </a:lnR>
                    <a:lnT w="12700" cap="flat" cmpd="sng" algn="ctr">
                      <a:solidFill>
                        <a:schemeClr val="tx1"/>
                      </a:solidFill>
                      <a:prstDash val="solid"/>
                      <a:round/>
                      <a:headEnd type="none" w="med" len="med"/>
                      <a:tailEnd type="none" w="med" len="med"/>
                    </a:lnT>
                    <a:noFill/>
                  </a:tcPr>
                </a:tc>
                <a:tc>
                  <a:txBody>
                    <a:bodyPr/>
                    <a:lstStyle/>
                    <a:p>
                      <a:endParaRPr lang="en-US" sz="1900" i="1" dirty="0">
                        <a:solidFill>
                          <a:schemeClr val="tx1">
                            <a:lumMod val="50000"/>
                            <a:lumOff val="50000"/>
                          </a:schemeClr>
                        </a:solidFill>
                      </a:endParaRPr>
                    </a:p>
                  </a:txBody>
                  <a:tcPr marL="93260" marR="93260" marT="46630" marB="46630">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900" i="0" dirty="0">
                          <a:solidFill>
                            <a:schemeClr val="tx1"/>
                          </a:solidFill>
                        </a:rPr>
                        <a:t>1</a:t>
                      </a:r>
                    </a:p>
                  </a:txBody>
                  <a:tcPr marL="93260" marR="93260" marT="46630" marB="46630">
                    <a:lnL>
                      <a:noFill/>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42856905"/>
                  </a:ext>
                </a:extLst>
              </a:tr>
              <a:tr h="378611">
                <a:tc>
                  <a:txBody>
                    <a:bodyPr/>
                    <a:lstStyle/>
                    <a:p>
                      <a:r>
                        <a:rPr lang="en-US" sz="1900" dirty="0"/>
                        <a:t>4</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r>
                        <a:rPr lang="en-US" sz="1900" dirty="0" err="1"/>
                        <a:t>Wotsit</a:t>
                      </a:r>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endParaRPr lang="en-US" sz="1900" i="0" dirty="0">
                        <a:solidFill>
                          <a:schemeClr val="tx1"/>
                        </a:solidFill>
                      </a:endParaRPr>
                    </a:p>
                  </a:txBody>
                  <a:tcPr marL="93260" marR="93260" marT="46630" marB="46630">
                    <a:lnL>
                      <a:noFill/>
                    </a:lnL>
                  </a:tcPr>
                </a:tc>
                <a:extLst>
                  <a:ext uri="{0D108BD9-81ED-4DB2-BD59-A6C34878D82A}">
                    <a16:rowId xmlns:a16="http://schemas.microsoft.com/office/drawing/2014/main" val="2386163494"/>
                  </a:ext>
                </a:extLst>
              </a:tr>
            </a:tbl>
          </a:graphicData>
        </a:graphic>
      </p:graphicFrame>
      <p:sp>
        <p:nvSpPr>
          <p:cNvPr id="14" name="Segment 1"/>
          <p:cNvSpPr/>
          <p:nvPr/>
        </p:nvSpPr>
        <p:spPr>
          <a:xfrm>
            <a:off x="3359904" y="3269955"/>
            <a:ext cx="1048148" cy="2267893"/>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defTabSz="932597"/>
            <a:r>
              <a:rPr lang="en-US" sz="1836" kern="0" dirty="0">
                <a:solidFill>
                  <a:sysClr val="windowText" lastClr="000000"/>
                </a:solidFill>
              </a:rPr>
              <a:t>Segment</a:t>
            </a:r>
          </a:p>
        </p:txBody>
      </p:sp>
      <p:sp>
        <p:nvSpPr>
          <p:cNvPr id="15" name="Segment 2"/>
          <p:cNvSpPr/>
          <p:nvPr/>
        </p:nvSpPr>
        <p:spPr>
          <a:xfrm>
            <a:off x="4523073" y="3266877"/>
            <a:ext cx="1539729" cy="2270971"/>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defTabSz="932597"/>
            <a:r>
              <a:rPr lang="en-US" sz="1836" kern="0" dirty="0">
                <a:solidFill>
                  <a:sysClr val="windowText" lastClr="000000"/>
                </a:solidFill>
              </a:rPr>
              <a:t>Segment</a:t>
            </a:r>
          </a:p>
        </p:txBody>
      </p:sp>
      <p:sp>
        <p:nvSpPr>
          <p:cNvPr id="16" name="Segment 3"/>
          <p:cNvSpPr/>
          <p:nvPr/>
        </p:nvSpPr>
        <p:spPr>
          <a:xfrm>
            <a:off x="6177823" y="3266877"/>
            <a:ext cx="1531480" cy="2270971"/>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defTabSz="932597"/>
            <a:r>
              <a:rPr lang="en-US" sz="1836" kern="0" dirty="0">
                <a:solidFill>
                  <a:sysClr val="windowText" lastClr="000000"/>
                </a:solidFill>
              </a:rPr>
              <a:t>Segment</a:t>
            </a:r>
          </a:p>
        </p:txBody>
      </p:sp>
      <p:sp>
        <p:nvSpPr>
          <p:cNvPr id="17" name="Segment 4"/>
          <p:cNvSpPr/>
          <p:nvPr/>
        </p:nvSpPr>
        <p:spPr>
          <a:xfrm>
            <a:off x="7832786" y="3266877"/>
            <a:ext cx="1080949" cy="2270971"/>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defTabSz="932597"/>
            <a:r>
              <a:rPr lang="en-US" sz="1836" kern="0" dirty="0">
                <a:solidFill>
                  <a:sysClr val="windowText" lastClr="000000"/>
                </a:solidFill>
              </a:rPr>
              <a:t>Segment</a:t>
            </a:r>
          </a:p>
        </p:txBody>
      </p:sp>
      <p:sp>
        <p:nvSpPr>
          <p:cNvPr id="26" name="Rowgroup 2"/>
          <p:cNvSpPr/>
          <p:nvPr/>
        </p:nvSpPr>
        <p:spPr>
          <a:xfrm>
            <a:off x="2022898" y="4563980"/>
            <a:ext cx="7039917" cy="83356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defTabSz="932597"/>
            <a:r>
              <a:rPr lang="en-US" sz="1836" kern="0" dirty="0" err="1">
                <a:solidFill>
                  <a:sysClr val="windowText" lastClr="000000"/>
                </a:solidFill>
              </a:rPr>
              <a:t>Rowgroup</a:t>
            </a:r>
            <a:r>
              <a:rPr lang="en-US" sz="1836" kern="0" dirty="0">
                <a:solidFill>
                  <a:sysClr val="windowText" lastClr="000000"/>
                </a:solidFill>
              </a:rPr>
              <a:t> 2</a:t>
            </a:r>
          </a:p>
        </p:txBody>
      </p:sp>
      <p:sp>
        <p:nvSpPr>
          <p:cNvPr id="27" name="Rowgroup 1"/>
          <p:cNvSpPr/>
          <p:nvPr/>
        </p:nvSpPr>
        <p:spPr>
          <a:xfrm>
            <a:off x="2022897" y="3695150"/>
            <a:ext cx="7039918" cy="83356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defTabSz="932597"/>
            <a:r>
              <a:rPr lang="en-US" sz="1836" kern="0" dirty="0" err="1">
                <a:solidFill>
                  <a:sysClr val="windowText" lastClr="000000"/>
                </a:solidFill>
              </a:rPr>
              <a:t>Rowgroup</a:t>
            </a:r>
            <a:r>
              <a:rPr lang="en-US" sz="1836" kern="0" dirty="0">
                <a:solidFill>
                  <a:sysClr val="windowText" lastClr="000000"/>
                </a:solidFill>
              </a:rPr>
              <a:t> 1</a:t>
            </a:r>
          </a:p>
        </p:txBody>
      </p:sp>
      <p:pic>
        <p:nvPicPr>
          <p:cNvPr id="18" name="RAM"/>
          <p:cNvPicPr>
            <a:picLocks noChangeAspect="1"/>
          </p:cNvPicPr>
          <p:nvPr/>
        </p:nvPicPr>
        <p:blipFill>
          <a:blip r:embed="rId2"/>
          <a:stretch>
            <a:fillRect/>
          </a:stretch>
        </p:blipFill>
        <p:spPr>
          <a:xfrm>
            <a:off x="5180135" y="5205315"/>
            <a:ext cx="1911773" cy="712863"/>
          </a:xfrm>
          <a:prstGeom prst="rect">
            <a:avLst/>
          </a:prstGeom>
        </p:spPr>
      </p:pic>
    </p:spTree>
    <p:extLst>
      <p:ext uri="{BB962C8B-B14F-4D97-AF65-F5344CB8AC3E}">
        <p14:creationId xmlns:p14="http://schemas.microsoft.com/office/powerpoint/2010/main" val="77774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9"/>
                                        </p:tgtEl>
                                        <p:attrNameLst>
                                          <p:attrName>style.visibility</p:attrName>
                                        </p:attrNameLst>
                                      </p:cBhvr>
                                      <p:to>
                                        <p:strVal val="hidden"/>
                                      </p:to>
                                    </p:set>
                                  </p:childTnLst>
                                </p:cTn>
                              </p:par>
                              <p:par>
                                <p:cTn id="36" presetID="9"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ssolve">
                                      <p:cBhvr>
                                        <p:cTn id="42" dur="500"/>
                                        <p:tgtEl>
                                          <p:spTgt spid="27"/>
                                        </p:tgtEl>
                                      </p:cBhvr>
                                    </p:animEffect>
                                  </p:childTnLst>
                                </p:cTn>
                              </p:par>
                            </p:childTnLst>
                          </p:cTn>
                        </p:par>
                        <p:par>
                          <p:cTn id="43" fill="hold">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dissolv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dissolve">
                                      <p:cBhvr>
                                        <p:cTn id="54" dur="500"/>
                                        <p:tgtEl>
                                          <p:spTgt spid="1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dissolve">
                                      <p:cBhvr>
                                        <p:cTn id="60" dur="500"/>
                                        <p:tgtEl>
                                          <p:spTgt spid="17"/>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1" grpId="0" animBg="1"/>
      <p:bldP spid="11" grpId="1" animBg="1"/>
      <p:bldP spid="14" grpId="0" animBg="1"/>
      <p:bldP spid="15" grpId="0" animBg="1"/>
      <p:bldP spid="16" grpId="0" animBg="1"/>
      <p:bldP spid="17"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EATE NON CLUSTERED INDEX"/>
          <p:cNvSpPr txBox="1"/>
          <p:nvPr/>
        </p:nvSpPr>
        <p:spPr>
          <a:xfrm>
            <a:off x="1194391" y="3187250"/>
            <a:ext cx="10491573" cy="990628"/>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CREATE CLUSTERED COLUMNSTORE INDEX </a:t>
            </a:r>
            <a:r>
              <a:rPr lang="en-US" sz="2856" kern="0" dirty="0" err="1">
                <a:solidFill>
                  <a:sysClr val="windowText" lastClr="000000"/>
                </a:solidFill>
                <a:latin typeface="Courier New" panose="02070309020205020404" pitchFamily="49" charset="0"/>
                <a:cs typeface="Courier New" panose="02070309020205020404" pitchFamily="49" charset="0"/>
              </a:rPr>
              <a:t>idx_Product</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ON </a:t>
            </a:r>
            <a:r>
              <a:rPr lang="en-US" sz="2856" kern="0" dirty="0" err="1">
                <a:solidFill>
                  <a:sysClr val="windowText" lastClr="000000"/>
                </a:solidFill>
                <a:latin typeface="Courier New" panose="02070309020205020404" pitchFamily="49" charset="0"/>
                <a:cs typeface="Courier New" panose="02070309020205020404" pitchFamily="49" charset="0"/>
              </a:rPr>
              <a:t>Sales.Product</a:t>
            </a:r>
            <a:r>
              <a:rPr lang="en-US" sz="2856" kern="0" dirty="0">
                <a:solidFill>
                  <a:sysClr val="windowText" lastClr="000000"/>
                </a:solidFill>
                <a:latin typeface="Courier New" panose="02070309020205020404" pitchFamily="49" charset="0"/>
                <a:cs typeface="Courier New" panose="02070309020205020404" pitchFamily="49" charset="0"/>
              </a:rPr>
              <a:t>;</a:t>
            </a:r>
          </a:p>
        </p:txBody>
      </p:sp>
      <p:sp>
        <p:nvSpPr>
          <p:cNvPr id="5" name="TableName"/>
          <p:cNvSpPr txBox="1"/>
          <p:nvPr/>
        </p:nvSpPr>
        <p:spPr>
          <a:xfrm>
            <a:off x="3598065" y="341632"/>
            <a:ext cx="5136719" cy="478376"/>
          </a:xfrm>
          <a:prstGeom prst="rect">
            <a:avLst/>
          </a:prstGeom>
          <a:solidFill>
            <a:schemeClr val="accent1"/>
          </a:solidFill>
          <a:ln>
            <a:solidFill>
              <a:schemeClr val="bg1"/>
            </a:solidFill>
          </a:ln>
        </p:spPr>
        <p:txBody>
          <a:bodyPr wrap="square" rtlCol="0">
            <a:spAutoFit/>
          </a:bodyPr>
          <a:lstStyle/>
          <a:p>
            <a:pPr algn="ctr" defTabSz="932597"/>
            <a:r>
              <a:rPr lang="en-US" sz="2448" kern="0" dirty="0" err="1">
                <a:solidFill>
                  <a:schemeClr val="bg1"/>
                </a:solidFill>
                <a:effectLst>
                  <a:outerShdw blurRad="38100" dist="38100" dir="2700000" algn="tl">
                    <a:srgbClr val="000000">
                      <a:alpha val="43137"/>
                    </a:srgbClr>
                  </a:outerShdw>
                </a:effectLst>
              </a:rPr>
              <a:t>Sales.Product</a:t>
            </a:r>
            <a:endParaRPr lang="en-US" sz="2448" kern="0" dirty="0">
              <a:solidFill>
                <a:schemeClr val="bg1"/>
              </a:solidFill>
              <a:effectLst>
                <a:outerShdw blurRad="38100" dist="38100" dir="2700000" algn="tl">
                  <a:srgbClr val="000000">
                    <a:alpha val="43137"/>
                  </a:srgbClr>
                </a:outerShdw>
              </a:effectLst>
            </a:endParaRPr>
          </a:p>
        </p:txBody>
      </p:sp>
      <p:graphicFrame>
        <p:nvGraphicFramePr>
          <p:cNvPr id="6" name="Table"/>
          <p:cNvGraphicFramePr>
            <a:graphicFrameLocks noGrp="1"/>
          </p:cNvGraphicFramePr>
          <p:nvPr>
            <p:extLst/>
          </p:nvPr>
        </p:nvGraphicFramePr>
        <p:xfrm>
          <a:off x="3598065" y="799072"/>
          <a:ext cx="5136720" cy="1914100"/>
        </p:xfrm>
        <a:graphic>
          <a:graphicData uri="http://schemas.openxmlformats.org/drawingml/2006/table">
            <a:tbl>
              <a:tblPr firstRow="1" bandRow="1">
                <a:tableStyleId>{5C22544A-7EE6-4342-B048-85BDC9FD1C3A}</a:tableStyleId>
              </a:tblPr>
              <a:tblGrid>
                <a:gridCol w="1284180">
                  <a:extLst>
                    <a:ext uri="{9D8B030D-6E8A-4147-A177-3AD203B41FA5}">
                      <a16:colId xmlns:a16="http://schemas.microsoft.com/office/drawing/2014/main" val="3618889415"/>
                    </a:ext>
                  </a:extLst>
                </a:gridCol>
                <a:gridCol w="1284180">
                  <a:extLst>
                    <a:ext uri="{9D8B030D-6E8A-4147-A177-3AD203B41FA5}">
                      <a16:colId xmlns:a16="http://schemas.microsoft.com/office/drawing/2014/main" val="2218582792"/>
                    </a:ext>
                  </a:extLst>
                </a:gridCol>
                <a:gridCol w="1284180">
                  <a:extLst>
                    <a:ext uri="{9D8B030D-6E8A-4147-A177-3AD203B41FA5}">
                      <a16:colId xmlns:a16="http://schemas.microsoft.com/office/drawing/2014/main" val="128276324"/>
                    </a:ext>
                  </a:extLst>
                </a:gridCol>
                <a:gridCol w="1284180">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7" name="Column Store"/>
          <p:cNvGraphicFramePr>
            <a:graphicFrameLocks noGrp="1"/>
          </p:cNvGraphicFramePr>
          <p:nvPr>
            <p:extLst/>
          </p:nvPr>
        </p:nvGraphicFramePr>
        <p:xfrm>
          <a:off x="3758447" y="4826884"/>
          <a:ext cx="4786018" cy="1531280"/>
        </p:xfrm>
        <a:graphic>
          <a:graphicData uri="http://schemas.openxmlformats.org/drawingml/2006/table">
            <a:tbl>
              <a:tblPr bandRow="1">
                <a:tableStyleId>{3B4B98B0-60AC-42C2-AFA5-B58CD77FA1E5}</a:tableStyleId>
              </a:tblPr>
              <a:tblGrid>
                <a:gridCol w="361479">
                  <a:extLst>
                    <a:ext uri="{9D8B030D-6E8A-4147-A177-3AD203B41FA5}">
                      <a16:colId xmlns:a16="http://schemas.microsoft.com/office/drawing/2014/main" val="3618889415"/>
                    </a:ext>
                  </a:extLst>
                </a:gridCol>
                <a:gridCol w="441546">
                  <a:extLst>
                    <a:ext uri="{9D8B030D-6E8A-4147-A177-3AD203B41FA5}">
                      <a16:colId xmlns:a16="http://schemas.microsoft.com/office/drawing/2014/main" val="3897768834"/>
                    </a:ext>
                  </a:extLst>
                </a:gridCol>
                <a:gridCol w="1301759">
                  <a:extLst>
                    <a:ext uri="{9D8B030D-6E8A-4147-A177-3AD203B41FA5}">
                      <a16:colId xmlns:a16="http://schemas.microsoft.com/office/drawing/2014/main" val="2218582792"/>
                    </a:ext>
                  </a:extLst>
                </a:gridCol>
                <a:gridCol w="456587">
                  <a:extLst>
                    <a:ext uri="{9D8B030D-6E8A-4147-A177-3AD203B41FA5}">
                      <a16:colId xmlns:a16="http://schemas.microsoft.com/office/drawing/2014/main" val="1489346966"/>
                    </a:ext>
                  </a:extLst>
                </a:gridCol>
                <a:gridCol w="1233756">
                  <a:extLst>
                    <a:ext uri="{9D8B030D-6E8A-4147-A177-3AD203B41FA5}">
                      <a16:colId xmlns:a16="http://schemas.microsoft.com/office/drawing/2014/main" val="128276324"/>
                    </a:ext>
                  </a:extLst>
                </a:gridCol>
                <a:gridCol w="340012">
                  <a:extLst>
                    <a:ext uri="{9D8B030D-6E8A-4147-A177-3AD203B41FA5}">
                      <a16:colId xmlns:a16="http://schemas.microsoft.com/office/drawing/2014/main" val="1119210920"/>
                    </a:ext>
                  </a:extLst>
                </a:gridCol>
                <a:gridCol w="650879">
                  <a:extLst>
                    <a:ext uri="{9D8B030D-6E8A-4147-A177-3AD203B41FA5}">
                      <a16:colId xmlns:a16="http://schemas.microsoft.com/office/drawing/2014/main" val="2765010171"/>
                    </a:ext>
                  </a:extLst>
                </a:gridCol>
              </a:tblGrid>
              <a:tr h="378611">
                <a:tc>
                  <a:txBody>
                    <a:bodyPr/>
                    <a:lstStyle/>
                    <a:p>
                      <a:r>
                        <a:rPr lang="en-US" sz="1900" dirty="0"/>
                        <a:t>1</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1900" dirty="0"/>
                        <a:t>Widget</a:t>
                      </a:r>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1900" dirty="0"/>
                        <a:t>12.99</a:t>
                      </a:r>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w="12700" cmpd="sng">
                      <a:noFill/>
                    </a:lnT>
                    <a:lnB>
                      <a:noFill/>
                    </a:lnB>
                    <a:lnTlToBr w="12700" cmpd="sng">
                      <a:noFill/>
                      <a:prstDash val="solid"/>
                    </a:lnTlToBr>
                    <a:lnBlToTr w="12700" cmpd="sng">
                      <a:noFill/>
                      <a:prstDash val="solid"/>
                    </a:lnBlToTr>
                    <a:solidFill>
                      <a:schemeClr val="bg1"/>
                    </a:solidFill>
                  </a:tcPr>
                </a:tc>
                <a:tc>
                  <a:txBody>
                    <a:bodyPr/>
                    <a:lstStyle/>
                    <a:p>
                      <a:r>
                        <a:rPr lang="en-US" sz="1900" dirty="0"/>
                        <a:t>1</a:t>
                      </a:r>
                      <a:endParaRPr lang="en-US" sz="1900" i="0" dirty="0">
                        <a:solidFill>
                          <a:schemeClr val="tx1"/>
                        </a:solidFill>
                      </a:endParaRPr>
                    </a:p>
                  </a:txBody>
                  <a:tcPr marL="93260" marR="93260" marT="46630" marB="46630">
                    <a:lnL>
                      <a:noFill/>
                    </a:lnL>
                  </a:tcPr>
                </a:tc>
                <a:extLst>
                  <a:ext uri="{0D108BD9-81ED-4DB2-BD59-A6C34878D82A}">
                    <a16:rowId xmlns:a16="http://schemas.microsoft.com/office/drawing/2014/main" val="421879776"/>
                  </a:ext>
                </a:extLst>
              </a:tr>
              <a:tr h="378611">
                <a:tc>
                  <a:txBody>
                    <a:bodyPr/>
                    <a:lstStyle/>
                    <a:p>
                      <a:r>
                        <a:rPr lang="en-US" sz="1900" dirty="0"/>
                        <a:t>2</a:t>
                      </a:r>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lnT>
                      <a:noFill/>
                    </a:lnT>
                    <a:solidFill>
                      <a:schemeClr val="bg1"/>
                    </a:solidFill>
                  </a:tcPr>
                </a:tc>
                <a:tc>
                  <a:txBody>
                    <a:bodyPr/>
                    <a:lstStyle/>
                    <a:p>
                      <a:r>
                        <a:rPr lang="en-US" sz="1900" dirty="0" err="1"/>
                        <a:t>Thingybob</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900" dirty="0"/>
                        <a:t>3.75</a:t>
                      </a:r>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900" dirty="0"/>
                        <a:t>2</a:t>
                      </a:r>
                      <a:endParaRPr lang="en-US" sz="1900" i="0" dirty="0">
                        <a:solidFill>
                          <a:schemeClr val="tx1"/>
                        </a:solidFill>
                      </a:endParaRPr>
                    </a:p>
                  </a:txBody>
                  <a:tcPr marL="93260" marR="93260" marT="46630" marB="46630">
                    <a:lnL>
                      <a:noFill/>
                    </a:lnL>
                  </a:tcPr>
                </a:tc>
                <a:extLst>
                  <a:ext uri="{0D108BD9-81ED-4DB2-BD59-A6C34878D82A}">
                    <a16:rowId xmlns:a16="http://schemas.microsoft.com/office/drawing/2014/main" val="2693717018"/>
                  </a:ext>
                </a:extLst>
              </a:tr>
              <a:tr h="378611">
                <a:tc>
                  <a:txBody>
                    <a:bodyPr/>
                    <a:lstStyle/>
                    <a:p>
                      <a:r>
                        <a:rPr lang="en-US" sz="1900" dirty="0"/>
                        <a:t>3</a:t>
                      </a:r>
                      <a:endParaRPr lang="en-US" sz="1900" i="0" dirty="0">
                        <a:solidFill>
                          <a:schemeClr val="tx1"/>
                        </a:solidFill>
                      </a:endParaRPr>
                    </a:p>
                  </a:txBody>
                  <a:tcPr marL="93260" marR="93260" marT="46630" marB="46630"/>
                </a:tc>
                <a:tc>
                  <a:txBody>
                    <a:bodyPr/>
                    <a:lstStyle/>
                    <a:p>
                      <a:endParaRPr lang="en-US" sz="1900" i="0" dirty="0">
                        <a:solidFill>
                          <a:schemeClr val="tx1"/>
                        </a:solidFill>
                      </a:endParaRPr>
                    </a:p>
                  </a:txBody>
                  <a:tcPr marL="93260" marR="93260" marT="46630" marB="46630">
                    <a:lnB>
                      <a:noFill/>
                    </a:lnB>
                    <a:solidFill>
                      <a:schemeClr val="bg1"/>
                    </a:solidFill>
                  </a:tcPr>
                </a:tc>
                <a:tc>
                  <a:txBody>
                    <a:bodyPr/>
                    <a:lstStyle/>
                    <a:p>
                      <a:r>
                        <a:rPr lang="en-US" sz="1900" dirty="0" err="1"/>
                        <a:t>Knicknack</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endParaRPr lang="en-US" sz="1900" i="1" dirty="0">
                        <a:solidFill>
                          <a:schemeClr val="tx1">
                            <a:lumMod val="50000"/>
                            <a:lumOff val="50000"/>
                          </a:schemeClr>
                        </a:solidFill>
                      </a:endParaRPr>
                    </a:p>
                  </a:txBody>
                  <a:tcPr marL="93260" marR="93260" marT="46630" marB="46630">
                    <a:lnL>
                      <a:noFill/>
                    </a:lnL>
                    <a:lnR>
                      <a:noFill/>
                    </a:lnR>
                    <a:noFill/>
                  </a:tcPr>
                </a:tc>
                <a:tc>
                  <a:txBody>
                    <a:bodyPr/>
                    <a:lstStyle/>
                    <a:p>
                      <a:endParaRPr lang="en-US" sz="1900" i="1" dirty="0">
                        <a:solidFill>
                          <a:schemeClr val="tx1">
                            <a:lumMod val="50000"/>
                            <a:lumOff val="50000"/>
                          </a:schemeClr>
                        </a:solidFill>
                      </a:endParaRPr>
                    </a:p>
                  </a:txBody>
                  <a:tcPr marL="93260" marR="93260" marT="46630" marB="46630">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endParaRPr lang="en-US" sz="1900" i="0" dirty="0">
                        <a:solidFill>
                          <a:schemeClr val="tx1"/>
                        </a:solidFill>
                      </a:endParaRPr>
                    </a:p>
                  </a:txBody>
                  <a:tcPr marL="93260" marR="93260" marT="46630" marB="46630">
                    <a:lnL>
                      <a:noFill/>
                    </a:lnL>
                    <a:noFill/>
                  </a:tcPr>
                </a:tc>
                <a:extLst>
                  <a:ext uri="{0D108BD9-81ED-4DB2-BD59-A6C34878D82A}">
                    <a16:rowId xmlns:a16="http://schemas.microsoft.com/office/drawing/2014/main" val="1942856905"/>
                  </a:ext>
                </a:extLst>
              </a:tr>
              <a:tr h="378611">
                <a:tc>
                  <a:txBody>
                    <a:bodyPr/>
                    <a:lstStyle/>
                    <a:p>
                      <a:r>
                        <a:rPr lang="en-US" sz="1900" dirty="0"/>
                        <a:t>4</a:t>
                      </a:r>
                      <a:endParaRPr lang="en-US" sz="1900" i="0" dirty="0">
                        <a:solidFill>
                          <a:schemeClr val="tx1"/>
                        </a:solidFill>
                      </a:endParaRPr>
                    </a:p>
                  </a:txBody>
                  <a:tcPr marL="93260" marR="93260" marT="46630" marB="46630">
                    <a:lnR>
                      <a:noFill/>
                    </a:lnR>
                  </a:tcPr>
                </a:tc>
                <a:tc>
                  <a:txBody>
                    <a:bodyPr/>
                    <a:lstStyle/>
                    <a:p>
                      <a:endParaRPr lang="en-US" sz="1900" i="0" dirty="0">
                        <a:solidFill>
                          <a:schemeClr val="tx1"/>
                        </a:solidFill>
                      </a:endParaRPr>
                    </a:p>
                  </a:txBody>
                  <a:tcPr marL="93260" marR="93260" marT="46630" marB="46630">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r>
                        <a:rPr lang="en-US" sz="1900" dirty="0" err="1"/>
                        <a:t>Wotsit</a:t>
                      </a:r>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endParaRPr lang="en-US" sz="1900" i="0" dirty="0">
                        <a:solidFill>
                          <a:schemeClr val="tx1"/>
                        </a:solidFill>
                      </a:endParaRPr>
                    </a:p>
                  </a:txBody>
                  <a:tcPr marL="93260" marR="93260" marT="46630" marB="46630">
                    <a:lnL>
                      <a:noFill/>
                    </a:lnL>
                    <a:lnR>
                      <a:noFill/>
                    </a:lnR>
                  </a:tcPr>
                </a:tc>
                <a:tc>
                  <a:txBody>
                    <a:bodyPr/>
                    <a:lstStyle/>
                    <a:p>
                      <a:endParaRPr lang="en-US" sz="1900" i="0" dirty="0">
                        <a:solidFill>
                          <a:schemeClr val="tx1"/>
                        </a:solidFill>
                      </a:endParaRPr>
                    </a:p>
                  </a:txBody>
                  <a:tcPr marL="93260" marR="93260" marT="46630" marB="46630">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endParaRPr lang="en-US" sz="1900" i="0" dirty="0">
                        <a:solidFill>
                          <a:schemeClr val="tx1"/>
                        </a:solidFill>
                      </a:endParaRPr>
                    </a:p>
                  </a:txBody>
                  <a:tcPr marL="93260" marR="93260" marT="46630" marB="46630">
                    <a:lnL>
                      <a:noFill/>
                    </a:lnL>
                  </a:tcPr>
                </a:tc>
                <a:extLst>
                  <a:ext uri="{0D108BD9-81ED-4DB2-BD59-A6C34878D82A}">
                    <a16:rowId xmlns:a16="http://schemas.microsoft.com/office/drawing/2014/main" val="2386163494"/>
                  </a:ext>
                </a:extLst>
              </a:tr>
            </a:tbl>
          </a:graphicData>
        </a:graphic>
      </p:graphicFrame>
      <p:pic>
        <p:nvPicPr>
          <p:cNvPr id="12" name="RAM"/>
          <p:cNvPicPr>
            <a:picLocks noChangeAspect="1"/>
          </p:cNvPicPr>
          <p:nvPr/>
        </p:nvPicPr>
        <p:blipFill>
          <a:blip r:embed="rId2"/>
          <a:stretch>
            <a:fillRect/>
          </a:stretch>
        </p:blipFill>
        <p:spPr>
          <a:xfrm>
            <a:off x="5295678" y="6178682"/>
            <a:ext cx="1911773" cy="712863"/>
          </a:xfrm>
          <a:prstGeom prst="rect">
            <a:avLst/>
          </a:prstGeom>
        </p:spPr>
      </p:pic>
    </p:spTree>
    <p:extLst>
      <p:ext uri="{BB962C8B-B14F-4D97-AF65-F5344CB8AC3E}">
        <p14:creationId xmlns:p14="http://schemas.microsoft.com/office/powerpoint/2010/main" val="297440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2851"/>
                            </p:stCondLst>
                            <p:childTnLst>
                              <p:par>
                                <p:cTn id="8" presetID="9"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par>
                          <p:cTn id="11" fill="hold">
                            <p:stCondLst>
                              <p:cond delay="3351"/>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1.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www.w3.org/XML/1998/namespace"/>
    <ds:schemaRef ds:uri="http://purl.org/dc/dcmitype/"/>
  </ds:schemaRefs>
</ds:datastoreItem>
</file>

<file path=customXml/itemProps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2262</TotalTime>
  <Words>695</Words>
  <Application>Microsoft Office PowerPoint</Application>
  <PresentationFormat>Custom</PresentationFormat>
  <Paragraphs>301</Paragraphs>
  <Slides>20</Slides>
  <Notes>5</Notes>
  <HiddenSlides>4</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Consolas</vt:lpstr>
      <vt:lpstr>Courier New</vt:lpstr>
      <vt:lpstr>Segoe UI</vt:lpstr>
      <vt:lpstr>Segoe UI Light</vt:lpstr>
      <vt:lpstr>Wingdings</vt:lpstr>
      <vt:lpstr>WHITE TEMPLATE</vt:lpstr>
      <vt:lpstr>1_Office Theme</vt:lpstr>
      <vt:lpstr>Database Fundamentals Module 4: Optimizing Performance</vt:lpstr>
      <vt:lpstr>PowerPoint Presentation</vt:lpstr>
      <vt:lpstr>PowerPoint Presentation</vt:lpstr>
      <vt:lpstr>PowerPoint Presentation</vt:lpstr>
      <vt:lpstr>PowerPoint Presentation</vt:lpstr>
      <vt:lpstr>Indexes</vt:lpstr>
      <vt:lpstr>PowerPoint Presentation</vt:lpstr>
      <vt:lpstr>PowerPoint Presentation</vt:lpstr>
      <vt:lpstr>PowerPoint Presentation</vt:lpstr>
      <vt:lpstr>PowerPoint Presentation</vt:lpstr>
      <vt:lpstr>PowerPoint Presentation</vt:lpstr>
      <vt:lpstr>Columnstore Indexes</vt:lpstr>
      <vt:lpstr>PowerPoint Presentation</vt:lpstr>
      <vt:lpstr>PowerPoint Presentation</vt:lpstr>
      <vt:lpstr>PowerPoint Presentation</vt:lpstr>
      <vt:lpstr>PowerPoint Presentation</vt:lpstr>
      <vt:lpstr>Memory Optimized Tables</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Graeme Malcolm</cp:lastModifiedBy>
  <cp:revision>213</cp:revision>
  <dcterms:created xsi:type="dcterms:W3CDTF">2015-06-04T21:40:17Z</dcterms:created>
  <dcterms:modified xsi:type="dcterms:W3CDTF">2016-05-02T22:33:18Z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