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 id="2147484210" r:id="rId35"/>
  </p:sldMasterIdLst>
  <p:notesMasterIdLst>
    <p:notesMasterId r:id="rId52"/>
  </p:notesMasterIdLst>
  <p:handoutMasterIdLst>
    <p:handoutMasterId r:id="rId53"/>
  </p:handoutMasterIdLst>
  <p:sldIdLst>
    <p:sldId id="283" r:id="rId36"/>
    <p:sldId id="291" r:id="rId37"/>
    <p:sldId id="290" r:id="rId38"/>
    <p:sldId id="263" r:id="rId39"/>
    <p:sldId id="279" r:id="rId40"/>
    <p:sldId id="292" r:id="rId41"/>
    <p:sldId id="293" r:id="rId42"/>
    <p:sldId id="294" r:id="rId43"/>
    <p:sldId id="295" r:id="rId44"/>
    <p:sldId id="296" r:id="rId45"/>
    <p:sldId id="297" r:id="rId46"/>
    <p:sldId id="298" r:id="rId47"/>
    <p:sldId id="300" r:id="rId48"/>
    <p:sldId id="302" r:id="rId49"/>
    <p:sldId id="301" r:id="rId50"/>
    <p:sldId id="257" r:id="rId5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6" autoAdjust="0"/>
    <p:restoredTop sz="95565" autoAdjust="0"/>
  </p:normalViewPr>
  <p:slideViewPr>
    <p:cSldViewPr>
      <p:cViewPr varScale="1">
        <p:scale>
          <a:sx n="77" d="100"/>
          <a:sy n="77" d="100"/>
        </p:scale>
        <p:origin x="864" y="54"/>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4.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7.xml"/><Relationship Id="rId47" Type="http://schemas.openxmlformats.org/officeDocument/2006/relationships/slide" Target="slides/slide12.xml"/><Relationship Id="rId50" Type="http://schemas.openxmlformats.org/officeDocument/2006/relationships/slide" Target="slides/slide15.xml"/><Relationship Id="rId55" Type="http://schemas.openxmlformats.org/officeDocument/2006/relationships/presProps" Target="pres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3.xml"/><Relationship Id="rId46"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6.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2.xml"/><Relationship Id="rId40" Type="http://schemas.openxmlformats.org/officeDocument/2006/relationships/slide" Target="slides/slide5.xml"/><Relationship Id="rId45" Type="http://schemas.openxmlformats.org/officeDocument/2006/relationships/slide" Target="slides/slide10.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1.xml"/><Relationship Id="rId49" Type="http://schemas.openxmlformats.org/officeDocument/2006/relationships/slide" Target="slides/slide14.xml"/><Relationship Id="rId57"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9.xml"/><Relationship Id="rId52"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Master" Target="slideMasters/slideMaster2.xml"/><Relationship Id="rId43" Type="http://schemas.openxmlformats.org/officeDocument/2006/relationships/slide" Target="slides/slide8.xml"/><Relationship Id="rId48" Type="http://schemas.openxmlformats.org/officeDocument/2006/relationships/slide" Target="slides/slide13.xml"/><Relationship Id="rId56"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16.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4/26/2018 3:44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4/26/2018 3:44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a:t>
            </a:r>
            <a:r>
              <a:rPr lang="en-US" baseline="0" dirty="0"/>
              <a:t> example of some data in a format you might be familiar with – but is it a database?</a:t>
            </a:r>
          </a:p>
          <a:p>
            <a:r>
              <a:rPr lang="en-US" baseline="0" dirty="0"/>
              <a:t>Well, kind of – at the very least, it’s a table of data – and that’s a format we’re used to dealing with.</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20203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ANIMATED</a:t>
            </a:r>
          </a:p>
          <a:p>
            <a:endParaRPr lang="en-US" dirty="0"/>
          </a:p>
          <a:p>
            <a:r>
              <a:rPr lang="en-US" dirty="0"/>
              <a:t>First,</a:t>
            </a:r>
            <a:r>
              <a:rPr lang="en-US" baseline="0" dirty="0"/>
              <a:t> here’s the table of product data we saw in Excel.</a:t>
            </a:r>
          </a:p>
          <a:p>
            <a:endParaRPr lang="en-US" baseline="0" dirty="0"/>
          </a:p>
          <a:p>
            <a:r>
              <a:rPr lang="en-US" baseline="0" dirty="0"/>
              <a:t>CLICK</a:t>
            </a:r>
          </a:p>
          <a:p>
            <a:r>
              <a:rPr lang="en-US" baseline="0" dirty="0"/>
              <a:t>However, notice that the color values are irregular – some products have more than one color, so our table isn’t always storing just one piece of information in a column. We need to fix the way the data is stored through a process called </a:t>
            </a:r>
            <a:r>
              <a:rPr lang="en-US" i="1" baseline="0" dirty="0"/>
              <a:t>normalization</a:t>
            </a:r>
            <a:r>
              <a:rPr lang="en-US" baseline="0" dirty="0"/>
              <a:t>.</a:t>
            </a:r>
          </a:p>
          <a:p>
            <a:endParaRPr lang="en-US" baseline="0" dirty="0"/>
          </a:p>
          <a:p>
            <a:r>
              <a:rPr lang="en-US" baseline="0" dirty="0"/>
              <a:t>CLICK</a:t>
            </a:r>
          </a:p>
          <a:p>
            <a:r>
              <a:rPr lang="en-US" baseline="0" dirty="0"/>
              <a:t>Now we’ve ensured that each column contains only one value, and there are no repeated columns (i.e. there aren’t multiple Color columns). This is known as First Normal Form or 1NF.</a:t>
            </a:r>
          </a:p>
          <a:p>
            <a:endParaRPr lang="en-US" baseline="0" dirty="0"/>
          </a:p>
          <a:p>
            <a:r>
              <a:rPr lang="en-US" baseline="0" dirty="0"/>
              <a:t>CLICK</a:t>
            </a:r>
          </a:p>
          <a:p>
            <a:r>
              <a:rPr lang="en-US" baseline="0" dirty="0"/>
              <a:t>However, we have some duplicated values in the table, for example Supplier – which is inefficient in terms of storing the data, and can lead to problems later on if we need to update the same value in multiple places.</a:t>
            </a:r>
          </a:p>
          <a:p>
            <a:endParaRPr lang="en-US" baseline="0" dirty="0"/>
          </a:p>
          <a:p>
            <a:r>
              <a:rPr lang="en-US" baseline="0" dirty="0"/>
              <a:t>CLICK</a:t>
            </a:r>
          </a:p>
          <a:p>
            <a:r>
              <a:rPr lang="en-US" baseline="0" dirty="0"/>
              <a:t>So we split out the duplicated suppliers into a separate table (each table representing an </a:t>
            </a:r>
            <a:r>
              <a:rPr lang="en-US" i="1" baseline="0" dirty="0"/>
              <a:t>entity</a:t>
            </a:r>
            <a:r>
              <a:rPr lang="en-US" baseline="0" dirty="0"/>
              <a:t> in our database), and use primary keys to identify each instance of an entity. This is known as Second Normal Form or 2NF.</a:t>
            </a:r>
          </a:p>
          <a:p>
            <a:endParaRPr lang="en-US" baseline="0" dirty="0"/>
          </a:p>
          <a:p>
            <a:r>
              <a:rPr lang="en-US" baseline="0" dirty="0"/>
              <a:t>CLICK</a:t>
            </a:r>
          </a:p>
          <a:p>
            <a:r>
              <a:rPr lang="en-US" baseline="0" dirty="0"/>
              <a:t>We also have duplicate colors and product names</a:t>
            </a:r>
          </a:p>
          <a:p>
            <a:endParaRPr lang="en-US" baseline="0" dirty="0"/>
          </a:p>
          <a:p>
            <a:r>
              <a:rPr lang="en-US" baseline="0" dirty="0"/>
              <a:t>CLICK</a:t>
            </a:r>
          </a:p>
          <a:p>
            <a:r>
              <a:rPr lang="en-US" baseline="0" dirty="0"/>
              <a:t>So we take the same approach and create a second table for the Colors, and eliminate the duplicate products.</a:t>
            </a:r>
          </a:p>
          <a:p>
            <a:endParaRPr lang="en-US" baseline="0" dirty="0"/>
          </a:p>
          <a:p>
            <a:r>
              <a:rPr lang="en-US" baseline="0" dirty="0"/>
              <a:t>CLICK</a:t>
            </a:r>
          </a:p>
          <a:p>
            <a:r>
              <a:rPr lang="en-US" baseline="0" dirty="0"/>
              <a:t>However, removing the duplicate product rows means there’s no way to relate each product to a specific color.</a:t>
            </a:r>
          </a:p>
          <a:p>
            <a:endParaRPr lang="en-US" baseline="0" dirty="0"/>
          </a:p>
          <a:p>
            <a:r>
              <a:rPr lang="en-US" baseline="0" dirty="0"/>
              <a:t>CLICK</a:t>
            </a:r>
          </a:p>
          <a:p>
            <a:r>
              <a:rPr lang="en-US" baseline="0" dirty="0"/>
              <a:t>So we add another table - Note that the </a:t>
            </a:r>
            <a:r>
              <a:rPr lang="en-US" baseline="0" dirty="0" err="1"/>
              <a:t>ProductColor</a:t>
            </a:r>
            <a:r>
              <a:rPr lang="en-US" baseline="0" dirty="0"/>
              <a:t> table is not actually a real entity, but a way to link instances of one entity (Product) to instances of another (Color). Note also that it’s key is actually a composite of the two columns</a:t>
            </a:r>
          </a:p>
          <a:p>
            <a:endParaRPr lang="en-US" baseline="0" dirty="0"/>
          </a:p>
          <a:p>
            <a:r>
              <a:rPr lang="en-US" baseline="0" dirty="0"/>
              <a:t>CLICK</a:t>
            </a:r>
          </a:p>
          <a:p>
            <a:r>
              <a:rPr lang="en-US" baseline="0" dirty="0"/>
              <a:t>However, something’s still not quite right. Look at the product table. The Phone field isn’t really an attribute of a Product.</a:t>
            </a:r>
          </a:p>
          <a:p>
            <a:endParaRPr lang="en-US" baseline="0" dirty="0"/>
          </a:p>
          <a:p>
            <a:r>
              <a:rPr lang="en-US" baseline="0" dirty="0"/>
              <a:t>CLICK</a:t>
            </a:r>
          </a:p>
          <a:p>
            <a:r>
              <a:rPr lang="en-US" baseline="0" dirty="0"/>
              <a:t>So we progress to Third Normal Form (or 3NF), in which we ensure that each field depends on the primary key of the table in which it is defined. In this case, the Phone field is actually dependent on the Supplier.</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026818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ANIMATED</a:t>
            </a:r>
          </a:p>
          <a:p>
            <a:endParaRPr lang="en-US" dirty="0"/>
          </a:p>
          <a:p>
            <a:r>
              <a:rPr lang="en-US" dirty="0"/>
              <a:t>Well,</a:t>
            </a:r>
            <a:r>
              <a:rPr lang="en-US" baseline="0" dirty="0"/>
              <a:t> here’s our normalized schema of tables.</a:t>
            </a:r>
          </a:p>
          <a:p>
            <a:endParaRPr lang="en-US" baseline="0" dirty="0"/>
          </a:p>
          <a:p>
            <a:r>
              <a:rPr lang="en-US" baseline="0" dirty="0"/>
              <a:t>CLICK</a:t>
            </a:r>
          </a:p>
          <a:p>
            <a:r>
              <a:rPr lang="en-US" baseline="0" dirty="0"/>
              <a:t>The metadata and data for these is physically stored on disk.</a:t>
            </a:r>
          </a:p>
          <a:p>
            <a:endParaRPr lang="en-US" baseline="0" dirty="0"/>
          </a:p>
          <a:p>
            <a:r>
              <a:rPr lang="en-US" baseline="0" dirty="0"/>
              <a:t>CLICK</a:t>
            </a:r>
          </a:p>
          <a:p>
            <a:r>
              <a:rPr lang="en-US" baseline="0" dirty="0"/>
              <a:t>The storage and access of the data is managed by a database server (running software known as a relational database management system or RDBMS – such as SQL Server).</a:t>
            </a:r>
          </a:p>
          <a:p>
            <a:endParaRPr lang="en-US" baseline="0" dirty="0"/>
          </a:p>
          <a:p>
            <a:r>
              <a:rPr lang="en-US" baseline="0" dirty="0"/>
              <a:t>CLICK</a:t>
            </a:r>
          </a:p>
          <a:p>
            <a:r>
              <a:rPr lang="en-US" baseline="0" dirty="0"/>
              <a:t>Client applications that store and use data in the database access it over a network connection.</a:t>
            </a:r>
          </a:p>
          <a:p>
            <a:endParaRPr lang="en-US" baseline="0" dirty="0"/>
          </a:p>
          <a:p>
            <a:r>
              <a:rPr lang="en-US" baseline="0" dirty="0"/>
              <a:t>CLICK</a:t>
            </a:r>
          </a:p>
          <a:p>
            <a:r>
              <a:rPr lang="en-US" baseline="0" dirty="0"/>
              <a:t>The database server can be on a corporate network, or increasingly hosted in a cloud service such as Microsoft Azure.</a:t>
            </a:r>
          </a:p>
          <a:p>
            <a:endParaRPr lang="en-US" baseline="0" dirty="0"/>
          </a:p>
          <a:p>
            <a:r>
              <a:rPr lang="en-US" baseline="0" dirty="0"/>
              <a:t>CLICK</a:t>
            </a:r>
          </a:p>
          <a:p>
            <a:r>
              <a:rPr lang="en-US" baseline="0" dirty="0"/>
              <a:t>Either way, access to the database server is usually restricted to specific client computers using a firewall…</a:t>
            </a:r>
          </a:p>
          <a:p>
            <a:endParaRPr lang="en-US" baseline="0" dirty="0"/>
          </a:p>
          <a:p>
            <a:r>
              <a:rPr lang="en-US" dirty="0"/>
              <a:t>CLICK</a:t>
            </a:r>
          </a:p>
          <a:p>
            <a:r>
              <a:rPr lang="en-US" dirty="0"/>
              <a:t>And only authorized users and applications are</a:t>
            </a:r>
            <a:r>
              <a:rPr lang="en-US" baseline="0" dirty="0"/>
              <a:t> allowed to access the data in the database.</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384733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xml"/><Relationship Id="rId7" Type="http://schemas.openxmlformats.org/officeDocument/2006/relationships/image" Target="../media/image1.png"/><Relationship Id="rId2" Type="http://schemas.openxmlformats.org/officeDocument/2006/relationships/customXml" Target="../../customXml/item22.xml"/><Relationship Id="rId1" Type="http://schemas.openxmlformats.org/officeDocument/2006/relationships/customXml" Target="../../customXml/item15.xml"/><Relationship Id="rId6" Type="http://schemas.openxmlformats.org/officeDocument/2006/relationships/slideMaster" Target="../slideMasters/slideMaster1.xml"/><Relationship Id="rId5" Type="http://schemas.openxmlformats.org/officeDocument/2006/relationships/customXml" Target="../../customXml/item9.xml"/><Relationship Id="rId4" Type="http://schemas.openxmlformats.org/officeDocument/2006/relationships/customXml" Target="../../customXml/item2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xml"/><Relationship Id="rId7" Type="http://schemas.openxmlformats.org/officeDocument/2006/relationships/image" Target="../media/image1.png"/><Relationship Id="rId2" Type="http://schemas.openxmlformats.org/officeDocument/2006/relationships/customXml" Target="../../customXml/item7.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13.xml"/><Relationship Id="rId4" Type="http://schemas.openxmlformats.org/officeDocument/2006/relationships/customXml" Target="../../customXml/item18.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2.xml"/><Relationship Id="rId7" Type="http://schemas.openxmlformats.org/officeDocument/2006/relationships/image" Target="../media/image1.png"/><Relationship Id="rId2" Type="http://schemas.openxmlformats.org/officeDocument/2006/relationships/customXml" Target="../../customXml/item27.xml"/><Relationship Id="rId1" Type="http://schemas.openxmlformats.org/officeDocument/2006/relationships/customXml" Target="../../customXml/item8.xml"/><Relationship Id="rId6" Type="http://schemas.openxmlformats.org/officeDocument/2006/relationships/slideMaster" Target="../slideMasters/slideMaster1.xml"/><Relationship Id="rId5" Type="http://schemas.openxmlformats.org/officeDocument/2006/relationships/customXml" Target="../../customXml/item28.xml"/><Relationship Id="rId4" Type="http://schemas.openxmlformats.org/officeDocument/2006/relationships/customXml" Target="../../customXml/item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1.png"/><Relationship Id="rId2" Type="http://schemas.openxmlformats.org/officeDocument/2006/relationships/customXml" Target="../../customXml/item26.xml"/><Relationship Id="rId1" Type="http://schemas.openxmlformats.org/officeDocument/2006/relationships/customXml" Target="../../customXml/item30.xml"/><Relationship Id="rId6" Type="http://schemas.openxmlformats.org/officeDocument/2006/relationships/slideMaster" Target="../slideMasters/slideMaster1.xml"/><Relationship Id="rId5" Type="http://schemas.openxmlformats.org/officeDocument/2006/relationships/customXml" Target="../../customXml/item17.xml"/><Relationship Id="rId4" Type="http://schemas.openxmlformats.org/officeDocument/2006/relationships/customXml" Target="../../customXml/item10.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29.xml"/><Relationship Id="rId7" Type="http://schemas.openxmlformats.org/officeDocument/2006/relationships/image" Target="../media/image2.png"/><Relationship Id="rId2" Type="http://schemas.openxmlformats.org/officeDocument/2006/relationships/customXml" Target="../../customXml/item21.xml"/><Relationship Id="rId1" Type="http://schemas.openxmlformats.org/officeDocument/2006/relationships/customXml" Target="../../customXml/item19.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32.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24.xml"/><Relationship Id="rId7" Type="http://schemas.openxmlformats.org/officeDocument/2006/relationships/image" Target="../media/image2.png"/><Relationship Id="rId2" Type="http://schemas.openxmlformats.org/officeDocument/2006/relationships/customXml" Target="../../customXml/item16.xml"/><Relationship Id="rId1" Type="http://schemas.openxmlformats.org/officeDocument/2006/relationships/customXml" Target="../../customXml/item6.xml"/><Relationship Id="rId6" Type="http://schemas.openxmlformats.org/officeDocument/2006/relationships/slideMaster" Target="../slideMasters/slideMaster1.xml"/><Relationship Id="rId5" Type="http://schemas.openxmlformats.org/officeDocument/2006/relationships/customXml" Target="../../customXml/item4.xml"/><Relationship Id="rId4" Type="http://schemas.openxmlformats.org/officeDocument/2006/relationships/customXml" Target="../../customXml/item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7146" y="5234611"/>
            <a:ext cx="8751931" cy="1489859"/>
          </a:xfrm>
          <a:prstGeom prst="rect">
            <a:avLst/>
          </a:prstGeom>
        </p:spPr>
        <p:txBody>
          <a:bodyPr lIns="137160" tIns="137160" rIns="137160" bIns="137160" anchor="b" anchorCtr="0">
            <a:normAutofit/>
          </a:bodyPr>
          <a:lstStyle>
            <a:lvl1pPr marL="0" indent="0" algn="l" defTabSz="932242" rtl="0" eaLnBrk="1" latinLnBrk="0" hangingPunct="1">
              <a:lnSpc>
                <a:spcPct val="100000"/>
              </a:lnSpc>
              <a:spcBef>
                <a:spcPts val="0"/>
              </a:spcBef>
              <a:buSzPct val="90000"/>
              <a:buFont typeface="Arial" pitchFamily="34" charset="0"/>
              <a:buNone/>
              <a:defRPr lang="en-US" sz="2448"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66139" indent="0" algn="ctr">
              <a:buNone/>
              <a:defRPr>
                <a:solidFill>
                  <a:schemeClr val="tx1">
                    <a:tint val="75000"/>
                  </a:schemeClr>
                </a:solidFill>
              </a:defRPr>
            </a:lvl2pPr>
            <a:lvl3pPr marL="932278" indent="0" algn="ctr">
              <a:buNone/>
              <a:defRPr>
                <a:solidFill>
                  <a:schemeClr val="tx1">
                    <a:tint val="75000"/>
                  </a:schemeClr>
                </a:solidFill>
              </a:defRPr>
            </a:lvl3pPr>
            <a:lvl4pPr marL="1398419" indent="0" algn="ctr">
              <a:buNone/>
              <a:defRPr>
                <a:solidFill>
                  <a:schemeClr val="tx1">
                    <a:tint val="75000"/>
                  </a:schemeClr>
                </a:solidFill>
              </a:defRPr>
            </a:lvl4pPr>
            <a:lvl5pPr marL="1864559" indent="0" algn="ctr">
              <a:buNone/>
              <a:defRPr>
                <a:solidFill>
                  <a:schemeClr val="tx1">
                    <a:tint val="75000"/>
                  </a:schemeClr>
                </a:solidFill>
              </a:defRPr>
            </a:lvl5pPr>
            <a:lvl6pPr marL="2330698" indent="0" algn="ctr">
              <a:buNone/>
              <a:defRPr>
                <a:solidFill>
                  <a:schemeClr val="tx1">
                    <a:tint val="75000"/>
                  </a:schemeClr>
                </a:solidFill>
              </a:defRPr>
            </a:lvl6pPr>
            <a:lvl7pPr marL="2796838" indent="0" algn="ctr">
              <a:buNone/>
              <a:defRPr>
                <a:solidFill>
                  <a:schemeClr val="tx1">
                    <a:tint val="75000"/>
                  </a:schemeClr>
                </a:solidFill>
              </a:defRPr>
            </a:lvl7pPr>
            <a:lvl8pPr marL="3262977" indent="0" algn="ctr">
              <a:buNone/>
              <a:defRPr>
                <a:solidFill>
                  <a:schemeClr val="tx1">
                    <a:tint val="75000"/>
                  </a:schemeClr>
                </a:solidFill>
              </a:defRPr>
            </a:lvl8pPr>
            <a:lvl9pPr marL="3729120"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7146" y="2463731"/>
            <a:ext cx="8751931" cy="2655132"/>
          </a:xfrm>
          <a:prstGeom prst="rect">
            <a:avLst/>
          </a:prstGeom>
          <a:solidFill>
            <a:srgbClr val="007233"/>
          </a:solidFill>
          <a:effectLst/>
        </p:spPr>
        <p:txBody>
          <a:bodyPr vert="horz" lIns="137160" tIns="137160" rIns="91409" bIns="137160" rtlCol="0" anchor="b" anchorCtr="0">
            <a:noAutofit/>
          </a:bodyPr>
          <a:lstStyle>
            <a:lvl1pPr>
              <a:defRPr lang="en-US" sz="4896"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9081006" y="2466886"/>
            <a:ext cx="3149867" cy="2651978"/>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9891" tIns="139891" rIns="139891" bIns="139891" numCol="1" rtlCol="0" anchor="b" anchorCtr="0" compatLnSpc="1">
            <a:prstTxWarp prst="textNoShape">
              <a:avLst/>
            </a:prstTxWarp>
          </a:bodyPr>
          <a:lstStyle/>
          <a:p>
            <a:pPr defTabSz="931972" fontAlgn="base">
              <a:spcBef>
                <a:spcPct val="0"/>
              </a:spcBef>
              <a:spcAft>
                <a:spcPct val="0"/>
              </a:spcAft>
            </a:pPr>
            <a:endParaRPr lang="en-US" sz="204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946994" y="4723183"/>
            <a:ext cx="1154381" cy="341404"/>
          </a:xfrm>
          <a:prstGeom prst="rect">
            <a:avLst/>
          </a:prstGeom>
        </p:spPr>
      </p:pic>
    </p:spTree>
    <p:extLst>
      <p:ext uri="{BB962C8B-B14F-4D97-AF65-F5344CB8AC3E}">
        <p14:creationId xmlns:p14="http://schemas.microsoft.com/office/powerpoint/2010/main" val="401731576"/>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913963" y="2738503"/>
            <a:ext cx="2286165" cy="2402226"/>
          </a:xfrm>
          <a:prstGeom prst="rect">
            <a:avLst/>
          </a:prstGeom>
        </p:spPr>
        <p:txBody>
          <a:bodyPr vert="horz" lIns="93229" tIns="46615" rIns="93229" bIns="4661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836"/>
              <a:t>Click to edit Master subtitle style</a:t>
            </a:r>
          </a:p>
        </p:txBody>
      </p:sp>
      <p:sp>
        <p:nvSpPr>
          <p:cNvPr id="13" name="Title 1"/>
          <p:cNvSpPr txBox="1">
            <a:spLocks/>
          </p:cNvSpPr>
          <p:nvPr userDrawn="1"/>
        </p:nvSpPr>
        <p:spPr>
          <a:xfrm>
            <a:off x="197147" y="3443565"/>
            <a:ext cx="8578502" cy="1726313"/>
          </a:xfrm>
          <a:prstGeom prst="rect">
            <a:avLst/>
          </a:prstGeom>
          <a:solidFill>
            <a:srgbClr val="007233"/>
          </a:solidFill>
          <a:effectLst/>
        </p:spPr>
        <p:txBody>
          <a:bodyPr vert="horz" lIns="139891" tIns="139891" rIns="93229" bIns="139891"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80" dirty="0"/>
          </a:p>
        </p:txBody>
      </p:sp>
      <p:sp>
        <p:nvSpPr>
          <p:cNvPr id="14" name="top right small rectangle"/>
          <p:cNvSpPr/>
          <p:nvPr userDrawn="1"/>
        </p:nvSpPr>
        <p:spPr bwMode="auto">
          <a:xfrm>
            <a:off x="8856899" y="3442154"/>
            <a:ext cx="3322737" cy="172805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24" tIns="46613" rIns="93224" bIns="46613" numCol="1" rtlCol="0" anchor="ctr" anchorCtr="0" compatLnSpc="1">
            <a:prstTxWarp prst="textNoShape">
              <a:avLst/>
            </a:prstTxWarp>
          </a:bodyPr>
          <a:lstStyle/>
          <a:p>
            <a:pPr algn="ctr" defTabSz="931972" fontAlgn="base">
              <a:spcBef>
                <a:spcPct val="0"/>
              </a:spcBef>
              <a:spcAft>
                <a:spcPct val="0"/>
              </a:spcAft>
            </a:pPr>
            <a:endParaRPr lang="en-US" sz="2244"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405975" y="4917383"/>
            <a:ext cx="755191" cy="223345"/>
          </a:xfrm>
          <a:prstGeom prst="rect">
            <a:avLst/>
          </a:prstGeom>
        </p:spPr>
      </p:pic>
      <p:sp>
        <p:nvSpPr>
          <p:cNvPr id="16" name="Text Placeholder 10"/>
          <p:cNvSpPr>
            <a:spLocks noGrp="1"/>
          </p:cNvSpPr>
          <p:nvPr>
            <p:ph type="body" sz="quarter" idx="10" hasCustomPrompt="1"/>
          </p:nvPr>
        </p:nvSpPr>
        <p:spPr>
          <a:xfrm>
            <a:off x="297958" y="3535414"/>
            <a:ext cx="8380540" cy="1515097"/>
          </a:xfrm>
          <a:prstGeom prst="rect">
            <a:avLst/>
          </a:prstGeom>
        </p:spPr>
        <p:txBody>
          <a:bodyPr anchor="b" anchorCtr="0">
            <a:normAutofit/>
          </a:bodyPr>
          <a:lstStyle>
            <a:lvl1pPr marL="0" indent="0">
              <a:buNone/>
              <a:defRPr sz="3672"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7147" y="5234611"/>
            <a:ext cx="8578502" cy="1489859"/>
          </a:xfrm>
          <a:prstGeom prst="rect">
            <a:avLst/>
          </a:prstGeom>
        </p:spPr>
        <p:txBody>
          <a:bodyPr lIns="137160" tIns="137160" rIns="137160" bIns="137160" anchor="b" anchorCtr="0">
            <a:normAutofit/>
          </a:bodyPr>
          <a:lstStyle>
            <a:lvl1pPr marL="0" indent="0" algn="l" defTabSz="932242" rtl="0" eaLnBrk="1" latinLnBrk="0" hangingPunct="1">
              <a:lnSpc>
                <a:spcPct val="100000"/>
              </a:lnSpc>
              <a:spcBef>
                <a:spcPts val="0"/>
              </a:spcBef>
              <a:buSzPct val="90000"/>
              <a:buFont typeface="Arial" pitchFamily="34" charset="0"/>
              <a:buNone/>
              <a:defRPr lang="en-US" sz="2448"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66139" indent="0" algn="ctr">
              <a:buNone/>
              <a:defRPr>
                <a:solidFill>
                  <a:schemeClr val="tx1">
                    <a:tint val="75000"/>
                  </a:schemeClr>
                </a:solidFill>
              </a:defRPr>
            </a:lvl2pPr>
            <a:lvl3pPr marL="932278" indent="0" algn="ctr">
              <a:buNone/>
              <a:defRPr>
                <a:solidFill>
                  <a:schemeClr val="tx1">
                    <a:tint val="75000"/>
                  </a:schemeClr>
                </a:solidFill>
              </a:defRPr>
            </a:lvl3pPr>
            <a:lvl4pPr marL="1398419" indent="0" algn="ctr">
              <a:buNone/>
              <a:defRPr>
                <a:solidFill>
                  <a:schemeClr val="tx1">
                    <a:tint val="75000"/>
                  </a:schemeClr>
                </a:solidFill>
              </a:defRPr>
            </a:lvl4pPr>
            <a:lvl5pPr marL="1864559" indent="0" algn="ctr">
              <a:buNone/>
              <a:defRPr>
                <a:solidFill>
                  <a:schemeClr val="tx1">
                    <a:tint val="75000"/>
                  </a:schemeClr>
                </a:solidFill>
              </a:defRPr>
            </a:lvl5pPr>
            <a:lvl6pPr marL="2330698" indent="0" algn="ctr">
              <a:buNone/>
              <a:defRPr>
                <a:solidFill>
                  <a:schemeClr val="tx1">
                    <a:tint val="75000"/>
                  </a:schemeClr>
                </a:solidFill>
              </a:defRPr>
            </a:lvl6pPr>
            <a:lvl7pPr marL="2796838" indent="0" algn="ctr">
              <a:buNone/>
              <a:defRPr>
                <a:solidFill>
                  <a:schemeClr val="tx1">
                    <a:tint val="75000"/>
                  </a:schemeClr>
                </a:solidFill>
              </a:defRPr>
            </a:lvl7pPr>
            <a:lvl8pPr marL="3262977" indent="0" algn="ctr">
              <a:buNone/>
              <a:defRPr>
                <a:solidFill>
                  <a:schemeClr val="tx1">
                    <a:tint val="75000"/>
                  </a:schemeClr>
                </a:solidFill>
              </a:defRPr>
            </a:lvl8pPr>
            <a:lvl9pPr marL="372912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11241437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20367" y="4557725"/>
            <a:ext cx="11662232" cy="1709773"/>
          </a:xfrm>
          <a:prstGeom prst="rect">
            <a:avLst/>
          </a:prstGeom>
        </p:spPr>
        <p:txBody>
          <a:bodyPr vert="horz" lIns="91409" tIns="45705" rIns="91409" bIns="45705" rtlCol="0" anchor="t" anchorCtr="0">
            <a:normAutofit/>
          </a:bodyPr>
          <a:lstStyle>
            <a:lvl1pPr>
              <a:defRPr sz="3672"/>
            </a:lvl1pPr>
          </a:lstStyle>
          <a:p>
            <a:r>
              <a:rPr lang="en-US" dirty="0"/>
              <a:t>Click to edit Master title style</a:t>
            </a:r>
          </a:p>
        </p:txBody>
      </p:sp>
      <p:sp>
        <p:nvSpPr>
          <p:cNvPr id="2" name="TextBox 1"/>
          <p:cNvSpPr txBox="1"/>
          <p:nvPr userDrawn="1"/>
        </p:nvSpPr>
        <p:spPr>
          <a:xfrm>
            <a:off x="620366" y="3148786"/>
            <a:ext cx="11584484" cy="1150587"/>
          </a:xfrm>
          <a:prstGeom prst="rect">
            <a:avLst/>
          </a:prstGeom>
          <a:noFill/>
        </p:spPr>
        <p:txBody>
          <a:bodyPr wrap="square" rtlCol="0">
            <a:spAutoFit/>
          </a:bodyPr>
          <a:lstStyle/>
          <a:p>
            <a:pPr defTabSz="932278"/>
            <a:r>
              <a:rPr lang="en-US" sz="6731"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20366" y="4159106"/>
            <a:ext cx="11584484"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8155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87021" y="1415862"/>
            <a:ext cx="11756355" cy="5395706"/>
          </a:xfrm>
          <a:prstGeom prst="rect">
            <a:avLst/>
          </a:prstGeom>
        </p:spPr>
        <p:txBody>
          <a:bodyPr/>
          <a:lstStyle>
            <a:lvl1pPr>
              <a:spcBef>
                <a:spcPts val="1428"/>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43693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7"/>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401584" y="1398907"/>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61440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7121" y="1357146"/>
            <a:ext cx="5729546" cy="652498"/>
          </a:xfrm>
          <a:prstGeom prst="rect">
            <a:avLst/>
          </a:prstGeom>
          <a:solidFill>
            <a:srgbClr val="86C400"/>
          </a:solidFill>
        </p:spPr>
        <p:txBody>
          <a:bodyPr anchor="b">
            <a:normAutofit/>
          </a:bodyPr>
          <a:lstStyle>
            <a:lvl1pPr marL="0" indent="0">
              <a:buNone/>
              <a:defRPr sz="3264" b="1">
                <a:solidFill>
                  <a:schemeClr val="bg1"/>
                </a:solidFill>
                <a:effectLst/>
              </a:defRPr>
            </a:lvl1pPr>
            <a:lvl2pPr marL="466139" indent="0">
              <a:buNone/>
              <a:defRPr sz="2040" b="1"/>
            </a:lvl2pPr>
            <a:lvl3pPr marL="932278" indent="0">
              <a:buNone/>
              <a:defRPr sz="1836" b="1"/>
            </a:lvl3pPr>
            <a:lvl4pPr marL="1398419" indent="0">
              <a:buNone/>
              <a:defRPr sz="1632" b="1"/>
            </a:lvl4pPr>
            <a:lvl5pPr marL="1864559" indent="0">
              <a:buNone/>
              <a:defRPr sz="1632" b="1"/>
            </a:lvl5pPr>
            <a:lvl6pPr marL="2330698" indent="0">
              <a:buNone/>
              <a:defRPr sz="1632" b="1"/>
            </a:lvl6pPr>
            <a:lvl7pPr marL="2796838" indent="0">
              <a:buNone/>
              <a:defRPr sz="1632" b="1"/>
            </a:lvl7pPr>
            <a:lvl8pPr marL="3262977" indent="0">
              <a:buNone/>
              <a:defRPr sz="1632" b="1"/>
            </a:lvl8pPr>
            <a:lvl9pPr marL="3729120" indent="0">
              <a:buNone/>
              <a:defRPr sz="1632" b="1"/>
            </a:lvl9pPr>
          </a:lstStyle>
          <a:p>
            <a:pPr lvl="0"/>
            <a:r>
              <a:rPr lang="en-US" dirty="0"/>
              <a:t>Click to edit Master text styles</a:t>
            </a:r>
          </a:p>
        </p:txBody>
      </p:sp>
      <p:sp>
        <p:nvSpPr>
          <p:cNvPr id="4" name="Content Placeholder 3"/>
          <p:cNvSpPr>
            <a:spLocks noGrp="1"/>
          </p:cNvSpPr>
          <p:nvPr>
            <p:ph sz="half" idx="2"/>
          </p:nvPr>
        </p:nvSpPr>
        <p:spPr>
          <a:xfrm>
            <a:off x="387121" y="2020640"/>
            <a:ext cx="5729546" cy="4740734"/>
          </a:xfrm>
          <a:prstGeom prst="rect">
            <a:avLst/>
          </a:prstGeom>
        </p:spPr>
        <p:txBody>
          <a:bodyPr/>
          <a:lstStyle>
            <a:lvl1pPr>
              <a:defRPr sz="2856"/>
            </a:lvl1pPr>
            <a:lvl2pPr>
              <a:defRPr sz="2448"/>
            </a:lvl2pPr>
            <a:lvl3pPr>
              <a:defRPr sz="2040"/>
            </a:lvl3pPr>
            <a:lvl4pPr>
              <a:defRPr sz="1836"/>
            </a:lvl4pPr>
            <a:lvl5pPr>
              <a:defRPr sz="1836"/>
            </a:lvl5pPr>
            <a:lvl6pPr>
              <a:defRPr sz="1632"/>
            </a:lvl6pPr>
            <a:lvl7pPr>
              <a:defRPr sz="1632"/>
            </a:lvl7pPr>
            <a:lvl8pPr>
              <a:defRPr sz="1632"/>
            </a:lvl8pPr>
            <a:lvl9pPr>
              <a:defRPr sz="16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73054" y="1357146"/>
            <a:ext cx="5731796" cy="652498"/>
          </a:xfrm>
          <a:prstGeom prst="rect">
            <a:avLst/>
          </a:prstGeom>
          <a:solidFill>
            <a:srgbClr val="1F497D"/>
          </a:solidFill>
        </p:spPr>
        <p:txBody>
          <a:bodyPr anchor="b">
            <a:normAutofit/>
          </a:bodyPr>
          <a:lstStyle>
            <a:lvl1pPr marL="0" indent="0">
              <a:buNone/>
              <a:defRPr sz="3264" b="1">
                <a:solidFill>
                  <a:schemeClr val="bg1"/>
                </a:solidFill>
                <a:effectLst/>
              </a:defRPr>
            </a:lvl1pPr>
            <a:lvl2pPr marL="466139" indent="0">
              <a:buNone/>
              <a:defRPr sz="2040" b="1"/>
            </a:lvl2pPr>
            <a:lvl3pPr marL="932278" indent="0">
              <a:buNone/>
              <a:defRPr sz="1836" b="1"/>
            </a:lvl3pPr>
            <a:lvl4pPr marL="1398419" indent="0">
              <a:buNone/>
              <a:defRPr sz="1632" b="1"/>
            </a:lvl4pPr>
            <a:lvl5pPr marL="1864559" indent="0">
              <a:buNone/>
              <a:defRPr sz="1632" b="1"/>
            </a:lvl5pPr>
            <a:lvl6pPr marL="2330698" indent="0">
              <a:buNone/>
              <a:defRPr sz="1632" b="1"/>
            </a:lvl6pPr>
            <a:lvl7pPr marL="2796838" indent="0">
              <a:buNone/>
              <a:defRPr sz="1632" b="1"/>
            </a:lvl7pPr>
            <a:lvl8pPr marL="3262977" indent="0">
              <a:buNone/>
              <a:defRPr sz="1632" b="1"/>
            </a:lvl8pPr>
            <a:lvl9pPr marL="3729120" indent="0">
              <a:buNone/>
              <a:defRPr sz="1632" b="1"/>
            </a:lvl9pPr>
          </a:lstStyle>
          <a:p>
            <a:pPr lvl="0"/>
            <a:r>
              <a:rPr lang="en-US" dirty="0"/>
              <a:t>Click to edit Master text styles</a:t>
            </a:r>
          </a:p>
        </p:txBody>
      </p:sp>
      <p:sp>
        <p:nvSpPr>
          <p:cNvPr id="6" name="Content Placeholder 5"/>
          <p:cNvSpPr>
            <a:spLocks noGrp="1"/>
          </p:cNvSpPr>
          <p:nvPr>
            <p:ph sz="quarter" idx="4"/>
          </p:nvPr>
        </p:nvSpPr>
        <p:spPr>
          <a:xfrm>
            <a:off x="6473054" y="2020640"/>
            <a:ext cx="5731796" cy="4740734"/>
          </a:xfrm>
          <a:prstGeom prst="rect">
            <a:avLst/>
          </a:prstGeom>
        </p:spPr>
        <p:txBody>
          <a:bodyPr/>
          <a:lstStyle>
            <a:lvl1pPr>
              <a:defRPr sz="2856"/>
            </a:lvl1pPr>
            <a:lvl2pPr>
              <a:defRPr sz="2448"/>
            </a:lvl2pPr>
            <a:lvl3pPr>
              <a:defRPr sz="2040"/>
            </a:lvl3pPr>
            <a:lvl4pPr>
              <a:defRPr sz="1836"/>
            </a:lvl4pPr>
            <a:lvl5pPr>
              <a:defRPr sz="1836"/>
            </a:lvl5pPr>
            <a:lvl6pPr>
              <a:defRPr sz="1632"/>
            </a:lvl6pPr>
            <a:lvl7pPr>
              <a:defRPr sz="1632"/>
            </a:lvl7pPr>
            <a:lvl8pPr>
              <a:defRPr sz="1632"/>
            </a:lvl8pPr>
            <a:lvl9pPr>
              <a:defRPr sz="16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524301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71090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76502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436475" cy="6994525"/>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24" tIns="46613" rIns="93224" bIns="46613" numCol="1" rtlCol="0" anchor="ctr" anchorCtr="0" compatLnSpc="1">
            <a:prstTxWarp prst="textNoShape">
              <a:avLst/>
            </a:prstTxWarp>
          </a:bodyPr>
          <a:lstStyle/>
          <a:p>
            <a:pPr algn="ctr" defTabSz="93197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40717" y="6079406"/>
            <a:ext cx="11300971" cy="766448"/>
          </a:xfrm>
          <a:prstGeom prst="rect">
            <a:avLst/>
          </a:prstGeom>
          <a:noFill/>
          <a:ln w="9525">
            <a:noFill/>
            <a:miter lim="800000"/>
            <a:headEnd/>
            <a:tailEnd/>
          </a:ln>
        </p:spPr>
        <p:txBody>
          <a:bodyPr wrap="square">
            <a:spAutoFit/>
          </a:bodyPr>
          <a:lstStyle/>
          <a:p>
            <a:pPr marL="0" lvl="1" defTabSz="932278">
              <a:defRPr/>
            </a:pPr>
            <a:r>
              <a:rPr lang="en-US" sz="1071"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40716" y="2998647"/>
            <a:ext cx="5582896" cy="2273794"/>
          </a:xfrm>
          <a:prstGeom prst="rect">
            <a:avLst/>
          </a:prstGeom>
        </p:spPr>
      </p:pic>
    </p:spTree>
    <p:extLst>
      <p:ext uri="{BB962C8B-B14F-4D97-AF65-F5344CB8AC3E}">
        <p14:creationId xmlns:p14="http://schemas.microsoft.com/office/powerpoint/2010/main" val="6876759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6253712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7306873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2.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87124" y="185843"/>
            <a:ext cx="11755521" cy="1084658"/>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1664409272"/>
      </p:ext>
    </p:extLst>
  </p:cSld>
  <p:clrMap bg1="lt1" tx1="dk1" bg2="lt2" tx2="dk2" accent1="accent1" accent2="accent2" accent3="accent3" accent4="accent4" accent5="accent5" accent6="accent6" hlink="hlink" folHlink="folHlink"/>
  <p:sldLayoutIdLst>
    <p:sldLayoutId id="2147484211" r:id="rId1"/>
    <p:sldLayoutId id="2147484212" r:id="rId2"/>
    <p:sldLayoutId id="2147484213" r:id="rId3"/>
    <p:sldLayoutId id="2147484214" r:id="rId4"/>
    <p:sldLayoutId id="2147484215" r:id="rId5"/>
    <p:sldLayoutId id="2147484216" r:id="rId6"/>
    <p:sldLayoutId id="2147484217" r:id="rId7"/>
    <p:sldLayoutId id="2147484218" r:id="rId8"/>
    <p:sldLayoutId id="2147484219" r:id="rId9"/>
    <p:sldLayoutId id="2147484220" r:id="rId10"/>
    <p:sldLayoutId id="2147484221" r:id="rId11"/>
  </p:sldLayoutIdLst>
  <p:txStyles>
    <p:titleStyle>
      <a:lvl1pPr algn="l" defTabSz="932278" rtl="0" eaLnBrk="1" latinLnBrk="0" hangingPunct="1">
        <a:lnSpc>
          <a:spcPct val="80000"/>
        </a:lnSpc>
        <a:spcBef>
          <a:spcPct val="0"/>
        </a:spcBef>
        <a:buNone/>
        <a:defRPr sz="4488"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9604" indent="-349604" algn="l" defTabSz="932278" rtl="0" eaLnBrk="1" latinLnBrk="0" hangingPunct="1">
        <a:spcBef>
          <a:spcPts val="1224"/>
        </a:spcBef>
        <a:buFont typeface="Arial" pitchFamily="34" charset="0"/>
        <a:buChar char="•"/>
        <a:defRPr sz="3264"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57478" indent="-291336" algn="l" defTabSz="932278" rtl="0" eaLnBrk="1" latinLnBrk="0" hangingPunct="1">
        <a:spcBef>
          <a:spcPts val="306"/>
        </a:spcBef>
        <a:spcAft>
          <a:spcPts val="306"/>
        </a:spcAft>
        <a:buFont typeface="Arial" pitchFamily="34" charset="0"/>
        <a:buChar char="–"/>
        <a:defRPr sz="2856"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65350" indent="-233070" algn="l" defTabSz="932278" rtl="0" eaLnBrk="1" latinLnBrk="0" hangingPunct="1">
        <a:spcBef>
          <a:spcPts val="204"/>
        </a:spcBef>
        <a:spcAft>
          <a:spcPts val="204"/>
        </a:spcAft>
        <a:buFont typeface="Arial" pitchFamily="34" charset="0"/>
        <a:buChar char="•"/>
        <a:defRPr sz="2448"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631490" indent="-233070" algn="l" defTabSz="932278" rtl="0" eaLnBrk="1" latinLnBrk="0" hangingPunct="1">
        <a:spcBef>
          <a:spcPct val="20000"/>
        </a:spcBef>
        <a:buFont typeface="Arial" pitchFamily="34" charset="0"/>
        <a:buChar char="–"/>
        <a:defRPr sz="204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97628" indent="-233070" algn="l" defTabSz="932278" rtl="0" eaLnBrk="1" latinLnBrk="0" hangingPunct="1">
        <a:spcBef>
          <a:spcPct val="20000"/>
        </a:spcBef>
        <a:buFont typeface="Arial" pitchFamily="34" charset="0"/>
        <a:buChar char="»"/>
        <a:defRPr sz="204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63769"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29908"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6047"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2187"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278" rtl="0" eaLnBrk="1" latinLnBrk="0" hangingPunct="1">
        <a:defRPr sz="1836" kern="1200">
          <a:solidFill>
            <a:schemeClr val="tx1"/>
          </a:solidFill>
          <a:latin typeface="+mn-lt"/>
          <a:ea typeface="+mn-ea"/>
          <a:cs typeface="+mn-cs"/>
        </a:defRPr>
      </a:lvl1pPr>
      <a:lvl2pPr marL="466139" algn="l" defTabSz="932278" rtl="0" eaLnBrk="1" latinLnBrk="0" hangingPunct="1">
        <a:defRPr sz="1836" kern="1200">
          <a:solidFill>
            <a:schemeClr val="tx1"/>
          </a:solidFill>
          <a:latin typeface="+mn-lt"/>
          <a:ea typeface="+mn-ea"/>
          <a:cs typeface="+mn-cs"/>
        </a:defRPr>
      </a:lvl2pPr>
      <a:lvl3pPr marL="932278" algn="l" defTabSz="932278" rtl="0" eaLnBrk="1" latinLnBrk="0" hangingPunct="1">
        <a:defRPr sz="1836" kern="1200">
          <a:solidFill>
            <a:schemeClr val="tx1"/>
          </a:solidFill>
          <a:latin typeface="+mn-lt"/>
          <a:ea typeface="+mn-ea"/>
          <a:cs typeface="+mn-cs"/>
        </a:defRPr>
      </a:lvl3pPr>
      <a:lvl4pPr marL="1398419" algn="l" defTabSz="932278" rtl="0" eaLnBrk="1" latinLnBrk="0" hangingPunct="1">
        <a:defRPr sz="1836" kern="1200">
          <a:solidFill>
            <a:schemeClr val="tx1"/>
          </a:solidFill>
          <a:latin typeface="+mn-lt"/>
          <a:ea typeface="+mn-ea"/>
          <a:cs typeface="+mn-cs"/>
        </a:defRPr>
      </a:lvl4pPr>
      <a:lvl5pPr marL="1864559" algn="l" defTabSz="932278" rtl="0" eaLnBrk="1" latinLnBrk="0" hangingPunct="1">
        <a:defRPr sz="1836" kern="1200">
          <a:solidFill>
            <a:schemeClr val="tx1"/>
          </a:solidFill>
          <a:latin typeface="+mn-lt"/>
          <a:ea typeface="+mn-ea"/>
          <a:cs typeface="+mn-cs"/>
        </a:defRPr>
      </a:lvl5pPr>
      <a:lvl6pPr marL="2330698" algn="l" defTabSz="932278" rtl="0" eaLnBrk="1" latinLnBrk="0" hangingPunct="1">
        <a:defRPr sz="1836" kern="1200">
          <a:solidFill>
            <a:schemeClr val="tx1"/>
          </a:solidFill>
          <a:latin typeface="+mn-lt"/>
          <a:ea typeface="+mn-ea"/>
          <a:cs typeface="+mn-cs"/>
        </a:defRPr>
      </a:lvl6pPr>
      <a:lvl7pPr marL="2796838" algn="l" defTabSz="932278" rtl="0" eaLnBrk="1" latinLnBrk="0" hangingPunct="1">
        <a:defRPr sz="1836" kern="1200">
          <a:solidFill>
            <a:schemeClr val="tx1"/>
          </a:solidFill>
          <a:latin typeface="+mn-lt"/>
          <a:ea typeface="+mn-ea"/>
          <a:cs typeface="+mn-cs"/>
        </a:defRPr>
      </a:lvl7pPr>
      <a:lvl8pPr marL="3262977" algn="l" defTabSz="932278" rtl="0" eaLnBrk="1" latinLnBrk="0" hangingPunct="1">
        <a:defRPr sz="1836" kern="1200">
          <a:solidFill>
            <a:schemeClr val="tx1"/>
          </a:solidFill>
          <a:latin typeface="+mn-lt"/>
          <a:ea typeface="+mn-ea"/>
          <a:cs typeface="+mn-cs"/>
        </a:defRPr>
      </a:lvl8pPr>
      <a:lvl9pPr marL="3729120" algn="l" defTabSz="93227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3344862"/>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Chris Randall and Graeme Malcolm</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Database Fundamentals</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 name="Cloud"/>
          <p:cNvGrpSpPr>
            <a:grpSpLocks noChangeAspect="1"/>
          </p:cNvGrpSpPr>
          <p:nvPr/>
        </p:nvGrpSpPr>
        <p:grpSpPr bwMode="auto">
          <a:xfrm>
            <a:off x="2472012" y="1425299"/>
            <a:ext cx="5449199" cy="3073387"/>
            <a:chOff x="6696" y="1934"/>
            <a:chExt cx="539" cy="304"/>
          </a:xfrm>
        </p:grpSpPr>
        <p:sp>
          <p:nvSpPr>
            <p:cNvPr id="123" name="AutoShape 3"/>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124" name="Freeform 5"/>
            <p:cNvSpPr>
              <a:spLocks noChangeAspect="1"/>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525">
              <a:solidFill>
                <a:srgbClr val="737373"/>
              </a:solidFill>
              <a:round/>
              <a:headEnd/>
              <a:tailEnd/>
            </a:ln>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nvGrpSpPr>
          <p:cNvPr id="121" name="Network"/>
          <p:cNvGrpSpPr/>
          <p:nvPr/>
        </p:nvGrpSpPr>
        <p:grpSpPr>
          <a:xfrm>
            <a:off x="1535287" y="4416226"/>
            <a:ext cx="8361953" cy="1620886"/>
            <a:chOff x="1504455" y="4330027"/>
            <a:chExt cx="8198737" cy="1589248"/>
          </a:xfrm>
        </p:grpSpPr>
        <p:cxnSp>
          <p:nvCxnSpPr>
            <p:cNvPr id="110" name="Straight Connector 109"/>
            <p:cNvCxnSpPr/>
            <p:nvPr/>
          </p:nvCxnSpPr>
          <p:spPr>
            <a:xfrm>
              <a:off x="1504455" y="5059523"/>
              <a:ext cx="8198737" cy="0"/>
            </a:xfrm>
            <a:prstGeom prst="line">
              <a:avLst/>
            </a:prstGeom>
          </p:spPr>
          <p:style>
            <a:lnRef idx="3">
              <a:schemeClr val="dk1"/>
            </a:lnRef>
            <a:fillRef idx="0">
              <a:schemeClr val="dk1"/>
            </a:fillRef>
            <a:effectRef idx="2">
              <a:schemeClr val="dk1"/>
            </a:effectRef>
            <a:fontRef idx="minor">
              <a:schemeClr val="tx1"/>
            </a:fontRef>
          </p:style>
        </p:cxnSp>
        <p:cxnSp>
          <p:nvCxnSpPr>
            <p:cNvPr id="111" name="Straight Connector 110"/>
            <p:cNvCxnSpPr>
              <a:endCxn id="6" idx="3"/>
            </p:cNvCxnSpPr>
            <p:nvPr/>
          </p:nvCxnSpPr>
          <p:spPr>
            <a:xfrm flipV="1">
              <a:off x="6094787" y="4330027"/>
              <a:ext cx="0" cy="728980"/>
            </a:xfrm>
            <a:prstGeom prst="line">
              <a:avLst/>
            </a:prstGeom>
          </p:spPr>
          <p:style>
            <a:lnRef idx="3">
              <a:schemeClr val="dk1"/>
            </a:lnRef>
            <a:fillRef idx="0">
              <a:schemeClr val="dk1"/>
            </a:fillRef>
            <a:effectRef idx="2">
              <a:schemeClr val="dk1"/>
            </a:effectRef>
            <a:fontRef idx="minor">
              <a:schemeClr val="tx1"/>
            </a:fontRef>
          </p:style>
        </p:cxnSp>
        <p:cxnSp>
          <p:nvCxnSpPr>
            <p:cNvPr id="116" name="Straight Connector 115"/>
            <p:cNvCxnSpPr/>
            <p:nvPr/>
          </p:nvCxnSpPr>
          <p:spPr>
            <a:xfrm flipV="1">
              <a:off x="6298946" y="5077590"/>
              <a:ext cx="0" cy="841685"/>
            </a:xfrm>
            <a:prstGeom prst="line">
              <a:avLst/>
            </a:prstGeom>
          </p:spPr>
          <p:style>
            <a:lnRef idx="3">
              <a:schemeClr val="dk1"/>
            </a:lnRef>
            <a:fillRef idx="0">
              <a:schemeClr val="dk1"/>
            </a:fillRef>
            <a:effectRef idx="2">
              <a:schemeClr val="dk1"/>
            </a:effectRef>
            <a:fontRef idx="minor">
              <a:schemeClr val="tx1"/>
            </a:fontRef>
          </p:style>
        </p:cxnSp>
      </p:grpSp>
      <p:grpSp>
        <p:nvGrpSpPr>
          <p:cNvPr id="5" name="Disk"/>
          <p:cNvGrpSpPr>
            <a:grpSpLocks noChangeAspect="1"/>
          </p:cNvGrpSpPr>
          <p:nvPr/>
        </p:nvGrpSpPr>
        <p:grpSpPr>
          <a:xfrm>
            <a:off x="5241537" y="3535958"/>
            <a:ext cx="1950925" cy="880269"/>
            <a:chOff x="2904848" y="2885814"/>
            <a:chExt cx="1681162" cy="959376"/>
          </a:xfrm>
        </p:grpSpPr>
        <p:sp>
          <p:nvSpPr>
            <p:cNvPr id="6" name="Flowchart: Magnetic Disk 5"/>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 name="Oval 6"/>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graphicFrame>
        <p:nvGraphicFramePr>
          <p:cNvPr id="4" name="3NF"/>
          <p:cNvGraphicFramePr>
            <a:graphicFrameLocks noGrp="1"/>
          </p:cNvGraphicFramePr>
          <p:nvPr>
            <p:extLst/>
          </p:nvPr>
        </p:nvGraphicFramePr>
        <p:xfrm>
          <a:off x="1252677" y="1600908"/>
          <a:ext cx="9928647" cy="4750370"/>
        </p:xfrm>
        <a:graphic>
          <a:graphicData uri="http://schemas.openxmlformats.org/drawingml/2006/table">
            <a:tbl>
              <a:tblPr/>
              <a:tblGrid>
                <a:gridCol w="1143153">
                  <a:extLst>
                    <a:ext uri="{9D8B030D-6E8A-4147-A177-3AD203B41FA5}">
                      <a16:colId xmlns:a16="http://schemas.microsoft.com/office/drawing/2014/main" val="3636686398"/>
                    </a:ext>
                  </a:extLst>
                </a:gridCol>
                <a:gridCol w="1149232">
                  <a:extLst>
                    <a:ext uri="{9D8B030D-6E8A-4147-A177-3AD203B41FA5}">
                      <a16:colId xmlns:a16="http://schemas.microsoft.com/office/drawing/2014/main" val="436938191"/>
                    </a:ext>
                  </a:extLst>
                </a:gridCol>
                <a:gridCol w="1173043">
                  <a:extLst>
                    <a:ext uri="{9D8B030D-6E8A-4147-A177-3AD203B41FA5}">
                      <a16:colId xmlns:a16="http://schemas.microsoft.com/office/drawing/2014/main" val="1744052723"/>
                    </a:ext>
                  </a:extLst>
                </a:gridCol>
                <a:gridCol w="385364">
                  <a:extLst>
                    <a:ext uri="{9D8B030D-6E8A-4147-A177-3AD203B41FA5}">
                      <a16:colId xmlns:a16="http://schemas.microsoft.com/office/drawing/2014/main" val="1368044850"/>
                    </a:ext>
                  </a:extLst>
                </a:gridCol>
                <a:gridCol w="819785">
                  <a:extLst>
                    <a:ext uri="{9D8B030D-6E8A-4147-A177-3AD203B41FA5}">
                      <a16:colId xmlns:a16="http://schemas.microsoft.com/office/drawing/2014/main" val="2917626787"/>
                    </a:ext>
                  </a:extLst>
                </a:gridCol>
                <a:gridCol w="866138">
                  <a:extLst>
                    <a:ext uri="{9D8B030D-6E8A-4147-A177-3AD203B41FA5}">
                      <a16:colId xmlns:a16="http://schemas.microsoft.com/office/drawing/2014/main" val="2657786380"/>
                    </a:ext>
                  </a:extLst>
                </a:gridCol>
                <a:gridCol w="804125">
                  <a:extLst>
                    <a:ext uri="{9D8B030D-6E8A-4147-A177-3AD203B41FA5}">
                      <a16:colId xmlns:a16="http://schemas.microsoft.com/office/drawing/2014/main" val="261297266"/>
                    </a:ext>
                  </a:extLst>
                </a:gridCol>
                <a:gridCol w="1191661">
                  <a:extLst>
                    <a:ext uri="{9D8B030D-6E8A-4147-A177-3AD203B41FA5}">
                      <a16:colId xmlns:a16="http://schemas.microsoft.com/office/drawing/2014/main" val="3381229069"/>
                    </a:ext>
                  </a:extLst>
                </a:gridCol>
                <a:gridCol w="1199627">
                  <a:extLst>
                    <a:ext uri="{9D8B030D-6E8A-4147-A177-3AD203B41FA5}">
                      <a16:colId xmlns:a16="http://schemas.microsoft.com/office/drawing/2014/main" val="1525600109"/>
                    </a:ext>
                  </a:extLst>
                </a:gridCol>
                <a:gridCol w="1196519">
                  <a:extLst>
                    <a:ext uri="{9D8B030D-6E8A-4147-A177-3AD203B41FA5}">
                      <a16:colId xmlns:a16="http://schemas.microsoft.com/office/drawing/2014/main" val="3241463444"/>
                    </a:ext>
                  </a:extLst>
                </a:gridCol>
              </a:tblGrid>
              <a:tr h="468374">
                <a:tc gridSpan="2">
                  <a:txBody>
                    <a:bodyPr/>
                    <a:lstStyle/>
                    <a:p>
                      <a:pPr algn="l" fontAlgn="b"/>
                      <a:r>
                        <a:rPr lang="en-US" sz="2900" b="1" i="0" u="none" strike="noStrike" dirty="0">
                          <a:solidFill>
                            <a:srgbClr val="000000"/>
                          </a:solidFill>
                          <a:effectLst/>
                          <a:latin typeface="Calibri" panose="020F0502020204030204" pitchFamily="34" charset="0"/>
                        </a:rPr>
                        <a:t>Product</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l" fontAlgn="b"/>
                      <a:endParaRPr lang="en-US" sz="2800" b="1" i="0" u="none" strike="noStrike" dirty="0">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9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9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fontAlgn="b"/>
                      <a:r>
                        <a:rPr lang="en-US" sz="2900" b="1" i="0" u="none" strike="noStrike" kern="1200" dirty="0">
                          <a:solidFill>
                            <a:srgbClr val="000000"/>
                          </a:solidFill>
                          <a:effectLst/>
                          <a:latin typeface="Calibri" panose="020F0502020204030204" pitchFamily="34" charset="0"/>
                          <a:ea typeface="+mn-ea"/>
                          <a:cs typeface="+mn-cs"/>
                        </a:rPr>
                        <a:t>Color</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l" fontAlgn="b"/>
                      <a:endParaRPr lang="en-US" sz="2800" b="1" i="0" u="none" strike="noStrike" kern="1200" dirty="0">
                        <a:solidFill>
                          <a:srgbClr val="000000"/>
                        </a:solidFill>
                        <a:effectLst/>
                        <a:latin typeface="Calibri" panose="020F0502020204030204" pitchFamily="34" charset="0"/>
                        <a:ea typeface="+mn-ea"/>
                        <a:cs typeface="+mn-cs"/>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0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fontAlgn="b"/>
                      <a:r>
                        <a:rPr lang="en-US" sz="2900" b="1" i="0" u="none" strike="noStrike" dirty="0">
                          <a:solidFill>
                            <a:srgbClr val="000000"/>
                          </a:solidFill>
                          <a:effectLst/>
                          <a:latin typeface="Calibri" panose="020F0502020204030204" pitchFamily="34" charset="0"/>
                        </a:rPr>
                        <a:t>Supplier</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l" fontAlgn="b"/>
                      <a:endParaRPr lang="en-US" sz="2800" b="1" i="0" u="none" strike="noStrike" dirty="0">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9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211510589"/>
                  </a:ext>
                </a:extLst>
              </a:tr>
              <a:tr h="315726">
                <a:tc>
                  <a:txBody>
                    <a:bodyPr/>
                    <a:lstStyle/>
                    <a:p>
                      <a:pPr algn="l" fontAlgn="b"/>
                      <a:r>
                        <a:rPr lang="en-US" sz="2000" b="1" i="0" u="none" strike="noStrike" dirty="0" err="1">
                          <a:solidFill>
                            <a:srgbClr val="000000"/>
                          </a:solidFill>
                          <a:effectLst/>
                          <a:latin typeface="Calibri" panose="020F0502020204030204" pitchFamily="34" charset="0"/>
                        </a:rPr>
                        <a:t>ProductID</a:t>
                      </a:r>
                      <a:endParaRPr lang="en-US" sz="20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2000" b="1" i="0" u="none" strike="noStrike" dirty="0">
                          <a:solidFill>
                            <a:srgbClr val="000000"/>
                          </a:solidFill>
                          <a:effectLst/>
                          <a:latin typeface="Calibri" panose="020F0502020204030204" pitchFamily="34" charset="0"/>
                        </a:rPr>
                        <a:t>Name</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2000" b="1" i="0" u="none" strike="noStrike" dirty="0">
                          <a:solidFill>
                            <a:srgbClr val="000000"/>
                          </a:solidFill>
                          <a:effectLst/>
                          <a:latin typeface="Calibri" panose="020F0502020204030204" pitchFamily="34" charset="0"/>
                        </a:rPr>
                        <a:t>Supplier</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0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i="0" u="none" strike="noStrike" dirty="0" err="1">
                          <a:solidFill>
                            <a:srgbClr val="000000"/>
                          </a:solidFill>
                          <a:effectLst/>
                          <a:latin typeface="Calibri" panose="020F0502020204030204" pitchFamily="34" charset="0"/>
                        </a:rPr>
                        <a:t>ColorID</a:t>
                      </a:r>
                      <a:endParaRPr lang="en-US" sz="20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2000" b="1" i="0" u="none" strike="noStrike" dirty="0">
                          <a:solidFill>
                            <a:srgbClr val="000000"/>
                          </a:solidFill>
                          <a:effectLst/>
                          <a:latin typeface="Calibri" panose="020F0502020204030204" pitchFamily="34" charset="0"/>
                        </a:rPr>
                        <a:t>Color</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0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i="0" u="none" strike="noStrike" dirty="0" err="1">
                          <a:solidFill>
                            <a:srgbClr val="000000"/>
                          </a:solidFill>
                          <a:effectLst/>
                          <a:latin typeface="Calibri" panose="020F0502020204030204" pitchFamily="34" charset="0"/>
                        </a:rPr>
                        <a:t>SupplierID</a:t>
                      </a:r>
                      <a:endParaRPr lang="en-US" sz="20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2000" b="1" i="0" u="none" strike="noStrike" dirty="0">
                          <a:solidFill>
                            <a:srgbClr val="000000"/>
                          </a:solidFill>
                          <a:effectLst/>
                          <a:latin typeface="Calibri" panose="020F0502020204030204" pitchFamily="34" charset="0"/>
                        </a:rPr>
                        <a:t>Supplier</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2000" b="1" i="0" u="none" strike="noStrike" dirty="0">
                          <a:solidFill>
                            <a:srgbClr val="000000"/>
                          </a:solidFill>
                          <a:effectLst/>
                          <a:latin typeface="Calibri" panose="020F0502020204030204" pitchFamily="34" charset="0"/>
                        </a:rPr>
                        <a:t>Phone</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422046614"/>
                  </a:ext>
                </a:extLst>
              </a:tr>
              <a:tr h="315726">
                <a:tc>
                  <a:txBody>
                    <a:bodyPr/>
                    <a:lstStyle/>
                    <a:p>
                      <a:pPr algn="l" fontAlgn="b"/>
                      <a:r>
                        <a:rPr lang="en-US" sz="2000" b="0" i="0" u="none" strike="noStrike" dirty="0">
                          <a:solidFill>
                            <a:srgbClr val="000000"/>
                          </a:solidFill>
                          <a:effectLst/>
                          <a:latin typeface="Calibri" panose="020F0502020204030204" pitchFamily="34" charset="0"/>
                        </a:rPr>
                        <a:t>1</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Widget</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1</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noFill/>
                      <a:prstDash val="solid"/>
                      <a:round/>
                      <a:headEnd type="none" w="med" len="med"/>
                      <a:tailEnd type="none" w="med" len="med"/>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1</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Blue</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1</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Contoso</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555-12345</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4119331750"/>
                  </a:ext>
                </a:extLst>
              </a:tr>
              <a:tr h="335797">
                <a:tc>
                  <a:txBody>
                    <a:bodyPr/>
                    <a:lstStyle/>
                    <a:p>
                      <a:pPr algn="l" fontAlgn="b"/>
                      <a:r>
                        <a:rPr lang="en-US" sz="2000" b="0" i="0" u="none" strike="noStrike" dirty="0">
                          <a:solidFill>
                            <a:srgbClr val="000000"/>
                          </a:solidFill>
                          <a:effectLst/>
                          <a:latin typeface="Calibri" panose="020F0502020204030204" pitchFamily="34" charset="0"/>
                        </a:rPr>
                        <a:t>2</a:t>
                      </a: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err="1">
                          <a:solidFill>
                            <a:srgbClr val="000000"/>
                          </a:solidFill>
                          <a:effectLst/>
                          <a:latin typeface="Calibri" panose="020F0502020204030204" pitchFamily="34" charset="0"/>
                        </a:rPr>
                        <a:t>Thingybob</a:t>
                      </a:r>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2</a:t>
                      </a: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2</a:t>
                      </a: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Red</a:t>
                      </a: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2</a:t>
                      </a: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err="1">
                          <a:solidFill>
                            <a:srgbClr val="000000"/>
                          </a:solidFill>
                          <a:effectLst/>
                          <a:latin typeface="Calibri" panose="020F0502020204030204" pitchFamily="34" charset="0"/>
                        </a:rPr>
                        <a:t>Northwind</a:t>
                      </a:r>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555-54321</a:t>
                      </a: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3239200832"/>
                  </a:ext>
                </a:extLst>
              </a:tr>
              <a:tr h="315726">
                <a:tc>
                  <a:txBody>
                    <a:bodyPr/>
                    <a:lstStyle/>
                    <a:p>
                      <a:pPr algn="l" fontAlgn="b"/>
                      <a:r>
                        <a:rPr lang="en-US" sz="2000" b="0" i="0" u="none" strike="noStrike" dirty="0">
                          <a:solidFill>
                            <a:srgbClr val="000000"/>
                          </a:solidFill>
                          <a:effectLst/>
                          <a:latin typeface="Calibri" panose="020F0502020204030204" pitchFamily="34" charset="0"/>
                        </a:rPr>
                        <a:t>3</a:t>
                      </a:r>
                    </a:p>
                  </a:txBody>
                  <a:tcPr marL="4858" marR="4858" marT="4858" marB="0" anchor="b">
                    <a:lnL>
                      <a:noFill/>
                    </a:lnL>
                    <a:lnR>
                      <a:noFill/>
                    </a:lnR>
                    <a:lnT>
                      <a:noFill/>
                    </a:lnT>
                    <a:lnB>
                      <a:noFill/>
                    </a:lnB>
                    <a:solidFill>
                      <a:srgbClr val="D9D9D9"/>
                    </a:solidFill>
                  </a:tcPr>
                </a:tc>
                <a:tc>
                  <a:txBody>
                    <a:bodyPr/>
                    <a:lstStyle/>
                    <a:p>
                      <a:pPr algn="l" fontAlgn="b"/>
                      <a:r>
                        <a:rPr lang="en-US" sz="2000" b="0" i="0" u="none" strike="noStrike" dirty="0" err="1">
                          <a:solidFill>
                            <a:srgbClr val="000000"/>
                          </a:solidFill>
                          <a:effectLst/>
                          <a:latin typeface="Calibri" panose="020F0502020204030204" pitchFamily="34" charset="0"/>
                        </a:rPr>
                        <a:t>Knicknack</a:t>
                      </a:r>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1</a:t>
                      </a:r>
                    </a:p>
                  </a:txBody>
                  <a:tcPr marL="4858" marR="4858" marT="4858" marB="0" anchor="b">
                    <a:lnL>
                      <a:noFill/>
                    </a:lnL>
                    <a:lnR>
                      <a:noFill/>
                    </a:lnR>
                    <a:lnT>
                      <a:noFill/>
                    </a:lnT>
                    <a:lnB>
                      <a:noFill/>
                    </a:lnB>
                    <a:solidFill>
                      <a:srgbClr val="D9D9D9"/>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3</a:t>
                      </a:r>
                    </a:p>
                  </a:txBody>
                  <a:tcPr marL="4858" marR="4858" marT="4858" marB="0" anchor="b">
                    <a:lnL>
                      <a:noFill/>
                    </a:lnL>
                    <a:lnR>
                      <a:noFill/>
                    </a:lnR>
                    <a:lnT>
                      <a:noFill/>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Black</a:t>
                      </a:r>
                    </a:p>
                  </a:txBody>
                  <a:tcPr marL="4858" marR="4858" marT="4858" marB="0" anchor="b">
                    <a:lnL>
                      <a:noFill/>
                    </a:lnL>
                    <a:lnR>
                      <a:noFill/>
                    </a:lnR>
                    <a:lnT>
                      <a:noFill/>
                    </a:lnT>
                    <a:lnB>
                      <a:noFill/>
                    </a:lnB>
                    <a:solidFill>
                      <a:srgbClr val="D9D9D9"/>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3758283482"/>
                  </a:ext>
                </a:extLst>
              </a:tr>
              <a:tr h="594641">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w="635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w="635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w="635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1094308489"/>
                  </a:ext>
                </a:extLst>
              </a:tr>
              <a:tr h="468374">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gridSpan="3">
                  <a:txBody>
                    <a:bodyPr/>
                    <a:lstStyle/>
                    <a:p>
                      <a:pPr algn="l" fontAlgn="b"/>
                      <a:r>
                        <a:rPr lang="en-US" sz="2900" b="1" i="0" u="none" strike="noStrike" kern="1200" dirty="0" err="1">
                          <a:solidFill>
                            <a:srgbClr val="000000"/>
                          </a:solidFill>
                          <a:effectLst/>
                          <a:latin typeface="Calibri" panose="020F0502020204030204" pitchFamily="34" charset="0"/>
                          <a:ea typeface="+mn-ea"/>
                          <a:cs typeface="+mn-cs"/>
                        </a:rPr>
                        <a:t>ProductColor</a:t>
                      </a:r>
                      <a:endParaRPr lang="en-US" sz="2900" b="1" i="0" u="none" strike="noStrike" kern="1200" dirty="0">
                        <a:solidFill>
                          <a:srgbClr val="000000"/>
                        </a:solidFill>
                        <a:effectLst/>
                        <a:latin typeface="Calibri" panose="020F0502020204030204" pitchFamily="34" charset="0"/>
                        <a:ea typeface="+mn-ea"/>
                        <a:cs typeface="+mn-cs"/>
                      </a:endParaRPr>
                    </a:p>
                  </a:txBody>
                  <a:tcPr marL="4858" marR="4858" marT="4858" marB="0" anchor="b">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2861983039"/>
                  </a:ext>
                </a:extLst>
              </a:tr>
              <a:tr h="315726">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gridSpan="2">
                  <a:txBody>
                    <a:bodyPr/>
                    <a:lstStyle/>
                    <a:p>
                      <a:pPr algn="l" fontAlgn="b"/>
                      <a:r>
                        <a:rPr lang="en-US" sz="2000" b="1" i="0" u="none" strike="noStrike" dirty="0">
                          <a:solidFill>
                            <a:srgbClr val="000000"/>
                          </a:solidFill>
                          <a:effectLst/>
                          <a:latin typeface="Calibri" panose="020F0502020204030204" pitchFamily="34" charset="0"/>
                        </a:rPr>
                        <a:t>Product</a:t>
                      </a:r>
                    </a:p>
                  </a:txBody>
                  <a:tcPr marL="4858" marR="4858" marT="4858" marB="0" anchor="b">
                    <a:lnL>
                      <a:noFill/>
                    </a:lnL>
                    <a:lnR>
                      <a:noFill/>
                    </a:lnR>
                    <a:lnT w="6350" cap="flat" cmpd="sng" algn="ctr">
                      <a:solidFill>
                        <a:schemeClr val="tx1"/>
                      </a:solidFill>
                      <a:prstDash val="solid"/>
                      <a:round/>
                      <a:headEnd type="none" w="med" len="med"/>
                      <a:tailEnd type="none" w="med" len="med"/>
                    </a:lnT>
                    <a:lnB>
                      <a:noFill/>
                    </a:lnB>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solidFill>
                      <a:schemeClr val="bg1"/>
                    </a:solidFill>
                  </a:tcPr>
                </a:tc>
                <a:tc>
                  <a:txBody>
                    <a:bodyPr/>
                    <a:lstStyle/>
                    <a:p>
                      <a:pPr algn="l" fontAlgn="b"/>
                      <a:r>
                        <a:rPr lang="en-US" sz="2000" b="1" i="0" u="none" strike="noStrike" dirty="0">
                          <a:solidFill>
                            <a:srgbClr val="000000"/>
                          </a:solidFill>
                          <a:effectLst/>
                          <a:latin typeface="Calibri" panose="020F0502020204030204" pitchFamily="34" charset="0"/>
                        </a:rPr>
                        <a:t>Color</a:t>
                      </a:r>
                    </a:p>
                  </a:txBody>
                  <a:tcPr marL="4858" marR="4858" marT="4858" marB="0" anchor="b">
                    <a:lnL>
                      <a:noFill/>
                    </a:lnL>
                    <a:lnR>
                      <a:noFill/>
                    </a:lnR>
                    <a:lnT w="6350" cap="flat" cmpd="sng" algn="ctr">
                      <a:solidFill>
                        <a:schemeClr val="tx1"/>
                      </a:solidFill>
                      <a:prstDash val="solid"/>
                      <a:round/>
                      <a:headEnd type="none" w="med" len="med"/>
                      <a:tailEnd type="none" w="med" len="med"/>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3193559610"/>
                  </a:ext>
                </a:extLst>
              </a:tr>
              <a:tr h="340030">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gridSpan="2">
                  <a:txBody>
                    <a:bodyPr/>
                    <a:lstStyle/>
                    <a:p>
                      <a:pPr marL="0" algn="l" defTabSz="914088" rtl="0" eaLnBrk="1" fontAlgn="b" latinLnBrk="0" hangingPunct="1"/>
                      <a:r>
                        <a:rPr lang="en-US" sz="2000" b="0" i="0" u="none" strike="noStrike" kern="1200" dirty="0">
                          <a:solidFill>
                            <a:srgbClr val="000000"/>
                          </a:solidFill>
                          <a:effectLst/>
                          <a:latin typeface="Calibri" panose="020F0502020204030204" pitchFamily="34" charset="0"/>
                          <a:ea typeface="+mn-ea"/>
                          <a:cs typeface="+mn-cs"/>
                        </a:rPr>
                        <a:t>1</a:t>
                      </a:r>
                    </a:p>
                  </a:txBody>
                  <a:tcPr marL="4858" marR="4858" marT="4858" marB="0" anchor="b">
                    <a:lnL>
                      <a:noFill/>
                    </a:lnL>
                    <a:lnR>
                      <a:noFill/>
                    </a:lnR>
                    <a:lnT>
                      <a:noFill/>
                    </a:lnT>
                    <a:lnB>
                      <a:noFill/>
                    </a:lnB>
                    <a:solidFill>
                      <a:schemeClr val="bg1">
                        <a:lumMod val="85000"/>
                      </a:schemeClr>
                    </a:solidFill>
                  </a:tcPr>
                </a:tc>
                <a:tc hMerge="1">
                  <a:txBody>
                    <a:bodyPr/>
                    <a:lstStyle/>
                    <a:p>
                      <a:endParaRPr lang="en-US"/>
                    </a:p>
                  </a:txBody>
                  <a:tcPr/>
                </a:tc>
                <a:tc>
                  <a:txBody>
                    <a:bodyPr/>
                    <a:lstStyle/>
                    <a:p>
                      <a:pPr marL="0" algn="l" defTabSz="914088" rtl="0" eaLnBrk="1" fontAlgn="b" latinLnBrk="0" hangingPunct="1"/>
                      <a:r>
                        <a:rPr lang="en-US" sz="2000" b="0" i="0" u="none" strike="noStrike" kern="1200" dirty="0">
                          <a:solidFill>
                            <a:srgbClr val="000000"/>
                          </a:solidFill>
                          <a:effectLst/>
                          <a:latin typeface="Calibri" panose="020F0502020204030204" pitchFamily="34" charset="0"/>
                          <a:ea typeface="+mn-ea"/>
                          <a:cs typeface="+mn-cs"/>
                        </a:rPr>
                        <a:t>1</a:t>
                      </a:r>
                    </a:p>
                  </a:txBody>
                  <a:tcPr marL="4858" marR="4858" marT="4858" marB="0" anchor="b">
                    <a:lnL>
                      <a:noFill/>
                    </a:lnL>
                    <a:lnR>
                      <a:noFill/>
                    </a:lnR>
                    <a:lnT>
                      <a:noFill/>
                    </a:lnT>
                    <a:lnB>
                      <a:noFill/>
                    </a:lnB>
                    <a:solidFill>
                      <a:schemeClr val="bg1">
                        <a:lumMod val="85000"/>
                      </a:schemeClr>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3622901321"/>
                  </a:ext>
                </a:extLst>
              </a:tr>
              <a:tr h="333072">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gridSpan="2">
                  <a:txBody>
                    <a:bodyPr/>
                    <a:lstStyle/>
                    <a:p>
                      <a:pPr algn="l" fontAlgn="b"/>
                      <a:r>
                        <a:rPr lang="en-US" sz="2000" b="0" i="0" u="none" strike="noStrike" dirty="0">
                          <a:solidFill>
                            <a:srgbClr val="000000"/>
                          </a:solidFill>
                          <a:effectLst/>
                          <a:latin typeface="Calibri" panose="020F0502020204030204" pitchFamily="34" charset="0"/>
                        </a:rPr>
                        <a:t>2</a:t>
                      </a:r>
                    </a:p>
                  </a:txBody>
                  <a:tcPr marL="4858" marR="4858" marT="4858" marB="0" anchor="b">
                    <a:lnL>
                      <a:noFill/>
                    </a:lnL>
                    <a:lnR>
                      <a:noFill/>
                    </a:lnR>
                    <a:lnT>
                      <a:noFill/>
                    </a:lnT>
                    <a:lnB>
                      <a:noFill/>
                    </a:lnB>
                    <a:solidFill>
                      <a:schemeClr val="bg1"/>
                    </a:solidFill>
                  </a:tcPr>
                </a:tc>
                <a:tc hMerge="1">
                  <a:txBody>
                    <a:bodyPr/>
                    <a:lstStyle/>
                    <a:p>
                      <a:endParaRPr lang="en-US"/>
                    </a:p>
                  </a:txBody>
                  <a:tcPr/>
                </a:tc>
                <a:tc>
                  <a:txBody>
                    <a:bodyPr/>
                    <a:lstStyle/>
                    <a:p>
                      <a:pPr algn="l" fontAlgn="b"/>
                      <a:r>
                        <a:rPr lang="en-US" sz="2000" b="0" i="0" u="none" strike="noStrike" dirty="0">
                          <a:solidFill>
                            <a:srgbClr val="000000"/>
                          </a:solidFill>
                          <a:effectLst/>
                          <a:latin typeface="Calibri" panose="020F0502020204030204" pitchFamily="34" charset="0"/>
                        </a:rPr>
                        <a:t>1</a:t>
                      </a: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1511007718"/>
                  </a:ext>
                </a:extLst>
              </a:tr>
              <a:tr h="315726">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gridSpan="2">
                  <a:txBody>
                    <a:bodyPr/>
                    <a:lstStyle/>
                    <a:p>
                      <a:pPr algn="l" fontAlgn="b"/>
                      <a:r>
                        <a:rPr lang="en-US" sz="2000" b="0" i="0" u="none" strike="noStrike" dirty="0">
                          <a:solidFill>
                            <a:srgbClr val="000000"/>
                          </a:solidFill>
                          <a:effectLst/>
                          <a:latin typeface="Calibri" panose="020F0502020204030204" pitchFamily="34" charset="0"/>
                        </a:rPr>
                        <a:t>2</a:t>
                      </a:r>
                    </a:p>
                  </a:txBody>
                  <a:tcPr marL="4858" marR="4858" marT="4858" marB="0" anchor="b">
                    <a:lnL>
                      <a:noFill/>
                    </a:lnL>
                    <a:lnR>
                      <a:noFill/>
                    </a:lnR>
                    <a:lnT>
                      <a:noFill/>
                    </a:lnT>
                    <a:lnB>
                      <a:noFill/>
                    </a:lnB>
                    <a:solidFill>
                      <a:schemeClr val="bg1">
                        <a:lumMod val="85000"/>
                      </a:schemeClr>
                    </a:solidFill>
                  </a:tcPr>
                </a:tc>
                <a:tc hMerge="1">
                  <a:txBody>
                    <a:bodyPr/>
                    <a:lstStyle/>
                    <a:p>
                      <a:endParaRPr lang="en-US"/>
                    </a:p>
                  </a:txBody>
                  <a:tcPr/>
                </a:tc>
                <a:tc>
                  <a:txBody>
                    <a:bodyPr/>
                    <a:lstStyle/>
                    <a:p>
                      <a:pPr algn="l" fontAlgn="b"/>
                      <a:r>
                        <a:rPr lang="en-US" sz="2000" b="0" i="0" u="none" strike="noStrike" dirty="0">
                          <a:solidFill>
                            <a:srgbClr val="000000"/>
                          </a:solidFill>
                          <a:effectLst/>
                          <a:latin typeface="Calibri" panose="020F0502020204030204" pitchFamily="34" charset="0"/>
                        </a:rPr>
                        <a:t>2</a:t>
                      </a:r>
                    </a:p>
                  </a:txBody>
                  <a:tcPr marL="4858" marR="4858" marT="4858" marB="0" anchor="b">
                    <a:lnL>
                      <a:noFill/>
                    </a:lnL>
                    <a:lnR>
                      <a:noFill/>
                    </a:lnR>
                    <a:lnT>
                      <a:noFill/>
                    </a:lnT>
                    <a:lnB>
                      <a:noFill/>
                    </a:lnB>
                    <a:solidFill>
                      <a:schemeClr val="bg1">
                        <a:lumMod val="85000"/>
                      </a:schemeClr>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1630988650"/>
                  </a:ext>
                </a:extLst>
              </a:tr>
              <a:tr h="315726">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gridSpan="2">
                  <a:txBody>
                    <a:bodyPr/>
                    <a:lstStyle/>
                    <a:p>
                      <a:pPr algn="l" fontAlgn="b"/>
                      <a:r>
                        <a:rPr lang="en-US" sz="2000" b="0" i="0" u="none" strike="noStrike" dirty="0">
                          <a:solidFill>
                            <a:srgbClr val="000000"/>
                          </a:solidFill>
                          <a:effectLst/>
                          <a:latin typeface="Calibri" panose="020F0502020204030204" pitchFamily="34" charset="0"/>
                        </a:rPr>
                        <a:t>3</a:t>
                      </a:r>
                    </a:p>
                  </a:txBody>
                  <a:tcPr marL="4858" marR="4858" marT="4858" marB="0" anchor="b">
                    <a:lnL>
                      <a:noFill/>
                    </a:lnL>
                    <a:lnR>
                      <a:noFill/>
                    </a:lnR>
                    <a:lnT>
                      <a:noFill/>
                    </a:lnT>
                    <a:lnB>
                      <a:noFill/>
                    </a:lnB>
                    <a:solidFill>
                      <a:schemeClr val="bg1"/>
                    </a:solidFill>
                  </a:tcPr>
                </a:tc>
                <a:tc hMerge="1">
                  <a:txBody>
                    <a:bodyPr/>
                    <a:lstStyle/>
                    <a:p>
                      <a:endParaRPr lang="en-US"/>
                    </a:p>
                  </a:txBody>
                  <a:tcPr/>
                </a:tc>
                <a:tc>
                  <a:txBody>
                    <a:bodyPr/>
                    <a:lstStyle/>
                    <a:p>
                      <a:pPr algn="l" fontAlgn="b"/>
                      <a:r>
                        <a:rPr lang="en-US" sz="2000" b="0" i="0" u="none" strike="noStrike" dirty="0">
                          <a:solidFill>
                            <a:srgbClr val="000000"/>
                          </a:solidFill>
                          <a:effectLst/>
                          <a:latin typeface="Calibri" panose="020F0502020204030204" pitchFamily="34" charset="0"/>
                        </a:rPr>
                        <a:t>2</a:t>
                      </a: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3339361303"/>
                  </a:ext>
                </a:extLst>
              </a:tr>
              <a:tr h="315726">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gridSpan="2">
                  <a:txBody>
                    <a:bodyPr/>
                    <a:lstStyle/>
                    <a:p>
                      <a:pPr algn="l" fontAlgn="b"/>
                      <a:r>
                        <a:rPr lang="en-US" sz="2000" b="0" i="0" u="none" strike="noStrike" dirty="0">
                          <a:solidFill>
                            <a:srgbClr val="000000"/>
                          </a:solidFill>
                          <a:effectLst/>
                          <a:latin typeface="Calibri" panose="020F0502020204030204" pitchFamily="34" charset="0"/>
                        </a:rPr>
                        <a:t>3</a:t>
                      </a:r>
                    </a:p>
                  </a:txBody>
                  <a:tcPr marL="4858" marR="4858" marT="4858" marB="0" anchor="b">
                    <a:lnL>
                      <a:noFill/>
                    </a:lnL>
                    <a:lnR>
                      <a:noFill/>
                    </a:lnR>
                    <a:lnT>
                      <a:noFill/>
                    </a:lnT>
                    <a:lnB>
                      <a:noFill/>
                    </a:lnB>
                    <a:solidFill>
                      <a:schemeClr val="bg1">
                        <a:lumMod val="85000"/>
                      </a:schemeClr>
                    </a:solidFill>
                  </a:tcPr>
                </a:tc>
                <a:tc hMerge="1">
                  <a:txBody>
                    <a:bodyPr/>
                    <a:lstStyle/>
                    <a:p>
                      <a:endParaRPr lang="en-US"/>
                    </a:p>
                  </a:txBody>
                  <a:tcPr/>
                </a:tc>
                <a:tc>
                  <a:txBody>
                    <a:bodyPr/>
                    <a:lstStyle/>
                    <a:p>
                      <a:pPr algn="l" fontAlgn="b"/>
                      <a:r>
                        <a:rPr lang="en-US" sz="2000" b="0" i="0" u="none" strike="noStrike" dirty="0">
                          <a:solidFill>
                            <a:srgbClr val="000000"/>
                          </a:solidFill>
                          <a:effectLst/>
                          <a:latin typeface="Calibri" panose="020F0502020204030204" pitchFamily="34" charset="0"/>
                        </a:rPr>
                        <a:t>3</a:t>
                      </a:r>
                    </a:p>
                  </a:txBody>
                  <a:tcPr marL="4858" marR="4858" marT="4858" marB="0" anchor="b">
                    <a:lnL>
                      <a:noFill/>
                    </a:lnL>
                    <a:lnR>
                      <a:noFill/>
                    </a:lnR>
                    <a:lnT>
                      <a:noFill/>
                    </a:lnT>
                    <a:lnB>
                      <a:noFill/>
                    </a:lnB>
                    <a:solidFill>
                      <a:schemeClr val="bg1">
                        <a:lumMod val="85000"/>
                      </a:schemeClr>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598871708"/>
                  </a:ext>
                </a:extLst>
              </a:tr>
            </a:tbl>
          </a:graphicData>
        </a:graphic>
      </p:graphicFrame>
      <p:pic>
        <p:nvPicPr>
          <p:cNvPr id="8" name="Server"/>
          <p:cNvPicPr>
            <a:picLocks noChangeAspect="1"/>
          </p:cNvPicPr>
          <p:nvPr/>
        </p:nvPicPr>
        <p:blipFill>
          <a:blip r:embed="rId3"/>
          <a:stretch>
            <a:fillRect/>
          </a:stretch>
        </p:blipFill>
        <p:spPr>
          <a:xfrm>
            <a:off x="4299773" y="2093960"/>
            <a:ext cx="1233707" cy="2322267"/>
          </a:xfrm>
          <a:prstGeom prst="rect">
            <a:avLst/>
          </a:prstGeom>
        </p:spPr>
      </p:pic>
      <p:grpSp>
        <p:nvGrpSpPr>
          <p:cNvPr id="9" name="PC"/>
          <p:cNvGrpSpPr>
            <a:grpSpLocks noChangeAspect="1"/>
          </p:cNvGrpSpPr>
          <p:nvPr/>
        </p:nvGrpSpPr>
        <p:grpSpPr bwMode="auto">
          <a:xfrm>
            <a:off x="9211717" y="4061469"/>
            <a:ext cx="1763204" cy="1559523"/>
            <a:chOff x="365" y="3080"/>
            <a:chExt cx="1160" cy="1026"/>
          </a:xfrm>
        </p:grpSpPr>
        <p:sp>
          <p:nvSpPr>
            <p:cNvPr id="10" name="AutoShape 3"/>
            <p:cNvSpPr>
              <a:spLocks noChangeAspect="1" noChangeArrowheads="1" noTextEdit="1"/>
            </p:cNvSpPr>
            <p:nvPr/>
          </p:nvSpPr>
          <p:spPr bwMode="auto">
            <a:xfrm>
              <a:off x="365" y="3080"/>
              <a:ext cx="1160" cy="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11" name="Freeform 5"/>
            <p:cNvSpPr>
              <a:spLocks/>
            </p:cNvSpPr>
            <p:nvPr/>
          </p:nvSpPr>
          <p:spPr bwMode="auto">
            <a:xfrm>
              <a:off x="629" y="3783"/>
              <a:ext cx="626" cy="65"/>
            </a:xfrm>
            <a:custGeom>
              <a:avLst/>
              <a:gdLst>
                <a:gd name="T0" fmla="*/ 574 w 626"/>
                <a:gd name="T1" fmla="*/ 0 h 65"/>
                <a:gd name="T2" fmla="*/ 52 w 626"/>
                <a:gd name="T3" fmla="*/ 0 h 65"/>
                <a:gd name="T4" fmla="*/ 0 w 626"/>
                <a:gd name="T5" fmla="*/ 65 h 65"/>
                <a:gd name="T6" fmla="*/ 626 w 626"/>
                <a:gd name="T7" fmla="*/ 65 h 65"/>
                <a:gd name="T8" fmla="*/ 574 w 626"/>
                <a:gd name="T9" fmla="*/ 0 h 65"/>
              </a:gdLst>
              <a:ahLst/>
              <a:cxnLst>
                <a:cxn ang="0">
                  <a:pos x="T0" y="T1"/>
                </a:cxn>
                <a:cxn ang="0">
                  <a:pos x="T2" y="T3"/>
                </a:cxn>
                <a:cxn ang="0">
                  <a:pos x="T4" y="T5"/>
                </a:cxn>
                <a:cxn ang="0">
                  <a:pos x="T6" y="T7"/>
                </a:cxn>
                <a:cxn ang="0">
                  <a:pos x="T8" y="T9"/>
                </a:cxn>
              </a:cxnLst>
              <a:rect l="0" t="0" r="r" b="b"/>
              <a:pathLst>
                <a:path w="626" h="65">
                  <a:moveTo>
                    <a:pt x="574" y="0"/>
                  </a:moveTo>
                  <a:lnTo>
                    <a:pt x="52" y="0"/>
                  </a:lnTo>
                  <a:lnTo>
                    <a:pt x="0" y="65"/>
                  </a:lnTo>
                  <a:lnTo>
                    <a:pt x="626" y="65"/>
                  </a:lnTo>
                  <a:lnTo>
                    <a:pt x="574"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12" name="Rectangle 6"/>
            <p:cNvSpPr>
              <a:spLocks noChangeArrowheads="1"/>
            </p:cNvSpPr>
            <p:nvPr/>
          </p:nvSpPr>
          <p:spPr bwMode="auto">
            <a:xfrm>
              <a:off x="629" y="3848"/>
              <a:ext cx="626" cy="19"/>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13" name="Rectangle 7"/>
            <p:cNvSpPr>
              <a:spLocks noChangeArrowheads="1"/>
            </p:cNvSpPr>
            <p:nvPr/>
          </p:nvSpPr>
          <p:spPr bwMode="auto">
            <a:xfrm>
              <a:off x="816" y="3654"/>
              <a:ext cx="245" cy="161"/>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14" name="Freeform 8"/>
            <p:cNvSpPr>
              <a:spLocks/>
            </p:cNvSpPr>
            <p:nvPr/>
          </p:nvSpPr>
          <p:spPr bwMode="auto">
            <a:xfrm>
              <a:off x="365" y="3919"/>
              <a:ext cx="1154" cy="174"/>
            </a:xfrm>
            <a:custGeom>
              <a:avLst/>
              <a:gdLst>
                <a:gd name="T0" fmla="*/ 980 w 1154"/>
                <a:gd name="T1" fmla="*/ 0 h 174"/>
                <a:gd name="T2" fmla="*/ 155 w 1154"/>
                <a:gd name="T3" fmla="*/ 0 h 174"/>
                <a:gd name="T4" fmla="*/ 0 w 1154"/>
                <a:gd name="T5" fmla="*/ 174 h 174"/>
                <a:gd name="T6" fmla="*/ 1154 w 1154"/>
                <a:gd name="T7" fmla="*/ 174 h 174"/>
                <a:gd name="T8" fmla="*/ 980 w 1154"/>
                <a:gd name="T9" fmla="*/ 0 h 174"/>
              </a:gdLst>
              <a:ahLst/>
              <a:cxnLst>
                <a:cxn ang="0">
                  <a:pos x="T0" y="T1"/>
                </a:cxn>
                <a:cxn ang="0">
                  <a:pos x="T2" y="T3"/>
                </a:cxn>
                <a:cxn ang="0">
                  <a:pos x="T4" y="T5"/>
                </a:cxn>
                <a:cxn ang="0">
                  <a:pos x="T6" y="T7"/>
                </a:cxn>
                <a:cxn ang="0">
                  <a:pos x="T8" y="T9"/>
                </a:cxn>
              </a:cxnLst>
              <a:rect l="0" t="0" r="r" b="b"/>
              <a:pathLst>
                <a:path w="1154" h="174">
                  <a:moveTo>
                    <a:pt x="980" y="0"/>
                  </a:moveTo>
                  <a:lnTo>
                    <a:pt x="155" y="0"/>
                  </a:lnTo>
                  <a:lnTo>
                    <a:pt x="0" y="174"/>
                  </a:lnTo>
                  <a:lnTo>
                    <a:pt x="1154" y="174"/>
                  </a:lnTo>
                  <a:lnTo>
                    <a:pt x="980"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15" name="Freeform 9"/>
            <p:cNvSpPr>
              <a:spLocks/>
            </p:cNvSpPr>
            <p:nvPr/>
          </p:nvSpPr>
          <p:spPr bwMode="auto">
            <a:xfrm>
              <a:off x="391" y="3080"/>
              <a:ext cx="1102" cy="639"/>
            </a:xfrm>
            <a:custGeom>
              <a:avLst/>
              <a:gdLst>
                <a:gd name="T0" fmla="*/ 171 w 171"/>
                <a:gd name="T1" fmla="*/ 89 h 99"/>
                <a:gd name="T2" fmla="*/ 161 w 171"/>
                <a:gd name="T3" fmla="*/ 99 h 99"/>
                <a:gd name="T4" fmla="*/ 9 w 171"/>
                <a:gd name="T5" fmla="*/ 99 h 99"/>
                <a:gd name="T6" fmla="*/ 0 w 171"/>
                <a:gd name="T7" fmla="*/ 89 h 99"/>
                <a:gd name="T8" fmla="*/ 0 w 171"/>
                <a:gd name="T9" fmla="*/ 9 h 99"/>
                <a:gd name="T10" fmla="*/ 9 w 171"/>
                <a:gd name="T11" fmla="*/ 0 h 99"/>
                <a:gd name="T12" fmla="*/ 161 w 171"/>
                <a:gd name="T13" fmla="*/ 0 h 99"/>
                <a:gd name="T14" fmla="*/ 171 w 171"/>
                <a:gd name="T15" fmla="*/ 9 h 99"/>
                <a:gd name="T16" fmla="*/ 171 w 171"/>
                <a:gd name="T17" fmla="*/ 8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99">
                  <a:moveTo>
                    <a:pt x="171" y="89"/>
                  </a:moveTo>
                  <a:cubicBezTo>
                    <a:pt x="171" y="94"/>
                    <a:pt x="167" y="99"/>
                    <a:pt x="161" y="99"/>
                  </a:cubicBezTo>
                  <a:cubicBezTo>
                    <a:pt x="9" y="99"/>
                    <a:pt x="9" y="99"/>
                    <a:pt x="9" y="99"/>
                  </a:cubicBezTo>
                  <a:cubicBezTo>
                    <a:pt x="4" y="99"/>
                    <a:pt x="0" y="94"/>
                    <a:pt x="0" y="89"/>
                  </a:cubicBezTo>
                  <a:cubicBezTo>
                    <a:pt x="0" y="9"/>
                    <a:pt x="0" y="9"/>
                    <a:pt x="0" y="9"/>
                  </a:cubicBezTo>
                  <a:cubicBezTo>
                    <a:pt x="0" y="4"/>
                    <a:pt x="4" y="0"/>
                    <a:pt x="9" y="0"/>
                  </a:cubicBezTo>
                  <a:cubicBezTo>
                    <a:pt x="161" y="0"/>
                    <a:pt x="161" y="0"/>
                    <a:pt x="161" y="0"/>
                  </a:cubicBezTo>
                  <a:cubicBezTo>
                    <a:pt x="167" y="0"/>
                    <a:pt x="171" y="4"/>
                    <a:pt x="171" y="9"/>
                  </a:cubicBezTo>
                  <a:lnTo>
                    <a:pt x="171" y="89"/>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16" name="Rectangle 10"/>
            <p:cNvSpPr>
              <a:spLocks noChangeArrowheads="1"/>
            </p:cNvSpPr>
            <p:nvPr/>
          </p:nvSpPr>
          <p:spPr bwMode="auto">
            <a:xfrm>
              <a:off x="449" y="3138"/>
              <a:ext cx="992" cy="516"/>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17" name="Rectangle 11"/>
            <p:cNvSpPr>
              <a:spLocks noChangeArrowheads="1"/>
            </p:cNvSpPr>
            <p:nvPr/>
          </p:nvSpPr>
          <p:spPr bwMode="auto">
            <a:xfrm>
              <a:off x="816" y="3719"/>
              <a:ext cx="245" cy="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18" name="Rectangle 12"/>
            <p:cNvSpPr>
              <a:spLocks noChangeArrowheads="1"/>
            </p:cNvSpPr>
            <p:nvPr/>
          </p:nvSpPr>
          <p:spPr bwMode="auto">
            <a:xfrm>
              <a:off x="365" y="4093"/>
              <a:ext cx="1154" cy="19"/>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19" name="Oval 13"/>
            <p:cNvSpPr>
              <a:spLocks noChangeArrowheads="1"/>
            </p:cNvSpPr>
            <p:nvPr/>
          </p:nvSpPr>
          <p:spPr bwMode="auto">
            <a:xfrm>
              <a:off x="926" y="3093"/>
              <a:ext cx="32" cy="2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20" name="Freeform 14"/>
            <p:cNvSpPr>
              <a:spLocks/>
            </p:cNvSpPr>
            <p:nvPr/>
          </p:nvSpPr>
          <p:spPr bwMode="auto">
            <a:xfrm>
              <a:off x="423" y="3938"/>
              <a:ext cx="1031" cy="129"/>
            </a:xfrm>
            <a:custGeom>
              <a:avLst/>
              <a:gdLst>
                <a:gd name="T0" fmla="*/ 915 w 1031"/>
                <a:gd name="T1" fmla="*/ 0 h 129"/>
                <a:gd name="T2" fmla="*/ 110 w 1031"/>
                <a:gd name="T3" fmla="*/ 0 h 129"/>
                <a:gd name="T4" fmla="*/ 0 w 1031"/>
                <a:gd name="T5" fmla="*/ 129 h 129"/>
                <a:gd name="T6" fmla="*/ 1031 w 1031"/>
                <a:gd name="T7" fmla="*/ 129 h 129"/>
                <a:gd name="T8" fmla="*/ 915 w 1031"/>
                <a:gd name="T9" fmla="*/ 0 h 129"/>
              </a:gdLst>
              <a:ahLst/>
              <a:cxnLst>
                <a:cxn ang="0">
                  <a:pos x="T0" y="T1"/>
                </a:cxn>
                <a:cxn ang="0">
                  <a:pos x="T2" y="T3"/>
                </a:cxn>
                <a:cxn ang="0">
                  <a:pos x="T4" y="T5"/>
                </a:cxn>
                <a:cxn ang="0">
                  <a:pos x="T6" y="T7"/>
                </a:cxn>
                <a:cxn ang="0">
                  <a:pos x="T8" y="T9"/>
                </a:cxn>
              </a:cxnLst>
              <a:rect l="0" t="0" r="r" b="b"/>
              <a:pathLst>
                <a:path w="1031" h="129">
                  <a:moveTo>
                    <a:pt x="915" y="0"/>
                  </a:moveTo>
                  <a:lnTo>
                    <a:pt x="110" y="0"/>
                  </a:lnTo>
                  <a:lnTo>
                    <a:pt x="0" y="129"/>
                  </a:lnTo>
                  <a:lnTo>
                    <a:pt x="1031" y="129"/>
                  </a:lnTo>
                  <a:lnTo>
                    <a:pt x="915" y="0"/>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21" name="Freeform 15"/>
            <p:cNvSpPr>
              <a:spLocks noEditPoints="1"/>
            </p:cNvSpPr>
            <p:nvPr/>
          </p:nvSpPr>
          <p:spPr bwMode="auto">
            <a:xfrm>
              <a:off x="436" y="3932"/>
              <a:ext cx="999" cy="154"/>
            </a:xfrm>
            <a:custGeom>
              <a:avLst/>
              <a:gdLst>
                <a:gd name="T0" fmla="*/ 902 w 999"/>
                <a:gd name="T1" fmla="*/ 90 h 154"/>
                <a:gd name="T2" fmla="*/ 877 w 999"/>
                <a:gd name="T3" fmla="*/ 64 h 154"/>
                <a:gd name="T4" fmla="*/ 947 w 999"/>
                <a:gd name="T5" fmla="*/ 32 h 154"/>
                <a:gd name="T6" fmla="*/ 831 w 999"/>
                <a:gd name="T7" fmla="*/ 6 h 154"/>
                <a:gd name="T8" fmla="*/ 812 w 999"/>
                <a:gd name="T9" fmla="*/ 25 h 154"/>
                <a:gd name="T10" fmla="*/ 664 w 999"/>
                <a:gd name="T11" fmla="*/ 0 h 154"/>
                <a:gd name="T12" fmla="*/ 638 w 999"/>
                <a:gd name="T13" fmla="*/ 25 h 154"/>
                <a:gd name="T14" fmla="*/ 567 w 999"/>
                <a:gd name="T15" fmla="*/ 0 h 154"/>
                <a:gd name="T16" fmla="*/ 529 w 999"/>
                <a:gd name="T17" fmla="*/ 25 h 154"/>
                <a:gd name="T18" fmla="*/ 464 w 999"/>
                <a:gd name="T19" fmla="*/ 6 h 154"/>
                <a:gd name="T20" fmla="*/ 425 w 999"/>
                <a:gd name="T21" fmla="*/ 25 h 154"/>
                <a:gd name="T22" fmla="*/ 367 w 999"/>
                <a:gd name="T23" fmla="*/ 6 h 154"/>
                <a:gd name="T24" fmla="*/ 322 w 999"/>
                <a:gd name="T25" fmla="*/ 25 h 154"/>
                <a:gd name="T26" fmla="*/ 200 w 999"/>
                <a:gd name="T27" fmla="*/ 25 h 154"/>
                <a:gd name="T28" fmla="*/ 181 w 999"/>
                <a:gd name="T29" fmla="*/ 25 h 154"/>
                <a:gd name="T30" fmla="*/ 148 w 999"/>
                <a:gd name="T31" fmla="*/ 58 h 154"/>
                <a:gd name="T32" fmla="*/ 129 w 999"/>
                <a:gd name="T33" fmla="*/ 90 h 154"/>
                <a:gd name="T34" fmla="*/ 129 w 999"/>
                <a:gd name="T35" fmla="*/ 96 h 154"/>
                <a:gd name="T36" fmla="*/ 168 w 999"/>
                <a:gd name="T37" fmla="*/ 96 h 154"/>
                <a:gd name="T38" fmla="*/ 226 w 999"/>
                <a:gd name="T39" fmla="*/ 96 h 154"/>
                <a:gd name="T40" fmla="*/ 245 w 999"/>
                <a:gd name="T41" fmla="*/ 135 h 154"/>
                <a:gd name="T42" fmla="*/ 303 w 999"/>
                <a:gd name="T43" fmla="*/ 96 h 154"/>
                <a:gd name="T44" fmla="*/ 329 w 999"/>
                <a:gd name="T45" fmla="*/ 141 h 154"/>
                <a:gd name="T46" fmla="*/ 664 w 999"/>
                <a:gd name="T47" fmla="*/ 96 h 154"/>
                <a:gd name="T48" fmla="*/ 741 w 999"/>
                <a:gd name="T49" fmla="*/ 96 h 154"/>
                <a:gd name="T50" fmla="*/ 857 w 999"/>
                <a:gd name="T51" fmla="*/ 154 h 154"/>
                <a:gd name="T52" fmla="*/ 864 w 999"/>
                <a:gd name="T53" fmla="*/ 96 h 154"/>
                <a:gd name="T54" fmla="*/ 941 w 999"/>
                <a:gd name="T55" fmla="*/ 96 h 154"/>
                <a:gd name="T56" fmla="*/ 999 w 999"/>
                <a:gd name="T57" fmla="*/ 90 h 154"/>
                <a:gd name="T58" fmla="*/ 851 w 999"/>
                <a:gd name="T59" fmla="*/ 32 h 154"/>
                <a:gd name="T60" fmla="*/ 819 w 999"/>
                <a:gd name="T61" fmla="*/ 32 h 154"/>
                <a:gd name="T62" fmla="*/ 297 w 999"/>
                <a:gd name="T63" fmla="*/ 64 h 154"/>
                <a:gd name="T64" fmla="*/ 297 w 999"/>
                <a:gd name="T65" fmla="*/ 58 h 154"/>
                <a:gd name="T66" fmla="*/ 374 w 999"/>
                <a:gd name="T67" fmla="*/ 32 h 154"/>
                <a:gd name="T68" fmla="*/ 651 w 999"/>
                <a:gd name="T69" fmla="*/ 32 h 154"/>
                <a:gd name="T70" fmla="*/ 619 w 999"/>
                <a:gd name="T71" fmla="*/ 32 h 154"/>
                <a:gd name="T72" fmla="*/ 587 w 999"/>
                <a:gd name="T73" fmla="*/ 58 h 154"/>
                <a:gd name="T74" fmla="*/ 516 w 999"/>
                <a:gd name="T75" fmla="*/ 58 h 154"/>
                <a:gd name="T76" fmla="*/ 445 w 999"/>
                <a:gd name="T77" fmla="*/ 58 h 154"/>
                <a:gd name="T78" fmla="*/ 413 w 999"/>
                <a:gd name="T79" fmla="*/ 32 h 154"/>
                <a:gd name="T80" fmla="*/ 406 w 999"/>
                <a:gd name="T81" fmla="*/ 32 h 154"/>
                <a:gd name="T82" fmla="*/ 374 w 999"/>
                <a:gd name="T83" fmla="*/ 64 h 154"/>
                <a:gd name="T84" fmla="*/ 413 w 999"/>
                <a:gd name="T85" fmla="*/ 64 h 154"/>
                <a:gd name="T86" fmla="*/ 483 w 999"/>
                <a:gd name="T87" fmla="*/ 64 h 154"/>
                <a:gd name="T88" fmla="*/ 522 w 999"/>
                <a:gd name="T89" fmla="*/ 64 h 154"/>
                <a:gd name="T90" fmla="*/ 561 w 999"/>
                <a:gd name="T91" fmla="*/ 90 h 154"/>
                <a:gd name="T92" fmla="*/ 567 w 999"/>
                <a:gd name="T93" fmla="*/ 90 h 154"/>
                <a:gd name="T94" fmla="*/ 599 w 999"/>
                <a:gd name="T95" fmla="*/ 64 h 154"/>
                <a:gd name="T96" fmla="*/ 664 w 999"/>
                <a:gd name="T97" fmla="*/ 58 h 154"/>
                <a:gd name="T98" fmla="*/ 303 w 999"/>
                <a:gd name="T99" fmla="*/ 32 h 154"/>
                <a:gd name="T100" fmla="*/ 200 w 999"/>
                <a:gd name="T101" fmla="*/ 32 h 154"/>
                <a:gd name="T102" fmla="*/ 168 w 999"/>
                <a:gd name="T103" fmla="*/ 90 h 154"/>
                <a:gd name="T104" fmla="*/ 174 w 999"/>
                <a:gd name="T105" fmla="*/ 90 h 154"/>
                <a:gd name="T106" fmla="*/ 213 w 999"/>
                <a:gd name="T107" fmla="*/ 90 h 154"/>
                <a:gd name="T108" fmla="*/ 290 w 999"/>
                <a:gd name="T109" fmla="*/ 90 h 154"/>
                <a:gd name="T110" fmla="*/ 683 w 999"/>
                <a:gd name="T111" fmla="*/ 90 h 154"/>
                <a:gd name="T112" fmla="*/ 819 w 999"/>
                <a:gd name="T113" fmla="*/ 9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99" h="154">
                  <a:moveTo>
                    <a:pt x="999" y="90"/>
                  </a:moveTo>
                  <a:lnTo>
                    <a:pt x="941" y="90"/>
                  </a:lnTo>
                  <a:lnTo>
                    <a:pt x="941" y="90"/>
                  </a:lnTo>
                  <a:lnTo>
                    <a:pt x="941" y="90"/>
                  </a:lnTo>
                  <a:lnTo>
                    <a:pt x="902" y="90"/>
                  </a:lnTo>
                  <a:lnTo>
                    <a:pt x="902" y="90"/>
                  </a:lnTo>
                  <a:lnTo>
                    <a:pt x="902" y="90"/>
                  </a:lnTo>
                  <a:lnTo>
                    <a:pt x="864" y="90"/>
                  </a:lnTo>
                  <a:lnTo>
                    <a:pt x="844" y="64"/>
                  </a:lnTo>
                  <a:lnTo>
                    <a:pt x="877" y="64"/>
                  </a:lnTo>
                  <a:lnTo>
                    <a:pt x="877" y="64"/>
                  </a:lnTo>
                  <a:lnTo>
                    <a:pt x="877" y="64"/>
                  </a:lnTo>
                  <a:lnTo>
                    <a:pt x="973" y="64"/>
                  </a:lnTo>
                  <a:lnTo>
                    <a:pt x="973" y="58"/>
                  </a:lnTo>
                  <a:lnTo>
                    <a:pt x="877" y="58"/>
                  </a:lnTo>
                  <a:lnTo>
                    <a:pt x="877" y="58"/>
                  </a:lnTo>
                  <a:lnTo>
                    <a:pt x="857" y="32"/>
                  </a:lnTo>
                  <a:lnTo>
                    <a:pt x="947" y="32"/>
                  </a:lnTo>
                  <a:lnTo>
                    <a:pt x="947" y="25"/>
                  </a:lnTo>
                  <a:lnTo>
                    <a:pt x="857" y="25"/>
                  </a:lnTo>
                  <a:lnTo>
                    <a:pt x="857" y="25"/>
                  </a:lnTo>
                  <a:lnTo>
                    <a:pt x="857" y="25"/>
                  </a:lnTo>
                  <a:lnTo>
                    <a:pt x="838" y="0"/>
                  </a:lnTo>
                  <a:lnTo>
                    <a:pt x="831" y="6"/>
                  </a:lnTo>
                  <a:lnTo>
                    <a:pt x="851" y="25"/>
                  </a:lnTo>
                  <a:lnTo>
                    <a:pt x="819" y="25"/>
                  </a:lnTo>
                  <a:lnTo>
                    <a:pt x="819" y="25"/>
                  </a:lnTo>
                  <a:lnTo>
                    <a:pt x="806" y="0"/>
                  </a:lnTo>
                  <a:lnTo>
                    <a:pt x="799" y="6"/>
                  </a:lnTo>
                  <a:lnTo>
                    <a:pt x="812" y="25"/>
                  </a:lnTo>
                  <a:lnTo>
                    <a:pt x="780" y="25"/>
                  </a:lnTo>
                  <a:lnTo>
                    <a:pt x="767" y="0"/>
                  </a:lnTo>
                  <a:lnTo>
                    <a:pt x="735" y="0"/>
                  </a:lnTo>
                  <a:lnTo>
                    <a:pt x="748" y="25"/>
                  </a:lnTo>
                  <a:lnTo>
                    <a:pt x="677" y="25"/>
                  </a:lnTo>
                  <a:lnTo>
                    <a:pt x="664" y="0"/>
                  </a:lnTo>
                  <a:lnTo>
                    <a:pt x="664" y="6"/>
                  </a:lnTo>
                  <a:lnTo>
                    <a:pt x="670" y="25"/>
                  </a:lnTo>
                  <a:lnTo>
                    <a:pt x="638" y="25"/>
                  </a:lnTo>
                  <a:lnTo>
                    <a:pt x="632" y="6"/>
                  </a:lnTo>
                  <a:lnTo>
                    <a:pt x="632" y="6"/>
                  </a:lnTo>
                  <a:lnTo>
                    <a:pt x="638" y="25"/>
                  </a:lnTo>
                  <a:lnTo>
                    <a:pt x="606" y="25"/>
                  </a:lnTo>
                  <a:lnTo>
                    <a:pt x="599" y="0"/>
                  </a:lnTo>
                  <a:lnTo>
                    <a:pt x="593" y="6"/>
                  </a:lnTo>
                  <a:lnTo>
                    <a:pt x="599" y="25"/>
                  </a:lnTo>
                  <a:lnTo>
                    <a:pt x="567" y="25"/>
                  </a:lnTo>
                  <a:lnTo>
                    <a:pt x="567" y="0"/>
                  </a:lnTo>
                  <a:lnTo>
                    <a:pt x="561" y="6"/>
                  </a:lnTo>
                  <a:lnTo>
                    <a:pt x="567" y="25"/>
                  </a:lnTo>
                  <a:lnTo>
                    <a:pt x="535" y="25"/>
                  </a:lnTo>
                  <a:lnTo>
                    <a:pt x="535" y="6"/>
                  </a:lnTo>
                  <a:lnTo>
                    <a:pt x="529" y="6"/>
                  </a:lnTo>
                  <a:lnTo>
                    <a:pt x="529" y="25"/>
                  </a:lnTo>
                  <a:lnTo>
                    <a:pt x="503" y="25"/>
                  </a:lnTo>
                  <a:lnTo>
                    <a:pt x="503" y="6"/>
                  </a:lnTo>
                  <a:lnTo>
                    <a:pt x="496" y="6"/>
                  </a:lnTo>
                  <a:lnTo>
                    <a:pt x="496" y="25"/>
                  </a:lnTo>
                  <a:lnTo>
                    <a:pt x="464" y="25"/>
                  </a:lnTo>
                  <a:lnTo>
                    <a:pt x="464" y="6"/>
                  </a:lnTo>
                  <a:lnTo>
                    <a:pt x="464" y="6"/>
                  </a:lnTo>
                  <a:lnTo>
                    <a:pt x="464" y="25"/>
                  </a:lnTo>
                  <a:lnTo>
                    <a:pt x="432" y="25"/>
                  </a:lnTo>
                  <a:lnTo>
                    <a:pt x="432" y="6"/>
                  </a:lnTo>
                  <a:lnTo>
                    <a:pt x="432" y="0"/>
                  </a:lnTo>
                  <a:lnTo>
                    <a:pt x="425" y="25"/>
                  </a:lnTo>
                  <a:lnTo>
                    <a:pt x="393" y="25"/>
                  </a:lnTo>
                  <a:lnTo>
                    <a:pt x="400" y="6"/>
                  </a:lnTo>
                  <a:lnTo>
                    <a:pt x="393" y="6"/>
                  </a:lnTo>
                  <a:lnTo>
                    <a:pt x="393" y="25"/>
                  </a:lnTo>
                  <a:lnTo>
                    <a:pt x="361" y="25"/>
                  </a:lnTo>
                  <a:lnTo>
                    <a:pt x="367" y="6"/>
                  </a:lnTo>
                  <a:lnTo>
                    <a:pt x="367" y="0"/>
                  </a:lnTo>
                  <a:lnTo>
                    <a:pt x="355" y="25"/>
                  </a:lnTo>
                  <a:lnTo>
                    <a:pt x="329" y="25"/>
                  </a:lnTo>
                  <a:lnTo>
                    <a:pt x="335" y="6"/>
                  </a:lnTo>
                  <a:lnTo>
                    <a:pt x="329" y="0"/>
                  </a:lnTo>
                  <a:lnTo>
                    <a:pt x="322" y="25"/>
                  </a:lnTo>
                  <a:lnTo>
                    <a:pt x="290" y="25"/>
                  </a:lnTo>
                  <a:lnTo>
                    <a:pt x="303" y="6"/>
                  </a:lnTo>
                  <a:lnTo>
                    <a:pt x="297" y="0"/>
                  </a:lnTo>
                  <a:lnTo>
                    <a:pt x="284" y="25"/>
                  </a:lnTo>
                  <a:lnTo>
                    <a:pt x="200" y="25"/>
                  </a:lnTo>
                  <a:lnTo>
                    <a:pt x="200" y="25"/>
                  </a:lnTo>
                  <a:lnTo>
                    <a:pt x="200" y="25"/>
                  </a:lnTo>
                  <a:lnTo>
                    <a:pt x="187" y="25"/>
                  </a:lnTo>
                  <a:lnTo>
                    <a:pt x="200" y="6"/>
                  </a:lnTo>
                  <a:lnTo>
                    <a:pt x="200" y="0"/>
                  </a:lnTo>
                  <a:lnTo>
                    <a:pt x="181" y="25"/>
                  </a:lnTo>
                  <a:lnTo>
                    <a:pt x="181" y="25"/>
                  </a:lnTo>
                  <a:lnTo>
                    <a:pt x="52" y="25"/>
                  </a:lnTo>
                  <a:lnTo>
                    <a:pt x="52" y="32"/>
                  </a:lnTo>
                  <a:lnTo>
                    <a:pt x="193" y="32"/>
                  </a:lnTo>
                  <a:lnTo>
                    <a:pt x="181" y="58"/>
                  </a:lnTo>
                  <a:lnTo>
                    <a:pt x="181" y="58"/>
                  </a:lnTo>
                  <a:lnTo>
                    <a:pt x="148" y="58"/>
                  </a:lnTo>
                  <a:lnTo>
                    <a:pt x="148" y="58"/>
                  </a:lnTo>
                  <a:lnTo>
                    <a:pt x="148" y="58"/>
                  </a:lnTo>
                  <a:lnTo>
                    <a:pt x="32" y="58"/>
                  </a:lnTo>
                  <a:lnTo>
                    <a:pt x="32" y="64"/>
                  </a:lnTo>
                  <a:lnTo>
                    <a:pt x="148" y="64"/>
                  </a:lnTo>
                  <a:lnTo>
                    <a:pt x="129" y="90"/>
                  </a:lnTo>
                  <a:lnTo>
                    <a:pt x="129" y="90"/>
                  </a:lnTo>
                  <a:lnTo>
                    <a:pt x="0" y="90"/>
                  </a:lnTo>
                  <a:lnTo>
                    <a:pt x="0" y="96"/>
                  </a:lnTo>
                  <a:lnTo>
                    <a:pt x="129" y="96"/>
                  </a:lnTo>
                  <a:lnTo>
                    <a:pt x="129" y="96"/>
                  </a:lnTo>
                  <a:lnTo>
                    <a:pt x="129" y="96"/>
                  </a:lnTo>
                  <a:lnTo>
                    <a:pt x="142" y="96"/>
                  </a:lnTo>
                  <a:lnTo>
                    <a:pt x="116" y="141"/>
                  </a:lnTo>
                  <a:lnTo>
                    <a:pt x="116" y="148"/>
                  </a:lnTo>
                  <a:lnTo>
                    <a:pt x="148" y="96"/>
                  </a:lnTo>
                  <a:lnTo>
                    <a:pt x="148" y="96"/>
                  </a:lnTo>
                  <a:lnTo>
                    <a:pt x="168" y="96"/>
                  </a:lnTo>
                  <a:lnTo>
                    <a:pt x="168" y="96"/>
                  </a:lnTo>
                  <a:lnTo>
                    <a:pt x="168" y="96"/>
                  </a:lnTo>
                  <a:lnTo>
                    <a:pt x="206" y="96"/>
                  </a:lnTo>
                  <a:lnTo>
                    <a:pt x="206" y="103"/>
                  </a:lnTo>
                  <a:lnTo>
                    <a:pt x="206" y="96"/>
                  </a:lnTo>
                  <a:lnTo>
                    <a:pt x="226" y="96"/>
                  </a:lnTo>
                  <a:lnTo>
                    <a:pt x="200" y="141"/>
                  </a:lnTo>
                  <a:lnTo>
                    <a:pt x="206" y="148"/>
                  </a:lnTo>
                  <a:lnTo>
                    <a:pt x="226" y="103"/>
                  </a:lnTo>
                  <a:lnTo>
                    <a:pt x="226" y="96"/>
                  </a:lnTo>
                  <a:lnTo>
                    <a:pt x="264" y="96"/>
                  </a:lnTo>
                  <a:lnTo>
                    <a:pt x="245" y="135"/>
                  </a:lnTo>
                  <a:lnTo>
                    <a:pt x="251" y="141"/>
                  </a:lnTo>
                  <a:lnTo>
                    <a:pt x="271" y="96"/>
                  </a:lnTo>
                  <a:lnTo>
                    <a:pt x="284" y="96"/>
                  </a:lnTo>
                  <a:lnTo>
                    <a:pt x="290" y="96"/>
                  </a:lnTo>
                  <a:lnTo>
                    <a:pt x="290" y="96"/>
                  </a:lnTo>
                  <a:lnTo>
                    <a:pt x="303" y="96"/>
                  </a:lnTo>
                  <a:lnTo>
                    <a:pt x="290" y="141"/>
                  </a:lnTo>
                  <a:lnTo>
                    <a:pt x="290" y="148"/>
                  </a:lnTo>
                  <a:lnTo>
                    <a:pt x="309" y="96"/>
                  </a:lnTo>
                  <a:lnTo>
                    <a:pt x="309" y="96"/>
                  </a:lnTo>
                  <a:lnTo>
                    <a:pt x="342" y="96"/>
                  </a:lnTo>
                  <a:lnTo>
                    <a:pt x="329" y="141"/>
                  </a:lnTo>
                  <a:lnTo>
                    <a:pt x="335" y="141"/>
                  </a:lnTo>
                  <a:lnTo>
                    <a:pt x="348" y="96"/>
                  </a:lnTo>
                  <a:lnTo>
                    <a:pt x="664" y="96"/>
                  </a:lnTo>
                  <a:lnTo>
                    <a:pt x="677" y="141"/>
                  </a:lnTo>
                  <a:lnTo>
                    <a:pt x="677" y="135"/>
                  </a:lnTo>
                  <a:lnTo>
                    <a:pt x="664" y="96"/>
                  </a:lnTo>
                  <a:lnTo>
                    <a:pt x="703" y="96"/>
                  </a:lnTo>
                  <a:lnTo>
                    <a:pt x="703" y="96"/>
                  </a:lnTo>
                  <a:lnTo>
                    <a:pt x="715" y="141"/>
                  </a:lnTo>
                  <a:lnTo>
                    <a:pt x="722" y="135"/>
                  </a:lnTo>
                  <a:lnTo>
                    <a:pt x="709" y="96"/>
                  </a:lnTo>
                  <a:lnTo>
                    <a:pt x="741" y="96"/>
                  </a:lnTo>
                  <a:lnTo>
                    <a:pt x="761" y="141"/>
                  </a:lnTo>
                  <a:lnTo>
                    <a:pt x="761" y="135"/>
                  </a:lnTo>
                  <a:lnTo>
                    <a:pt x="748" y="96"/>
                  </a:lnTo>
                  <a:lnTo>
                    <a:pt x="786" y="96"/>
                  </a:lnTo>
                  <a:lnTo>
                    <a:pt x="812" y="154"/>
                  </a:lnTo>
                  <a:lnTo>
                    <a:pt x="857" y="154"/>
                  </a:lnTo>
                  <a:lnTo>
                    <a:pt x="825" y="96"/>
                  </a:lnTo>
                  <a:lnTo>
                    <a:pt x="857" y="96"/>
                  </a:lnTo>
                  <a:lnTo>
                    <a:pt x="857" y="96"/>
                  </a:lnTo>
                  <a:lnTo>
                    <a:pt x="896" y="154"/>
                  </a:lnTo>
                  <a:lnTo>
                    <a:pt x="896" y="148"/>
                  </a:lnTo>
                  <a:lnTo>
                    <a:pt x="864" y="96"/>
                  </a:lnTo>
                  <a:lnTo>
                    <a:pt x="902" y="96"/>
                  </a:lnTo>
                  <a:lnTo>
                    <a:pt x="902" y="96"/>
                  </a:lnTo>
                  <a:lnTo>
                    <a:pt x="935" y="148"/>
                  </a:lnTo>
                  <a:lnTo>
                    <a:pt x="935" y="141"/>
                  </a:lnTo>
                  <a:lnTo>
                    <a:pt x="909" y="96"/>
                  </a:lnTo>
                  <a:lnTo>
                    <a:pt x="941" y="96"/>
                  </a:lnTo>
                  <a:lnTo>
                    <a:pt x="941" y="96"/>
                  </a:lnTo>
                  <a:lnTo>
                    <a:pt x="973" y="148"/>
                  </a:lnTo>
                  <a:lnTo>
                    <a:pt x="980" y="141"/>
                  </a:lnTo>
                  <a:lnTo>
                    <a:pt x="947" y="96"/>
                  </a:lnTo>
                  <a:lnTo>
                    <a:pt x="999" y="96"/>
                  </a:lnTo>
                  <a:lnTo>
                    <a:pt x="999" y="90"/>
                  </a:lnTo>
                  <a:close/>
                  <a:moveTo>
                    <a:pt x="819" y="32"/>
                  </a:moveTo>
                  <a:lnTo>
                    <a:pt x="819" y="32"/>
                  </a:lnTo>
                  <a:lnTo>
                    <a:pt x="819" y="32"/>
                  </a:lnTo>
                  <a:lnTo>
                    <a:pt x="851" y="32"/>
                  </a:lnTo>
                  <a:lnTo>
                    <a:pt x="851" y="32"/>
                  </a:lnTo>
                  <a:lnTo>
                    <a:pt x="851" y="32"/>
                  </a:lnTo>
                  <a:lnTo>
                    <a:pt x="851" y="32"/>
                  </a:lnTo>
                  <a:lnTo>
                    <a:pt x="851" y="32"/>
                  </a:lnTo>
                  <a:lnTo>
                    <a:pt x="870" y="58"/>
                  </a:lnTo>
                  <a:lnTo>
                    <a:pt x="799" y="58"/>
                  </a:lnTo>
                  <a:lnTo>
                    <a:pt x="786" y="32"/>
                  </a:lnTo>
                  <a:lnTo>
                    <a:pt x="819" y="32"/>
                  </a:lnTo>
                  <a:close/>
                  <a:moveTo>
                    <a:pt x="767" y="58"/>
                  </a:moveTo>
                  <a:lnTo>
                    <a:pt x="703" y="58"/>
                  </a:lnTo>
                  <a:lnTo>
                    <a:pt x="696" y="32"/>
                  </a:lnTo>
                  <a:lnTo>
                    <a:pt x="754" y="32"/>
                  </a:lnTo>
                  <a:lnTo>
                    <a:pt x="767" y="58"/>
                  </a:lnTo>
                  <a:close/>
                  <a:moveTo>
                    <a:pt x="297" y="64"/>
                  </a:moveTo>
                  <a:lnTo>
                    <a:pt x="284" y="90"/>
                  </a:lnTo>
                  <a:lnTo>
                    <a:pt x="251" y="90"/>
                  </a:lnTo>
                  <a:lnTo>
                    <a:pt x="264" y="64"/>
                  </a:lnTo>
                  <a:lnTo>
                    <a:pt x="264" y="64"/>
                  </a:lnTo>
                  <a:lnTo>
                    <a:pt x="297" y="64"/>
                  </a:lnTo>
                  <a:close/>
                  <a:moveTo>
                    <a:pt x="297" y="58"/>
                  </a:moveTo>
                  <a:lnTo>
                    <a:pt x="303" y="32"/>
                  </a:lnTo>
                  <a:lnTo>
                    <a:pt x="335" y="32"/>
                  </a:lnTo>
                  <a:lnTo>
                    <a:pt x="329" y="58"/>
                  </a:lnTo>
                  <a:lnTo>
                    <a:pt x="297" y="58"/>
                  </a:lnTo>
                  <a:close/>
                  <a:moveTo>
                    <a:pt x="342" y="32"/>
                  </a:moveTo>
                  <a:lnTo>
                    <a:pt x="374" y="32"/>
                  </a:lnTo>
                  <a:lnTo>
                    <a:pt x="367" y="58"/>
                  </a:lnTo>
                  <a:lnTo>
                    <a:pt x="335" y="58"/>
                  </a:lnTo>
                  <a:lnTo>
                    <a:pt x="342" y="32"/>
                  </a:lnTo>
                  <a:close/>
                  <a:moveTo>
                    <a:pt x="632" y="58"/>
                  </a:moveTo>
                  <a:lnTo>
                    <a:pt x="625" y="32"/>
                  </a:lnTo>
                  <a:lnTo>
                    <a:pt x="651" y="32"/>
                  </a:lnTo>
                  <a:lnTo>
                    <a:pt x="664" y="58"/>
                  </a:lnTo>
                  <a:lnTo>
                    <a:pt x="632" y="58"/>
                  </a:lnTo>
                  <a:close/>
                  <a:moveTo>
                    <a:pt x="625" y="58"/>
                  </a:moveTo>
                  <a:lnTo>
                    <a:pt x="593" y="58"/>
                  </a:lnTo>
                  <a:lnTo>
                    <a:pt x="587" y="32"/>
                  </a:lnTo>
                  <a:lnTo>
                    <a:pt x="619" y="32"/>
                  </a:lnTo>
                  <a:lnTo>
                    <a:pt x="625" y="58"/>
                  </a:lnTo>
                  <a:close/>
                  <a:moveTo>
                    <a:pt x="587" y="58"/>
                  </a:moveTo>
                  <a:lnTo>
                    <a:pt x="554" y="58"/>
                  </a:lnTo>
                  <a:lnTo>
                    <a:pt x="554" y="32"/>
                  </a:lnTo>
                  <a:lnTo>
                    <a:pt x="587" y="32"/>
                  </a:lnTo>
                  <a:lnTo>
                    <a:pt x="587" y="58"/>
                  </a:lnTo>
                  <a:close/>
                  <a:moveTo>
                    <a:pt x="554" y="58"/>
                  </a:moveTo>
                  <a:lnTo>
                    <a:pt x="516" y="58"/>
                  </a:lnTo>
                  <a:lnTo>
                    <a:pt x="516" y="32"/>
                  </a:lnTo>
                  <a:lnTo>
                    <a:pt x="548" y="32"/>
                  </a:lnTo>
                  <a:lnTo>
                    <a:pt x="554" y="58"/>
                  </a:lnTo>
                  <a:close/>
                  <a:moveTo>
                    <a:pt x="516" y="58"/>
                  </a:moveTo>
                  <a:lnTo>
                    <a:pt x="483" y="58"/>
                  </a:lnTo>
                  <a:lnTo>
                    <a:pt x="483" y="32"/>
                  </a:lnTo>
                  <a:lnTo>
                    <a:pt x="516" y="32"/>
                  </a:lnTo>
                  <a:lnTo>
                    <a:pt x="516" y="58"/>
                  </a:lnTo>
                  <a:close/>
                  <a:moveTo>
                    <a:pt x="477" y="58"/>
                  </a:moveTo>
                  <a:lnTo>
                    <a:pt x="445" y="58"/>
                  </a:lnTo>
                  <a:lnTo>
                    <a:pt x="445" y="32"/>
                  </a:lnTo>
                  <a:lnTo>
                    <a:pt x="477" y="32"/>
                  </a:lnTo>
                  <a:lnTo>
                    <a:pt x="477" y="58"/>
                  </a:lnTo>
                  <a:close/>
                  <a:moveTo>
                    <a:pt x="438" y="58"/>
                  </a:moveTo>
                  <a:lnTo>
                    <a:pt x="406" y="58"/>
                  </a:lnTo>
                  <a:lnTo>
                    <a:pt x="413" y="32"/>
                  </a:lnTo>
                  <a:lnTo>
                    <a:pt x="445" y="32"/>
                  </a:lnTo>
                  <a:lnTo>
                    <a:pt x="438" y="58"/>
                  </a:lnTo>
                  <a:close/>
                  <a:moveTo>
                    <a:pt x="400" y="58"/>
                  </a:moveTo>
                  <a:lnTo>
                    <a:pt x="367" y="58"/>
                  </a:lnTo>
                  <a:lnTo>
                    <a:pt x="374" y="32"/>
                  </a:lnTo>
                  <a:lnTo>
                    <a:pt x="406" y="32"/>
                  </a:lnTo>
                  <a:lnTo>
                    <a:pt x="400" y="58"/>
                  </a:lnTo>
                  <a:close/>
                  <a:moveTo>
                    <a:pt x="374" y="64"/>
                  </a:moveTo>
                  <a:lnTo>
                    <a:pt x="367" y="90"/>
                  </a:lnTo>
                  <a:lnTo>
                    <a:pt x="329" y="90"/>
                  </a:lnTo>
                  <a:lnTo>
                    <a:pt x="335" y="64"/>
                  </a:lnTo>
                  <a:lnTo>
                    <a:pt x="374" y="64"/>
                  </a:lnTo>
                  <a:close/>
                  <a:moveTo>
                    <a:pt x="374" y="64"/>
                  </a:moveTo>
                  <a:lnTo>
                    <a:pt x="406" y="64"/>
                  </a:lnTo>
                  <a:lnTo>
                    <a:pt x="406" y="90"/>
                  </a:lnTo>
                  <a:lnTo>
                    <a:pt x="367" y="90"/>
                  </a:lnTo>
                  <a:lnTo>
                    <a:pt x="374" y="64"/>
                  </a:lnTo>
                  <a:close/>
                  <a:moveTo>
                    <a:pt x="413" y="64"/>
                  </a:moveTo>
                  <a:lnTo>
                    <a:pt x="445" y="64"/>
                  </a:lnTo>
                  <a:lnTo>
                    <a:pt x="445" y="90"/>
                  </a:lnTo>
                  <a:lnTo>
                    <a:pt x="406" y="90"/>
                  </a:lnTo>
                  <a:lnTo>
                    <a:pt x="413" y="64"/>
                  </a:lnTo>
                  <a:close/>
                  <a:moveTo>
                    <a:pt x="451" y="64"/>
                  </a:moveTo>
                  <a:lnTo>
                    <a:pt x="483" y="64"/>
                  </a:lnTo>
                  <a:lnTo>
                    <a:pt x="483" y="90"/>
                  </a:lnTo>
                  <a:lnTo>
                    <a:pt x="445" y="90"/>
                  </a:lnTo>
                  <a:lnTo>
                    <a:pt x="451" y="64"/>
                  </a:lnTo>
                  <a:close/>
                  <a:moveTo>
                    <a:pt x="490" y="64"/>
                  </a:moveTo>
                  <a:lnTo>
                    <a:pt x="522" y="64"/>
                  </a:lnTo>
                  <a:lnTo>
                    <a:pt x="522" y="64"/>
                  </a:lnTo>
                  <a:lnTo>
                    <a:pt x="522" y="90"/>
                  </a:lnTo>
                  <a:lnTo>
                    <a:pt x="490" y="90"/>
                  </a:lnTo>
                  <a:lnTo>
                    <a:pt x="490" y="64"/>
                  </a:lnTo>
                  <a:close/>
                  <a:moveTo>
                    <a:pt x="529" y="64"/>
                  </a:moveTo>
                  <a:lnTo>
                    <a:pt x="561" y="64"/>
                  </a:lnTo>
                  <a:lnTo>
                    <a:pt x="561" y="90"/>
                  </a:lnTo>
                  <a:lnTo>
                    <a:pt x="529" y="90"/>
                  </a:lnTo>
                  <a:lnTo>
                    <a:pt x="529" y="64"/>
                  </a:lnTo>
                  <a:close/>
                  <a:moveTo>
                    <a:pt x="561" y="64"/>
                  </a:moveTo>
                  <a:lnTo>
                    <a:pt x="599" y="64"/>
                  </a:lnTo>
                  <a:lnTo>
                    <a:pt x="599" y="90"/>
                  </a:lnTo>
                  <a:lnTo>
                    <a:pt x="567" y="90"/>
                  </a:lnTo>
                  <a:lnTo>
                    <a:pt x="561" y="64"/>
                  </a:lnTo>
                  <a:close/>
                  <a:moveTo>
                    <a:pt x="599" y="64"/>
                  </a:moveTo>
                  <a:lnTo>
                    <a:pt x="632" y="64"/>
                  </a:lnTo>
                  <a:lnTo>
                    <a:pt x="638" y="90"/>
                  </a:lnTo>
                  <a:lnTo>
                    <a:pt x="606" y="90"/>
                  </a:lnTo>
                  <a:lnTo>
                    <a:pt x="599" y="64"/>
                  </a:lnTo>
                  <a:close/>
                  <a:moveTo>
                    <a:pt x="638" y="64"/>
                  </a:moveTo>
                  <a:lnTo>
                    <a:pt x="670" y="64"/>
                  </a:lnTo>
                  <a:lnTo>
                    <a:pt x="677" y="90"/>
                  </a:lnTo>
                  <a:lnTo>
                    <a:pt x="645" y="90"/>
                  </a:lnTo>
                  <a:lnTo>
                    <a:pt x="638" y="64"/>
                  </a:lnTo>
                  <a:close/>
                  <a:moveTo>
                    <a:pt x="664" y="58"/>
                  </a:moveTo>
                  <a:lnTo>
                    <a:pt x="657" y="32"/>
                  </a:lnTo>
                  <a:lnTo>
                    <a:pt x="690" y="32"/>
                  </a:lnTo>
                  <a:lnTo>
                    <a:pt x="696" y="58"/>
                  </a:lnTo>
                  <a:lnTo>
                    <a:pt x="664" y="58"/>
                  </a:lnTo>
                  <a:close/>
                  <a:moveTo>
                    <a:pt x="200" y="32"/>
                  </a:moveTo>
                  <a:lnTo>
                    <a:pt x="303" y="32"/>
                  </a:lnTo>
                  <a:lnTo>
                    <a:pt x="290" y="58"/>
                  </a:lnTo>
                  <a:lnTo>
                    <a:pt x="187" y="58"/>
                  </a:lnTo>
                  <a:lnTo>
                    <a:pt x="187" y="58"/>
                  </a:lnTo>
                  <a:lnTo>
                    <a:pt x="187" y="58"/>
                  </a:lnTo>
                  <a:lnTo>
                    <a:pt x="187" y="58"/>
                  </a:lnTo>
                  <a:lnTo>
                    <a:pt x="200" y="32"/>
                  </a:lnTo>
                  <a:lnTo>
                    <a:pt x="200" y="32"/>
                  </a:lnTo>
                  <a:close/>
                  <a:moveTo>
                    <a:pt x="135" y="90"/>
                  </a:moveTo>
                  <a:lnTo>
                    <a:pt x="148" y="64"/>
                  </a:lnTo>
                  <a:lnTo>
                    <a:pt x="148" y="64"/>
                  </a:lnTo>
                  <a:lnTo>
                    <a:pt x="181" y="64"/>
                  </a:lnTo>
                  <a:lnTo>
                    <a:pt x="168" y="90"/>
                  </a:lnTo>
                  <a:lnTo>
                    <a:pt x="168" y="90"/>
                  </a:lnTo>
                  <a:lnTo>
                    <a:pt x="135" y="90"/>
                  </a:lnTo>
                  <a:close/>
                  <a:moveTo>
                    <a:pt x="187" y="64"/>
                  </a:moveTo>
                  <a:lnTo>
                    <a:pt x="219" y="64"/>
                  </a:lnTo>
                  <a:lnTo>
                    <a:pt x="206" y="90"/>
                  </a:lnTo>
                  <a:lnTo>
                    <a:pt x="174" y="90"/>
                  </a:lnTo>
                  <a:lnTo>
                    <a:pt x="187" y="64"/>
                  </a:lnTo>
                  <a:lnTo>
                    <a:pt x="187" y="64"/>
                  </a:lnTo>
                  <a:close/>
                  <a:moveTo>
                    <a:pt x="226" y="64"/>
                  </a:moveTo>
                  <a:lnTo>
                    <a:pt x="258" y="64"/>
                  </a:lnTo>
                  <a:lnTo>
                    <a:pt x="245" y="90"/>
                  </a:lnTo>
                  <a:lnTo>
                    <a:pt x="213" y="90"/>
                  </a:lnTo>
                  <a:lnTo>
                    <a:pt x="226" y="64"/>
                  </a:lnTo>
                  <a:lnTo>
                    <a:pt x="226" y="64"/>
                  </a:lnTo>
                  <a:close/>
                  <a:moveTo>
                    <a:pt x="303" y="64"/>
                  </a:moveTo>
                  <a:lnTo>
                    <a:pt x="335" y="64"/>
                  </a:lnTo>
                  <a:lnTo>
                    <a:pt x="322" y="90"/>
                  </a:lnTo>
                  <a:lnTo>
                    <a:pt x="290" y="90"/>
                  </a:lnTo>
                  <a:lnTo>
                    <a:pt x="303" y="64"/>
                  </a:lnTo>
                  <a:close/>
                  <a:moveTo>
                    <a:pt x="683" y="90"/>
                  </a:moveTo>
                  <a:lnTo>
                    <a:pt x="677" y="64"/>
                  </a:lnTo>
                  <a:lnTo>
                    <a:pt x="767" y="64"/>
                  </a:lnTo>
                  <a:lnTo>
                    <a:pt x="780" y="90"/>
                  </a:lnTo>
                  <a:lnTo>
                    <a:pt x="683" y="90"/>
                  </a:lnTo>
                  <a:close/>
                  <a:moveTo>
                    <a:pt x="819" y="90"/>
                  </a:moveTo>
                  <a:lnTo>
                    <a:pt x="806" y="64"/>
                  </a:lnTo>
                  <a:lnTo>
                    <a:pt x="838" y="64"/>
                  </a:lnTo>
                  <a:lnTo>
                    <a:pt x="838" y="64"/>
                  </a:lnTo>
                  <a:lnTo>
                    <a:pt x="857" y="90"/>
                  </a:lnTo>
                  <a:lnTo>
                    <a:pt x="819" y="9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nvGrpSpPr>
          <p:cNvPr id="22" name="Laptop"/>
          <p:cNvGrpSpPr>
            <a:grpSpLocks noChangeAspect="1"/>
          </p:cNvGrpSpPr>
          <p:nvPr/>
        </p:nvGrpSpPr>
        <p:grpSpPr bwMode="auto">
          <a:xfrm>
            <a:off x="598138" y="4185226"/>
            <a:ext cx="2156744" cy="1312008"/>
            <a:chOff x="5876" y="1214"/>
            <a:chExt cx="1657" cy="1008"/>
          </a:xfrm>
        </p:grpSpPr>
        <p:sp>
          <p:nvSpPr>
            <p:cNvPr id="23" name="AutoShape 3"/>
            <p:cNvSpPr>
              <a:spLocks noChangeAspect="1" noChangeArrowheads="1" noTextEdit="1"/>
            </p:cNvSpPr>
            <p:nvPr/>
          </p:nvSpPr>
          <p:spPr bwMode="auto">
            <a:xfrm>
              <a:off x="5876" y="1214"/>
              <a:ext cx="1657"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24" name="Rectangle 23"/>
            <p:cNvSpPr>
              <a:spLocks noChangeArrowheads="1"/>
            </p:cNvSpPr>
            <p:nvPr/>
          </p:nvSpPr>
          <p:spPr bwMode="auto">
            <a:xfrm>
              <a:off x="6183" y="1210"/>
              <a:ext cx="1043" cy="68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25" name="Freeform 24"/>
            <p:cNvSpPr>
              <a:spLocks/>
            </p:cNvSpPr>
            <p:nvPr/>
          </p:nvSpPr>
          <p:spPr bwMode="auto">
            <a:xfrm>
              <a:off x="5880" y="1902"/>
              <a:ext cx="1649" cy="296"/>
            </a:xfrm>
            <a:custGeom>
              <a:avLst/>
              <a:gdLst>
                <a:gd name="T0" fmla="*/ 1649 w 1649"/>
                <a:gd name="T1" fmla="*/ 296 h 296"/>
                <a:gd name="T2" fmla="*/ 0 w 1649"/>
                <a:gd name="T3" fmla="*/ 296 h 296"/>
                <a:gd name="T4" fmla="*/ 303 w 1649"/>
                <a:gd name="T5" fmla="*/ 0 h 296"/>
                <a:gd name="T6" fmla="*/ 1346 w 1649"/>
                <a:gd name="T7" fmla="*/ 0 h 296"/>
                <a:gd name="T8" fmla="*/ 1649 w 1649"/>
                <a:gd name="T9" fmla="*/ 296 h 296"/>
              </a:gdLst>
              <a:ahLst/>
              <a:cxnLst>
                <a:cxn ang="0">
                  <a:pos x="T0" y="T1"/>
                </a:cxn>
                <a:cxn ang="0">
                  <a:pos x="T2" y="T3"/>
                </a:cxn>
                <a:cxn ang="0">
                  <a:pos x="T4" y="T5"/>
                </a:cxn>
                <a:cxn ang="0">
                  <a:pos x="T6" y="T7"/>
                </a:cxn>
                <a:cxn ang="0">
                  <a:pos x="T8" y="T9"/>
                </a:cxn>
              </a:cxnLst>
              <a:rect l="0" t="0" r="r" b="b"/>
              <a:pathLst>
                <a:path w="1649" h="296">
                  <a:moveTo>
                    <a:pt x="1649" y="296"/>
                  </a:moveTo>
                  <a:lnTo>
                    <a:pt x="0" y="296"/>
                  </a:lnTo>
                  <a:lnTo>
                    <a:pt x="303" y="0"/>
                  </a:lnTo>
                  <a:lnTo>
                    <a:pt x="1346" y="0"/>
                  </a:lnTo>
                  <a:lnTo>
                    <a:pt x="1649" y="29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26" name="Rectangle 25"/>
            <p:cNvSpPr>
              <a:spLocks noChangeArrowheads="1"/>
            </p:cNvSpPr>
            <p:nvPr/>
          </p:nvSpPr>
          <p:spPr bwMode="auto">
            <a:xfrm>
              <a:off x="5880" y="2198"/>
              <a:ext cx="1649" cy="28"/>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27" name="Oval 26"/>
            <p:cNvSpPr>
              <a:spLocks noChangeArrowheads="1"/>
            </p:cNvSpPr>
            <p:nvPr/>
          </p:nvSpPr>
          <p:spPr bwMode="auto">
            <a:xfrm>
              <a:off x="6693" y="1226"/>
              <a:ext cx="19" cy="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28" name="Freeform 27"/>
            <p:cNvSpPr>
              <a:spLocks/>
            </p:cNvSpPr>
            <p:nvPr/>
          </p:nvSpPr>
          <p:spPr bwMode="auto">
            <a:xfrm>
              <a:off x="6522" y="2093"/>
              <a:ext cx="389" cy="74"/>
            </a:xfrm>
            <a:custGeom>
              <a:avLst/>
              <a:gdLst>
                <a:gd name="T0" fmla="*/ 373 w 389"/>
                <a:gd name="T1" fmla="*/ 0 h 74"/>
                <a:gd name="T2" fmla="*/ 15 w 389"/>
                <a:gd name="T3" fmla="*/ 0 h 74"/>
                <a:gd name="T4" fmla="*/ 0 w 389"/>
                <a:gd name="T5" fmla="*/ 74 h 74"/>
                <a:gd name="T6" fmla="*/ 389 w 389"/>
                <a:gd name="T7" fmla="*/ 74 h 74"/>
                <a:gd name="T8" fmla="*/ 373 w 389"/>
                <a:gd name="T9" fmla="*/ 0 h 74"/>
              </a:gdLst>
              <a:ahLst/>
              <a:cxnLst>
                <a:cxn ang="0">
                  <a:pos x="T0" y="T1"/>
                </a:cxn>
                <a:cxn ang="0">
                  <a:pos x="T2" y="T3"/>
                </a:cxn>
                <a:cxn ang="0">
                  <a:pos x="T4" y="T5"/>
                </a:cxn>
                <a:cxn ang="0">
                  <a:pos x="T6" y="T7"/>
                </a:cxn>
                <a:cxn ang="0">
                  <a:pos x="T8" y="T9"/>
                </a:cxn>
              </a:cxnLst>
              <a:rect l="0" t="0" r="r" b="b"/>
              <a:pathLst>
                <a:path w="389" h="74">
                  <a:moveTo>
                    <a:pt x="373" y="0"/>
                  </a:moveTo>
                  <a:lnTo>
                    <a:pt x="15" y="0"/>
                  </a:lnTo>
                  <a:lnTo>
                    <a:pt x="0" y="74"/>
                  </a:lnTo>
                  <a:lnTo>
                    <a:pt x="389" y="74"/>
                  </a:lnTo>
                  <a:lnTo>
                    <a:pt x="373"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29" name="Freeform 28"/>
            <p:cNvSpPr>
              <a:spLocks/>
            </p:cNvSpPr>
            <p:nvPr/>
          </p:nvSpPr>
          <p:spPr bwMode="auto">
            <a:xfrm>
              <a:off x="6067" y="1925"/>
              <a:ext cx="1279" cy="144"/>
            </a:xfrm>
            <a:custGeom>
              <a:avLst/>
              <a:gdLst>
                <a:gd name="T0" fmla="*/ 1139 w 1279"/>
                <a:gd name="T1" fmla="*/ 0 h 144"/>
                <a:gd name="T2" fmla="*/ 136 w 1279"/>
                <a:gd name="T3" fmla="*/ 0 h 144"/>
                <a:gd name="T4" fmla="*/ 0 w 1279"/>
                <a:gd name="T5" fmla="*/ 144 h 144"/>
                <a:gd name="T6" fmla="*/ 1279 w 1279"/>
                <a:gd name="T7" fmla="*/ 144 h 144"/>
                <a:gd name="T8" fmla="*/ 1139 w 1279"/>
                <a:gd name="T9" fmla="*/ 0 h 144"/>
              </a:gdLst>
              <a:ahLst/>
              <a:cxnLst>
                <a:cxn ang="0">
                  <a:pos x="T0" y="T1"/>
                </a:cxn>
                <a:cxn ang="0">
                  <a:pos x="T2" y="T3"/>
                </a:cxn>
                <a:cxn ang="0">
                  <a:pos x="T4" y="T5"/>
                </a:cxn>
                <a:cxn ang="0">
                  <a:pos x="T6" y="T7"/>
                </a:cxn>
                <a:cxn ang="0">
                  <a:pos x="T8" y="T9"/>
                </a:cxn>
              </a:cxnLst>
              <a:rect l="0" t="0" r="r" b="b"/>
              <a:pathLst>
                <a:path w="1279" h="144">
                  <a:moveTo>
                    <a:pt x="1139" y="0"/>
                  </a:moveTo>
                  <a:lnTo>
                    <a:pt x="136" y="0"/>
                  </a:lnTo>
                  <a:lnTo>
                    <a:pt x="0" y="144"/>
                  </a:lnTo>
                  <a:lnTo>
                    <a:pt x="1279" y="144"/>
                  </a:lnTo>
                  <a:lnTo>
                    <a:pt x="1139"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0" name="Rectangle 29"/>
            <p:cNvSpPr>
              <a:spLocks noChangeArrowheads="1"/>
            </p:cNvSpPr>
            <p:nvPr/>
          </p:nvSpPr>
          <p:spPr bwMode="auto">
            <a:xfrm>
              <a:off x="6086" y="2019"/>
              <a:ext cx="1241" cy="8"/>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1" name="Rectangle 12"/>
            <p:cNvSpPr>
              <a:spLocks noChangeArrowheads="1"/>
            </p:cNvSpPr>
            <p:nvPr/>
          </p:nvSpPr>
          <p:spPr bwMode="auto">
            <a:xfrm>
              <a:off x="6125" y="1984"/>
              <a:ext cx="1171" cy="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2" name="Rectangle 13"/>
            <p:cNvSpPr>
              <a:spLocks noChangeArrowheads="1"/>
            </p:cNvSpPr>
            <p:nvPr/>
          </p:nvSpPr>
          <p:spPr bwMode="auto">
            <a:xfrm>
              <a:off x="6148" y="1948"/>
              <a:ext cx="1113" cy="4"/>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3" name="Freeform 14"/>
            <p:cNvSpPr>
              <a:spLocks/>
            </p:cNvSpPr>
            <p:nvPr/>
          </p:nvSpPr>
          <p:spPr bwMode="auto">
            <a:xfrm>
              <a:off x="6992" y="1913"/>
              <a:ext cx="152" cy="180"/>
            </a:xfrm>
            <a:custGeom>
              <a:avLst/>
              <a:gdLst>
                <a:gd name="T0" fmla="*/ 39 w 152"/>
                <a:gd name="T1" fmla="*/ 0 h 180"/>
                <a:gd name="T2" fmla="*/ 152 w 152"/>
                <a:gd name="T3" fmla="*/ 180 h 180"/>
                <a:gd name="T4" fmla="*/ 102 w 152"/>
                <a:gd name="T5" fmla="*/ 180 h 180"/>
                <a:gd name="T6" fmla="*/ 0 w 152"/>
                <a:gd name="T7" fmla="*/ 0 h 180"/>
                <a:gd name="T8" fmla="*/ 39 w 152"/>
                <a:gd name="T9" fmla="*/ 0 h 180"/>
              </a:gdLst>
              <a:ahLst/>
              <a:cxnLst>
                <a:cxn ang="0">
                  <a:pos x="T0" y="T1"/>
                </a:cxn>
                <a:cxn ang="0">
                  <a:pos x="T2" y="T3"/>
                </a:cxn>
                <a:cxn ang="0">
                  <a:pos x="T4" y="T5"/>
                </a:cxn>
                <a:cxn ang="0">
                  <a:pos x="T6" y="T7"/>
                </a:cxn>
                <a:cxn ang="0">
                  <a:pos x="T8" y="T9"/>
                </a:cxn>
              </a:cxnLst>
              <a:rect l="0" t="0" r="r" b="b"/>
              <a:pathLst>
                <a:path w="152" h="180">
                  <a:moveTo>
                    <a:pt x="39" y="0"/>
                  </a:moveTo>
                  <a:lnTo>
                    <a:pt x="152" y="180"/>
                  </a:lnTo>
                  <a:lnTo>
                    <a:pt x="102" y="180"/>
                  </a:lnTo>
                  <a:lnTo>
                    <a:pt x="0" y="0"/>
                  </a:lnTo>
                  <a:lnTo>
                    <a:pt x="39"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4" name="Freeform 15"/>
            <p:cNvSpPr>
              <a:spLocks/>
            </p:cNvSpPr>
            <p:nvPr/>
          </p:nvSpPr>
          <p:spPr bwMode="auto">
            <a:xfrm>
              <a:off x="6495" y="2023"/>
              <a:ext cx="19" cy="54"/>
            </a:xfrm>
            <a:custGeom>
              <a:avLst/>
              <a:gdLst>
                <a:gd name="T0" fmla="*/ 3 w 19"/>
                <a:gd name="T1" fmla="*/ 54 h 54"/>
                <a:gd name="T2" fmla="*/ 0 w 19"/>
                <a:gd name="T3" fmla="*/ 50 h 54"/>
                <a:gd name="T4" fmla="*/ 15 w 19"/>
                <a:gd name="T5" fmla="*/ 0 h 54"/>
                <a:gd name="T6" fmla="*/ 19 w 19"/>
                <a:gd name="T7" fmla="*/ 4 h 54"/>
                <a:gd name="T8" fmla="*/ 3 w 19"/>
                <a:gd name="T9" fmla="*/ 54 h 54"/>
              </a:gdLst>
              <a:ahLst/>
              <a:cxnLst>
                <a:cxn ang="0">
                  <a:pos x="T0" y="T1"/>
                </a:cxn>
                <a:cxn ang="0">
                  <a:pos x="T2" y="T3"/>
                </a:cxn>
                <a:cxn ang="0">
                  <a:pos x="T4" y="T5"/>
                </a:cxn>
                <a:cxn ang="0">
                  <a:pos x="T6" y="T7"/>
                </a:cxn>
                <a:cxn ang="0">
                  <a:pos x="T8" y="T9"/>
                </a:cxn>
              </a:cxnLst>
              <a:rect l="0" t="0" r="r" b="b"/>
              <a:pathLst>
                <a:path w="19" h="54">
                  <a:moveTo>
                    <a:pt x="3" y="54"/>
                  </a:moveTo>
                  <a:lnTo>
                    <a:pt x="0" y="50"/>
                  </a:lnTo>
                  <a:lnTo>
                    <a:pt x="15" y="0"/>
                  </a:lnTo>
                  <a:lnTo>
                    <a:pt x="19" y="4"/>
                  </a:lnTo>
                  <a:lnTo>
                    <a:pt x="3" y="54"/>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5" name="Freeform 16"/>
            <p:cNvSpPr>
              <a:spLocks/>
            </p:cNvSpPr>
            <p:nvPr/>
          </p:nvSpPr>
          <p:spPr bwMode="auto">
            <a:xfrm>
              <a:off x="6903" y="2023"/>
              <a:ext cx="23" cy="50"/>
            </a:xfrm>
            <a:custGeom>
              <a:avLst/>
              <a:gdLst>
                <a:gd name="T0" fmla="*/ 16 w 23"/>
                <a:gd name="T1" fmla="*/ 50 h 50"/>
                <a:gd name="T2" fmla="*/ 0 w 23"/>
                <a:gd name="T3" fmla="*/ 4 h 50"/>
                <a:gd name="T4" fmla="*/ 8 w 23"/>
                <a:gd name="T5" fmla="*/ 0 h 50"/>
                <a:gd name="T6" fmla="*/ 23 w 23"/>
                <a:gd name="T7" fmla="*/ 50 h 50"/>
                <a:gd name="T8" fmla="*/ 16 w 23"/>
                <a:gd name="T9" fmla="*/ 50 h 50"/>
              </a:gdLst>
              <a:ahLst/>
              <a:cxnLst>
                <a:cxn ang="0">
                  <a:pos x="T0" y="T1"/>
                </a:cxn>
                <a:cxn ang="0">
                  <a:pos x="T2" y="T3"/>
                </a:cxn>
                <a:cxn ang="0">
                  <a:pos x="T4" y="T5"/>
                </a:cxn>
                <a:cxn ang="0">
                  <a:pos x="T6" y="T7"/>
                </a:cxn>
                <a:cxn ang="0">
                  <a:pos x="T8" y="T9"/>
                </a:cxn>
              </a:cxnLst>
              <a:rect l="0" t="0" r="r" b="b"/>
              <a:pathLst>
                <a:path w="23" h="50">
                  <a:moveTo>
                    <a:pt x="16" y="50"/>
                  </a:moveTo>
                  <a:lnTo>
                    <a:pt x="0" y="4"/>
                  </a:lnTo>
                  <a:lnTo>
                    <a:pt x="8" y="0"/>
                  </a:lnTo>
                  <a:lnTo>
                    <a:pt x="23" y="50"/>
                  </a:lnTo>
                  <a:lnTo>
                    <a:pt x="16" y="5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6" name="Freeform 17"/>
            <p:cNvSpPr>
              <a:spLocks/>
            </p:cNvSpPr>
            <p:nvPr/>
          </p:nvSpPr>
          <p:spPr bwMode="auto">
            <a:xfrm>
              <a:off x="6440" y="2023"/>
              <a:ext cx="27" cy="58"/>
            </a:xfrm>
            <a:custGeom>
              <a:avLst/>
              <a:gdLst>
                <a:gd name="T0" fmla="*/ 4 w 27"/>
                <a:gd name="T1" fmla="*/ 58 h 58"/>
                <a:gd name="T2" fmla="*/ 0 w 27"/>
                <a:gd name="T3" fmla="*/ 54 h 58"/>
                <a:gd name="T4" fmla="*/ 20 w 27"/>
                <a:gd name="T5" fmla="*/ 0 h 58"/>
                <a:gd name="T6" fmla="*/ 27 w 27"/>
                <a:gd name="T7" fmla="*/ 4 h 58"/>
                <a:gd name="T8" fmla="*/ 4 w 27"/>
                <a:gd name="T9" fmla="*/ 58 h 58"/>
              </a:gdLst>
              <a:ahLst/>
              <a:cxnLst>
                <a:cxn ang="0">
                  <a:pos x="T0" y="T1"/>
                </a:cxn>
                <a:cxn ang="0">
                  <a:pos x="T2" y="T3"/>
                </a:cxn>
                <a:cxn ang="0">
                  <a:pos x="T4" y="T5"/>
                </a:cxn>
                <a:cxn ang="0">
                  <a:pos x="T6" y="T7"/>
                </a:cxn>
                <a:cxn ang="0">
                  <a:pos x="T8" y="T9"/>
                </a:cxn>
              </a:cxnLst>
              <a:rect l="0" t="0" r="r" b="b"/>
              <a:pathLst>
                <a:path w="27" h="58">
                  <a:moveTo>
                    <a:pt x="4" y="58"/>
                  </a:moveTo>
                  <a:lnTo>
                    <a:pt x="0" y="54"/>
                  </a:lnTo>
                  <a:lnTo>
                    <a:pt x="20" y="0"/>
                  </a:lnTo>
                  <a:lnTo>
                    <a:pt x="27" y="4"/>
                  </a:lnTo>
                  <a:lnTo>
                    <a:pt x="4"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7" name="Freeform 18"/>
            <p:cNvSpPr>
              <a:spLocks/>
            </p:cNvSpPr>
            <p:nvPr/>
          </p:nvSpPr>
          <p:spPr bwMode="auto">
            <a:xfrm>
              <a:off x="6389" y="2023"/>
              <a:ext cx="28" cy="54"/>
            </a:xfrm>
            <a:custGeom>
              <a:avLst/>
              <a:gdLst>
                <a:gd name="T0" fmla="*/ 4 w 28"/>
                <a:gd name="T1" fmla="*/ 54 h 54"/>
                <a:gd name="T2" fmla="*/ 0 w 28"/>
                <a:gd name="T3" fmla="*/ 50 h 54"/>
                <a:gd name="T4" fmla="*/ 24 w 28"/>
                <a:gd name="T5" fmla="*/ 0 h 54"/>
                <a:gd name="T6" fmla="*/ 28 w 28"/>
                <a:gd name="T7" fmla="*/ 4 h 54"/>
                <a:gd name="T8" fmla="*/ 4 w 28"/>
                <a:gd name="T9" fmla="*/ 54 h 54"/>
              </a:gdLst>
              <a:ahLst/>
              <a:cxnLst>
                <a:cxn ang="0">
                  <a:pos x="T0" y="T1"/>
                </a:cxn>
                <a:cxn ang="0">
                  <a:pos x="T2" y="T3"/>
                </a:cxn>
                <a:cxn ang="0">
                  <a:pos x="T4" y="T5"/>
                </a:cxn>
                <a:cxn ang="0">
                  <a:pos x="T6" y="T7"/>
                </a:cxn>
                <a:cxn ang="0">
                  <a:pos x="T8" y="T9"/>
                </a:cxn>
              </a:cxnLst>
              <a:rect l="0" t="0" r="r" b="b"/>
              <a:pathLst>
                <a:path w="28" h="54">
                  <a:moveTo>
                    <a:pt x="4" y="54"/>
                  </a:moveTo>
                  <a:lnTo>
                    <a:pt x="0" y="50"/>
                  </a:lnTo>
                  <a:lnTo>
                    <a:pt x="24" y="0"/>
                  </a:lnTo>
                  <a:lnTo>
                    <a:pt x="28" y="4"/>
                  </a:lnTo>
                  <a:lnTo>
                    <a:pt x="4" y="54"/>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8" name="Freeform 19"/>
            <p:cNvSpPr>
              <a:spLocks/>
            </p:cNvSpPr>
            <p:nvPr/>
          </p:nvSpPr>
          <p:spPr bwMode="auto">
            <a:xfrm>
              <a:off x="6331" y="2027"/>
              <a:ext cx="35" cy="54"/>
            </a:xfrm>
            <a:custGeom>
              <a:avLst/>
              <a:gdLst>
                <a:gd name="T0" fmla="*/ 8 w 35"/>
                <a:gd name="T1" fmla="*/ 54 h 54"/>
                <a:gd name="T2" fmla="*/ 0 w 35"/>
                <a:gd name="T3" fmla="*/ 50 h 54"/>
                <a:gd name="T4" fmla="*/ 31 w 35"/>
                <a:gd name="T5" fmla="*/ 0 h 54"/>
                <a:gd name="T6" fmla="*/ 35 w 35"/>
                <a:gd name="T7" fmla="*/ 3 h 54"/>
                <a:gd name="T8" fmla="*/ 8 w 35"/>
                <a:gd name="T9" fmla="*/ 54 h 54"/>
              </a:gdLst>
              <a:ahLst/>
              <a:cxnLst>
                <a:cxn ang="0">
                  <a:pos x="T0" y="T1"/>
                </a:cxn>
                <a:cxn ang="0">
                  <a:pos x="T2" y="T3"/>
                </a:cxn>
                <a:cxn ang="0">
                  <a:pos x="T4" y="T5"/>
                </a:cxn>
                <a:cxn ang="0">
                  <a:pos x="T6" y="T7"/>
                </a:cxn>
                <a:cxn ang="0">
                  <a:pos x="T8" y="T9"/>
                </a:cxn>
              </a:cxnLst>
              <a:rect l="0" t="0" r="r" b="b"/>
              <a:pathLst>
                <a:path w="35" h="54">
                  <a:moveTo>
                    <a:pt x="8" y="54"/>
                  </a:moveTo>
                  <a:lnTo>
                    <a:pt x="0" y="50"/>
                  </a:lnTo>
                  <a:lnTo>
                    <a:pt x="31" y="0"/>
                  </a:lnTo>
                  <a:lnTo>
                    <a:pt x="35" y="3"/>
                  </a:lnTo>
                  <a:lnTo>
                    <a:pt x="8" y="54"/>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9" name="Freeform 20"/>
            <p:cNvSpPr>
              <a:spLocks/>
            </p:cNvSpPr>
            <p:nvPr/>
          </p:nvSpPr>
          <p:spPr bwMode="auto">
            <a:xfrm>
              <a:off x="6226" y="2023"/>
              <a:ext cx="43" cy="58"/>
            </a:xfrm>
            <a:custGeom>
              <a:avLst/>
              <a:gdLst>
                <a:gd name="T0" fmla="*/ 4 w 43"/>
                <a:gd name="T1" fmla="*/ 58 h 58"/>
                <a:gd name="T2" fmla="*/ 0 w 43"/>
                <a:gd name="T3" fmla="*/ 54 h 58"/>
                <a:gd name="T4" fmla="*/ 39 w 43"/>
                <a:gd name="T5" fmla="*/ 0 h 58"/>
                <a:gd name="T6" fmla="*/ 43 w 43"/>
                <a:gd name="T7" fmla="*/ 4 h 58"/>
                <a:gd name="T8" fmla="*/ 4 w 43"/>
                <a:gd name="T9" fmla="*/ 58 h 58"/>
              </a:gdLst>
              <a:ahLst/>
              <a:cxnLst>
                <a:cxn ang="0">
                  <a:pos x="T0" y="T1"/>
                </a:cxn>
                <a:cxn ang="0">
                  <a:pos x="T2" y="T3"/>
                </a:cxn>
                <a:cxn ang="0">
                  <a:pos x="T4" y="T5"/>
                </a:cxn>
                <a:cxn ang="0">
                  <a:pos x="T6" y="T7"/>
                </a:cxn>
                <a:cxn ang="0">
                  <a:pos x="T8" y="T9"/>
                </a:cxn>
              </a:cxnLst>
              <a:rect l="0" t="0" r="r" b="b"/>
              <a:pathLst>
                <a:path w="43" h="58">
                  <a:moveTo>
                    <a:pt x="4" y="58"/>
                  </a:moveTo>
                  <a:lnTo>
                    <a:pt x="0" y="54"/>
                  </a:lnTo>
                  <a:lnTo>
                    <a:pt x="39" y="0"/>
                  </a:lnTo>
                  <a:lnTo>
                    <a:pt x="43" y="4"/>
                  </a:lnTo>
                  <a:lnTo>
                    <a:pt x="4"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0" name="Freeform 21"/>
            <p:cNvSpPr>
              <a:spLocks/>
            </p:cNvSpPr>
            <p:nvPr/>
          </p:nvSpPr>
          <p:spPr bwMode="auto">
            <a:xfrm>
              <a:off x="6954" y="2023"/>
              <a:ext cx="23" cy="50"/>
            </a:xfrm>
            <a:custGeom>
              <a:avLst/>
              <a:gdLst>
                <a:gd name="T0" fmla="*/ 19 w 23"/>
                <a:gd name="T1" fmla="*/ 50 h 50"/>
                <a:gd name="T2" fmla="*/ 0 w 23"/>
                <a:gd name="T3" fmla="*/ 4 h 50"/>
                <a:gd name="T4" fmla="*/ 3 w 23"/>
                <a:gd name="T5" fmla="*/ 0 h 50"/>
                <a:gd name="T6" fmla="*/ 23 w 23"/>
                <a:gd name="T7" fmla="*/ 50 h 50"/>
                <a:gd name="T8" fmla="*/ 19 w 23"/>
                <a:gd name="T9" fmla="*/ 50 h 50"/>
              </a:gdLst>
              <a:ahLst/>
              <a:cxnLst>
                <a:cxn ang="0">
                  <a:pos x="T0" y="T1"/>
                </a:cxn>
                <a:cxn ang="0">
                  <a:pos x="T2" y="T3"/>
                </a:cxn>
                <a:cxn ang="0">
                  <a:pos x="T4" y="T5"/>
                </a:cxn>
                <a:cxn ang="0">
                  <a:pos x="T6" y="T7"/>
                </a:cxn>
                <a:cxn ang="0">
                  <a:pos x="T8" y="T9"/>
                </a:cxn>
              </a:cxnLst>
              <a:rect l="0" t="0" r="r" b="b"/>
              <a:pathLst>
                <a:path w="23" h="50">
                  <a:moveTo>
                    <a:pt x="19" y="50"/>
                  </a:moveTo>
                  <a:lnTo>
                    <a:pt x="0" y="4"/>
                  </a:lnTo>
                  <a:lnTo>
                    <a:pt x="3" y="0"/>
                  </a:lnTo>
                  <a:lnTo>
                    <a:pt x="23" y="50"/>
                  </a:lnTo>
                  <a:lnTo>
                    <a:pt x="19" y="5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1" name="Freeform 22"/>
            <p:cNvSpPr>
              <a:spLocks/>
            </p:cNvSpPr>
            <p:nvPr/>
          </p:nvSpPr>
          <p:spPr bwMode="auto">
            <a:xfrm>
              <a:off x="7000" y="2023"/>
              <a:ext cx="31" cy="50"/>
            </a:xfrm>
            <a:custGeom>
              <a:avLst/>
              <a:gdLst>
                <a:gd name="T0" fmla="*/ 24 w 31"/>
                <a:gd name="T1" fmla="*/ 50 h 50"/>
                <a:gd name="T2" fmla="*/ 0 w 31"/>
                <a:gd name="T3" fmla="*/ 4 h 50"/>
                <a:gd name="T4" fmla="*/ 8 w 31"/>
                <a:gd name="T5" fmla="*/ 0 h 50"/>
                <a:gd name="T6" fmla="*/ 31 w 31"/>
                <a:gd name="T7" fmla="*/ 50 h 50"/>
                <a:gd name="T8" fmla="*/ 24 w 31"/>
                <a:gd name="T9" fmla="*/ 50 h 50"/>
              </a:gdLst>
              <a:ahLst/>
              <a:cxnLst>
                <a:cxn ang="0">
                  <a:pos x="T0" y="T1"/>
                </a:cxn>
                <a:cxn ang="0">
                  <a:pos x="T2" y="T3"/>
                </a:cxn>
                <a:cxn ang="0">
                  <a:pos x="T4" y="T5"/>
                </a:cxn>
                <a:cxn ang="0">
                  <a:pos x="T6" y="T7"/>
                </a:cxn>
                <a:cxn ang="0">
                  <a:pos x="T8" y="T9"/>
                </a:cxn>
              </a:cxnLst>
              <a:rect l="0" t="0" r="r" b="b"/>
              <a:pathLst>
                <a:path w="31" h="50">
                  <a:moveTo>
                    <a:pt x="24" y="50"/>
                  </a:moveTo>
                  <a:lnTo>
                    <a:pt x="0" y="4"/>
                  </a:lnTo>
                  <a:lnTo>
                    <a:pt x="8" y="0"/>
                  </a:lnTo>
                  <a:lnTo>
                    <a:pt x="31" y="50"/>
                  </a:lnTo>
                  <a:lnTo>
                    <a:pt x="24" y="5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2" name="Freeform 23"/>
            <p:cNvSpPr>
              <a:spLocks/>
            </p:cNvSpPr>
            <p:nvPr/>
          </p:nvSpPr>
          <p:spPr bwMode="auto">
            <a:xfrm>
              <a:off x="7148" y="2023"/>
              <a:ext cx="51" cy="66"/>
            </a:xfrm>
            <a:custGeom>
              <a:avLst/>
              <a:gdLst>
                <a:gd name="T0" fmla="*/ 43 w 51"/>
                <a:gd name="T1" fmla="*/ 66 h 66"/>
                <a:gd name="T2" fmla="*/ 0 w 51"/>
                <a:gd name="T3" fmla="*/ 4 h 66"/>
                <a:gd name="T4" fmla="*/ 8 w 51"/>
                <a:gd name="T5" fmla="*/ 0 h 66"/>
                <a:gd name="T6" fmla="*/ 51 w 51"/>
                <a:gd name="T7" fmla="*/ 62 h 66"/>
                <a:gd name="T8" fmla="*/ 43 w 51"/>
                <a:gd name="T9" fmla="*/ 66 h 66"/>
              </a:gdLst>
              <a:ahLst/>
              <a:cxnLst>
                <a:cxn ang="0">
                  <a:pos x="T0" y="T1"/>
                </a:cxn>
                <a:cxn ang="0">
                  <a:pos x="T2" y="T3"/>
                </a:cxn>
                <a:cxn ang="0">
                  <a:pos x="T4" y="T5"/>
                </a:cxn>
                <a:cxn ang="0">
                  <a:pos x="T6" y="T7"/>
                </a:cxn>
                <a:cxn ang="0">
                  <a:pos x="T8" y="T9"/>
                </a:cxn>
              </a:cxnLst>
              <a:rect l="0" t="0" r="r" b="b"/>
              <a:pathLst>
                <a:path w="51" h="66">
                  <a:moveTo>
                    <a:pt x="43" y="66"/>
                  </a:moveTo>
                  <a:lnTo>
                    <a:pt x="0" y="4"/>
                  </a:lnTo>
                  <a:lnTo>
                    <a:pt x="8" y="0"/>
                  </a:lnTo>
                  <a:lnTo>
                    <a:pt x="51" y="62"/>
                  </a:lnTo>
                  <a:lnTo>
                    <a:pt x="43" y="6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3" name="Freeform 24"/>
            <p:cNvSpPr>
              <a:spLocks/>
            </p:cNvSpPr>
            <p:nvPr/>
          </p:nvSpPr>
          <p:spPr bwMode="auto">
            <a:xfrm>
              <a:off x="7199" y="2023"/>
              <a:ext cx="46" cy="54"/>
            </a:xfrm>
            <a:custGeom>
              <a:avLst/>
              <a:gdLst>
                <a:gd name="T0" fmla="*/ 39 w 46"/>
                <a:gd name="T1" fmla="*/ 54 h 54"/>
                <a:gd name="T2" fmla="*/ 0 w 46"/>
                <a:gd name="T3" fmla="*/ 4 h 54"/>
                <a:gd name="T4" fmla="*/ 4 w 46"/>
                <a:gd name="T5" fmla="*/ 0 h 54"/>
                <a:gd name="T6" fmla="*/ 46 w 46"/>
                <a:gd name="T7" fmla="*/ 50 h 54"/>
                <a:gd name="T8" fmla="*/ 39 w 46"/>
                <a:gd name="T9" fmla="*/ 54 h 54"/>
              </a:gdLst>
              <a:ahLst/>
              <a:cxnLst>
                <a:cxn ang="0">
                  <a:pos x="T0" y="T1"/>
                </a:cxn>
                <a:cxn ang="0">
                  <a:pos x="T2" y="T3"/>
                </a:cxn>
                <a:cxn ang="0">
                  <a:pos x="T4" y="T5"/>
                </a:cxn>
                <a:cxn ang="0">
                  <a:pos x="T6" y="T7"/>
                </a:cxn>
                <a:cxn ang="0">
                  <a:pos x="T8" y="T9"/>
                </a:cxn>
              </a:cxnLst>
              <a:rect l="0" t="0" r="r" b="b"/>
              <a:pathLst>
                <a:path w="46" h="54">
                  <a:moveTo>
                    <a:pt x="39" y="54"/>
                  </a:moveTo>
                  <a:lnTo>
                    <a:pt x="0" y="4"/>
                  </a:lnTo>
                  <a:lnTo>
                    <a:pt x="4" y="0"/>
                  </a:lnTo>
                  <a:lnTo>
                    <a:pt x="46" y="50"/>
                  </a:lnTo>
                  <a:lnTo>
                    <a:pt x="39" y="54"/>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4" name="Freeform 25"/>
            <p:cNvSpPr>
              <a:spLocks/>
            </p:cNvSpPr>
            <p:nvPr/>
          </p:nvSpPr>
          <p:spPr bwMode="auto">
            <a:xfrm>
              <a:off x="7125" y="1984"/>
              <a:ext cx="31" cy="43"/>
            </a:xfrm>
            <a:custGeom>
              <a:avLst/>
              <a:gdLst>
                <a:gd name="T0" fmla="*/ 23 w 31"/>
                <a:gd name="T1" fmla="*/ 43 h 43"/>
                <a:gd name="T2" fmla="*/ 0 w 31"/>
                <a:gd name="T3" fmla="*/ 3 h 43"/>
                <a:gd name="T4" fmla="*/ 4 w 31"/>
                <a:gd name="T5" fmla="*/ 0 h 43"/>
                <a:gd name="T6" fmla="*/ 31 w 31"/>
                <a:gd name="T7" fmla="*/ 39 h 43"/>
                <a:gd name="T8" fmla="*/ 23 w 31"/>
                <a:gd name="T9" fmla="*/ 43 h 43"/>
              </a:gdLst>
              <a:ahLst/>
              <a:cxnLst>
                <a:cxn ang="0">
                  <a:pos x="T0" y="T1"/>
                </a:cxn>
                <a:cxn ang="0">
                  <a:pos x="T2" y="T3"/>
                </a:cxn>
                <a:cxn ang="0">
                  <a:pos x="T4" y="T5"/>
                </a:cxn>
                <a:cxn ang="0">
                  <a:pos x="T6" y="T7"/>
                </a:cxn>
                <a:cxn ang="0">
                  <a:pos x="T8" y="T9"/>
                </a:cxn>
              </a:cxnLst>
              <a:rect l="0" t="0" r="r" b="b"/>
              <a:pathLst>
                <a:path w="31" h="43">
                  <a:moveTo>
                    <a:pt x="23" y="43"/>
                  </a:moveTo>
                  <a:lnTo>
                    <a:pt x="0" y="3"/>
                  </a:lnTo>
                  <a:lnTo>
                    <a:pt x="4" y="0"/>
                  </a:lnTo>
                  <a:lnTo>
                    <a:pt x="31" y="39"/>
                  </a:lnTo>
                  <a:lnTo>
                    <a:pt x="23" y="4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5" name="Freeform 26"/>
            <p:cNvSpPr>
              <a:spLocks/>
            </p:cNvSpPr>
            <p:nvPr/>
          </p:nvSpPr>
          <p:spPr bwMode="auto">
            <a:xfrm>
              <a:off x="7117" y="1917"/>
              <a:ext cx="27" cy="35"/>
            </a:xfrm>
            <a:custGeom>
              <a:avLst/>
              <a:gdLst>
                <a:gd name="T0" fmla="*/ 23 w 27"/>
                <a:gd name="T1" fmla="*/ 35 h 35"/>
                <a:gd name="T2" fmla="*/ 0 w 27"/>
                <a:gd name="T3" fmla="*/ 4 h 35"/>
                <a:gd name="T4" fmla="*/ 4 w 27"/>
                <a:gd name="T5" fmla="*/ 0 h 35"/>
                <a:gd name="T6" fmla="*/ 27 w 27"/>
                <a:gd name="T7" fmla="*/ 31 h 35"/>
                <a:gd name="T8" fmla="*/ 23 w 27"/>
                <a:gd name="T9" fmla="*/ 35 h 35"/>
              </a:gdLst>
              <a:ahLst/>
              <a:cxnLst>
                <a:cxn ang="0">
                  <a:pos x="T0" y="T1"/>
                </a:cxn>
                <a:cxn ang="0">
                  <a:pos x="T2" y="T3"/>
                </a:cxn>
                <a:cxn ang="0">
                  <a:pos x="T4" y="T5"/>
                </a:cxn>
                <a:cxn ang="0">
                  <a:pos x="T6" y="T7"/>
                </a:cxn>
                <a:cxn ang="0">
                  <a:pos x="T8" y="T9"/>
                </a:cxn>
              </a:cxnLst>
              <a:rect l="0" t="0" r="r" b="b"/>
              <a:pathLst>
                <a:path w="27" h="35">
                  <a:moveTo>
                    <a:pt x="23" y="35"/>
                  </a:moveTo>
                  <a:lnTo>
                    <a:pt x="0" y="4"/>
                  </a:lnTo>
                  <a:lnTo>
                    <a:pt x="4" y="0"/>
                  </a:lnTo>
                  <a:lnTo>
                    <a:pt x="27" y="31"/>
                  </a:lnTo>
                  <a:lnTo>
                    <a:pt x="2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6" name="Freeform 27"/>
            <p:cNvSpPr>
              <a:spLocks/>
            </p:cNvSpPr>
            <p:nvPr/>
          </p:nvSpPr>
          <p:spPr bwMode="auto">
            <a:xfrm>
              <a:off x="7074" y="1917"/>
              <a:ext cx="27" cy="35"/>
            </a:xfrm>
            <a:custGeom>
              <a:avLst/>
              <a:gdLst>
                <a:gd name="T0" fmla="*/ 23 w 27"/>
                <a:gd name="T1" fmla="*/ 35 h 35"/>
                <a:gd name="T2" fmla="*/ 0 w 27"/>
                <a:gd name="T3" fmla="*/ 4 h 35"/>
                <a:gd name="T4" fmla="*/ 8 w 27"/>
                <a:gd name="T5" fmla="*/ 0 h 35"/>
                <a:gd name="T6" fmla="*/ 27 w 27"/>
                <a:gd name="T7" fmla="*/ 31 h 35"/>
                <a:gd name="T8" fmla="*/ 23 w 27"/>
                <a:gd name="T9" fmla="*/ 35 h 35"/>
              </a:gdLst>
              <a:ahLst/>
              <a:cxnLst>
                <a:cxn ang="0">
                  <a:pos x="T0" y="T1"/>
                </a:cxn>
                <a:cxn ang="0">
                  <a:pos x="T2" y="T3"/>
                </a:cxn>
                <a:cxn ang="0">
                  <a:pos x="T4" y="T5"/>
                </a:cxn>
                <a:cxn ang="0">
                  <a:pos x="T6" y="T7"/>
                </a:cxn>
                <a:cxn ang="0">
                  <a:pos x="T8" y="T9"/>
                </a:cxn>
              </a:cxnLst>
              <a:rect l="0" t="0" r="r" b="b"/>
              <a:pathLst>
                <a:path w="27" h="35">
                  <a:moveTo>
                    <a:pt x="23" y="35"/>
                  </a:moveTo>
                  <a:lnTo>
                    <a:pt x="0" y="4"/>
                  </a:lnTo>
                  <a:lnTo>
                    <a:pt x="8" y="0"/>
                  </a:lnTo>
                  <a:lnTo>
                    <a:pt x="27" y="31"/>
                  </a:lnTo>
                  <a:lnTo>
                    <a:pt x="2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7" name="Freeform 28"/>
            <p:cNvSpPr>
              <a:spLocks/>
            </p:cNvSpPr>
            <p:nvPr/>
          </p:nvSpPr>
          <p:spPr bwMode="auto">
            <a:xfrm>
              <a:off x="7140" y="1948"/>
              <a:ext cx="35" cy="39"/>
            </a:xfrm>
            <a:custGeom>
              <a:avLst/>
              <a:gdLst>
                <a:gd name="T0" fmla="*/ 31 w 35"/>
                <a:gd name="T1" fmla="*/ 39 h 39"/>
                <a:gd name="T2" fmla="*/ 0 w 35"/>
                <a:gd name="T3" fmla="*/ 4 h 39"/>
                <a:gd name="T4" fmla="*/ 4 w 35"/>
                <a:gd name="T5" fmla="*/ 0 h 39"/>
                <a:gd name="T6" fmla="*/ 35 w 35"/>
                <a:gd name="T7" fmla="*/ 36 h 39"/>
                <a:gd name="T8" fmla="*/ 31 w 35"/>
                <a:gd name="T9" fmla="*/ 39 h 39"/>
              </a:gdLst>
              <a:ahLst/>
              <a:cxnLst>
                <a:cxn ang="0">
                  <a:pos x="T0" y="T1"/>
                </a:cxn>
                <a:cxn ang="0">
                  <a:pos x="T2" y="T3"/>
                </a:cxn>
                <a:cxn ang="0">
                  <a:pos x="T4" y="T5"/>
                </a:cxn>
                <a:cxn ang="0">
                  <a:pos x="T6" y="T7"/>
                </a:cxn>
                <a:cxn ang="0">
                  <a:pos x="T8" y="T9"/>
                </a:cxn>
              </a:cxnLst>
              <a:rect l="0" t="0" r="r" b="b"/>
              <a:pathLst>
                <a:path w="35" h="39">
                  <a:moveTo>
                    <a:pt x="31" y="39"/>
                  </a:moveTo>
                  <a:lnTo>
                    <a:pt x="0" y="4"/>
                  </a:lnTo>
                  <a:lnTo>
                    <a:pt x="4" y="0"/>
                  </a:lnTo>
                  <a:lnTo>
                    <a:pt x="35" y="36"/>
                  </a:lnTo>
                  <a:lnTo>
                    <a:pt x="31"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8" name="Freeform 29"/>
            <p:cNvSpPr>
              <a:spLocks/>
            </p:cNvSpPr>
            <p:nvPr/>
          </p:nvSpPr>
          <p:spPr bwMode="auto">
            <a:xfrm>
              <a:off x="6965" y="1987"/>
              <a:ext cx="16" cy="36"/>
            </a:xfrm>
            <a:custGeom>
              <a:avLst/>
              <a:gdLst>
                <a:gd name="T0" fmla="*/ 16 w 16"/>
                <a:gd name="T1" fmla="*/ 36 h 36"/>
                <a:gd name="T2" fmla="*/ 0 w 16"/>
                <a:gd name="T3" fmla="*/ 0 h 36"/>
                <a:gd name="T4" fmla="*/ 16 w 16"/>
                <a:gd name="T5" fmla="*/ 36 h 36"/>
              </a:gdLst>
              <a:ahLst/>
              <a:cxnLst>
                <a:cxn ang="0">
                  <a:pos x="T0" y="T1"/>
                </a:cxn>
                <a:cxn ang="0">
                  <a:pos x="T2" y="T3"/>
                </a:cxn>
                <a:cxn ang="0">
                  <a:pos x="T4" y="T5"/>
                </a:cxn>
              </a:cxnLst>
              <a:rect l="0" t="0" r="r" b="b"/>
              <a:pathLst>
                <a:path w="16" h="36">
                  <a:moveTo>
                    <a:pt x="16" y="36"/>
                  </a:moveTo>
                  <a:lnTo>
                    <a:pt x="0" y="0"/>
                  </a:lnTo>
                  <a:lnTo>
                    <a:pt x="16" y="36"/>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9" name="Line 30"/>
            <p:cNvSpPr>
              <a:spLocks noChangeShapeType="1"/>
            </p:cNvSpPr>
            <p:nvPr/>
          </p:nvSpPr>
          <p:spPr bwMode="auto">
            <a:xfrm flipH="1" flipV="1">
              <a:off x="6965" y="1987"/>
              <a:ext cx="16" cy="3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0" name="Freeform 31"/>
            <p:cNvSpPr>
              <a:spLocks/>
            </p:cNvSpPr>
            <p:nvPr/>
          </p:nvSpPr>
          <p:spPr bwMode="auto">
            <a:xfrm>
              <a:off x="6915" y="1987"/>
              <a:ext cx="19" cy="40"/>
            </a:xfrm>
            <a:custGeom>
              <a:avLst/>
              <a:gdLst>
                <a:gd name="T0" fmla="*/ 11 w 19"/>
                <a:gd name="T1" fmla="*/ 40 h 40"/>
                <a:gd name="T2" fmla="*/ 0 w 19"/>
                <a:gd name="T3" fmla="*/ 0 h 40"/>
                <a:gd name="T4" fmla="*/ 7 w 19"/>
                <a:gd name="T5" fmla="*/ 0 h 40"/>
                <a:gd name="T6" fmla="*/ 19 w 19"/>
                <a:gd name="T7" fmla="*/ 36 h 40"/>
                <a:gd name="T8" fmla="*/ 11 w 19"/>
                <a:gd name="T9" fmla="*/ 40 h 40"/>
              </a:gdLst>
              <a:ahLst/>
              <a:cxnLst>
                <a:cxn ang="0">
                  <a:pos x="T0" y="T1"/>
                </a:cxn>
                <a:cxn ang="0">
                  <a:pos x="T2" y="T3"/>
                </a:cxn>
                <a:cxn ang="0">
                  <a:pos x="T4" y="T5"/>
                </a:cxn>
                <a:cxn ang="0">
                  <a:pos x="T6" y="T7"/>
                </a:cxn>
                <a:cxn ang="0">
                  <a:pos x="T8" y="T9"/>
                </a:cxn>
              </a:cxnLst>
              <a:rect l="0" t="0" r="r" b="b"/>
              <a:pathLst>
                <a:path w="19" h="40">
                  <a:moveTo>
                    <a:pt x="11" y="40"/>
                  </a:moveTo>
                  <a:lnTo>
                    <a:pt x="0" y="0"/>
                  </a:lnTo>
                  <a:lnTo>
                    <a:pt x="7" y="0"/>
                  </a:lnTo>
                  <a:lnTo>
                    <a:pt x="19" y="36"/>
                  </a:lnTo>
                  <a:lnTo>
                    <a:pt x="11"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1" name="Freeform 32"/>
            <p:cNvSpPr>
              <a:spLocks/>
            </p:cNvSpPr>
            <p:nvPr/>
          </p:nvSpPr>
          <p:spPr bwMode="auto">
            <a:xfrm>
              <a:off x="6868" y="1987"/>
              <a:ext cx="16" cy="40"/>
            </a:xfrm>
            <a:custGeom>
              <a:avLst/>
              <a:gdLst>
                <a:gd name="T0" fmla="*/ 12 w 16"/>
                <a:gd name="T1" fmla="*/ 40 h 40"/>
                <a:gd name="T2" fmla="*/ 0 w 16"/>
                <a:gd name="T3" fmla="*/ 0 h 40"/>
                <a:gd name="T4" fmla="*/ 8 w 16"/>
                <a:gd name="T5" fmla="*/ 0 h 40"/>
                <a:gd name="T6" fmla="*/ 16 w 16"/>
                <a:gd name="T7" fmla="*/ 36 h 40"/>
                <a:gd name="T8" fmla="*/ 12 w 16"/>
                <a:gd name="T9" fmla="*/ 40 h 40"/>
              </a:gdLst>
              <a:ahLst/>
              <a:cxnLst>
                <a:cxn ang="0">
                  <a:pos x="T0" y="T1"/>
                </a:cxn>
                <a:cxn ang="0">
                  <a:pos x="T2" y="T3"/>
                </a:cxn>
                <a:cxn ang="0">
                  <a:pos x="T4" y="T5"/>
                </a:cxn>
                <a:cxn ang="0">
                  <a:pos x="T6" y="T7"/>
                </a:cxn>
                <a:cxn ang="0">
                  <a:pos x="T8" y="T9"/>
                </a:cxn>
              </a:cxnLst>
              <a:rect l="0" t="0" r="r" b="b"/>
              <a:pathLst>
                <a:path w="16" h="40">
                  <a:moveTo>
                    <a:pt x="12" y="40"/>
                  </a:moveTo>
                  <a:lnTo>
                    <a:pt x="0" y="0"/>
                  </a:lnTo>
                  <a:lnTo>
                    <a:pt x="8" y="0"/>
                  </a:lnTo>
                  <a:lnTo>
                    <a:pt x="16" y="36"/>
                  </a:lnTo>
                  <a:lnTo>
                    <a:pt x="12"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2" name="Freeform 33"/>
            <p:cNvSpPr>
              <a:spLocks/>
            </p:cNvSpPr>
            <p:nvPr/>
          </p:nvSpPr>
          <p:spPr bwMode="auto">
            <a:xfrm>
              <a:off x="6821" y="1987"/>
              <a:ext cx="16" cy="40"/>
            </a:xfrm>
            <a:custGeom>
              <a:avLst/>
              <a:gdLst>
                <a:gd name="T0" fmla="*/ 8 w 16"/>
                <a:gd name="T1" fmla="*/ 40 h 40"/>
                <a:gd name="T2" fmla="*/ 0 w 16"/>
                <a:gd name="T3" fmla="*/ 0 h 40"/>
                <a:gd name="T4" fmla="*/ 8 w 16"/>
                <a:gd name="T5" fmla="*/ 0 h 40"/>
                <a:gd name="T6" fmla="*/ 16 w 16"/>
                <a:gd name="T7" fmla="*/ 36 h 40"/>
                <a:gd name="T8" fmla="*/ 8 w 16"/>
                <a:gd name="T9" fmla="*/ 40 h 40"/>
              </a:gdLst>
              <a:ahLst/>
              <a:cxnLst>
                <a:cxn ang="0">
                  <a:pos x="T0" y="T1"/>
                </a:cxn>
                <a:cxn ang="0">
                  <a:pos x="T2" y="T3"/>
                </a:cxn>
                <a:cxn ang="0">
                  <a:pos x="T4" y="T5"/>
                </a:cxn>
                <a:cxn ang="0">
                  <a:pos x="T6" y="T7"/>
                </a:cxn>
                <a:cxn ang="0">
                  <a:pos x="T8" y="T9"/>
                </a:cxn>
              </a:cxnLst>
              <a:rect l="0" t="0" r="r" b="b"/>
              <a:pathLst>
                <a:path w="16" h="40">
                  <a:moveTo>
                    <a:pt x="8" y="40"/>
                  </a:moveTo>
                  <a:lnTo>
                    <a:pt x="0" y="0"/>
                  </a:lnTo>
                  <a:lnTo>
                    <a:pt x="8" y="0"/>
                  </a:lnTo>
                  <a:lnTo>
                    <a:pt x="16" y="36"/>
                  </a:lnTo>
                  <a:lnTo>
                    <a:pt x="8"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3" name="Freeform 34"/>
            <p:cNvSpPr>
              <a:spLocks/>
            </p:cNvSpPr>
            <p:nvPr/>
          </p:nvSpPr>
          <p:spPr bwMode="auto">
            <a:xfrm>
              <a:off x="6775" y="1987"/>
              <a:ext cx="11" cy="36"/>
            </a:xfrm>
            <a:custGeom>
              <a:avLst/>
              <a:gdLst>
                <a:gd name="T0" fmla="*/ 7 w 11"/>
                <a:gd name="T1" fmla="*/ 36 h 36"/>
                <a:gd name="T2" fmla="*/ 0 w 11"/>
                <a:gd name="T3" fmla="*/ 0 h 36"/>
                <a:gd name="T4" fmla="*/ 7 w 11"/>
                <a:gd name="T5" fmla="*/ 0 h 36"/>
                <a:gd name="T6" fmla="*/ 11 w 11"/>
                <a:gd name="T7" fmla="*/ 36 h 36"/>
                <a:gd name="T8" fmla="*/ 7 w 11"/>
                <a:gd name="T9" fmla="*/ 36 h 36"/>
              </a:gdLst>
              <a:ahLst/>
              <a:cxnLst>
                <a:cxn ang="0">
                  <a:pos x="T0" y="T1"/>
                </a:cxn>
                <a:cxn ang="0">
                  <a:pos x="T2" y="T3"/>
                </a:cxn>
                <a:cxn ang="0">
                  <a:pos x="T4" y="T5"/>
                </a:cxn>
                <a:cxn ang="0">
                  <a:pos x="T6" y="T7"/>
                </a:cxn>
                <a:cxn ang="0">
                  <a:pos x="T8" y="T9"/>
                </a:cxn>
              </a:cxnLst>
              <a:rect l="0" t="0" r="r" b="b"/>
              <a:pathLst>
                <a:path w="11" h="36">
                  <a:moveTo>
                    <a:pt x="7" y="36"/>
                  </a:moveTo>
                  <a:lnTo>
                    <a:pt x="0" y="0"/>
                  </a:lnTo>
                  <a:lnTo>
                    <a:pt x="7" y="0"/>
                  </a:lnTo>
                  <a:lnTo>
                    <a:pt x="11" y="36"/>
                  </a:lnTo>
                  <a:lnTo>
                    <a:pt x="7" y="3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4" name="Freeform 35"/>
            <p:cNvSpPr>
              <a:spLocks/>
            </p:cNvSpPr>
            <p:nvPr/>
          </p:nvSpPr>
          <p:spPr bwMode="auto">
            <a:xfrm>
              <a:off x="6732" y="1991"/>
              <a:ext cx="8" cy="32"/>
            </a:xfrm>
            <a:custGeom>
              <a:avLst/>
              <a:gdLst>
                <a:gd name="T0" fmla="*/ 0 w 8"/>
                <a:gd name="T1" fmla="*/ 32 h 32"/>
                <a:gd name="T2" fmla="*/ 0 w 8"/>
                <a:gd name="T3" fmla="*/ 0 h 32"/>
                <a:gd name="T4" fmla="*/ 4 w 8"/>
                <a:gd name="T5" fmla="*/ 0 h 32"/>
                <a:gd name="T6" fmla="*/ 8 w 8"/>
                <a:gd name="T7" fmla="*/ 32 h 32"/>
                <a:gd name="T8" fmla="*/ 0 w 8"/>
                <a:gd name="T9" fmla="*/ 32 h 32"/>
              </a:gdLst>
              <a:ahLst/>
              <a:cxnLst>
                <a:cxn ang="0">
                  <a:pos x="T0" y="T1"/>
                </a:cxn>
                <a:cxn ang="0">
                  <a:pos x="T2" y="T3"/>
                </a:cxn>
                <a:cxn ang="0">
                  <a:pos x="T4" y="T5"/>
                </a:cxn>
                <a:cxn ang="0">
                  <a:pos x="T6" y="T7"/>
                </a:cxn>
                <a:cxn ang="0">
                  <a:pos x="T8" y="T9"/>
                </a:cxn>
              </a:cxnLst>
              <a:rect l="0" t="0" r="r" b="b"/>
              <a:pathLst>
                <a:path w="8" h="32">
                  <a:moveTo>
                    <a:pt x="0" y="32"/>
                  </a:moveTo>
                  <a:lnTo>
                    <a:pt x="0" y="0"/>
                  </a:lnTo>
                  <a:lnTo>
                    <a:pt x="4" y="0"/>
                  </a:lnTo>
                  <a:lnTo>
                    <a:pt x="8" y="32"/>
                  </a:lnTo>
                  <a:lnTo>
                    <a:pt x="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5" name="Rectangle 36"/>
            <p:cNvSpPr>
              <a:spLocks noChangeArrowheads="1"/>
            </p:cNvSpPr>
            <p:nvPr/>
          </p:nvSpPr>
          <p:spPr bwMode="auto">
            <a:xfrm>
              <a:off x="6681" y="1987"/>
              <a:ext cx="8" cy="36"/>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6" name="Freeform 37"/>
            <p:cNvSpPr>
              <a:spLocks/>
            </p:cNvSpPr>
            <p:nvPr/>
          </p:nvSpPr>
          <p:spPr bwMode="auto">
            <a:xfrm>
              <a:off x="6631" y="1987"/>
              <a:ext cx="11" cy="36"/>
            </a:xfrm>
            <a:custGeom>
              <a:avLst/>
              <a:gdLst>
                <a:gd name="T0" fmla="*/ 7 w 11"/>
                <a:gd name="T1" fmla="*/ 36 h 36"/>
                <a:gd name="T2" fmla="*/ 0 w 11"/>
                <a:gd name="T3" fmla="*/ 36 h 36"/>
                <a:gd name="T4" fmla="*/ 4 w 11"/>
                <a:gd name="T5" fmla="*/ 0 h 36"/>
                <a:gd name="T6" fmla="*/ 11 w 11"/>
                <a:gd name="T7" fmla="*/ 0 h 36"/>
                <a:gd name="T8" fmla="*/ 7 w 11"/>
                <a:gd name="T9" fmla="*/ 36 h 36"/>
              </a:gdLst>
              <a:ahLst/>
              <a:cxnLst>
                <a:cxn ang="0">
                  <a:pos x="T0" y="T1"/>
                </a:cxn>
                <a:cxn ang="0">
                  <a:pos x="T2" y="T3"/>
                </a:cxn>
                <a:cxn ang="0">
                  <a:pos x="T4" y="T5"/>
                </a:cxn>
                <a:cxn ang="0">
                  <a:pos x="T6" y="T7"/>
                </a:cxn>
                <a:cxn ang="0">
                  <a:pos x="T8" y="T9"/>
                </a:cxn>
              </a:cxnLst>
              <a:rect l="0" t="0" r="r" b="b"/>
              <a:pathLst>
                <a:path w="11" h="36">
                  <a:moveTo>
                    <a:pt x="7" y="36"/>
                  </a:moveTo>
                  <a:lnTo>
                    <a:pt x="0" y="36"/>
                  </a:lnTo>
                  <a:lnTo>
                    <a:pt x="4" y="0"/>
                  </a:lnTo>
                  <a:lnTo>
                    <a:pt x="11" y="0"/>
                  </a:lnTo>
                  <a:lnTo>
                    <a:pt x="7" y="3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7" name="Freeform 38"/>
            <p:cNvSpPr>
              <a:spLocks/>
            </p:cNvSpPr>
            <p:nvPr/>
          </p:nvSpPr>
          <p:spPr bwMode="auto">
            <a:xfrm>
              <a:off x="6584" y="1987"/>
              <a:ext cx="12" cy="36"/>
            </a:xfrm>
            <a:custGeom>
              <a:avLst/>
              <a:gdLst>
                <a:gd name="T0" fmla="*/ 4 w 12"/>
                <a:gd name="T1" fmla="*/ 36 h 36"/>
                <a:gd name="T2" fmla="*/ 0 w 12"/>
                <a:gd name="T3" fmla="*/ 36 h 36"/>
                <a:gd name="T4" fmla="*/ 8 w 12"/>
                <a:gd name="T5" fmla="*/ 0 h 36"/>
                <a:gd name="T6" fmla="*/ 12 w 12"/>
                <a:gd name="T7" fmla="*/ 0 h 36"/>
                <a:gd name="T8" fmla="*/ 4 w 12"/>
                <a:gd name="T9" fmla="*/ 36 h 36"/>
              </a:gdLst>
              <a:ahLst/>
              <a:cxnLst>
                <a:cxn ang="0">
                  <a:pos x="T0" y="T1"/>
                </a:cxn>
                <a:cxn ang="0">
                  <a:pos x="T2" y="T3"/>
                </a:cxn>
                <a:cxn ang="0">
                  <a:pos x="T4" y="T5"/>
                </a:cxn>
                <a:cxn ang="0">
                  <a:pos x="T6" y="T7"/>
                </a:cxn>
                <a:cxn ang="0">
                  <a:pos x="T8" y="T9"/>
                </a:cxn>
              </a:cxnLst>
              <a:rect l="0" t="0" r="r" b="b"/>
              <a:pathLst>
                <a:path w="12" h="36">
                  <a:moveTo>
                    <a:pt x="4" y="36"/>
                  </a:moveTo>
                  <a:lnTo>
                    <a:pt x="0" y="36"/>
                  </a:lnTo>
                  <a:lnTo>
                    <a:pt x="8" y="0"/>
                  </a:lnTo>
                  <a:lnTo>
                    <a:pt x="12" y="0"/>
                  </a:lnTo>
                  <a:lnTo>
                    <a:pt x="4" y="3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8" name="Freeform 39"/>
            <p:cNvSpPr>
              <a:spLocks/>
            </p:cNvSpPr>
            <p:nvPr/>
          </p:nvSpPr>
          <p:spPr bwMode="auto">
            <a:xfrm>
              <a:off x="6533" y="1987"/>
              <a:ext cx="16" cy="40"/>
            </a:xfrm>
            <a:custGeom>
              <a:avLst/>
              <a:gdLst>
                <a:gd name="T0" fmla="*/ 8 w 16"/>
                <a:gd name="T1" fmla="*/ 40 h 40"/>
                <a:gd name="T2" fmla="*/ 0 w 16"/>
                <a:gd name="T3" fmla="*/ 36 h 40"/>
                <a:gd name="T4" fmla="*/ 12 w 16"/>
                <a:gd name="T5" fmla="*/ 0 h 40"/>
                <a:gd name="T6" fmla="*/ 16 w 16"/>
                <a:gd name="T7" fmla="*/ 0 h 40"/>
                <a:gd name="T8" fmla="*/ 8 w 16"/>
                <a:gd name="T9" fmla="*/ 40 h 40"/>
              </a:gdLst>
              <a:ahLst/>
              <a:cxnLst>
                <a:cxn ang="0">
                  <a:pos x="T0" y="T1"/>
                </a:cxn>
                <a:cxn ang="0">
                  <a:pos x="T2" y="T3"/>
                </a:cxn>
                <a:cxn ang="0">
                  <a:pos x="T4" y="T5"/>
                </a:cxn>
                <a:cxn ang="0">
                  <a:pos x="T6" y="T7"/>
                </a:cxn>
                <a:cxn ang="0">
                  <a:pos x="T8" y="T9"/>
                </a:cxn>
              </a:cxnLst>
              <a:rect l="0" t="0" r="r" b="b"/>
              <a:pathLst>
                <a:path w="16" h="40">
                  <a:moveTo>
                    <a:pt x="8" y="40"/>
                  </a:moveTo>
                  <a:lnTo>
                    <a:pt x="0" y="36"/>
                  </a:lnTo>
                  <a:lnTo>
                    <a:pt x="12" y="0"/>
                  </a:lnTo>
                  <a:lnTo>
                    <a:pt x="16" y="0"/>
                  </a:lnTo>
                  <a:lnTo>
                    <a:pt x="8"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9" name="Freeform 40"/>
            <p:cNvSpPr>
              <a:spLocks/>
            </p:cNvSpPr>
            <p:nvPr/>
          </p:nvSpPr>
          <p:spPr bwMode="auto">
            <a:xfrm>
              <a:off x="6487" y="1987"/>
              <a:ext cx="15" cy="40"/>
            </a:xfrm>
            <a:custGeom>
              <a:avLst/>
              <a:gdLst>
                <a:gd name="T0" fmla="*/ 4 w 15"/>
                <a:gd name="T1" fmla="*/ 40 h 40"/>
                <a:gd name="T2" fmla="*/ 0 w 15"/>
                <a:gd name="T3" fmla="*/ 36 h 40"/>
                <a:gd name="T4" fmla="*/ 11 w 15"/>
                <a:gd name="T5" fmla="*/ 0 h 40"/>
                <a:gd name="T6" fmla="*/ 15 w 15"/>
                <a:gd name="T7" fmla="*/ 0 h 40"/>
                <a:gd name="T8" fmla="*/ 4 w 15"/>
                <a:gd name="T9" fmla="*/ 40 h 40"/>
              </a:gdLst>
              <a:ahLst/>
              <a:cxnLst>
                <a:cxn ang="0">
                  <a:pos x="T0" y="T1"/>
                </a:cxn>
                <a:cxn ang="0">
                  <a:pos x="T2" y="T3"/>
                </a:cxn>
                <a:cxn ang="0">
                  <a:pos x="T4" y="T5"/>
                </a:cxn>
                <a:cxn ang="0">
                  <a:pos x="T6" y="T7"/>
                </a:cxn>
                <a:cxn ang="0">
                  <a:pos x="T8" y="T9"/>
                </a:cxn>
              </a:cxnLst>
              <a:rect l="0" t="0" r="r" b="b"/>
              <a:pathLst>
                <a:path w="15" h="40">
                  <a:moveTo>
                    <a:pt x="4" y="40"/>
                  </a:moveTo>
                  <a:lnTo>
                    <a:pt x="0" y="36"/>
                  </a:lnTo>
                  <a:lnTo>
                    <a:pt x="11" y="0"/>
                  </a:lnTo>
                  <a:lnTo>
                    <a:pt x="15" y="0"/>
                  </a:lnTo>
                  <a:lnTo>
                    <a:pt x="4"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60" name="Rectangle 41"/>
            <p:cNvSpPr>
              <a:spLocks noChangeArrowheads="1"/>
            </p:cNvSpPr>
            <p:nvPr/>
          </p:nvSpPr>
          <p:spPr bwMode="auto">
            <a:xfrm>
              <a:off x="6218" y="1265"/>
              <a:ext cx="973" cy="59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61" name="Freeform 42"/>
            <p:cNvSpPr>
              <a:spLocks/>
            </p:cNvSpPr>
            <p:nvPr/>
          </p:nvSpPr>
          <p:spPr bwMode="auto">
            <a:xfrm>
              <a:off x="6436" y="1987"/>
              <a:ext cx="20" cy="40"/>
            </a:xfrm>
            <a:custGeom>
              <a:avLst/>
              <a:gdLst>
                <a:gd name="T0" fmla="*/ 4 w 20"/>
                <a:gd name="T1" fmla="*/ 40 h 40"/>
                <a:gd name="T2" fmla="*/ 0 w 20"/>
                <a:gd name="T3" fmla="*/ 36 h 40"/>
                <a:gd name="T4" fmla="*/ 16 w 20"/>
                <a:gd name="T5" fmla="*/ 0 h 40"/>
                <a:gd name="T6" fmla="*/ 20 w 20"/>
                <a:gd name="T7" fmla="*/ 0 h 40"/>
                <a:gd name="T8" fmla="*/ 4 w 20"/>
                <a:gd name="T9" fmla="*/ 40 h 40"/>
              </a:gdLst>
              <a:ahLst/>
              <a:cxnLst>
                <a:cxn ang="0">
                  <a:pos x="T0" y="T1"/>
                </a:cxn>
                <a:cxn ang="0">
                  <a:pos x="T2" y="T3"/>
                </a:cxn>
                <a:cxn ang="0">
                  <a:pos x="T4" y="T5"/>
                </a:cxn>
                <a:cxn ang="0">
                  <a:pos x="T6" y="T7"/>
                </a:cxn>
                <a:cxn ang="0">
                  <a:pos x="T8" y="T9"/>
                </a:cxn>
              </a:cxnLst>
              <a:rect l="0" t="0" r="r" b="b"/>
              <a:pathLst>
                <a:path w="20" h="40">
                  <a:moveTo>
                    <a:pt x="4" y="40"/>
                  </a:moveTo>
                  <a:lnTo>
                    <a:pt x="0" y="36"/>
                  </a:lnTo>
                  <a:lnTo>
                    <a:pt x="16" y="0"/>
                  </a:lnTo>
                  <a:lnTo>
                    <a:pt x="20" y="0"/>
                  </a:lnTo>
                  <a:lnTo>
                    <a:pt x="4"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62" name="Freeform 43"/>
            <p:cNvSpPr>
              <a:spLocks/>
            </p:cNvSpPr>
            <p:nvPr/>
          </p:nvSpPr>
          <p:spPr bwMode="auto">
            <a:xfrm>
              <a:off x="6389" y="1987"/>
              <a:ext cx="24" cy="40"/>
            </a:xfrm>
            <a:custGeom>
              <a:avLst/>
              <a:gdLst>
                <a:gd name="T0" fmla="*/ 4 w 24"/>
                <a:gd name="T1" fmla="*/ 40 h 40"/>
                <a:gd name="T2" fmla="*/ 0 w 24"/>
                <a:gd name="T3" fmla="*/ 36 h 40"/>
                <a:gd name="T4" fmla="*/ 16 w 24"/>
                <a:gd name="T5" fmla="*/ 0 h 40"/>
                <a:gd name="T6" fmla="*/ 24 w 24"/>
                <a:gd name="T7" fmla="*/ 0 h 40"/>
                <a:gd name="T8" fmla="*/ 4 w 24"/>
                <a:gd name="T9" fmla="*/ 40 h 40"/>
              </a:gdLst>
              <a:ahLst/>
              <a:cxnLst>
                <a:cxn ang="0">
                  <a:pos x="T0" y="T1"/>
                </a:cxn>
                <a:cxn ang="0">
                  <a:pos x="T2" y="T3"/>
                </a:cxn>
                <a:cxn ang="0">
                  <a:pos x="T4" y="T5"/>
                </a:cxn>
                <a:cxn ang="0">
                  <a:pos x="T6" y="T7"/>
                </a:cxn>
                <a:cxn ang="0">
                  <a:pos x="T8" y="T9"/>
                </a:cxn>
              </a:cxnLst>
              <a:rect l="0" t="0" r="r" b="b"/>
              <a:pathLst>
                <a:path w="24" h="40">
                  <a:moveTo>
                    <a:pt x="4" y="40"/>
                  </a:moveTo>
                  <a:lnTo>
                    <a:pt x="0" y="36"/>
                  </a:lnTo>
                  <a:lnTo>
                    <a:pt x="16" y="0"/>
                  </a:lnTo>
                  <a:lnTo>
                    <a:pt x="24" y="0"/>
                  </a:lnTo>
                  <a:lnTo>
                    <a:pt x="4"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63" name="Freeform 44"/>
            <p:cNvSpPr>
              <a:spLocks/>
            </p:cNvSpPr>
            <p:nvPr/>
          </p:nvSpPr>
          <p:spPr bwMode="auto">
            <a:xfrm>
              <a:off x="6339" y="1987"/>
              <a:ext cx="27" cy="40"/>
            </a:xfrm>
            <a:custGeom>
              <a:avLst/>
              <a:gdLst>
                <a:gd name="T0" fmla="*/ 4 w 27"/>
                <a:gd name="T1" fmla="*/ 40 h 40"/>
                <a:gd name="T2" fmla="*/ 0 w 27"/>
                <a:gd name="T3" fmla="*/ 36 h 40"/>
                <a:gd name="T4" fmla="*/ 19 w 27"/>
                <a:gd name="T5" fmla="*/ 0 h 40"/>
                <a:gd name="T6" fmla="*/ 27 w 27"/>
                <a:gd name="T7" fmla="*/ 0 h 40"/>
                <a:gd name="T8" fmla="*/ 4 w 27"/>
                <a:gd name="T9" fmla="*/ 40 h 40"/>
              </a:gdLst>
              <a:ahLst/>
              <a:cxnLst>
                <a:cxn ang="0">
                  <a:pos x="T0" y="T1"/>
                </a:cxn>
                <a:cxn ang="0">
                  <a:pos x="T2" y="T3"/>
                </a:cxn>
                <a:cxn ang="0">
                  <a:pos x="T4" y="T5"/>
                </a:cxn>
                <a:cxn ang="0">
                  <a:pos x="T6" y="T7"/>
                </a:cxn>
                <a:cxn ang="0">
                  <a:pos x="T8" y="T9"/>
                </a:cxn>
              </a:cxnLst>
              <a:rect l="0" t="0" r="r" b="b"/>
              <a:pathLst>
                <a:path w="27" h="40">
                  <a:moveTo>
                    <a:pt x="4" y="40"/>
                  </a:moveTo>
                  <a:lnTo>
                    <a:pt x="0" y="36"/>
                  </a:lnTo>
                  <a:lnTo>
                    <a:pt x="19" y="0"/>
                  </a:lnTo>
                  <a:lnTo>
                    <a:pt x="27" y="0"/>
                  </a:lnTo>
                  <a:lnTo>
                    <a:pt x="4"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64" name="Freeform 45"/>
            <p:cNvSpPr>
              <a:spLocks/>
            </p:cNvSpPr>
            <p:nvPr/>
          </p:nvSpPr>
          <p:spPr bwMode="auto">
            <a:xfrm>
              <a:off x="6288" y="1984"/>
              <a:ext cx="31" cy="43"/>
            </a:xfrm>
            <a:custGeom>
              <a:avLst/>
              <a:gdLst>
                <a:gd name="T0" fmla="*/ 8 w 31"/>
                <a:gd name="T1" fmla="*/ 43 h 43"/>
                <a:gd name="T2" fmla="*/ 0 w 31"/>
                <a:gd name="T3" fmla="*/ 39 h 43"/>
                <a:gd name="T4" fmla="*/ 24 w 31"/>
                <a:gd name="T5" fmla="*/ 0 h 43"/>
                <a:gd name="T6" fmla="*/ 31 w 31"/>
                <a:gd name="T7" fmla="*/ 3 h 43"/>
                <a:gd name="T8" fmla="*/ 8 w 31"/>
                <a:gd name="T9" fmla="*/ 43 h 43"/>
              </a:gdLst>
              <a:ahLst/>
              <a:cxnLst>
                <a:cxn ang="0">
                  <a:pos x="T0" y="T1"/>
                </a:cxn>
                <a:cxn ang="0">
                  <a:pos x="T2" y="T3"/>
                </a:cxn>
                <a:cxn ang="0">
                  <a:pos x="T4" y="T5"/>
                </a:cxn>
                <a:cxn ang="0">
                  <a:pos x="T6" y="T7"/>
                </a:cxn>
                <a:cxn ang="0">
                  <a:pos x="T8" y="T9"/>
                </a:cxn>
              </a:cxnLst>
              <a:rect l="0" t="0" r="r" b="b"/>
              <a:pathLst>
                <a:path w="31" h="43">
                  <a:moveTo>
                    <a:pt x="8" y="43"/>
                  </a:moveTo>
                  <a:lnTo>
                    <a:pt x="0" y="39"/>
                  </a:lnTo>
                  <a:lnTo>
                    <a:pt x="24" y="0"/>
                  </a:lnTo>
                  <a:lnTo>
                    <a:pt x="31" y="3"/>
                  </a:lnTo>
                  <a:lnTo>
                    <a:pt x="8" y="4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65" name="Freeform 46"/>
            <p:cNvSpPr>
              <a:spLocks/>
            </p:cNvSpPr>
            <p:nvPr/>
          </p:nvSpPr>
          <p:spPr bwMode="auto">
            <a:xfrm>
              <a:off x="6242" y="1984"/>
              <a:ext cx="31" cy="43"/>
            </a:xfrm>
            <a:custGeom>
              <a:avLst/>
              <a:gdLst>
                <a:gd name="T0" fmla="*/ 4 w 31"/>
                <a:gd name="T1" fmla="*/ 43 h 43"/>
                <a:gd name="T2" fmla="*/ 0 w 31"/>
                <a:gd name="T3" fmla="*/ 39 h 43"/>
                <a:gd name="T4" fmla="*/ 27 w 31"/>
                <a:gd name="T5" fmla="*/ 0 h 43"/>
                <a:gd name="T6" fmla="*/ 31 w 31"/>
                <a:gd name="T7" fmla="*/ 3 h 43"/>
                <a:gd name="T8" fmla="*/ 4 w 31"/>
                <a:gd name="T9" fmla="*/ 43 h 43"/>
              </a:gdLst>
              <a:ahLst/>
              <a:cxnLst>
                <a:cxn ang="0">
                  <a:pos x="T0" y="T1"/>
                </a:cxn>
                <a:cxn ang="0">
                  <a:pos x="T2" y="T3"/>
                </a:cxn>
                <a:cxn ang="0">
                  <a:pos x="T4" y="T5"/>
                </a:cxn>
                <a:cxn ang="0">
                  <a:pos x="T6" y="T7"/>
                </a:cxn>
                <a:cxn ang="0">
                  <a:pos x="T8" y="T9"/>
                </a:cxn>
              </a:cxnLst>
              <a:rect l="0" t="0" r="r" b="b"/>
              <a:pathLst>
                <a:path w="31" h="43">
                  <a:moveTo>
                    <a:pt x="4" y="43"/>
                  </a:moveTo>
                  <a:lnTo>
                    <a:pt x="0" y="39"/>
                  </a:lnTo>
                  <a:lnTo>
                    <a:pt x="27" y="0"/>
                  </a:lnTo>
                  <a:lnTo>
                    <a:pt x="31" y="3"/>
                  </a:lnTo>
                  <a:lnTo>
                    <a:pt x="4" y="4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66" name="Freeform 47"/>
            <p:cNvSpPr>
              <a:spLocks/>
            </p:cNvSpPr>
            <p:nvPr/>
          </p:nvSpPr>
          <p:spPr bwMode="auto">
            <a:xfrm>
              <a:off x="6938" y="1948"/>
              <a:ext cx="19" cy="39"/>
            </a:xfrm>
            <a:custGeom>
              <a:avLst/>
              <a:gdLst>
                <a:gd name="T0" fmla="*/ 16 w 19"/>
                <a:gd name="T1" fmla="*/ 39 h 39"/>
                <a:gd name="T2" fmla="*/ 0 w 19"/>
                <a:gd name="T3" fmla="*/ 4 h 39"/>
                <a:gd name="T4" fmla="*/ 4 w 19"/>
                <a:gd name="T5" fmla="*/ 0 h 39"/>
                <a:gd name="T6" fmla="*/ 19 w 19"/>
                <a:gd name="T7" fmla="*/ 39 h 39"/>
                <a:gd name="T8" fmla="*/ 16 w 19"/>
                <a:gd name="T9" fmla="*/ 39 h 39"/>
              </a:gdLst>
              <a:ahLst/>
              <a:cxnLst>
                <a:cxn ang="0">
                  <a:pos x="T0" y="T1"/>
                </a:cxn>
                <a:cxn ang="0">
                  <a:pos x="T2" y="T3"/>
                </a:cxn>
                <a:cxn ang="0">
                  <a:pos x="T4" y="T5"/>
                </a:cxn>
                <a:cxn ang="0">
                  <a:pos x="T6" y="T7"/>
                </a:cxn>
                <a:cxn ang="0">
                  <a:pos x="T8" y="T9"/>
                </a:cxn>
              </a:cxnLst>
              <a:rect l="0" t="0" r="r" b="b"/>
              <a:pathLst>
                <a:path w="19" h="39">
                  <a:moveTo>
                    <a:pt x="16" y="39"/>
                  </a:moveTo>
                  <a:lnTo>
                    <a:pt x="0" y="4"/>
                  </a:lnTo>
                  <a:lnTo>
                    <a:pt x="4" y="0"/>
                  </a:lnTo>
                  <a:lnTo>
                    <a:pt x="19" y="39"/>
                  </a:lnTo>
                  <a:lnTo>
                    <a:pt x="16"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67" name="Freeform 48"/>
            <p:cNvSpPr>
              <a:spLocks/>
            </p:cNvSpPr>
            <p:nvPr/>
          </p:nvSpPr>
          <p:spPr bwMode="auto">
            <a:xfrm>
              <a:off x="6895" y="1948"/>
              <a:ext cx="16" cy="39"/>
            </a:xfrm>
            <a:custGeom>
              <a:avLst/>
              <a:gdLst>
                <a:gd name="T0" fmla="*/ 12 w 16"/>
                <a:gd name="T1" fmla="*/ 39 h 39"/>
                <a:gd name="T2" fmla="*/ 0 w 16"/>
                <a:gd name="T3" fmla="*/ 4 h 39"/>
                <a:gd name="T4" fmla="*/ 4 w 16"/>
                <a:gd name="T5" fmla="*/ 0 h 39"/>
                <a:gd name="T6" fmla="*/ 16 w 16"/>
                <a:gd name="T7" fmla="*/ 39 h 39"/>
                <a:gd name="T8" fmla="*/ 12 w 16"/>
                <a:gd name="T9" fmla="*/ 39 h 39"/>
              </a:gdLst>
              <a:ahLst/>
              <a:cxnLst>
                <a:cxn ang="0">
                  <a:pos x="T0" y="T1"/>
                </a:cxn>
                <a:cxn ang="0">
                  <a:pos x="T2" y="T3"/>
                </a:cxn>
                <a:cxn ang="0">
                  <a:pos x="T4" y="T5"/>
                </a:cxn>
                <a:cxn ang="0">
                  <a:pos x="T6" y="T7"/>
                </a:cxn>
                <a:cxn ang="0">
                  <a:pos x="T8" y="T9"/>
                </a:cxn>
              </a:cxnLst>
              <a:rect l="0" t="0" r="r" b="b"/>
              <a:pathLst>
                <a:path w="16" h="39">
                  <a:moveTo>
                    <a:pt x="12" y="39"/>
                  </a:moveTo>
                  <a:lnTo>
                    <a:pt x="0" y="4"/>
                  </a:lnTo>
                  <a:lnTo>
                    <a:pt x="4" y="0"/>
                  </a:lnTo>
                  <a:lnTo>
                    <a:pt x="16" y="39"/>
                  </a:lnTo>
                  <a:lnTo>
                    <a:pt x="12"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68" name="Freeform 49"/>
            <p:cNvSpPr>
              <a:spLocks/>
            </p:cNvSpPr>
            <p:nvPr/>
          </p:nvSpPr>
          <p:spPr bwMode="auto">
            <a:xfrm>
              <a:off x="6849" y="1948"/>
              <a:ext cx="15" cy="39"/>
            </a:xfrm>
            <a:custGeom>
              <a:avLst/>
              <a:gdLst>
                <a:gd name="T0" fmla="*/ 11 w 15"/>
                <a:gd name="T1" fmla="*/ 39 h 39"/>
                <a:gd name="T2" fmla="*/ 0 w 15"/>
                <a:gd name="T3" fmla="*/ 4 h 39"/>
                <a:gd name="T4" fmla="*/ 7 w 15"/>
                <a:gd name="T5" fmla="*/ 0 h 39"/>
                <a:gd name="T6" fmla="*/ 15 w 15"/>
                <a:gd name="T7" fmla="*/ 39 h 39"/>
                <a:gd name="T8" fmla="*/ 11 w 15"/>
                <a:gd name="T9" fmla="*/ 39 h 39"/>
              </a:gdLst>
              <a:ahLst/>
              <a:cxnLst>
                <a:cxn ang="0">
                  <a:pos x="T0" y="T1"/>
                </a:cxn>
                <a:cxn ang="0">
                  <a:pos x="T2" y="T3"/>
                </a:cxn>
                <a:cxn ang="0">
                  <a:pos x="T4" y="T5"/>
                </a:cxn>
                <a:cxn ang="0">
                  <a:pos x="T6" y="T7"/>
                </a:cxn>
                <a:cxn ang="0">
                  <a:pos x="T8" y="T9"/>
                </a:cxn>
              </a:cxnLst>
              <a:rect l="0" t="0" r="r" b="b"/>
              <a:pathLst>
                <a:path w="15" h="39">
                  <a:moveTo>
                    <a:pt x="11" y="39"/>
                  </a:moveTo>
                  <a:lnTo>
                    <a:pt x="0" y="4"/>
                  </a:lnTo>
                  <a:lnTo>
                    <a:pt x="7" y="0"/>
                  </a:lnTo>
                  <a:lnTo>
                    <a:pt x="15" y="39"/>
                  </a:lnTo>
                  <a:lnTo>
                    <a:pt x="11"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69" name="Freeform 50"/>
            <p:cNvSpPr>
              <a:spLocks/>
            </p:cNvSpPr>
            <p:nvPr/>
          </p:nvSpPr>
          <p:spPr bwMode="auto">
            <a:xfrm>
              <a:off x="6806" y="1948"/>
              <a:ext cx="11" cy="39"/>
            </a:xfrm>
            <a:custGeom>
              <a:avLst/>
              <a:gdLst>
                <a:gd name="T0" fmla="*/ 8 w 11"/>
                <a:gd name="T1" fmla="*/ 39 h 39"/>
                <a:gd name="T2" fmla="*/ 0 w 11"/>
                <a:gd name="T3" fmla="*/ 0 h 39"/>
                <a:gd name="T4" fmla="*/ 8 w 11"/>
                <a:gd name="T5" fmla="*/ 0 h 39"/>
                <a:gd name="T6" fmla="*/ 11 w 11"/>
                <a:gd name="T7" fmla="*/ 39 h 39"/>
                <a:gd name="T8" fmla="*/ 8 w 11"/>
                <a:gd name="T9" fmla="*/ 39 h 39"/>
              </a:gdLst>
              <a:ahLst/>
              <a:cxnLst>
                <a:cxn ang="0">
                  <a:pos x="T0" y="T1"/>
                </a:cxn>
                <a:cxn ang="0">
                  <a:pos x="T2" y="T3"/>
                </a:cxn>
                <a:cxn ang="0">
                  <a:pos x="T4" y="T5"/>
                </a:cxn>
                <a:cxn ang="0">
                  <a:pos x="T6" y="T7"/>
                </a:cxn>
                <a:cxn ang="0">
                  <a:pos x="T8" y="T9"/>
                </a:cxn>
              </a:cxnLst>
              <a:rect l="0" t="0" r="r" b="b"/>
              <a:pathLst>
                <a:path w="11" h="39">
                  <a:moveTo>
                    <a:pt x="8" y="39"/>
                  </a:moveTo>
                  <a:lnTo>
                    <a:pt x="0" y="0"/>
                  </a:lnTo>
                  <a:lnTo>
                    <a:pt x="8" y="0"/>
                  </a:lnTo>
                  <a:lnTo>
                    <a:pt x="11" y="39"/>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70" name="Freeform 51"/>
            <p:cNvSpPr>
              <a:spLocks/>
            </p:cNvSpPr>
            <p:nvPr/>
          </p:nvSpPr>
          <p:spPr bwMode="auto">
            <a:xfrm>
              <a:off x="6763" y="1948"/>
              <a:ext cx="12" cy="39"/>
            </a:xfrm>
            <a:custGeom>
              <a:avLst/>
              <a:gdLst>
                <a:gd name="T0" fmla="*/ 4 w 12"/>
                <a:gd name="T1" fmla="*/ 39 h 39"/>
                <a:gd name="T2" fmla="*/ 0 w 12"/>
                <a:gd name="T3" fmla="*/ 0 h 39"/>
                <a:gd name="T4" fmla="*/ 8 w 12"/>
                <a:gd name="T5" fmla="*/ 0 h 39"/>
                <a:gd name="T6" fmla="*/ 12 w 12"/>
                <a:gd name="T7" fmla="*/ 39 h 39"/>
                <a:gd name="T8" fmla="*/ 4 w 12"/>
                <a:gd name="T9" fmla="*/ 39 h 39"/>
              </a:gdLst>
              <a:ahLst/>
              <a:cxnLst>
                <a:cxn ang="0">
                  <a:pos x="T0" y="T1"/>
                </a:cxn>
                <a:cxn ang="0">
                  <a:pos x="T2" y="T3"/>
                </a:cxn>
                <a:cxn ang="0">
                  <a:pos x="T4" y="T5"/>
                </a:cxn>
                <a:cxn ang="0">
                  <a:pos x="T6" y="T7"/>
                </a:cxn>
                <a:cxn ang="0">
                  <a:pos x="T8" y="T9"/>
                </a:cxn>
              </a:cxnLst>
              <a:rect l="0" t="0" r="r" b="b"/>
              <a:pathLst>
                <a:path w="12" h="39">
                  <a:moveTo>
                    <a:pt x="4" y="39"/>
                  </a:moveTo>
                  <a:lnTo>
                    <a:pt x="0" y="0"/>
                  </a:lnTo>
                  <a:lnTo>
                    <a:pt x="8" y="0"/>
                  </a:lnTo>
                  <a:lnTo>
                    <a:pt x="12" y="39"/>
                  </a:lnTo>
                  <a:lnTo>
                    <a:pt x="4"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71" name="Rectangle 52"/>
            <p:cNvSpPr>
              <a:spLocks noChangeArrowheads="1"/>
            </p:cNvSpPr>
            <p:nvPr/>
          </p:nvSpPr>
          <p:spPr bwMode="auto">
            <a:xfrm>
              <a:off x="6720" y="1948"/>
              <a:ext cx="8" cy="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72" name="Freeform 53"/>
            <p:cNvSpPr>
              <a:spLocks/>
            </p:cNvSpPr>
            <p:nvPr/>
          </p:nvSpPr>
          <p:spPr bwMode="auto">
            <a:xfrm>
              <a:off x="6673" y="1948"/>
              <a:ext cx="8" cy="39"/>
            </a:xfrm>
            <a:custGeom>
              <a:avLst/>
              <a:gdLst>
                <a:gd name="T0" fmla="*/ 8 w 8"/>
                <a:gd name="T1" fmla="*/ 39 h 39"/>
                <a:gd name="T2" fmla="*/ 0 w 8"/>
                <a:gd name="T3" fmla="*/ 39 h 39"/>
                <a:gd name="T4" fmla="*/ 4 w 8"/>
                <a:gd name="T5" fmla="*/ 0 h 39"/>
                <a:gd name="T6" fmla="*/ 8 w 8"/>
                <a:gd name="T7" fmla="*/ 0 h 39"/>
                <a:gd name="T8" fmla="*/ 8 w 8"/>
                <a:gd name="T9" fmla="*/ 39 h 39"/>
              </a:gdLst>
              <a:ahLst/>
              <a:cxnLst>
                <a:cxn ang="0">
                  <a:pos x="T0" y="T1"/>
                </a:cxn>
                <a:cxn ang="0">
                  <a:pos x="T2" y="T3"/>
                </a:cxn>
                <a:cxn ang="0">
                  <a:pos x="T4" y="T5"/>
                </a:cxn>
                <a:cxn ang="0">
                  <a:pos x="T6" y="T7"/>
                </a:cxn>
                <a:cxn ang="0">
                  <a:pos x="T8" y="T9"/>
                </a:cxn>
              </a:cxnLst>
              <a:rect l="0" t="0" r="r" b="b"/>
              <a:pathLst>
                <a:path w="8" h="39">
                  <a:moveTo>
                    <a:pt x="8" y="39"/>
                  </a:moveTo>
                  <a:lnTo>
                    <a:pt x="0" y="39"/>
                  </a:lnTo>
                  <a:lnTo>
                    <a:pt x="4" y="0"/>
                  </a:lnTo>
                  <a:lnTo>
                    <a:pt x="8" y="0"/>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73" name="Freeform 54"/>
            <p:cNvSpPr>
              <a:spLocks/>
            </p:cNvSpPr>
            <p:nvPr/>
          </p:nvSpPr>
          <p:spPr bwMode="auto">
            <a:xfrm>
              <a:off x="6627" y="1948"/>
              <a:ext cx="11" cy="39"/>
            </a:xfrm>
            <a:custGeom>
              <a:avLst/>
              <a:gdLst>
                <a:gd name="T0" fmla="*/ 8 w 11"/>
                <a:gd name="T1" fmla="*/ 39 h 39"/>
                <a:gd name="T2" fmla="*/ 0 w 11"/>
                <a:gd name="T3" fmla="*/ 39 h 39"/>
                <a:gd name="T4" fmla="*/ 4 w 11"/>
                <a:gd name="T5" fmla="*/ 0 h 39"/>
                <a:gd name="T6" fmla="*/ 11 w 11"/>
                <a:gd name="T7" fmla="*/ 0 h 39"/>
                <a:gd name="T8" fmla="*/ 8 w 11"/>
                <a:gd name="T9" fmla="*/ 39 h 39"/>
              </a:gdLst>
              <a:ahLst/>
              <a:cxnLst>
                <a:cxn ang="0">
                  <a:pos x="T0" y="T1"/>
                </a:cxn>
                <a:cxn ang="0">
                  <a:pos x="T2" y="T3"/>
                </a:cxn>
                <a:cxn ang="0">
                  <a:pos x="T4" y="T5"/>
                </a:cxn>
                <a:cxn ang="0">
                  <a:pos x="T6" y="T7"/>
                </a:cxn>
                <a:cxn ang="0">
                  <a:pos x="T8" y="T9"/>
                </a:cxn>
              </a:cxnLst>
              <a:rect l="0" t="0" r="r" b="b"/>
              <a:pathLst>
                <a:path w="11" h="39">
                  <a:moveTo>
                    <a:pt x="8" y="39"/>
                  </a:moveTo>
                  <a:lnTo>
                    <a:pt x="0" y="39"/>
                  </a:lnTo>
                  <a:lnTo>
                    <a:pt x="4" y="0"/>
                  </a:lnTo>
                  <a:lnTo>
                    <a:pt x="11" y="0"/>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74" name="Freeform 55"/>
            <p:cNvSpPr>
              <a:spLocks/>
            </p:cNvSpPr>
            <p:nvPr/>
          </p:nvSpPr>
          <p:spPr bwMode="auto">
            <a:xfrm>
              <a:off x="6580" y="1948"/>
              <a:ext cx="16" cy="39"/>
            </a:xfrm>
            <a:custGeom>
              <a:avLst/>
              <a:gdLst>
                <a:gd name="T0" fmla="*/ 8 w 16"/>
                <a:gd name="T1" fmla="*/ 39 h 39"/>
                <a:gd name="T2" fmla="*/ 0 w 16"/>
                <a:gd name="T3" fmla="*/ 39 h 39"/>
                <a:gd name="T4" fmla="*/ 8 w 16"/>
                <a:gd name="T5" fmla="*/ 0 h 39"/>
                <a:gd name="T6" fmla="*/ 16 w 16"/>
                <a:gd name="T7" fmla="*/ 4 h 39"/>
                <a:gd name="T8" fmla="*/ 8 w 16"/>
                <a:gd name="T9" fmla="*/ 39 h 39"/>
              </a:gdLst>
              <a:ahLst/>
              <a:cxnLst>
                <a:cxn ang="0">
                  <a:pos x="T0" y="T1"/>
                </a:cxn>
                <a:cxn ang="0">
                  <a:pos x="T2" y="T3"/>
                </a:cxn>
                <a:cxn ang="0">
                  <a:pos x="T4" y="T5"/>
                </a:cxn>
                <a:cxn ang="0">
                  <a:pos x="T6" y="T7"/>
                </a:cxn>
                <a:cxn ang="0">
                  <a:pos x="T8" y="T9"/>
                </a:cxn>
              </a:cxnLst>
              <a:rect l="0" t="0" r="r" b="b"/>
              <a:pathLst>
                <a:path w="16" h="39">
                  <a:moveTo>
                    <a:pt x="8" y="39"/>
                  </a:moveTo>
                  <a:lnTo>
                    <a:pt x="0" y="39"/>
                  </a:lnTo>
                  <a:lnTo>
                    <a:pt x="8" y="0"/>
                  </a:lnTo>
                  <a:lnTo>
                    <a:pt x="16" y="4"/>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75" name="Freeform 56"/>
            <p:cNvSpPr>
              <a:spLocks/>
            </p:cNvSpPr>
            <p:nvPr/>
          </p:nvSpPr>
          <p:spPr bwMode="auto">
            <a:xfrm>
              <a:off x="6533" y="1948"/>
              <a:ext cx="20" cy="39"/>
            </a:xfrm>
            <a:custGeom>
              <a:avLst/>
              <a:gdLst>
                <a:gd name="T0" fmla="*/ 8 w 20"/>
                <a:gd name="T1" fmla="*/ 39 h 39"/>
                <a:gd name="T2" fmla="*/ 0 w 20"/>
                <a:gd name="T3" fmla="*/ 39 h 39"/>
                <a:gd name="T4" fmla="*/ 12 w 20"/>
                <a:gd name="T5" fmla="*/ 0 h 39"/>
                <a:gd name="T6" fmla="*/ 20 w 20"/>
                <a:gd name="T7" fmla="*/ 4 h 39"/>
                <a:gd name="T8" fmla="*/ 8 w 20"/>
                <a:gd name="T9" fmla="*/ 39 h 39"/>
              </a:gdLst>
              <a:ahLst/>
              <a:cxnLst>
                <a:cxn ang="0">
                  <a:pos x="T0" y="T1"/>
                </a:cxn>
                <a:cxn ang="0">
                  <a:pos x="T2" y="T3"/>
                </a:cxn>
                <a:cxn ang="0">
                  <a:pos x="T4" y="T5"/>
                </a:cxn>
                <a:cxn ang="0">
                  <a:pos x="T6" y="T7"/>
                </a:cxn>
                <a:cxn ang="0">
                  <a:pos x="T8" y="T9"/>
                </a:cxn>
              </a:cxnLst>
              <a:rect l="0" t="0" r="r" b="b"/>
              <a:pathLst>
                <a:path w="20" h="39">
                  <a:moveTo>
                    <a:pt x="8" y="39"/>
                  </a:moveTo>
                  <a:lnTo>
                    <a:pt x="0" y="39"/>
                  </a:lnTo>
                  <a:lnTo>
                    <a:pt x="12" y="0"/>
                  </a:lnTo>
                  <a:lnTo>
                    <a:pt x="20" y="4"/>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76" name="Freeform 57"/>
            <p:cNvSpPr>
              <a:spLocks/>
            </p:cNvSpPr>
            <p:nvPr/>
          </p:nvSpPr>
          <p:spPr bwMode="auto">
            <a:xfrm>
              <a:off x="6487" y="1948"/>
              <a:ext cx="19" cy="39"/>
            </a:xfrm>
            <a:custGeom>
              <a:avLst/>
              <a:gdLst>
                <a:gd name="T0" fmla="*/ 8 w 19"/>
                <a:gd name="T1" fmla="*/ 39 h 39"/>
                <a:gd name="T2" fmla="*/ 0 w 19"/>
                <a:gd name="T3" fmla="*/ 39 h 39"/>
                <a:gd name="T4" fmla="*/ 15 w 19"/>
                <a:gd name="T5" fmla="*/ 0 h 39"/>
                <a:gd name="T6" fmla="*/ 19 w 19"/>
                <a:gd name="T7" fmla="*/ 4 h 39"/>
                <a:gd name="T8" fmla="*/ 8 w 19"/>
                <a:gd name="T9" fmla="*/ 39 h 39"/>
              </a:gdLst>
              <a:ahLst/>
              <a:cxnLst>
                <a:cxn ang="0">
                  <a:pos x="T0" y="T1"/>
                </a:cxn>
                <a:cxn ang="0">
                  <a:pos x="T2" y="T3"/>
                </a:cxn>
                <a:cxn ang="0">
                  <a:pos x="T4" y="T5"/>
                </a:cxn>
                <a:cxn ang="0">
                  <a:pos x="T6" y="T7"/>
                </a:cxn>
                <a:cxn ang="0">
                  <a:pos x="T8" y="T9"/>
                </a:cxn>
              </a:cxnLst>
              <a:rect l="0" t="0" r="r" b="b"/>
              <a:pathLst>
                <a:path w="19" h="39">
                  <a:moveTo>
                    <a:pt x="8" y="39"/>
                  </a:moveTo>
                  <a:lnTo>
                    <a:pt x="0" y="39"/>
                  </a:lnTo>
                  <a:lnTo>
                    <a:pt x="15" y="0"/>
                  </a:lnTo>
                  <a:lnTo>
                    <a:pt x="19" y="4"/>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77" name="Freeform 58"/>
            <p:cNvSpPr>
              <a:spLocks/>
            </p:cNvSpPr>
            <p:nvPr/>
          </p:nvSpPr>
          <p:spPr bwMode="auto">
            <a:xfrm>
              <a:off x="6444" y="1948"/>
              <a:ext cx="19" cy="39"/>
            </a:xfrm>
            <a:custGeom>
              <a:avLst/>
              <a:gdLst>
                <a:gd name="T0" fmla="*/ 4 w 19"/>
                <a:gd name="T1" fmla="*/ 39 h 39"/>
                <a:gd name="T2" fmla="*/ 0 w 19"/>
                <a:gd name="T3" fmla="*/ 39 h 39"/>
                <a:gd name="T4" fmla="*/ 16 w 19"/>
                <a:gd name="T5" fmla="*/ 0 h 39"/>
                <a:gd name="T6" fmla="*/ 19 w 19"/>
                <a:gd name="T7" fmla="*/ 4 h 39"/>
                <a:gd name="T8" fmla="*/ 4 w 19"/>
                <a:gd name="T9" fmla="*/ 39 h 39"/>
              </a:gdLst>
              <a:ahLst/>
              <a:cxnLst>
                <a:cxn ang="0">
                  <a:pos x="T0" y="T1"/>
                </a:cxn>
                <a:cxn ang="0">
                  <a:pos x="T2" y="T3"/>
                </a:cxn>
                <a:cxn ang="0">
                  <a:pos x="T4" y="T5"/>
                </a:cxn>
                <a:cxn ang="0">
                  <a:pos x="T6" y="T7"/>
                </a:cxn>
                <a:cxn ang="0">
                  <a:pos x="T8" y="T9"/>
                </a:cxn>
              </a:cxnLst>
              <a:rect l="0" t="0" r="r" b="b"/>
              <a:pathLst>
                <a:path w="19" h="39">
                  <a:moveTo>
                    <a:pt x="4" y="39"/>
                  </a:moveTo>
                  <a:lnTo>
                    <a:pt x="0" y="39"/>
                  </a:lnTo>
                  <a:lnTo>
                    <a:pt x="16" y="0"/>
                  </a:lnTo>
                  <a:lnTo>
                    <a:pt x="19" y="4"/>
                  </a:lnTo>
                  <a:lnTo>
                    <a:pt x="4"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78" name="Freeform 59"/>
            <p:cNvSpPr>
              <a:spLocks/>
            </p:cNvSpPr>
            <p:nvPr/>
          </p:nvSpPr>
          <p:spPr bwMode="auto">
            <a:xfrm>
              <a:off x="6304" y="1948"/>
              <a:ext cx="31" cy="39"/>
            </a:xfrm>
            <a:custGeom>
              <a:avLst/>
              <a:gdLst>
                <a:gd name="T0" fmla="*/ 8 w 31"/>
                <a:gd name="T1" fmla="*/ 39 h 39"/>
                <a:gd name="T2" fmla="*/ 0 w 31"/>
                <a:gd name="T3" fmla="*/ 36 h 39"/>
                <a:gd name="T4" fmla="*/ 27 w 31"/>
                <a:gd name="T5" fmla="*/ 0 h 39"/>
                <a:gd name="T6" fmla="*/ 31 w 31"/>
                <a:gd name="T7" fmla="*/ 4 h 39"/>
                <a:gd name="T8" fmla="*/ 8 w 31"/>
                <a:gd name="T9" fmla="*/ 39 h 39"/>
              </a:gdLst>
              <a:ahLst/>
              <a:cxnLst>
                <a:cxn ang="0">
                  <a:pos x="T0" y="T1"/>
                </a:cxn>
                <a:cxn ang="0">
                  <a:pos x="T2" y="T3"/>
                </a:cxn>
                <a:cxn ang="0">
                  <a:pos x="T4" y="T5"/>
                </a:cxn>
                <a:cxn ang="0">
                  <a:pos x="T6" y="T7"/>
                </a:cxn>
                <a:cxn ang="0">
                  <a:pos x="T8" y="T9"/>
                </a:cxn>
              </a:cxnLst>
              <a:rect l="0" t="0" r="r" b="b"/>
              <a:pathLst>
                <a:path w="31" h="39">
                  <a:moveTo>
                    <a:pt x="8" y="39"/>
                  </a:moveTo>
                  <a:lnTo>
                    <a:pt x="0" y="36"/>
                  </a:lnTo>
                  <a:lnTo>
                    <a:pt x="27" y="0"/>
                  </a:lnTo>
                  <a:lnTo>
                    <a:pt x="31" y="4"/>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79" name="Freeform 60"/>
            <p:cNvSpPr>
              <a:spLocks/>
            </p:cNvSpPr>
            <p:nvPr/>
          </p:nvSpPr>
          <p:spPr bwMode="auto">
            <a:xfrm>
              <a:off x="6479" y="1917"/>
              <a:ext cx="19" cy="35"/>
            </a:xfrm>
            <a:custGeom>
              <a:avLst/>
              <a:gdLst>
                <a:gd name="T0" fmla="*/ 8 w 19"/>
                <a:gd name="T1" fmla="*/ 35 h 35"/>
                <a:gd name="T2" fmla="*/ 0 w 19"/>
                <a:gd name="T3" fmla="*/ 31 h 35"/>
                <a:gd name="T4" fmla="*/ 16 w 19"/>
                <a:gd name="T5" fmla="*/ 0 h 35"/>
                <a:gd name="T6" fmla="*/ 19 w 19"/>
                <a:gd name="T7" fmla="*/ 0 h 35"/>
                <a:gd name="T8" fmla="*/ 8 w 19"/>
                <a:gd name="T9" fmla="*/ 35 h 35"/>
              </a:gdLst>
              <a:ahLst/>
              <a:cxnLst>
                <a:cxn ang="0">
                  <a:pos x="T0" y="T1"/>
                </a:cxn>
                <a:cxn ang="0">
                  <a:pos x="T2" y="T3"/>
                </a:cxn>
                <a:cxn ang="0">
                  <a:pos x="T4" y="T5"/>
                </a:cxn>
                <a:cxn ang="0">
                  <a:pos x="T6" y="T7"/>
                </a:cxn>
                <a:cxn ang="0">
                  <a:pos x="T8" y="T9"/>
                </a:cxn>
              </a:cxnLst>
              <a:rect l="0" t="0" r="r" b="b"/>
              <a:pathLst>
                <a:path w="19" h="35">
                  <a:moveTo>
                    <a:pt x="8" y="35"/>
                  </a:moveTo>
                  <a:lnTo>
                    <a:pt x="0" y="31"/>
                  </a:lnTo>
                  <a:lnTo>
                    <a:pt x="16" y="0"/>
                  </a:lnTo>
                  <a:lnTo>
                    <a:pt x="19" y="0"/>
                  </a:lnTo>
                  <a:lnTo>
                    <a:pt x="8"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80" name="Freeform 61"/>
            <p:cNvSpPr>
              <a:spLocks/>
            </p:cNvSpPr>
            <p:nvPr/>
          </p:nvSpPr>
          <p:spPr bwMode="auto">
            <a:xfrm>
              <a:off x="6436" y="1917"/>
              <a:ext cx="24" cy="35"/>
            </a:xfrm>
            <a:custGeom>
              <a:avLst/>
              <a:gdLst>
                <a:gd name="T0" fmla="*/ 8 w 24"/>
                <a:gd name="T1" fmla="*/ 35 h 35"/>
                <a:gd name="T2" fmla="*/ 0 w 24"/>
                <a:gd name="T3" fmla="*/ 31 h 35"/>
                <a:gd name="T4" fmla="*/ 20 w 24"/>
                <a:gd name="T5" fmla="*/ 0 h 35"/>
                <a:gd name="T6" fmla="*/ 24 w 24"/>
                <a:gd name="T7" fmla="*/ 0 h 35"/>
                <a:gd name="T8" fmla="*/ 8 w 24"/>
                <a:gd name="T9" fmla="*/ 35 h 35"/>
              </a:gdLst>
              <a:ahLst/>
              <a:cxnLst>
                <a:cxn ang="0">
                  <a:pos x="T0" y="T1"/>
                </a:cxn>
                <a:cxn ang="0">
                  <a:pos x="T2" y="T3"/>
                </a:cxn>
                <a:cxn ang="0">
                  <a:pos x="T4" y="T5"/>
                </a:cxn>
                <a:cxn ang="0">
                  <a:pos x="T6" y="T7"/>
                </a:cxn>
                <a:cxn ang="0">
                  <a:pos x="T8" y="T9"/>
                </a:cxn>
              </a:cxnLst>
              <a:rect l="0" t="0" r="r" b="b"/>
              <a:pathLst>
                <a:path w="24" h="35">
                  <a:moveTo>
                    <a:pt x="8" y="35"/>
                  </a:moveTo>
                  <a:lnTo>
                    <a:pt x="0" y="31"/>
                  </a:lnTo>
                  <a:lnTo>
                    <a:pt x="20" y="0"/>
                  </a:lnTo>
                  <a:lnTo>
                    <a:pt x="24" y="0"/>
                  </a:lnTo>
                  <a:lnTo>
                    <a:pt x="8"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81" name="Freeform 62"/>
            <p:cNvSpPr>
              <a:spLocks/>
            </p:cNvSpPr>
            <p:nvPr/>
          </p:nvSpPr>
          <p:spPr bwMode="auto">
            <a:xfrm>
              <a:off x="6522" y="1917"/>
              <a:ext cx="19" cy="35"/>
            </a:xfrm>
            <a:custGeom>
              <a:avLst/>
              <a:gdLst>
                <a:gd name="T0" fmla="*/ 8 w 19"/>
                <a:gd name="T1" fmla="*/ 35 h 35"/>
                <a:gd name="T2" fmla="*/ 0 w 19"/>
                <a:gd name="T3" fmla="*/ 31 h 35"/>
                <a:gd name="T4" fmla="*/ 11 w 19"/>
                <a:gd name="T5" fmla="*/ 0 h 35"/>
                <a:gd name="T6" fmla="*/ 19 w 19"/>
                <a:gd name="T7" fmla="*/ 0 h 35"/>
                <a:gd name="T8" fmla="*/ 8 w 19"/>
                <a:gd name="T9" fmla="*/ 35 h 35"/>
              </a:gdLst>
              <a:ahLst/>
              <a:cxnLst>
                <a:cxn ang="0">
                  <a:pos x="T0" y="T1"/>
                </a:cxn>
                <a:cxn ang="0">
                  <a:pos x="T2" y="T3"/>
                </a:cxn>
                <a:cxn ang="0">
                  <a:pos x="T4" y="T5"/>
                </a:cxn>
                <a:cxn ang="0">
                  <a:pos x="T6" y="T7"/>
                </a:cxn>
                <a:cxn ang="0">
                  <a:pos x="T8" y="T9"/>
                </a:cxn>
              </a:cxnLst>
              <a:rect l="0" t="0" r="r" b="b"/>
              <a:pathLst>
                <a:path w="19" h="35">
                  <a:moveTo>
                    <a:pt x="8" y="35"/>
                  </a:moveTo>
                  <a:lnTo>
                    <a:pt x="0" y="31"/>
                  </a:lnTo>
                  <a:lnTo>
                    <a:pt x="11" y="0"/>
                  </a:lnTo>
                  <a:lnTo>
                    <a:pt x="19" y="0"/>
                  </a:lnTo>
                  <a:lnTo>
                    <a:pt x="8"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82" name="Freeform 63"/>
            <p:cNvSpPr>
              <a:spLocks/>
            </p:cNvSpPr>
            <p:nvPr/>
          </p:nvSpPr>
          <p:spPr bwMode="auto">
            <a:xfrm>
              <a:off x="6568" y="1921"/>
              <a:ext cx="12" cy="31"/>
            </a:xfrm>
            <a:custGeom>
              <a:avLst/>
              <a:gdLst>
                <a:gd name="T0" fmla="*/ 4 w 12"/>
                <a:gd name="T1" fmla="*/ 31 h 31"/>
                <a:gd name="T2" fmla="*/ 0 w 12"/>
                <a:gd name="T3" fmla="*/ 27 h 31"/>
                <a:gd name="T4" fmla="*/ 4 w 12"/>
                <a:gd name="T5" fmla="*/ 0 h 31"/>
                <a:gd name="T6" fmla="*/ 12 w 12"/>
                <a:gd name="T7" fmla="*/ 0 h 31"/>
                <a:gd name="T8" fmla="*/ 4 w 12"/>
                <a:gd name="T9" fmla="*/ 31 h 31"/>
              </a:gdLst>
              <a:ahLst/>
              <a:cxnLst>
                <a:cxn ang="0">
                  <a:pos x="T0" y="T1"/>
                </a:cxn>
                <a:cxn ang="0">
                  <a:pos x="T2" y="T3"/>
                </a:cxn>
                <a:cxn ang="0">
                  <a:pos x="T4" y="T5"/>
                </a:cxn>
                <a:cxn ang="0">
                  <a:pos x="T6" y="T7"/>
                </a:cxn>
                <a:cxn ang="0">
                  <a:pos x="T8" y="T9"/>
                </a:cxn>
              </a:cxnLst>
              <a:rect l="0" t="0" r="r" b="b"/>
              <a:pathLst>
                <a:path w="12" h="31">
                  <a:moveTo>
                    <a:pt x="4" y="31"/>
                  </a:moveTo>
                  <a:lnTo>
                    <a:pt x="0" y="27"/>
                  </a:lnTo>
                  <a:lnTo>
                    <a:pt x="4" y="0"/>
                  </a:lnTo>
                  <a:lnTo>
                    <a:pt x="12" y="0"/>
                  </a:lnTo>
                  <a:lnTo>
                    <a:pt x="4" y="3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83" name="Freeform 64"/>
            <p:cNvSpPr>
              <a:spLocks/>
            </p:cNvSpPr>
            <p:nvPr/>
          </p:nvSpPr>
          <p:spPr bwMode="auto">
            <a:xfrm>
              <a:off x="6611" y="1917"/>
              <a:ext cx="12" cy="31"/>
            </a:xfrm>
            <a:custGeom>
              <a:avLst/>
              <a:gdLst>
                <a:gd name="T0" fmla="*/ 4 w 12"/>
                <a:gd name="T1" fmla="*/ 31 h 31"/>
                <a:gd name="T2" fmla="*/ 0 w 12"/>
                <a:gd name="T3" fmla="*/ 31 h 31"/>
                <a:gd name="T4" fmla="*/ 4 w 12"/>
                <a:gd name="T5" fmla="*/ 0 h 31"/>
                <a:gd name="T6" fmla="*/ 12 w 12"/>
                <a:gd name="T7" fmla="*/ 0 h 31"/>
                <a:gd name="T8" fmla="*/ 4 w 12"/>
                <a:gd name="T9" fmla="*/ 31 h 31"/>
              </a:gdLst>
              <a:ahLst/>
              <a:cxnLst>
                <a:cxn ang="0">
                  <a:pos x="T0" y="T1"/>
                </a:cxn>
                <a:cxn ang="0">
                  <a:pos x="T2" y="T3"/>
                </a:cxn>
                <a:cxn ang="0">
                  <a:pos x="T4" y="T5"/>
                </a:cxn>
                <a:cxn ang="0">
                  <a:pos x="T6" y="T7"/>
                </a:cxn>
                <a:cxn ang="0">
                  <a:pos x="T8" y="T9"/>
                </a:cxn>
              </a:cxnLst>
              <a:rect l="0" t="0" r="r" b="b"/>
              <a:pathLst>
                <a:path w="12" h="31">
                  <a:moveTo>
                    <a:pt x="4" y="31"/>
                  </a:moveTo>
                  <a:lnTo>
                    <a:pt x="0" y="31"/>
                  </a:lnTo>
                  <a:lnTo>
                    <a:pt x="4" y="0"/>
                  </a:lnTo>
                  <a:lnTo>
                    <a:pt x="12" y="0"/>
                  </a:lnTo>
                  <a:lnTo>
                    <a:pt x="4" y="3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84" name="Freeform 65"/>
            <p:cNvSpPr>
              <a:spLocks/>
            </p:cNvSpPr>
            <p:nvPr/>
          </p:nvSpPr>
          <p:spPr bwMode="auto">
            <a:xfrm>
              <a:off x="6654" y="1921"/>
              <a:ext cx="12" cy="27"/>
            </a:xfrm>
            <a:custGeom>
              <a:avLst/>
              <a:gdLst>
                <a:gd name="T0" fmla="*/ 8 w 12"/>
                <a:gd name="T1" fmla="*/ 27 h 27"/>
                <a:gd name="T2" fmla="*/ 0 w 12"/>
                <a:gd name="T3" fmla="*/ 27 h 27"/>
                <a:gd name="T4" fmla="*/ 4 w 12"/>
                <a:gd name="T5" fmla="*/ 0 h 27"/>
                <a:gd name="T6" fmla="*/ 12 w 12"/>
                <a:gd name="T7" fmla="*/ 0 h 27"/>
                <a:gd name="T8" fmla="*/ 8 w 12"/>
                <a:gd name="T9" fmla="*/ 27 h 27"/>
              </a:gdLst>
              <a:ahLst/>
              <a:cxnLst>
                <a:cxn ang="0">
                  <a:pos x="T0" y="T1"/>
                </a:cxn>
                <a:cxn ang="0">
                  <a:pos x="T2" y="T3"/>
                </a:cxn>
                <a:cxn ang="0">
                  <a:pos x="T4" y="T5"/>
                </a:cxn>
                <a:cxn ang="0">
                  <a:pos x="T6" y="T7"/>
                </a:cxn>
                <a:cxn ang="0">
                  <a:pos x="T8" y="T9"/>
                </a:cxn>
              </a:cxnLst>
              <a:rect l="0" t="0" r="r" b="b"/>
              <a:pathLst>
                <a:path w="12" h="27">
                  <a:moveTo>
                    <a:pt x="8" y="27"/>
                  </a:moveTo>
                  <a:lnTo>
                    <a:pt x="0" y="27"/>
                  </a:lnTo>
                  <a:lnTo>
                    <a:pt x="4" y="0"/>
                  </a:lnTo>
                  <a:lnTo>
                    <a:pt x="12" y="0"/>
                  </a:lnTo>
                  <a:lnTo>
                    <a:pt x="8" y="2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85" name="Freeform 66"/>
            <p:cNvSpPr>
              <a:spLocks/>
            </p:cNvSpPr>
            <p:nvPr/>
          </p:nvSpPr>
          <p:spPr bwMode="auto">
            <a:xfrm>
              <a:off x="6697" y="1921"/>
              <a:ext cx="8" cy="27"/>
            </a:xfrm>
            <a:custGeom>
              <a:avLst/>
              <a:gdLst>
                <a:gd name="T0" fmla="*/ 8 w 8"/>
                <a:gd name="T1" fmla="*/ 27 h 27"/>
                <a:gd name="T2" fmla="*/ 0 w 8"/>
                <a:gd name="T3" fmla="*/ 27 h 27"/>
                <a:gd name="T4" fmla="*/ 4 w 8"/>
                <a:gd name="T5" fmla="*/ 0 h 27"/>
                <a:gd name="T6" fmla="*/ 8 w 8"/>
                <a:gd name="T7" fmla="*/ 0 h 27"/>
                <a:gd name="T8" fmla="*/ 8 w 8"/>
                <a:gd name="T9" fmla="*/ 27 h 27"/>
              </a:gdLst>
              <a:ahLst/>
              <a:cxnLst>
                <a:cxn ang="0">
                  <a:pos x="T0" y="T1"/>
                </a:cxn>
                <a:cxn ang="0">
                  <a:pos x="T2" y="T3"/>
                </a:cxn>
                <a:cxn ang="0">
                  <a:pos x="T4" y="T5"/>
                </a:cxn>
                <a:cxn ang="0">
                  <a:pos x="T6" y="T7"/>
                </a:cxn>
                <a:cxn ang="0">
                  <a:pos x="T8" y="T9"/>
                </a:cxn>
              </a:cxnLst>
              <a:rect l="0" t="0" r="r" b="b"/>
              <a:pathLst>
                <a:path w="8" h="27">
                  <a:moveTo>
                    <a:pt x="8" y="27"/>
                  </a:moveTo>
                  <a:lnTo>
                    <a:pt x="0" y="27"/>
                  </a:lnTo>
                  <a:lnTo>
                    <a:pt x="4" y="0"/>
                  </a:lnTo>
                  <a:lnTo>
                    <a:pt x="8" y="0"/>
                  </a:lnTo>
                  <a:lnTo>
                    <a:pt x="8" y="2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86" name="Freeform 67"/>
            <p:cNvSpPr>
              <a:spLocks/>
            </p:cNvSpPr>
            <p:nvPr/>
          </p:nvSpPr>
          <p:spPr bwMode="auto">
            <a:xfrm>
              <a:off x="6740" y="1921"/>
              <a:ext cx="7" cy="27"/>
            </a:xfrm>
            <a:custGeom>
              <a:avLst/>
              <a:gdLst>
                <a:gd name="T0" fmla="*/ 3 w 7"/>
                <a:gd name="T1" fmla="*/ 27 h 27"/>
                <a:gd name="T2" fmla="*/ 0 w 7"/>
                <a:gd name="T3" fmla="*/ 0 h 27"/>
                <a:gd name="T4" fmla="*/ 7 w 7"/>
                <a:gd name="T5" fmla="*/ 0 h 27"/>
                <a:gd name="T6" fmla="*/ 7 w 7"/>
                <a:gd name="T7" fmla="*/ 27 h 27"/>
                <a:gd name="T8" fmla="*/ 3 w 7"/>
                <a:gd name="T9" fmla="*/ 27 h 27"/>
              </a:gdLst>
              <a:ahLst/>
              <a:cxnLst>
                <a:cxn ang="0">
                  <a:pos x="T0" y="T1"/>
                </a:cxn>
                <a:cxn ang="0">
                  <a:pos x="T2" y="T3"/>
                </a:cxn>
                <a:cxn ang="0">
                  <a:pos x="T4" y="T5"/>
                </a:cxn>
                <a:cxn ang="0">
                  <a:pos x="T6" y="T7"/>
                </a:cxn>
                <a:cxn ang="0">
                  <a:pos x="T8" y="T9"/>
                </a:cxn>
              </a:cxnLst>
              <a:rect l="0" t="0" r="r" b="b"/>
              <a:pathLst>
                <a:path w="7" h="27">
                  <a:moveTo>
                    <a:pt x="3" y="27"/>
                  </a:moveTo>
                  <a:lnTo>
                    <a:pt x="0" y="0"/>
                  </a:lnTo>
                  <a:lnTo>
                    <a:pt x="7" y="0"/>
                  </a:lnTo>
                  <a:lnTo>
                    <a:pt x="7" y="27"/>
                  </a:lnTo>
                  <a:lnTo>
                    <a:pt x="3" y="2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87" name="Freeform 68"/>
            <p:cNvSpPr>
              <a:spLocks/>
            </p:cNvSpPr>
            <p:nvPr/>
          </p:nvSpPr>
          <p:spPr bwMode="auto">
            <a:xfrm>
              <a:off x="6782" y="1917"/>
              <a:ext cx="8" cy="31"/>
            </a:xfrm>
            <a:custGeom>
              <a:avLst/>
              <a:gdLst>
                <a:gd name="T0" fmla="*/ 4 w 8"/>
                <a:gd name="T1" fmla="*/ 31 h 31"/>
                <a:gd name="T2" fmla="*/ 0 w 8"/>
                <a:gd name="T3" fmla="*/ 0 h 31"/>
                <a:gd name="T4" fmla="*/ 4 w 8"/>
                <a:gd name="T5" fmla="*/ 0 h 31"/>
                <a:gd name="T6" fmla="*/ 8 w 8"/>
                <a:gd name="T7" fmla="*/ 31 h 31"/>
                <a:gd name="T8" fmla="*/ 4 w 8"/>
                <a:gd name="T9" fmla="*/ 31 h 31"/>
              </a:gdLst>
              <a:ahLst/>
              <a:cxnLst>
                <a:cxn ang="0">
                  <a:pos x="T0" y="T1"/>
                </a:cxn>
                <a:cxn ang="0">
                  <a:pos x="T2" y="T3"/>
                </a:cxn>
                <a:cxn ang="0">
                  <a:pos x="T4" y="T5"/>
                </a:cxn>
                <a:cxn ang="0">
                  <a:pos x="T6" y="T7"/>
                </a:cxn>
                <a:cxn ang="0">
                  <a:pos x="T8" y="T9"/>
                </a:cxn>
              </a:cxnLst>
              <a:rect l="0" t="0" r="r" b="b"/>
              <a:pathLst>
                <a:path w="8" h="31">
                  <a:moveTo>
                    <a:pt x="4" y="31"/>
                  </a:moveTo>
                  <a:lnTo>
                    <a:pt x="0" y="0"/>
                  </a:lnTo>
                  <a:lnTo>
                    <a:pt x="4" y="0"/>
                  </a:lnTo>
                  <a:lnTo>
                    <a:pt x="8" y="31"/>
                  </a:lnTo>
                  <a:lnTo>
                    <a:pt x="4" y="3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88" name="Freeform 69"/>
            <p:cNvSpPr>
              <a:spLocks/>
            </p:cNvSpPr>
            <p:nvPr/>
          </p:nvSpPr>
          <p:spPr bwMode="auto">
            <a:xfrm>
              <a:off x="6821" y="1917"/>
              <a:ext cx="12" cy="35"/>
            </a:xfrm>
            <a:custGeom>
              <a:avLst/>
              <a:gdLst>
                <a:gd name="T0" fmla="*/ 8 w 12"/>
                <a:gd name="T1" fmla="*/ 35 h 35"/>
                <a:gd name="T2" fmla="*/ 0 w 12"/>
                <a:gd name="T3" fmla="*/ 0 h 35"/>
                <a:gd name="T4" fmla="*/ 8 w 12"/>
                <a:gd name="T5" fmla="*/ 0 h 35"/>
                <a:gd name="T6" fmla="*/ 12 w 12"/>
                <a:gd name="T7" fmla="*/ 31 h 35"/>
                <a:gd name="T8" fmla="*/ 8 w 12"/>
                <a:gd name="T9" fmla="*/ 35 h 35"/>
              </a:gdLst>
              <a:ahLst/>
              <a:cxnLst>
                <a:cxn ang="0">
                  <a:pos x="T0" y="T1"/>
                </a:cxn>
                <a:cxn ang="0">
                  <a:pos x="T2" y="T3"/>
                </a:cxn>
                <a:cxn ang="0">
                  <a:pos x="T4" y="T5"/>
                </a:cxn>
                <a:cxn ang="0">
                  <a:pos x="T6" y="T7"/>
                </a:cxn>
                <a:cxn ang="0">
                  <a:pos x="T8" y="T9"/>
                </a:cxn>
              </a:cxnLst>
              <a:rect l="0" t="0" r="r" b="b"/>
              <a:pathLst>
                <a:path w="12" h="35">
                  <a:moveTo>
                    <a:pt x="8" y="35"/>
                  </a:moveTo>
                  <a:lnTo>
                    <a:pt x="0" y="0"/>
                  </a:lnTo>
                  <a:lnTo>
                    <a:pt x="8" y="0"/>
                  </a:lnTo>
                  <a:lnTo>
                    <a:pt x="12" y="31"/>
                  </a:lnTo>
                  <a:lnTo>
                    <a:pt x="8"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89" name="Freeform 70"/>
            <p:cNvSpPr>
              <a:spLocks/>
            </p:cNvSpPr>
            <p:nvPr/>
          </p:nvSpPr>
          <p:spPr bwMode="auto">
            <a:xfrm>
              <a:off x="6864" y="1917"/>
              <a:ext cx="12" cy="35"/>
            </a:xfrm>
            <a:custGeom>
              <a:avLst/>
              <a:gdLst>
                <a:gd name="T0" fmla="*/ 8 w 12"/>
                <a:gd name="T1" fmla="*/ 35 h 35"/>
                <a:gd name="T2" fmla="*/ 0 w 12"/>
                <a:gd name="T3" fmla="*/ 4 h 35"/>
                <a:gd name="T4" fmla="*/ 4 w 12"/>
                <a:gd name="T5" fmla="*/ 0 h 35"/>
                <a:gd name="T6" fmla="*/ 12 w 12"/>
                <a:gd name="T7" fmla="*/ 31 h 35"/>
                <a:gd name="T8" fmla="*/ 8 w 12"/>
                <a:gd name="T9" fmla="*/ 35 h 35"/>
              </a:gdLst>
              <a:ahLst/>
              <a:cxnLst>
                <a:cxn ang="0">
                  <a:pos x="T0" y="T1"/>
                </a:cxn>
                <a:cxn ang="0">
                  <a:pos x="T2" y="T3"/>
                </a:cxn>
                <a:cxn ang="0">
                  <a:pos x="T4" y="T5"/>
                </a:cxn>
                <a:cxn ang="0">
                  <a:pos x="T6" y="T7"/>
                </a:cxn>
                <a:cxn ang="0">
                  <a:pos x="T8" y="T9"/>
                </a:cxn>
              </a:cxnLst>
              <a:rect l="0" t="0" r="r" b="b"/>
              <a:pathLst>
                <a:path w="12" h="35">
                  <a:moveTo>
                    <a:pt x="8" y="35"/>
                  </a:moveTo>
                  <a:lnTo>
                    <a:pt x="0" y="4"/>
                  </a:lnTo>
                  <a:lnTo>
                    <a:pt x="4" y="0"/>
                  </a:lnTo>
                  <a:lnTo>
                    <a:pt x="12" y="31"/>
                  </a:lnTo>
                  <a:lnTo>
                    <a:pt x="8"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90" name="Freeform 71"/>
            <p:cNvSpPr>
              <a:spLocks/>
            </p:cNvSpPr>
            <p:nvPr/>
          </p:nvSpPr>
          <p:spPr bwMode="auto">
            <a:xfrm>
              <a:off x="6903" y="1917"/>
              <a:ext cx="19" cy="35"/>
            </a:xfrm>
            <a:custGeom>
              <a:avLst/>
              <a:gdLst>
                <a:gd name="T0" fmla="*/ 12 w 19"/>
                <a:gd name="T1" fmla="*/ 35 h 35"/>
                <a:gd name="T2" fmla="*/ 0 w 19"/>
                <a:gd name="T3" fmla="*/ 0 h 35"/>
                <a:gd name="T4" fmla="*/ 4 w 19"/>
                <a:gd name="T5" fmla="*/ 0 h 35"/>
                <a:gd name="T6" fmla="*/ 19 w 19"/>
                <a:gd name="T7" fmla="*/ 31 h 35"/>
                <a:gd name="T8" fmla="*/ 12 w 19"/>
                <a:gd name="T9" fmla="*/ 35 h 35"/>
              </a:gdLst>
              <a:ahLst/>
              <a:cxnLst>
                <a:cxn ang="0">
                  <a:pos x="T0" y="T1"/>
                </a:cxn>
                <a:cxn ang="0">
                  <a:pos x="T2" y="T3"/>
                </a:cxn>
                <a:cxn ang="0">
                  <a:pos x="T4" y="T5"/>
                </a:cxn>
                <a:cxn ang="0">
                  <a:pos x="T6" y="T7"/>
                </a:cxn>
                <a:cxn ang="0">
                  <a:pos x="T8" y="T9"/>
                </a:cxn>
              </a:cxnLst>
              <a:rect l="0" t="0" r="r" b="b"/>
              <a:pathLst>
                <a:path w="19" h="35">
                  <a:moveTo>
                    <a:pt x="12" y="35"/>
                  </a:moveTo>
                  <a:lnTo>
                    <a:pt x="0" y="0"/>
                  </a:lnTo>
                  <a:lnTo>
                    <a:pt x="4" y="0"/>
                  </a:lnTo>
                  <a:lnTo>
                    <a:pt x="19" y="31"/>
                  </a:lnTo>
                  <a:lnTo>
                    <a:pt x="1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91" name="Freeform 72"/>
            <p:cNvSpPr>
              <a:spLocks/>
            </p:cNvSpPr>
            <p:nvPr/>
          </p:nvSpPr>
          <p:spPr bwMode="auto">
            <a:xfrm>
              <a:off x="6308" y="1917"/>
              <a:ext cx="27" cy="35"/>
            </a:xfrm>
            <a:custGeom>
              <a:avLst/>
              <a:gdLst>
                <a:gd name="T0" fmla="*/ 4 w 27"/>
                <a:gd name="T1" fmla="*/ 35 h 35"/>
                <a:gd name="T2" fmla="*/ 0 w 27"/>
                <a:gd name="T3" fmla="*/ 31 h 35"/>
                <a:gd name="T4" fmla="*/ 23 w 27"/>
                <a:gd name="T5" fmla="*/ 0 h 35"/>
                <a:gd name="T6" fmla="*/ 27 w 27"/>
                <a:gd name="T7" fmla="*/ 4 h 35"/>
                <a:gd name="T8" fmla="*/ 4 w 27"/>
                <a:gd name="T9" fmla="*/ 35 h 35"/>
              </a:gdLst>
              <a:ahLst/>
              <a:cxnLst>
                <a:cxn ang="0">
                  <a:pos x="T0" y="T1"/>
                </a:cxn>
                <a:cxn ang="0">
                  <a:pos x="T2" y="T3"/>
                </a:cxn>
                <a:cxn ang="0">
                  <a:pos x="T4" y="T5"/>
                </a:cxn>
                <a:cxn ang="0">
                  <a:pos x="T6" y="T7"/>
                </a:cxn>
                <a:cxn ang="0">
                  <a:pos x="T8" y="T9"/>
                </a:cxn>
              </a:cxnLst>
              <a:rect l="0" t="0" r="r" b="b"/>
              <a:pathLst>
                <a:path w="27" h="35">
                  <a:moveTo>
                    <a:pt x="4" y="35"/>
                  </a:moveTo>
                  <a:lnTo>
                    <a:pt x="0" y="31"/>
                  </a:lnTo>
                  <a:lnTo>
                    <a:pt x="23" y="0"/>
                  </a:lnTo>
                  <a:lnTo>
                    <a:pt x="27" y="4"/>
                  </a:lnTo>
                  <a:lnTo>
                    <a:pt x="4"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nvGrpSpPr>
          <p:cNvPr id="92" name="Tablet"/>
          <p:cNvGrpSpPr>
            <a:grpSpLocks noChangeAspect="1"/>
          </p:cNvGrpSpPr>
          <p:nvPr/>
        </p:nvGrpSpPr>
        <p:grpSpPr>
          <a:xfrm>
            <a:off x="5495998" y="5799916"/>
            <a:ext cx="1696464" cy="1275468"/>
            <a:chOff x="7825758" y="452366"/>
            <a:chExt cx="2861466" cy="2151362"/>
          </a:xfrm>
        </p:grpSpPr>
        <p:grpSp>
          <p:nvGrpSpPr>
            <p:cNvPr id="93" name="Group 4"/>
            <p:cNvGrpSpPr>
              <a:grpSpLocks noChangeAspect="1"/>
            </p:cNvGrpSpPr>
            <p:nvPr/>
          </p:nvGrpSpPr>
          <p:grpSpPr bwMode="auto">
            <a:xfrm>
              <a:off x="7825758" y="452366"/>
              <a:ext cx="2861466" cy="2151362"/>
              <a:chOff x="4201" y="956"/>
              <a:chExt cx="1495" cy="1124"/>
            </a:xfrm>
          </p:grpSpPr>
          <p:sp>
            <p:nvSpPr>
              <p:cNvPr id="99" name="AutoShape 3"/>
              <p:cNvSpPr>
                <a:spLocks noChangeAspect="1" noChangeArrowheads="1" noTextEdit="1"/>
              </p:cNvSpPr>
              <p:nvPr/>
            </p:nvSpPr>
            <p:spPr bwMode="auto">
              <a:xfrm>
                <a:off x="4204" y="956"/>
                <a:ext cx="1492" cy="1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100" name="Freeform 5"/>
              <p:cNvSpPr>
                <a:spLocks/>
              </p:cNvSpPr>
              <p:nvPr/>
            </p:nvSpPr>
            <p:spPr bwMode="auto">
              <a:xfrm>
                <a:off x="4616" y="1464"/>
                <a:ext cx="165" cy="73"/>
              </a:xfrm>
              <a:custGeom>
                <a:avLst/>
                <a:gdLst>
                  <a:gd name="T0" fmla="*/ 12 w 52"/>
                  <a:gd name="T1" fmla="*/ 0 h 23"/>
                  <a:gd name="T2" fmla="*/ 0 w 52"/>
                  <a:gd name="T3" fmla="*/ 12 h 23"/>
                  <a:gd name="T4" fmla="*/ 0 w 52"/>
                  <a:gd name="T5" fmla="*/ 12 h 23"/>
                  <a:gd name="T6" fmla="*/ 12 w 52"/>
                  <a:gd name="T7" fmla="*/ 23 h 23"/>
                  <a:gd name="T8" fmla="*/ 40 w 52"/>
                  <a:gd name="T9" fmla="*/ 23 h 23"/>
                  <a:gd name="T10" fmla="*/ 52 w 52"/>
                  <a:gd name="T11" fmla="*/ 12 h 23"/>
                  <a:gd name="T12" fmla="*/ 52 w 52"/>
                  <a:gd name="T13" fmla="*/ 12 h 23"/>
                  <a:gd name="T14" fmla="*/ 40 w 52"/>
                  <a:gd name="T15" fmla="*/ 0 h 23"/>
                  <a:gd name="T16" fmla="*/ 12 w 52"/>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3">
                    <a:moveTo>
                      <a:pt x="12" y="0"/>
                    </a:moveTo>
                    <a:cubicBezTo>
                      <a:pt x="5" y="0"/>
                      <a:pt x="0" y="5"/>
                      <a:pt x="0" y="12"/>
                    </a:cubicBezTo>
                    <a:cubicBezTo>
                      <a:pt x="0" y="12"/>
                      <a:pt x="0" y="12"/>
                      <a:pt x="0" y="12"/>
                    </a:cubicBezTo>
                    <a:cubicBezTo>
                      <a:pt x="0" y="18"/>
                      <a:pt x="5" y="23"/>
                      <a:pt x="12" y="23"/>
                    </a:cubicBezTo>
                    <a:cubicBezTo>
                      <a:pt x="40" y="23"/>
                      <a:pt x="40" y="23"/>
                      <a:pt x="40" y="23"/>
                    </a:cubicBezTo>
                    <a:cubicBezTo>
                      <a:pt x="47" y="23"/>
                      <a:pt x="52" y="18"/>
                      <a:pt x="52" y="12"/>
                    </a:cubicBezTo>
                    <a:cubicBezTo>
                      <a:pt x="52" y="12"/>
                      <a:pt x="52" y="12"/>
                      <a:pt x="52" y="12"/>
                    </a:cubicBezTo>
                    <a:cubicBezTo>
                      <a:pt x="52" y="5"/>
                      <a:pt x="47" y="0"/>
                      <a:pt x="40" y="0"/>
                    </a:cubicBezTo>
                    <a:lnTo>
                      <a:pt x="12"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101" name="Freeform 6"/>
              <p:cNvSpPr>
                <a:spLocks/>
              </p:cNvSpPr>
              <p:nvPr/>
            </p:nvSpPr>
            <p:spPr bwMode="auto">
              <a:xfrm>
                <a:off x="4616" y="1575"/>
                <a:ext cx="165" cy="73"/>
              </a:xfrm>
              <a:custGeom>
                <a:avLst/>
                <a:gdLst>
                  <a:gd name="T0" fmla="*/ 12 w 52"/>
                  <a:gd name="T1" fmla="*/ 0 h 23"/>
                  <a:gd name="T2" fmla="*/ 0 w 52"/>
                  <a:gd name="T3" fmla="*/ 11 h 23"/>
                  <a:gd name="T4" fmla="*/ 0 w 52"/>
                  <a:gd name="T5" fmla="*/ 11 h 23"/>
                  <a:gd name="T6" fmla="*/ 12 w 52"/>
                  <a:gd name="T7" fmla="*/ 23 h 23"/>
                  <a:gd name="T8" fmla="*/ 40 w 52"/>
                  <a:gd name="T9" fmla="*/ 23 h 23"/>
                  <a:gd name="T10" fmla="*/ 52 w 52"/>
                  <a:gd name="T11" fmla="*/ 11 h 23"/>
                  <a:gd name="T12" fmla="*/ 52 w 52"/>
                  <a:gd name="T13" fmla="*/ 11 h 23"/>
                  <a:gd name="T14" fmla="*/ 40 w 52"/>
                  <a:gd name="T15" fmla="*/ 0 h 23"/>
                  <a:gd name="T16" fmla="*/ 12 w 52"/>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3">
                    <a:moveTo>
                      <a:pt x="12" y="0"/>
                    </a:moveTo>
                    <a:cubicBezTo>
                      <a:pt x="5" y="0"/>
                      <a:pt x="0" y="5"/>
                      <a:pt x="0" y="11"/>
                    </a:cubicBezTo>
                    <a:cubicBezTo>
                      <a:pt x="0" y="11"/>
                      <a:pt x="0" y="11"/>
                      <a:pt x="0" y="11"/>
                    </a:cubicBezTo>
                    <a:cubicBezTo>
                      <a:pt x="0" y="17"/>
                      <a:pt x="5" y="23"/>
                      <a:pt x="12" y="23"/>
                    </a:cubicBezTo>
                    <a:cubicBezTo>
                      <a:pt x="40" y="23"/>
                      <a:pt x="40" y="23"/>
                      <a:pt x="40" y="23"/>
                    </a:cubicBezTo>
                    <a:cubicBezTo>
                      <a:pt x="47" y="23"/>
                      <a:pt x="52" y="17"/>
                      <a:pt x="52" y="11"/>
                    </a:cubicBezTo>
                    <a:cubicBezTo>
                      <a:pt x="52" y="11"/>
                      <a:pt x="52" y="11"/>
                      <a:pt x="52" y="11"/>
                    </a:cubicBezTo>
                    <a:cubicBezTo>
                      <a:pt x="52" y="5"/>
                      <a:pt x="47" y="0"/>
                      <a:pt x="40" y="0"/>
                    </a:cubicBezTo>
                    <a:lnTo>
                      <a:pt x="12"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102" name="Freeform 7"/>
              <p:cNvSpPr>
                <a:spLocks/>
              </p:cNvSpPr>
              <p:nvPr/>
            </p:nvSpPr>
            <p:spPr bwMode="auto">
              <a:xfrm>
                <a:off x="4201" y="1442"/>
                <a:ext cx="440" cy="584"/>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103" name="Freeform 8"/>
              <p:cNvSpPr>
                <a:spLocks/>
              </p:cNvSpPr>
              <p:nvPr/>
            </p:nvSpPr>
            <p:spPr bwMode="auto">
              <a:xfrm>
                <a:off x="4366" y="959"/>
                <a:ext cx="1302" cy="8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104" name="Freeform 9"/>
              <p:cNvSpPr>
                <a:spLocks/>
              </p:cNvSpPr>
              <p:nvPr/>
            </p:nvSpPr>
            <p:spPr bwMode="auto">
              <a:xfrm>
                <a:off x="4463" y="1060"/>
                <a:ext cx="1102" cy="610"/>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105" name="Freeform 161"/>
              <p:cNvSpPr>
                <a:spLocks/>
              </p:cNvSpPr>
              <p:nvPr/>
            </p:nvSpPr>
            <p:spPr bwMode="auto">
              <a:xfrm>
                <a:off x="4296" y="1356"/>
                <a:ext cx="152" cy="165"/>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106" name="Freeform 162"/>
              <p:cNvSpPr>
                <a:spLocks/>
              </p:cNvSpPr>
              <p:nvPr/>
            </p:nvSpPr>
            <p:spPr bwMode="auto">
              <a:xfrm>
                <a:off x="4296" y="1432"/>
                <a:ext cx="92" cy="232"/>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107" name="Freeform 164"/>
              <p:cNvSpPr>
                <a:spLocks/>
              </p:cNvSpPr>
              <p:nvPr/>
            </p:nvSpPr>
            <p:spPr bwMode="auto">
              <a:xfrm>
                <a:off x="4356" y="1591"/>
                <a:ext cx="152" cy="4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108" name="Freeform 165"/>
              <p:cNvSpPr>
                <a:spLocks/>
              </p:cNvSpPr>
              <p:nvPr/>
            </p:nvSpPr>
            <p:spPr bwMode="auto">
              <a:xfrm>
                <a:off x="4508" y="1772"/>
                <a:ext cx="127" cy="83"/>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nvGrpSpPr>
            <p:cNvPr id="94" name="Group 16"/>
            <p:cNvGrpSpPr>
              <a:grpSpLocks noChangeAspect="1"/>
            </p:cNvGrpSpPr>
            <p:nvPr/>
          </p:nvGrpSpPr>
          <p:grpSpPr bwMode="auto">
            <a:xfrm rot="19983730">
              <a:off x="9542569" y="942126"/>
              <a:ext cx="790479" cy="1288323"/>
              <a:chOff x="5592" y="2506"/>
              <a:chExt cx="651" cy="1061"/>
            </a:xfrm>
          </p:grpSpPr>
          <p:sp>
            <p:nvSpPr>
              <p:cNvPr id="95" name="AutoShape 15"/>
              <p:cNvSpPr>
                <a:spLocks noChangeAspect="1" noChangeArrowheads="1" noTextEdit="1"/>
              </p:cNvSpPr>
              <p:nvPr/>
            </p:nvSpPr>
            <p:spPr bwMode="auto">
              <a:xfrm>
                <a:off x="5645" y="2524"/>
                <a:ext cx="598" cy="1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96" name="Oval 17"/>
              <p:cNvSpPr>
                <a:spLocks noChangeArrowheads="1"/>
              </p:cNvSpPr>
              <p:nvPr/>
            </p:nvSpPr>
            <p:spPr bwMode="auto">
              <a:xfrm>
                <a:off x="5684" y="2579"/>
                <a:ext cx="212" cy="211"/>
              </a:xfrm>
              <a:prstGeom prst="ellipse">
                <a:avLst/>
              </a:prstGeom>
              <a:noFill/>
              <a:ln w="19050" cap="flat">
                <a:solidFill>
                  <a:schemeClr val="bg1"/>
                </a:solidFill>
                <a:prstDash val="solid"/>
                <a:miter lim="800000"/>
                <a:headEnd/>
                <a:tailEnd/>
              </a:ln>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97" name="Oval 18"/>
              <p:cNvSpPr>
                <a:spLocks noChangeArrowheads="1"/>
              </p:cNvSpPr>
              <p:nvPr/>
            </p:nvSpPr>
            <p:spPr bwMode="auto">
              <a:xfrm>
                <a:off x="5611" y="2506"/>
                <a:ext cx="360" cy="358"/>
              </a:xfrm>
              <a:prstGeom prst="ellipse">
                <a:avLst/>
              </a:prstGeom>
              <a:noFill/>
              <a:ln w="19050" cap="flat">
                <a:solidFill>
                  <a:schemeClr val="bg1"/>
                </a:solidFill>
                <a:prstDash val="solid"/>
                <a:miter lim="800000"/>
                <a:headEnd/>
                <a:tailEnd/>
              </a:ln>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98" name="Freeform 19"/>
              <p:cNvSpPr>
                <a:spLocks/>
              </p:cNvSpPr>
              <p:nvPr/>
            </p:nvSpPr>
            <p:spPr bwMode="auto">
              <a:xfrm>
                <a:off x="5592" y="2632"/>
                <a:ext cx="598" cy="908"/>
              </a:xfrm>
              <a:custGeom>
                <a:avLst/>
                <a:gdLst>
                  <a:gd name="T0" fmla="*/ 336 w 336"/>
                  <a:gd name="T1" fmla="*/ 357 h 512"/>
                  <a:gd name="T2" fmla="*/ 336 w 336"/>
                  <a:gd name="T3" fmla="*/ 344 h 512"/>
                  <a:gd name="T4" fmla="*/ 336 w 336"/>
                  <a:gd name="T5" fmla="*/ 344 h 512"/>
                  <a:gd name="T6" fmla="*/ 336 w 336"/>
                  <a:gd name="T7" fmla="*/ 290 h 512"/>
                  <a:gd name="T8" fmla="*/ 336 w 336"/>
                  <a:gd name="T9" fmla="*/ 221 h 512"/>
                  <a:gd name="T10" fmla="*/ 336 w 336"/>
                  <a:gd name="T11" fmla="*/ 220 h 512"/>
                  <a:gd name="T12" fmla="*/ 304 w 336"/>
                  <a:gd name="T13" fmla="*/ 188 h 512"/>
                  <a:gd name="T14" fmla="*/ 271 w 336"/>
                  <a:gd name="T15" fmla="*/ 220 h 512"/>
                  <a:gd name="T16" fmla="*/ 271 w 336"/>
                  <a:gd name="T17" fmla="*/ 204 h 512"/>
                  <a:gd name="T18" fmla="*/ 239 w 336"/>
                  <a:gd name="T19" fmla="*/ 172 h 512"/>
                  <a:gd name="T20" fmla="*/ 207 w 336"/>
                  <a:gd name="T21" fmla="*/ 204 h 512"/>
                  <a:gd name="T22" fmla="*/ 207 w 336"/>
                  <a:gd name="T23" fmla="*/ 187 h 512"/>
                  <a:gd name="T24" fmla="*/ 175 w 336"/>
                  <a:gd name="T25" fmla="*/ 155 h 512"/>
                  <a:gd name="T26" fmla="*/ 143 w 336"/>
                  <a:gd name="T27" fmla="*/ 187 h 512"/>
                  <a:gd name="T28" fmla="*/ 143 w 336"/>
                  <a:gd name="T29" fmla="*/ 32 h 512"/>
                  <a:gd name="T30" fmla="*/ 111 w 336"/>
                  <a:gd name="T31" fmla="*/ 0 h 512"/>
                  <a:gd name="T32" fmla="*/ 79 w 336"/>
                  <a:gd name="T33" fmla="*/ 32 h 512"/>
                  <a:gd name="T34" fmla="*/ 79 w 336"/>
                  <a:gd name="T35" fmla="*/ 221 h 512"/>
                  <a:gd name="T36" fmla="*/ 79 w 336"/>
                  <a:gd name="T37" fmla="*/ 311 h 512"/>
                  <a:gd name="T38" fmla="*/ 65 w 336"/>
                  <a:gd name="T39" fmla="*/ 329 h 512"/>
                  <a:gd name="T40" fmla="*/ 65 w 336"/>
                  <a:gd name="T41" fmla="*/ 250 h 512"/>
                  <a:gd name="T42" fmla="*/ 33 w 336"/>
                  <a:gd name="T43" fmla="*/ 217 h 512"/>
                  <a:gd name="T44" fmla="*/ 0 w 336"/>
                  <a:gd name="T45" fmla="*/ 217 h 512"/>
                  <a:gd name="T46" fmla="*/ 0 w 336"/>
                  <a:gd name="T47" fmla="*/ 250 h 512"/>
                  <a:gd name="T48" fmla="*/ 0 w 336"/>
                  <a:gd name="T49" fmla="*/ 344 h 512"/>
                  <a:gd name="T50" fmla="*/ 0 w 336"/>
                  <a:gd name="T51" fmla="*/ 344 h 512"/>
                  <a:gd name="T52" fmla="*/ 0 w 336"/>
                  <a:gd name="T53" fmla="*/ 344 h 512"/>
                  <a:gd name="T54" fmla="*/ 168 w 336"/>
                  <a:gd name="T55" fmla="*/ 512 h 512"/>
                  <a:gd name="T56" fmla="*/ 335 w 336"/>
                  <a:gd name="T57" fmla="*/ 362 h 512"/>
                  <a:gd name="T58" fmla="*/ 336 w 336"/>
                  <a:gd name="T59" fmla="*/ 362 h 512"/>
                  <a:gd name="T60" fmla="*/ 336 w 336"/>
                  <a:gd name="T61" fmla="*/ 35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6" h="512">
                    <a:moveTo>
                      <a:pt x="336" y="357"/>
                    </a:moveTo>
                    <a:cubicBezTo>
                      <a:pt x="336" y="353"/>
                      <a:pt x="336" y="348"/>
                      <a:pt x="336" y="344"/>
                    </a:cubicBezTo>
                    <a:cubicBezTo>
                      <a:pt x="336" y="344"/>
                      <a:pt x="336" y="344"/>
                      <a:pt x="336" y="344"/>
                    </a:cubicBezTo>
                    <a:cubicBezTo>
                      <a:pt x="336" y="290"/>
                      <a:pt x="336" y="290"/>
                      <a:pt x="336" y="290"/>
                    </a:cubicBezTo>
                    <a:cubicBezTo>
                      <a:pt x="336" y="221"/>
                      <a:pt x="336" y="221"/>
                      <a:pt x="336" y="221"/>
                    </a:cubicBezTo>
                    <a:cubicBezTo>
                      <a:pt x="336" y="220"/>
                      <a:pt x="336" y="220"/>
                      <a:pt x="336" y="220"/>
                    </a:cubicBezTo>
                    <a:cubicBezTo>
                      <a:pt x="336" y="202"/>
                      <a:pt x="321" y="188"/>
                      <a:pt x="304" y="188"/>
                    </a:cubicBezTo>
                    <a:cubicBezTo>
                      <a:pt x="286" y="188"/>
                      <a:pt x="271" y="202"/>
                      <a:pt x="271" y="220"/>
                    </a:cubicBezTo>
                    <a:cubicBezTo>
                      <a:pt x="271" y="204"/>
                      <a:pt x="271" y="204"/>
                      <a:pt x="271" y="204"/>
                    </a:cubicBezTo>
                    <a:cubicBezTo>
                      <a:pt x="271" y="186"/>
                      <a:pt x="257" y="172"/>
                      <a:pt x="239" y="172"/>
                    </a:cubicBezTo>
                    <a:cubicBezTo>
                      <a:pt x="222" y="172"/>
                      <a:pt x="207" y="186"/>
                      <a:pt x="207" y="204"/>
                    </a:cubicBezTo>
                    <a:cubicBezTo>
                      <a:pt x="207" y="187"/>
                      <a:pt x="207" y="187"/>
                      <a:pt x="207" y="187"/>
                    </a:cubicBezTo>
                    <a:cubicBezTo>
                      <a:pt x="207" y="169"/>
                      <a:pt x="193" y="155"/>
                      <a:pt x="175" y="155"/>
                    </a:cubicBezTo>
                    <a:cubicBezTo>
                      <a:pt x="157" y="155"/>
                      <a:pt x="143" y="169"/>
                      <a:pt x="143" y="187"/>
                    </a:cubicBezTo>
                    <a:cubicBezTo>
                      <a:pt x="143" y="32"/>
                      <a:pt x="143" y="32"/>
                      <a:pt x="143" y="32"/>
                    </a:cubicBezTo>
                    <a:cubicBezTo>
                      <a:pt x="143" y="14"/>
                      <a:pt x="128" y="0"/>
                      <a:pt x="111" y="0"/>
                    </a:cubicBezTo>
                    <a:cubicBezTo>
                      <a:pt x="93" y="0"/>
                      <a:pt x="79" y="14"/>
                      <a:pt x="79" y="32"/>
                    </a:cubicBezTo>
                    <a:cubicBezTo>
                      <a:pt x="79" y="221"/>
                      <a:pt x="79" y="221"/>
                      <a:pt x="79" y="221"/>
                    </a:cubicBezTo>
                    <a:cubicBezTo>
                      <a:pt x="79" y="311"/>
                      <a:pt x="79" y="311"/>
                      <a:pt x="79" y="311"/>
                    </a:cubicBezTo>
                    <a:cubicBezTo>
                      <a:pt x="79" y="318"/>
                      <a:pt x="75" y="329"/>
                      <a:pt x="65" y="329"/>
                    </a:cubicBezTo>
                    <a:cubicBezTo>
                      <a:pt x="65" y="250"/>
                      <a:pt x="65" y="250"/>
                      <a:pt x="65" y="250"/>
                    </a:cubicBezTo>
                    <a:cubicBezTo>
                      <a:pt x="65" y="232"/>
                      <a:pt x="50" y="217"/>
                      <a:pt x="33" y="217"/>
                    </a:cubicBezTo>
                    <a:cubicBezTo>
                      <a:pt x="0" y="217"/>
                      <a:pt x="0" y="217"/>
                      <a:pt x="0" y="217"/>
                    </a:cubicBezTo>
                    <a:cubicBezTo>
                      <a:pt x="0" y="250"/>
                      <a:pt x="0" y="250"/>
                      <a:pt x="0" y="250"/>
                    </a:cubicBezTo>
                    <a:cubicBezTo>
                      <a:pt x="0" y="344"/>
                      <a:pt x="0" y="344"/>
                      <a:pt x="0" y="344"/>
                    </a:cubicBezTo>
                    <a:cubicBezTo>
                      <a:pt x="0" y="344"/>
                      <a:pt x="0" y="344"/>
                      <a:pt x="0" y="344"/>
                    </a:cubicBezTo>
                    <a:cubicBezTo>
                      <a:pt x="0" y="344"/>
                      <a:pt x="0" y="344"/>
                      <a:pt x="0" y="344"/>
                    </a:cubicBezTo>
                    <a:cubicBezTo>
                      <a:pt x="0" y="437"/>
                      <a:pt x="75" y="512"/>
                      <a:pt x="168" y="512"/>
                    </a:cubicBezTo>
                    <a:cubicBezTo>
                      <a:pt x="255" y="512"/>
                      <a:pt x="326" y="447"/>
                      <a:pt x="335" y="362"/>
                    </a:cubicBezTo>
                    <a:cubicBezTo>
                      <a:pt x="336" y="362"/>
                      <a:pt x="336" y="362"/>
                      <a:pt x="336" y="362"/>
                    </a:cubicBezTo>
                    <a:lnTo>
                      <a:pt x="336" y="35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grpSp>
        <p:nvGrpSpPr>
          <p:cNvPr id="125" name="Firewall"/>
          <p:cNvGrpSpPr>
            <a:grpSpLocks noChangeAspect="1"/>
          </p:cNvGrpSpPr>
          <p:nvPr/>
        </p:nvGrpSpPr>
        <p:grpSpPr>
          <a:xfrm>
            <a:off x="5716262" y="4081087"/>
            <a:ext cx="1167937" cy="765036"/>
            <a:chOff x="3034223" y="2037174"/>
            <a:chExt cx="2311441" cy="1478128"/>
          </a:xfrm>
        </p:grpSpPr>
        <p:sp>
          <p:nvSpPr>
            <p:cNvPr id="126" name="Rectangle 125"/>
            <p:cNvSpPr/>
            <p:nvPr/>
          </p:nvSpPr>
          <p:spPr bwMode="auto">
            <a:xfrm>
              <a:off x="3037597" y="2049462"/>
              <a:ext cx="2305927" cy="14658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126"/>
            <p:cNvSpPr/>
            <p:nvPr/>
          </p:nvSpPr>
          <p:spPr bwMode="auto">
            <a:xfrm>
              <a:off x="3037597"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28" name="Rectangle 127"/>
            <p:cNvSpPr/>
            <p:nvPr/>
          </p:nvSpPr>
          <p:spPr bwMode="auto">
            <a:xfrm>
              <a:off x="3816348"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29" name="Rectangle 128"/>
            <p:cNvSpPr/>
            <p:nvPr/>
          </p:nvSpPr>
          <p:spPr bwMode="auto">
            <a:xfrm>
              <a:off x="4601284" y="203717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0" name="Rectangle 129"/>
            <p:cNvSpPr/>
            <p:nvPr/>
          </p:nvSpPr>
          <p:spPr bwMode="auto">
            <a:xfrm>
              <a:off x="3037597"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1" name="Rectangle 130"/>
            <p:cNvSpPr/>
            <p:nvPr/>
          </p:nvSpPr>
          <p:spPr bwMode="auto">
            <a:xfrm>
              <a:off x="3815074"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2" name="Rectangle 131"/>
            <p:cNvSpPr/>
            <p:nvPr/>
          </p:nvSpPr>
          <p:spPr bwMode="auto">
            <a:xfrm>
              <a:off x="4603424" y="2799680"/>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3" name="Rectangle 132"/>
            <p:cNvSpPr/>
            <p:nvPr/>
          </p:nvSpPr>
          <p:spPr bwMode="auto">
            <a:xfrm>
              <a:off x="3034223" y="2421945"/>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4" name="Rectangle 133"/>
            <p:cNvSpPr/>
            <p:nvPr/>
          </p:nvSpPr>
          <p:spPr bwMode="auto">
            <a:xfrm>
              <a:off x="5016480" y="2422921"/>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5" name="Rectangle 134"/>
            <p:cNvSpPr/>
            <p:nvPr/>
          </p:nvSpPr>
          <p:spPr bwMode="auto">
            <a:xfrm>
              <a:off x="3448320" y="242194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6" name="Rectangle 135"/>
            <p:cNvSpPr/>
            <p:nvPr/>
          </p:nvSpPr>
          <p:spPr bwMode="auto">
            <a:xfrm>
              <a:off x="4232304" y="242194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7" name="Rectangle 136"/>
            <p:cNvSpPr/>
            <p:nvPr/>
          </p:nvSpPr>
          <p:spPr bwMode="auto">
            <a:xfrm>
              <a:off x="3037597" y="3178354"/>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8" name="Rectangle 137"/>
            <p:cNvSpPr/>
            <p:nvPr/>
          </p:nvSpPr>
          <p:spPr bwMode="auto">
            <a:xfrm>
              <a:off x="4974544" y="3178352"/>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9" name="Rectangle 138"/>
            <p:cNvSpPr/>
            <p:nvPr/>
          </p:nvSpPr>
          <p:spPr bwMode="auto">
            <a:xfrm>
              <a:off x="3405343" y="3178353"/>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40" name="Rectangle 139"/>
            <p:cNvSpPr/>
            <p:nvPr/>
          </p:nvSpPr>
          <p:spPr bwMode="auto">
            <a:xfrm>
              <a:off x="4190560" y="317835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41" name="Authentication"/>
          <p:cNvGrpSpPr>
            <a:grpSpLocks noChangeAspect="1"/>
          </p:cNvGrpSpPr>
          <p:nvPr/>
        </p:nvGrpSpPr>
        <p:grpSpPr bwMode="auto">
          <a:xfrm rot="20700000">
            <a:off x="6379188" y="4456601"/>
            <a:ext cx="727836" cy="450654"/>
            <a:chOff x="6405" y="2444"/>
            <a:chExt cx="772" cy="478"/>
          </a:xfrm>
        </p:grpSpPr>
        <p:sp>
          <p:nvSpPr>
            <p:cNvPr id="142" name="AutoShape 3"/>
            <p:cNvSpPr>
              <a:spLocks noChangeAspect="1" noChangeArrowheads="1" noTextEdit="1"/>
            </p:cNvSpPr>
            <p:nvPr/>
          </p:nvSpPr>
          <p:spPr bwMode="auto">
            <a:xfrm>
              <a:off x="6409" y="2444"/>
              <a:ext cx="768"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143" name="Freeform 5"/>
            <p:cNvSpPr>
              <a:spLocks/>
            </p:cNvSpPr>
            <p:nvPr/>
          </p:nvSpPr>
          <p:spPr bwMode="auto">
            <a:xfrm>
              <a:off x="6405" y="2448"/>
              <a:ext cx="768" cy="474"/>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144" name="Rectangle 6"/>
            <p:cNvSpPr>
              <a:spLocks noChangeArrowheads="1"/>
            </p:cNvSpPr>
            <p:nvPr/>
          </p:nvSpPr>
          <p:spPr bwMode="auto">
            <a:xfrm>
              <a:off x="6489" y="2510"/>
              <a:ext cx="191" cy="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145" name="Freeform 7"/>
            <p:cNvSpPr>
              <a:spLocks/>
            </p:cNvSpPr>
            <p:nvPr/>
          </p:nvSpPr>
          <p:spPr bwMode="auto">
            <a:xfrm>
              <a:off x="6768" y="2502"/>
              <a:ext cx="352" cy="15"/>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146" name="Freeform 8"/>
            <p:cNvSpPr>
              <a:spLocks/>
            </p:cNvSpPr>
            <p:nvPr/>
          </p:nvSpPr>
          <p:spPr bwMode="auto">
            <a:xfrm>
              <a:off x="6768" y="2563"/>
              <a:ext cx="35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147" name="Freeform 9"/>
            <p:cNvSpPr>
              <a:spLocks/>
            </p:cNvSpPr>
            <p:nvPr/>
          </p:nvSpPr>
          <p:spPr bwMode="auto">
            <a:xfrm>
              <a:off x="6768" y="2671"/>
              <a:ext cx="352" cy="17"/>
            </a:xfrm>
            <a:custGeom>
              <a:avLst/>
              <a:gdLst>
                <a:gd name="T0" fmla="*/ 89 w 92"/>
                <a:gd name="T1" fmla="*/ 5 h 5"/>
                <a:gd name="T2" fmla="*/ 2 w 92"/>
                <a:gd name="T3" fmla="*/ 5 h 5"/>
                <a:gd name="T4" fmla="*/ 0 w 92"/>
                <a:gd name="T5" fmla="*/ 3 h 5"/>
                <a:gd name="T6" fmla="*/ 2 w 92"/>
                <a:gd name="T7" fmla="*/ 0 h 5"/>
                <a:gd name="T8" fmla="*/ 89 w 92"/>
                <a:gd name="T9" fmla="*/ 0 h 5"/>
                <a:gd name="T10" fmla="*/ 92 w 92"/>
                <a:gd name="T11" fmla="*/ 3 h 5"/>
                <a:gd name="T12" fmla="*/ 89 w 9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2" h="5">
                  <a:moveTo>
                    <a:pt x="89" y="5"/>
                  </a:moveTo>
                  <a:cubicBezTo>
                    <a:pt x="2" y="5"/>
                    <a:pt x="2" y="5"/>
                    <a:pt x="2" y="5"/>
                  </a:cubicBezTo>
                  <a:cubicBezTo>
                    <a:pt x="1" y="5"/>
                    <a:pt x="0" y="4"/>
                    <a:pt x="0" y="3"/>
                  </a:cubicBezTo>
                  <a:cubicBezTo>
                    <a:pt x="0" y="1"/>
                    <a:pt x="1" y="0"/>
                    <a:pt x="2" y="0"/>
                  </a:cubicBezTo>
                  <a:cubicBezTo>
                    <a:pt x="89" y="0"/>
                    <a:pt x="89" y="0"/>
                    <a:pt x="89" y="0"/>
                  </a:cubicBezTo>
                  <a:cubicBezTo>
                    <a:pt x="91" y="0"/>
                    <a:pt x="92" y="1"/>
                    <a:pt x="92" y="3"/>
                  </a:cubicBezTo>
                  <a:cubicBezTo>
                    <a:pt x="92" y="4"/>
                    <a:pt x="91" y="5"/>
                    <a:pt x="89"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148" name="Freeform 10"/>
            <p:cNvSpPr>
              <a:spLocks/>
            </p:cNvSpPr>
            <p:nvPr/>
          </p:nvSpPr>
          <p:spPr bwMode="auto">
            <a:xfrm>
              <a:off x="6768" y="2733"/>
              <a:ext cx="352" cy="15"/>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149" name="Freeform 11"/>
            <p:cNvSpPr>
              <a:spLocks/>
            </p:cNvSpPr>
            <p:nvPr/>
          </p:nvSpPr>
          <p:spPr bwMode="auto">
            <a:xfrm>
              <a:off x="6482" y="2795"/>
              <a:ext cx="638" cy="15"/>
            </a:xfrm>
            <a:custGeom>
              <a:avLst/>
              <a:gdLst>
                <a:gd name="T0" fmla="*/ 164 w 167"/>
                <a:gd name="T1" fmla="*/ 4 h 4"/>
                <a:gd name="T2" fmla="*/ 2 w 167"/>
                <a:gd name="T3" fmla="*/ 4 h 4"/>
                <a:gd name="T4" fmla="*/ 0 w 167"/>
                <a:gd name="T5" fmla="*/ 2 h 4"/>
                <a:gd name="T6" fmla="*/ 2 w 167"/>
                <a:gd name="T7" fmla="*/ 0 h 4"/>
                <a:gd name="T8" fmla="*/ 164 w 167"/>
                <a:gd name="T9" fmla="*/ 0 h 4"/>
                <a:gd name="T10" fmla="*/ 167 w 167"/>
                <a:gd name="T11" fmla="*/ 2 h 4"/>
                <a:gd name="T12" fmla="*/ 164 w 1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7" h="4">
                  <a:moveTo>
                    <a:pt x="164" y="4"/>
                  </a:moveTo>
                  <a:cubicBezTo>
                    <a:pt x="2" y="4"/>
                    <a:pt x="2" y="4"/>
                    <a:pt x="2" y="4"/>
                  </a:cubicBezTo>
                  <a:cubicBezTo>
                    <a:pt x="1" y="4"/>
                    <a:pt x="0" y="3"/>
                    <a:pt x="0" y="2"/>
                  </a:cubicBezTo>
                  <a:cubicBezTo>
                    <a:pt x="0" y="1"/>
                    <a:pt x="1" y="0"/>
                    <a:pt x="2" y="0"/>
                  </a:cubicBezTo>
                  <a:cubicBezTo>
                    <a:pt x="164" y="0"/>
                    <a:pt x="164" y="0"/>
                    <a:pt x="164" y="0"/>
                  </a:cubicBezTo>
                  <a:cubicBezTo>
                    <a:pt x="166" y="0"/>
                    <a:pt x="167" y="1"/>
                    <a:pt x="167" y="2"/>
                  </a:cubicBezTo>
                  <a:cubicBezTo>
                    <a:pt x="167" y="3"/>
                    <a:pt x="166" y="4"/>
                    <a:pt x="16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150" name="Freeform 12"/>
            <p:cNvSpPr>
              <a:spLocks/>
            </p:cNvSpPr>
            <p:nvPr/>
          </p:nvSpPr>
          <p:spPr bwMode="auto">
            <a:xfrm>
              <a:off x="6482" y="2852"/>
              <a:ext cx="638" cy="17"/>
            </a:xfrm>
            <a:custGeom>
              <a:avLst/>
              <a:gdLst>
                <a:gd name="T0" fmla="*/ 164 w 167"/>
                <a:gd name="T1" fmla="*/ 5 h 5"/>
                <a:gd name="T2" fmla="*/ 2 w 167"/>
                <a:gd name="T3" fmla="*/ 5 h 5"/>
                <a:gd name="T4" fmla="*/ 0 w 167"/>
                <a:gd name="T5" fmla="*/ 2 h 5"/>
                <a:gd name="T6" fmla="*/ 2 w 167"/>
                <a:gd name="T7" fmla="*/ 0 h 5"/>
                <a:gd name="T8" fmla="*/ 164 w 167"/>
                <a:gd name="T9" fmla="*/ 0 h 5"/>
                <a:gd name="T10" fmla="*/ 167 w 167"/>
                <a:gd name="T11" fmla="*/ 2 h 5"/>
                <a:gd name="T12" fmla="*/ 164 w 16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67" h="5">
                  <a:moveTo>
                    <a:pt x="164" y="5"/>
                  </a:moveTo>
                  <a:cubicBezTo>
                    <a:pt x="2" y="5"/>
                    <a:pt x="2" y="5"/>
                    <a:pt x="2" y="5"/>
                  </a:cubicBezTo>
                  <a:cubicBezTo>
                    <a:pt x="1" y="5"/>
                    <a:pt x="0" y="4"/>
                    <a:pt x="0" y="2"/>
                  </a:cubicBezTo>
                  <a:cubicBezTo>
                    <a:pt x="0" y="1"/>
                    <a:pt x="1" y="0"/>
                    <a:pt x="2" y="0"/>
                  </a:cubicBezTo>
                  <a:cubicBezTo>
                    <a:pt x="164" y="0"/>
                    <a:pt x="164" y="0"/>
                    <a:pt x="164" y="0"/>
                  </a:cubicBezTo>
                  <a:cubicBezTo>
                    <a:pt x="166" y="0"/>
                    <a:pt x="167" y="1"/>
                    <a:pt x="167" y="2"/>
                  </a:cubicBezTo>
                  <a:cubicBezTo>
                    <a:pt x="167" y="4"/>
                    <a:pt x="166" y="5"/>
                    <a:pt x="164"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151" name="Oval 13"/>
            <p:cNvSpPr>
              <a:spLocks noChangeArrowheads="1"/>
            </p:cNvSpPr>
            <p:nvPr/>
          </p:nvSpPr>
          <p:spPr bwMode="auto">
            <a:xfrm>
              <a:off x="6550" y="2556"/>
              <a:ext cx="69" cy="69"/>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152" name="Freeform 14"/>
            <p:cNvSpPr>
              <a:spLocks/>
            </p:cNvSpPr>
            <p:nvPr/>
          </p:nvSpPr>
          <p:spPr bwMode="auto">
            <a:xfrm>
              <a:off x="6531" y="2641"/>
              <a:ext cx="107" cy="100"/>
            </a:xfrm>
            <a:custGeom>
              <a:avLst/>
              <a:gdLst>
                <a:gd name="T0" fmla="*/ 28 w 28"/>
                <a:gd name="T1" fmla="*/ 26 h 26"/>
                <a:gd name="T2" fmla="*/ 28 w 28"/>
                <a:gd name="T3" fmla="*/ 9 h 26"/>
                <a:gd name="T4" fmla="*/ 19 w 28"/>
                <a:gd name="T5" fmla="*/ 0 h 26"/>
                <a:gd name="T6" fmla="*/ 9 w 28"/>
                <a:gd name="T7" fmla="*/ 0 h 26"/>
                <a:gd name="T8" fmla="*/ 0 w 28"/>
                <a:gd name="T9" fmla="*/ 9 h 26"/>
                <a:gd name="T10" fmla="*/ 0 w 28"/>
                <a:gd name="T11" fmla="*/ 26 h 26"/>
                <a:gd name="T12" fmla="*/ 28 w 2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28" y="26"/>
                  </a:moveTo>
                  <a:cubicBezTo>
                    <a:pt x="28" y="9"/>
                    <a:pt x="28" y="9"/>
                    <a:pt x="28" y="9"/>
                  </a:cubicBezTo>
                  <a:cubicBezTo>
                    <a:pt x="28" y="4"/>
                    <a:pt x="24" y="0"/>
                    <a:pt x="19" y="0"/>
                  </a:cubicBezTo>
                  <a:cubicBezTo>
                    <a:pt x="9" y="0"/>
                    <a:pt x="9" y="0"/>
                    <a:pt x="9" y="0"/>
                  </a:cubicBezTo>
                  <a:cubicBezTo>
                    <a:pt x="4" y="0"/>
                    <a:pt x="0" y="4"/>
                    <a:pt x="0" y="9"/>
                  </a:cubicBezTo>
                  <a:cubicBezTo>
                    <a:pt x="0" y="26"/>
                    <a:pt x="0" y="26"/>
                    <a:pt x="0" y="26"/>
                  </a:cubicBezTo>
                  <a:lnTo>
                    <a:pt x="28" y="26"/>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spTree>
    <p:extLst>
      <p:ext uri="{BB962C8B-B14F-4D97-AF65-F5344CB8AC3E}">
        <p14:creationId xmlns:p14="http://schemas.microsoft.com/office/powerpoint/2010/main" val="8745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53" presetClass="exit" presetSubtype="32" fill="hold" nodeType="withEffect">
                                  <p:stCondLst>
                                    <p:cond delay="0"/>
                                  </p:stCondLst>
                                  <p:childTnLst>
                                    <p:anim calcmode="lin" valueType="num">
                                      <p:cBhvr>
                                        <p:cTn id="9" dur="500"/>
                                        <p:tgtEl>
                                          <p:spTgt spid="4"/>
                                        </p:tgtEl>
                                        <p:attrNameLst>
                                          <p:attrName>ppt_w</p:attrName>
                                        </p:attrNameLst>
                                      </p:cBhvr>
                                      <p:tavLst>
                                        <p:tav tm="0">
                                          <p:val>
                                            <p:strVal val="ppt_w"/>
                                          </p:val>
                                        </p:tav>
                                        <p:tav tm="100000">
                                          <p:val>
                                            <p:fltVal val="0"/>
                                          </p:val>
                                        </p:tav>
                                      </p:tavLst>
                                    </p:anim>
                                    <p:anim calcmode="lin" valueType="num">
                                      <p:cBhvr>
                                        <p:cTn id="10" dur="500"/>
                                        <p:tgtEl>
                                          <p:spTgt spid="4"/>
                                        </p:tgtEl>
                                        <p:attrNameLst>
                                          <p:attrName>ppt_h</p:attrName>
                                        </p:attrNameLst>
                                      </p:cBhvr>
                                      <p:tavLst>
                                        <p:tav tm="0">
                                          <p:val>
                                            <p:strVal val="ppt_h"/>
                                          </p:val>
                                        </p:tav>
                                        <p:tav tm="100000">
                                          <p:val>
                                            <p:fltVal val="0"/>
                                          </p:val>
                                        </p:tav>
                                      </p:tavLst>
                                    </p:anim>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1"/>
                                        </p:tgtEl>
                                        <p:attrNameLst>
                                          <p:attrName>style.visibility</p:attrName>
                                        </p:attrNameLst>
                                      </p:cBhvr>
                                      <p:to>
                                        <p:strVal val="visible"/>
                                      </p:to>
                                    </p:set>
                                    <p:animEffect transition="in" filter="wipe(up)">
                                      <p:cBhvr>
                                        <p:cTn id="22" dur="500"/>
                                        <p:tgtEl>
                                          <p:spTgt spid="121"/>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fade">
                                      <p:cBhvr>
                                        <p:cTn id="31" dur="500"/>
                                        <p:tgtEl>
                                          <p:spTgt spid="9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22"/>
                                        </p:tgtEl>
                                        <p:attrNameLst>
                                          <p:attrName>style.visibility</p:attrName>
                                        </p:attrNameLst>
                                      </p:cBhvr>
                                      <p:to>
                                        <p:strVal val="visible"/>
                                      </p:to>
                                    </p:set>
                                    <p:animEffect transition="in" filter="fade">
                                      <p:cBhvr>
                                        <p:cTn id="36" dur="500"/>
                                        <p:tgtEl>
                                          <p:spTgt spid="122"/>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125"/>
                                        </p:tgtEl>
                                        <p:attrNameLst>
                                          <p:attrName>style.visibility</p:attrName>
                                        </p:attrNameLst>
                                      </p:cBhvr>
                                      <p:to>
                                        <p:strVal val="visible"/>
                                      </p:to>
                                    </p:set>
                                    <p:animEffect transition="in" filter="barn(inVertical)">
                                      <p:cBhvr>
                                        <p:cTn id="41" dur="500"/>
                                        <p:tgtEl>
                                          <p:spTgt spid="125"/>
                                        </p:tgtEl>
                                      </p:cBhvr>
                                    </p:animEffect>
                                  </p:childTnLst>
                                </p:cTn>
                              </p:par>
                            </p:childTnLst>
                          </p:cTn>
                        </p:par>
                      </p:childTnLst>
                    </p:cTn>
                  </p:par>
                  <p:par>
                    <p:cTn id="42" fill="hold">
                      <p:stCondLst>
                        <p:cond delay="indefinite"/>
                      </p:stCondLst>
                      <p:childTnLst>
                        <p:par>
                          <p:cTn id="43" fill="hold">
                            <p:stCondLst>
                              <p:cond delay="0"/>
                            </p:stCondLst>
                            <p:childTnLst>
                              <p:par>
                                <p:cTn id="44" presetID="45" presetClass="entr" presetSubtype="0" fill="hold" nodeType="clickEffect">
                                  <p:stCondLst>
                                    <p:cond delay="0"/>
                                  </p:stCondLst>
                                  <p:childTnLst>
                                    <p:set>
                                      <p:cBhvr>
                                        <p:cTn id="45" dur="1" fill="hold">
                                          <p:stCondLst>
                                            <p:cond delay="0"/>
                                          </p:stCondLst>
                                        </p:cTn>
                                        <p:tgtEl>
                                          <p:spTgt spid="141"/>
                                        </p:tgtEl>
                                        <p:attrNameLst>
                                          <p:attrName>style.visibility</p:attrName>
                                        </p:attrNameLst>
                                      </p:cBhvr>
                                      <p:to>
                                        <p:strVal val="visible"/>
                                      </p:to>
                                    </p:set>
                                    <p:animEffect transition="in" filter="fade">
                                      <p:cBhvr>
                                        <p:cTn id="46" dur="2000"/>
                                        <p:tgtEl>
                                          <p:spTgt spid="141"/>
                                        </p:tgtEl>
                                      </p:cBhvr>
                                    </p:animEffect>
                                    <p:anim calcmode="lin" valueType="num">
                                      <p:cBhvr>
                                        <p:cTn id="47" dur="2000" fill="hold"/>
                                        <p:tgtEl>
                                          <p:spTgt spid="141"/>
                                        </p:tgtEl>
                                        <p:attrNameLst>
                                          <p:attrName>ppt_w</p:attrName>
                                        </p:attrNameLst>
                                      </p:cBhvr>
                                      <p:tavLst>
                                        <p:tav tm="0" fmla="#ppt_w*sin(2.5*pi*$)">
                                          <p:val>
                                            <p:fltVal val="0"/>
                                          </p:val>
                                        </p:tav>
                                        <p:tav tm="100000">
                                          <p:val>
                                            <p:fltVal val="1"/>
                                          </p:val>
                                        </p:tav>
                                      </p:tavLst>
                                    </p:anim>
                                    <p:anim calcmode="lin" valueType="num">
                                      <p:cBhvr>
                                        <p:cTn id="48" dur="2000" fill="hold"/>
                                        <p:tgtEl>
                                          <p:spTgt spid="1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rot="20890577">
            <a:off x="2124666" y="2614101"/>
            <a:ext cx="3874355" cy="2999226"/>
          </a:xfrm>
          <a:prstGeom prst="rect">
            <a:avLst/>
          </a:prstGeom>
        </p:spPr>
      </p:pic>
      <p:pic>
        <p:nvPicPr>
          <p:cNvPr id="6" name="Picture 5"/>
          <p:cNvPicPr>
            <a:picLocks noChangeAspect="1"/>
          </p:cNvPicPr>
          <p:nvPr/>
        </p:nvPicPr>
        <p:blipFill>
          <a:blip r:embed="rId3"/>
          <a:stretch>
            <a:fillRect/>
          </a:stretch>
        </p:blipFill>
        <p:spPr>
          <a:xfrm rot="469199">
            <a:off x="6099395" y="2756312"/>
            <a:ext cx="3058486" cy="3028138"/>
          </a:xfrm>
          <a:prstGeom prst="rect">
            <a:avLst/>
          </a:prstGeom>
        </p:spPr>
      </p:pic>
      <p:sp>
        <p:nvSpPr>
          <p:cNvPr id="8" name="Rounded Rectangular Callout 7"/>
          <p:cNvSpPr/>
          <p:nvPr/>
        </p:nvSpPr>
        <p:spPr>
          <a:xfrm>
            <a:off x="2429788" y="849705"/>
            <a:ext cx="3264112" cy="1015501"/>
          </a:xfrm>
          <a:prstGeom prst="wedgeRoundRectCallout">
            <a:avLst>
              <a:gd name="adj1" fmla="val 13453"/>
              <a:gd name="adj2" fmla="val 13596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Wow Chris! That’s really exciting, can we see a demo of this?</a:t>
            </a:r>
          </a:p>
        </p:txBody>
      </p:sp>
      <p:sp>
        <p:nvSpPr>
          <p:cNvPr id="9" name="Rounded Rectangular Callout 8"/>
          <p:cNvSpPr/>
          <p:nvPr/>
        </p:nvSpPr>
        <p:spPr>
          <a:xfrm>
            <a:off x="6367446" y="1088037"/>
            <a:ext cx="3264112" cy="1015501"/>
          </a:xfrm>
          <a:prstGeom prst="wedgeRoundRectCallout">
            <a:avLst>
              <a:gd name="adj1" fmla="val -17975"/>
              <a:gd name="adj2" fmla="val 22678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Sure thing Graeme, …</a:t>
            </a:r>
          </a:p>
        </p:txBody>
      </p:sp>
    </p:spTree>
    <p:extLst>
      <p:ext uri="{BB962C8B-B14F-4D97-AF65-F5344CB8AC3E}">
        <p14:creationId xmlns:p14="http://schemas.microsoft.com/office/powerpoint/2010/main" val="231715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1810998" cy="1957459"/>
          </a:xfrm>
        </p:spPr>
        <p:txBody>
          <a:bodyPr/>
          <a:lstStyle/>
          <a:p>
            <a:r>
              <a:rPr lang="en-US" dirty="0"/>
              <a:t>Getting Started with Databases</a:t>
            </a:r>
          </a:p>
        </p:txBody>
      </p:sp>
      <p:sp>
        <p:nvSpPr>
          <p:cNvPr id="8" name="Text Placeholder 4"/>
          <p:cNvSpPr>
            <a:spLocks noGrp="1"/>
          </p:cNvSpPr>
          <p:nvPr>
            <p:ph type="body" sz="quarter" idx="12" hasCustomPrompt="1"/>
          </p:nvPr>
        </p:nvSpPr>
        <p:spPr>
          <a:xfrm>
            <a:off x="274638" y="3954463"/>
            <a:ext cx="11353799" cy="794064"/>
          </a:xfrm>
          <a:noFill/>
        </p:spPr>
        <p:txBody>
          <a:bodyPr wrap="square"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Creating a database and performing initial configuration</a:t>
            </a:r>
          </a:p>
        </p:txBody>
      </p:sp>
    </p:spTree>
    <p:extLst>
      <p:ext uri="{BB962C8B-B14F-4D97-AF65-F5344CB8AC3E}">
        <p14:creationId xmlns:p14="http://schemas.microsoft.com/office/powerpoint/2010/main" val="20560416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rot="20890577">
            <a:off x="2124666" y="2614101"/>
            <a:ext cx="3874355" cy="2999226"/>
          </a:xfrm>
          <a:prstGeom prst="rect">
            <a:avLst/>
          </a:prstGeom>
        </p:spPr>
      </p:pic>
      <p:pic>
        <p:nvPicPr>
          <p:cNvPr id="6" name="Picture 5"/>
          <p:cNvPicPr>
            <a:picLocks noChangeAspect="1"/>
          </p:cNvPicPr>
          <p:nvPr/>
        </p:nvPicPr>
        <p:blipFill>
          <a:blip r:embed="rId3"/>
          <a:stretch>
            <a:fillRect/>
          </a:stretch>
        </p:blipFill>
        <p:spPr>
          <a:xfrm rot="469199">
            <a:off x="6099395" y="2756312"/>
            <a:ext cx="3058486" cy="3028138"/>
          </a:xfrm>
          <a:prstGeom prst="rect">
            <a:avLst/>
          </a:prstGeom>
        </p:spPr>
      </p:pic>
      <p:sp>
        <p:nvSpPr>
          <p:cNvPr id="8" name="Rounded Rectangular Callout 7"/>
          <p:cNvSpPr/>
          <p:nvPr/>
        </p:nvSpPr>
        <p:spPr>
          <a:xfrm>
            <a:off x="2429788" y="849705"/>
            <a:ext cx="3264112" cy="1015501"/>
          </a:xfrm>
          <a:prstGeom prst="wedgeRoundRectCallout">
            <a:avLst>
              <a:gd name="adj1" fmla="val 13453"/>
              <a:gd name="adj2" fmla="val 13596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So, what have we learned in this module Chris?</a:t>
            </a:r>
          </a:p>
        </p:txBody>
      </p:sp>
      <p:sp>
        <p:nvSpPr>
          <p:cNvPr id="9" name="Rounded Rectangular Callout 8"/>
          <p:cNvSpPr/>
          <p:nvPr/>
        </p:nvSpPr>
        <p:spPr>
          <a:xfrm>
            <a:off x="6367446" y="1088037"/>
            <a:ext cx="3264112" cy="1015501"/>
          </a:xfrm>
          <a:prstGeom prst="wedgeRoundRectCallout">
            <a:avLst>
              <a:gd name="adj1" fmla="val -17975"/>
              <a:gd name="adj2" fmla="val 22678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Well Graeme, …</a:t>
            </a:r>
          </a:p>
        </p:txBody>
      </p:sp>
    </p:spTree>
    <p:extLst>
      <p:ext uri="{BB962C8B-B14F-4D97-AF65-F5344CB8AC3E}">
        <p14:creationId xmlns:p14="http://schemas.microsoft.com/office/powerpoint/2010/main" val="116213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27037" y="1287462"/>
            <a:ext cx="12009437" cy="4417632"/>
          </a:xfrm>
        </p:spPr>
        <p:txBody>
          <a:bodyPr/>
          <a:lstStyle/>
          <a:p>
            <a:r>
              <a:rPr lang="en-US" sz="3200" b="0" dirty="0"/>
              <a:t>Databases are used to store data in </a:t>
            </a:r>
            <a:r>
              <a:rPr lang="en-US" sz="3200" dirty="0"/>
              <a:t>tables</a:t>
            </a:r>
          </a:p>
          <a:p>
            <a:r>
              <a:rPr lang="en-US" sz="3200" b="0" dirty="0"/>
              <a:t>Usually, we </a:t>
            </a:r>
            <a:r>
              <a:rPr lang="en-US" sz="3200" dirty="0"/>
              <a:t>normalize</a:t>
            </a:r>
            <a:r>
              <a:rPr lang="en-US" sz="3200" b="0" dirty="0"/>
              <a:t> these tables to create a </a:t>
            </a:r>
            <a:r>
              <a:rPr lang="en-US" sz="3200" dirty="0"/>
              <a:t>relational</a:t>
            </a:r>
            <a:r>
              <a:rPr lang="en-US" sz="3200" b="0" dirty="0"/>
              <a:t> schema</a:t>
            </a:r>
          </a:p>
          <a:p>
            <a:r>
              <a:rPr lang="en-US" sz="3200" b="0" dirty="0"/>
              <a:t>The tables are stored on disk, and managed in a </a:t>
            </a:r>
            <a:r>
              <a:rPr lang="en-US" sz="3200" dirty="0"/>
              <a:t>database server</a:t>
            </a:r>
          </a:p>
          <a:p>
            <a:r>
              <a:rPr lang="en-US" sz="3200" b="0" dirty="0"/>
              <a:t>Client applications access the database across a </a:t>
            </a:r>
            <a:r>
              <a:rPr lang="en-US" sz="3200" dirty="0"/>
              <a:t>network</a:t>
            </a:r>
          </a:p>
          <a:p>
            <a:r>
              <a:rPr lang="en-US" sz="3200" b="0" dirty="0"/>
              <a:t>Increasingly, the database server is hosted in the </a:t>
            </a:r>
            <a:r>
              <a:rPr lang="en-US" sz="3200" dirty="0"/>
              <a:t>cloud</a:t>
            </a:r>
          </a:p>
          <a:p>
            <a:r>
              <a:rPr lang="en-US" sz="3200" b="0" dirty="0"/>
              <a:t>Access to data in a database is restricted using </a:t>
            </a:r>
            <a:r>
              <a:rPr lang="en-US" sz="3200" dirty="0"/>
              <a:t>firewalls</a:t>
            </a:r>
            <a:r>
              <a:rPr lang="en-US" sz="3200" b="0" dirty="0"/>
              <a:t> and </a:t>
            </a:r>
            <a:r>
              <a:rPr lang="en-US" sz="3200" dirty="0"/>
              <a:t>authentication</a:t>
            </a:r>
          </a:p>
        </p:txBody>
      </p:sp>
    </p:spTree>
    <p:extLst>
      <p:ext uri="{BB962C8B-B14F-4D97-AF65-F5344CB8AC3E}">
        <p14:creationId xmlns:p14="http://schemas.microsoft.com/office/powerpoint/2010/main" val="11409216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rot="20890577">
            <a:off x="2124666" y="2614101"/>
            <a:ext cx="3874355" cy="2999226"/>
          </a:xfrm>
          <a:prstGeom prst="rect">
            <a:avLst/>
          </a:prstGeom>
        </p:spPr>
      </p:pic>
      <p:pic>
        <p:nvPicPr>
          <p:cNvPr id="6" name="Picture 5"/>
          <p:cNvPicPr>
            <a:picLocks noChangeAspect="1"/>
          </p:cNvPicPr>
          <p:nvPr/>
        </p:nvPicPr>
        <p:blipFill>
          <a:blip r:embed="rId3"/>
          <a:stretch>
            <a:fillRect/>
          </a:stretch>
        </p:blipFill>
        <p:spPr>
          <a:xfrm rot="469199">
            <a:off x="6099395" y="2756312"/>
            <a:ext cx="3058486" cy="3028138"/>
          </a:xfrm>
          <a:prstGeom prst="rect">
            <a:avLst/>
          </a:prstGeom>
        </p:spPr>
      </p:pic>
      <p:sp>
        <p:nvSpPr>
          <p:cNvPr id="8" name="Rounded Rectangular Callout 7"/>
          <p:cNvSpPr/>
          <p:nvPr/>
        </p:nvSpPr>
        <p:spPr>
          <a:xfrm>
            <a:off x="2429788" y="849705"/>
            <a:ext cx="3264112" cy="1015501"/>
          </a:xfrm>
          <a:prstGeom prst="wedgeRoundRectCallout">
            <a:avLst>
              <a:gd name="adj1" fmla="val 13453"/>
              <a:gd name="adj2" fmla="val 13596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That was really fascinating Chris?</a:t>
            </a:r>
          </a:p>
        </p:txBody>
      </p:sp>
      <p:sp>
        <p:nvSpPr>
          <p:cNvPr id="9" name="Rounded Rectangular Callout 8"/>
          <p:cNvSpPr/>
          <p:nvPr/>
        </p:nvSpPr>
        <p:spPr>
          <a:xfrm>
            <a:off x="6367446" y="1088037"/>
            <a:ext cx="3264112" cy="1015501"/>
          </a:xfrm>
          <a:prstGeom prst="wedgeRoundRectCallout">
            <a:avLst>
              <a:gd name="adj1" fmla="val -17975"/>
              <a:gd name="adj2" fmla="val 22678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I know Graeme, we rock…</a:t>
            </a:r>
          </a:p>
        </p:txBody>
      </p:sp>
    </p:spTree>
    <p:extLst>
      <p:ext uri="{BB962C8B-B14F-4D97-AF65-F5344CB8AC3E}">
        <p14:creationId xmlns:p14="http://schemas.microsoft.com/office/powerpoint/2010/main" val="313041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770437" y="601662"/>
            <a:ext cx="6858000" cy="77724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sz="6000" dirty="0">
                <a:solidFill>
                  <a:schemeClr val="tx1"/>
                </a:solidFill>
              </a:rPr>
              <a:t>Chris Randall</a:t>
            </a:r>
          </a:p>
        </p:txBody>
      </p:sp>
      <p:sp>
        <p:nvSpPr>
          <p:cNvPr id="8" name="Text Placeholder 3"/>
          <p:cNvSpPr txBox="1">
            <a:spLocks/>
          </p:cNvSpPr>
          <p:nvPr/>
        </p:nvSpPr>
        <p:spPr>
          <a:xfrm>
            <a:off x="4770437" y="1744662"/>
            <a:ext cx="7086600" cy="3984942"/>
          </a:xfrm>
          <a:prstGeom prst="rect">
            <a:avLst/>
          </a:prstGeom>
        </p:spPr>
        <p:txBody>
          <a:bodyPr/>
          <a:lst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dirty="0"/>
              <a:t>Senior Content Developer </a:t>
            </a:r>
            <a:r>
              <a:rPr lang="en-US" dirty="0">
                <a:solidFill>
                  <a:schemeClr val="tx1"/>
                </a:solidFill>
              </a:rPr>
              <a:t>at Microsoft</a:t>
            </a:r>
          </a:p>
          <a:p>
            <a:pPr>
              <a:spcBef>
                <a:spcPts val="1200"/>
              </a:spcBef>
            </a:pPr>
            <a:r>
              <a:rPr lang="en-US" dirty="0">
                <a:solidFill>
                  <a:schemeClr val="tx1"/>
                </a:solidFill>
              </a:rPr>
              <a:t>Microsoft Certified Solutions Expert for the SQL Server Data Platform and Business Intelligence</a:t>
            </a:r>
          </a:p>
          <a:p>
            <a:pPr>
              <a:spcBef>
                <a:spcPts val="1200"/>
              </a:spcBef>
            </a:pPr>
            <a:r>
              <a:rPr lang="en-US" dirty="0">
                <a:solidFill>
                  <a:schemeClr val="tx1"/>
                </a:solidFill>
              </a:rPr>
              <a:t>Focused on creating content about the Microsoft data platform for:</a:t>
            </a:r>
          </a:p>
          <a:p>
            <a:pPr lvl="1">
              <a:spcBef>
                <a:spcPts val="1200"/>
              </a:spcBef>
            </a:pPr>
            <a:r>
              <a:rPr lang="en-US" dirty="0">
                <a:solidFill>
                  <a:schemeClr val="tx1"/>
                </a:solidFill>
              </a:rPr>
              <a:t>Microsoft data platform</a:t>
            </a:r>
          </a:p>
          <a:p>
            <a:pPr lvl="1">
              <a:spcBef>
                <a:spcPts val="1200"/>
              </a:spcBef>
            </a:pPr>
            <a:r>
              <a:rPr lang="en-US" dirty="0">
                <a:solidFill>
                  <a:schemeClr val="tx1"/>
                </a:solidFill>
              </a:rPr>
              <a:t>SQL Server</a:t>
            </a:r>
          </a:p>
        </p:txBody>
      </p:sp>
      <p:pic>
        <p:nvPicPr>
          <p:cNvPr id="4" name="Picture 3">
            <a:extLst>
              <a:ext uri="{FF2B5EF4-FFF2-40B4-BE49-F238E27FC236}">
                <a16:creationId xmlns:a16="http://schemas.microsoft.com/office/drawing/2014/main" id="{7B3C93F9-B6F9-4997-873E-31122621E697}"/>
              </a:ext>
            </a:extLst>
          </p:cNvPr>
          <p:cNvPicPr>
            <a:picLocks noChangeAspect="1"/>
          </p:cNvPicPr>
          <p:nvPr/>
        </p:nvPicPr>
        <p:blipFill>
          <a:blip r:embed="rId2"/>
          <a:stretch>
            <a:fillRect/>
          </a:stretch>
        </p:blipFill>
        <p:spPr>
          <a:xfrm>
            <a:off x="1303337" y="1744662"/>
            <a:ext cx="2133600" cy="2133600"/>
          </a:xfrm>
          <a:prstGeom prst="rect">
            <a:avLst/>
          </a:prstGeom>
        </p:spPr>
      </p:pic>
      <p:sp>
        <p:nvSpPr>
          <p:cNvPr id="7" name="Title 1">
            <a:extLst>
              <a:ext uri="{FF2B5EF4-FFF2-40B4-BE49-F238E27FC236}">
                <a16:creationId xmlns:a16="http://schemas.microsoft.com/office/drawing/2014/main" id="{A4CF3EF2-E471-432B-8F41-3B6BB392947F}"/>
              </a:ext>
            </a:extLst>
          </p:cNvPr>
          <p:cNvSpPr txBox="1">
            <a:spLocks/>
          </p:cNvSpPr>
          <p:nvPr/>
        </p:nvSpPr>
        <p:spPr>
          <a:xfrm>
            <a:off x="655637" y="4934901"/>
            <a:ext cx="3886200" cy="77724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pPr algn="ctr"/>
            <a:r>
              <a:rPr lang="en-US" sz="3600" dirty="0">
                <a:solidFill>
                  <a:schemeClr val="tx1"/>
                </a:solidFill>
              </a:rPr>
              <a:t>@</a:t>
            </a:r>
            <a:r>
              <a:rPr lang="en-US" sz="3600" dirty="0" err="1">
                <a:solidFill>
                  <a:schemeClr val="tx1"/>
                </a:solidFill>
              </a:rPr>
              <a:t>cfrandall</a:t>
            </a:r>
            <a:endParaRPr lang="en-US" sz="3600" dirty="0">
              <a:solidFill>
                <a:schemeClr val="tx1"/>
              </a:solidFill>
            </a:endParaRPr>
          </a:p>
        </p:txBody>
      </p:sp>
    </p:spTree>
    <p:extLst>
      <p:ext uri="{BB962C8B-B14F-4D97-AF65-F5344CB8AC3E}">
        <p14:creationId xmlns:p14="http://schemas.microsoft.com/office/powerpoint/2010/main" val="4653528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770437" y="601662"/>
            <a:ext cx="6858000" cy="77724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sz="6000" dirty="0">
                <a:solidFill>
                  <a:schemeClr val="tx1"/>
                </a:solidFill>
              </a:rPr>
              <a:t>Graeme Malcolm</a:t>
            </a:r>
          </a:p>
        </p:txBody>
      </p:sp>
      <p:sp>
        <p:nvSpPr>
          <p:cNvPr id="8" name="Text Placeholder 3"/>
          <p:cNvSpPr txBox="1">
            <a:spLocks/>
          </p:cNvSpPr>
          <p:nvPr/>
        </p:nvSpPr>
        <p:spPr>
          <a:xfrm>
            <a:off x="4770437" y="1744662"/>
            <a:ext cx="7086600" cy="3984942"/>
          </a:xfrm>
          <a:prstGeom prst="rect">
            <a:avLst/>
          </a:prstGeom>
        </p:spPr>
        <p:txBody>
          <a:bodyPr/>
          <a:lst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dirty="0">
                <a:solidFill>
                  <a:schemeClr val="tx1"/>
                </a:solidFill>
              </a:rPr>
              <a:t>Senior Content Developer at Microsoft</a:t>
            </a:r>
          </a:p>
          <a:p>
            <a:pPr>
              <a:spcBef>
                <a:spcPts val="1200"/>
              </a:spcBef>
            </a:pPr>
            <a:r>
              <a:rPr lang="en-US" dirty="0">
                <a:solidFill>
                  <a:schemeClr val="tx1"/>
                </a:solidFill>
              </a:rPr>
              <a:t>Worked with SQL Server since version 4.2</a:t>
            </a:r>
          </a:p>
          <a:p>
            <a:pPr>
              <a:spcBef>
                <a:spcPts val="1200"/>
              </a:spcBef>
            </a:pPr>
            <a:r>
              <a:rPr lang="en-US" dirty="0">
                <a:solidFill>
                  <a:schemeClr val="tx1"/>
                </a:solidFill>
              </a:rPr>
              <a:t>Focused on creating content about the Microsoft data platform for:</a:t>
            </a:r>
          </a:p>
          <a:p>
            <a:pPr lvl="1">
              <a:spcBef>
                <a:spcPts val="1200"/>
              </a:spcBef>
            </a:pPr>
            <a:r>
              <a:rPr lang="en-US" dirty="0">
                <a:solidFill>
                  <a:schemeClr val="tx1"/>
                </a:solidFill>
              </a:rPr>
              <a:t>Database professionals</a:t>
            </a:r>
          </a:p>
          <a:p>
            <a:pPr lvl="1">
              <a:spcBef>
                <a:spcPts val="1200"/>
              </a:spcBef>
            </a:pPr>
            <a:r>
              <a:rPr lang="en-US" dirty="0">
                <a:solidFill>
                  <a:schemeClr val="tx1"/>
                </a:solidFill>
              </a:rPr>
              <a:t>Developers</a:t>
            </a:r>
          </a:p>
          <a:p>
            <a:pPr lvl="1">
              <a:spcBef>
                <a:spcPts val="1200"/>
              </a:spcBef>
            </a:pPr>
            <a:r>
              <a:rPr lang="en-US" dirty="0">
                <a:solidFill>
                  <a:schemeClr val="tx1"/>
                </a:solidFill>
              </a:rPr>
              <a:t>Data scientists</a:t>
            </a:r>
          </a:p>
        </p:txBody>
      </p:sp>
      <p:sp>
        <p:nvSpPr>
          <p:cNvPr id="9" name="Title 1"/>
          <p:cNvSpPr txBox="1">
            <a:spLocks/>
          </p:cNvSpPr>
          <p:nvPr/>
        </p:nvSpPr>
        <p:spPr>
          <a:xfrm>
            <a:off x="655637" y="4934901"/>
            <a:ext cx="3886200" cy="77724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pPr algn="ctr"/>
            <a:r>
              <a:rPr lang="en-US" sz="3600" dirty="0">
                <a:solidFill>
                  <a:schemeClr val="tx1"/>
                </a:solidFill>
              </a:rPr>
              <a:t>@</a:t>
            </a:r>
            <a:r>
              <a:rPr lang="en-US" sz="3600" dirty="0" err="1">
                <a:solidFill>
                  <a:schemeClr val="tx1"/>
                </a:solidFill>
              </a:rPr>
              <a:t>graeme_malcolm</a:t>
            </a:r>
            <a:endParaRPr lang="en-US" sz="3600" dirty="0">
              <a:solidFill>
                <a:schemeClr val="tx1"/>
              </a:solidFill>
            </a:endParaRPr>
          </a:p>
        </p:txBody>
      </p:sp>
      <p:pic>
        <p:nvPicPr>
          <p:cNvPr id="10" name="Picture 9">
            <a:extLst>
              <a:ext uri="{FF2B5EF4-FFF2-40B4-BE49-F238E27FC236}">
                <a16:creationId xmlns:a16="http://schemas.microsoft.com/office/drawing/2014/main" id="{CD98F50F-BAF3-4447-B0A6-A45F3A16E957}"/>
              </a:ext>
            </a:extLst>
          </p:cNvPr>
          <p:cNvPicPr>
            <a:picLocks noChangeAspect="1"/>
          </p:cNvPicPr>
          <p:nvPr/>
        </p:nvPicPr>
        <p:blipFill>
          <a:blip r:embed="rId2"/>
          <a:stretch>
            <a:fillRect/>
          </a:stretch>
        </p:blipFill>
        <p:spPr>
          <a:xfrm>
            <a:off x="1360726" y="1603533"/>
            <a:ext cx="2196941" cy="2133600"/>
          </a:xfrm>
          <a:prstGeom prst="rect">
            <a:avLst/>
          </a:prstGeom>
        </p:spPr>
      </p:pic>
    </p:spTree>
    <p:extLst>
      <p:ext uri="{BB962C8B-B14F-4D97-AF65-F5344CB8AC3E}">
        <p14:creationId xmlns:p14="http://schemas.microsoft.com/office/powerpoint/2010/main" val="35564130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Rectangle 2"/>
          <p:cNvSpPr/>
          <p:nvPr/>
        </p:nvSpPr>
        <p:spPr bwMode="auto">
          <a:xfrm>
            <a:off x="472757" y="217138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72757" y="294862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72757" y="372586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15" name="Rectangle 14"/>
          <p:cNvSpPr/>
          <p:nvPr/>
        </p:nvSpPr>
        <p:spPr bwMode="auto">
          <a:xfrm>
            <a:off x="6324917" y="217138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16" name="Rectangle 15"/>
          <p:cNvSpPr/>
          <p:nvPr/>
        </p:nvSpPr>
        <p:spPr bwMode="auto">
          <a:xfrm>
            <a:off x="6324917" y="294862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17" name="Rectangle 16"/>
          <p:cNvSpPr/>
          <p:nvPr/>
        </p:nvSpPr>
        <p:spPr bwMode="auto">
          <a:xfrm>
            <a:off x="6324917" y="372586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20" name="Rectangle 19"/>
          <p:cNvSpPr/>
          <p:nvPr/>
        </p:nvSpPr>
        <p:spPr bwMode="auto">
          <a:xfrm>
            <a:off x="1204277" y="217138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Introduction to Databases</a:t>
            </a:r>
          </a:p>
        </p:txBody>
      </p:sp>
      <p:sp>
        <p:nvSpPr>
          <p:cNvPr id="21" name="Rectangle 20"/>
          <p:cNvSpPr/>
          <p:nvPr/>
        </p:nvSpPr>
        <p:spPr bwMode="auto">
          <a:xfrm>
            <a:off x="1204277" y="294862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Getting Started with Tables</a:t>
            </a:r>
          </a:p>
        </p:txBody>
      </p:sp>
      <p:sp>
        <p:nvSpPr>
          <p:cNvPr id="22" name="Rectangle 21"/>
          <p:cNvSpPr/>
          <p:nvPr/>
        </p:nvSpPr>
        <p:spPr bwMode="auto">
          <a:xfrm>
            <a:off x="1204277" y="372586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Working with Data in Tables</a:t>
            </a:r>
          </a:p>
        </p:txBody>
      </p:sp>
      <p:sp>
        <p:nvSpPr>
          <p:cNvPr id="25" name="Rectangle 24"/>
          <p:cNvSpPr/>
          <p:nvPr/>
        </p:nvSpPr>
        <p:spPr bwMode="auto">
          <a:xfrm>
            <a:off x="7056437" y="217138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Optimizing Database Performance</a:t>
            </a:r>
          </a:p>
        </p:txBody>
      </p:sp>
      <p:sp>
        <p:nvSpPr>
          <p:cNvPr id="26" name="Rectangle 25"/>
          <p:cNvSpPr/>
          <p:nvPr/>
        </p:nvSpPr>
        <p:spPr bwMode="auto">
          <a:xfrm>
            <a:off x="7056437" y="294862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Working with Non-Relational Data</a:t>
            </a:r>
          </a:p>
        </p:txBody>
      </p:sp>
      <p:sp>
        <p:nvSpPr>
          <p:cNvPr id="27" name="Rectangle 26"/>
          <p:cNvSpPr/>
          <p:nvPr/>
        </p:nvSpPr>
        <p:spPr bwMode="auto">
          <a:xfrm>
            <a:off x="7056437" y="372586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Basic Database Administration</a:t>
            </a:r>
          </a:p>
        </p:txBody>
      </p:sp>
    </p:spTree>
    <p:extLst>
      <p:ext uri="{BB962C8B-B14F-4D97-AF65-F5344CB8AC3E}">
        <p14:creationId xmlns:p14="http://schemas.microsoft.com/office/powerpoint/2010/main" val="2743253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Chris Randall and Graeme Malcolm</a:t>
            </a:r>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a:t>Introduction to Databases</a:t>
            </a:r>
          </a:p>
        </p:txBody>
      </p:sp>
    </p:spTree>
    <p:extLst>
      <p:ext uri="{BB962C8B-B14F-4D97-AF65-F5344CB8AC3E}">
        <p14:creationId xmlns:p14="http://schemas.microsoft.com/office/powerpoint/2010/main" val="125160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rot="20890577">
            <a:off x="2124666" y="2614101"/>
            <a:ext cx="3874355" cy="2999226"/>
          </a:xfrm>
          <a:prstGeom prst="rect">
            <a:avLst/>
          </a:prstGeom>
        </p:spPr>
      </p:pic>
      <p:pic>
        <p:nvPicPr>
          <p:cNvPr id="6" name="Picture 5"/>
          <p:cNvPicPr>
            <a:picLocks noChangeAspect="1"/>
          </p:cNvPicPr>
          <p:nvPr/>
        </p:nvPicPr>
        <p:blipFill>
          <a:blip r:embed="rId3"/>
          <a:stretch>
            <a:fillRect/>
          </a:stretch>
        </p:blipFill>
        <p:spPr>
          <a:xfrm rot="469199">
            <a:off x="6099395" y="2756312"/>
            <a:ext cx="3058486" cy="3028138"/>
          </a:xfrm>
          <a:prstGeom prst="rect">
            <a:avLst/>
          </a:prstGeom>
        </p:spPr>
      </p:pic>
      <p:sp>
        <p:nvSpPr>
          <p:cNvPr id="8" name="Rounded Rectangular Callout 7"/>
          <p:cNvSpPr/>
          <p:nvPr/>
        </p:nvSpPr>
        <p:spPr>
          <a:xfrm>
            <a:off x="2429788" y="849705"/>
            <a:ext cx="3264112" cy="1015501"/>
          </a:xfrm>
          <a:prstGeom prst="wedgeRoundRectCallout">
            <a:avLst>
              <a:gd name="adj1" fmla="val 13453"/>
              <a:gd name="adj2" fmla="val 13596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Let’s riff on data and databases for a few minutes Chris?</a:t>
            </a:r>
          </a:p>
        </p:txBody>
      </p:sp>
      <p:sp>
        <p:nvSpPr>
          <p:cNvPr id="9" name="Rounded Rectangular Callout 8"/>
          <p:cNvSpPr/>
          <p:nvPr/>
        </p:nvSpPr>
        <p:spPr>
          <a:xfrm>
            <a:off x="6367446" y="1088037"/>
            <a:ext cx="3264112" cy="1015501"/>
          </a:xfrm>
          <a:prstGeom prst="wedgeRoundRectCallout">
            <a:avLst>
              <a:gd name="adj1" fmla="val -17975"/>
              <a:gd name="adj2" fmla="val 22678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OK Graeme, there’s nothing I’d like better…</a:t>
            </a:r>
          </a:p>
        </p:txBody>
      </p:sp>
    </p:spTree>
    <p:extLst>
      <p:ext uri="{BB962C8B-B14F-4D97-AF65-F5344CB8AC3E}">
        <p14:creationId xmlns:p14="http://schemas.microsoft.com/office/powerpoint/2010/main" val="760926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88371" y="408014"/>
            <a:ext cx="8859732" cy="6178497"/>
          </a:xfrm>
          <a:prstGeom prst="rect">
            <a:avLst/>
          </a:prstGeom>
        </p:spPr>
      </p:pic>
    </p:spTree>
    <p:extLst>
      <p:ext uri="{BB962C8B-B14F-4D97-AF65-F5344CB8AC3E}">
        <p14:creationId xmlns:p14="http://schemas.microsoft.com/office/powerpoint/2010/main" val="296123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Unnormalized"/>
          <p:cNvGraphicFramePr>
            <a:graphicFrameLocks noGrp="1"/>
          </p:cNvGraphicFramePr>
          <p:nvPr>
            <p:extLst/>
          </p:nvPr>
        </p:nvGraphicFramePr>
        <p:xfrm>
          <a:off x="2425651" y="2033226"/>
          <a:ext cx="6917326" cy="2341870"/>
        </p:xfrm>
        <a:graphic>
          <a:graphicData uri="http://schemas.openxmlformats.org/drawingml/2006/table">
            <a:tbl>
              <a:tblPr/>
              <a:tblGrid>
                <a:gridCol w="1488539">
                  <a:extLst>
                    <a:ext uri="{9D8B030D-6E8A-4147-A177-3AD203B41FA5}">
                      <a16:colId xmlns:a16="http://schemas.microsoft.com/office/drawing/2014/main" val="436938191"/>
                    </a:ext>
                  </a:extLst>
                </a:gridCol>
                <a:gridCol w="2159840">
                  <a:extLst>
                    <a:ext uri="{9D8B030D-6E8A-4147-A177-3AD203B41FA5}">
                      <a16:colId xmlns:a16="http://schemas.microsoft.com/office/drawing/2014/main" val="2657786380"/>
                    </a:ext>
                  </a:extLst>
                </a:gridCol>
                <a:gridCol w="1663660">
                  <a:extLst>
                    <a:ext uri="{9D8B030D-6E8A-4147-A177-3AD203B41FA5}">
                      <a16:colId xmlns:a16="http://schemas.microsoft.com/office/drawing/2014/main" val="261297266"/>
                    </a:ext>
                  </a:extLst>
                </a:gridCol>
                <a:gridCol w="1605287">
                  <a:extLst>
                    <a:ext uri="{9D8B030D-6E8A-4147-A177-3AD203B41FA5}">
                      <a16:colId xmlns:a16="http://schemas.microsoft.com/office/drawing/2014/main" val="1525600109"/>
                    </a:ext>
                  </a:extLst>
                </a:gridCol>
              </a:tblGrid>
              <a:tr h="468374">
                <a:tc gridSpan="4">
                  <a:txBody>
                    <a:bodyPr/>
                    <a:lstStyle/>
                    <a:p>
                      <a:pPr algn="l" fontAlgn="b"/>
                      <a:r>
                        <a:rPr lang="en-US" sz="2900" b="1" i="0" u="none" strike="noStrike" dirty="0">
                          <a:solidFill>
                            <a:srgbClr val="000000"/>
                          </a:solidFill>
                          <a:effectLst/>
                          <a:latin typeface="Calibri" panose="020F0502020204030204" pitchFamily="34" charset="0"/>
                        </a:rPr>
                        <a:t>Product</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000" b="1" i="0" u="none" strike="noStrike" dirty="0">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000" b="1" i="0" u="none" strike="noStrike" dirty="0">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000" b="1" i="0" u="none" strike="noStrike" dirty="0">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1510589"/>
                  </a:ext>
                </a:extLst>
              </a:tr>
              <a:tr h="468374">
                <a:tc>
                  <a:txBody>
                    <a:bodyPr/>
                    <a:lstStyle/>
                    <a:p>
                      <a:pPr algn="l" fontAlgn="b"/>
                      <a:r>
                        <a:rPr lang="en-US" sz="2000" b="1" i="0" u="none" strike="noStrike" dirty="0">
                          <a:solidFill>
                            <a:srgbClr val="000000"/>
                          </a:solidFill>
                          <a:effectLst/>
                          <a:latin typeface="Calibri" panose="020F0502020204030204" pitchFamily="34" charset="0"/>
                        </a:rPr>
                        <a:t>Name</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1" i="0" u="none" strike="noStrike" dirty="0">
                          <a:solidFill>
                            <a:srgbClr val="000000"/>
                          </a:solidFill>
                          <a:effectLst/>
                          <a:latin typeface="Calibri" panose="020F0502020204030204" pitchFamily="34" charset="0"/>
                        </a:rPr>
                        <a:t>Color</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1" i="0" u="none" strike="noStrike" dirty="0">
                          <a:solidFill>
                            <a:srgbClr val="000000"/>
                          </a:solidFill>
                          <a:effectLst/>
                          <a:latin typeface="Calibri" panose="020F0502020204030204" pitchFamily="34" charset="0"/>
                        </a:rPr>
                        <a:t>Supplier</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1" i="0" u="none" strike="noStrike" dirty="0">
                          <a:solidFill>
                            <a:srgbClr val="000000"/>
                          </a:solidFill>
                          <a:effectLst/>
                          <a:latin typeface="Calibri" panose="020F0502020204030204" pitchFamily="34" charset="0"/>
                        </a:rPr>
                        <a:t>Phone</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2046614"/>
                  </a:ext>
                </a:extLst>
              </a:tr>
              <a:tr h="468374">
                <a:tc>
                  <a:txBody>
                    <a:bodyPr/>
                    <a:lstStyle/>
                    <a:p>
                      <a:pPr algn="l" fontAlgn="b"/>
                      <a:r>
                        <a:rPr lang="en-US" sz="2000" b="0" i="0" u="none" strike="noStrike">
                          <a:solidFill>
                            <a:srgbClr val="000000"/>
                          </a:solidFill>
                          <a:effectLst/>
                          <a:latin typeface="Calibri" panose="020F0502020204030204" pitchFamily="34" charset="0"/>
                        </a:rPr>
                        <a:t>Widget</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Blue</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2000" b="0" i="0" u="none" strike="noStrike">
                          <a:solidFill>
                            <a:srgbClr val="000000"/>
                          </a:solidFill>
                          <a:effectLst/>
                          <a:latin typeface="Calibri" panose="020F0502020204030204" pitchFamily="34" charset="0"/>
                        </a:rPr>
                        <a:t>Contoso</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555-12345</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4119331750"/>
                  </a:ext>
                </a:extLst>
              </a:tr>
              <a:tr h="468374">
                <a:tc>
                  <a:txBody>
                    <a:bodyPr/>
                    <a:lstStyle/>
                    <a:p>
                      <a:pPr algn="l" fontAlgn="b"/>
                      <a:r>
                        <a:rPr lang="en-US" sz="2000" b="0" i="0" u="none" strike="noStrike">
                          <a:solidFill>
                            <a:srgbClr val="000000"/>
                          </a:solidFill>
                          <a:effectLst/>
                          <a:latin typeface="Calibri" panose="020F0502020204030204" pitchFamily="34" charset="0"/>
                        </a:rPr>
                        <a:t>Thingybob</a:t>
                      </a:r>
                    </a:p>
                  </a:txBody>
                  <a:tcPr marL="4858" marR="4858" marT="4858"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Blue, Red</a:t>
                      </a:r>
                    </a:p>
                  </a:txBody>
                  <a:tcPr marL="4858" marR="4858" marT="4858"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Northwind</a:t>
                      </a:r>
                    </a:p>
                  </a:txBody>
                  <a:tcPr marL="4858" marR="4858" marT="4858"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555-54321</a:t>
                      </a:r>
                    </a:p>
                  </a:txBody>
                  <a:tcPr marL="4858" marR="4858" marT="4858" marB="0" anchor="b">
                    <a:lnL>
                      <a:noFill/>
                    </a:lnL>
                    <a:lnR>
                      <a:noFill/>
                    </a:lnR>
                    <a:lnT>
                      <a:noFill/>
                    </a:lnT>
                    <a:lnB>
                      <a:noFill/>
                    </a:lnB>
                  </a:tcPr>
                </a:tc>
                <a:extLst>
                  <a:ext uri="{0D108BD9-81ED-4DB2-BD59-A6C34878D82A}">
                    <a16:rowId xmlns:a16="http://schemas.microsoft.com/office/drawing/2014/main" val="3239200832"/>
                  </a:ext>
                </a:extLst>
              </a:tr>
              <a:tr h="468374">
                <a:tc>
                  <a:txBody>
                    <a:bodyPr/>
                    <a:lstStyle/>
                    <a:p>
                      <a:pPr algn="l" fontAlgn="b"/>
                      <a:r>
                        <a:rPr lang="en-US" sz="2000" b="0" i="0" u="none" strike="noStrike">
                          <a:solidFill>
                            <a:srgbClr val="000000"/>
                          </a:solidFill>
                          <a:effectLst/>
                          <a:latin typeface="Calibri" panose="020F0502020204030204" pitchFamily="34" charset="0"/>
                        </a:rPr>
                        <a:t>Knicknack</a:t>
                      </a:r>
                    </a:p>
                  </a:txBody>
                  <a:tcPr marL="4858" marR="4858" marT="4858" marB="0" anchor="b">
                    <a:lnL>
                      <a:noFill/>
                    </a:lnL>
                    <a:lnR>
                      <a:noFill/>
                    </a:lnR>
                    <a:lnT>
                      <a:noFill/>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Red, Black</a:t>
                      </a:r>
                    </a:p>
                  </a:txBody>
                  <a:tcPr marL="4858" marR="4858" marT="4858" marB="0" anchor="b">
                    <a:lnL>
                      <a:noFill/>
                    </a:lnL>
                    <a:lnR>
                      <a:noFill/>
                    </a:lnR>
                    <a:lnT>
                      <a:noFill/>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Contoso</a:t>
                      </a:r>
                    </a:p>
                  </a:txBody>
                  <a:tcPr marL="4858" marR="4858" marT="4858" marB="0" anchor="b">
                    <a:lnL>
                      <a:noFill/>
                    </a:lnL>
                    <a:lnR>
                      <a:noFill/>
                    </a:lnR>
                    <a:lnT>
                      <a:noFill/>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555-12345</a:t>
                      </a:r>
                    </a:p>
                  </a:txBody>
                  <a:tcPr marL="4858" marR="4858" marT="4858" marB="0" anchor="b">
                    <a:lnL>
                      <a:noFill/>
                    </a:lnL>
                    <a:lnR>
                      <a:noFill/>
                    </a:lnR>
                    <a:lnT>
                      <a:noFill/>
                    </a:lnT>
                    <a:lnB>
                      <a:noFill/>
                    </a:lnB>
                    <a:solidFill>
                      <a:srgbClr val="D9D9D9"/>
                    </a:solidFill>
                  </a:tcPr>
                </a:tc>
                <a:extLst>
                  <a:ext uri="{0D108BD9-81ED-4DB2-BD59-A6C34878D82A}">
                    <a16:rowId xmlns:a16="http://schemas.microsoft.com/office/drawing/2014/main" val="3758283482"/>
                  </a:ext>
                </a:extLst>
              </a:tr>
            </a:tbl>
          </a:graphicData>
        </a:graphic>
      </p:graphicFrame>
      <p:graphicFrame>
        <p:nvGraphicFramePr>
          <p:cNvPr id="7" name="1NF"/>
          <p:cNvGraphicFramePr>
            <a:graphicFrameLocks noGrp="1"/>
          </p:cNvGraphicFramePr>
          <p:nvPr>
            <p:extLst/>
          </p:nvPr>
        </p:nvGraphicFramePr>
        <p:xfrm>
          <a:off x="2425651" y="2033226"/>
          <a:ext cx="6917326" cy="3278618"/>
        </p:xfrm>
        <a:graphic>
          <a:graphicData uri="http://schemas.openxmlformats.org/drawingml/2006/table">
            <a:tbl>
              <a:tblPr/>
              <a:tblGrid>
                <a:gridCol w="1488539">
                  <a:extLst>
                    <a:ext uri="{9D8B030D-6E8A-4147-A177-3AD203B41FA5}">
                      <a16:colId xmlns:a16="http://schemas.microsoft.com/office/drawing/2014/main" val="436938191"/>
                    </a:ext>
                  </a:extLst>
                </a:gridCol>
                <a:gridCol w="2159840">
                  <a:extLst>
                    <a:ext uri="{9D8B030D-6E8A-4147-A177-3AD203B41FA5}">
                      <a16:colId xmlns:a16="http://schemas.microsoft.com/office/drawing/2014/main" val="2657786380"/>
                    </a:ext>
                  </a:extLst>
                </a:gridCol>
                <a:gridCol w="1663660">
                  <a:extLst>
                    <a:ext uri="{9D8B030D-6E8A-4147-A177-3AD203B41FA5}">
                      <a16:colId xmlns:a16="http://schemas.microsoft.com/office/drawing/2014/main" val="261297266"/>
                    </a:ext>
                  </a:extLst>
                </a:gridCol>
                <a:gridCol w="1605287">
                  <a:extLst>
                    <a:ext uri="{9D8B030D-6E8A-4147-A177-3AD203B41FA5}">
                      <a16:colId xmlns:a16="http://schemas.microsoft.com/office/drawing/2014/main" val="1525600109"/>
                    </a:ext>
                  </a:extLst>
                </a:gridCol>
              </a:tblGrid>
              <a:tr h="468374">
                <a:tc gridSpan="4">
                  <a:txBody>
                    <a:bodyPr/>
                    <a:lstStyle/>
                    <a:p>
                      <a:pPr algn="l" fontAlgn="b"/>
                      <a:r>
                        <a:rPr lang="en-US" sz="2900" b="1" i="0" u="none" strike="noStrike" dirty="0">
                          <a:solidFill>
                            <a:srgbClr val="000000"/>
                          </a:solidFill>
                          <a:effectLst/>
                          <a:latin typeface="Calibri" panose="020F0502020204030204" pitchFamily="34" charset="0"/>
                        </a:rPr>
                        <a:t>Product</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l" fontAlgn="b"/>
                      <a:endParaRPr lang="en-US" sz="2000" b="1" i="0" u="none" strike="noStrike" dirty="0">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000" b="1" i="0" u="none" strike="noStrike" dirty="0">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000" b="1" i="0" u="none" strike="noStrike" dirty="0">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1510589"/>
                  </a:ext>
                </a:extLst>
              </a:tr>
              <a:tr h="468374">
                <a:tc>
                  <a:txBody>
                    <a:bodyPr/>
                    <a:lstStyle/>
                    <a:p>
                      <a:pPr algn="l" fontAlgn="b"/>
                      <a:r>
                        <a:rPr lang="en-US" sz="2000" b="1" i="0" u="none" strike="noStrike" dirty="0">
                          <a:solidFill>
                            <a:srgbClr val="000000"/>
                          </a:solidFill>
                          <a:effectLst/>
                          <a:latin typeface="Calibri" panose="020F0502020204030204" pitchFamily="34" charset="0"/>
                        </a:rPr>
                        <a:t>Name</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2000" b="1" i="0" u="none" strike="noStrike" dirty="0">
                          <a:solidFill>
                            <a:srgbClr val="000000"/>
                          </a:solidFill>
                          <a:effectLst/>
                          <a:latin typeface="Calibri" panose="020F0502020204030204" pitchFamily="34" charset="0"/>
                        </a:rPr>
                        <a:t>Color</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2000" b="1" i="0" u="none" strike="noStrike" dirty="0">
                          <a:solidFill>
                            <a:srgbClr val="000000"/>
                          </a:solidFill>
                          <a:effectLst/>
                          <a:latin typeface="Calibri" panose="020F0502020204030204" pitchFamily="34" charset="0"/>
                        </a:rPr>
                        <a:t>Supplier</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2000" b="1" i="0" u="none" strike="noStrike" dirty="0">
                          <a:solidFill>
                            <a:srgbClr val="000000"/>
                          </a:solidFill>
                          <a:effectLst/>
                          <a:latin typeface="Calibri" panose="020F0502020204030204" pitchFamily="34" charset="0"/>
                        </a:rPr>
                        <a:t>Phone</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422046614"/>
                  </a:ext>
                </a:extLst>
              </a:tr>
              <a:tr h="468374">
                <a:tc>
                  <a:txBody>
                    <a:bodyPr/>
                    <a:lstStyle/>
                    <a:p>
                      <a:pPr algn="l" fontAlgn="b"/>
                      <a:r>
                        <a:rPr lang="en-US" sz="2000" b="0" i="0" u="none" strike="noStrike">
                          <a:solidFill>
                            <a:srgbClr val="000000"/>
                          </a:solidFill>
                          <a:effectLst/>
                          <a:latin typeface="Calibri" panose="020F0502020204030204" pitchFamily="34" charset="0"/>
                        </a:rPr>
                        <a:t>Widget</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Blue</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Contoso</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555-12345</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4119331750"/>
                  </a:ext>
                </a:extLst>
              </a:tr>
              <a:tr h="468374">
                <a:tc>
                  <a:txBody>
                    <a:bodyPr/>
                    <a:lstStyle/>
                    <a:p>
                      <a:pPr algn="l" fontAlgn="b"/>
                      <a:r>
                        <a:rPr lang="en-US" sz="2000" b="0" i="0" u="none" strike="noStrike" dirty="0" err="1">
                          <a:solidFill>
                            <a:srgbClr val="000000"/>
                          </a:solidFill>
                          <a:effectLst/>
                          <a:latin typeface="Calibri" panose="020F0502020204030204" pitchFamily="34" charset="0"/>
                        </a:rPr>
                        <a:t>Thingybob</a:t>
                      </a:r>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Blue</a:t>
                      </a: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err="1">
                          <a:solidFill>
                            <a:srgbClr val="000000"/>
                          </a:solidFill>
                          <a:effectLst/>
                          <a:latin typeface="Calibri" panose="020F0502020204030204" pitchFamily="34" charset="0"/>
                        </a:rPr>
                        <a:t>Northwind</a:t>
                      </a:r>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555-54321</a:t>
                      </a: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3239200832"/>
                  </a:ext>
                </a:extLst>
              </a:tr>
              <a:tr h="468374">
                <a:tc>
                  <a:txBody>
                    <a:bodyPr/>
                    <a:lstStyle/>
                    <a:p>
                      <a:pPr algn="l" fontAlgn="b"/>
                      <a:r>
                        <a:rPr lang="en-US" sz="2000" b="0" i="0" u="none" strike="noStrike">
                          <a:solidFill>
                            <a:srgbClr val="000000"/>
                          </a:solidFill>
                          <a:effectLst/>
                          <a:latin typeface="Calibri" panose="020F0502020204030204" pitchFamily="34" charset="0"/>
                        </a:rPr>
                        <a:t>Knicknack</a:t>
                      </a:r>
                    </a:p>
                  </a:txBody>
                  <a:tcPr marL="4858" marR="4858" marT="4858" marB="0" anchor="b">
                    <a:lnL>
                      <a:noFill/>
                    </a:lnL>
                    <a:lnR>
                      <a:noFill/>
                    </a:lnR>
                    <a:lnT>
                      <a:noFill/>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Red</a:t>
                      </a:r>
                    </a:p>
                  </a:txBody>
                  <a:tcPr marL="4858" marR="4858" marT="4858" marB="0" anchor="b">
                    <a:lnL>
                      <a:noFill/>
                    </a:lnL>
                    <a:lnR>
                      <a:noFill/>
                    </a:lnR>
                    <a:lnT>
                      <a:noFill/>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Contoso</a:t>
                      </a:r>
                    </a:p>
                  </a:txBody>
                  <a:tcPr marL="4858" marR="4858" marT="4858" marB="0" anchor="b">
                    <a:lnL>
                      <a:noFill/>
                    </a:lnL>
                    <a:lnR>
                      <a:noFill/>
                    </a:lnR>
                    <a:lnT>
                      <a:noFill/>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555-12345</a:t>
                      </a:r>
                    </a:p>
                  </a:txBody>
                  <a:tcPr marL="4858" marR="4858" marT="4858" marB="0" anchor="b">
                    <a:lnL>
                      <a:noFill/>
                    </a:lnL>
                    <a:lnR>
                      <a:noFill/>
                    </a:lnR>
                    <a:lnT>
                      <a:noFill/>
                    </a:lnT>
                    <a:lnB>
                      <a:noFill/>
                    </a:lnB>
                    <a:solidFill>
                      <a:srgbClr val="D9D9D9"/>
                    </a:solidFill>
                  </a:tcPr>
                </a:tc>
                <a:extLst>
                  <a:ext uri="{0D108BD9-81ED-4DB2-BD59-A6C34878D82A}">
                    <a16:rowId xmlns:a16="http://schemas.microsoft.com/office/drawing/2014/main" val="3758283482"/>
                  </a:ext>
                </a:extLst>
              </a:tr>
              <a:tr h="468374">
                <a:tc>
                  <a:txBody>
                    <a:bodyPr/>
                    <a:lstStyle/>
                    <a:p>
                      <a:pPr algn="l" fontAlgn="b"/>
                      <a:r>
                        <a:rPr lang="en-US" sz="2000" b="0" i="0" u="none" strike="noStrike" dirty="0" err="1">
                          <a:solidFill>
                            <a:srgbClr val="000000"/>
                          </a:solidFill>
                          <a:effectLst/>
                          <a:latin typeface="Calibri" panose="020F0502020204030204" pitchFamily="34" charset="0"/>
                        </a:rPr>
                        <a:t>Thingybob</a:t>
                      </a:r>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Red</a:t>
                      </a: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err="1">
                          <a:solidFill>
                            <a:srgbClr val="000000"/>
                          </a:solidFill>
                          <a:effectLst/>
                          <a:latin typeface="Calibri" panose="020F0502020204030204" pitchFamily="34" charset="0"/>
                        </a:rPr>
                        <a:t>Northwind</a:t>
                      </a:r>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555-54321</a:t>
                      </a: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1094308489"/>
                  </a:ext>
                </a:extLst>
              </a:tr>
              <a:tr h="468374">
                <a:tc>
                  <a:txBody>
                    <a:bodyPr/>
                    <a:lstStyle/>
                    <a:p>
                      <a:pPr algn="l" fontAlgn="b"/>
                      <a:r>
                        <a:rPr lang="en-US" sz="2000" b="0" i="0" u="none" strike="noStrike" dirty="0" err="1">
                          <a:solidFill>
                            <a:srgbClr val="000000"/>
                          </a:solidFill>
                          <a:effectLst/>
                          <a:latin typeface="Calibri" panose="020F0502020204030204" pitchFamily="34" charset="0"/>
                        </a:rPr>
                        <a:t>Knicknack</a:t>
                      </a:r>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Black</a:t>
                      </a:r>
                    </a:p>
                  </a:txBody>
                  <a:tcPr marL="4858" marR="4858" marT="4858" marB="0" anchor="b">
                    <a:lnL>
                      <a:noFill/>
                    </a:lnL>
                    <a:lnR>
                      <a:noFill/>
                    </a:lnR>
                    <a:lnT>
                      <a:noFill/>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Contoso</a:t>
                      </a:r>
                    </a:p>
                  </a:txBody>
                  <a:tcPr marL="4858" marR="4858" marT="4858" marB="0" anchor="b">
                    <a:lnL>
                      <a:noFill/>
                    </a:lnL>
                    <a:lnR>
                      <a:noFill/>
                    </a:lnR>
                    <a:lnT>
                      <a:noFill/>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555-12345</a:t>
                      </a:r>
                    </a:p>
                  </a:txBody>
                  <a:tcPr marL="4858" marR="4858" marT="4858" marB="0" anchor="b">
                    <a:lnL>
                      <a:noFill/>
                    </a:lnL>
                    <a:lnR>
                      <a:noFill/>
                    </a:lnR>
                    <a:lnT>
                      <a:noFill/>
                    </a:lnT>
                    <a:lnB>
                      <a:noFill/>
                    </a:lnB>
                    <a:solidFill>
                      <a:srgbClr val="D9D9D9"/>
                    </a:solidFill>
                  </a:tcPr>
                </a:tc>
                <a:extLst>
                  <a:ext uri="{0D108BD9-81ED-4DB2-BD59-A6C34878D82A}">
                    <a16:rowId xmlns:a16="http://schemas.microsoft.com/office/drawing/2014/main" val="2861983039"/>
                  </a:ext>
                </a:extLst>
              </a:tr>
            </a:tbl>
          </a:graphicData>
        </a:graphic>
      </p:graphicFrame>
      <p:graphicFrame>
        <p:nvGraphicFramePr>
          <p:cNvPr id="9" name="2NF(2)"/>
          <p:cNvGraphicFramePr>
            <a:graphicFrameLocks noGrp="1"/>
          </p:cNvGraphicFramePr>
          <p:nvPr>
            <p:extLst/>
          </p:nvPr>
        </p:nvGraphicFramePr>
        <p:xfrm>
          <a:off x="886500" y="860747"/>
          <a:ext cx="10469329" cy="1751349"/>
        </p:xfrm>
        <a:graphic>
          <a:graphicData uri="http://schemas.openxmlformats.org/drawingml/2006/table">
            <a:tbl>
              <a:tblPr/>
              <a:tblGrid>
                <a:gridCol w="1143153">
                  <a:extLst>
                    <a:ext uri="{9D8B030D-6E8A-4147-A177-3AD203B41FA5}">
                      <a16:colId xmlns:a16="http://schemas.microsoft.com/office/drawing/2014/main" val="3636686398"/>
                    </a:ext>
                  </a:extLst>
                </a:gridCol>
                <a:gridCol w="1300030">
                  <a:extLst>
                    <a:ext uri="{9D8B030D-6E8A-4147-A177-3AD203B41FA5}">
                      <a16:colId xmlns:a16="http://schemas.microsoft.com/office/drawing/2014/main" val="436938191"/>
                    </a:ext>
                  </a:extLst>
                </a:gridCol>
                <a:gridCol w="1326966">
                  <a:extLst>
                    <a:ext uri="{9D8B030D-6E8A-4147-A177-3AD203B41FA5}">
                      <a16:colId xmlns:a16="http://schemas.microsoft.com/office/drawing/2014/main" val="3938034899"/>
                    </a:ext>
                  </a:extLst>
                </a:gridCol>
                <a:gridCol w="1326966">
                  <a:extLst>
                    <a:ext uri="{9D8B030D-6E8A-4147-A177-3AD203B41FA5}">
                      <a16:colId xmlns:a16="http://schemas.microsoft.com/office/drawing/2014/main" val="1744052723"/>
                    </a:ext>
                  </a:extLst>
                </a:gridCol>
                <a:gridCol w="435930">
                  <a:extLst>
                    <a:ext uri="{9D8B030D-6E8A-4147-A177-3AD203B41FA5}">
                      <a16:colId xmlns:a16="http://schemas.microsoft.com/office/drawing/2014/main" val="1368044850"/>
                    </a:ext>
                  </a:extLst>
                </a:gridCol>
                <a:gridCol w="927355">
                  <a:extLst>
                    <a:ext uri="{9D8B030D-6E8A-4147-A177-3AD203B41FA5}">
                      <a16:colId xmlns:a16="http://schemas.microsoft.com/office/drawing/2014/main" val="2917626787"/>
                    </a:ext>
                  </a:extLst>
                </a:gridCol>
                <a:gridCol w="708002">
                  <a:extLst>
                    <a:ext uri="{9D8B030D-6E8A-4147-A177-3AD203B41FA5}">
                      <a16:colId xmlns:a16="http://schemas.microsoft.com/office/drawing/2014/main" val="2657786380"/>
                    </a:ext>
                  </a:extLst>
                </a:gridCol>
                <a:gridCol w="909639">
                  <a:extLst>
                    <a:ext uri="{9D8B030D-6E8A-4147-A177-3AD203B41FA5}">
                      <a16:colId xmlns:a16="http://schemas.microsoft.com/office/drawing/2014/main" val="261297266"/>
                    </a:ext>
                  </a:extLst>
                </a:gridCol>
                <a:gridCol w="1191661">
                  <a:extLst>
                    <a:ext uri="{9D8B030D-6E8A-4147-A177-3AD203B41FA5}">
                      <a16:colId xmlns:a16="http://schemas.microsoft.com/office/drawing/2014/main" val="3381229069"/>
                    </a:ext>
                  </a:extLst>
                </a:gridCol>
                <a:gridCol w="1199627">
                  <a:extLst>
                    <a:ext uri="{9D8B030D-6E8A-4147-A177-3AD203B41FA5}">
                      <a16:colId xmlns:a16="http://schemas.microsoft.com/office/drawing/2014/main" val="1525600109"/>
                    </a:ext>
                  </a:extLst>
                </a:gridCol>
              </a:tblGrid>
              <a:tr h="468374">
                <a:tc gridSpan="2">
                  <a:txBody>
                    <a:bodyPr/>
                    <a:lstStyle/>
                    <a:p>
                      <a:pPr algn="l" fontAlgn="b"/>
                      <a:r>
                        <a:rPr lang="en-US" sz="2900" b="1" i="0" u="none" strike="noStrike" dirty="0">
                          <a:solidFill>
                            <a:srgbClr val="000000"/>
                          </a:solidFill>
                          <a:effectLst/>
                          <a:latin typeface="Calibri" panose="020F0502020204030204" pitchFamily="34" charset="0"/>
                        </a:rPr>
                        <a:t>Product</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l" fontAlgn="b"/>
                      <a:endParaRPr lang="en-US" sz="2800" b="1" i="0" u="none" strike="noStrike" dirty="0">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9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9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9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fontAlgn="b"/>
                      <a:r>
                        <a:rPr lang="en-US" sz="2900" b="1" i="0" u="none" strike="noStrike" kern="1200" dirty="0">
                          <a:solidFill>
                            <a:srgbClr val="000000"/>
                          </a:solidFill>
                          <a:effectLst/>
                          <a:latin typeface="Calibri" panose="020F0502020204030204" pitchFamily="34" charset="0"/>
                          <a:ea typeface="+mn-ea"/>
                          <a:cs typeface="+mn-cs"/>
                        </a:rPr>
                        <a:t>Color</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l" fontAlgn="b"/>
                      <a:endParaRPr lang="en-US" sz="2800" b="1" i="0" u="none" strike="noStrike" kern="1200" dirty="0">
                        <a:solidFill>
                          <a:srgbClr val="000000"/>
                        </a:solidFill>
                        <a:effectLst/>
                        <a:latin typeface="Calibri" panose="020F0502020204030204" pitchFamily="34" charset="0"/>
                        <a:ea typeface="+mn-ea"/>
                        <a:cs typeface="+mn-cs"/>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0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fontAlgn="b"/>
                      <a:r>
                        <a:rPr lang="en-US" sz="2900" b="1" i="0" u="none" strike="noStrike" dirty="0">
                          <a:solidFill>
                            <a:srgbClr val="000000"/>
                          </a:solidFill>
                          <a:effectLst/>
                          <a:latin typeface="Calibri" panose="020F0502020204030204" pitchFamily="34" charset="0"/>
                        </a:rPr>
                        <a:t>Supplier</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l" fontAlgn="b"/>
                      <a:endParaRPr lang="en-US" sz="2800" b="1" i="0" u="none" strike="noStrike" dirty="0">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211510589"/>
                  </a:ext>
                </a:extLst>
              </a:tr>
              <a:tr h="315726">
                <a:tc>
                  <a:txBody>
                    <a:bodyPr/>
                    <a:lstStyle/>
                    <a:p>
                      <a:pPr algn="l" fontAlgn="b"/>
                      <a:r>
                        <a:rPr lang="en-US" sz="2000" b="1" i="0" u="none" strike="noStrike" dirty="0" err="1">
                          <a:solidFill>
                            <a:srgbClr val="000000"/>
                          </a:solidFill>
                          <a:effectLst/>
                          <a:latin typeface="Calibri" panose="020F0502020204030204" pitchFamily="34" charset="0"/>
                        </a:rPr>
                        <a:t>ProductID</a:t>
                      </a:r>
                      <a:endParaRPr lang="en-US" sz="20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2000" b="1" i="0" u="none" strike="noStrike" dirty="0">
                          <a:solidFill>
                            <a:srgbClr val="000000"/>
                          </a:solidFill>
                          <a:effectLst/>
                          <a:latin typeface="Calibri" panose="020F0502020204030204" pitchFamily="34" charset="0"/>
                        </a:rPr>
                        <a:t>Name</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2000" b="1" i="0" u="none" strike="noStrike" dirty="0">
                          <a:solidFill>
                            <a:srgbClr val="000000"/>
                          </a:solidFill>
                          <a:effectLst/>
                          <a:latin typeface="Calibri" panose="020F0502020204030204" pitchFamily="34" charset="0"/>
                        </a:rPr>
                        <a:t>Phone</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2000" b="1" i="0" u="none" strike="noStrike" dirty="0">
                          <a:solidFill>
                            <a:srgbClr val="000000"/>
                          </a:solidFill>
                          <a:effectLst/>
                          <a:latin typeface="Calibri" panose="020F0502020204030204" pitchFamily="34" charset="0"/>
                        </a:rPr>
                        <a:t>Supplier</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0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i="0" u="none" strike="noStrike" dirty="0" err="1">
                          <a:solidFill>
                            <a:srgbClr val="000000"/>
                          </a:solidFill>
                          <a:effectLst/>
                          <a:latin typeface="Calibri" panose="020F0502020204030204" pitchFamily="34" charset="0"/>
                        </a:rPr>
                        <a:t>ColorID</a:t>
                      </a:r>
                      <a:endParaRPr lang="en-US" sz="20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2000" b="1" i="0" u="none" strike="noStrike" dirty="0">
                          <a:solidFill>
                            <a:srgbClr val="000000"/>
                          </a:solidFill>
                          <a:effectLst/>
                          <a:latin typeface="Calibri" panose="020F0502020204030204" pitchFamily="34" charset="0"/>
                        </a:rPr>
                        <a:t>Color</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0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i="0" u="none" strike="noStrike" dirty="0" err="1">
                          <a:solidFill>
                            <a:srgbClr val="000000"/>
                          </a:solidFill>
                          <a:effectLst/>
                          <a:latin typeface="Calibri" panose="020F0502020204030204" pitchFamily="34" charset="0"/>
                        </a:rPr>
                        <a:t>SupplierID</a:t>
                      </a:r>
                      <a:endParaRPr lang="en-US" sz="20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2000" b="1" i="0" u="none" strike="noStrike" dirty="0">
                          <a:solidFill>
                            <a:srgbClr val="000000"/>
                          </a:solidFill>
                          <a:effectLst/>
                          <a:latin typeface="Calibri" panose="020F0502020204030204" pitchFamily="34" charset="0"/>
                        </a:rPr>
                        <a:t>Supplier</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422046614"/>
                  </a:ext>
                </a:extLst>
              </a:tr>
              <a:tr h="315726">
                <a:tc>
                  <a:txBody>
                    <a:bodyPr/>
                    <a:lstStyle/>
                    <a:p>
                      <a:pPr algn="l" fontAlgn="b"/>
                      <a:r>
                        <a:rPr lang="en-US" sz="2000" b="0" i="0" u="none" strike="noStrike" dirty="0">
                          <a:solidFill>
                            <a:srgbClr val="000000"/>
                          </a:solidFill>
                          <a:effectLst/>
                          <a:latin typeface="Calibri" panose="020F0502020204030204" pitchFamily="34" charset="0"/>
                        </a:rPr>
                        <a:t>1</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Widget</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555-12345</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1</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noFill/>
                      <a:prstDash val="solid"/>
                      <a:round/>
                      <a:headEnd type="none" w="med" len="med"/>
                      <a:tailEnd type="none" w="med" len="med"/>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1</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Blue</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1</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Contoso</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4119331750"/>
                  </a:ext>
                </a:extLst>
              </a:tr>
              <a:tr h="335797">
                <a:tc>
                  <a:txBody>
                    <a:bodyPr/>
                    <a:lstStyle/>
                    <a:p>
                      <a:pPr algn="l" fontAlgn="b"/>
                      <a:r>
                        <a:rPr lang="en-US" sz="2000" b="0" i="0" u="none" strike="noStrike" dirty="0">
                          <a:solidFill>
                            <a:srgbClr val="000000"/>
                          </a:solidFill>
                          <a:effectLst/>
                          <a:latin typeface="Calibri" panose="020F0502020204030204" pitchFamily="34" charset="0"/>
                        </a:rPr>
                        <a:t>2</a:t>
                      </a: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err="1">
                          <a:solidFill>
                            <a:srgbClr val="000000"/>
                          </a:solidFill>
                          <a:effectLst/>
                          <a:latin typeface="Calibri" panose="020F0502020204030204" pitchFamily="34" charset="0"/>
                        </a:rPr>
                        <a:t>Thingybob</a:t>
                      </a:r>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555-54321</a:t>
                      </a: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2</a:t>
                      </a: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2</a:t>
                      </a: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Red</a:t>
                      </a: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2</a:t>
                      </a: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err="1">
                          <a:solidFill>
                            <a:srgbClr val="000000"/>
                          </a:solidFill>
                          <a:effectLst/>
                          <a:latin typeface="Calibri" panose="020F0502020204030204" pitchFamily="34" charset="0"/>
                        </a:rPr>
                        <a:t>Northwind</a:t>
                      </a:r>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3239200832"/>
                  </a:ext>
                </a:extLst>
              </a:tr>
              <a:tr h="315726">
                <a:tc>
                  <a:txBody>
                    <a:bodyPr/>
                    <a:lstStyle/>
                    <a:p>
                      <a:pPr algn="l" fontAlgn="b"/>
                      <a:r>
                        <a:rPr lang="en-US" sz="2000" b="0" i="0" u="none" strike="noStrike" dirty="0">
                          <a:solidFill>
                            <a:srgbClr val="000000"/>
                          </a:solidFill>
                          <a:effectLst/>
                          <a:latin typeface="Calibri" panose="020F0502020204030204" pitchFamily="34" charset="0"/>
                        </a:rPr>
                        <a:t>3</a:t>
                      </a:r>
                    </a:p>
                  </a:txBody>
                  <a:tcPr marL="4858" marR="4858" marT="4858" marB="0" anchor="b">
                    <a:lnL>
                      <a:noFill/>
                    </a:lnL>
                    <a:lnR>
                      <a:noFill/>
                    </a:lnR>
                    <a:lnT>
                      <a:noFill/>
                    </a:lnT>
                    <a:lnB>
                      <a:noFill/>
                    </a:lnB>
                    <a:solidFill>
                      <a:srgbClr val="D9D9D9"/>
                    </a:solidFill>
                  </a:tcPr>
                </a:tc>
                <a:tc>
                  <a:txBody>
                    <a:bodyPr/>
                    <a:lstStyle/>
                    <a:p>
                      <a:pPr algn="l" fontAlgn="b"/>
                      <a:r>
                        <a:rPr lang="en-US" sz="2000" b="0" i="0" u="none" strike="noStrike" dirty="0" err="1">
                          <a:solidFill>
                            <a:srgbClr val="000000"/>
                          </a:solidFill>
                          <a:effectLst/>
                          <a:latin typeface="Calibri" panose="020F0502020204030204" pitchFamily="34" charset="0"/>
                        </a:rPr>
                        <a:t>Knicknack</a:t>
                      </a:r>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555-12345</a:t>
                      </a:r>
                    </a:p>
                  </a:txBody>
                  <a:tcPr marL="4858" marR="4858" marT="4858" marB="0" anchor="b">
                    <a:lnL>
                      <a:noFill/>
                    </a:lnL>
                    <a:lnR>
                      <a:noFill/>
                    </a:lnR>
                    <a:lnT>
                      <a:noFill/>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1</a:t>
                      </a:r>
                    </a:p>
                  </a:txBody>
                  <a:tcPr marL="4858" marR="4858" marT="4858" marB="0" anchor="b">
                    <a:lnL>
                      <a:noFill/>
                    </a:lnL>
                    <a:lnR>
                      <a:noFill/>
                    </a:lnR>
                    <a:lnT>
                      <a:noFill/>
                    </a:lnT>
                    <a:lnB>
                      <a:noFill/>
                    </a:lnB>
                    <a:solidFill>
                      <a:srgbClr val="D9D9D9"/>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3</a:t>
                      </a:r>
                    </a:p>
                  </a:txBody>
                  <a:tcPr marL="4858" marR="4858" marT="4858" marB="0" anchor="b">
                    <a:lnL>
                      <a:noFill/>
                    </a:lnL>
                    <a:lnR>
                      <a:noFill/>
                    </a:lnR>
                    <a:lnT>
                      <a:noFill/>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Black</a:t>
                      </a:r>
                    </a:p>
                  </a:txBody>
                  <a:tcPr marL="4858" marR="4858" marT="4858" marB="0" anchor="b">
                    <a:lnL>
                      <a:noFill/>
                    </a:lnL>
                    <a:lnR>
                      <a:noFill/>
                    </a:lnR>
                    <a:lnT>
                      <a:noFill/>
                    </a:lnT>
                    <a:lnB>
                      <a:noFill/>
                    </a:lnB>
                    <a:solidFill>
                      <a:srgbClr val="D9D9D9"/>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3758283482"/>
                  </a:ext>
                </a:extLst>
              </a:tr>
            </a:tbl>
          </a:graphicData>
        </a:graphic>
      </p:graphicFrame>
      <p:sp>
        <p:nvSpPr>
          <p:cNvPr id="11" name="RepeatingElements"/>
          <p:cNvSpPr/>
          <p:nvPr/>
        </p:nvSpPr>
        <p:spPr>
          <a:xfrm>
            <a:off x="3764018" y="3501354"/>
            <a:ext cx="1341640" cy="8737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 name="Duplicate Supplier"/>
          <p:cNvSpPr/>
          <p:nvPr/>
        </p:nvSpPr>
        <p:spPr>
          <a:xfrm>
            <a:off x="5997206" y="3079350"/>
            <a:ext cx="1341640" cy="223249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aphicFrame>
        <p:nvGraphicFramePr>
          <p:cNvPr id="13" name="2NF(1)"/>
          <p:cNvGraphicFramePr>
            <a:graphicFrameLocks noGrp="1"/>
          </p:cNvGraphicFramePr>
          <p:nvPr>
            <p:extLst/>
          </p:nvPr>
        </p:nvGraphicFramePr>
        <p:xfrm>
          <a:off x="886500" y="860748"/>
          <a:ext cx="9424503" cy="2382801"/>
        </p:xfrm>
        <a:graphic>
          <a:graphicData uri="http://schemas.openxmlformats.org/drawingml/2006/table">
            <a:tbl>
              <a:tblPr/>
              <a:tblGrid>
                <a:gridCol w="1202845">
                  <a:extLst>
                    <a:ext uri="{9D8B030D-6E8A-4147-A177-3AD203B41FA5}">
                      <a16:colId xmlns:a16="http://schemas.microsoft.com/office/drawing/2014/main" val="3636686398"/>
                    </a:ext>
                  </a:extLst>
                </a:gridCol>
                <a:gridCol w="1233442">
                  <a:extLst>
                    <a:ext uri="{9D8B030D-6E8A-4147-A177-3AD203B41FA5}">
                      <a16:colId xmlns:a16="http://schemas.microsoft.com/office/drawing/2014/main" val="436938191"/>
                    </a:ext>
                  </a:extLst>
                </a:gridCol>
                <a:gridCol w="1097567">
                  <a:extLst>
                    <a:ext uri="{9D8B030D-6E8A-4147-A177-3AD203B41FA5}">
                      <a16:colId xmlns:a16="http://schemas.microsoft.com/office/drawing/2014/main" val="2360777031"/>
                    </a:ext>
                  </a:extLst>
                </a:gridCol>
                <a:gridCol w="1196519">
                  <a:extLst>
                    <a:ext uri="{9D8B030D-6E8A-4147-A177-3AD203B41FA5}">
                      <a16:colId xmlns:a16="http://schemas.microsoft.com/office/drawing/2014/main" val="3938034899"/>
                    </a:ext>
                  </a:extLst>
                </a:gridCol>
                <a:gridCol w="1120309">
                  <a:extLst>
                    <a:ext uri="{9D8B030D-6E8A-4147-A177-3AD203B41FA5}">
                      <a16:colId xmlns:a16="http://schemas.microsoft.com/office/drawing/2014/main" val="1744052723"/>
                    </a:ext>
                  </a:extLst>
                </a:gridCol>
                <a:gridCol w="1120309">
                  <a:extLst>
                    <a:ext uri="{9D8B030D-6E8A-4147-A177-3AD203B41FA5}">
                      <a16:colId xmlns:a16="http://schemas.microsoft.com/office/drawing/2014/main" val="3946683619"/>
                    </a:ext>
                  </a:extLst>
                </a:gridCol>
                <a:gridCol w="1253885">
                  <a:extLst>
                    <a:ext uri="{9D8B030D-6E8A-4147-A177-3AD203B41FA5}">
                      <a16:colId xmlns:a16="http://schemas.microsoft.com/office/drawing/2014/main" val="2799694752"/>
                    </a:ext>
                  </a:extLst>
                </a:gridCol>
                <a:gridCol w="1199627">
                  <a:extLst>
                    <a:ext uri="{9D8B030D-6E8A-4147-A177-3AD203B41FA5}">
                      <a16:colId xmlns:a16="http://schemas.microsoft.com/office/drawing/2014/main" val="1368044850"/>
                    </a:ext>
                  </a:extLst>
                </a:gridCol>
              </a:tblGrid>
              <a:tr h="468374">
                <a:tc gridSpan="2">
                  <a:txBody>
                    <a:bodyPr/>
                    <a:lstStyle/>
                    <a:p>
                      <a:pPr algn="l" fontAlgn="b"/>
                      <a:r>
                        <a:rPr lang="en-US" sz="2900" b="1" i="0" u="none" strike="noStrike" dirty="0">
                          <a:solidFill>
                            <a:srgbClr val="000000"/>
                          </a:solidFill>
                          <a:effectLst/>
                          <a:latin typeface="Calibri" panose="020F0502020204030204" pitchFamily="34" charset="0"/>
                        </a:rPr>
                        <a:t>Product</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l" fontAlgn="b"/>
                      <a:endParaRPr lang="en-US" sz="2800" b="1" i="0" u="none" strike="noStrike" dirty="0">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9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9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9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9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fontAlgn="b"/>
                      <a:r>
                        <a:rPr lang="en-US" sz="2900" b="1" i="0" u="none" strike="noStrike" dirty="0">
                          <a:solidFill>
                            <a:srgbClr val="000000"/>
                          </a:solidFill>
                          <a:effectLst/>
                          <a:latin typeface="Calibri" panose="020F0502020204030204" pitchFamily="34" charset="0"/>
                        </a:rPr>
                        <a:t>Supplier</a:t>
                      </a:r>
                    </a:p>
                  </a:txBody>
                  <a:tcPr marL="4858" marR="4858" marT="4858" marB="0" anchor="b">
                    <a:lnL>
                      <a:noFill/>
                    </a:lnL>
                    <a:lnR>
                      <a:noFill/>
                    </a:lnR>
                    <a:lnT w="6350" cap="flat" cmpd="sng" algn="ctr">
                      <a:solidFill>
                        <a:srgbClr val="00000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algn="l" fontAlgn="b"/>
                      <a:endParaRPr lang="en-US" sz="2800" b="1" i="0" u="none" strike="noStrike" dirty="0">
                        <a:solidFill>
                          <a:srgbClr val="000000"/>
                        </a:solidFill>
                        <a:effectLst/>
                        <a:latin typeface="Calibri" panose="020F0502020204030204" pitchFamily="34" charset="0"/>
                      </a:endParaRPr>
                    </a:p>
                  </a:txBody>
                  <a:tcPr marL="4763" marR="4763" marT="4763"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1510589"/>
                  </a:ext>
                </a:extLst>
              </a:tr>
              <a:tr h="315726">
                <a:tc>
                  <a:txBody>
                    <a:bodyPr/>
                    <a:lstStyle/>
                    <a:p>
                      <a:pPr algn="l" fontAlgn="b"/>
                      <a:r>
                        <a:rPr lang="en-US" sz="2000" b="1" i="0" u="none" strike="noStrike" dirty="0" err="1">
                          <a:solidFill>
                            <a:srgbClr val="000000"/>
                          </a:solidFill>
                          <a:effectLst/>
                          <a:latin typeface="Calibri" panose="020F0502020204030204" pitchFamily="34" charset="0"/>
                        </a:rPr>
                        <a:t>ProductID</a:t>
                      </a:r>
                      <a:endParaRPr lang="en-US" sz="20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2000" b="1" i="0" u="none" strike="noStrike" dirty="0">
                          <a:solidFill>
                            <a:srgbClr val="000000"/>
                          </a:solidFill>
                          <a:effectLst/>
                          <a:latin typeface="Calibri" panose="020F0502020204030204" pitchFamily="34" charset="0"/>
                        </a:rPr>
                        <a:t>Name</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2000" b="1" i="0" u="none" strike="noStrike" dirty="0">
                          <a:solidFill>
                            <a:srgbClr val="000000"/>
                          </a:solidFill>
                          <a:effectLst/>
                          <a:latin typeface="Calibri" panose="020F0502020204030204" pitchFamily="34" charset="0"/>
                        </a:rPr>
                        <a:t>Color</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2000" b="1" i="0" u="none" strike="noStrike" dirty="0">
                          <a:solidFill>
                            <a:srgbClr val="000000"/>
                          </a:solidFill>
                          <a:effectLst/>
                          <a:latin typeface="Calibri" panose="020F0502020204030204" pitchFamily="34" charset="0"/>
                        </a:rPr>
                        <a:t>Phone</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2000" b="1" i="0" u="none" strike="noStrike" dirty="0">
                          <a:solidFill>
                            <a:srgbClr val="000000"/>
                          </a:solidFill>
                          <a:effectLst/>
                          <a:latin typeface="Calibri" panose="020F0502020204030204" pitchFamily="34" charset="0"/>
                        </a:rPr>
                        <a:t>Supplier</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0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i="0" u="none" strike="noStrike" dirty="0" err="1">
                          <a:solidFill>
                            <a:srgbClr val="000000"/>
                          </a:solidFill>
                          <a:effectLst/>
                          <a:latin typeface="Calibri" panose="020F0502020204030204" pitchFamily="34" charset="0"/>
                        </a:rPr>
                        <a:t>SupplierID</a:t>
                      </a:r>
                      <a:endParaRPr lang="en-US" sz="2000" b="1" i="0" u="none" strike="noStrike" dirty="0">
                        <a:solidFill>
                          <a:srgbClr val="000000"/>
                        </a:solidFill>
                        <a:effectLst/>
                        <a:latin typeface="Calibri" panose="020F0502020204030204" pitchFamily="34" charset="0"/>
                      </a:endParaRPr>
                    </a:p>
                  </a:txBody>
                  <a:tcPr marL="4858" marR="4858" marT="4858" marB="0" anchor="b">
                    <a:lnL>
                      <a:noFill/>
                    </a:lnL>
                    <a:lnR>
                      <a:noFill/>
                    </a:lnR>
                    <a:lnT w="12700" cap="flat" cmpd="sng" algn="ctr">
                      <a:solidFill>
                        <a:schemeClr val="tx1">
                          <a:lumMod val="50000"/>
                          <a:lumOff val="50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2000" b="1" i="0" u="none" strike="noStrike" dirty="0">
                          <a:solidFill>
                            <a:srgbClr val="000000"/>
                          </a:solidFill>
                          <a:effectLst/>
                          <a:latin typeface="Calibri" panose="020F0502020204030204" pitchFamily="34" charset="0"/>
                        </a:rPr>
                        <a:t>Supplier</a:t>
                      </a:r>
                    </a:p>
                  </a:txBody>
                  <a:tcPr marL="4858" marR="4858" marT="4858" marB="0" anchor="b">
                    <a:lnL>
                      <a:noFill/>
                    </a:lnL>
                    <a:lnR>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22046614"/>
                  </a:ext>
                </a:extLst>
              </a:tr>
              <a:tr h="315726">
                <a:tc>
                  <a:txBody>
                    <a:bodyPr/>
                    <a:lstStyle/>
                    <a:p>
                      <a:pPr algn="l" fontAlgn="b"/>
                      <a:r>
                        <a:rPr lang="en-US" sz="2000" b="0" i="0" u="none" strike="noStrike" dirty="0">
                          <a:solidFill>
                            <a:srgbClr val="000000"/>
                          </a:solidFill>
                          <a:effectLst/>
                          <a:latin typeface="Calibri" panose="020F0502020204030204" pitchFamily="34" charset="0"/>
                        </a:rPr>
                        <a:t>1</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Widget</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Blue</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555-12345</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1</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1</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Contoso</a:t>
                      </a:r>
                    </a:p>
                  </a:txBody>
                  <a:tcPr marL="4858" marR="4858" marT="4858" marB="0" anchor="b">
                    <a:lnL>
                      <a:noFill/>
                    </a:lnL>
                    <a:lnR>
                      <a:noFill/>
                    </a:lnR>
                    <a:lnT w="12700" cap="flat" cmpd="sng" algn="ctr">
                      <a:solidFill>
                        <a:schemeClr val="tx1">
                          <a:lumMod val="50000"/>
                          <a:lumOff val="50000"/>
                        </a:schemeClr>
                      </a:solidFill>
                      <a:prstDash val="solid"/>
                      <a:round/>
                      <a:headEnd type="none" w="med" len="med"/>
                      <a:tailEnd type="none" w="med" len="med"/>
                    </a:lnT>
                    <a:lnB>
                      <a:noFill/>
                    </a:lnB>
                    <a:solidFill>
                      <a:schemeClr val="bg1">
                        <a:lumMod val="85000"/>
                      </a:schemeClr>
                    </a:solidFill>
                  </a:tcPr>
                </a:tc>
                <a:extLst>
                  <a:ext uri="{0D108BD9-81ED-4DB2-BD59-A6C34878D82A}">
                    <a16:rowId xmlns:a16="http://schemas.microsoft.com/office/drawing/2014/main" val="4119331750"/>
                  </a:ext>
                </a:extLst>
              </a:tr>
              <a:tr h="335797">
                <a:tc>
                  <a:txBody>
                    <a:bodyPr/>
                    <a:lstStyle/>
                    <a:p>
                      <a:pPr algn="l" fontAlgn="b"/>
                      <a:r>
                        <a:rPr lang="en-US" sz="2000" b="0" i="0" u="none" strike="noStrike" dirty="0">
                          <a:solidFill>
                            <a:srgbClr val="000000"/>
                          </a:solidFill>
                          <a:effectLst/>
                          <a:latin typeface="Calibri" panose="020F0502020204030204" pitchFamily="34" charset="0"/>
                        </a:rPr>
                        <a:t>2</a:t>
                      </a: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err="1">
                          <a:solidFill>
                            <a:srgbClr val="000000"/>
                          </a:solidFill>
                          <a:effectLst/>
                          <a:latin typeface="Calibri" panose="020F0502020204030204" pitchFamily="34" charset="0"/>
                        </a:rPr>
                        <a:t>Thingybob</a:t>
                      </a:r>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Blue</a:t>
                      </a: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555-54321</a:t>
                      </a: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2</a:t>
                      </a: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2</a:t>
                      </a: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err="1">
                          <a:solidFill>
                            <a:srgbClr val="000000"/>
                          </a:solidFill>
                          <a:effectLst/>
                          <a:latin typeface="Calibri" panose="020F0502020204030204" pitchFamily="34" charset="0"/>
                        </a:rPr>
                        <a:t>Northwind</a:t>
                      </a:r>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3239200832"/>
                  </a:ext>
                </a:extLst>
              </a:tr>
              <a:tr h="315726">
                <a:tc>
                  <a:txBody>
                    <a:bodyPr/>
                    <a:lstStyle/>
                    <a:p>
                      <a:pPr algn="l" fontAlgn="b"/>
                      <a:r>
                        <a:rPr lang="en-US" sz="2000" b="0" i="0" u="none" strike="noStrike" dirty="0">
                          <a:solidFill>
                            <a:srgbClr val="000000"/>
                          </a:solidFill>
                          <a:effectLst/>
                          <a:latin typeface="Calibri" panose="020F0502020204030204" pitchFamily="34" charset="0"/>
                        </a:rPr>
                        <a:t>3</a:t>
                      </a:r>
                    </a:p>
                  </a:txBody>
                  <a:tcPr marL="4858" marR="4858" marT="4858" marB="0" anchor="b">
                    <a:lnL>
                      <a:noFill/>
                    </a:lnL>
                    <a:lnR>
                      <a:noFill/>
                    </a:lnR>
                    <a:lnT>
                      <a:noFill/>
                    </a:lnT>
                    <a:lnB>
                      <a:noFill/>
                    </a:lnB>
                    <a:solidFill>
                      <a:srgbClr val="D9D9D9"/>
                    </a:solidFill>
                  </a:tcPr>
                </a:tc>
                <a:tc>
                  <a:txBody>
                    <a:bodyPr/>
                    <a:lstStyle/>
                    <a:p>
                      <a:pPr algn="l" fontAlgn="b"/>
                      <a:r>
                        <a:rPr lang="en-US" sz="2000" b="0" i="0" u="none" strike="noStrike" dirty="0" err="1">
                          <a:solidFill>
                            <a:srgbClr val="000000"/>
                          </a:solidFill>
                          <a:effectLst/>
                          <a:latin typeface="Calibri" panose="020F0502020204030204" pitchFamily="34" charset="0"/>
                        </a:rPr>
                        <a:t>Knicknack</a:t>
                      </a:r>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Red</a:t>
                      </a:r>
                    </a:p>
                  </a:txBody>
                  <a:tcPr marL="4858" marR="4858" marT="4858" marB="0" anchor="b">
                    <a:lnL>
                      <a:noFill/>
                    </a:lnL>
                    <a:lnR>
                      <a:noFill/>
                    </a:lnR>
                    <a:lnT>
                      <a:noFill/>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555-12345</a:t>
                      </a:r>
                    </a:p>
                  </a:txBody>
                  <a:tcPr marL="4858" marR="4858" marT="4858" marB="0" anchor="b">
                    <a:lnL>
                      <a:noFill/>
                    </a:lnL>
                    <a:lnR>
                      <a:noFill/>
                    </a:lnR>
                    <a:lnT>
                      <a:noFill/>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1</a:t>
                      </a:r>
                    </a:p>
                  </a:txBody>
                  <a:tcPr marL="4858" marR="4858" marT="4858" marB="0" anchor="b">
                    <a:lnL>
                      <a:noFill/>
                    </a:lnL>
                    <a:lnR>
                      <a:noFill/>
                    </a:lnR>
                    <a:lnT>
                      <a:noFill/>
                    </a:lnT>
                    <a:lnB>
                      <a:noFill/>
                    </a:lnB>
                    <a:solidFill>
                      <a:srgbClr val="D9D9D9"/>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3758283482"/>
                  </a:ext>
                </a:extLst>
              </a:tr>
              <a:tr h="315726">
                <a:tc>
                  <a:txBody>
                    <a:bodyPr/>
                    <a:lstStyle/>
                    <a:p>
                      <a:pPr algn="l" fontAlgn="b"/>
                      <a:r>
                        <a:rPr lang="en-US" sz="2000" b="0" i="0" u="none" strike="noStrike" dirty="0">
                          <a:solidFill>
                            <a:srgbClr val="000000"/>
                          </a:solidFill>
                          <a:effectLst/>
                          <a:latin typeface="Calibri" panose="020F0502020204030204" pitchFamily="34" charset="0"/>
                        </a:rPr>
                        <a:t>4</a:t>
                      </a: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err="1">
                          <a:solidFill>
                            <a:srgbClr val="000000"/>
                          </a:solidFill>
                          <a:effectLst/>
                          <a:latin typeface="Calibri" panose="020F0502020204030204" pitchFamily="34" charset="0"/>
                        </a:rPr>
                        <a:t>Thingybob</a:t>
                      </a:r>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Red</a:t>
                      </a: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555-54321</a:t>
                      </a: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2</a:t>
                      </a: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26683744"/>
                  </a:ext>
                </a:extLst>
              </a:tr>
              <a:tr h="315726">
                <a:tc>
                  <a:txBody>
                    <a:bodyPr/>
                    <a:lstStyle/>
                    <a:p>
                      <a:pPr algn="l" fontAlgn="b"/>
                      <a:r>
                        <a:rPr lang="en-US" sz="2000" b="0" i="0" u="none" strike="noStrike" dirty="0">
                          <a:solidFill>
                            <a:srgbClr val="000000"/>
                          </a:solidFill>
                          <a:effectLst/>
                          <a:latin typeface="Calibri" panose="020F0502020204030204" pitchFamily="34" charset="0"/>
                        </a:rPr>
                        <a:t>5</a:t>
                      </a:r>
                    </a:p>
                  </a:txBody>
                  <a:tcPr marL="4858" marR="4858" marT="4858" marB="0" anchor="b">
                    <a:lnL>
                      <a:noFill/>
                    </a:lnL>
                    <a:lnR>
                      <a:noFill/>
                    </a:lnR>
                    <a:lnT>
                      <a:noFill/>
                    </a:lnT>
                    <a:lnB>
                      <a:noFill/>
                    </a:lnB>
                    <a:solidFill>
                      <a:srgbClr val="D9D9D9"/>
                    </a:solidFill>
                  </a:tcPr>
                </a:tc>
                <a:tc>
                  <a:txBody>
                    <a:bodyPr/>
                    <a:lstStyle/>
                    <a:p>
                      <a:pPr algn="l" fontAlgn="b"/>
                      <a:r>
                        <a:rPr lang="en-US" sz="2000" b="0" i="0" u="none" strike="noStrike" dirty="0" err="1">
                          <a:solidFill>
                            <a:srgbClr val="000000"/>
                          </a:solidFill>
                          <a:effectLst/>
                          <a:latin typeface="Calibri" panose="020F0502020204030204" pitchFamily="34" charset="0"/>
                        </a:rPr>
                        <a:t>Knicknack</a:t>
                      </a:r>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Black</a:t>
                      </a:r>
                    </a:p>
                  </a:txBody>
                  <a:tcPr marL="4858" marR="4858" marT="4858" marB="0" anchor="b">
                    <a:lnL>
                      <a:noFill/>
                    </a:lnL>
                    <a:lnR>
                      <a:noFill/>
                    </a:lnR>
                    <a:lnT>
                      <a:noFill/>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555-12345</a:t>
                      </a:r>
                    </a:p>
                  </a:txBody>
                  <a:tcPr marL="4858" marR="4858" marT="4858" marB="0" anchor="b">
                    <a:lnL>
                      <a:noFill/>
                    </a:lnL>
                    <a:lnR>
                      <a:noFill/>
                    </a:lnR>
                    <a:lnT>
                      <a:noFill/>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1</a:t>
                      </a:r>
                    </a:p>
                  </a:txBody>
                  <a:tcPr marL="4858" marR="4858" marT="4858" marB="0" anchor="b">
                    <a:lnL>
                      <a:noFill/>
                    </a:lnL>
                    <a:lnR>
                      <a:noFill/>
                    </a:lnR>
                    <a:lnT>
                      <a:noFill/>
                    </a:lnT>
                    <a:lnB>
                      <a:noFill/>
                    </a:lnB>
                    <a:solidFill>
                      <a:srgbClr val="D9D9D9"/>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745022441"/>
                  </a:ext>
                </a:extLst>
              </a:tr>
            </a:tbl>
          </a:graphicData>
        </a:graphic>
      </p:graphicFrame>
      <p:graphicFrame>
        <p:nvGraphicFramePr>
          <p:cNvPr id="19" name="2NF(3)"/>
          <p:cNvGraphicFramePr>
            <a:graphicFrameLocks noGrp="1"/>
          </p:cNvGraphicFramePr>
          <p:nvPr>
            <p:extLst/>
          </p:nvPr>
        </p:nvGraphicFramePr>
        <p:xfrm>
          <a:off x="886500" y="860747"/>
          <a:ext cx="10469329" cy="4750370"/>
        </p:xfrm>
        <a:graphic>
          <a:graphicData uri="http://schemas.openxmlformats.org/drawingml/2006/table">
            <a:tbl>
              <a:tblPr/>
              <a:tblGrid>
                <a:gridCol w="1143153">
                  <a:extLst>
                    <a:ext uri="{9D8B030D-6E8A-4147-A177-3AD203B41FA5}">
                      <a16:colId xmlns:a16="http://schemas.microsoft.com/office/drawing/2014/main" val="3636686398"/>
                    </a:ext>
                  </a:extLst>
                </a:gridCol>
                <a:gridCol w="1300030">
                  <a:extLst>
                    <a:ext uri="{9D8B030D-6E8A-4147-A177-3AD203B41FA5}">
                      <a16:colId xmlns:a16="http://schemas.microsoft.com/office/drawing/2014/main" val="436938191"/>
                    </a:ext>
                  </a:extLst>
                </a:gridCol>
                <a:gridCol w="1326966">
                  <a:extLst>
                    <a:ext uri="{9D8B030D-6E8A-4147-A177-3AD203B41FA5}">
                      <a16:colId xmlns:a16="http://schemas.microsoft.com/office/drawing/2014/main" val="3938034899"/>
                    </a:ext>
                  </a:extLst>
                </a:gridCol>
                <a:gridCol w="1326966">
                  <a:extLst>
                    <a:ext uri="{9D8B030D-6E8A-4147-A177-3AD203B41FA5}">
                      <a16:colId xmlns:a16="http://schemas.microsoft.com/office/drawing/2014/main" val="1744052723"/>
                    </a:ext>
                  </a:extLst>
                </a:gridCol>
                <a:gridCol w="435930">
                  <a:extLst>
                    <a:ext uri="{9D8B030D-6E8A-4147-A177-3AD203B41FA5}">
                      <a16:colId xmlns:a16="http://schemas.microsoft.com/office/drawing/2014/main" val="1368044850"/>
                    </a:ext>
                  </a:extLst>
                </a:gridCol>
                <a:gridCol w="927355">
                  <a:extLst>
                    <a:ext uri="{9D8B030D-6E8A-4147-A177-3AD203B41FA5}">
                      <a16:colId xmlns:a16="http://schemas.microsoft.com/office/drawing/2014/main" val="2917626787"/>
                    </a:ext>
                  </a:extLst>
                </a:gridCol>
                <a:gridCol w="708002">
                  <a:extLst>
                    <a:ext uri="{9D8B030D-6E8A-4147-A177-3AD203B41FA5}">
                      <a16:colId xmlns:a16="http://schemas.microsoft.com/office/drawing/2014/main" val="2657786380"/>
                    </a:ext>
                  </a:extLst>
                </a:gridCol>
                <a:gridCol w="909639">
                  <a:extLst>
                    <a:ext uri="{9D8B030D-6E8A-4147-A177-3AD203B41FA5}">
                      <a16:colId xmlns:a16="http://schemas.microsoft.com/office/drawing/2014/main" val="261297266"/>
                    </a:ext>
                  </a:extLst>
                </a:gridCol>
                <a:gridCol w="1191661">
                  <a:extLst>
                    <a:ext uri="{9D8B030D-6E8A-4147-A177-3AD203B41FA5}">
                      <a16:colId xmlns:a16="http://schemas.microsoft.com/office/drawing/2014/main" val="3381229069"/>
                    </a:ext>
                  </a:extLst>
                </a:gridCol>
                <a:gridCol w="1199627">
                  <a:extLst>
                    <a:ext uri="{9D8B030D-6E8A-4147-A177-3AD203B41FA5}">
                      <a16:colId xmlns:a16="http://schemas.microsoft.com/office/drawing/2014/main" val="1525600109"/>
                    </a:ext>
                  </a:extLst>
                </a:gridCol>
              </a:tblGrid>
              <a:tr h="468374">
                <a:tc gridSpan="2">
                  <a:txBody>
                    <a:bodyPr/>
                    <a:lstStyle/>
                    <a:p>
                      <a:pPr algn="l" fontAlgn="b"/>
                      <a:r>
                        <a:rPr lang="en-US" sz="2900" b="1" i="0" u="none" strike="noStrike" dirty="0">
                          <a:solidFill>
                            <a:srgbClr val="000000"/>
                          </a:solidFill>
                          <a:effectLst/>
                          <a:latin typeface="Calibri" panose="020F0502020204030204" pitchFamily="34" charset="0"/>
                        </a:rPr>
                        <a:t>Product</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l" fontAlgn="b"/>
                      <a:endParaRPr lang="en-US" sz="2800" b="1" i="0" u="none" strike="noStrike" dirty="0">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9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9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9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fontAlgn="b"/>
                      <a:r>
                        <a:rPr lang="en-US" sz="2900" b="1" i="0" u="none" strike="noStrike" kern="1200" dirty="0">
                          <a:solidFill>
                            <a:srgbClr val="000000"/>
                          </a:solidFill>
                          <a:effectLst/>
                          <a:latin typeface="Calibri" panose="020F0502020204030204" pitchFamily="34" charset="0"/>
                          <a:ea typeface="+mn-ea"/>
                          <a:cs typeface="+mn-cs"/>
                        </a:rPr>
                        <a:t>Color</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l" fontAlgn="b"/>
                      <a:endParaRPr lang="en-US" sz="2800" b="1" i="0" u="none" strike="noStrike" kern="1200" dirty="0">
                        <a:solidFill>
                          <a:srgbClr val="000000"/>
                        </a:solidFill>
                        <a:effectLst/>
                        <a:latin typeface="Calibri" panose="020F0502020204030204" pitchFamily="34" charset="0"/>
                        <a:ea typeface="+mn-ea"/>
                        <a:cs typeface="+mn-cs"/>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0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fontAlgn="b"/>
                      <a:r>
                        <a:rPr lang="en-US" sz="2900" b="1" i="0" u="none" strike="noStrike" dirty="0">
                          <a:solidFill>
                            <a:srgbClr val="000000"/>
                          </a:solidFill>
                          <a:effectLst/>
                          <a:latin typeface="Calibri" panose="020F0502020204030204" pitchFamily="34" charset="0"/>
                        </a:rPr>
                        <a:t>Supplier</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l" fontAlgn="b"/>
                      <a:endParaRPr lang="en-US" sz="2800" b="1" i="0" u="none" strike="noStrike" dirty="0">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211510589"/>
                  </a:ext>
                </a:extLst>
              </a:tr>
              <a:tr h="315726">
                <a:tc>
                  <a:txBody>
                    <a:bodyPr/>
                    <a:lstStyle/>
                    <a:p>
                      <a:pPr algn="l" fontAlgn="b"/>
                      <a:r>
                        <a:rPr lang="en-US" sz="2000" b="1" i="0" u="none" strike="noStrike" dirty="0" err="1">
                          <a:solidFill>
                            <a:srgbClr val="000000"/>
                          </a:solidFill>
                          <a:effectLst/>
                          <a:latin typeface="Calibri" panose="020F0502020204030204" pitchFamily="34" charset="0"/>
                        </a:rPr>
                        <a:t>ProductID</a:t>
                      </a:r>
                      <a:endParaRPr lang="en-US" sz="20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2000" b="1" i="0" u="none" strike="noStrike" dirty="0">
                          <a:solidFill>
                            <a:srgbClr val="000000"/>
                          </a:solidFill>
                          <a:effectLst/>
                          <a:latin typeface="Calibri" panose="020F0502020204030204" pitchFamily="34" charset="0"/>
                        </a:rPr>
                        <a:t>Name</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2000" b="1" i="0" u="none" strike="noStrike" dirty="0">
                          <a:solidFill>
                            <a:srgbClr val="000000"/>
                          </a:solidFill>
                          <a:effectLst/>
                          <a:latin typeface="Calibri" panose="020F0502020204030204" pitchFamily="34" charset="0"/>
                        </a:rPr>
                        <a:t>Phone</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2000" b="1" i="0" u="none" strike="noStrike" dirty="0">
                          <a:solidFill>
                            <a:srgbClr val="000000"/>
                          </a:solidFill>
                          <a:effectLst/>
                          <a:latin typeface="Calibri" panose="020F0502020204030204" pitchFamily="34" charset="0"/>
                        </a:rPr>
                        <a:t>Supplier</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0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i="0" u="none" strike="noStrike" dirty="0" err="1">
                          <a:solidFill>
                            <a:srgbClr val="000000"/>
                          </a:solidFill>
                          <a:effectLst/>
                          <a:latin typeface="Calibri" panose="020F0502020204030204" pitchFamily="34" charset="0"/>
                        </a:rPr>
                        <a:t>ColorID</a:t>
                      </a:r>
                      <a:endParaRPr lang="en-US" sz="20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2000" b="1" i="0" u="none" strike="noStrike" dirty="0">
                          <a:solidFill>
                            <a:srgbClr val="000000"/>
                          </a:solidFill>
                          <a:effectLst/>
                          <a:latin typeface="Calibri" panose="020F0502020204030204" pitchFamily="34" charset="0"/>
                        </a:rPr>
                        <a:t>Color</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0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i="0" u="none" strike="noStrike" dirty="0" err="1">
                          <a:solidFill>
                            <a:srgbClr val="000000"/>
                          </a:solidFill>
                          <a:effectLst/>
                          <a:latin typeface="Calibri" panose="020F0502020204030204" pitchFamily="34" charset="0"/>
                        </a:rPr>
                        <a:t>SupplierID</a:t>
                      </a:r>
                      <a:endParaRPr lang="en-US" sz="20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2000" b="1" i="0" u="none" strike="noStrike" dirty="0">
                          <a:solidFill>
                            <a:srgbClr val="000000"/>
                          </a:solidFill>
                          <a:effectLst/>
                          <a:latin typeface="Calibri" panose="020F0502020204030204" pitchFamily="34" charset="0"/>
                        </a:rPr>
                        <a:t>Supplier</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422046614"/>
                  </a:ext>
                </a:extLst>
              </a:tr>
              <a:tr h="315726">
                <a:tc>
                  <a:txBody>
                    <a:bodyPr/>
                    <a:lstStyle/>
                    <a:p>
                      <a:pPr algn="l" fontAlgn="b"/>
                      <a:r>
                        <a:rPr lang="en-US" sz="2000" b="0" i="0" u="none" strike="noStrike" dirty="0">
                          <a:solidFill>
                            <a:srgbClr val="000000"/>
                          </a:solidFill>
                          <a:effectLst/>
                          <a:latin typeface="Calibri" panose="020F0502020204030204" pitchFamily="34" charset="0"/>
                        </a:rPr>
                        <a:t>1</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Widget</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555-12345</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1</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noFill/>
                      <a:prstDash val="solid"/>
                      <a:round/>
                      <a:headEnd type="none" w="med" len="med"/>
                      <a:tailEnd type="none" w="med" len="med"/>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1</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Blue</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1</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Contoso</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4119331750"/>
                  </a:ext>
                </a:extLst>
              </a:tr>
              <a:tr h="335797">
                <a:tc>
                  <a:txBody>
                    <a:bodyPr/>
                    <a:lstStyle/>
                    <a:p>
                      <a:pPr algn="l" fontAlgn="b"/>
                      <a:r>
                        <a:rPr lang="en-US" sz="2000" b="0" i="0" u="none" strike="noStrike" dirty="0">
                          <a:solidFill>
                            <a:srgbClr val="000000"/>
                          </a:solidFill>
                          <a:effectLst/>
                          <a:latin typeface="Calibri" panose="020F0502020204030204" pitchFamily="34" charset="0"/>
                        </a:rPr>
                        <a:t>2</a:t>
                      </a: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err="1">
                          <a:solidFill>
                            <a:srgbClr val="000000"/>
                          </a:solidFill>
                          <a:effectLst/>
                          <a:latin typeface="Calibri" panose="020F0502020204030204" pitchFamily="34" charset="0"/>
                        </a:rPr>
                        <a:t>Thingybob</a:t>
                      </a:r>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555-54321</a:t>
                      </a: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2</a:t>
                      </a: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2</a:t>
                      </a: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Red</a:t>
                      </a: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2</a:t>
                      </a: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err="1">
                          <a:solidFill>
                            <a:srgbClr val="000000"/>
                          </a:solidFill>
                          <a:effectLst/>
                          <a:latin typeface="Calibri" panose="020F0502020204030204" pitchFamily="34" charset="0"/>
                        </a:rPr>
                        <a:t>Northwind</a:t>
                      </a:r>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3239200832"/>
                  </a:ext>
                </a:extLst>
              </a:tr>
              <a:tr h="315726">
                <a:tc>
                  <a:txBody>
                    <a:bodyPr/>
                    <a:lstStyle/>
                    <a:p>
                      <a:pPr algn="l" fontAlgn="b"/>
                      <a:r>
                        <a:rPr lang="en-US" sz="2000" b="0" i="0" u="none" strike="noStrike" dirty="0">
                          <a:solidFill>
                            <a:srgbClr val="000000"/>
                          </a:solidFill>
                          <a:effectLst/>
                          <a:latin typeface="Calibri" panose="020F0502020204030204" pitchFamily="34" charset="0"/>
                        </a:rPr>
                        <a:t>3</a:t>
                      </a:r>
                    </a:p>
                  </a:txBody>
                  <a:tcPr marL="4858" marR="4858" marT="4858" marB="0" anchor="b">
                    <a:lnL>
                      <a:noFill/>
                    </a:lnL>
                    <a:lnR>
                      <a:noFill/>
                    </a:lnR>
                    <a:lnT>
                      <a:noFill/>
                    </a:lnT>
                    <a:lnB>
                      <a:noFill/>
                    </a:lnB>
                    <a:solidFill>
                      <a:srgbClr val="D9D9D9"/>
                    </a:solidFill>
                  </a:tcPr>
                </a:tc>
                <a:tc>
                  <a:txBody>
                    <a:bodyPr/>
                    <a:lstStyle/>
                    <a:p>
                      <a:pPr algn="l" fontAlgn="b"/>
                      <a:r>
                        <a:rPr lang="en-US" sz="2000" b="0" i="0" u="none" strike="noStrike" dirty="0" err="1">
                          <a:solidFill>
                            <a:srgbClr val="000000"/>
                          </a:solidFill>
                          <a:effectLst/>
                          <a:latin typeface="Calibri" panose="020F0502020204030204" pitchFamily="34" charset="0"/>
                        </a:rPr>
                        <a:t>Knicknack</a:t>
                      </a:r>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555-12345</a:t>
                      </a:r>
                    </a:p>
                  </a:txBody>
                  <a:tcPr marL="4858" marR="4858" marT="4858" marB="0" anchor="b">
                    <a:lnL>
                      <a:noFill/>
                    </a:lnL>
                    <a:lnR>
                      <a:noFill/>
                    </a:lnR>
                    <a:lnT>
                      <a:noFill/>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1</a:t>
                      </a:r>
                    </a:p>
                  </a:txBody>
                  <a:tcPr marL="4858" marR="4858" marT="4858" marB="0" anchor="b">
                    <a:lnL>
                      <a:noFill/>
                    </a:lnL>
                    <a:lnR>
                      <a:noFill/>
                    </a:lnR>
                    <a:lnT>
                      <a:noFill/>
                    </a:lnT>
                    <a:lnB>
                      <a:noFill/>
                    </a:lnB>
                    <a:solidFill>
                      <a:srgbClr val="D9D9D9"/>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3</a:t>
                      </a:r>
                    </a:p>
                  </a:txBody>
                  <a:tcPr marL="4858" marR="4858" marT="4858" marB="0" anchor="b">
                    <a:lnL>
                      <a:noFill/>
                    </a:lnL>
                    <a:lnR>
                      <a:noFill/>
                    </a:lnR>
                    <a:lnT>
                      <a:noFill/>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Black</a:t>
                      </a:r>
                    </a:p>
                  </a:txBody>
                  <a:tcPr marL="4858" marR="4858" marT="4858" marB="0" anchor="b">
                    <a:lnL>
                      <a:noFill/>
                    </a:lnL>
                    <a:lnR>
                      <a:noFill/>
                    </a:lnR>
                    <a:lnT>
                      <a:noFill/>
                    </a:lnT>
                    <a:lnB>
                      <a:noFill/>
                    </a:lnB>
                    <a:solidFill>
                      <a:srgbClr val="D9D9D9"/>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3758283482"/>
                  </a:ext>
                </a:extLst>
              </a:tr>
              <a:tr h="594641">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w="635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w="635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w="635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1094308489"/>
                  </a:ext>
                </a:extLst>
              </a:tr>
              <a:tr h="468374">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gridSpan="3">
                  <a:txBody>
                    <a:bodyPr/>
                    <a:lstStyle/>
                    <a:p>
                      <a:pPr algn="l" fontAlgn="b"/>
                      <a:r>
                        <a:rPr lang="en-US" sz="2900" b="1" i="0" u="none" strike="noStrike" kern="1200" dirty="0" err="1">
                          <a:solidFill>
                            <a:srgbClr val="000000"/>
                          </a:solidFill>
                          <a:effectLst/>
                          <a:latin typeface="Calibri" panose="020F0502020204030204" pitchFamily="34" charset="0"/>
                          <a:ea typeface="+mn-ea"/>
                          <a:cs typeface="+mn-cs"/>
                        </a:rPr>
                        <a:t>ProductColor</a:t>
                      </a:r>
                      <a:endParaRPr lang="en-US" sz="2900" b="1" i="0" u="none" strike="noStrike" kern="1200" dirty="0">
                        <a:solidFill>
                          <a:srgbClr val="000000"/>
                        </a:solidFill>
                        <a:effectLst/>
                        <a:latin typeface="Calibri" panose="020F0502020204030204" pitchFamily="34" charset="0"/>
                        <a:ea typeface="+mn-ea"/>
                        <a:cs typeface="+mn-cs"/>
                      </a:endParaRPr>
                    </a:p>
                  </a:txBody>
                  <a:tcPr marL="4858" marR="4858" marT="4858" marB="0" anchor="b">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2861983039"/>
                  </a:ext>
                </a:extLst>
              </a:tr>
              <a:tr h="315726">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gridSpan="2">
                  <a:txBody>
                    <a:bodyPr/>
                    <a:lstStyle/>
                    <a:p>
                      <a:pPr algn="l" fontAlgn="b"/>
                      <a:r>
                        <a:rPr lang="en-US" sz="2000" b="1" i="0" u="none" strike="noStrike" dirty="0">
                          <a:solidFill>
                            <a:srgbClr val="000000"/>
                          </a:solidFill>
                          <a:effectLst/>
                          <a:latin typeface="Calibri" panose="020F0502020204030204" pitchFamily="34" charset="0"/>
                        </a:rPr>
                        <a:t>Product</a:t>
                      </a:r>
                    </a:p>
                  </a:txBody>
                  <a:tcPr marL="4858" marR="4858" marT="4858" marB="0" anchor="b">
                    <a:lnL>
                      <a:noFill/>
                    </a:lnL>
                    <a:lnR>
                      <a:noFill/>
                    </a:lnR>
                    <a:lnT w="6350" cap="flat" cmpd="sng" algn="ctr">
                      <a:solidFill>
                        <a:schemeClr val="tx1"/>
                      </a:solidFill>
                      <a:prstDash val="solid"/>
                      <a:round/>
                      <a:headEnd type="none" w="med" len="med"/>
                      <a:tailEnd type="none" w="med" len="med"/>
                    </a:lnT>
                    <a:lnB>
                      <a:noFill/>
                    </a:lnB>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solidFill>
                      <a:schemeClr val="bg1"/>
                    </a:solidFill>
                  </a:tcPr>
                </a:tc>
                <a:tc>
                  <a:txBody>
                    <a:bodyPr/>
                    <a:lstStyle/>
                    <a:p>
                      <a:pPr algn="l" fontAlgn="b"/>
                      <a:r>
                        <a:rPr lang="en-US" sz="2000" b="1" i="0" u="none" strike="noStrike" dirty="0">
                          <a:solidFill>
                            <a:srgbClr val="000000"/>
                          </a:solidFill>
                          <a:effectLst/>
                          <a:latin typeface="Calibri" panose="020F0502020204030204" pitchFamily="34" charset="0"/>
                        </a:rPr>
                        <a:t>Color</a:t>
                      </a:r>
                    </a:p>
                  </a:txBody>
                  <a:tcPr marL="4858" marR="4858" marT="4858" marB="0" anchor="b">
                    <a:lnL>
                      <a:noFill/>
                    </a:lnL>
                    <a:lnR>
                      <a:noFill/>
                    </a:lnR>
                    <a:lnT w="6350" cap="flat" cmpd="sng" algn="ctr">
                      <a:solidFill>
                        <a:schemeClr val="tx1"/>
                      </a:solidFill>
                      <a:prstDash val="solid"/>
                      <a:round/>
                      <a:headEnd type="none" w="med" len="med"/>
                      <a:tailEnd type="none" w="med" len="med"/>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3193559610"/>
                  </a:ext>
                </a:extLst>
              </a:tr>
              <a:tr h="340030">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gridSpan="2">
                  <a:txBody>
                    <a:bodyPr/>
                    <a:lstStyle/>
                    <a:p>
                      <a:pPr marL="0" algn="l" defTabSz="914088" rtl="0" eaLnBrk="1" fontAlgn="b" latinLnBrk="0" hangingPunct="1"/>
                      <a:r>
                        <a:rPr lang="en-US" sz="2000" b="0" i="0" u="none" strike="noStrike" kern="1200" dirty="0">
                          <a:solidFill>
                            <a:srgbClr val="000000"/>
                          </a:solidFill>
                          <a:effectLst/>
                          <a:latin typeface="Calibri" panose="020F0502020204030204" pitchFamily="34" charset="0"/>
                          <a:ea typeface="+mn-ea"/>
                          <a:cs typeface="+mn-cs"/>
                        </a:rPr>
                        <a:t>1</a:t>
                      </a:r>
                    </a:p>
                  </a:txBody>
                  <a:tcPr marL="4858" marR="4858" marT="4858" marB="0" anchor="b">
                    <a:lnL>
                      <a:noFill/>
                    </a:lnL>
                    <a:lnR>
                      <a:noFill/>
                    </a:lnR>
                    <a:lnT>
                      <a:noFill/>
                    </a:lnT>
                    <a:lnB>
                      <a:noFill/>
                    </a:lnB>
                    <a:solidFill>
                      <a:schemeClr val="bg1">
                        <a:lumMod val="85000"/>
                      </a:schemeClr>
                    </a:solidFill>
                  </a:tcPr>
                </a:tc>
                <a:tc hMerge="1">
                  <a:txBody>
                    <a:bodyPr/>
                    <a:lstStyle/>
                    <a:p>
                      <a:endParaRPr lang="en-US"/>
                    </a:p>
                  </a:txBody>
                  <a:tcPr/>
                </a:tc>
                <a:tc>
                  <a:txBody>
                    <a:bodyPr/>
                    <a:lstStyle/>
                    <a:p>
                      <a:pPr marL="0" algn="l" defTabSz="914088" rtl="0" eaLnBrk="1" fontAlgn="b" latinLnBrk="0" hangingPunct="1"/>
                      <a:r>
                        <a:rPr lang="en-US" sz="2000" b="0" i="0" u="none" strike="noStrike" kern="1200" dirty="0">
                          <a:solidFill>
                            <a:srgbClr val="000000"/>
                          </a:solidFill>
                          <a:effectLst/>
                          <a:latin typeface="Calibri" panose="020F0502020204030204" pitchFamily="34" charset="0"/>
                          <a:ea typeface="+mn-ea"/>
                          <a:cs typeface="+mn-cs"/>
                        </a:rPr>
                        <a:t>1</a:t>
                      </a:r>
                    </a:p>
                  </a:txBody>
                  <a:tcPr marL="4858" marR="4858" marT="4858" marB="0" anchor="b">
                    <a:lnL>
                      <a:noFill/>
                    </a:lnL>
                    <a:lnR>
                      <a:noFill/>
                    </a:lnR>
                    <a:lnT>
                      <a:noFill/>
                    </a:lnT>
                    <a:lnB>
                      <a:noFill/>
                    </a:lnB>
                    <a:solidFill>
                      <a:schemeClr val="bg1">
                        <a:lumMod val="85000"/>
                      </a:schemeClr>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3622901321"/>
                  </a:ext>
                </a:extLst>
              </a:tr>
              <a:tr h="333072">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gridSpan="2">
                  <a:txBody>
                    <a:bodyPr/>
                    <a:lstStyle/>
                    <a:p>
                      <a:pPr algn="l" fontAlgn="b"/>
                      <a:r>
                        <a:rPr lang="en-US" sz="2000" b="0" i="0" u="none" strike="noStrike" dirty="0">
                          <a:solidFill>
                            <a:srgbClr val="000000"/>
                          </a:solidFill>
                          <a:effectLst/>
                          <a:latin typeface="Calibri" panose="020F0502020204030204" pitchFamily="34" charset="0"/>
                        </a:rPr>
                        <a:t>2</a:t>
                      </a:r>
                    </a:p>
                  </a:txBody>
                  <a:tcPr marL="4858" marR="4858" marT="4858" marB="0" anchor="b">
                    <a:lnL>
                      <a:noFill/>
                    </a:lnL>
                    <a:lnR>
                      <a:noFill/>
                    </a:lnR>
                    <a:lnT>
                      <a:noFill/>
                    </a:lnT>
                    <a:lnB>
                      <a:noFill/>
                    </a:lnB>
                    <a:solidFill>
                      <a:schemeClr val="bg1"/>
                    </a:solidFill>
                  </a:tcPr>
                </a:tc>
                <a:tc hMerge="1">
                  <a:txBody>
                    <a:bodyPr/>
                    <a:lstStyle/>
                    <a:p>
                      <a:endParaRPr lang="en-US"/>
                    </a:p>
                  </a:txBody>
                  <a:tcPr/>
                </a:tc>
                <a:tc>
                  <a:txBody>
                    <a:bodyPr/>
                    <a:lstStyle/>
                    <a:p>
                      <a:pPr algn="l" fontAlgn="b"/>
                      <a:r>
                        <a:rPr lang="en-US" sz="2000" b="0" i="0" u="none" strike="noStrike" dirty="0">
                          <a:solidFill>
                            <a:srgbClr val="000000"/>
                          </a:solidFill>
                          <a:effectLst/>
                          <a:latin typeface="Calibri" panose="020F0502020204030204" pitchFamily="34" charset="0"/>
                        </a:rPr>
                        <a:t>1</a:t>
                      </a: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1511007718"/>
                  </a:ext>
                </a:extLst>
              </a:tr>
              <a:tr h="315726">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gridSpan="2">
                  <a:txBody>
                    <a:bodyPr/>
                    <a:lstStyle/>
                    <a:p>
                      <a:pPr algn="l" fontAlgn="b"/>
                      <a:r>
                        <a:rPr lang="en-US" sz="2000" b="0" i="0" u="none" strike="noStrike" dirty="0">
                          <a:solidFill>
                            <a:srgbClr val="000000"/>
                          </a:solidFill>
                          <a:effectLst/>
                          <a:latin typeface="Calibri" panose="020F0502020204030204" pitchFamily="34" charset="0"/>
                        </a:rPr>
                        <a:t>2</a:t>
                      </a:r>
                    </a:p>
                  </a:txBody>
                  <a:tcPr marL="4858" marR="4858" marT="4858" marB="0" anchor="b">
                    <a:lnL>
                      <a:noFill/>
                    </a:lnL>
                    <a:lnR>
                      <a:noFill/>
                    </a:lnR>
                    <a:lnT>
                      <a:noFill/>
                    </a:lnT>
                    <a:lnB>
                      <a:noFill/>
                    </a:lnB>
                    <a:solidFill>
                      <a:schemeClr val="bg1">
                        <a:lumMod val="85000"/>
                      </a:schemeClr>
                    </a:solidFill>
                  </a:tcPr>
                </a:tc>
                <a:tc hMerge="1">
                  <a:txBody>
                    <a:bodyPr/>
                    <a:lstStyle/>
                    <a:p>
                      <a:endParaRPr lang="en-US"/>
                    </a:p>
                  </a:txBody>
                  <a:tcPr/>
                </a:tc>
                <a:tc>
                  <a:txBody>
                    <a:bodyPr/>
                    <a:lstStyle/>
                    <a:p>
                      <a:pPr algn="l" fontAlgn="b"/>
                      <a:r>
                        <a:rPr lang="en-US" sz="2000" b="0" i="0" u="none" strike="noStrike" dirty="0">
                          <a:solidFill>
                            <a:srgbClr val="000000"/>
                          </a:solidFill>
                          <a:effectLst/>
                          <a:latin typeface="Calibri" panose="020F0502020204030204" pitchFamily="34" charset="0"/>
                        </a:rPr>
                        <a:t>2</a:t>
                      </a:r>
                    </a:p>
                  </a:txBody>
                  <a:tcPr marL="4858" marR="4858" marT="4858" marB="0" anchor="b">
                    <a:lnL>
                      <a:noFill/>
                    </a:lnL>
                    <a:lnR>
                      <a:noFill/>
                    </a:lnR>
                    <a:lnT>
                      <a:noFill/>
                    </a:lnT>
                    <a:lnB>
                      <a:noFill/>
                    </a:lnB>
                    <a:solidFill>
                      <a:schemeClr val="bg1">
                        <a:lumMod val="85000"/>
                      </a:schemeClr>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1630988650"/>
                  </a:ext>
                </a:extLst>
              </a:tr>
              <a:tr h="315726">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gridSpan="2">
                  <a:txBody>
                    <a:bodyPr/>
                    <a:lstStyle/>
                    <a:p>
                      <a:pPr algn="l" fontAlgn="b"/>
                      <a:r>
                        <a:rPr lang="en-US" sz="2000" b="0" i="0" u="none" strike="noStrike" dirty="0">
                          <a:solidFill>
                            <a:srgbClr val="000000"/>
                          </a:solidFill>
                          <a:effectLst/>
                          <a:latin typeface="Calibri" panose="020F0502020204030204" pitchFamily="34" charset="0"/>
                        </a:rPr>
                        <a:t>3</a:t>
                      </a:r>
                    </a:p>
                  </a:txBody>
                  <a:tcPr marL="4858" marR="4858" marT="4858" marB="0" anchor="b">
                    <a:lnL>
                      <a:noFill/>
                    </a:lnL>
                    <a:lnR>
                      <a:noFill/>
                    </a:lnR>
                    <a:lnT>
                      <a:noFill/>
                    </a:lnT>
                    <a:lnB>
                      <a:noFill/>
                    </a:lnB>
                    <a:solidFill>
                      <a:schemeClr val="bg1"/>
                    </a:solidFill>
                  </a:tcPr>
                </a:tc>
                <a:tc hMerge="1">
                  <a:txBody>
                    <a:bodyPr/>
                    <a:lstStyle/>
                    <a:p>
                      <a:endParaRPr lang="en-US"/>
                    </a:p>
                  </a:txBody>
                  <a:tcPr/>
                </a:tc>
                <a:tc>
                  <a:txBody>
                    <a:bodyPr/>
                    <a:lstStyle/>
                    <a:p>
                      <a:pPr algn="l" fontAlgn="b"/>
                      <a:r>
                        <a:rPr lang="en-US" sz="2000" b="0" i="0" u="none" strike="noStrike" dirty="0">
                          <a:solidFill>
                            <a:srgbClr val="000000"/>
                          </a:solidFill>
                          <a:effectLst/>
                          <a:latin typeface="Calibri" panose="020F0502020204030204" pitchFamily="34" charset="0"/>
                        </a:rPr>
                        <a:t>2</a:t>
                      </a: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3339361303"/>
                  </a:ext>
                </a:extLst>
              </a:tr>
              <a:tr h="315726">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gridSpan="2">
                  <a:txBody>
                    <a:bodyPr/>
                    <a:lstStyle/>
                    <a:p>
                      <a:pPr algn="l" fontAlgn="b"/>
                      <a:r>
                        <a:rPr lang="en-US" sz="2000" b="0" i="0" u="none" strike="noStrike" dirty="0">
                          <a:solidFill>
                            <a:srgbClr val="000000"/>
                          </a:solidFill>
                          <a:effectLst/>
                          <a:latin typeface="Calibri" panose="020F0502020204030204" pitchFamily="34" charset="0"/>
                        </a:rPr>
                        <a:t>3</a:t>
                      </a:r>
                    </a:p>
                  </a:txBody>
                  <a:tcPr marL="4858" marR="4858" marT="4858" marB="0" anchor="b">
                    <a:lnL>
                      <a:noFill/>
                    </a:lnL>
                    <a:lnR>
                      <a:noFill/>
                    </a:lnR>
                    <a:lnT>
                      <a:noFill/>
                    </a:lnT>
                    <a:lnB>
                      <a:noFill/>
                    </a:lnB>
                    <a:solidFill>
                      <a:schemeClr val="bg1">
                        <a:lumMod val="85000"/>
                      </a:schemeClr>
                    </a:solidFill>
                  </a:tcPr>
                </a:tc>
                <a:tc hMerge="1">
                  <a:txBody>
                    <a:bodyPr/>
                    <a:lstStyle/>
                    <a:p>
                      <a:endParaRPr lang="en-US"/>
                    </a:p>
                  </a:txBody>
                  <a:tcPr/>
                </a:tc>
                <a:tc>
                  <a:txBody>
                    <a:bodyPr/>
                    <a:lstStyle/>
                    <a:p>
                      <a:pPr algn="l" fontAlgn="b"/>
                      <a:r>
                        <a:rPr lang="en-US" sz="2000" b="0" i="0" u="none" strike="noStrike" dirty="0">
                          <a:solidFill>
                            <a:srgbClr val="000000"/>
                          </a:solidFill>
                          <a:effectLst/>
                          <a:latin typeface="Calibri" panose="020F0502020204030204" pitchFamily="34" charset="0"/>
                        </a:rPr>
                        <a:t>3</a:t>
                      </a:r>
                    </a:p>
                  </a:txBody>
                  <a:tcPr marL="4858" marR="4858" marT="4858" marB="0" anchor="b">
                    <a:lnL>
                      <a:noFill/>
                    </a:lnL>
                    <a:lnR>
                      <a:noFill/>
                    </a:lnR>
                    <a:lnT>
                      <a:noFill/>
                    </a:lnT>
                    <a:lnB>
                      <a:noFill/>
                    </a:lnB>
                    <a:solidFill>
                      <a:schemeClr val="bg1">
                        <a:lumMod val="85000"/>
                      </a:schemeClr>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598871708"/>
                  </a:ext>
                </a:extLst>
              </a:tr>
            </a:tbl>
          </a:graphicData>
        </a:graphic>
      </p:graphicFrame>
      <p:grpSp>
        <p:nvGrpSpPr>
          <p:cNvPr id="2" name="Keys"/>
          <p:cNvGrpSpPr/>
          <p:nvPr/>
        </p:nvGrpSpPr>
        <p:grpSpPr>
          <a:xfrm>
            <a:off x="750580" y="1671645"/>
            <a:ext cx="6180307" cy="940451"/>
            <a:chOff x="735065" y="1639017"/>
            <a:chExt cx="6059675" cy="922094"/>
          </a:xfrm>
        </p:grpSpPr>
        <p:sp>
          <p:nvSpPr>
            <p:cNvPr id="20" name="Product Key"/>
            <p:cNvSpPr/>
            <p:nvPr/>
          </p:nvSpPr>
          <p:spPr>
            <a:xfrm>
              <a:off x="735065" y="1639018"/>
              <a:ext cx="645161" cy="92209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 name="Color Key"/>
            <p:cNvSpPr/>
            <p:nvPr/>
          </p:nvSpPr>
          <p:spPr>
            <a:xfrm>
              <a:off x="6149579" y="1639017"/>
              <a:ext cx="645161" cy="92209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18" name="NonDependent"/>
          <p:cNvSpPr/>
          <p:nvPr/>
        </p:nvSpPr>
        <p:spPr>
          <a:xfrm>
            <a:off x="3141281" y="1665165"/>
            <a:ext cx="1398906" cy="94693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 name="Duplicate Color"/>
          <p:cNvSpPr/>
          <p:nvPr/>
        </p:nvSpPr>
        <p:spPr>
          <a:xfrm>
            <a:off x="3093197" y="1665165"/>
            <a:ext cx="1341640" cy="170728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aphicFrame>
        <p:nvGraphicFramePr>
          <p:cNvPr id="10" name="3NF"/>
          <p:cNvGraphicFramePr>
            <a:graphicFrameLocks noGrp="1"/>
          </p:cNvGraphicFramePr>
          <p:nvPr>
            <p:extLst/>
          </p:nvPr>
        </p:nvGraphicFramePr>
        <p:xfrm>
          <a:off x="886500" y="860747"/>
          <a:ext cx="9928647" cy="4750370"/>
        </p:xfrm>
        <a:graphic>
          <a:graphicData uri="http://schemas.openxmlformats.org/drawingml/2006/table">
            <a:tbl>
              <a:tblPr/>
              <a:tblGrid>
                <a:gridCol w="1143153">
                  <a:extLst>
                    <a:ext uri="{9D8B030D-6E8A-4147-A177-3AD203B41FA5}">
                      <a16:colId xmlns:a16="http://schemas.microsoft.com/office/drawing/2014/main" val="3636686398"/>
                    </a:ext>
                  </a:extLst>
                </a:gridCol>
                <a:gridCol w="1149232">
                  <a:extLst>
                    <a:ext uri="{9D8B030D-6E8A-4147-A177-3AD203B41FA5}">
                      <a16:colId xmlns:a16="http://schemas.microsoft.com/office/drawing/2014/main" val="436938191"/>
                    </a:ext>
                  </a:extLst>
                </a:gridCol>
                <a:gridCol w="1173043">
                  <a:extLst>
                    <a:ext uri="{9D8B030D-6E8A-4147-A177-3AD203B41FA5}">
                      <a16:colId xmlns:a16="http://schemas.microsoft.com/office/drawing/2014/main" val="1744052723"/>
                    </a:ext>
                  </a:extLst>
                </a:gridCol>
                <a:gridCol w="385364">
                  <a:extLst>
                    <a:ext uri="{9D8B030D-6E8A-4147-A177-3AD203B41FA5}">
                      <a16:colId xmlns:a16="http://schemas.microsoft.com/office/drawing/2014/main" val="1368044850"/>
                    </a:ext>
                  </a:extLst>
                </a:gridCol>
                <a:gridCol w="819785">
                  <a:extLst>
                    <a:ext uri="{9D8B030D-6E8A-4147-A177-3AD203B41FA5}">
                      <a16:colId xmlns:a16="http://schemas.microsoft.com/office/drawing/2014/main" val="2917626787"/>
                    </a:ext>
                  </a:extLst>
                </a:gridCol>
                <a:gridCol w="866138">
                  <a:extLst>
                    <a:ext uri="{9D8B030D-6E8A-4147-A177-3AD203B41FA5}">
                      <a16:colId xmlns:a16="http://schemas.microsoft.com/office/drawing/2014/main" val="2657786380"/>
                    </a:ext>
                  </a:extLst>
                </a:gridCol>
                <a:gridCol w="804125">
                  <a:extLst>
                    <a:ext uri="{9D8B030D-6E8A-4147-A177-3AD203B41FA5}">
                      <a16:colId xmlns:a16="http://schemas.microsoft.com/office/drawing/2014/main" val="261297266"/>
                    </a:ext>
                  </a:extLst>
                </a:gridCol>
                <a:gridCol w="1191661">
                  <a:extLst>
                    <a:ext uri="{9D8B030D-6E8A-4147-A177-3AD203B41FA5}">
                      <a16:colId xmlns:a16="http://schemas.microsoft.com/office/drawing/2014/main" val="3381229069"/>
                    </a:ext>
                  </a:extLst>
                </a:gridCol>
                <a:gridCol w="1199627">
                  <a:extLst>
                    <a:ext uri="{9D8B030D-6E8A-4147-A177-3AD203B41FA5}">
                      <a16:colId xmlns:a16="http://schemas.microsoft.com/office/drawing/2014/main" val="1525600109"/>
                    </a:ext>
                  </a:extLst>
                </a:gridCol>
                <a:gridCol w="1196519">
                  <a:extLst>
                    <a:ext uri="{9D8B030D-6E8A-4147-A177-3AD203B41FA5}">
                      <a16:colId xmlns:a16="http://schemas.microsoft.com/office/drawing/2014/main" val="3241463444"/>
                    </a:ext>
                  </a:extLst>
                </a:gridCol>
              </a:tblGrid>
              <a:tr h="468374">
                <a:tc gridSpan="2">
                  <a:txBody>
                    <a:bodyPr/>
                    <a:lstStyle/>
                    <a:p>
                      <a:pPr algn="l" fontAlgn="b"/>
                      <a:r>
                        <a:rPr lang="en-US" sz="2900" b="1" i="0" u="none" strike="noStrike" dirty="0">
                          <a:solidFill>
                            <a:srgbClr val="000000"/>
                          </a:solidFill>
                          <a:effectLst/>
                          <a:latin typeface="Calibri" panose="020F0502020204030204" pitchFamily="34" charset="0"/>
                        </a:rPr>
                        <a:t>Product</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l" fontAlgn="b"/>
                      <a:endParaRPr lang="en-US" sz="2800" b="1" i="0" u="none" strike="noStrike" dirty="0">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9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9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fontAlgn="b"/>
                      <a:r>
                        <a:rPr lang="en-US" sz="2900" b="1" i="0" u="none" strike="noStrike" kern="1200" dirty="0">
                          <a:solidFill>
                            <a:srgbClr val="000000"/>
                          </a:solidFill>
                          <a:effectLst/>
                          <a:latin typeface="Calibri" panose="020F0502020204030204" pitchFamily="34" charset="0"/>
                          <a:ea typeface="+mn-ea"/>
                          <a:cs typeface="+mn-cs"/>
                        </a:rPr>
                        <a:t>Color</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l" fontAlgn="b"/>
                      <a:endParaRPr lang="en-US" sz="2800" b="1" i="0" u="none" strike="noStrike" kern="1200" dirty="0">
                        <a:solidFill>
                          <a:srgbClr val="000000"/>
                        </a:solidFill>
                        <a:effectLst/>
                        <a:latin typeface="Calibri" panose="020F0502020204030204" pitchFamily="34" charset="0"/>
                        <a:ea typeface="+mn-ea"/>
                        <a:cs typeface="+mn-cs"/>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0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fontAlgn="b"/>
                      <a:r>
                        <a:rPr lang="en-US" sz="2900" b="1" i="0" u="none" strike="noStrike" dirty="0">
                          <a:solidFill>
                            <a:srgbClr val="000000"/>
                          </a:solidFill>
                          <a:effectLst/>
                          <a:latin typeface="Calibri" panose="020F0502020204030204" pitchFamily="34" charset="0"/>
                        </a:rPr>
                        <a:t>Supplier</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l" fontAlgn="b"/>
                      <a:endParaRPr lang="en-US" sz="2800" b="1" i="0" u="none" strike="noStrike" dirty="0">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9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211510589"/>
                  </a:ext>
                </a:extLst>
              </a:tr>
              <a:tr h="315726">
                <a:tc>
                  <a:txBody>
                    <a:bodyPr/>
                    <a:lstStyle/>
                    <a:p>
                      <a:pPr algn="l" fontAlgn="b"/>
                      <a:r>
                        <a:rPr lang="en-US" sz="2000" b="1" i="0" u="none" strike="noStrike" dirty="0" err="1">
                          <a:solidFill>
                            <a:srgbClr val="000000"/>
                          </a:solidFill>
                          <a:effectLst/>
                          <a:latin typeface="Calibri" panose="020F0502020204030204" pitchFamily="34" charset="0"/>
                        </a:rPr>
                        <a:t>ProductID</a:t>
                      </a:r>
                      <a:endParaRPr lang="en-US" sz="20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2000" b="1" i="0" u="none" strike="noStrike" dirty="0">
                          <a:solidFill>
                            <a:srgbClr val="000000"/>
                          </a:solidFill>
                          <a:effectLst/>
                          <a:latin typeface="Calibri" panose="020F0502020204030204" pitchFamily="34" charset="0"/>
                        </a:rPr>
                        <a:t>Name</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2000" b="1" i="0" u="none" strike="noStrike" dirty="0">
                          <a:solidFill>
                            <a:srgbClr val="000000"/>
                          </a:solidFill>
                          <a:effectLst/>
                          <a:latin typeface="Calibri" panose="020F0502020204030204" pitchFamily="34" charset="0"/>
                        </a:rPr>
                        <a:t>Supplier</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0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i="0" u="none" strike="noStrike" dirty="0" err="1">
                          <a:solidFill>
                            <a:srgbClr val="000000"/>
                          </a:solidFill>
                          <a:effectLst/>
                          <a:latin typeface="Calibri" panose="020F0502020204030204" pitchFamily="34" charset="0"/>
                        </a:rPr>
                        <a:t>ColorID</a:t>
                      </a:r>
                      <a:endParaRPr lang="en-US" sz="20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2000" b="1" i="0" u="none" strike="noStrike" dirty="0">
                          <a:solidFill>
                            <a:srgbClr val="000000"/>
                          </a:solidFill>
                          <a:effectLst/>
                          <a:latin typeface="Calibri" panose="020F0502020204030204" pitchFamily="34" charset="0"/>
                        </a:rPr>
                        <a:t>Color</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0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i="0" u="none" strike="noStrike" dirty="0" err="1">
                          <a:solidFill>
                            <a:srgbClr val="000000"/>
                          </a:solidFill>
                          <a:effectLst/>
                          <a:latin typeface="Calibri" panose="020F0502020204030204" pitchFamily="34" charset="0"/>
                        </a:rPr>
                        <a:t>SupplierID</a:t>
                      </a:r>
                      <a:endParaRPr lang="en-US" sz="2000" b="1"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2000" b="1" i="0" u="none" strike="noStrike" dirty="0">
                          <a:solidFill>
                            <a:srgbClr val="000000"/>
                          </a:solidFill>
                          <a:effectLst/>
                          <a:latin typeface="Calibri" panose="020F0502020204030204" pitchFamily="34" charset="0"/>
                        </a:rPr>
                        <a:t>Supplier</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2000" b="1" i="0" u="none" strike="noStrike" dirty="0">
                          <a:solidFill>
                            <a:srgbClr val="000000"/>
                          </a:solidFill>
                          <a:effectLst/>
                          <a:latin typeface="Calibri" panose="020F0502020204030204" pitchFamily="34" charset="0"/>
                        </a:rPr>
                        <a:t>Phone</a:t>
                      </a:r>
                    </a:p>
                  </a:txBody>
                  <a:tcPr marL="4858" marR="4858" marT="485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422046614"/>
                  </a:ext>
                </a:extLst>
              </a:tr>
              <a:tr h="315726">
                <a:tc>
                  <a:txBody>
                    <a:bodyPr/>
                    <a:lstStyle/>
                    <a:p>
                      <a:pPr algn="l" fontAlgn="b"/>
                      <a:r>
                        <a:rPr lang="en-US" sz="2000" b="0" i="0" u="none" strike="noStrike" dirty="0">
                          <a:solidFill>
                            <a:srgbClr val="000000"/>
                          </a:solidFill>
                          <a:effectLst/>
                          <a:latin typeface="Calibri" panose="020F0502020204030204" pitchFamily="34" charset="0"/>
                        </a:rPr>
                        <a:t>1</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Widget</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1</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noFill/>
                      <a:prstDash val="solid"/>
                      <a:round/>
                      <a:headEnd type="none" w="med" len="med"/>
                      <a:tailEnd type="none" w="med" len="med"/>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1</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Blue</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1</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Contoso</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555-12345</a:t>
                      </a:r>
                    </a:p>
                  </a:txBody>
                  <a:tcPr marL="4858" marR="4858" marT="4858"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4119331750"/>
                  </a:ext>
                </a:extLst>
              </a:tr>
              <a:tr h="335797">
                <a:tc>
                  <a:txBody>
                    <a:bodyPr/>
                    <a:lstStyle/>
                    <a:p>
                      <a:pPr algn="l" fontAlgn="b"/>
                      <a:r>
                        <a:rPr lang="en-US" sz="2000" b="0" i="0" u="none" strike="noStrike" dirty="0">
                          <a:solidFill>
                            <a:srgbClr val="000000"/>
                          </a:solidFill>
                          <a:effectLst/>
                          <a:latin typeface="Calibri" panose="020F0502020204030204" pitchFamily="34" charset="0"/>
                        </a:rPr>
                        <a:t>2</a:t>
                      </a: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err="1">
                          <a:solidFill>
                            <a:srgbClr val="000000"/>
                          </a:solidFill>
                          <a:effectLst/>
                          <a:latin typeface="Calibri" panose="020F0502020204030204" pitchFamily="34" charset="0"/>
                        </a:rPr>
                        <a:t>Thingybob</a:t>
                      </a:r>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2</a:t>
                      </a: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2</a:t>
                      </a: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Red</a:t>
                      </a: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2</a:t>
                      </a: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err="1">
                          <a:solidFill>
                            <a:srgbClr val="000000"/>
                          </a:solidFill>
                          <a:effectLst/>
                          <a:latin typeface="Calibri" panose="020F0502020204030204" pitchFamily="34" charset="0"/>
                        </a:rPr>
                        <a:t>Northwind</a:t>
                      </a:r>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555-54321</a:t>
                      </a: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3239200832"/>
                  </a:ext>
                </a:extLst>
              </a:tr>
              <a:tr h="315726">
                <a:tc>
                  <a:txBody>
                    <a:bodyPr/>
                    <a:lstStyle/>
                    <a:p>
                      <a:pPr algn="l" fontAlgn="b"/>
                      <a:r>
                        <a:rPr lang="en-US" sz="2000" b="0" i="0" u="none" strike="noStrike" dirty="0">
                          <a:solidFill>
                            <a:srgbClr val="000000"/>
                          </a:solidFill>
                          <a:effectLst/>
                          <a:latin typeface="Calibri" panose="020F0502020204030204" pitchFamily="34" charset="0"/>
                        </a:rPr>
                        <a:t>3</a:t>
                      </a:r>
                    </a:p>
                  </a:txBody>
                  <a:tcPr marL="4858" marR="4858" marT="4858" marB="0" anchor="b">
                    <a:lnL>
                      <a:noFill/>
                    </a:lnL>
                    <a:lnR>
                      <a:noFill/>
                    </a:lnR>
                    <a:lnT>
                      <a:noFill/>
                    </a:lnT>
                    <a:lnB>
                      <a:noFill/>
                    </a:lnB>
                    <a:solidFill>
                      <a:srgbClr val="D9D9D9"/>
                    </a:solidFill>
                  </a:tcPr>
                </a:tc>
                <a:tc>
                  <a:txBody>
                    <a:bodyPr/>
                    <a:lstStyle/>
                    <a:p>
                      <a:pPr algn="l" fontAlgn="b"/>
                      <a:r>
                        <a:rPr lang="en-US" sz="2000" b="0" i="0" u="none" strike="noStrike" dirty="0" err="1">
                          <a:solidFill>
                            <a:srgbClr val="000000"/>
                          </a:solidFill>
                          <a:effectLst/>
                          <a:latin typeface="Calibri" panose="020F0502020204030204" pitchFamily="34" charset="0"/>
                        </a:rPr>
                        <a:t>Knicknack</a:t>
                      </a:r>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1</a:t>
                      </a:r>
                    </a:p>
                  </a:txBody>
                  <a:tcPr marL="4858" marR="4858" marT="4858" marB="0" anchor="b">
                    <a:lnL>
                      <a:noFill/>
                    </a:lnL>
                    <a:lnR>
                      <a:noFill/>
                    </a:lnR>
                    <a:lnT>
                      <a:noFill/>
                    </a:lnT>
                    <a:lnB>
                      <a:noFill/>
                    </a:lnB>
                    <a:solidFill>
                      <a:srgbClr val="D9D9D9"/>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r>
                        <a:rPr lang="en-US" sz="2000" b="0" i="0" u="none" strike="noStrike" dirty="0">
                          <a:solidFill>
                            <a:srgbClr val="000000"/>
                          </a:solidFill>
                          <a:effectLst/>
                          <a:latin typeface="Calibri" panose="020F0502020204030204" pitchFamily="34" charset="0"/>
                        </a:rPr>
                        <a:t>3</a:t>
                      </a:r>
                    </a:p>
                  </a:txBody>
                  <a:tcPr marL="4858" marR="4858" marT="4858" marB="0" anchor="b">
                    <a:lnL>
                      <a:noFill/>
                    </a:lnL>
                    <a:lnR>
                      <a:noFill/>
                    </a:lnR>
                    <a:lnT>
                      <a:noFill/>
                    </a:lnT>
                    <a:lnB>
                      <a:noFill/>
                    </a:lnB>
                    <a:solidFill>
                      <a:srgbClr val="D9D9D9"/>
                    </a:solidFill>
                  </a:tcPr>
                </a:tc>
                <a:tc>
                  <a:txBody>
                    <a:bodyPr/>
                    <a:lstStyle/>
                    <a:p>
                      <a:pPr algn="l" fontAlgn="b"/>
                      <a:r>
                        <a:rPr lang="en-US" sz="2000" b="0" i="0" u="none" strike="noStrike" dirty="0">
                          <a:solidFill>
                            <a:srgbClr val="000000"/>
                          </a:solidFill>
                          <a:effectLst/>
                          <a:latin typeface="Calibri" panose="020F0502020204030204" pitchFamily="34" charset="0"/>
                        </a:rPr>
                        <a:t>Black</a:t>
                      </a:r>
                    </a:p>
                  </a:txBody>
                  <a:tcPr marL="4858" marR="4858" marT="4858" marB="0" anchor="b">
                    <a:lnL>
                      <a:noFill/>
                    </a:lnL>
                    <a:lnR>
                      <a:noFill/>
                    </a:lnR>
                    <a:lnT>
                      <a:noFill/>
                    </a:lnT>
                    <a:lnB>
                      <a:noFill/>
                    </a:lnB>
                    <a:solidFill>
                      <a:srgbClr val="D9D9D9"/>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3758283482"/>
                  </a:ext>
                </a:extLst>
              </a:tr>
              <a:tr h="594641">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w="635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w="635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w="635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1094308489"/>
                  </a:ext>
                </a:extLst>
              </a:tr>
              <a:tr h="468374">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gridSpan="3">
                  <a:txBody>
                    <a:bodyPr/>
                    <a:lstStyle/>
                    <a:p>
                      <a:pPr algn="l" fontAlgn="b"/>
                      <a:r>
                        <a:rPr lang="en-US" sz="2900" b="1" i="0" u="none" strike="noStrike" kern="1200" dirty="0" err="1">
                          <a:solidFill>
                            <a:srgbClr val="000000"/>
                          </a:solidFill>
                          <a:effectLst/>
                          <a:latin typeface="Calibri" panose="020F0502020204030204" pitchFamily="34" charset="0"/>
                          <a:ea typeface="+mn-ea"/>
                          <a:cs typeface="+mn-cs"/>
                        </a:rPr>
                        <a:t>ProductColor</a:t>
                      </a:r>
                      <a:endParaRPr lang="en-US" sz="2900" b="1" i="0" u="none" strike="noStrike" kern="1200" dirty="0">
                        <a:solidFill>
                          <a:srgbClr val="000000"/>
                        </a:solidFill>
                        <a:effectLst/>
                        <a:latin typeface="Calibri" panose="020F0502020204030204" pitchFamily="34" charset="0"/>
                        <a:ea typeface="+mn-ea"/>
                        <a:cs typeface="+mn-cs"/>
                      </a:endParaRPr>
                    </a:p>
                  </a:txBody>
                  <a:tcPr marL="4858" marR="4858" marT="4858" marB="0" anchor="b">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2861983039"/>
                  </a:ext>
                </a:extLst>
              </a:tr>
              <a:tr h="315726">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gridSpan="2">
                  <a:txBody>
                    <a:bodyPr/>
                    <a:lstStyle/>
                    <a:p>
                      <a:pPr algn="l" fontAlgn="b"/>
                      <a:r>
                        <a:rPr lang="en-US" sz="2000" b="1" i="0" u="none" strike="noStrike" dirty="0">
                          <a:solidFill>
                            <a:srgbClr val="000000"/>
                          </a:solidFill>
                          <a:effectLst/>
                          <a:latin typeface="Calibri" panose="020F0502020204030204" pitchFamily="34" charset="0"/>
                        </a:rPr>
                        <a:t>Product</a:t>
                      </a:r>
                    </a:p>
                  </a:txBody>
                  <a:tcPr marL="4858" marR="4858" marT="4858" marB="0" anchor="b">
                    <a:lnL>
                      <a:noFill/>
                    </a:lnL>
                    <a:lnR>
                      <a:noFill/>
                    </a:lnR>
                    <a:lnT w="6350" cap="flat" cmpd="sng" algn="ctr">
                      <a:solidFill>
                        <a:schemeClr val="tx1"/>
                      </a:solidFill>
                      <a:prstDash val="solid"/>
                      <a:round/>
                      <a:headEnd type="none" w="med" len="med"/>
                      <a:tailEnd type="none" w="med" len="med"/>
                    </a:lnT>
                    <a:lnB>
                      <a:noFill/>
                    </a:lnB>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solidFill>
                      <a:schemeClr val="bg1"/>
                    </a:solidFill>
                  </a:tcPr>
                </a:tc>
                <a:tc>
                  <a:txBody>
                    <a:bodyPr/>
                    <a:lstStyle/>
                    <a:p>
                      <a:pPr algn="l" fontAlgn="b"/>
                      <a:r>
                        <a:rPr lang="en-US" sz="2000" b="1" i="0" u="none" strike="noStrike" dirty="0">
                          <a:solidFill>
                            <a:srgbClr val="000000"/>
                          </a:solidFill>
                          <a:effectLst/>
                          <a:latin typeface="Calibri" panose="020F0502020204030204" pitchFamily="34" charset="0"/>
                        </a:rPr>
                        <a:t>Color</a:t>
                      </a:r>
                    </a:p>
                  </a:txBody>
                  <a:tcPr marL="4858" marR="4858" marT="4858" marB="0" anchor="b">
                    <a:lnL>
                      <a:noFill/>
                    </a:lnL>
                    <a:lnR>
                      <a:noFill/>
                    </a:lnR>
                    <a:lnT w="6350" cap="flat" cmpd="sng" algn="ctr">
                      <a:solidFill>
                        <a:schemeClr val="tx1"/>
                      </a:solidFill>
                      <a:prstDash val="solid"/>
                      <a:round/>
                      <a:headEnd type="none" w="med" len="med"/>
                      <a:tailEnd type="none" w="med" len="med"/>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3193559610"/>
                  </a:ext>
                </a:extLst>
              </a:tr>
              <a:tr h="340030">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gridSpan="2">
                  <a:txBody>
                    <a:bodyPr/>
                    <a:lstStyle/>
                    <a:p>
                      <a:pPr marL="0" algn="l" defTabSz="914088" rtl="0" eaLnBrk="1" fontAlgn="b" latinLnBrk="0" hangingPunct="1"/>
                      <a:r>
                        <a:rPr lang="en-US" sz="2000" b="0" i="0" u="none" strike="noStrike" kern="1200" dirty="0">
                          <a:solidFill>
                            <a:srgbClr val="000000"/>
                          </a:solidFill>
                          <a:effectLst/>
                          <a:latin typeface="Calibri" panose="020F0502020204030204" pitchFamily="34" charset="0"/>
                          <a:ea typeface="+mn-ea"/>
                          <a:cs typeface="+mn-cs"/>
                        </a:rPr>
                        <a:t>1</a:t>
                      </a:r>
                    </a:p>
                  </a:txBody>
                  <a:tcPr marL="4858" marR="4858" marT="4858" marB="0" anchor="b">
                    <a:lnL>
                      <a:noFill/>
                    </a:lnL>
                    <a:lnR>
                      <a:noFill/>
                    </a:lnR>
                    <a:lnT>
                      <a:noFill/>
                    </a:lnT>
                    <a:lnB>
                      <a:noFill/>
                    </a:lnB>
                    <a:solidFill>
                      <a:schemeClr val="bg1">
                        <a:lumMod val="85000"/>
                      </a:schemeClr>
                    </a:solidFill>
                  </a:tcPr>
                </a:tc>
                <a:tc hMerge="1">
                  <a:txBody>
                    <a:bodyPr/>
                    <a:lstStyle/>
                    <a:p>
                      <a:endParaRPr lang="en-US"/>
                    </a:p>
                  </a:txBody>
                  <a:tcPr/>
                </a:tc>
                <a:tc>
                  <a:txBody>
                    <a:bodyPr/>
                    <a:lstStyle/>
                    <a:p>
                      <a:pPr marL="0" algn="l" defTabSz="914088" rtl="0" eaLnBrk="1" fontAlgn="b" latinLnBrk="0" hangingPunct="1"/>
                      <a:r>
                        <a:rPr lang="en-US" sz="2000" b="0" i="0" u="none" strike="noStrike" kern="1200" dirty="0">
                          <a:solidFill>
                            <a:srgbClr val="000000"/>
                          </a:solidFill>
                          <a:effectLst/>
                          <a:latin typeface="Calibri" panose="020F0502020204030204" pitchFamily="34" charset="0"/>
                          <a:ea typeface="+mn-ea"/>
                          <a:cs typeface="+mn-cs"/>
                        </a:rPr>
                        <a:t>1</a:t>
                      </a:r>
                    </a:p>
                  </a:txBody>
                  <a:tcPr marL="4858" marR="4858" marT="4858" marB="0" anchor="b">
                    <a:lnL>
                      <a:noFill/>
                    </a:lnL>
                    <a:lnR>
                      <a:noFill/>
                    </a:lnR>
                    <a:lnT>
                      <a:noFill/>
                    </a:lnT>
                    <a:lnB>
                      <a:noFill/>
                    </a:lnB>
                    <a:solidFill>
                      <a:schemeClr val="bg1">
                        <a:lumMod val="85000"/>
                      </a:schemeClr>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3622901321"/>
                  </a:ext>
                </a:extLst>
              </a:tr>
              <a:tr h="333072">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gridSpan="2">
                  <a:txBody>
                    <a:bodyPr/>
                    <a:lstStyle/>
                    <a:p>
                      <a:pPr algn="l" fontAlgn="b"/>
                      <a:r>
                        <a:rPr lang="en-US" sz="2000" b="0" i="0" u="none" strike="noStrike" dirty="0">
                          <a:solidFill>
                            <a:srgbClr val="000000"/>
                          </a:solidFill>
                          <a:effectLst/>
                          <a:latin typeface="Calibri" panose="020F0502020204030204" pitchFamily="34" charset="0"/>
                        </a:rPr>
                        <a:t>2</a:t>
                      </a:r>
                    </a:p>
                  </a:txBody>
                  <a:tcPr marL="4858" marR="4858" marT="4858" marB="0" anchor="b">
                    <a:lnL>
                      <a:noFill/>
                    </a:lnL>
                    <a:lnR>
                      <a:noFill/>
                    </a:lnR>
                    <a:lnT>
                      <a:noFill/>
                    </a:lnT>
                    <a:lnB>
                      <a:noFill/>
                    </a:lnB>
                    <a:solidFill>
                      <a:schemeClr val="bg1"/>
                    </a:solidFill>
                  </a:tcPr>
                </a:tc>
                <a:tc hMerge="1">
                  <a:txBody>
                    <a:bodyPr/>
                    <a:lstStyle/>
                    <a:p>
                      <a:endParaRPr lang="en-US"/>
                    </a:p>
                  </a:txBody>
                  <a:tcPr/>
                </a:tc>
                <a:tc>
                  <a:txBody>
                    <a:bodyPr/>
                    <a:lstStyle/>
                    <a:p>
                      <a:pPr algn="l" fontAlgn="b"/>
                      <a:r>
                        <a:rPr lang="en-US" sz="2000" b="0" i="0" u="none" strike="noStrike" dirty="0">
                          <a:solidFill>
                            <a:srgbClr val="000000"/>
                          </a:solidFill>
                          <a:effectLst/>
                          <a:latin typeface="Calibri" panose="020F0502020204030204" pitchFamily="34" charset="0"/>
                        </a:rPr>
                        <a:t>1</a:t>
                      </a: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1511007718"/>
                  </a:ext>
                </a:extLst>
              </a:tr>
              <a:tr h="315726">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gridSpan="2">
                  <a:txBody>
                    <a:bodyPr/>
                    <a:lstStyle/>
                    <a:p>
                      <a:pPr algn="l" fontAlgn="b"/>
                      <a:r>
                        <a:rPr lang="en-US" sz="2000" b="0" i="0" u="none" strike="noStrike" dirty="0">
                          <a:solidFill>
                            <a:srgbClr val="000000"/>
                          </a:solidFill>
                          <a:effectLst/>
                          <a:latin typeface="Calibri" panose="020F0502020204030204" pitchFamily="34" charset="0"/>
                        </a:rPr>
                        <a:t>2</a:t>
                      </a:r>
                    </a:p>
                  </a:txBody>
                  <a:tcPr marL="4858" marR="4858" marT="4858" marB="0" anchor="b">
                    <a:lnL>
                      <a:noFill/>
                    </a:lnL>
                    <a:lnR>
                      <a:noFill/>
                    </a:lnR>
                    <a:lnT>
                      <a:noFill/>
                    </a:lnT>
                    <a:lnB>
                      <a:noFill/>
                    </a:lnB>
                    <a:solidFill>
                      <a:schemeClr val="bg1">
                        <a:lumMod val="85000"/>
                      </a:schemeClr>
                    </a:solidFill>
                  </a:tcPr>
                </a:tc>
                <a:tc hMerge="1">
                  <a:txBody>
                    <a:bodyPr/>
                    <a:lstStyle/>
                    <a:p>
                      <a:endParaRPr lang="en-US"/>
                    </a:p>
                  </a:txBody>
                  <a:tcPr/>
                </a:tc>
                <a:tc>
                  <a:txBody>
                    <a:bodyPr/>
                    <a:lstStyle/>
                    <a:p>
                      <a:pPr algn="l" fontAlgn="b"/>
                      <a:r>
                        <a:rPr lang="en-US" sz="2000" b="0" i="0" u="none" strike="noStrike" dirty="0">
                          <a:solidFill>
                            <a:srgbClr val="000000"/>
                          </a:solidFill>
                          <a:effectLst/>
                          <a:latin typeface="Calibri" panose="020F0502020204030204" pitchFamily="34" charset="0"/>
                        </a:rPr>
                        <a:t>2</a:t>
                      </a:r>
                    </a:p>
                  </a:txBody>
                  <a:tcPr marL="4858" marR="4858" marT="4858" marB="0" anchor="b">
                    <a:lnL>
                      <a:noFill/>
                    </a:lnL>
                    <a:lnR>
                      <a:noFill/>
                    </a:lnR>
                    <a:lnT>
                      <a:noFill/>
                    </a:lnT>
                    <a:lnB>
                      <a:noFill/>
                    </a:lnB>
                    <a:solidFill>
                      <a:schemeClr val="bg1">
                        <a:lumMod val="85000"/>
                      </a:schemeClr>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1630988650"/>
                  </a:ext>
                </a:extLst>
              </a:tr>
              <a:tr h="315726">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gridSpan="2">
                  <a:txBody>
                    <a:bodyPr/>
                    <a:lstStyle/>
                    <a:p>
                      <a:pPr algn="l" fontAlgn="b"/>
                      <a:r>
                        <a:rPr lang="en-US" sz="2000" b="0" i="0" u="none" strike="noStrike" dirty="0">
                          <a:solidFill>
                            <a:srgbClr val="000000"/>
                          </a:solidFill>
                          <a:effectLst/>
                          <a:latin typeface="Calibri" panose="020F0502020204030204" pitchFamily="34" charset="0"/>
                        </a:rPr>
                        <a:t>3</a:t>
                      </a:r>
                    </a:p>
                  </a:txBody>
                  <a:tcPr marL="4858" marR="4858" marT="4858" marB="0" anchor="b">
                    <a:lnL>
                      <a:noFill/>
                    </a:lnL>
                    <a:lnR>
                      <a:noFill/>
                    </a:lnR>
                    <a:lnT>
                      <a:noFill/>
                    </a:lnT>
                    <a:lnB>
                      <a:noFill/>
                    </a:lnB>
                    <a:solidFill>
                      <a:schemeClr val="bg1"/>
                    </a:solidFill>
                  </a:tcPr>
                </a:tc>
                <a:tc hMerge="1">
                  <a:txBody>
                    <a:bodyPr/>
                    <a:lstStyle/>
                    <a:p>
                      <a:endParaRPr lang="en-US"/>
                    </a:p>
                  </a:txBody>
                  <a:tcPr/>
                </a:tc>
                <a:tc>
                  <a:txBody>
                    <a:bodyPr/>
                    <a:lstStyle/>
                    <a:p>
                      <a:pPr algn="l" fontAlgn="b"/>
                      <a:r>
                        <a:rPr lang="en-US" sz="2000" b="0" i="0" u="none" strike="noStrike" dirty="0">
                          <a:solidFill>
                            <a:srgbClr val="000000"/>
                          </a:solidFill>
                          <a:effectLst/>
                          <a:latin typeface="Calibri" panose="020F0502020204030204" pitchFamily="34" charset="0"/>
                        </a:rPr>
                        <a:t>2</a:t>
                      </a: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3339361303"/>
                  </a:ext>
                </a:extLst>
              </a:tr>
              <a:tr h="315726">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gridSpan="2">
                  <a:txBody>
                    <a:bodyPr/>
                    <a:lstStyle/>
                    <a:p>
                      <a:pPr algn="l" fontAlgn="b"/>
                      <a:r>
                        <a:rPr lang="en-US" sz="2000" b="0" i="0" u="none" strike="noStrike" dirty="0">
                          <a:solidFill>
                            <a:srgbClr val="000000"/>
                          </a:solidFill>
                          <a:effectLst/>
                          <a:latin typeface="Calibri" panose="020F0502020204030204" pitchFamily="34" charset="0"/>
                        </a:rPr>
                        <a:t>3</a:t>
                      </a:r>
                    </a:p>
                  </a:txBody>
                  <a:tcPr marL="4858" marR="4858" marT="4858" marB="0" anchor="b">
                    <a:lnL>
                      <a:noFill/>
                    </a:lnL>
                    <a:lnR>
                      <a:noFill/>
                    </a:lnR>
                    <a:lnT>
                      <a:noFill/>
                    </a:lnT>
                    <a:lnB>
                      <a:noFill/>
                    </a:lnB>
                    <a:solidFill>
                      <a:schemeClr val="bg1">
                        <a:lumMod val="85000"/>
                      </a:schemeClr>
                    </a:solidFill>
                  </a:tcPr>
                </a:tc>
                <a:tc hMerge="1">
                  <a:txBody>
                    <a:bodyPr/>
                    <a:lstStyle/>
                    <a:p>
                      <a:endParaRPr lang="en-US"/>
                    </a:p>
                  </a:txBody>
                  <a:tcPr/>
                </a:tc>
                <a:tc>
                  <a:txBody>
                    <a:bodyPr/>
                    <a:lstStyle/>
                    <a:p>
                      <a:pPr algn="l" fontAlgn="b"/>
                      <a:r>
                        <a:rPr lang="en-US" sz="2000" b="0" i="0" u="none" strike="noStrike" dirty="0">
                          <a:solidFill>
                            <a:srgbClr val="000000"/>
                          </a:solidFill>
                          <a:effectLst/>
                          <a:latin typeface="Calibri" panose="020F0502020204030204" pitchFamily="34" charset="0"/>
                        </a:rPr>
                        <a:t>3</a:t>
                      </a:r>
                    </a:p>
                  </a:txBody>
                  <a:tcPr marL="4858" marR="4858" marT="4858" marB="0" anchor="b">
                    <a:lnL>
                      <a:noFill/>
                    </a:lnL>
                    <a:lnR>
                      <a:noFill/>
                    </a:lnR>
                    <a:lnT>
                      <a:noFill/>
                    </a:lnT>
                    <a:lnB>
                      <a:noFill/>
                    </a:lnB>
                    <a:solidFill>
                      <a:schemeClr val="bg1">
                        <a:lumMod val="85000"/>
                      </a:schemeClr>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858" marR="4858" marT="4858" marB="0" anchor="b">
                    <a:lnL>
                      <a:noFill/>
                    </a:lnL>
                    <a:lnR>
                      <a:noFill/>
                    </a:lnR>
                    <a:lnT>
                      <a:noFill/>
                    </a:lnT>
                    <a:lnB>
                      <a:noFill/>
                    </a:lnB>
                    <a:solidFill>
                      <a:schemeClr val="bg1"/>
                    </a:solidFill>
                  </a:tcPr>
                </a:tc>
                <a:extLst>
                  <a:ext uri="{0D108BD9-81ED-4DB2-BD59-A6C34878D82A}">
                    <a16:rowId xmlns:a16="http://schemas.microsoft.com/office/drawing/2014/main" val="598871708"/>
                  </a:ext>
                </a:extLst>
              </a:tr>
            </a:tbl>
          </a:graphicData>
        </a:graphic>
      </p:graphicFrame>
    </p:spTree>
    <p:extLst>
      <p:ext uri="{BB962C8B-B14F-4D97-AF65-F5344CB8AC3E}">
        <p14:creationId xmlns:p14="http://schemas.microsoft.com/office/powerpoint/2010/main" val="320214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par>
                                <p:cTn id="16" presetID="1" presetClass="exit" presetSubtype="0" fill="hold" grpId="1" nodeType="withEffect">
                                  <p:stCondLst>
                                    <p:cond delay="0"/>
                                  </p:stCondLst>
                                  <p:childTnLst>
                                    <p:set>
                                      <p:cBhvr>
                                        <p:cTn id="17" dur="1" fill="hold">
                                          <p:stCondLst>
                                            <p:cond delay="0"/>
                                          </p:stCondLst>
                                        </p:cTn>
                                        <p:tgtEl>
                                          <p:spTgt spid="1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par>
                                <p:cTn id="28" presetID="9"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dissolve">
                                      <p:cBhvr>
                                        <p:cTn id="30" dur="500"/>
                                        <p:tgtEl>
                                          <p:spTgt spid="13"/>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nodeType="clickEffect">
                                  <p:stCondLst>
                                    <p:cond delay="0"/>
                                  </p:stCondLst>
                                  <p:childTnLst>
                                    <p:animEffect transition="out" filter="dissolve">
                                      <p:cBhvr>
                                        <p:cTn id="41" dur="500"/>
                                        <p:tgtEl>
                                          <p:spTgt spid="13"/>
                                        </p:tgtEl>
                                      </p:cBhvr>
                                    </p:animEffect>
                                    <p:set>
                                      <p:cBhvr>
                                        <p:cTn id="42" dur="1" fill="hold">
                                          <p:stCondLst>
                                            <p:cond delay="499"/>
                                          </p:stCondLst>
                                        </p:cTn>
                                        <p:tgtEl>
                                          <p:spTgt spid="13"/>
                                        </p:tgtEl>
                                        <p:attrNameLst>
                                          <p:attrName>style.visibility</p:attrName>
                                        </p:attrNameLst>
                                      </p:cBhvr>
                                      <p:to>
                                        <p:strVal val="hidden"/>
                                      </p:to>
                                    </p:set>
                                  </p:childTnLst>
                                </p:cTn>
                              </p:par>
                              <p:par>
                                <p:cTn id="43" presetID="9" presetClass="entr" presetSubtype="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dissolve">
                                      <p:cBhvr>
                                        <p:cTn id="45" dur="500"/>
                                        <p:tgtEl>
                                          <p:spTgt spid="9"/>
                                        </p:tgtEl>
                                      </p:cBhvr>
                                    </p:animEffect>
                                  </p:childTnLst>
                                </p:cTn>
                              </p:par>
                              <p:par>
                                <p:cTn id="46" presetID="1" presetClass="exit" presetSubtype="0" fill="hold" grpId="1" nodeType="withEffect">
                                  <p:stCondLst>
                                    <p:cond delay="0"/>
                                  </p:stCondLst>
                                  <p:childTnLst>
                                    <p:set>
                                      <p:cBhvr>
                                        <p:cTn id="47" dur="1" fill="hold">
                                          <p:stCondLst>
                                            <p:cond delay="0"/>
                                          </p:stCondLst>
                                        </p:cTn>
                                        <p:tgtEl>
                                          <p:spTgt spid="1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xit" presetSubtype="0" fill="hold" nodeType="clickEffect">
                                  <p:stCondLst>
                                    <p:cond delay="0"/>
                                  </p:stCondLst>
                                  <p:childTnLst>
                                    <p:animEffect transition="out" filter="dissolve">
                                      <p:cBhvr>
                                        <p:cTn id="56" dur="500"/>
                                        <p:tgtEl>
                                          <p:spTgt spid="9"/>
                                        </p:tgtEl>
                                      </p:cBhvr>
                                    </p:animEffect>
                                    <p:set>
                                      <p:cBhvr>
                                        <p:cTn id="57" dur="1" fill="hold">
                                          <p:stCondLst>
                                            <p:cond delay="499"/>
                                          </p:stCondLst>
                                        </p:cTn>
                                        <p:tgtEl>
                                          <p:spTgt spid="9"/>
                                        </p:tgtEl>
                                        <p:attrNameLst>
                                          <p:attrName>style.visibility</p:attrName>
                                        </p:attrNameLst>
                                      </p:cBhvr>
                                      <p:to>
                                        <p:strVal val="hidden"/>
                                      </p:to>
                                    </p:set>
                                  </p:childTnLst>
                                </p:cTn>
                              </p:par>
                              <p:par>
                                <p:cTn id="58" presetID="9" presetClass="entr" presetSubtype="0" fill="hold"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dissolve">
                                      <p:cBhvr>
                                        <p:cTn id="60" dur="500"/>
                                        <p:tgtEl>
                                          <p:spTgt spid="19"/>
                                        </p:tgtEl>
                                      </p:cBhvr>
                                    </p:animEffect>
                                  </p:childTnLst>
                                </p:cTn>
                              </p:par>
                              <p:par>
                                <p:cTn id="61" presetID="1" presetClass="exit" presetSubtype="0" fill="hold" nodeType="withEffect">
                                  <p:stCondLst>
                                    <p:cond delay="0"/>
                                  </p:stCondLst>
                                  <p:childTnLst>
                                    <p:set>
                                      <p:cBhvr>
                                        <p:cTn id="62" dur="1" fill="hold">
                                          <p:stCondLst>
                                            <p:cond delay="0"/>
                                          </p:stCondLst>
                                        </p:cTn>
                                        <p:tgtEl>
                                          <p:spTgt spid="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xit" presetSubtype="0" fill="hold" nodeType="clickEffect">
                                  <p:stCondLst>
                                    <p:cond delay="0"/>
                                  </p:stCondLst>
                                  <p:childTnLst>
                                    <p:animEffect transition="out" filter="dissolve">
                                      <p:cBhvr>
                                        <p:cTn id="71" dur="500"/>
                                        <p:tgtEl>
                                          <p:spTgt spid="19"/>
                                        </p:tgtEl>
                                      </p:cBhvr>
                                    </p:animEffect>
                                    <p:set>
                                      <p:cBhvr>
                                        <p:cTn id="72" dur="1" fill="hold">
                                          <p:stCondLst>
                                            <p:cond delay="499"/>
                                          </p:stCondLst>
                                        </p:cTn>
                                        <p:tgtEl>
                                          <p:spTgt spid="19"/>
                                        </p:tgtEl>
                                        <p:attrNameLst>
                                          <p:attrName>style.visibility</p:attrName>
                                        </p:attrNameLst>
                                      </p:cBhvr>
                                      <p:to>
                                        <p:strVal val="hidden"/>
                                      </p:to>
                                    </p:set>
                                  </p:childTnLst>
                                </p:cTn>
                              </p:par>
                              <p:par>
                                <p:cTn id="73" presetID="9" presetClass="entr" presetSubtype="0" fill="hold" nodeType="with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dissolve">
                                      <p:cBhvr>
                                        <p:cTn id="75" dur="500"/>
                                        <p:tgtEl>
                                          <p:spTgt spid="10"/>
                                        </p:tgtEl>
                                      </p:cBhvr>
                                    </p:animEffect>
                                  </p:childTnLst>
                                </p:cTn>
                              </p:par>
                              <p:par>
                                <p:cTn id="76" presetID="1" presetClass="exit" presetSubtype="0" fill="hold" grpId="1" nodeType="withEffect">
                                  <p:stCondLst>
                                    <p:cond delay="0"/>
                                  </p:stCondLst>
                                  <p:childTnLst>
                                    <p:set>
                                      <p:cBhvr>
                                        <p:cTn id="77"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5" grpId="0" animBg="1"/>
      <p:bldP spid="15" grpId="1" animBg="1"/>
      <p:bldP spid="18" grpId="0" animBg="1"/>
      <p:bldP spid="18" grpId="1" animBg="1"/>
      <p:bldP spid="14" grpId="0" animBg="1"/>
      <p:bldP spid="14" grpId="1"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rot="20890577">
            <a:off x="2124666" y="2614101"/>
            <a:ext cx="3874355" cy="2999226"/>
          </a:xfrm>
          <a:prstGeom prst="rect">
            <a:avLst/>
          </a:prstGeom>
        </p:spPr>
      </p:pic>
      <p:pic>
        <p:nvPicPr>
          <p:cNvPr id="6" name="Picture 5"/>
          <p:cNvPicPr>
            <a:picLocks noChangeAspect="1"/>
          </p:cNvPicPr>
          <p:nvPr/>
        </p:nvPicPr>
        <p:blipFill>
          <a:blip r:embed="rId3"/>
          <a:stretch>
            <a:fillRect/>
          </a:stretch>
        </p:blipFill>
        <p:spPr>
          <a:xfrm rot="469199">
            <a:off x="6099395" y="2756312"/>
            <a:ext cx="3058486" cy="3028138"/>
          </a:xfrm>
          <a:prstGeom prst="rect">
            <a:avLst/>
          </a:prstGeom>
        </p:spPr>
      </p:pic>
      <p:sp>
        <p:nvSpPr>
          <p:cNvPr id="8" name="Rounded Rectangular Callout 7"/>
          <p:cNvSpPr/>
          <p:nvPr/>
        </p:nvSpPr>
        <p:spPr>
          <a:xfrm>
            <a:off x="2429788" y="849705"/>
            <a:ext cx="3264112" cy="1015501"/>
          </a:xfrm>
          <a:prstGeom prst="wedgeRoundRectCallout">
            <a:avLst>
              <a:gd name="adj1" fmla="val 13453"/>
              <a:gd name="adj2" fmla="val 13596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So how are these tables actually stored Chris?</a:t>
            </a:r>
          </a:p>
        </p:txBody>
      </p:sp>
      <p:sp>
        <p:nvSpPr>
          <p:cNvPr id="9" name="Rounded Rectangular Callout 8"/>
          <p:cNvSpPr/>
          <p:nvPr/>
        </p:nvSpPr>
        <p:spPr>
          <a:xfrm>
            <a:off x="6367446" y="1088037"/>
            <a:ext cx="3264112" cy="1015501"/>
          </a:xfrm>
          <a:prstGeom prst="wedgeRoundRectCallout">
            <a:avLst>
              <a:gd name="adj1" fmla="val -17975"/>
              <a:gd name="adj2" fmla="val 22678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Well Graeme, I’m glad you asked…</a:t>
            </a:r>
          </a:p>
        </p:txBody>
      </p:sp>
    </p:spTree>
    <p:extLst>
      <p:ext uri="{BB962C8B-B14F-4D97-AF65-F5344CB8AC3E}">
        <p14:creationId xmlns:p14="http://schemas.microsoft.com/office/powerpoint/2010/main" val="3842944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Control xmlns="http://schemas.microsoft.com/VisualStudio/2011/storyboarding/control">
  <Id Name="a2191c86-fc50-4add-948c-129f6b5a88d8" Revision="1" Stencil="7276b9ef-3953-4dce-a89b-ed85f20b8b93" StencilVersion="1.0"/>
</Control>
</file>

<file path=customXml/item11.xml><?xml version="1.0" encoding="utf-8"?>
<Control xmlns="http://schemas.microsoft.com/VisualStudio/2011/storyboarding/control">
  <Id Name="369f9055-6b6c-48b9-9320-5df2d46c430a"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d69996e1-3d61-4686-9b63-f1b855c596ab" Revision="1" Stencil="7276b9ef-3953-4dce-a89b-ed85f20b8b93" StencilVersion="1.0"/>
</Control>
</file>

<file path=customXml/item1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fb22c541-ded0-47fa-8877-83a4c2d16227" Revision="1" Stencil="7276b9ef-3953-4dce-a89b-ed85f20b8b93" StencilVersion="1.0"/>
</Control>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Control xmlns="http://schemas.microsoft.com/VisualStudio/2011/storyboarding/control">
  <Id Name="fb22c541-ded0-47fa-8877-83a4c2d16227"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Control xmlns="http://schemas.microsoft.com/VisualStudio/2011/storyboarding/control">
  <Id Name="d69996e1-3d61-4686-9b63-f1b855c596ab"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Control xmlns="http://schemas.microsoft.com/VisualStudio/2011/storyboarding/control">
  <Id Name="d69996e1-3d61-4686-9b63-f1b855c596ab" Revision="1" Stencil="7276b9ef-3953-4dce-a89b-ed85f20b8b93" StencilVersion="1.0"/>
</Control>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0.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1.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2.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4.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5.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6.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7.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18.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9.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0.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1.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2.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3.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4.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5.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6.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7.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8.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9.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0.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1.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2.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33.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5.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6.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7.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8.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9.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2271</TotalTime>
  <Words>1085</Words>
  <Application>Microsoft Office PowerPoint</Application>
  <PresentationFormat>Custom</PresentationFormat>
  <Paragraphs>358</Paragraphs>
  <Slides>16</Slides>
  <Notes>3</Notes>
  <HiddenSlides>5</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Consolas</vt:lpstr>
      <vt:lpstr>Segoe UI</vt:lpstr>
      <vt:lpstr>Segoe UI Light</vt:lpstr>
      <vt:lpstr>Wingdings</vt:lpstr>
      <vt:lpstr>WHITE TEMPLATE</vt:lpstr>
      <vt:lpstr>1_Office Theme</vt:lpstr>
      <vt:lpstr>Database Fundamentals </vt:lpstr>
      <vt:lpstr>PowerPoint Presentation</vt:lpstr>
      <vt:lpstr>PowerPoint Presentation</vt:lpstr>
      <vt:lpstr>Agenda</vt:lpstr>
      <vt:lpstr>Introduction to Databases</vt:lpstr>
      <vt:lpstr>PowerPoint Presentation</vt:lpstr>
      <vt:lpstr>PowerPoint Presentation</vt:lpstr>
      <vt:lpstr>PowerPoint Presentation</vt:lpstr>
      <vt:lpstr>PowerPoint Presentation</vt:lpstr>
      <vt:lpstr>PowerPoint Presentation</vt:lpstr>
      <vt:lpstr>PowerPoint Presentation</vt:lpstr>
      <vt:lpstr>Getting Started with Databases</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Haili Ding (Wicresoft)</cp:lastModifiedBy>
  <cp:revision>210</cp:revision>
  <dcterms:created xsi:type="dcterms:W3CDTF">2015-06-04T21:40:17Z</dcterms:created>
  <dcterms:modified xsi:type="dcterms:W3CDTF">2018-04-26T08:01:36Z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v-hading@microsoft.com</vt:lpwstr>
  </property>
  <property fmtid="{D5CDD505-2E9C-101B-9397-08002B2CF9AE}" pid="14" name="MSIP_Label_f42aa342-8706-4288-bd11-ebb85995028c_SetDate">
    <vt:lpwstr>2018-04-24T06:29:28.4818372Z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Extended_MSFT_Method">
    <vt:lpwstr>Automatic</vt:lpwstr>
  </property>
  <property fmtid="{D5CDD505-2E9C-101B-9397-08002B2CF9AE}" pid="18" name="Sensitivity">
    <vt:lpwstr>General</vt:lpwstr>
  </property>
</Properties>
</file>