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 id="2147484210" r:id="rId35"/>
  </p:sldMasterIdLst>
  <p:notesMasterIdLst>
    <p:notesMasterId r:id="rId56"/>
  </p:notesMasterIdLst>
  <p:handoutMasterIdLst>
    <p:handoutMasterId r:id="rId57"/>
  </p:handoutMasterIdLst>
  <p:sldIdLst>
    <p:sldId id="283" r:id="rId36"/>
    <p:sldId id="292" r:id="rId37"/>
    <p:sldId id="324" r:id="rId38"/>
    <p:sldId id="333" r:id="rId39"/>
    <p:sldId id="343" r:id="rId40"/>
    <p:sldId id="337" r:id="rId41"/>
    <p:sldId id="339" r:id="rId42"/>
    <p:sldId id="325" r:id="rId43"/>
    <p:sldId id="344" r:id="rId44"/>
    <p:sldId id="348" r:id="rId45"/>
    <p:sldId id="349" r:id="rId46"/>
    <p:sldId id="340" r:id="rId47"/>
    <p:sldId id="326" r:id="rId48"/>
    <p:sldId id="329" r:id="rId49"/>
    <p:sldId id="330" r:id="rId50"/>
    <p:sldId id="341" r:id="rId51"/>
    <p:sldId id="327" r:id="rId52"/>
    <p:sldId id="342" r:id="rId53"/>
    <p:sldId id="315" r:id="rId54"/>
    <p:sldId id="257"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4" autoAdjust="0"/>
    <p:restoredTop sz="56319" autoAdjust="0"/>
  </p:normalViewPr>
  <p:slideViewPr>
    <p:cSldViewPr>
      <p:cViewPr varScale="1">
        <p:scale>
          <a:sx n="51" d="100"/>
          <a:sy n="51" d="100"/>
        </p:scale>
        <p:origin x="1022" y="38"/>
      </p:cViewPr>
      <p:guideLst>
        <p:guide orient="horz" pos="2203"/>
        <p:guide pos="3917"/>
      </p:guideLst>
    </p:cSldViewPr>
  </p:slideViewPr>
  <p:outlineViewPr>
    <p:cViewPr>
      <p:scale>
        <a:sx n="33" d="100"/>
        <a:sy n="33" d="100"/>
      </p:scale>
      <p:origin x="0" y="0"/>
    </p:cViewPr>
  </p:outlineViewPr>
  <p:notesTextViewPr>
    <p:cViewPr>
      <p:scale>
        <a:sx n="100" d="100"/>
        <a:sy n="100" d="100"/>
      </p:scale>
      <p:origin x="0" y="-1512"/>
    </p:cViewPr>
  </p:notesTextViewPr>
  <p:sorterViewPr>
    <p:cViewPr varScale="1">
      <p:scale>
        <a:sx n="1" d="1"/>
        <a:sy n="1" d="1"/>
      </p:scale>
      <p:origin x="0" y="-5568"/>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4.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commentAuthors" Target="commentAuthors.xml"/><Relationship Id="rId5" Type="http://schemas.openxmlformats.org/officeDocument/2006/relationships/customXml" Target="../customXml/item5.xml"/><Relationship Id="rId61" Type="http://schemas.openxmlformats.org/officeDocument/2006/relationships/theme" Target="theme/theme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2.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1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handoutMaster" Target="handoutMasters/handout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10/5/2016 2:45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10/5/2016 2:45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en-us/documentation/articles/documentdb-distribute-data-globally/" TargetMode="External"/><Relationship Id="rId7" Type="http://schemas.openxmlformats.org/officeDocument/2006/relationships/hyperlink" Target="https://azure.microsoft.com/en-us/support/legal/sla/documentdb/"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azure.microsoft.com/en-us/documentation/articles/documentdb-consistency-levels/" TargetMode="External"/><Relationship Id="rId5" Type="http://schemas.openxmlformats.org/officeDocument/2006/relationships/hyperlink" Target="http://www.vldb.org/pvldb/vol8/p1668-shukla.pdf" TargetMode="External"/><Relationship Id="rId4" Type="http://schemas.openxmlformats.org/officeDocument/2006/relationships/hyperlink" Target="https://azure.microsoft.com/en-us/documentation/articles/documentdb-partition-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3869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10/5/2016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5487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XML - What is it?</a:t>
            </a:r>
          </a:p>
          <a:p>
            <a:endParaRPr lang="en-US" dirty="0"/>
          </a:p>
          <a:p>
            <a:endParaRPr lang="en-US" dirty="0"/>
          </a:p>
          <a:p>
            <a:r>
              <a:rPr lang="en-US" dirty="0"/>
              <a:t>XML – </a:t>
            </a:r>
            <a:r>
              <a:rPr lang="en-US" dirty="0" err="1"/>
              <a:t>e</a:t>
            </a:r>
            <a:r>
              <a:rPr lang="en-US" b="1" dirty="0" err="1"/>
              <a:t>X</a:t>
            </a:r>
            <a:r>
              <a:rPr lang="en-US" dirty="0" err="1"/>
              <a:t>tensible</a:t>
            </a:r>
            <a:r>
              <a:rPr lang="en-US" dirty="0"/>
              <a:t> </a:t>
            </a:r>
            <a:r>
              <a:rPr lang="en-US" b="1" dirty="0"/>
              <a:t>M</a:t>
            </a:r>
            <a:r>
              <a:rPr lang="en-US" dirty="0"/>
              <a:t>arkup </a:t>
            </a:r>
            <a:r>
              <a:rPr lang="en-US" b="1" dirty="0"/>
              <a:t>L</a:t>
            </a:r>
            <a:r>
              <a:rPr lang="en-US" dirty="0"/>
              <a:t>anguage</a:t>
            </a:r>
          </a:p>
          <a:p>
            <a:r>
              <a:rPr lang="en-US" dirty="0"/>
              <a:t>Describes data structures and values</a:t>
            </a:r>
          </a:p>
          <a:p>
            <a:r>
              <a:rPr lang="en-US" dirty="0"/>
              <a:t>Case-sensitive!</a:t>
            </a:r>
          </a:p>
          <a:p>
            <a:endParaRPr lang="en-US" dirty="0"/>
          </a:p>
          <a:p>
            <a:pPr rtl="0" eaLnBrk="1" fontAlgn="t" latinLnBrk="0" hangingPunct="1"/>
            <a:r>
              <a:rPr lang="en-AU" sz="900" b="1" i="0" u="none" strike="noStrike" kern="1200" dirty="0">
                <a:solidFill>
                  <a:schemeClr val="tx1"/>
                </a:solidFill>
                <a:effectLst/>
                <a:latin typeface="Segoe UI Light" pitchFamily="34" charset="0"/>
                <a:ea typeface="+mn-ea"/>
                <a:cs typeface="+mn-cs"/>
              </a:rPr>
              <a:t>Why work with XML data in SQL Server and Azure SQL Database?</a:t>
            </a:r>
            <a:endParaRPr lang="en-US" sz="900" b="0" i="0" u="none" strike="noStrike" kern="1200" dirty="0">
              <a:solidFill>
                <a:schemeClr val="tx1"/>
              </a:solidFill>
              <a:effectLst/>
              <a:latin typeface="Segoe UI Light" pitchFamily="34" charset="0"/>
              <a:ea typeface="+mn-ea"/>
              <a:cs typeface="+mn-cs"/>
            </a:endParaRPr>
          </a:p>
          <a:p>
            <a:pPr rtl="0" eaLnBrk="1" fontAlgn="t" latinLnBrk="0" hangingPunct="1"/>
            <a:r>
              <a:rPr lang="en-AU" sz="900" b="0" i="0" u="none" strike="noStrike" kern="1200" dirty="0">
                <a:solidFill>
                  <a:schemeClr val="tx1"/>
                </a:solidFill>
                <a:effectLst/>
                <a:latin typeface="Segoe UI Light" pitchFamily="34" charset="0"/>
                <a:ea typeface="+mn-ea"/>
                <a:cs typeface="+mn-cs"/>
              </a:rPr>
              <a:t>You need to share, query, and modify XML in an efficient and transacted way</a:t>
            </a:r>
            <a:endParaRPr lang="en-US" sz="900" b="0" i="0" u="none" strike="noStrike" kern="1200" dirty="0">
              <a:solidFill>
                <a:schemeClr val="tx1"/>
              </a:solidFill>
              <a:effectLst/>
              <a:latin typeface="Segoe UI Light" pitchFamily="34" charset="0"/>
              <a:ea typeface="+mn-ea"/>
              <a:cs typeface="+mn-cs"/>
            </a:endParaRPr>
          </a:p>
          <a:p>
            <a:pPr rtl="0" eaLnBrk="1" fontAlgn="t" latinLnBrk="0" hangingPunct="1"/>
            <a:r>
              <a:rPr lang="en-AU" sz="900" b="0" i="0" u="none" strike="noStrike" kern="1200" dirty="0">
                <a:solidFill>
                  <a:schemeClr val="tx1"/>
                </a:solidFill>
                <a:effectLst/>
                <a:latin typeface="Segoe UI Light" pitchFamily="34" charset="0"/>
                <a:ea typeface="+mn-ea"/>
                <a:cs typeface="+mn-cs"/>
              </a:rPr>
              <a:t>You have both relational and XML data and need to have interoperability</a:t>
            </a:r>
            <a:endParaRPr lang="en-US" sz="900" b="0" i="0" u="none" strike="noStrike" kern="1200" dirty="0">
              <a:solidFill>
                <a:schemeClr val="tx1"/>
              </a:solidFill>
              <a:effectLst/>
              <a:latin typeface="Segoe UI Light" pitchFamily="34" charset="0"/>
              <a:ea typeface="+mn-ea"/>
              <a:cs typeface="+mn-cs"/>
            </a:endParaRPr>
          </a:p>
          <a:p>
            <a:pPr rtl="0" eaLnBrk="1" fontAlgn="t" latinLnBrk="0" hangingPunct="1"/>
            <a:r>
              <a:rPr lang="en-AU" sz="900" b="0" i="0" u="none" strike="noStrike" kern="1200" dirty="0">
                <a:solidFill>
                  <a:schemeClr val="tx1"/>
                </a:solidFill>
                <a:effectLst/>
                <a:latin typeface="Segoe UI Light" pitchFamily="34" charset="0"/>
                <a:ea typeface="+mn-ea"/>
                <a:cs typeface="+mn-cs"/>
              </a:rPr>
              <a:t>You need to build cross</a:t>
            </a:r>
            <a:r>
              <a:rPr lang="en-AU" sz="900" b="0" i="0" u="none" strike="noStrike" kern="1200" baseline="0" dirty="0">
                <a:solidFill>
                  <a:schemeClr val="tx1"/>
                </a:solidFill>
                <a:effectLst/>
                <a:latin typeface="Segoe UI Light" pitchFamily="34" charset="0"/>
                <a:ea typeface="+mn-ea"/>
                <a:cs typeface="+mn-cs"/>
              </a:rPr>
              <a:t>-</a:t>
            </a:r>
            <a:r>
              <a:rPr lang="en-AU" sz="900" b="0" i="0" u="none" strike="noStrike" kern="1200" dirty="0">
                <a:solidFill>
                  <a:schemeClr val="tx1"/>
                </a:solidFill>
                <a:effectLst/>
                <a:latin typeface="Segoe UI Light" pitchFamily="34" charset="0"/>
                <a:ea typeface="+mn-ea"/>
                <a:cs typeface="+mn-cs"/>
              </a:rPr>
              <a:t>domain applications and need portability of data</a:t>
            </a:r>
            <a:endParaRPr lang="en-US" sz="900" b="0" i="0" u="none" strike="noStrike" kern="1200" dirty="0">
              <a:solidFill>
                <a:schemeClr val="tx1"/>
              </a:solidFill>
              <a:effectLst/>
              <a:latin typeface="Segoe UI Light" pitchFamily="34" charset="0"/>
              <a:ea typeface="+mn-ea"/>
              <a:cs typeface="+mn-cs"/>
            </a:endParaRPr>
          </a:p>
          <a:p>
            <a:pPr rtl="0" eaLnBrk="1" fontAlgn="t" latinLnBrk="0" hangingPunct="1"/>
            <a:r>
              <a:rPr lang="en-AU" sz="900" b="0" i="0" u="none" strike="noStrike" kern="1200" dirty="0">
                <a:solidFill>
                  <a:schemeClr val="tx1"/>
                </a:solidFill>
                <a:effectLst/>
                <a:latin typeface="Segoe UI Light" pitchFamily="34" charset="0"/>
                <a:ea typeface="+mn-ea"/>
                <a:cs typeface="+mn-cs"/>
              </a:rPr>
              <a:t>Your data is sparse or you do not know the structure of your data</a:t>
            </a:r>
            <a:endParaRPr lang="en-US" sz="900" b="0" i="0" u="none" strike="noStrike" kern="1200" dirty="0">
              <a:solidFill>
                <a:schemeClr val="tx1"/>
              </a:solidFill>
              <a:effectLst/>
              <a:latin typeface="Segoe UI Light" pitchFamily="34" charset="0"/>
              <a:ea typeface="+mn-ea"/>
              <a:cs typeface="+mn-cs"/>
            </a:endParaRPr>
          </a:p>
          <a:p>
            <a:pPr rtl="0" eaLnBrk="1" fontAlgn="t" latinLnBrk="0" hangingPunct="1"/>
            <a:r>
              <a:rPr lang="en-AU" sz="900" b="0" i="0" u="none" strike="noStrike" kern="1200" dirty="0">
                <a:solidFill>
                  <a:schemeClr val="tx1"/>
                </a:solidFill>
                <a:effectLst/>
                <a:latin typeface="Segoe UI Light" pitchFamily="34" charset="0"/>
                <a:ea typeface="+mn-ea"/>
                <a:cs typeface="+mn-cs"/>
              </a:rPr>
              <a:t>You want the server to guarantee that the XML is well-formed and optionally validate your data against a schema</a:t>
            </a:r>
            <a:endParaRPr lang="en-US" sz="900" b="0" i="0" u="none" strike="noStrike" kern="1200" dirty="0">
              <a:solidFill>
                <a:schemeClr val="tx1"/>
              </a:solidFill>
              <a:effectLst/>
              <a:latin typeface="Segoe UI Light" pitchFamily="34" charset="0"/>
              <a:ea typeface="+mn-ea"/>
              <a:cs typeface="+mn-cs"/>
            </a:endParaRPr>
          </a:p>
          <a:p>
            <a:pPr rtl="0" eaLnBrk="1" fontAlgn="t" latinLnBrk="0" hangingPunct="1"/>
            <a:r>
              <a:rPr lang="en-AU" sz="900" b="0" i="0" u="none" strike="noStrike" kern="1200" dirty="0">
                <a:solidFill>
                  <a:schemeClr val="tx1"/>
                </a:solidFill>
                <a:effectLst/>
                <a:latin typeface="Segoe UI Light" pitchFamily="34" charset="0"/>
                <a:ea typeface="+mn-ea"/>
                <a:cs typeface="+mn-cs"/>
              </a:rPr>
              <a:t>You want to index your XML data for high query performance</a:t>
            </a:r>
            <a:endParaRPr lang="en-US" sz="900" b="0" i="0" u="none" strike="noStrike" kern="1200" dirty="0">
              <a:solidFill>
                <a:schemeClr val="tx1"/>
              </a:solidFill>
              <a:effectLst/>
              <a:latin typeface="Segoe UI Light" pitchFamily="34" charset="0"/>
              <a:ea typeface="+mn-ea"/>
              <a:cs typeface="+mn-cs"/>
            </a:endParaRPr>
          </a:p>
          <a:p>
            <a:pPr rtl="0" eaLnBrk="1" fontAlgn="t" latinLnBrk="0" hangingPunct="1"/>
            <a:r>
              <a:rPr lang="en-AU" sz="900" b="0" i="0" u="none" strike="noStrike" kern="1200" dirty="0">
                <a:solidFill>
                  <a:schemeClr val="tx1"/>
                </a:solidFill>
                <a:effectLst/>
                <a:latin typeface="Segoe UI Light" pitchFamily="34" charset="0"/>
                <a:ea typeface="+mn-ea"/>
                <a:cs typeface="+mn-cs"/>
              </a:rPr>
              <a:t>You want to store and query relational data, but use XML as an interchange format</a:t>
            </a: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10/5/2016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144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10/5/2016 2:45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7671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NoSQL</a:t>
            </a:r>
            <a:r>
              <a:rPr lang="en-US" baseline="0" dirty="0"/>
              <a:t> doesn’t mean saying NO to SQL, but rather Not Only SQL. It’s about recognizing that for some problems</a:t>
            </a:r>
          </a:p>
          <a:p>
            <a:r>
              <a:rPr lang="en-US" baseline="0" dirty="0"/>
              <a:t>other storage solutions 	are better suited!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10/5/2016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6884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 objects, arrays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10/5/2016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2113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a:t>JSON objects and arrays can be nested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10/5/2016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01514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When you call OPENJSON with the default schema - that is, when you don't specify an explicit schema in the WITH clause - the function returns a table with the following columns.</a:t>
            </a:r>
          </a:p>
          <a:p>
            <a:r>
              <a:rPr lang="en-US" sz="900" b="1" i="0" kern="1200" dirty="0">
                <a:solidFill>
                  <a:schemeClr val="tx1"/>
                </a:solidFill>
                <a:effectLst/>
                <a:latin typeface="Segoe UI Light" pitchFamily="34" charset="0"/>
                <a:ea typeface="+mn-ea"/>
                <a:cs typeface="+mn-cs"/>
              </a:rPr>
              <a:t>Key</a:t>
            </a:r>
            <a:r>
              <a:rPr lang="en-US" sz="900" b="0" i="0" kern="1200" dirty="0">
                <a:solidFill>
                  <a:schemeClr val="tx1"/>
                </a:solidFill>
                <a:effectLst/>
                <a:latin typeface="Segoe UI Light" pitchFamily="34" charset="0"/>
                <a:ea typeface="+mn-ea"/>
                <a:cs typeface="+mn-cs"/>
              </a:rPr>
              <a:t>. An </a:t>
            </a:r>
            <a:r>
              <a:rPr lang="en-US" sz="900" b="0" i="0" kern="1200" dirty="0" err="1">
                <a:solidFill>
                  <a:schemeClr val="tx1"/>
                </a:solidFill>
                <a:effectLst/>
                <a:latin typeface="Segoe UI Light" pitchFamily="34" charset="0"/>
                <a:ea typeface="+mn-ea"/>
                <a:cs typeface="+mn-cs"/>
              </a:rPr>
              <a:t>nvarchar</a:t>
            </a:r>
            <a:r>
              <a:rPr lang="en-US" sz="900" b="0" i="0" kern="1200" dirty="0">
                <a:solidFill>
                  <a:schemeClr val="tx1"/>
                </a:solidFill>
                <a:effectLst/>
                <a:latin typeface="Segoe UI Light" pitchFamily="34" charset="0"/>
                <a:ea typeface="+mn-ea"/>
                <a:cs typeface="+mn-cs"/>
              </a:rPr>
              <a:t>(4000) value that contains the name of the specified property or the index of the element in the specified array. The key column has a BIN2 collation.</a:t>
            </a:r>
          </a:p>
          <a:p>
            <a:r>
              <a:rPr lang="en-US" sz="900" b="1" i="0" kern="1200" dirty="0">
                <a:solidFill>
                  <a:schemeClr val="tx1"/>
                </a:solidFill>
                <a:effectLst/>
                <a:latin typeface="Segoe UI Light" pitchFamily="34" charset="0"/>
                <a:ea typeface="+mn-ea"/>
                <a:cs typeface="+mn-cs"/>
              </a:rPr>
              <a:t>Value</a:t>
            </a:r>
            <a:r>
              <a:rPr lang="en-US" sz="900" b="0" i="0" kern="1200" dirty="0">
                <a:solidFill>
                  <a:schemeClr val="tx1"/>
                </a:solidFill>
                <a:effectLst/>
                <a:latin typeface="Segoe UI Light" pitchFamily="34" charset="0"/>
                <a:ea typeface="+mn-ea"/>
                <a:cs typeface="+mn-cs"/>
              </a:rPr>
              <a:t>. An </a:t>
            </a:r>
            <a:r>
              <a:rPr lang="en-US" sz="900" b="0" i="0" kern="1200" dirty="0" err="1">
                <a:solidFill>
                  <a:schemeClr val="tx1"/>
                </a:solidFill>
                <a:effectLst/>
                <a:latin typeface="Segoe UI Light" pitchFamily="34" charset="0"/>
                <a:ea typeface="+mn-ea"/>
                <a:cs typeface="+mn-cs"/>
              </a:rPr>
              <a:t>nvarchar</a:t>
            </a:r>
            <a:r>
              <a:rPr lang="en-US" sz="900" b="0" i="0" kern="1200" dirty="0">
                <a:solidFill>
                  <a:schemeClr val="tx1"/>
                </a:solidFill>
                <a:effectLst/>
                <a:latin typeface="Segoe UI Light" pitchFamily="34" charset="0"/>
                <a:ea typeface="+mn-ea"/>
                <a:cs typeface="+mn-cs"/>
              </a:rPr>
              <a:t>(max) value that contains the value of the property. The value column inherits its collation from </a:t>
            </a:r>
            <a:r>
              <a:rPr lang="en-US" sz="900" b="0" i="1" kern="1200" dirty="0" err="1">
                <a:solidFill>
                  <a:schemeClr val="tx1"/>
                </a:solidFill>
                <a:effectLst/>
                <a:latin typeface="Segoe UI Light" pitchFamily="34" charset="0"/>
                <a:ea typeface="+mn-ea"/>
                <a:cs typeface="+mn-cs"/>
              </a:rPr>
              <a:t>jsonExpression</a:t>
            </a:r>
            <a:r>
              <a:rPr lang="en-US" sz="900" b="0" i="0" kern="1200" dirty="0">
                <a:solidFill>
                  <a:schemeClr val="tx1"/>
                </a:solidFill>
                <a:effectLst/>
                <a:latin typeface="Segoe UI Light" pitchFamily="34" charset="0"/>
                <a:ea typeface="+mn-ea"/>
                <a:cs typeface="+mn-cs"/>
              </a:rPr>
              <a:t>.</a:t>
            </a:r>
          </a:p>
          <a:p>
            <a:r>
              <a:rPr lang="en-US" sz="900" b="1" i="0" kern="1200" dirty="0">
                <a:solidFill>
                  <a:schemeClr val="tx1"/>
                </a:solidFill>
                <a:effectLst/>
                <a:latin typeface="Segoe UI Light" pitchFamily="34" charset="0"/>
                <a:ea typeface="+mn-ea"/>
                <a:cs typeface="+mn-cs"/>
              </a:rPr>
              <a:t>Type</a:t>
            </a:r>
            <a:r>
              <a:rPr lang="en-US" sz="900" b="0" i="0" kern="1200" dirty="0">
                <a:solidFill>
                  <a:schemeClr val="tx1"/>
                </a:solidFill>
                <a:effectLst/>
                <a:latin typeface="Segoe UI Light" pitchFamily="34" charset="0"/>
                <a:ea typeface="+mn-ea"/>
                <a:cs typeface="+mn-cs"/>
              </a:rPr>
              <a:t>. An </a:t>
            </a:r>
            <a:r>
              <a:rPr lang="en-US" sz="900" b="0" i="0" kern="1200" dirty="0" err="1">
                <a:solidFill>
                  <a:schemeClr val="tx1"/>
                </a:solidFill>
                <a:effectLst/>
                <a:latin typeface="Segoe UI Light" pitchFamily="34" charset="0"/>
                <a:ea typeface="+mn-ea"/>
                <a:cs typeface="+mn-cs"/>
              </a:rPr>
              <a:t>int</a:t>
            </a:r>
            <a:r>
              <a:rPr lang="en-US" sz="900" b="0" i="0" kern="1200" dirty="0">
                <a:solidFill>
                  <a:schemeClr val="tx1"/>
                </a:solidFill>
                <a:effectLst/>
                <a:latin typeface="Segoe UI Light" pitchFamily="34" charset="0"/>
                <a:ea typeface="+mn-ea"/>
                <a:cs typeface="+mn-cs"/>
              </a:rPr>
              <a:t> value that contains the type of the value. The </a:t>
            </a:r>
            <a:r>
              <a:rPr lang="en-US" sz="900" b="1" i="0" kern="1200" dirty="0">
                <a:solidFill>
                  <a:schemeClr val="tx1"/>
                </a:solidFill>
                <a:effectLst/>
                <a:latin typeface="Segoe UI Light" pitchFamily="34" charset="0"/>
                <a:ea typeface="+mn-ea"/>
                <a:cs typeface="+mn-cs"/>
              </a:rPr>
              <a:t>Type</a:t>
            </a:r>
            <a:r>
              <a:rPr lang="en-US" sz="900" b="0" i="0" kern="1200" dirty="0">
                <a:solidFill>
                  <a:schemeClr val="tx1"/>
                </a:solidFill>
                <a:effectLst/>
                <a:latin typeface="Segoe UI Light" pitchFamily="34" charset="0"/>
                <a:ea typeface="+mn-ea"/>
                <a:cs typeface="+mn-cs"/>
              </a:rPr>
              <a:t> column is returned only when you use OPENJSON with the default schema. The type column has one of the following values.</a:t>
            </a:r>
          </a:p>
          <a:p>
            <a:r>
              <a:rPr lang="en-US" sz="900" b="0" i="0" kern="1200" dirty="0">
                <a:solidFill>
                  <a:schemeClr val="tx1"/>
                </a:solidFill>
                <a:effectLst/>
                <a:latin typeface="Segoe UI Light" pitchFamily="34" charset="0"/>
                <a:ea typeface="+mn-ea"/>
                <a:cs typeface="+mn-cs"/>
              </a:rPr>
              <a:t>Value of the Type column</a:t>
            </a:r>
          </a:p>
          <a:p>
            <a:r>
              <a:rPr lang="en-US" sz="900" b="0" i="0" kern="1200" dirty="0">
                <a:solidFill>
                  <a:schemeClr val="tx1"/>
                </a:solidFill>
                <a:effectLst/>
                <a:latin typeface="Segoe UI Light" pitchFamily="34" charset="0"/>
                <a:ea typeface="+mn-ea"/>
                <a:cs typeface="+mn-cs"/>
              </a:rPr>
              <a:t>JSON data type</a:t>
            </a:r>
          </a:p>
          <a:p>
            <a:pPr fontAlgn="t"/>
            <a:r>
              <a:rPr lang="en-US" sz="900" b="0" i="0" kern="1200" dirty="0">
                <a:solidFill>
                  <a:schemeClr val="tx1"/>
                </a:solidFill>
                <a:effectLst/>
                <a:latin typeface="Segoe UI Light" pitchFamily="34" charset="0"/>
                <a:ea typeface="+mn-ea"/>
                <a:cs typeface="+mn-cs"/>
              </a:rPr>
              <a:t>0 null</a:t>
            </a:r>
          </a:p>
          <a:p>
            <a:pPr fontAlgn="t"/>
            <a:r>
              <a:rPr lang="en-US" sz="900" b="0" i="0" kern="1200" dirty="0">
                <a:solidFill>
                  <a:schemeClr val="tx1"/>
                </a:solidFill>
                <a:effectLst/>
                <a:latin typeface="Segoe UI Light" pitchFamily="34" charset="0"/>
                <a:ea typeface="+mn-ea"/>
                <a:cs typeface="+mn-cs"/>
              </a:rPr>
              <a:t>1 string</a:t>
            </a:r>
          </a:p>
          <a:p>
            <a:pPr fontAlgn="t"/>
            <a:r>
              <a:rPr lang="en-US" sz="900" b="0" i="0" kern="1200" dirty="0">
                <a:solidFill>
                  <a:schemeClr val="tx1"/>
                </a:solidFill>
                <a:effectLst/>
                <a:latin typeface="Segoe UI Light" pitchFamily="34" charset="0"/>
                <a:ea typeface="+mn-ea"/>
                <a:cs typeface="+mn-cs"/>
              </a:rPr>
              <a:t>2  </a:t>
            </a:r>
            <a:r>
              <a:rPr lang="en-US" sz="900" b="0" i="0" kern="1200" dirty="0" err="1">
                <a:solidFill>
                  <a:schemeClr val="tx1"/>
                </a:solidFill>
                <a:effectLst/>
                <a:latin typeface="Segoe UI Light" pitchFamily="34" charset="0"/>
                <a:ea typeface="+mn-ea"/>
                <a:cs typeface="+mn-cs"/>
              </a:rPr>
              <a:t>int</a:t>
            </a:r>
            <a:endParaRPr lang="en-US" sz="900" b="0" i="0" kern="1200" dirty="0">
              <a:solidFill>
                <a:schemeClr val="tx1"/>
              </a:solidFill>
              <a:effectLst/>
              <a:latin typeface="Segoe UI Light" pitchFamily="34" charset="0"/>
              <a:ea typeface="+mn-ea"/>
              <a:cs typeface="+mn-cs"/>
            </a:endParaRPr>
          </a:p>
          <a:p>
            <a:pPr fontAlgn="t"/>
            <a:r>
              <a:rPr lang="en-US" sz="900" b="0" i="0" kern="1200" dirty="0">
                <a:solidFill>
                  <a:schemeClr val="tx1"/>
                </a:solidFill>
                <a:effectLst/>
                <a:latin typeface="Segoe UI Light" pitchFamily="34" charset="0"/>
                <a:ea typeface="+mn-ea"/>
                <a:cs typeface="+mn-cs"/>
              </a:rPr>
              <a:t>3 true/false</a:t>
            </a:r>
          </a:p>
          <a:p>
            <a:pPr fontAlgn="t"/>
            <a:r>
              <a:rPr lang="en-US" sz="900" b="0" i="0" kern="1200" dirty="0">
                <a:solidFill>
                  <a:schemeClr val="tx1"/>
                </a:solidFill>
                <a:effectLst/>
                <a:latin typeface="Segoe UI Light" pitchFamily="34" charset="0"/>
                <a:ea typeface="+mn-ea"/>
                <a:cs typeface="+mn-cs"/>
              </a:rPr>
              <a:t>4 array</a:t>
            </a:r>
          </a:p>
          <a:p>
            <a:pPr fontAlgn="t"/>
            <a:r>
              <a:rPr lang="en-US" sz="900" b="0" i="0" kern="1200" dirty="0">
                <a:solidFill>
                  <a:schemeClr val="tx1"/>
                </a:solidFill>
                <a:effectLst/>
                <a:latin typeface="Segoe UI Light" pitchFamily="34" charset="0"/>
                <a:ea typeface="+mn-ea"/>
                <a:cs typeface="+mn-cs"/>
              </a:rPr>
              <a:t>5 object</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10/5/2016 2:45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07590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SLIDE IS ANIMATED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is a document? </a:t>
            </a:r>
          </a:p>
          <a:p>
            <a:r>
              <a:rPr lang="en-US" sz="1200" b="0" i="0" kern="1200" dirty="0">
                <a:solidFill>
                  <a:schemeClr val="tx1"/>
                </a:solidFill>
                <a:effectLst/>
                <a:latin typeface="+mn-lt"/>
                <a:ea typeface="+mn-ea"/>
                <a:cs typeface="+mn-cs"/>
              </a:rPr>
              <a:t>It is a NoSQL document-oriented database, which saves “</a:t>
            </a:r>
            <a:r>
              <a:rPr lang="en-US" sz="1200" b="1" i="0" kern="1200" dirty="0">
                <a:solidFill>
                  <a:schemeClr val="tx1"/>
                </a:solidFill>
                <a:effectLst/>
                <a:latin typeface="+mn-lt"/>
                <a:ea typeface="+mn-ea"/>
                <a:cs typeface="+mn-cs"/>
              </a:rPr>
              <a:t>Key-Value</a:t>
            </a:r>
            <a:r>
              <a:rPr lang="en-US" sz="1200" b="0" i="0" kern="1200" dirty="0">
                <a:solidFill>
                  <a:schemeClr val="tx1"/>
                </a:solidFill>
                <a:effectLst/>
                <a:latin typeface="+mn-lt"/>
                <a:ea typeface="+mn-ea"/>
                <a:cs typeface="+mn-cs"/>
              </a:rPr>
              <a:t>” pairs of records. It is comparable in principle to other NoSQL document-oriented databases such as MongoDB. It is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 </a:t>
            </a:r>
          </a:p>
          <a:p>
            <a:endParaRPr lang="en-US" sz="1200" b="0" i="0" kern="1200" dirty="0">
              <a:solidFill>
                <a:schemeClr val="tx1"/>
              </a:solidFill>
              <a:effectLst/>
              <a:latin typeface="+mn-lt"/>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0" i="0" kern="1200" dirty="0">
                <a:solidFill>
                  <a:schemeClr val="tx1"/>
                </a:solidFill>
                <a:effectLst/>
                <a:latin typeface="Segoe UI Light" pitchFamily="34" charset="0"/>
                <a:ea typeface="+mn-ea"/>
                <a:cs typeface="+mn-cs"/>
              </a:rPr>
              <a:t>What is a document database??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document-oriented database is a type of NoSQL database which is used for saving, retrieving and managing “semi-structured” data. “Semi-structured” means that each record (i.e. “document”) can have its own internal structure of fields, sub-fields and sub-records. This is in contrast to a relational database where every table is strongly defined by a specific list of columns and types.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211781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Guaranteed low latency</a:t>
            </a:r>
          </a:p>
          <a:p>
            <a:r>
              <a:rPr lang="en-US" sz="900" b="0" i="0" kern="1200" dirty="0" err="1">
                <a:solidFill>
                  <a:schemeClr val="tx1"/>
                </a:solidFill>
                <a:effectLst/>
                <a:latin typeface="Segoe UI Light" pitchFamily="34" charset="0"/>
                <a:ea typeface="+mn-ea"/>
                <a:cs typeface="+mn-cs"/>
              </a:rPr>
              <a:t>DocumentDB</a:t>
            </a:r>
            <a:r>
              <a:rPr lang="en-US" sz="900" b="0" i="0" kern="1200" dirty="0">
                <a:solidFill>
                  <a:schemeClr val="tx1"/>
                </a:solidFill>
                <a:effectLst/>
                <a:latin typeface="Segoe UI Light" pitchFamily="34" charset="0"/>
                <a:ea typeface="+mn-ea"/>
                <a:cs typeface="+mn-cs"/>
              </a:rPr>
              <a:t> guarantees less than 10 </a:t>
            </a:r>
            <a:r>
              <a:rPr lang="en-US" sz="900" b="0" i="0" kern="1200" dirty="0" err="1">
                <a:solidFill>
                  <a:schemeClr val="tx1"/>
                </a:solidFill>
                <a:effectLst/>
                <a:latin typeface="Segoe UI Light" pitchFamily="34" charset="0"/>
                <a:ea typeface="+mn-ea"/>
                <a:cs typeface="+mn-cs"/>
              </a:rPr>
              <a:t>ms</a:t>
            </a:r>
            <a:r>
              <a:rPr lang="en-US" sz="900" b="0" i="0" kern="1200" dirty="0">
                <a:solidFill>
                  <a:schemeClr val="tx1"/>
                </a:solidFill>
                <a:effectLst/>
                <a:latin typeface="Segoe UI Light" pitchFamily="34" charset="0"/>
                <a:ea typeface="+mn-ea"/>
                <a:cs typeface="+mn-cs"/>
              </a:rPr>
              <a:t> latencies on reads and less than 15 </a:t>
            </a:r>
            <a:r>
              <a:rPr lang="en-US" sz="900" b="0" i="0" kern="1200" dirty="0" err="1">
                <a:solidFill>
                  <a:schemeClr val="tx1"/>
                </a:solidFill>
                <a:effectLst/>
                <a:latin typeface="Segoe UI Light" pitchFamily="34" charset="0"/>
                <a:ea typeface="+mn-ea"/>
                <a:cs typeface="+mn-cs"/>
              </a:rPr>
              <a:t>ms</a:t>
            </a:r>
            <a:r>
              <a:rPr lang="en-US" sz="900" b="0" i="0" kern="1200" dirty="0">
                <a:solidFill>
                  <a:schemeClr val="tx1"/>
                </a:solidFill>
                <a:effectLst/>
                <a:latin typeface="Segoe UI Light" pitchFamily="34" charset="0"/>
                <a:ea typeface="+mn-ea"/>
                <a:cs typeface="+mn-cs"/>
              </a:rPr>
              <a:t> latencies on writes for at least 99% of requests. </a:t>
            </a:r>
            <a:r>
              <a:rPr lang="en-US" sz="900" b="0" i="0" kern="1200" dirty="0" err="1">
                <a:solidFill>
                  <a:schemeClr val="tx1"/>
                </a:solidFill>
                <a:effectLst/>
                <a:latin typeface="Segoe UI Light" pitchFamily="34" charset="0"/>
                <a:ea typeface="+mn-ea"/>
                <a:cs typeface="+mn-cs"/>
              </a:rPr>
              <a:t>DocumentDB</a:t>
            </a:r>
            <a:r>
              <a:rPr lang="en-US" sz="900" b="0" i="0" kern="1200" dirty="0">
                <a:solidFill>
                  <a:schemeClr val="tx1"/>
                </a:solidFill>
                <a:effectLst/>
                <a:latin typeface="Segoe UI Light" pitchFamily="34" charset="0"/>
                <a:ea typeface="+mn-ea"/>
                <a:cs typeface="+mn-cs"/>
              </a:rPr>
              <a:t> leverages a write-optimized, latch-free database engine designed for high-performance solid-state drives to run in the cloud at global scale. Read and write requests are always served from your local region while data can be distributed to other regions across the globe.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Replicate data globally</a:t>
            </a:r>
          </a:p>
          <a:p>
            <a:r>
              <a:rPr lang="en-US" sz="900" b="0" i="0" kern="1200" dirty="0">
                <a:solidFill>
                  <a:schemeClr val="tx1"/>
                </a:solidFill>
                <a:effectLst/>
                <a:latin typeface="Segoe UI Light" pitchFamily="34" charset="0"/>
                <a:ea typeface="+mn-ea"/>
                <a:cs typeface="+mn-cs"/>
              </a:rPr>
              <a:t>Easily build apps at planet scale without the hassle of complex, multiple data center configurations. Designed as </a:t>
            </a:r>
            <a:r>
              <a:rPr lang="en-US" sz="900" b="0" i="0" kern="1200" dirty="0" err="1">
                <a:solidFill>
                  <a:schemeClr val="tx1"/>
                </a:solidFill>
                <a:effectLst/>
                <a:latin typeface="Segoe UI Light" pitchFamily="34" charset="0"/>
                <a:ea typeface="+mn-ea"/>
                <a:cs typeface="+mn-cs"/>
              </a:rPr>
              <a:t>a</a:t>
            </a:r>
            <a:r>
              <a:rPr lang="en-US" sz="900" b="0" i="0" u="none" strike="noStrike" kern="1200" dirty="0" err="1">
                <a:solidFill>
                  <a:schemeClr val="tx1"/>
                </a:solidFill>
                <a:effectLst/>
                <a:latin typeface="Segoe UI Light" pitchFamily="34" charset="0"/>
                <a:ea typeface="+mn-ea"/>
                <a:cs typeface="+mn-cs"/>
                <a:hlinkClick r:id="rId3"/>
              </a:rPr>
              <a:t>globally</a:t>
            </a:r>
            <a:r>
              <a:rPr lang="en-US" sz="900" b="0" i="0" u="none" strike="noStrike" kern="1200" dirty="0">
                <a:solidFill>
                  <a:schemeClr val="tx1"/>
                </a:solidFill>
                <a:effectLst/>
                <a:latin typeface="Segoe UI Light" pitchFamily="34" charset="0"/>
                <a:ea typeface="+mn-ea"/>
                <a:cs typeface="+mn-cs"/>
                <a:hlinkClick r:id="rId3"/>
              </a:rPr>
              <a:t> distributed database system</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DocumentDB</a:t>
            </a:r>
            <a:r>
              <a:rPr lang="en-US" sz="900" b="0" i="0" kern="1200" dirty="0">
                <a:solidFill>
                  <a:schemeClr val="tx1"/>
                </a:solidFill>
                <a:effectLst/>
                <a:latin typeface="Segoe UI Light" pitchFamily="34" charset="0"/>
                <a:ea typeface="+mn-ea"/>
                <a:cs typeface="+mn-cs"/>
              </a:rPr>
              <a:t> automatically replicates all of your data to any number of regions worldwide. Your apps can serve data from a region closest to your users for fast, uninterrupted access.</a:t>
            </a:r>
          </a:p>
          <a:p>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Achieve limitless scale</a:t>
            </a:r>
          </a:p>
          <a:p>
            <a:r>
              <a:rPr lang="en-US" sz="900" b="0" i="0" u="none" strike="noStrike" kern="1200" dirty="0">
                <a:solidFill>
                  <a:schemeClr val="tx1"/>
                </a:solidFill>
                <a:effectLst/>
                <a:latin typeface="Segoe UI Light" pitchFamily="34" charset="0"/>
                <a:ea typeface="+mn-ea"/>
                <a:cs typeface="+mn-cs"/>
                <a:hlinkClick r:id="rId4"/>
              </a:rPr>
              <a:t>Scale</a:t>
            </a:r>
            <a:r>
              <a:rPr lang="en-US" sz="900" b="0" i="0" kern="1200" dirty="0">
                <a:solidFill>
                  <a:schemeClr val="tx1"/>
                </a:solidFill>
                <a:effectLst/>
                <a:latin typeface="Segoe UI Light" pitchFamily="34" charset="0"/>
                <a:ea typeface="+mn-ea"/>
                <a:cs typeface="+mn-cs"/>
              </a:rPr>
              <a:t> throughput and storage independently and elastically—not just within one region, but across many geographically distributed regions. Add capacity to serve millions of requests per second at a fraction of the cost of other popular NoSQL databases.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Benefits of SQL and JavaScript, schema-free</a:t>
            </a:r>
          </a:p>
          <a:p>
            <a:r>
              <a:rPr lang="en-US" sz="900" b="0" i="0" kern="1200" dirty="0">
                <a:solidFill>
                  <a:schemeClr val="tx1"/>
                </a:solidFill>
                <a:effectLst/>
                <a:latin typeface="Segoe UI Light" pitchFamily="34" charset="0"/>
                <a:ea typeface="+mn-ea"/>
                <a:cs typeface="+mn-cs"/>
              </a:rPr>
              <a:t>Query using familiar SQL and JavaScript syntax over document and key-value data without dealing with schema or secondary indices, ever. </a:t>
            </a:r>
            <a:r>
              <a:rPr lang="en-US" sz="900" b="0" i="0" kern="1200" dirty="0" err="1">
                <a:solidFill>
                  <a:schemeClr val="tx1"/>
                </a:solidFill>
                <a:effectLst/>
                <a:latin typeface="Segoe UI Light" pitchFamily="34" charset="0"/>
                <a:ea typeface="+mn-ea"/>
                <a:cs typeface="+mn-cs"/>
              </a:rPr>
              <a:t>DocumentDB</a:t>
            </a:r>
            <a:r>
              <a:rPr lang="en-US" sz="900" b="0" i="0" kern="1200" dirty="0">
                <a:solidFill>
                  <a:schemeClr val="tx1"/>
                </a:solidFill>
                <a:effectLst/>
                <a:latin typeface="Segoe UI Light" pitchFamily="34" charset="0"/>
                <a:ea typeface="+mn-ea"/>
                <a:cs typeface="+mn-cs"/>
              </a:rPr>
              <a:t> is a truly </a:t>
            </a:r>
            <a:r>
              <a:rPr lang="en-US" sz="900" b="0" i="0" u="none" strike="noStrike" kern="1200" dirty="0">
                <a:solidFill>
                  <a:schemeClr val="tx1"/>
                </a:solidFill>
                <a:effectLst/>
                <a:latin typeface="Segoe UI Light" pitchFamily="34" charset="0"/>
                <a:ea typeface="+mn-ea"/>
                <a:cs typeface="+mn-cs"/>
                <a:hlinkClick r:id="rId5"/>
              </a:rPr>
              <a:t>schema-agnostic database</a:t>
            </a:r>
            <a:r>
              <a:rPr lang="en-US" sz="900" b="0" i="0" kern="1200" dirty="0">
                <a:solidFill>
                  <a:schemeClr val="tx1"/>
                </a:solidFill>
                <a:effectLst/>
                <a:latin typeface="Segoe UI Light" pitchFamily="34" charset="0"/>
                <a:ea typeface="+mn-ea"/>
                <a:cs typeface="+mn-cs"/>
              </a:rPr>
              <a:t> capable of automatically indexing JSON documents. Define your business logic as stored procedures, triggers, and user-defined functions entirely in JavaScript, and have them executed directly inside the database engine.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More choices for consistency</a:t>
            </a:r>
          </a:p>
          <a:p>
            <a:r>
              <a:rPr lang="en-US" sz="900" b="0" i="0" kern="1200" dirty="0">
                <a:solidFill>
                  <a:schemeClr val="tx1"/>
                </a:solidFill>
                <a:effectLst/>
                <a:latin typeface="Segoe UI Light" pitchFamily="34" charset="0"/>
                <a:ea typeface="+mn-ea"/>
                <a:cs typeface="+mn-cs"/>
              </a:rPr>
              <a:t>Instead of offering extreme choices between strong and eventual consistencies, </a:t>
            </a:r>
            <a:r>
              <a:rPr lang="en-US" sz="900" b="0" i="0" kern="1200" dirty="0" err="1">
                <a:solidFill>
                  <a:schemeClr val="tx1"/>
                </a:solidFill>
                <a:effectLst/>
                <a:latin typeface="Segoe UI Light" pitchFamily="34" charset="0"/>
                <a:ea typeface="+mn-ea"/>
                <a:cs typeface="+mn-cs"/>
              </a:rPr>
              <a:t>DocumentDB</a:t>
            </a:r>
            <a:r>
              <a:rPr lang="en-US" sz="900" b="0" i="0" kern="1200" dirty="0">
                <a:solidFill>
                  <a:schemeClr val="tx1"/>
                </a:solidFill>
                <a:effectLst/>
                <a:latin typeface="Segoe UI Light" pitchFamily="34" charset="0"/>
                <a:ea typeface="+mn-ea"/>
                <a:cs typeface="+mn-cs"/>
              </a:rPr>
              <a:t> offers four well-defined consistency levels—</a:t>
            </a:r>
            <a:r>
              <a:rPr lang="en-US" sz="900" b="0" i="0" u="none" strike="noStrike" kern="1200" dirty="0">
                <a:solidFill>
                  <a:schemeClr val="tx1"/>
                </a:solidFill>
                <a:effectLst/>
                <a:latin typeface="Segoe UI Light" pitchFamily="34" charset="0"/>
                <a:ea typeface="+mn-ea"/>
                <a:cs typeface="+mn-cs"/>
                <a:hlinkClick r:id="rId6"/>
              </a:rPr>
              <a:t>strong, bounded staleness, session, and eventual</a:t>
            </a:r>
            <a:r>
              <a:rPr lang="en-US" sz="900" b="0" i="0" kern="1200" dirty="0">
                <a:solidFill>
                  <a:schemeClr val="tx1"/>
                </a:solidFill>
                <a:effectLst/>
                <a:latin typeface="Segoe UI Light" pitchFamily="34" charset="0"/>
                <a:ea typeface="+mn-ea"/>
                <a:cs typeface="+mn-cs"/>
              </a:rPr>
              <a:t>—for an intuitive programming model with low latency and 99.99 percent availability in the face of local and regional failures.</a:t>
            </a:r>
          </a:p>
          <a:p>
            <a:endParaRPr lang="en-US" dirty="0"/>
          </a:p>
          <a:p>
            <a:r>
              <a:rPr lang="en-US" sz="900" b="0" i="0" kern="1200" dirty="0">
                <a:solidFill>
                  <a:schemeClr val="tx1"/>
                </a:solidFill>
                <a:effectLst/>
                <a:latin typeface="Segoe UI Light" pitchFamily="34" charset="0"/>
                <a:ea typeface="+mn-ea"/>
                <a:cs typeface="+mn-cs"/>
              </a:rPr>
              <a:t>Enterprise grade SLAs</a:t>
            </a:r>
          </a:p>
          <a:p>
            <a:r>
              <a:rPr lang="en-US" sz="900" b="0" i="0" kern="1200" dirty="0">
                <a:solidFill>
                  <a:schemeClr val="tx1"/>
                </a:solidFill>
                <a:effectLst/>
                <a:latin typeface="Segoe UI Light" pitchFamily="34" charset="0"/>
                <a:ea typeface="+mn-ea"/>
                <a:cs typeface="+mn-cs"/>
              </a:rPr>
              <a:t>Focus on your application without having to deal with database infrastructure. Create a collection for data, set your throughput, and let </a:t>
            </a:r>
            <a:r>
              <a:rPr lang="en-US" sz="900" b="0" i="0" kern="1200" dirty="0" err="1">
                <a:solidFill>
                  <a:schemeClr val="tx1"/>
                </a:solidFill>
                <a:effectLst/>
                <a:latin typeface="Segoe UI Light" pitchFamily="34" charset="0"/>
                <a:ea typeface="+mn-ea"/>
                <a:cs typeface="+mn-cs"/>
              </a:rPr>
              <a:t>DocumentDB</a:t>
            </a:r>
            <a:r>
              <a:rPr lang="en-US" sz="900" b="0" i="0" kern="1200" dirty="0">
                <a:solidFill>
                  <a:schemeClr val="tx1"/>
                </a:solidFill>
                <a:effectLst/>
                <a:latin typeface="Segoe UI Light" pitchFamily="34" charset="0"/>
                <a:ea typeface="+mn-ea"/>
                <a:cs typeface="+mn-cs"/>
              </a:rPr>
              <a:t> handle the rest. Plus, </a:t>
            </a:r>
            <a:r>
              <a:rPr lang="en-US" sz="900" b="0" i="0" kern="1200" dirty="0" err="1">
                <a:solidFill>
                  <a:schemeClr val="tx1"/>
                </a:solidFill>
                <a:effectLst/>
                <a:latin typeface="Segoe UI Light" pitchFamily="34" charset="0"/>
                <a:ea typeface="+mn-ea"/>
                <a:cs typeface="+mn-cs"/>
              </a:rPr>
              <a:t>DocumentDB</a:t>
            </a:r>
            <a:r>
              <a:rPr lang="en-US" sz="900" b="0" i="0" kern="1200" dirty="0">
                <a:solidFill>
                  <a:schemeClr val="tx1"/>
                </a:solidFill>
                <a:effectLst/>
                <a:latin typeface="Segoe UI Light" pitchFamily="34" charset="0"/>
                <a:ea typeface="+mn-ea"/>
                <a:cs typeface="+mn-cs"/>
              </a:rPr>
              <a:t> uniquely offers transparent region homing for continuous operations—99.99 percent availability—in the face of failures. </a:t>
            </a:r>
            <a:r>
              <a:rPr lang="en-US" sz="900" b="0" i="0" kern="1200" dirty="0" err="1">
                <a:solidFill>
                  <a:schemeClr val="tx1"/>
                </a:solidFill>
                <a:effectLst/>
                <a:latin typeface="Segoe UI Light" pitchFamily="34" charset="0"/>
                <a:ea typeface="+mn-ea"/>
                <a:cs typeface="+mn-cs"/>
              </a:rPr>
              <a:t>DocumentDB</a:t>
            </a:r>
            <a:r>
              <a:rPr lang="en-US" sz="900" b="0" i="0" kern="1200" dirty="0">
                <a:solidFill>
                  <a:schemeClr val="tx1"/>
                </a:solidFill>
                <a:effectLst/>
                <a:latin typeface="Segoe UI Light" pitchFamily="34" charset="0"/>
                <a:ea typeface="+mn-ea"/>
                <a:cs typeface="+mn-cs"/>
              </a:rPr>
              <a:t> is ISO 27001, Health Insurance Portability and Accountability Act (HIPAA), and EU Model Clauses compliant. </a:t>
            </a:r>
            <a:r>
              <a:rPr lang="en-US" sz="900" b="0" i="0" kern="1200">
                <a:solidFill>
                  <a:schemeClr val="tx1"/>
                </a:solidFill>
                <a:effectLst/>
                <a:latin typeface="Segoe UI Light" pitchFamily="34" charset="0"/>
                <a:ea typeface="+mn-ea"/>
                <a:cs typeface="+mn-cs"/>
              </a:rPr>
              <a:t>Learn more about </a:t>
            </a:r>
            <a:r>
              <a:rPr lang="en-US" sz="900" b="0" i="0" u="none" strike="noStrike" kern="1200">
                <a:solidFill>
                  <a:schemeClr val="tx1"/>
                </a:solidFill>
                <a:effectLst/>
                <a:latin typeface="Segoe UI Light" pitchFamily="34" charset="0"/>
                <a:ea typeface="+mn-ea"/>
                <a:cs typeface="+mn-cs"/>
                <a:hlinkClick r:id="rId7"/>
              </a:rPr>
              <a:t>service level agreements</a:t>
            </a:r>
            <a:r>
              <a:rPr lang="en-US" sz="900" b="0" i="0" kern="120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10/5/2016 3:00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98271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2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2.png"/><Relationship Id="rId2" Type="http://schemas.openxmlformats.org/officeDocument/2006/relationships/customXml" Target="../../customXml/item19.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8.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3.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3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146" y="5234611"/>
            <a:ext cx="8751931" cy="1489859"/>
          </a:xfrm>
          <a:prstGeom prst="rect">
            <a:avLst/>
          </a:prstGeom>
        </p:spPr>
        <p:txBody>
          <a:bodyPr lIns="137160" tIns="137160" rIns="137160" bIns="137160" anchor="b" anchorCtr="0">
            <a:normAutofit/>
          </a:bodyPr>
          <a:lstStyle>
            <a:lvl1pPr marL="0" indent="0" algn="l" defTabSz="932242" rtl="0" eaLnBrk="1" latinLnBrk="0" hangingPunct="1">
              <a:lnSpc>
                <a:spcPct val="100000"/>
              </a:lnSpc>
              <a:spcBef>
                <a:spcPts val="0"/>
              </a:spcBef>
              <a:buSzPct val="90000"/>
              <a:buFont typeface="Arial" pitchFamily="34" charset="0"/>
              <a:buNone/>
              <a:defRPr lang="en-US" sz="2448"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66139" indent="0" algn="ctr">
              <a:buNone/>
              <a:defRPr>
                <a:solidFill>
                  <a:schemeClr val="tx1">
                    <a:tint val="75000"/>
                  </a:schemeClr>
                </a:solidFill>
              </a:defRPr>
            </a:lvl2pPr>
            <a:lvl3pPr marL="932278" indent="0" algn="ctr">
              <a:buNone/>
              <a:defRPr>
                <a:solidFill>
                  <a:schemeClr val="tx1">
                    <a:tint val="75000"/>
                  </a:schemeClr>
                </a:solidFill>
              </a:defRPr>
            </a:lvl3pPr>
            <a:lvl4pPr marL="1398419" indent="0" algn="ctr">
              <a:buNone/>
              <a:defRPr>
                <a:solidFill>
                  <a:schemeClr val="tx1">
                    <a:tint val="75000"/>
                  </a:schemeClr>
                </a:solidFill>
              </a:defRPr>
            </a:lvl4pPr>
            <a:lvl5pPr marL="1864559" indent="0" algn="ctr">
              <a:buNone/>
              <a:defRPr>
                <a:solidFill>
                  <a:schemeClr val="tx1">
                    <a:tint val="75000"/>
                  </a:schemeClr>
                </a:solidFill>
              </a:defRPr>
            </a:lvl5pPr>
            <a:lvl6pPr marL="2330698" indent="0" algn="ctr">
              <a:buNone/>
              <a:defRPr>
                <a:solidFill>
                  <a:schemeClr val="tx1">
                    <a:tint val="75000"/>
                  </a:schemeClr>
                </a:solidFill>
              </a:defRPr>
            </a:lvl6pPr>
            <a:lvl7pPr marL="2796838" indent="0" algn="ctr">
              <a:buNone/>
              <a:defRPr>
                <a:solidFill>
                  <a:schemeClr val="tx1">
                    <a:tint val="75000"/>
                  </a:schemeClr>
                </a:solidFill>
              </a:defRPr>
            </a:lvl7pPr>
            <a:lvl8pPr marL="3262977" indent="0" algn="ctr">
              <a:buNone/>
              <a:defRPr>
                <a:solidFill>
                  <a:schemeClr val="tx1">
                    <a:tint val="75000"/>
                  </a:schemeClr>
                </a:solidFill>
              </a:defRPr>
            </a:lvl8pPr>
            <a:lvl9pPr marL="3729120"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7146" y="2463731"/>
            <a:ext cx="8751931" cy="2655132"/>
          </a:xfrm>
          <a:prstGeom prst="rect">
            <a:avLst/>
          </a:prstGeom>
          <a:solidFill>
            <a:srgbClr val="007233"/>
          </a:solidFill>
          <a:effectLst/>
        </p:spPr>
        <p:txBody>
          <a:bodyPr vert="horz" lIns="137160" tIns="137160" rIns="91409" bIns="137160" rtlCol="0" anchor="b" anchorCtr="0">
            <a:noAutofit/>
          </a:bodyPr>
          <a:lstStyle>
            <a:lvl1pPr>
              <a:defRPr lang="en-US" sz="4896"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9081006" y="2466886"/>
            <a:ext cx="3149867" cy="2651978"/>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9891" tIns="139891" rIns="139891" bIns="139891" numCol="1" rtlCol="0" anchor="b" anchorCtr="0" compatLnSpc="1">
            <a:prstTxWarp prst="textNoShape">
              <a:avLst/>
            </a:prstTxWarp>
          </a:bodyPr>
          <a:lstStyle/>
          <a:p>
            <a:pPr defTabSz="931972" fontAlgn="base">
              <a:spcBef>
                <a:spcPct val="0"/>
              </a:spcBef>
              <a:spcAft>
                <a:spcPct val="0"/>
              </a:spcAft>
            </a:pPr>
            <a:endParaRPr lang="en-US" sz="204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946994" y="4723183"/>
            <a:ext cx="1154381" cy="341404"/>
          </a:xfrm>
          <a:prstGeom prst="rect">
            <a:avLst/>
          </a:prstGeom>
        </p:spPr>
      </p:pic>
    </p:spTree>
    <p:extLst>
      <p:ext uri="{BB962C8B-B14F-4D97-AF65-F5344CB8AC3E}">
        <p14:creationId xmlns:p14="http://schemas.microsoft.com/office/powerpoint/2010/main" val="40173157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20367" y="4557725"/>
            <a:ext cx="11662232" cy="1709773"/>
          </a:xfrm>
          <a:prstGeom prst="rect">
            <a:avLst/>
          </a:prstGeom>
        </p:spPr>
        <p:txBody>
          <a:bodyPr vert="horz" lIns="91409" tIns="45705" rIns="91409" bIns="45705" rtlCol="0" anchor="t" anchorCtr="0">
            <a:normAutofit/>
          </a:bodyPr>
          <a:lstStyle>
            <a:lvl1pPr>
              <a:defRPr sz="3672"/>
            </a:lvl1pPr>
          </a:lstStyle>
          <a:p>
            <a:r>
              <a:rPr lang="en-US" dirty="0"/>
              <a:t>Click to edit Master title style</a:t>
            </a:r>
          </a:p>
        </p:txBody>
      </p:sp>
      <p:sp>
        <p:nvSpPr>
          <p:cNvPr id="2" name="TextBox 1"/>
          <p:cNvSpPr txBox="1"/>
          <p:nvPr userDrawn="1"/>
        </p:nvSpPr>
        <p:spPr>
          <a:xfrm>
            <a:off x="620366" y="3148786"/>
            <a:ext cx="11584484" cy="1150587"/>
          </a:xfrm>
          <a:prstGeom prst="rect">
            <a:avLst/>
          </a:prstGeom>
          <a:noFill/>
        </p:spPr>
        <p:txBody>
          <a:bodyPr wrap="square" rtlCol="0">
            <a:spAutoFit/>
          </a:bodyPr>
          <a:lstStyle/>
          <a:p>
            <a:pPr defTabSz="932278"/>
            <a:r>
              <a:rPr lang="en-US" sz="6731"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20366" y="4159106"/>
            <a:ext cx="11584484"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81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87021" y="1415862"/>
            <a:ext cx="11756355" cy="5395706"/>
          </a:xfrm>
          <a:prstGeom prst="rect">
            <a:avLst/>
          </a:prstGeom>
        </p:spPr>
        <p:txBody>
          <a:bodyPr/>
          <a:lstStyle>
            <a:lvl1pPr>
              <a:spcBef>
                <a:spcPts val="1428"/>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369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6144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7121" y="1357146"/>
            <a:ext cx="5729546" cy="652498"/>
          </a:xfrm>
          <a:prstGeom prst="rect">
            <a:avLst/>
          </a:prstGeom>
          <a:solidFill>
            <a:srgbClr val="86C400"/>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4" name="Content Placeholder 3"/>
          <p:cNvSpPr>
            <a:spLocks noGrp="1"/>
          </p:cNvSpPr>
          <p:nvPr>
            <p:ph sz="half" idx="2"/>
          </p:nvPr>
        </p:nvSpPr>
        <p:spPr>
          <a:xfrm>
            <a:off x="387121" y="2020640"/>
            <a:ext cx="572954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73054" y="1357146"/>
            <a:ext cx="5731796" cy="652498"/>
          </a:xfrm>
          <a:prstGeom prst="rect">
            <a:avLst/>
          </a:prstGeom>
          <a:solidFill>
            <a:srgbClr val="1F497D"/>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6" name="Content Placeholder 5"/>
          <p:cNvSpPr>
            <a:spLocks noGrp="1"/>
          </p:cNvSpPr>
          <p:nvPr>
            <p:ph sz="quarter" idx="4"/>
          </p:nvPr>
        </p:nvSpPr>
        <p:spPr>
          <a:xfrm>
            <a:off x="6473054" y="2020640"/>
            <a:ext cx="573179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2430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109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650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436475" cy="6994525"/>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40717" y="6079406"/>
            <a:ext cx="11300971" cy="766448"/>
          </a:xfrm>
          <a:prstGeom prst="rect">
            <a:avLst/>
          </a:prstGeom>
          <a:noFill/>
          <a:ln w="9525">
            <a:noFill/>
            <a:miter lim="800000"/>
            <a:headEnd/>
            <a:tailEnd/>
          </a:ln>
        </p:spPr>
        <p:txBody>
          <a:bodyPr wrap="square">
            <a:spAutoFit/>
          </a:bodyPr>
          <a:lstStyle/>
          <a:p>
            <a:pPr marL="0" lvl="1" defTabSz="932278">
              <a:defRPr/>
            </a:pPr>
            <a:r>
              <a:rPr lang="en-US" sz="1071"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40716" y="2998647"/>
            <a:ext cx="5582896" cy="2273794"/>
          </a:xfrm>
          <a:prstGeom prst="rect">
            <a:avLst/>
          </a:prstGeom>
        </p:spPr>
      </p:pic>
    </p:spTree>
    <p:extLst>
      <p:ext uri="{BB962C8B-B14F-4D97-AF65-F5344CB8AC3E}">
        <p14:creationId xmlns:p14="http://schemas.microsoft.com/office/powerpoint/2010/main" val="687675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883762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prstGeom prst="rect">
            <a:avLst/>
          </a:prstGeo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28562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99086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87124" y="185843"/>
            <a:ext cx="11755521" cy="1084658"/>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1664409272"/>
      </p:ext>
    </p:extLst>
  </p:cSld>
  <p:clrMap bg1="lt1" tx1="dk1" bg2="lt2" tx2="dk2" accent1="accent1" accent2="accent2" accent3="accent3" accent4="accent4" accent5="accent5" accent6="accent6" hlink="hlink" folHlink="folHlink"/>
  <p:sldLayoutIdLst>
    <p:sldLayoutId id="2147484211" r:id="rId1"/>
    <p:sldLayoutId id="2147484213" r:id="rId2"/>
    <p:sldLayoutId id="2147484214" r:id="rId3"/>
    <p:sldLayoutId id="2147484215" r:id="rId4"/>
    <p:sldLayoutId id="2147484216" r:id="rId5"/>
    <p:sldLayoutId id="2147484217" r:id="rId6"/>
    <p:sldLayoutId id="2147484218" r:id="rId7"/>
    <p:sldLayoutId id="2147484219" r:id="rId8"/>
    <p:sldLayoutId id="2147484221" r:id="rId9"/>
    <p:sldLayoutId id="2147484222" r:id="rId10"/>
    <p:sldLayoutId id="2147484224" r:id="rId11"/>
  </p:sldLayoutIdLst>
  <p:txStyles>
    <p:titleStyle>
      <a:lvl1pPr algn="l" defTabSz="932278" rtl="0" eaLnBrk="1" latinLnBrk="0" hangingPunct="1">
        <a:lnSpc>
          <a:spcPct val="80000"/>
        </a:lnSpc>
        <a:spcBef>
          <a:spcPct val="0"/>
        </a:spcBef>
        <a:buNone/>
        <a:defRPr sz="4488"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9604" indent="-349604" algn="l" defTabSz="932278" rtl="0" eaLnBrk="1" latinLnBrk="0" hangingPunct="1">
        <a:spcBef>
          <a:spcPts val="1224"/>
        </a:spcBef>
        <a:buFont typeface="Arial" pitchFamily="34" charset="0"/>
        <a:buChar char="•"/>
        <a:defRPr sz="3264"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278" rtl="0" eaLnBrk="1" latinLnBrk="0" hangingPunct="1">
        <a:defRPr sz="1836" kern="1200">
          <a:solidFill>
            <a:schemeClr val="tx1"/>
          </a:solidFill>
          <a:latin typeface="+mn-lt"/>
          <a:ea typeface="+mn-ea"/>
          <a:cs typeface="+mn-cs"/>
        </a:defRPr>
      </a:lvl1pPr>
      <a:lvl2pPr marL="466139" algn="l" defTabSz="932278" rtl="0" eaLnBrk="1" latinLnBrk="0" hangingPunct="1">
        <a:defRPr sz="1836" kern="1200">
          <a:solidFill>
            <a:schemeClr val="tx1"/>
          </a:solidFill>
          <a:latin typeface="+mn-lt"/>
          <a:ea typeface="+mn-ea"/>
          <a:cs typeface="+mn-cs"/>
        </a:defRPr>
      </a:lvl2pPr>
      <a:lvl3pPr marL="932278" algn="l" defTabSz="932278" rtl="0" eaLnBrk="1" latinLnBrk="0" hangingPunct="1">
        <a:defRPr sz="1836" kern="1200">
          <a:solidFill>
            <a:schemeClr val="tx1"/>
          </a:solidFill>
          <a:latin typeface="+mn-lt"/>
          <a:ea typeface="+mn-ea"/>
          <a:cs typeface="+mn-cs"/>
        </a:defRPr>
      </a:lvl3pPr>
      <a:lvl4pPr marL="1398419" algn="l" defTabSz="932278" rtl="0" eaLnBrk="1" latinLnBrk="0" hangingPunct="1">
        <a:defRPr sz="1836" kern="1200">
          <a:solidFill>
            <a:schemeClr val="tx1"/>
          </a:solidFill>
          <a:latin typeface="+mn-lt"/>
          <a:ea typeface="+mn-ea"/>
          <a:cs typeface="+mn-cs"/>
        </a:defRPr>
      </a:lvl4pPr>
      <a:lvl5pPr marL="1864559" algn="l" defTabSz="932278" rtl="0" eaLnBrk="1" latinLnBrk="0" hangingPunct="1">
        <a:defRPr sz="1836" kern="1200">
          <a:solidFill>
            <a:schemeClr val="tx1"/>
          </a:solidFill>
          <a:latin typeface="+mn-lt"/>
          <a:ea typeface="+mn-ea"/>
          <a:cs typeface="+mn-cs"/>
        </a:defRPr>
      </a:lvl5pPr>
      <a:lvl6pPr marL="2330698" algn="l" defTabSz="932278" rtl="0" eaLnBrk="1" latinLnBrk="0" hangingPunct="1">
        <a:defRPr sz="1836" kern="1200">
          <a:solidFill>
            <a:schemeClr val="tx1"/>
          </a:solidFill>
          <a:latin typeface="+mn-lt"/>
          <a:ea typeface="+mn-ea"/>
          <a:cs typeface="+mn-cs"/>
        </a:defRPr>
      </a:lvl6pPr>
      <a:lvl7pPr marL="2796838" algn="l" defTabSz="932278" rtl="0" eaLnBrk="1" latinLnBrk="0" hangingPunct="1">
        <a:defRPr sz="1836" kern="1200">
          <a:solidFill>
            <a:schemeClr val="tx1"/>
          </a:solidFill>
          <a:latin typeface="+mn-lt"/>
          <a:ea typeface="+mn-ea"/>
          <a:cs typeface="+mn-cs"/>
        </a:defRPr>
      </a:lvl7pPr>
      <a:lvl8pPr marL="3262977" algn="l" defTabSz="932278" rtl="0" eaLnBrk="1" latinLnBrk="0" hangingPunct="1">
        <a:defRPr sz="1836" kern="1200">
          <a:solidFill>
            <a:schemeClr val="tx1"/>
          </a:solidFill>
          <a:latin typeface="+mn-lt"/>
          <a:ea typeface="+mn-ea"/>
          <a:cs typeface="+mn-cs"/>
        </a:defRPr>
      </a:lvl8pPr>
      <a:lvl9pPr marL="3729120" algn="l" defTabSz="93227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g"/><Relationship Id="rId7"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16.jpe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4106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Chris Randall and Graeme Malcolm</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Database Fundamentals</a:t>
            </a:r>
            <a:br>
              <a:rPr lang="en-US" dirty="0">
                <a:solidFill>
                  <a:schemeClr val="bg1"/>
                </a:solidFill>
              </a:rPr>
            </a:br>
            <a:r>
              <a:rPr lang="en-US" sz="4000" dirty="0">
                <a:solidFill>
                  <a:schemeClr val="bg1"/>
                </a:solidFill>
              </a:rPr>
              <a:t>Module 5: Working with Non-Relational Data</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JSON Objects</a:t>
            </a:r>
          </a:p>
        </p:txBody>
      </p:sp>
      <p:sp>
        <p:nvSpPr>
          <p:cNvPr id="5" name="Content Placeholder 4"/>
          <p:cNvSpPr>
            <a:spLocks noGrp="1"/>
          </p:cNvSpPr>
          <p:nvPr>
            <p:ph sz="quarter" idx="10"/>
          </p:nvPr>
        </p:nvSpPr>
        <p:spPr/>
        <p:txBody>
          <a:bodyPr/>
          <a:lstStyle/>
          <a:p>
            <a:r>
              <a:rPr lang="en-US" dirty="0"/>
              <a:t>Name/value pairs using colons</a:t>
            </a:r>
          </a:p>
          <a:p>
            <a:r>
              <a:rPr lang="en-US" dirty="0"/>
              <a:t>Enclosed by curly braces </a:t>
            </a:r>
          </a:p>
          <a:p>
            <a:r>
              <a:rPr lang="en-US" dirty="0"/>
              <a:t>Pairs separated by commas</a:t>
            </a:r>
          </a:p>
          <a:p>
            <a:pPr marL="0" indent="0">
              <a:buNone/>
            </a:pPr>
            <a:r>
              <a:rPr lang="en-US" dirty="0"/>
              <a:t>			{	</a:t>
            </a:r>
          </a:p>
          <a:p>
            <a:pPr marL="0" indent="0">
              <a:buNone/>
            </a:pPr>
            <a:r>
              <a:rPr lang="en-US" dirty="0"/>
              <a:t>				</a:t>
            </a:r>
            <a:r>
              <a:rPr lang="en-US" dirty="0" err="1"/>
              <a:t>name:value</a:t>
            </a:r>
            <a:r>
              <a:rPr lang="en-US" dirty="0"/>
              <a:t>,</a:t>
            </a:r>
          </a:p>
          <a:p>
            <a:pPr marL="0" indent="0">
              <a:buNone/>
            </a:pPr>
            <a:r>
              <a:rPr lang="en-US" dirty="0"/>
              <a:t>				</a:t>
            </a:r>
            <a:r>
              <a:rPr lang="en-US" dirty="0" err="1"/>
              <a:t>name:value</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250640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penxml result"/>
          <p:cNvGraphicFramePr>
            <a:graphicFrameLocks noGrp="1"/>
          </p:cNvGraphicFramePr>
          <p:nvPr>
            <p:extLst>
              <p:ext uri="{D42A27DB-BD31-4B8C-83A1-F6EECF244321}">
                <p14:modId xmlns:p14="http://schemas.microsoft.com/office/powerpoint/2010/main" val="1834714643"/>
              </p:ext>
            </p:extLst>
          </p:nvPr>
        </p:nvGraphicFramePr>
        <p:xfrm>
          <a:off x="5913437" y="2659062"/>
          <a:ext cx="5902014" cy="3886200"/>
        </p:xfrm>
        <a:graphic>
          <a:graphicData uri="http://schemas.openxmlformats.org/drawingml/2006/table">
            <a:tbl>
              <a:tblPr firstRow="1" bandRow="1">
                <a:tableStyleId>{5C22544A-7EE6-4342-B048-85BDC9FD1C3A}</a:tableStyleId>
              </a:tblPr>
              <a:tblGrid>
                <a:gridCol w="1967338">
                  <a:extLst>
                    <a:ext uri="{9D8B030D-6E8A-4147-A177-3AD203B41FA5}">
                      <a16:colId xmlns:a16="http://schemas.microsoft.com/office/drawing/2014/main" val="20000"/>
                    </a:ext>
                  </a:extLst>
                </a:gridCol>
                <a:gridCol w="1967338">
                  <a:extLst>
                    <a:ext uri="{9D8B030D-6E8A-4147-A177-3AD203B41FA5}">
                      <a16:colId xmlns:a16="http://schemas.microsoft.com/office/drawing/2014/main" val="20001"/>
                    </a:ext>
                  </a:extLst>
                </a:gridCol>
                <a:gridCol w="1967338">
                  <a:extLst>
                    <a:ext uri="{9D8B030D-6E8A-4147-A177-3AD203B41FA5}">
                      <a16:colId xmlns:a16="http://schemas.microsoft.com/office/drawing/2014/main" val="546782172"/>
                    </a:ext>
                  </a:extLst>
                </a:gridCol>
              </a:tblGrid>
              <a:tr h="838200">
                <a:tc>
                  <a:txBody>
                    <a:bodyPr/>
                    <a:lstStyle/>
                    <a:p>
                      <a:r>
                        <a:rPr lang="en-US" sz="3200" dirty="0"/>
                        <a:t>Key</a:t>
                      </a:r>
                      <a:endParaRPr lang="en-US" sz="3200" b="0" dirty="0"/>
                    </a:p>
                  </a:txBody>
                  <a:tcPr marT="137160" marB="137160">
                    <a:solidFill>
                      <a:srgbClr val="0072C6"/>
                    </a:solidFill>
                  </a:tcPr>
                </a:tc>
                <a:tc>
                  <a:txBody>
                    <a:bodyPr/>
                    <a:lstStyle/>
                    <a:p>
                      <a:r>
                        <a:rPr lang="en-US" sz="3200" dirty="0"/>
                        <a:t>Value</a:t>
                      </a:r>
                      <a:endParaRPr lang="en-US" sz="3200" b="0" dirty="0"/>
                    </a:p>
                  </a:txBody>
                  <a:tcPr marT="137160" marB="137160">
                    <a:solidFill>
                      <a:srgbClr val="0072C6"/>
                    </a:solidFill>
                  </a:tcPr>
                </a:tc>
                <a:tc>
                  <a:txBody>
                    <a:bodyPr/>
                    <a:lstStyle/>
                    <a:p>
                      <a:r>
                        <a:rPr lang="en-US" sz="3200" b="1" dirty="0"/>
                        <a:t>Type</a:t>
                      </a:r>
                    </a:p>
                  </a:txBody>
                  <a:tcPr marT="137160" marB="137160">
                    <a:solidFill>
                      <a:srgbClr val="0072C6"/>
                    </a:solidFill>
                  </a:tcPr>
                </a:tc>
                <a:extLst>
                  <a:ext uri="{0D108BD9-81ED-4DB2-BD59-A6C34878D82A}">
                    <a16:rowId xmlns:a16="http://schemas.microsoft.com/office/drawing/2014/main" val="10000"/>
                  </a:ext>
                </a:extLst>
              </a:tr>
              <a:tr h="548640">
                <a:tc>
                  <a:txBody>
                    <a:bodyPr/>
                    <a:lstStyle/>
                    <a:p>
                      <a:r>
                        <a:rPr lang="en-US" sz="3200" dirty="0"/>
                        <a:t>0</a:t>
                      </a:r>
                    </a:p>
                  </a:txBody>
                  <a:tcPr marT="137160" marB="137160"/>
                </a:tc>
                <a:tc>
                  <a:txBody>
                    <a:bodyPr/>
                    <a:lstStyle/>
                    <a:p>
                      <a:r>
                        <a:rPr lang="en-US" sz="3200" dirty="0"/>
                        <a:t>Null</a:t>
                      </a:r>
                    </a:p>
                  </a:txBody>
                  <a:tcPr marT="137160" marB="137160"/>
                </a:tc>
                <a:tc>
                  <a:txBody>
                    <a:bodyPr/>
                    <a:lstStyle/>
                    <a:p>
                      <a:r>
                        <a:rPr lang="en-US" sz="3200" dirty="0"/>
                        <a:t>0</a:t>
                      </a:r>
                    </a:p>
                  </a:txBody>
                  <a:tcPr marT="137160" marB="137160"/>
                </a:tc>
                <a:extLst>
                  <a:ext uri="{0D108BD9-81ED-4DB2-BD59-A6C34878D82A}">
                    <a16:rowId xmlns:a16="http://schemas.microsoft.com/office/drawing/2014/main" val="10001"/>
                  </a:ext>
                </a:extLst>
              </a:tr>
              <a:tr h="548640">
                <a:tc>
                  <a:txBody>
                    <a:bodyPr/>
                    <a:lstStyle/>
                    <a:p>
                      <a:r>
                        <a:rPr lang="en-US" sz="3200" dirty="0"/>
                        <a:t>1</a:t>
                      </a:r>
                    </a:p>
                  </a:txBody>
                  <a:tcPr marT="137160" marB="137160"/>
                </a:tc>
                <a:tc>
                  <a:txBody>
                    <a:bodyPr/>
                    <a:lstStyle/>
                    <a:p>
                      <a:r>
                        <a:rPr lang="en-US" sz="3200" dirty="0"/>
                        <a:t>String</a:t>
                      </a:r>
                    </a:p>
                  </a:txBody>
                  <a:tcPr marT="137160" marB="137160"/>
                </a:tc>
                <a:tc>
                  <a:txBody>
                    <a:bodyPr/>
                    <a:lstStyle/>
                    <a:p>
                      <a:r>
                        <a:rPr lang="en-US" sz="3200" dirty="0"/>
                        <a:t>1</a:t>
                      </a:r>
                    </a:p>
                  </a:txBody>
                  <a:tcPr marT="137160" marB="137160"/>
                </a:tc>
                <a:extLst>
                  <a:ext uri="{0D108BD9-81ED-4DB2-BD59-A6C34878D82A}">
                    <a16:rowId xmlns:a16="http://schemas.microsoft.com/office/drawing/2014/main" val="10002"/>
                  </a:ext>
                </a:extLst>
              </a:tr>
              <a:tr h="548640">
                <a:tc>
                  <a:txBody>
                    <a:bodyPr/>
                    <a:lstStyle/>
                    <a:p>
                      <a:r>
                        <a:rPr lang="en-US" sz="3200" dirty="0"/>
                        <a:t>2</a:t>
                      </a:r>
                    </a:p>
                  </a:txBody>
                  <a:tcPr marT="137160" marB="137160"/>
                </a:tc>
                <a:tc>
                  <a:txBody>
                    <a:bodyPr/>
                    <a:lstStyle/>
                    <a:p>
                      <a:r>
                        <a:rPr lang="en-US" sz="3200" dirty="0"/>
                        <a:t>1</a:t>
                      </a:r>
                    </a:p>
                  </a:txBody>
                  <a:tcPr marT="137160" marB="137160"/>
                </a:tc>
                <a:tc>
                  <a:txBody>
                    <a:bodyPr/>
                    <a:lstStyle/>
                    <a:p>
                      <a:r>
                        <a:rPr lang="en-US" sz="3200" dirty="0"/>
                        <a:t>2</a:t>
                      </a:r>
                    </a:p>
                  </a:txBody>
                  <a:tcPr marT="137160" marB="137160"/>
                </a:tc>
                <a:extLst>
                  <a:ext uri="{0D108BD9-81ED-4DB2-BD59-A6C34878D82A}">
                    <a16:rowId xmlns:a16="http://schemas.microsoft.com/office/drawing/2014/main" val="1859736278"/>
                  </a:ext>
                </a:extLst>
              </a:tr>
              <a:tr h="548640">
                <a:tc>
                  <a:txBody>
                    <a:bodyPr/>
                    <a:lstStyle/>
                    <a:p>
                      <a:r>
                        <a:rPr lang="en-US" sz="3200" dirty="0"/>
                        <a:t>3</a:t>
                      </a:r>
                    </a:p>
                  </a:txBody>
                  <a:tcPr marT="137160" marB="137160"/>
                </a:tc>
                <a:tc>
                  <a:txBody>
                    <a:bodyPr/>
                    <a:lstStyle/>
                    <a:p>
                      <a:r>
                        <a:rPr lang="en-US" sz="3200" dirty="0"/>
                        <a:t>True</a:t>
                      </a:r>
                    </a:p>
                  </a:txBody>
                  <a:tcPr marT="137160" marB="137160"/>
                </a:tc>
                <a:tc>
                  <a:txBody>
                    <a:bodyPr/>
                    <a:lstStyle/>
                    <a:p>
                      <a:r>
                        <a:rPr lang="en-US" sz="3200" dirty="0"/>
                        <a:t>3</a:t>
                      </a:r>
                    </a:p>
                  </a:txBody>
                  <a:tcPr marT="137160" marB="137160"/>
                </a:tc>
                <a:extLst>
                  <a:ext uri="{0D108BD9-81ED-4DB2-BD59-A6C34878D82A}">
                    <a16:rowId xmlns:a16="http://schemas.microsoft.com/office/drawing/2014/main" val="104799912"/>
                  </a:ext>
                </a:extLst>
              </a:tr>
            </a:tbl>
          </a:graphicData>
        </a:graphic>
      </p:graphicFrame>
      <p:sp>
        <p:nvSpPr>
          <p:cNvPr id="7" name="openxml query"/>
          <p:cNvSpPr/>
          <p:nvPr/>
        </p:nvSpPr>
        <p:spPr>
          <a:xfrm>
            <a:off x="808037" y="754062"/>
            <a:ext cx="11933238" cy="4462760"/>
          </a:xfrm>
          <a:prstGeom prst="rect">
            <a:avLst/>
          </a:prstGeom>
        </p:spPr>
        <p:txBody>
          <a:bodyPr wrap="square">
            <a:spAutoFit/>
          </a:bodyPr>
          <a:lstStyle/>
          <a:p>
            <a:r>
              <a:rPr lang="en-US" sz="2800" dirty="0">
                <a:solidFill>
                  <a:srgbClr val="0000FF"/>
                </a:solidFill>
                <a:latin typeface="Consolas" panose="020B0609020204030204" pitchFamily="49" charset="0"/>
              </a:rPr>
              <a:t>declare</a:t>
            </a:r>
            <a:r>
              <a:rPr lang="en-US" sz="2800" dirty="0">
                <a:solidFill>
                  <a:prstClr val="black"/>
                </a:solidFill>
                <a:latin typeface="Consolas" panose="020B0609020204030204" pitchFamily="49" charset="0"/>
              </a:rPr>
              <a:t> @</a:t>
            </a:r>
            <a:r>
              <a:rPr lang="en-US" sz="2800" dirty="0" err="1">
                <a:solidFill>
                  <a:prstClr val="black"/>
                </a:solidFill>
                <a:latin typeface="Consolas" panose="020B0609020204030204" pitchFamily="49" charset="0"/>
              </a:rPr>
              <a:t>json</a:t>
            </a:r>
            <a:r>
              <a:rPr lang="en-US" sz="2800" dirty="0">
                <a:solidFill>
                  <a:prstClr val="black"/>
                </a:solidFill>
                <a:latin typeface="Consolas" panose="020B0609020204030204" pitchFamily="49" charset="0"/>
              </a:rPr>
              <a:t> </a:t>
            </a:r>
            <a:r>
              <a:rPr lang="en-US" sz="2800" dirty="0" err="1">
                <a:solidFill>
                  <a:srgbClr val="0000FF"/>
                </a:solidFill>
                <a:latin typeface="Consolas" panose="020B0609020204030204" pitchFamily="49" charset="0"/>
              </a:rPr>
              <a:t>nvarchar</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255</a:t>
            </a:r>
            <a:r>
              <a:rPr lang="en-US" sz="2800" dirty="0">
                <a:solidFill>
                  <a:srgbClr val="808080"/>
                </a:solidFill>
                <a:latin typeface="Consolas" panose="020B0609020204030204" pitchFamily="49" charset="0"/>
              </a:rPr>
              <a:t>)</a:t>
            </a:r>
            <a:endParaRPr lang="en-US" sz="2800" dirty="0">
              <a:solidFill>
                <a:prstClr val="black"/>
              </a:solidFill>
              <a:latin typeface="Consolas" panose="020B0609020204030204" pitchFamily="49" charset="0"/>
            </a:endParaRPr>
          </a:p>
          <a:p>
            <a:r>
              <a:rPr lang="en-US" sz="2800" dirty="0">
                <a:solidFill>
                  <a:srgbClr val="0000FF"/>
                </a:solidFill>
                <a:latin typeface="Consolas" panose="020B0609020204030204" pitchFamily="49" charset="0"/>
              </a:rPr>
              <a:t>set</a:t>
            </a:r>
            <a:r>
              <a:rPr lang="en-US" sz="2800" dirty="0">
                <a:solidFill>
                  <a:prstClr val="black"/>
                </a:solidFill>
                <a:latin typeface="Consolas" panose="020B0609020204030204" pitchFamily="49" charset="0"/>
              </a:rPr>
              <a:t> @</a:t>
            </a:r>
            <a:r>
              <a:rPr lang="en-US" sz="2800" dirty="0" err="1">
                <a:solidFill>
                  <a:prstClr val="black"/>
                </a:solidFill>
                <a:latin typeface="Consolas" panose="020B0609020204030204" pitchFamily="49" charset="0"/>
              </a:rPr>
              <a:t>json</a:t>
            </a:r>
            <a:r>
              <a:rPr lang="en-US" sz="2800" dirty="0">
                <a:solidFill>
                  <a:prstClr val="black"/>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p>
          <a:p>
            <a:r>
              <a:rPr lang="en-US" sz="2800" dirty="0">
                <a:solidFill>
                  <a:srgbClr val="FF0000"/>
                </a:solidFill>
                <a:latin typeface="Consolas" panose="020B0609020204030204" pitchFamily="49" charset="0"/>
              </a:rPr>
              <a:t>N'[ null, "string", 1, true]'</a:t>
            </a:r>
            <a:r>
              <a:rPr lang="en-US" sz="2800" dirty="0">
                <a:solidFill>
                  <a:srgbClr val="808080"/>
                </a:solidFill>
                <a:latin typeface="Consolas" panose="020B0609020204030204" pitchFamily="49" charset="0"/>
              </a:rPr>
              <a:t>;</a:t>
            </a:r>
          </a:p>
          <a:p>
            <a:endParaRPr lang="en-US" sz="2800" dirty="0">
              <a:solidFill>
                <a:srgbClr val="0000FF"/>
              </a:solidFill>
              <a:latin typeface="Consolas" panose="020B0609020204030204" pitchFamily="49" charset="0"/>
            </a:endParaRPr>
          </a:p>
          <a:p>
            <a:r>
              <a:rPr lang="en-US" sz="2800" dirty="0">
                <a:solidFill>
                  <a:srgbClr val="0000FF"/>
                </a:solidFill>
                <a:latin typeface="Consolas" panose="020B0609020204030204" pitchFamily="49" charset="0"/>
              </a:rPr>
              <a:t>select</a:t>
            </a:r>
            <a:r>
              <a:rPr lang="en-US" sz="2800" dirty="0">
                <a:solidFill>
                  <a:prstClr val="black"/>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p>
          <a:p>
            <a:r>
              <a:rPr lang="en-US" sz="2800" dirty="0">
                <a:solidFill>
                  <a:srgbClr val="0000FF"/>
                </a:solidFill>
                <a:latin typeface="Consolas" panose="020B0609020204030204" pitchFamily="49" charset="0"/>
              </a:rPr>
              <a:t>from</a:t>
            </a:r>
            <a:r>
              <a:rPr lang="en-US" sz="2800" dirty="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OPENJSON</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err="1">
                <a:solidFill>
                  <a:prstClr val="black"/>
                </a:solidFill>
                <a:latin typeface="Consolas" panose="020B0609020204030204" pitchFamily="49" charset="0"/>
              </a:rPr>
              <a:t>json</a:t>
            </a:r>
            <a:r>
              <a:rPr lang="en-US" sz="2800" dirty="0">
                <a:solidFill>
                  <a:prstClr val="black"/>
                </a:solidFill>
                <a:latin typeface="Consolas" panose="020B0609020204030204" pitchFamily="49" charset="0"/>
              </a:rPr>
              <a:t> </a:t>
            </a:r>
            <a:r>
              <a:rPr lang="en-US" sz="2800" dirty="0">
                <a:solidFill>
                  <a:srgbClr val="808080"/>
                </a:solidFill>
                <a:latin typeface="Consolas" panose="020B0609020204030204" pitchFamily="49" charset="0"/>
              </a:rPr>
              <a:t>)</a:t>
            </a:r>
          </a:p>
          <a:p>
            <a:endParaRPr lang="en-US" sz="2800" dirty="0">
              <a:solidFill>
                <a:prstClr val="black"/>
              </a:solidFill>
              <a:latin typeface="Consolas" panose="020B0609020204030204" pitchFamily="49" charset="0"/>
            </a:endParaRPr>
          </a:p>
          <a:p>
            <a:endParaRPr lang="en-US" sz="2800" dirty="0">
              <a:solidFill>
                <a:prstClr val="black"/>
              </a:solidFill>
              <a:latin typeface="Consolas" panose="020B0609020204030204" pitchFamily="49" charset="0"/>
            </a:endParaRPr>
          </a:p>
          <a:p>
            <a:endParaRPr lang="en-US" sz="2800" dirty="0">
              <a:solidFill>
                <a:prstClr val="black"/>
              </a:solidFill>
              <a:latin typeface="Consolas" panose="020B0609020204030204" pitchFamily="49" charset="0"/>
            </a:endParaRPr>
          </a:p>
          <a:p>
            <a:endParaRPr lang="en-US" sz="3200" dirty="0">
              <a:solidFill>
                <a:prstClr val="black"/>
              </a:solidFill>
              <a:latin typeface="Consolas" panose="020B0609020204030204" pitchFamily="49" charset="0"/>
            </a:endParaRPr>
          </a:p>
        </p:txBody>
      </p:sp>
      <p:sp>
        <p:nvSpPr>
          <p:cNvPr id="5" name="XML Result"/>
          <p:cNvSpPr>
            <a:spLocks noGrp="1"/>
          </p:cNvSpPr>
          <p:nvPr>
            <p:ph type="body" sz="quarter" idx="10"/>
          </p:nvPr>
        </p:nvSpPr>
        <p:spPr>
          <a:xfrm>
            <a:off x="365760" y="2659062"/>
            <a:ext cx="11704320" cy="4409482"/>
          </a:xfrm>
        </p:spPr>
        <p:txBody>
          <a:bodyPr/>
          <a:lstStyle/>
          <a:p>
            <a:r>
              <a:rPr lang="en-US" sz="2800" dirty="0"/>
              <a:t>[{"</a:t>
            </a:r>
            <a:r>
              <a:rPr lang="en-US" sz="2800" dirty="0" err="1"/>
              <a:t>LastName</a:t>
            </a:r>
            <a:r>
              <a:rPr lang="en-US" sz="2800" dirty="0"/>
              <a:t>":"Gee"},</a:t>
            </a:r>
          </a:p>
          <a:p>
            <a:r>
              <a:rPr lang="en-US" sz="2800" dirty="0"/>
              <a:t>{"</a:t>
            </a:r>
            <a:r>
              <a:rPr lang="en-US" sz="2800" dirty="0" err="1"/>
              <a:t>LastName</a:t>
            </a:r>
            <a:r>
              <a:rPr lang="en-US" sz="2800" dirty="0"/>
              <a:t>":"Harris"},</a:t>
            </a:r>
          </a:p>
          <a:p>
            <a:r>
              <a:rPr lang="en-US" sz="2800" dirty="0"/>
              <a:t>{"</a:t>
            </a:r>
            <a:r>
              <a:rPr lang="en-US" sz="2800" dirty="0" err="1"/>
              <a:t>LastName</a:t>
            </a:r>
            <a:r>
              <a:rPr lang="en-US" sz="2800" dirty="0"/>
              <a:t>":"Carreras"},</a:t>
            </a:r>
          </a:p>
          <a:p>
            <a:r>
              <a:rPr lang="en-US" sz="2800" dirty="0"/>
              <a:t>{"</a:t>
            </a:r>
            <a:r>
              <a:rPr lang="en-US" sz="2800" dirty="0" err="1"/>
              <a:t>LastName</a:t>
            </a:r>
            <a:r>
              <a:rPr lang="en-US" sz="2800" dirty="0"/>
              <a:t>":"Gates"},</a:t>
            </a:r>
          </a:p>
          <a:p>
            <a:r>
              <a:rPr lang="en-US" sz="2800" dirty="0"/>
              <a:t>{"</a:t>
            </a:r>
            <a:r>
              <a:rPr lang="en-US" sz="2800" dirty="0" err="1"/>
              <a:t>LastName</a:t>
            </a:r>
            <a:r>
              <a:rPr lang="en-US" sz="2800" dirty="0"/>
              <a:t>":"Harrington"}]</a:t>
            </a:r>
          </a:p>
          <a:p>
            <a:endParaRPr lang="en-US" sz="2800" dirty="0"/>
          </a:p>
        </p:txBody>
      </p:sp>
      <p:sp>
        <p:nvSpPr>
          <p:cNvPr id="2" name="Query"/>
          <p:cNvSpPr/>
          <p:nvPr/>
        </p:nvSpPr>
        <p:spPr>
          <a:xfrm>
            <a:off x="365760" y="677862"/>
            <a:ext cx="11005529" cy="1569660"/>
          </a:xfrm>
          <a:prstGeom prst="rect">
            <a:avLst/>
          </a:prstGeom>
        </p:spPr>
        <p:txBody>
          <a:bodyPr wrap="square">
            <a:spAutoFit/>
          </a:bodyPr>
          <a:lstStyle/>
          <a:p>
            <a:r>
              <a:rPr lang="en-US" sz="3200" dirty="0">
                <a:solidFill>
                  <a:srgbClr val="0000FF"/>
                </a:solidFill>
                <a:latin typeface="Consolas" panose="020B0609020204030204" pitchFamily="49" charset="0"/>
              </a:rPr>
              <a:t>SELECT</a:t>
            </a:r>
            <a:r>
              <a:rPr lang="en-US" sz="3200" dirty="0">
                <a:solidFill>
                  <a:prstClr val="black"/>
                </a:solidFill>
                <a:latin typeface="Consolas" panose="020B0609020204030204" pitchFamily="49" charset="0"/>
              </a:rPr>
              <a:t> </a:t>
            </a:r>
            <a:r>
              <a:rPr lang="en-US" sz="3200" dirty="0">
                <a:solidFill>
                  <a:srgbClr val="0000FF"/>
                </a:solidFill>
                <a:latin typeface="Consolas" panose="020B0609020204030204" pitchFamily="49" charset="0"/>
              </a:rPr>
              <a:t>TOP</a:t>
            </a:r>
            <a:r>
              <a:rPr lang="en-US" sz="3200" dirty="0">
                <a:solidFill>
                  <a:prstClr val="black"/>
                </a:solidFill>
                <a:latin typeface="Consolas" panose="020B0609020204030204" pitchFamily="49" charset="0"/>
              </a:rPr>
              <a:t> 5 </a:t>
            </a:r>
            <a:r>
              <a:rPr lang="en-US" sz="3200" dirty="0" err="1">
                <a:solidFill>
                  <a:prstClr val="black"/>
                </a:solidFill>
                <a:latin typeface="Consolas" panose="020B0609020204030204" pitchFamily="49" charset="0"/>
              </a:rPr>
              <a:t>LastName</a:t>
            </a:r>
            <a:endParaRPr lang="en-US" sz="3200" dirty="0">
              <a:solidFill>
                <a:prstClr val="black"/>
              </a:solidFill>
              <a:latin typeface="Consolas" panose="020B0609020204030204" pitchFamily="49" charset="0"/>
            </a:endParaRPr>
          </a:p>
          <a:p>
            <a:r>
              <a:rPr lang="en-US" sz="3200" dirty="0">
                <a:solidFill>
                  <a:srgbClr val="0000FF"/>
                </a:solidFill>
                <a:latin typeface="Consolas" panose="020B0609020204030204" pitchFamily="49" charset="0"/>
              </a:rPr>
              <a:t>FROM</a:t>
            </a:r>
            <a:r>
              <a:rPr lang="en-US" sz="3200" dirty="0">
                <a:solidFill>
                  <a:prstClr val="black"/>
                </a:solidFill>
                <a:latin typeface="Consolas" panose="020B0609020204030204" pitchFamily="49" charset="0"/>
              </a:rPr>
              <a:t> </a:t>
            </a:r>
            <a:r>
              <a:rPr lang="en-US" sz="3200" dirty="0" err="1">
                <a:solidFill>
                  <a:prstClr val="black"/>
                </a:solidFill>
                <a:latin typeface="Consolas" panose="020B0609020204030204" pitchFamily="49" charset="0"/>
              </a:rPr>
              <a:t>SalesLT</a:t>
            </a:r>
            <a:r>
              <a:rPr lang="en-US" sz="3200" dirty="0" err="1">
                <a:solidFill>
                  <a:srgbClr val="808080"/>
                </a:solidFill>
                <a:latin typeface="Consolas" panose="020B0609020204030204" pitchFamily="49" charset="0"/>
              </a:rPr>
              <a:t>.</a:t>
            </a:r>
            <a:r>
              <a:rPr lang="en-US" sz="3200" dirty="0" err="1">
                <a:solidFill>
                  <a:prstClr val="black"/>
                </a:solidFill>
                <a:latin typeface="Consolas" panose="020B0609020204030204" pitchFamily="49" charset="0"/>
              </a:rPr>
              <a:t>Customer</a:t>
            </a:r>
            <a:endParaRPr lang="en-US" sz="3200" dirty="0">
              <a:solidFill>
                <a:prstClr val="black"/>
              </a:solidFill>
              <a:latin typeface="Consolas" panose="020B0609020204030204" pitchFamily="49" charset="0"/>
            </a:endParaRPr>
          </a:p>
          <a:p>
            <a:r>
              <a:rPr lang="en-US" sz="3200" dirty="0">
                <a:solidFill>
                  <a:srgbClr val="0000FF"/>
                </a:solidFill>
                <a:latin typeface="Consolas" panose="020B0609020204030204" pitchFamily="49" charset="0"/>
              </a:rPr>
              <a:t>FOR</a:t>
            </a:r>
            <a:r>
              <a:rPr lang="en-US" sz="3200" dirty="0">
                <a:solidFill>
                  <a:prstClr val="black"/>
                </a:solidFill>
                <a:latin typeface="Consolas" panose="020B0609020204030204" pitchFamily="49" charset="0"/>
              </a:rPr>
              <a:t> </a:t>
            </a:r>
            <a:r>
              <a:rPr lang="en-US" sz="3200" dirty="0">
                <a:solidFill>
                  <a:srgbClr val="0000FF"/>
                </a:solidFill>
                <a:latin typeface="Consolas" panose="020B0609020204030204" pitchFamily="49" charset="0"/>
              </a:rPr>
              <a:t>JSON</a:t>
            </a:r>
            <a:r>
              <a:rPr lang="en-US" sz="3200" dirty="0">
                <a:solidFill>
                  <a:prstClr val="black"/>
                </a:solidFill>
                <a:latin typeface="Consolas" panose="020B0609020204030204" pitchFamily="49" charset="0"/>
              </a:rPr>
              <a:t> </a:t>
            </a:r>
            <a:r>
              <a:rPr lang="en-US" sz="3200" dirty="0">
                <a:solidFill>
                  <a:srgbClr val="0000FF"/>
                </a:solidFill>
                <a:latin typeface="Consolas" panose="020B0609020204030204" pitchFamily="49" charset="0"/>
              </a:rPr>
              <a:t>AUTO</a:t>
            </a:r>
          </a:p>
        </p:txBody>
      </p:sp>
      <p:graphicFrame>
        <p:nvGraphicFramePr>
          <p:cNvPr id="11" name="SourceTable"/>
          <p:cNvGraphicFramePr>
            <a:graphicFrameLocks noGrp="1"/>
          </p:cNvGraphicFramePr>
          <p:nvPr/>
        </p:nvGraphicFramePr>
        <p:xfrm>
          <a:off x="9037637" y="906462"/>
          <a:ext cx="2621491" cy="3474720"/>
        </p:xfrm>
        <a:graphic>
          <a:graphicData uri="http://schemas.openxmlformats.org/drawingml/2006/table">
            <a:tbl>
              <a:tblPr firstRow="1" bandRow="1">
                <a:tableStyleId>{5C22544A-7EE6-4342-B048-85BDC9FD1C3A}</a:tableStyleId>
              </a:tblPr>
              <a:tblGrid>
                <a:gridCol w="2621491">
                  <a:extLst>
                    <a:ext uri="{9D8B030D-6E8A-4147-A177-3AD203B41FA5}">
                      <a16:colId xmlns:a16="http://schemas.microsoft.com/office/drawing/2014/main" val="2606566221"/>
                    </a:ext>
                  </a:extLst>
                </a:gridCol>
              </a:tblGrid>
              <a:tr h="370840">
                <a:tc>
                  <a:txBody>
                    <a:bodyPr/>
                    <a:lstStyle/>
                    <a:p>
                      <a:r>
                        <a:rPr lang="en-US" sz="3200" dirty="0" err="1"/>
                        <a:t>LastName</a:t>
                      </a:r>
                      <a:endParaRPr lang="en-US" sz="3200" dirty="0"/>
                    </a:p>
                  </a:txBody>
                  <a:tcPr/>
                </a:tc>
                <a:extLst>
                  <a:ext uri="{0D108BD9-81ED-4DB2-BD59-A6C34878D82A}">
                    <a16:rowId xmlns:a16="http://schemas.microsoft.com/office/drawing/2014/main" val="1162329617"/>
                  </a:ext>
                </a:extLst>
              </a:tr>
              <a:tr h="370840">
                <a:tc>
                  <a:txBody>
                    <a:bodyPr/>
                    <a:lstStyle/>
                    <a:p>
                      <a:r>
                        <a:rPr lang="en-US" sz="3200" dirty="0"/>
                        <a:t>Gee</a:t>
                      </a:r>
                    </a:p>
                  </a:txBody>
                  <a:tcPr/>
                </a:tc>
                <a:extLst>
                  <a:ext uri="{0D108BD9-81ED-4DB2-BD59-A6C34878D82A}">
                    <a16:rowId xmlns:a16="http://schemas.microsoft.com/office/drawing/2014/main" val="1991637252"/>
                  </a:ext>
                </a:extLst>
              </a:tr>
              <a:tr h="370840">
                <a:tc>
                  <a:txBody>
                    <a:bodyPr/>
                    <a:lstStyle/>
                    <a:p>
                      <a:r>
                        <a:rPr lang="en-US" sz="3200" dirty="0"/>
                        <a:t>Harris</a:t>
                      </a:r>
                    </a:p>
                  </a:txBody>
                  <a:tcPr/>
                </a:tc>
                <a:extLst>
                  <a:ext uri="{0D108BD9-81ED-4DB2-BD59-A6C34878D82A}">
                    <a16:rowId xmlns:a16="http://schemas.microsoft.com/office/drawing/2014/main" val="2490014505"/>
                  </a:ext>
                </a:extLst>
              </a:tr>
              <a:tr h="370840">
                <a:tc>
                  <a:txBody>
                    <a:bodyPr/>
                    <a:lstStyle/>
                    <a:p>
                      <a:r>
                        <a:rPr lang="en-US" sz="3200" dirty="0"/>
                        <a:t>Carreras</a:t>
                      </a:r>
                    </a:p>
                  </a:txBody>
                  <a:tcPr/>
                </a:tc>
                <a:extLst>
                  <a:ext uri="{0D108BD9-81ED-4DB2-BD59-A6C34878D82A}">
                    <a16:rowId xmlns:a16="http://schemas.microsoft.com/office/drawing/2014/main" val="1984068380"/>
                  </a:ext>
                </a:extLst>
              </a:tr>
              <a:tr h="370840">
                <a:tc>
                  <a:txBody>
                    <a:bodyPr/>
                    <a:lstStyle/>
                    <a:p>
                      <a:r>
                        <a:rPr lang="en-US" sz="3200" dirty="0"/>
                        <a:t>Gates</a:t>
                      </a:r>
                    </a:p>
                  </a:txBody>
                  <a:tcPr/>
                </a:tc>
                <a:extLst>
                  <a:ext uri="{0D108BD9-81ED-4DB2-BD59-A6C34878D82A}">
                    <a16:rowId xmlns:a16="http://schemas.microsoft.com/office/drawing/2014/main" val="2353689947"/>
                  </a:ext>
                </a:extLst>
              </a:tr>
              <a:tr h="370840">
                <a:tc>
                  <a:txBody>
                    <a:bodyPr/>
                    <a:lstStyle/>
                    <a:p>
                      <a:r>
                        <a:rPr lang="en-US" sz="3200" dirty="0"/>
                        <a:t>Harrington</a:t>
                      </a:r>
                    </a:p>
                  </a:txBody>
                  <a:tcPr/>
                </a:tc>
                <a:extLst>
                  <a:ext uri="{0D108BD9-81ED-4DB2-BD59-A6C34878D82A}">
                    <a16:rowId xmlns:a16="http://schemas.microsoft.com/office/drawing/2014/main" val="3908764935"/>
                  </a:ext>
                </a:extLst>
              </a:tr>
            </a:tbl>
          </a:graphicData>
        </a:graphic>
      </p:graphicFrame>
    </p:spTree>
    <p:extLst>
      <p:ext uri="{BB962C8B-B14F-4D97-AF65-F5344CB8AC3E}">
        <p14:creationId xmlns:p14="http://schemas.microsoft.com/office/powerpoint/2010/main" val="199190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5" grpId="1"/>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a:t>JSON</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Exporting query results to JSON</a:t>
            </a:r>
          </a:p>
          <a:p>
            <a:pPr lvl="0"/>
            <a:r>
              <a:rPr lang="en-US" dirty="0"/>
              <a:t>Storing JSON data in the NVARCHAR data type</a:t>
            </a:r>
          </a:p>
        </p:txBody>
      </p:sp>
    </p:spTree>
    <p:extLst>
      <p:ext uri="{BB962C8B-B14F-4D97-AF65-F5344CB8AC3E}">
        <p14:creationId xmlns:p14="http://schemas.microsoft.com/office/powerpoint/2010/main" val="16990132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Chris Randall and Graeme Malcolm</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a:t>DocumentDB</a:t>
            </a:r>
            <a:endParaRPr lang="en-US" dirty="0"/>
          </a:p>
        </p:txBody>
      </p:sp>
    </p:spTree>
    <p:extLst>
      <p:ext uri="{BB962C8B-B14F-4D97-AF65-F5344CB8AC3E}">
        <p14:creationId xmlns:p14="http://schemas.microsoft.com/office/powerpoint/2010/main" val="1640607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ullet text" hidden="1"/>
          <p:cNvSpPr>
            <a:spLocks noGrp="1"/>
          </p:cNvSpPr>
          <p:nvPr>
            <p:ph sz="quarter" idx="10"/>
          </p:nvPr>
        </p:nvSpPr>
        <p:spPr>
          <a:xfrm>
            <a:off x="387848" y="1415861"/>
            <a:ext cx="4756483" cy="2612175"/>
          </a:xfrm>
        </p:spPr>
        <p:txBody>
          <a:bodyPr/>
          <a:lstStyle/>
          <a:p>
            <a:r>
              <a:rPr lang="en-US" dirty="0"/>
              <a:t>What is a JSON document?</a:t>
            </a:r>
          </a:p>
          <a:p>
            <a:r>
              <a:rPr lang="en-US" dirty="0"/>
              <a:t>What is a Document Database?</a:t>
            </a:r>
          </a:p>
          <a:p>
            <a:r>
              <a:rPr lang="en-US" dirty="0"/>
              <a:t>Flexible query options</a:t>
            </a:r>
          </a:p>
          <a:p>
            <a:pPr lvl="1"/>
            <a:endParaRPr lang="en-US" dirty="0"/>
          </a:p>
          <a:p>
            <a:endParaRPr lang="en-US" dirty="0"/>
          </a:p>
        </p:txBody>
      </p:sp>
      <p:sp>
        <p:nvSpPr>
          <p:cNvPr id="4" name="JSON Document"/>
          <p:cNvSpPr txBox="1"/>
          <p:nvPr/>
        </p:nvSpPr>
        <p:spPr>
          <a:xfrm>
            <a:off x="6234599" y="911731"/>
            <a:ext cx="6521211" cy="6034012"/>
          </a:xfrm>
          <a:prstGeom prst="rect">
            <a:avLst/>
          </a:prstGeom>
          <a:noFill/>
        </p:spPr>
        <p:txBody>
          <a:bodyPr wrap="square" lIns="186521" tIns="149217" rIns="186521" bIns="149217" rtlCol="0">
            <a:spAutoFit/>
          </a:bodyPr>
          <a:lstStyle/>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"id": "13244_user",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firstName</a:t>
            </a:r>
            <a:r>
              <a:rPr lang="en-US" sz="816" b="1" kern="600" dirty="0">
                <a:latin typeface="Courier New" panose="02070309020205020404" pitchFamily="49" charset="0"/>
                <a:cs typeface="Courier New" panose="02070309020205020404" pitchFamily="49" charset="0"/>
              </a:rPr>
              <a:t>": "John",</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lastName</a:t>
            </a:r>
            <a:r>
              <a:rPr lang="en-US" sz="816" b="1" kern="600" dirty="0">
                <a:latin typeface="Courier New" panose="02070309020205020404" pitchFamily="49" charset="0"/>
                <a:cs typeface="Courier New" panose="02070309020205020404" pitchFamily="49" charset="0"/>
              </a:rPr>
              <a:t>": "Smith",</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"age": 25,</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employmentHistory</a:t>
            </a:r>
            <a:r>
              <a:rPr lang="en-US" sz="816" b="1" kern="600" dirty="0">
                <a:latin typeface="Courier New" panose="02070309020205020404" pitchFamily="49" charset="0"/>
                <a:cs typeface="Courier New" panose="02070309020205020404" pitchFamily="49" charset="0"/>
              </a:rPr>
              <a:t>" :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company":"Contoso</a:t>
            </a:r>
            <a:r>
              <a:rPr lang="en-US" sz="816" b="1" kern="600" dirty="0">
                <a:latin typeface="Courier New" panose="02070309020205020404" pitchFamily="49" charset="0"/>
                <a:cs typeface="Courier New" panose="02070309020205020404" pitchFamily="49" charset="0"/>
              </a:rPr>
              <a:t> Inc"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"start": {"date":"</a:t>
            </a:r>
            <a:r>
              <a:rPr lang="fr-FR" sz="816" b="1" kern="600" dirty="0">
                <a:latin typeface="Courier New" panose="02070309020205020404" pitchFamily="49" charset="0"/>
                <a:cs typeface="Courier New" panose="02070309020205020404" pitchFamily="49" charset="0"/>
              </a:rPr>
              <a:t>Thu, 02 </a:t>
            </a:r>
            <a:r>
              <a:rPr lang="fr-FR" sz="816" b="1" kern="600" dirty="0" err="1">
                <a:latin typeface="Courier New" panose="02070309020205020404" pitchFamily="49" charset="0"/>
                <a:cs typeface="Courier New" panose="02070309020205020404" pitchFamily="49" charset="0"/>
              </a:rPr>
              <a:t>Apr</a:t>
            </a:r>
            <a:r>
              <a:rPr lang="fr-FR" sz="816" b="1" kern="600" dirty="0">
                <a:latin typeface="Courier New" panose="02070309020205020404" pitchFamily="49" charset="0"/>
                <a:cs typeface="Courier New" panose="02070309020205020404" pitchFamily="49" charset="0"/>
              </a:rPr>
              <a:t> 2015 20:54:45 GMT</a:t>
            </a:r>
            <a:r>
              <a:rPr lang="en-US" sz="816" b="1" kern="600" dirty="0">
                <a:latin typeface="Courier New" panose="02070309020205020404" pitchFamily="49" charset="0"/>
                <a:cs typeface="Courier New" panose="02070309020205020404" pitchFamily="49" charset="0"/>
              </a:rPr>
              <a:t>", "epoch":1428008086},</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position":"CEO</a:t>
            </a:r>
            <a:r>
              <a:rPr lang="en-US" sz="816" b="1" kern="600" dirty="0">
                <a:latin typeface="Courier New" panose="02070309020205020404" pitchFamily="49" charset="0"/>
                <a:cs typeface="Courier New" panose="02070309020205020404" pitchFamily="49" charset="0"/>
              </a:rPr>
              <a:t>"</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"start": {"date":"</a:t>
            </a:r>
            <a:r>
              <a:rPr lang="fr-FR" sz="816" b="1" kern="600" dirty="0">
                <a:latin typeface="Courier New" panose="02070309020205020404" pitchFamily="49" charset="0"/>
                <a:cs typeface="Courier New" panose="02070309020205020404" pitchFamily="49" charset="0"/>
              </a:rPr>
              <a:t>Thu, 02 </a:t>
            </a:r>
            <a:r>
              <a:rPr lang="fr-FR" sz="816" b="1" kern="600" dirty="0" err="1">
                <a:latin typeface="Courier New" panose="02070309020205020404" pitchFamily="49" charset="0"/>
                <a:cs typeface="Courier New" panose="02070309020205020404" pitchFamily="49" charset="0"/>
              </a:rPr>
              <a:t>Apr</a:t>
            </a:r>
            <a:r>
              <a:rPr lang="fr-FR" sz="816" b="1" kern="600" dirty="0">
                <a:latin typeface="Courier New" panose="02070309020205020404" pitchFamily="49" charset="0"/>
                <a:cs typeface="Courier New" panose="02070309020205020404" pitchFamily="49" charset="0"/>
              </a:rPr>
              <a:t> 2012 20:54:45 GMT</a:t>
            </a:r>
            <a:r>
              <a:rPr lang="en-US" sz="816" b="1" kern="600" dirty="0">
                <a:latin typeface="Courier New" panose="02070309020205020404" pitchFamily="49" charset="0"/>
                <a:cs typeface="Courier New" panose="02070309020205020404" pitchFamily="49" charset="0"/>
              </a:rPr>
              <a:t>", "epoch":1428008086},</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"end": {"date":"</a:t>
            </a:r>
            <a:r>
              <a:rPr lang="fr-FR" sz="816" b="1" kern="600" dirty="0">
                <a:latin typeface="Courier New" panose="02070309020205020404" pitchFamily="49" charset="0"/>
                <a:cs typeface="Courier New" panose="02070309020205020404" pitchFamily="49" charset="0"/>
              </a:rPr>
              <a:t>Thu, 01 </a:t>
            </a:r>
            <a:r>
              <a:rPr lang="fr-FR" sz="816" b="1" kern="600" dirty="0" err="1">
                <a:latin typeface="Courier New" panose="02070309020205020404" pitchFamily="49" charset="0"/>
                <a:cs typeface="Courier New" panose="02070309020205020404" pitchFamily="49" charset="0"/>
              </a:rPr>
              <a:t>Apr</a:t>
            </a:r>
            <a:r>
              <a:rPr lang="fr-FR" sz="816" b="1" kern="600" dirty="0">
                <a:latin typeface="Courier New" panose="02070309020205020404" pitchFamily="49" charset="0"/>
                <a:cs typeface="Courier New" panose="02070309020205020404" pitchFamily="49" charset="0"/>
              </a:rPr>
              <a:t> 2015 20:54:45 GMT</a:t>
            </a:r>
            <a:r>
              <a:rPr lang="en-US" sz="816" b="1" kern="600" dirty="0">
                <a:latin typeface="Courier New" panose="02070309020205020404" pitchFamily="49" charset="0"/>
                <a:cs typeface="Courier New" panose="02070309020205020404" pitchFamily="49" charset="0"/>
              </a:rPr>
              <a:t>", "epoch":1428008086},</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position":"GM</a:t>
            </a:r>
            <a:r>
              <a:rPr lang="en-US" sz="816" b="1" kern="600" dirty="0">
                <a:latin typeface="Courier New" panose="02070309020205020404" pitchFamily="49" charset="0"/>
                <a:cs typeface="Courier New" panose="02070309020205020404" pitchFamily="49" charset="0"/>
              </a:rPr>
              <a:t>"},</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"address":</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streetAddress</a:t>
            </a:r>
            <a:r>
              <a:rPr lang="en-US" sz="816" b="1" kern="600" dirty="0">
                <a:latin typeface="Courier New" panose="02070309020205020404" pitchFamily="49" charset="0"/>
                <a:cs typeface="Courier New" panose="02070309020205020404" pitchFamily="49" charset="0"/>
              </a:rPr>
              <a:t>": "21 2nd </a:t>
            </a:r>
            <a:r>
              <a:rPr lang="en-US" sz="816" b="1" kern="600" dirty="0" err="1">
                <a:latin typeface="Courier New" panose="02070309020205020404" pitchFamily="49" charset="0"/>
                <a:cs typeface="Courier New" panose="02070309020205020404" pitchFamily="49" charset="0"/>
              </a:rPr>
              <a:t>Str</a:t>
            </a:r>
            <a:r>
              <a:rPr lang="en-US" sz="816" b="1" kern="600" dirty="0">
                <a:latin typeface="Courier New" panose="02070309020205020404" pitchFamily="49" charset="0"/>
                <a:cs typeface="Courier New" panose="02070309020205020404" pitchFamily="49" charset="0"/>
              </a:rPr>
              <a:t>",</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"city": "New York",</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"state": "NY",</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postalCode</a:t>
            </a:r>
            <a:r>
              <a:rPr lang="en-US" sz="816" b="1" kern="600" dirty="0">
                <a:latin typeface="Courier New" panose="02070309020205020404" pitchFamily="49" charset="0"/>
                <a:cs typeface="Courier New" panose="02070309020205020404" pitchFamily="49" charset="0"/>
              </a:rPr>
              <a:t>": "10021"</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"children":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name":"Megan</a:t>
            </a:r>
            <a:r>
              <a:rPr lang="en-US" sz="816" b="1" kern="600" dirty="0">
                <a:latin typeface="Courier New" panose="02070309020205020404" pitchFamily="49" charset="0"/>
                <a:cs typeface="Courier New" panose="02070309020205020404" pitchFamily="49" charset="0"/>
              </a:rPr>
              <a:t>", "age":10},</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{"name": "Bruce", "age":7},</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{"name": "Angus", "sports" : ["football", "basketball", "hockey"]}</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     "</a:t>
            </a:r>
            <a:r>
              <a:rPr lang="en-US" sz="816" b="1" kern="600" dirty="0" err="1">
                <a:latin typeface="Courier New" panose="02070309020205020404" pitchFamily="49" charset="0"/>
                <a:cs typeface="Courier New" panose="02070309020205020404" pitchFamily="49" charset="0"/>
              </a:rPr>
              <a:t>mobileNumber</a:t>
            </a:r>
            <a:r>
              <a:rPr lang="en-US" sz="816" b="1" kern="600" dirty="0">
                <a:latin typeface="Courier New" panose="02070309020205020404" pitchFamily="49" charset="0"/>
                <a:cs typeface="Courier New" panose="02070309020205020404" pitchFamily="49" charset="0"/>
              </a:rPr>
              <a:t>": "212 555-1234"</a:t>
            </a:r>
          </a:p>
          <a:p>
            <a:pPr defTabSz="951304">
              <a:lnSpc>
                <a:spcPct val="90000"/>
              </a:lnSpc>
              <a:spcAft>
                <a:spcPts val="612"/>
              </a:spcAft>
              <a:defRPr/>
            </a:pPr>
            <a:r>
              <a:rPr lang="en-US" sz="816" b="1" kern="600" dirty="0">
                <a:latin typeface="Courier New" panose="02070309020205020404" pitchFamily="49" charset="0"/>
                <a:cs typeface="Courier New" panose="02070309020205020404" pitchFamily="49" charset="0"/>
              </a:rPr>
              <a:t>}</a:t>
            </a:r>
          </a:p>
        </p:txBody>
      </p:sp>
      <p:grpSp>
        <p:nvGrpSpPr>
          <p:cNvPr id="6" name="Files"/>
          <p:cNvGrpSpPr/>
          <p:nvPr/>
        </p:nvGrpSpPr>
        <p:grpSpPr>
          <a:xfrm>
            <a:off x="5838897" y="1480735"/>
            <a:ext cx="4216144" cy="3833474"/>
            <a:chOff x="5724064" y="1451833"/>
            <a:chExt cx="4133850" cy="3758649"/>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6739" y="3438832"/>
              <a:ext cx="1781175" cy="17716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436" y="1451833"/>
              <a:ext cx="1800225" cy="17907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064" y="2154187"/>
              <a:ext cx="2352675" cy="2343150"/>
            </a:xfrm>
            <a:prstGeom prst="rect">
              <a:avLst/>
            </a:prstGeom>
          </p:spPr>
        </p:pic>
      </p:grpSp>
      <p:grpSp>
        <p:nvGrpSpPr>
          <p:cNvPr id="10" name="DocumentDB"/>
          <p:cNvGrpSpPr/>
          <p:nvPr/>
        </p:nvGrpSpPr>
        <p:grpSpPr>
          <a:xfrm>
            <a:off x="489801" y="736185"/>
            <a:ext cx="11704972" cy="6096913"/>
            <a:chOff x="479376" y="721816"/>
            <a:chExt cx="11476505" cy="5977908"/>
          </a:xfrm>
        </p:grpSpPr>
        <p:grpSp>
          <p:nvGrpSpPr>
            <p:cNvPr id="11" name="Group 10"/>
            <p:cNvGrpSpPr/>
            <p:nvPr/>
          </p:nvGrpSpPr>
          <p:grpSpPr>
            <a:xfrm>
              <a:off x="479376" y="3245707"/>
              <a:ext cx="1671631" cy="1017889"/>
              <a:chOff x="1521967" y="2675331"/>
              <a:chExt cx="925513" cy="563563"/>
            </a:xfrm>
          </p:grpSpPr>
          <p:sp>
            <p:nvSpPr>
              <p:cNvPr id="33" name="Freeform 53"/>
              <p:cNvSpPr>
                <a:spLocks noEditPoints="1"/>
              </p:cNvSpPr>
              <p:nvPr/>
            </p:nvSpPr>
            <p:spPr bwMode="auto">
              <a:xfrm>
                <a:off x="1521967" y="2675331"/>
                <a:ext cx="925513" cy="563563"/>
              </a:xfrm>
              <a:custGeom>
                <a:avLst/>
                <a:gdLst>
                  <a:gd name="T0" fmla="*/ 484 w 528"/>
                  <a:gd name="T1" fmla="*/ 249 h 321"/>
                  <a:gd name="T2" fmla="*/ 485 w 528"/>
                  <a:gd name="T3" fmla="*/ 21 h 321"/>
                  <a:gd name="T4" fmla="*/ 462 w 528"/>
                  <a:gd name="T5" fmla="*/ 2 h 321"/>
                  <a:gd name="T6" fmla="*/ 68 w 528"/>
                  <a:gd name="T7" fmla="*/ 0 h 321"/>
                  <a:gd name="T8" fmla="*/ 45 w 528"/>
                  <a:gd name="T9" fmla="*/ 20 h 321"/>
                  <a:gd name="T10" fmla="*/ 44 w 528"/>
                  <a:gd name="T11" fmla="*/ 248 h 321"/>
                  <a:gd name="T12" fmla="*/ 0 w 528"/>
                  <a:gd name="T13" fmla="*/ 296 h 321"/>
                  <a:gd name="T14" fmla="*/ 27 w 528"/>
                  <a:gd name="T15" fmla="*/ 320 h 321"/>
                  <a:gd name="T16" fmla="*/ 500 w 528"/>
                  <a:gd name="T17" fmla="*/ 321 h 321"/>
                  <a:gd name="T18" fmla="*/ 528 w 528"/>
                  <a:gd name="T19" fmla="*/ 297 h 321"/>
                  <a:gd name="T20" fmla="*/ 484 w 528"/>
                  <a:gd name="T21" fmla="*/ 249 h 321"/>
                  <a:gd name="T22" fmla="*/ 301 w 528"/>
                  <a:gd name="T23" fmla="*/ 302 h 321"/>
                  <a:gd name="T24" fmla="*/ 219 w 528"/>
                  <a:gd name="T25" fmla="*/ 302 h 321"/>
                  <a:gd name="T26" fmla="*/ 211 w 528"/>
                  <a:gd name="T27" fmla="*/ 298 h 321"/>
                  <a:gd name="T28" fmla="*/ 220 w 528"/>
                  <a:gd name="T29" fmla="*/ 283 h 321"/>
                  <a:gd name="T30" fmla="*/ 227 w 528"/>
                  <a:gd name="T31" fmla="*/ 280 h 321"/>
                  <a:gd name="T32" fmla="*/ 293 w 528"/>
                  <a:gd name="T33" fmla="*/ 280 h 321"/>
                  <a:gd name="T34" fmla="*/ 299 w 528"/>
                  <a:gd name="T35" fmla="*/ 283 h 321"/>
                  <a:gd name="T36" fmla="*/ 309 w 528"/>
                  <a:gd name="T37" fmla="*/ 298 h 321"/>
                  <a:gd name="T38" fmla="*/ 301 w 528"/>
                  <a:gd name="T39" fmla="*/ 302 h 321"/>
                  <a:gd name="T40" fmla="*/ 468 w 528"/>
                  <a:gd name="T41" fmla="*/ 249 h 321"/>
                  <a:gd name="T42" fmla="*/ 62 w 528"/>
                  <a:gd name="T43" fmla="*/ 248 h 321"/>
                  <a:gd name="T44" fmla="*/ 63 w 528"/>
                  <a:gd name="T45" fmla="*/ 23 h 321"/>
                  <a:gd name="T46" fmla="*/ 74 w 528"/>
                  <a:gd name="T47" fmla="*/ 13 h 321"/>
                  <a:gd name="T48" fmla="*/ 457 w 528"/>
                  <a:gd name="T49" fmla="*/ 15 h 321"/>
                  <a:gd name="T50" fmla="*/ 469 w 528"/>
                  <a:gd name="T51" fmla="*/ 25 h 321"/>
                  <a:gd name="T52" fmla="*/ 468 w 528"/>
                  <a:gd name="T53" fmla="*/ 24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8" h="321">
                    <a:moveTo>
                      <a:pt x="484" y="249"/>
                    </a:moveTo>
                    <a:cubicBezTo>
                      <a:pt x="485" y="21"/>
                      <a:pt x="485" y="21"/>
                      <a:pt x="485" y="21"/>
                    </a:cubicBezTo>
                    <a:cubicBezTo>
                      <a:pt x="485" y="11"/>
                      <a:pt x="474" y="2"/>
                      <a:pt x="462" y="2"/>
                    </a:cubicBezTo>
                    <a:cubicBezTo>
                      <a:pt x="68" y="0"/>
                      <a:pt x="68" y="0"/>
                      <a:pt x="68" y="0"/>
                    </a:cubicBezTo>
                    <a:cubicBezTo>
                      <a:pt x="55" y="0"/>
                      <a:pt x="45" y="9"/>
                      <a:pt x="45" y="20"/>
                    </a:cubicBezTo>
                    <a:cubicBezTo>
                      <a:pt x="44" y="248"/>
                      <a:pt x="44" y="248"/>
                      <a:pt x="44" y="248"/>
                    </a:cubicBezTo>
                    <a:cubicBezTo>
                      <a:pt x="0" y="296"/>
                      <a:pt x="0" y="296"/>
                      <a:pt x="0" y="296"/>
                    </a:cubicBezTo>
                    <a:cubicBezTo>
                      <a:pt x="0" y="309"/>
                      <a:pt x="12" y="320"/>
                      <a:pt x="27" y="320"/>
                    </a:cubicBezTo>
                    <a:cubicBezTo>
                      <a:pt x="500" y="321"/>
                      <a:pt x="500" y="321"/>
                      <a:pt x="500" y="321"/>
                    </a:cubicBezTo>
                    <a:cubicBezTo>
                      <a:pt x="515" y="321"/>
                      <a:pt x="528" y="310"/>
                      <a:pt x="528" y="297"/>
                    </a:cubicBezTo>
                    <a:lnTo>
                      <a:pt x="484" y="249"/>
                    </a:lnTo>
                    <a:close/>
                    <a:moveTo>
                      <a:pt x="301" y="302"/>
                    </a:moveTo>
                    <a:cubicBezTo>
                      <a:pt x="219" y="302"/>
                      <a:pt x="219" y="302"/>
                      <a:pt x="219" y="302"/>
                    </a:cubicBezTo>
                    <a:cubicBezTo>
                      <a:pt x="214" y="302"/>
                      <a:pt x="211" y="300"/>
                      <a:pt x="211" y="298"/>
                    </a:cubicBezTo>
                    <a:cubicBezTo>
                      <a:pt x="220" y="283"/>
                      <a:pt x="220" y="283"/>
                      <a:pt x="220" y="283"/>
                    </a:cubicBezTo>
                    <a:cubicBezTo>
                      <a:pt x="220" y="281"/>
                      <a:pt x="223" y="280"/>
                      <a:pt x="227" y="280"/>
                    </a:cubicBezTo>
                    <a:cubicBezTo>
                      <a:pt x="293" y="280"/>
                      <a:pt x="293" y="280"/>
                      <a:pt x="293" y="280"/>
                    </a:cubicBezTo>
                    <a:cubicBezTo>
                      <a:pt x="296" y="280"/>
                      <a:pt x="299" y="281"/>
                      <a:pt x="299" y="283"/>
                    </a:cubicBezTo>
                    <a:cubicBezTo>
                      <a:pt x="309" y="298"/>
                      <a:pt x="309" y="298"/>
                      <a:pt x="309" y="298"/>
                    </a:cubicBezTo>
                    <a:cubicBezTo>
                      <a:pt x="309" y="300"/>
                      <a:pt x="305" y="302"/>
                      <a:pt x="301" y="302"/>
                    </a:cubicBezTo>
                    <a:moveTo>
                      <a:pt x="468" y="249"/>
                    </a:moveTo>
                    <a:cubicBezTo>
                      <a:pt x="62" y="248"/>
                      <a:pt x="62" y="248"/>
                      <a:pt x="62" y="248"/>
                    </a:cubicBezTo>
                    <a:cubicBezTo>
                      <a:pt x="63" y="23"/>
                      <a:pt x="63" y="23"/>
                      <a:pt x="63" y="23"/>
                    </a:cubicBezTo>
                    <a:cubicBezTo>
                      <a:pt x="63" y="18"/>
                      <a:pt x="68" y="13"/>
                      <a:pt x="74" y="13"/>
                    </a:cubicBezTo>
                    <a:cubicBezTo>
                      <a:pt x="457" y="15"/>
                      <a:pt x="457" y="15"/>
                      <a:pt x="457" y="15"/>
                    </a:cubicBezTo>
                    <a:cubicBezTo>
                      <a:pt x="464" y="15"/>
                      <a:pt x="469" y="19"/>
                      <a:pt x="469" y="25"/>
                    </a:cubicBezTo>
                    <a:lnTo>
                      <a:pt x="468" y="249"/>
                    </a:lnTo>
                    <a:close/>
                  </a:path>
                </a:pathLst>
              </a:custGeom>
              <a:solidFill>
                <a:schemeClr val="bg1">
                  <a:lumMod val="75000"/>
                </a:schemeClr>
              </a:solidFill>
              <a:ln>
                <a:noFill/>
              </a:ln>
            </p:spPr>
            <p:txBody>
              <a:bodyPr vert="horz" wrap="square" lIns="93260" tIns="46630" rIns="93260" bIns="46630" numCol="1" anchor="t" anchorCtr="0" compatLnSpc="1">
                <a:prstTxWarp prst="textNoShape">
                  <a:avLst/>
                </a:prstTxWarp>
              </a:bodyPr>
              <a:lstStyle/>
              <a:p>
                <a:endParaRPr lang="de-DE" sz="1836"/>
              </a:p>
            </p:txBody>
          </p:sp>
          <p:sp>
            <p:nvSpPr>
              <p:cNvPr id="34" name="Freeform 56"/>
              <p:cNvSpPr>
                <a:spLocks/>
              </p:cNvSpPr>
              <p:nvPr/>
            </p:nvSpPr>
            <p:spPr bwMode="auto">
              <a:xfrm>
                <a:off x="1631504" y="2699143"/>
                <a:ext cx="712788" cy="414338"/>
              </a:xfrm>
              <a:custGeom>
                <a:avLst/>
                <a:gdLst>
                  <a:gd name="T0" fmla="*/ 406 w 407"/>
                  <a:gd name="T1" fmla="*/ 236 h 236"/>
                  <a:gd name="T2" fmla="*/ 0 w 407"/>
                  <a:gd name="T3" fmla="*/ 235 h 236"/>
                  <a:gd name="T4" fmla="*/ 1 w 407"/>
                  <a:gd name="T5" fmla="*/ 10 h 236"/>
                  <a:gd name="T6" fmla="*/ 12 w 407"/>
                  <a:gd name="T7" fmla="*/ 0 h 236"/>
                  <a:gd name="T8" fmla="*/ 395 w 407"/>
                  <a:gd name="T9" fmla="*/ 2 h 236"/>
                  <a:gd name="T10" fmla="*/ 407 w 407"/>
                  <a:gd name="T11" fmla="*/ 12 h 236"/>
                  <a:gd name="T12" fmla="*/ 406 w 407"/>
                  <a:gd name="T13" fmla="*/ 236 h 236"/>
                </a:gdLst>
                <a:ahLst/>
                <a:cxnLst>
                  <a:cxn ang="0">
                    <a:pos x="T0" y="T1"/>
                  </a:cxn>
                  <a:cxn ang="0">
                    <a:pos x="T2" y="T3"/>
                  </a:cxn>
                  <a:cxn ang="0">
                    <a:pos x="T4" y="T5"/>
                  </a:cxn>
                  <a:cxn ang="0">
                    <a:pos x="T6" y="T7"/>
                  </a:cxn>
                  <a:cxn ang="0">
                    <a:pos x="T8" y="T9"/>
                  </a:cxn>
                  <a:cxn ang="0">
                    <a:pos x="T10" y="T11"/>
                  </a:cxn>
                  <a:cxn ang="0">
                    <a:pos x="T12" y="T13"/>
                  </a:cxn>
                </a:cxnLst>
                <a:rect l="0" t="0" r="r" b="b"/>
                <a:pathLst>
                  <a:path w="407" h="236">
                    <a:moveTo>
                      <a:pt x="406" y="236"/>
                    </a:moveTo>
                    <a:cubicBezTo>
                      <a:pt x="0" y="235"/>
                      <a:pt x="0" y="235"/>
                      <a:pt x="0" y="235"/>
                    </a:cubicBezTo>
                    <a:cubicBezTo>
                      <a:pt x="1" y="10"/>
                      <a:pt x="1" y="10"/>
                      <a:pt x="1" y="10"/>
                    </a:cubicBezTo>
                    <a:cubicBezTo>
                      <a:pt x="1" y="5"/>
                      <a:pt x="6" y="0"/>
                      <a:pt x="12" y="0"/>
                    </a:cubicBezTo>
                    <a:cubicBezTo>
                      <a:pt x="395" y="2"/>
                      <a:pt x="395" y="2"/>
                      <a:pt x="395" y="2"/>
                    </a:cubicBezTo>
                    <a:cubicBezTo>
                      <a:pt x="402" y="2"/>
                      <a:pt x="407" y="6"/>
                      <a:pt x="407" y="12"/>
                    </a:cubicBezTo>
                    <a:lnTo>
                      <a:pt x="406" y="236"/>
                    </a:lnTo>
                    <a:close/>
                  </a:path>
                </a:pathLst>
              </a:custGeom>
              <a:solidFill>
                <a:srgbClr val="61697E"/>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de-DE" sz="1836"/>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8402" y="3441610"/>
              <a:ext cx="932516" cy="501426"/>
            </a:xfrm>
            <a:prstGeom prst="rect">
              <a:avLst/>
            </a:prstGeom>
          </p:spPr>
        </p:pic>
        <p:grpSp>
          <p:nvGrpSpPr>
            <p:cNvPr id="13" name="Group 12"/>
            <p:cNvGrpSpPr/>
            <p:nvPr/>
          </p:nvGrpSpPr>
          <p:grpSpPr>
            <a:xfrm>
              <a:off x="4162690" y="3119107"/>
              <a:ext cx="1250587" cy="1271088"/>
              <a:chOff x="3848100" y="2792413"/>
              <a:chExt cx="2283903" cy="2321344"/>
            </a:xfrm>
            <a:solidFill>
              <a:srgbClr val="61697E"/>
            </a:solidFill>
          </p:grpSpPr>
          <p:sp>
            <p:nvSpPr>
              <p:cNvPr id="30" name="Freeform 15"/>
              <p:cNvSpPr>
                <a:spLocks noEditPoints="1"/>
              </p:cNvSpPr>
              <p:nvPr/>
            </p:nvSpPr>
            <p:spPr bwMode="auto">
              <a:xfrm>
                <a:off x="3848100" y="4407056"/>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5 h 260"/>
                  <a:gd name="T30" fmla="*/ 604 w 833"/>
                  <a:gd name="T31" fmla="*/ 215 h 260"/>
                  <a:gd name="T32" fmla="*/ 594 w 833"/>
                  <a:gd name="T33" fmla="*/ 205 h 260"/>
                  <a:gd name="T34" fmla="*/ 604 w 833"/>
                  <a:gd name="T35" fmla="*/ 196 h 260"/>
                  <a:gd name="T36" fmla="*/ 771 w 833"/>
                  <a:gd name="T37" fmla="*/ 196 h 260"/>
                  <a:gd name="T38" fmla="*/ 780 w 833"/>
                  <a:gd name="T39" fmla="*/ 205 h 260"/>
                  <a:gd name="T40" fmla="*/ 771 w 833"/>
                  <a:gd name="T41" fmla="*/ 215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5"/>
                    </a:moveTo>
                    <a:lnTo>
                      <a:pt x="604" y="215"/>
                    </a:lnTo>
                    <a:cubicBezTo>
                      <a:pt x="599" y="215"/>
                      <a:pt x="594" y="210"/>
                      <a:pt x="594" y="205"/>
                    </a:cubicBezTo>
                    <a:cubicBezTo>
                      <a:pt x="594" y="200"/>
                      <a:pt x="599" y="196"/>
                      <a:pt x="604" y="196"/>
                    </a:cubicBezTo>
                    <a:lnTo>
                      <a:pt x="771" y="196"/>
                    </a:lnTo>
                    <a:cubicBezTo>
                      <a:pt x="776" y="196"/>
                      <a:pt x="780" y="200"/>
                      <a:pt x="780" y="205"/>
                    </a:cubicBezTo>
                    <a:cubicBezTo>
                      <a:pt x="780" y="210"/>
                      <a:pt x="776" y="215"/>
                      <a:pt x="771" y="215"/>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endParaRPr lang="de-DE" sz="1836"/>
              </a:p>
            </p:txBody>
          </p:sp>
          <p:sp>
            <p:nvSpPr>
              <p:cNvPr id="31" name="Freeform 16"/>
              <p:cNvSpPr>
                <a:spLocks noEditPoints="1"/>
              </p:cNvSpPr>
              <p:nvPr/>
            </p:nvSpPr>
            <p:spPr bwMode="auto">
              <a:xfrm>
                <a:off x="3848100" y="3602074"/>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4 h 260"/>
                  <a:gd name="T30" fmla="*/ 604 w 833"/>
                  <a:gd name="T31" fmla="*/ 214 h 260"/>
                  <a:gd name="T32" fmla="*/ 594 w 833"/>
                  <a:gd name="T33" fmla="*/ 205 h 260"/>
                  <a:gd name="T34" fmla="*/ 604 w 833"/>
                  <a:gd name="T35" fmla="*/ 196 h 260"/>
                  <a:gd name="T36" fmla="*/ 771 w 833"/>
                  <a:gd name="T37" fmla="*/ 196 h 260"/>
                  <a:gd name="T38" fmla="*/ 780 w 833"/>
                  <a:gd name="T39" fmla="*/ 205 h 260"/>
                  <a:gd name="T40" fmla="*/ 771 w 833"/>
                  <a:gd name="T41" fmla="*/ 214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4"/>
                    </a:moveTo>
                    <a:lnTo>
                      <a:pt x="604" y="214"/>
                    </a:lnTo>
                    <a:cubicBezTo>
                      <a:pt x="599" y="214"/>
                      <a:pt x="594" y="210"/>
                      <a:pt x="594" y="205"/>
                    </a:cubicBezTo>
                    <a:cubicBezTo>
                      <a:pt x="594" y="200"/>
                      <a:pt x="599" y="196"/>
                      <a:pt x="604" y="196"/>
                    </a:cubicBezTo>
                    <a:lnTo>
                      <a:pt x="771" y="196"/>
                    </a:lnTo>
                    <a:cubicBezTo>
                      <a:pt x="776" y="196"/>
                      <a:pt x="780" y="200"/>
                      <a:pt x="780" y="205"/>
                    </a:cubicBezTo>
                    <a:cubicBezTo>
                      <a:pt x="780" y="210"/>
                      <a:pt x="776" y="214"/>
                      <a:pt x="771" y="214"/>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endParaRPr lang="de-DE" sz="1836"/>
              </a:p>
            </p:txBody>
          </p:sp>
          <p:sp>
            <p:nvSpPr>
              <p:cNvPr id="32" name="Freeform 17"/>
              <p:cNvSpPr>
                <a:spLocks noEditPoints="1"/>
              </p:cNvSpPr>
              <p:nvPr/>
            </p:nvSpPr>
            <p:spPr bwMode="auto">
              <a:xfrm>
                <a:off x="3848100" y="2792413"/>
                <a:ext cx="2283903" cy="711380"/>
              </a:xfrm>
              <a:custGeom>
                <a:avLst/>
                <a:gdLst>
                  <a:gd name="T0" fmla="*/ 800 w 833"/>
                  <a:gd name="T1" fmla="*/ 0 h 261"/>
                  <a:gd name="T2" fmla="*/ 33 w 833"/>
                  <a:gd name="T3" fmla="*/ 0 h 261"/>
                  <a:gd name="T4" fmla="*/ 0 w 833"/>
                  <a:gd name="T5" fmla="*/ 33 h 261"/>
                  <a:gd name="T6" fmla="*/ 0 w 833"/>
                  <a:gd name="T7" fmla="*/ 228 h 261"/>
                  <a:gd name="T8" fmla="*/ 33 w 833"/>
                  <a:gd name="T9" fmla="*/ 261 h 261"/>
                  <a:gd name="T10" fmla="*/ 800 w 833"/>
                  <a:gd name="T11" fmla="*/ 261 h 261"/>
                  <a:gd name="T12" fmla="*/ 833 w 833"/>
                  <a:gd name="T13" fmla="*/ 228 h 261"/>
                  <a:gd name="T14" fmla="*/ 833 w 833"/>
                  <a:gd name="T15" fmla="*/ 33 h 261"/>
                  <a:gd name="T16" fmla="*/ 800 w 833"/>
                  <a:gd name="T17" fmla="*/ 0 h 261"/>
                  <a:gd name="T18" fmla="*/ 71 w 833"/>
                  <a:gd name="T19" fmla="*/ 227 h 261"/>
                  <a:gd name="T20" fmla="*/ 42 w 833"/>
                  <a:gd name="T21" fmla="*/ 198 h 261"/>
                  <a:gd name="T22" fmla="*/ 71 w 833"/>
                  <a:gd name="T23" fmla="*/ 168 h 261"/>
                  <a:gd name="T24" fmla="*/ 101 w 833"/>
                  <a:gd name="T25" fmla="*/ 198 h 261"/>
                  <a:gd name="T26" fmla="*/ 71 w 833"/>
                  <a:gd name="T27" fmla="*/ 227 h 261"/>
                  <a:gd name="T28" fmla="*/ 771 w 833"/>
                  <a:gd name="T29" fmla="*/ 215 h 261"/>
                  <a:gd name="T30" fmla="*/ 604 w 833"/>
                  <a:gd name="T31" fmla="*/ 215 h 261"/>
                  <a:gd name="T32" fmla="*/ 594 w 833"/>
                  <a:gd name="T33" fmla="*/ 206 h 261"/>
                  <a:gd name="T34" fmla="*/ 604 w 833"/>
                  <a:gd name="T35" fmla="*/ 197 h 261"/>
                  <a:gd name="T36" fmla="*/ 771 w 833"/>
                  <a:gd name="T37" fmla="*/ 197 h 261"/>
                  <a:gd name="T38" fmla="*/ 780 w 833"/>
                  <a:gd name="T39" fmla="*/ 206 h 261"/>
                  <a:gd name="T40" fmla="*/ 771 w 833"/>
                  <a:gd name="T41" fmla="*/ 215 h 261"/>
                  <a:gd name="T42" fmla="*/ 771 w 833"/>
                  <a:gd name="T43" fmla="*/ 183 h 261"/>
                  <a:gd name="T44" fmla="*/ 604 w 833"/>
                  <a:gd name="T45" fmla="*/ 183 h 261"/>
                  <a:gd name="T46" fmla="*/ 594 w 833"/>
                  <a:gd name="T47" fmla="*/ 174 h 261"/>
                  <a:gd name="T48" fmla="*/ 604 w 833"/>
                  <a:gd name="T49" fmla="*/ 165 h 261"/>
                  <a:gd name="T50" fmla="*/ 771 w 833"/>
                  <a:gd name="T51" fmla="*/ 165 h 261"/>
                  <a:gd name="T52" fmla="*/ 780 w 833"/>
                  <a:gd name="T53" fmla="*/ 174 h 261"/>
                  <a:gd name="T54" fmla="*/ 771 w 833"/>
                  <a:gd name="T55" fmla="*/ 183 h 261"/>
                  <a:gd name="T56" fmla="*/ 771 w 833"/>
                  <a:gd name="T57" fmla="*/ 150 h 261"/>
                  <a:gd name="T58" fmla="*/ 604 w 833"/>
                  <a:gd name="T59" fmla="*/ 150 h 261"/>
                  <a:gd name="T60" fmla="*/ 594 w 833"/>
                  <a:gd name="T61" fmla="*/ 141 h 261"/>
                  <a:gd name="T62" fmla="*/ 604 w 833"/>
                  <a:gd name="T63" fmla="*/ 132 h 261"/>
                  <a:gd name="T64" fmla="*/ 771 w 833"/>
                  <a:gd name="T65" fmla="*/ 132 h 261"/>
                  <a:gd name="T66" fmla="*/ 780 w 833"/>
                  <a:gd name="T67" fmla="*/ 141 h 261"/>
                  <a:gd name="T68" fmla="*/ 771 w 833"/>
                  <a:gd name="T69" fmla="*/ 15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1">
                    <a:moveTo>
                      <a:pt x="800" y="0"/>
                    </a:moveTo>
                    <a:lnTo>
                      <a:pt x="33" y="0"/>
                    </a:lnTo>
                    <a:cubicBezTo>
                      <a:pt x="15" y="0"/>
                      <a:pt x="0" y="15"/>
                      <a:pt x="0" y="33"/>
                    </a:cubicBezTo>
                    <a:lnTo>
                      <a:pt x="0" y="228"/>
                    </a:lnTo>
                    <a:cubicBezTo>
                      <a:pt x="0" y="246"/>
                      <a:pt x="15" y="261"/>
                      <a:pt x="33" y="261"/>
                    </a:cubicBezTo>
                    <a:lnTo>
                      <a:pt x="800" y="261"/>
                    </a:lnTo>
                    <a:cubicBezTo>
                      <a:pt x="818" y="261"/>
                      <a:pt x="833" y="246"/>
                      <a:pt x="833" y="228"/>
                    </a:cubicBezTo>
                    <a:lnTo>
                      <a:pt x="833" y="33"/>
                    </a:lnTo>
                    <a:cubicBezTo>
                      <a:pt x="833" y="15"/>
                      <a:pt x="818" y="0"/>
                      <a:pt x="800" y="0"/>
                    </a:cubicBezTo>
                    <a:close/>
                    <a:moveTo>
                      <a:pt x="71" y="227"/>
                    </a:moveTo>
                    <a:cubicBezTo>
                      <a:pt x="55" y="227"/>
                      <a:pt x="42" y="214"/>
                      <a:pt x="42" y="198"/>
                    </a:cubicBezTo>
                    <a:cubicBezTo>
                      <a:pt x="42" y="182"/>
                      <a:pt x="55" y="168"/>
                      <a:pt x="71" y="168"/>
                    </a:cubicBezTo>
                    <a:cubicBezTo>
                      <a:pt x="88" y="168"/>
                      <a:pt x="101" y="182"/>
                      <a:pt x="101" y="198"/>
                    </a:cubicBezTo>
                    <a:cubicBezTo>
                      <a:pt x="101" y="214"/>
                      <a:pt x="88" y="227"/>
                      <a:pt x="71" y="227"/>
                    </a:cubicBezTo>
                    <a:close/>
                    <a:moveTo>
                      <a:pt x="771" y="215"/>
                    </a:moveTo>
                    <a:lnTo>
                      <a:pt x="604" y="215"/>
                    </a:lnTo>
                    <a:cubicBezTo>
                      <a:pt x="599" y="215"/>
                      <a:pt x="594" y="211"/>
                      <a:pt x="594" y="206"/>
                    </a:cubicBezTo>
                    <a:cubicBezTo>
                      <a:pt x="594" y="201"/>
                      <a:pt x="599" y="197"/>
                      <a:pt x="604" y="197"/>
                    </a:cubicBezTo>
                    <a:lnTo>
                      <a:pt x="771" y="197"/>
                    </a:lnTo>
                    <a:cubicBezTo>
                      <a:pt x="776" y="197"/>
                      <a:pt x="780" y="201"/>
                      <a:pt x="780" y="206"/>
                    </a:cubicBezTo>
                    <a:cubicBezTo>
                      <a:pt x="780" y="211"/>
                      <a:pt x="776" y="215"/>
                      <a:pt x="771" y="215"/>
                    </a:cubicBezTo>
                    <a:close/>
                    <a:moveTo>
                      <a:pt x="771" y="183"/>
                    </a:moveTo>
                    <a:lnTo>
                      <a:pt x="604" y="183"/>
                    </a:lnTo>
                    <a:cubicBezTo>
                      <a:pt x="599" y="183"/>
                      <a:pt x="594" y="179"/>
                      <a:pt x="594" y="174"/>
                    </a:cubicBezTo>
                    <a:cubicBezTo>
                      <a:pt x="594" y="169"/>
                      <a:pt x="599" y="165"/>
                      <a:pt x="604" y="165"/>
                    </a:cubicBezTo>
                    <a:lnTo>
                      <a:pt x="771" y="165"/>
                    </a:lnTo>
                    <a:cubicBezTo>
                      <a:pt x="776" y="165"/>
                      <a:pt x="780" y="169"/>
                      <a:pt x="780" y="174"/>
                    </a:cubicBezTo>
                    <a:cubicBezTo>
                      <a:pt x="780" y="179"/>
                      <a:pt x="776" y="183"/>
                      <a:pt x="771" y="183"/>
                    </a:cubicBezTo>
                    <a:close/>
                    <a:moveTo>
                      <a:pt x="771" y="150"/>
                    </a:moveTo>
                    <a:lnTo>
                      <a:pt x="604" y="150"/>
                    </a:lnTo>
                    <a:cubicBezTo>
                      <a:pt x="599" y="150"/>
                      <a:pt x="594" y="146"/>
                      <a:pt x="594" y="141"/>
                    </a:cubicBezTo>
                    <a:cubicBezTo>
                      <a:pt x="594" y="136"/>
                      <a:pt x="599" y="132"/>
                      <a:pt x="604" y="132"/>
                    </a:cubicBezTo>
                    <a:lnTo>
                      <a:pt x="771" y="132"/>
                    </a:lnTo>
                    <a:cubicBezTo>
                      <a:pt x="776" y="132"/>
                      <a:pt x="780" y="136"/>
                      <a:pt x="780" y="141"/>
                    </a:cubicBezTo>
                    <a:cubicBezTo>
                      <a:pt x="780" y="146"/>
                      <a:pt x="776" y="150"/>
                      <a:pt x="771" y="150"/>
                    </a:cubicBez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endParaRPr lang="de-DE" sz="1836"/>
              </a:p>
            </p:txBody>
          </p:sp>
        </p:grpSp>
        <p:grpSp>
          <p:nvGrpSpPr>
            <p:cNvPr id="14" name="Group 13"/>
            <p:cNvGrpSpPr/>
            <p:nvPr/>
          </p:nvGrpSpPr>
          <p:grpSpPr>
            <a:xfrm>
              <a:off x="2142081" y="3327352"/>
              <a:ext cx="1973700" cy="881561"/>
              <a:chOff x="2142081" y="3327352"/>
              <a:chExt cx="1973700" cy="881561"/>
            </a:xfrm>
            <a:solidFill>
              <a:srgbClr val="61697E"/>
            </a:solidFill>
          </p:grpSpPr>
          <p:sp>
            <p:nvSpPr>
              <p:cNvPr id="28" name="Left-Right Arrow 27"/>
              <p:cNvSpPr/>
              <p:nvPr/>
            </p:nvSpPr>
            <p:spPr>
              <a:xfrm>
                <a:off x="2142081" y="3327352"/>
                <a:ext cx="1973700" cy="881561"/>
              </a:xfrm>
              <a:prstGeom prst="leftRightArrow">
                <a:avLst/>
              </a:prstGeom>
              <a:grpFill/>
              <a:ln w="0">
                <a:noFill/>
                <a:prstDash val="solid"/>
                <a:round/>
                <a:headEnd/>
                <a:tailEnd/>
              </a:ln>
            </p:spPr>
            <p:txBody>
              <a:bodyPr vert="horz" wrap="square" lIns="93260" tIns="46630" rIns="93260" bIns="46630" numCol="1" anchor="t" anchorCtr="0" compatLnSpc="1">
                <a:prstTxWarp prst="textNoShape">
                  <a:avLst/>
                </a:prstTxWarp>
              </a:bodyPr>
              <a:lstStyle/>
              <a:p>
                <a:endParaRPr lang="de-DE" sz="1836"/>
              </a:p>
            </p:txBody>
          </p: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23210" y="3593866"/>
                <a:ext cx="598032" cy="321570"/>
              </a:xfrm>
              <a:prstGeom prst="rect">
                <a:avLst/>
              </a:prstGeom>
              <a:grpFill/>
            </p:spPr>
          </p:pic>
        </p:grpSp>
        <p:grpSp>
          <p:nvGrpSpPr>
            <p:cNvPr id="15" name="Group 14"/>
            <p:cNvGrpSpPr/>
            <p:nvPr/>
          </p:nvGrpSpPr>
          <p:grpSpPr>
            <a:xfrm>
              <a:off x="5357985" y="4139614"/>
              <a:ext cx="6597896" cy="2560110"/>
              <a:chOff x="5357985" y="4139614"/>
              <a:chExt cx="6597896" cy="2560110"/>
            </a:xfrm>
            <a:solidFill>
              <a:srgbClr val="61697E"/>
            </a:solidFill>
          </p:grpSpPr>
          <p:sp>
            <p:nvSpPr>
              <p:cNvPr id="24" name="Freeform 23"/>
              <p:cNvSpPr>
                <a:spLocks noEditPoints="1"/>
              </p:cNvSpPr>
              <p:nvPr/>
            </p:nvSpPr>
            <p:spPr bwMode="auto">
              <a:xfrm>
                <a:off x="6545326" y="4833156"/>
                <a:ext cx="1108299" cy="1396954"/>
              </a:xfrm>
              <a:custGeom>
                <a:avLst/>
                <a:gdLst>
                  <a:gd name="T0" fmla="*/ 132 w 260"/>
                  <a:gd name="T1" fmla="*/ 0 h 329"/>
                  <a:gd name="T2" fmla="*/ 0 w 260"/>
                  <a:gd name="T3" fmla="*/ 49 h 329"/>
                  <a:gd name="T4" fmla="*/ 0 w 260"/>
                  <a:gd name="T5" fmla="*/ 280 h 329"/>
                  <a:gd name="T6" fmla="*/ 132 w 260"/>
                  <a:gd name="T7" fmla="*/ 329 h 329"/>
                  <a:gd name="T8" fmla="*/ 260 w 260"/>
                  <a:gd name="T9" fmla="*/ 280 h 329"/>
                  <a:gd name="T10" fmla="*/ 260 w 260"/>
                  <a:gd name="T11" fmla="*/ 50 h 329"/>
                  <a:gd name="T12" fmla="*/ 132 w 260"/>
                  <a:gd name="T13" fmla="*/ 0 h 329"/>
                  <a:gd name="T14" fmla="*/ 98 w 260"/>
                  <a:gd name="T15" fmla="*/ 137 h 329"/>
                  <a:gd name="T16" fmla="*/ 77 w 260"/>
                  <a:gd name="T17" fmla="*/ 152 h 329"/>
                  <a:gd name="T18" fmla="*/ 77 w 260"/>
                  <a:gd name="T19" fmla="*/ 172 h 329"/>
                  <a:gd name="T20" fmla="*/ 65 w 260"/>
                  <a:gd name="T21" fmla="*/ 197 h 329"/>
                  <a:gd name="T22" fmla="*/ 65 w 260"/>
                  <a:gd name="T23" fmla="*/ 198 h 329"/>
                  <a:gd name="T24" fmla="*/ 77 w 260"/>
                  <a:gd name="T25" fmla="*/ 224 h 329"/>
                  <a:gd name="T26" fmla="*/ 77 w 260"/>
                  <a:gd name="T27" fmla="*/ 242 h 329"/>
                  <a:gd name="T28" fmla="*/ 82 w 260"/>
                  <a:gd name="T29" fmla="*/ 254 h 329"/>
                  <a:gd name="T30" fmla="*/ 97 w 260"/>
                  <a:gd name="T31" fmla="*/ 257 h 329"/>
                  <a:gd name="T32" fmla="*/ 97 w 260"/>
                  <a:gd name="T33" fmla="*/ 258 h 329"/>
                  <a:gd name="T34" fmla="*/ 95 w 260"/>
                  <a:gd name="T35" fmla="*/ 258 h 329"/>
                  <a:gd name="T36" fmla="*/ 98 w 260"/>
                  <a:gd name="T37" fmla="*/ 278 h 329"/>
                  <a:gd name="T38" fmla="*/ 62 w 260"/>
                  <a:gd name="T39" fmla="*/ 271 h 329"/>
                  <a:gd name="T40" fmla="*/ 53 w 260"/>
                  <a:gd name="T41" fmla="*/ 246 h 329"/>
                  <a:gd name="T42" fmla="*/ 53 w 260"/>
                  <a:gd name="T43" fmla="*/ 224 h 329"/>
                  <a:gd name="T44" fmla="*/ 43 w 260"/>
                  <a:gd name="T45" fmla="*/ 208 h 329"/>
                  <a:gd name="T46" fmla="*/ 43 w 260"/>
                  <a:gd name="T47" fmla="*/ 188 h 329"/>
                  <a:gd name="T48" fmla="*/ 53 w 260"/>
                  <a:gd name="T49" fmla="*/ 171 h 329"/>
                  <a:gd name="T50" fmla="*/ 53 w 260"/>
                  <a:gd name="T51" fmla="*/ 150 h 329"/>
                  <a:gd name="T52" fmla="*/ 62 w 260"/>
                  <a:gd name="T53" fmla="*/ 125 h 329"/>
                  <a:gd name="T54" fmla="*/ 98 w 260"/>
                  <a:gd name="T55" fmla="*/ 117 h 329"/>
                  <a:gd name="T56" fmla="*/ 98 w 260"/>
                  <a:gd name="T57" fmla="*/ 137 h 329"/>
                  <a:gd name="T58" fmla="*/ 219 w 260"/>
                  <a:gd name="T59" fmla="*/ 208 h 329"/>
                  <a:gd name="T60" fmla="*/ 209 w 260"/>
                  <a:gd name="T61" fmla="*/ 224 h 329"/>
                  <a:gd name="T62" fmla="*/ 209 w 260"/>
                  <a:gd name="T63" fmla="*/ 246 h 329"/>
                  <a:gd name="T64" fmla="*/ 200 w 260"/>
                  <a:gd name="T65" fmla="*/ 270 h 329"/>
                  <a:gd name="T66" fmla="*/ 163 w 260"/>
                  <a:gd name="T67" fmla="*/ 277 h 329"/>
                  <a:gd name="T68" fmla="*/ 163 w 260"/>
                  <a:gd name="T69" fmla="*/ 257 h 329"/>
                  <a:gd name="T70" fmla="*/ 179 w 260"/>
                  <a:gd name="T71" fmla="*/ 253 h 329"/>
                  <a:gd name="T72" fmla="*/ 184 w 260"/>
                  <a:gd name="T73" fmla="*/ 241 h 329"/>
                  <a:gd name="T74" fmla="*/ 184 w 260"/>
                  <a:gd name="T75" fmla="*/ 222 h 329"/>
                  <a:gd name="T76" fmla="*/ 198 w 260"/>
                  <a:gd name="T77" fmla="*/ 197 h 329"/>
                  <a:gd name="T78" fmla="*/ 184 w 260"/>
                  <a:gd name="T79" fmla="*/ 170 h 329"/>
                  <a:gd name="T80" fmla="*/ 184 w 260"/>
                  <a:gd name="T81" fmla="*/ 152 h 329"/>
                  <a:gd name="T82" fmla="*/ 163 w 260"/>
                  <a:gd name="T83" fmla="*/ 137 h 329"/>
                  <a:gd name="T84" fmla="*/ 163 w 260"/>
                  <a:gd name="T85" fmla="*/ 117 h 329"/>
                  <a:gd name="T86" fmla="*/ 199 w 260"/>
                  <a:gd name="T87" fmla="*/ 125 h 329"/>
                  <a:gd name="T88" fmla="*/ 209 w 260"/>
                  <a:gd name="T89" fmla="*/ 149 h 329"/>
                  <a:gd name="T90" fmla="*/ 209 w 260"/>
                  <a:gd name="T91" fmla="*/ 170 h 329"/>
                  <a:gd name="T92" fmla="*/ 219 w 260"/>
                  <a:gd name="T93" fmla="*/ 187 h 329"/>
                  <a:gd name="T94" fmla="*/ 219 w 260"/>
                  <a:gd name="T95" fmla="*/ 208 h 329"/>
                  <a:gd name="T96" fmla="*/ 132 w 260"/>
                  <a:gd name="T97" fmla="*/ 72 h 329"/>
                  <a:gd name="T98" fmla="*/ 38 w 260"/>
                  <a:gd name="T99" fmla="*/ 45 h 329"/>
                  <a:gd name="T100" fmla="*/ 132 w 260"/>
                  <a:gd name="T101" fmla="*/ 18 h 329"/>
                  <a:gd name="T102" fmla="*/ 227 w 260"/>
                  <a:gd name="T103" fmla="*/ 45 h 329"/>
                  <a:gd name="T104" fmla="*/ 132 w 260"/>
                  <a:gd name="T105" fmla="*/ 7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 h="329">
                    <a:moveTo>
                      <a:pt x="132" y="0"/>
                    </a:moveTo>
                    <a:cubicBezTo>
                      <a:pt x="60" y="0"/>
                      <a:pt x="0" y="23"/>
                      <a:pt x="0" y="49"/>
                    </a:cubicBezTo>
                    <a:cubicBezTo>
                      <a:pt x="0" y="280"/>
                      <a:pt x="0" y="280"/>
                      <a:pt x="0" y="280"/>
                    </a:cubicBezTo>
                    <a:cubicBezTo>
                      <a:pt x="0" y="306"/>
                      <a:pt x="60" y="329"/>
                      <a:pt x="132" y="329"/>
                    </a:cubicBezTo>
                    <a:cubicBezTo>
                      <a:pt x="206" y="329"/>
                      <a:pt x="260" y="306"/>
                      <a:pt x="260" y="280"/>
                    </a:cubicBezTo>
                    <a:cubicBezTo>
                      <a:pt x="260" y="50"/>
                      <a:pt x="260" y="50"/>
                      <a:pt x="260" y="50"/>
                    </a:cubicBezTo>
                    <a:cubicBezTo>
                      <a:pt x="260" y="24"/>
                      <a:pt x="206" y="0"/>
                      <a:pt x="132" y="0"/>
                    </a:cubicBezTo>
                    <a:close/>
                    <a:moveTo>
                      <a:pt x="98" y="137"/>
                    </a:moveTo>
                    <a:cubicBezTo>
                      <a:pt x="84" y="137"/>
                      <a:pt x="77" y="143"/>
                      <a:pt x="77" y="152"/>
                    </a:cubicBezTo>
                    <a:cubicBezTo>
                      <a:pt x="77" y="172"/>
                      <a:pt x="77" y="172"/>
                      <a:pt x="77" y="172"/>
                    </a:cubicBezTo>
                    <a:cubicBezTo>
                      <a:pt x="77" y="185"/>
                      <a:pt x="73" y="194"/>
                      <a:pt x="65" y="197"/>
                    </a:cubicBezTo>
                    <a:cubicBezTo>
                      <a:pt x="65" y="198"/>
                      <a:pt x="65" y="198"/>
                      <a:pt x="65" y="198"/>
                    </a:cubicBezTo>
                    <a:cubicBezTo>
                      <a:pt x="73" y="201"/>
                      <a:pt x="77" y="210"/>
                      <a:pt x="77" y="224"/>
                    </a:cubicBezTo>
                    <a:cubicBezTo>
                      <a:pt x="77" y="242"/>
                      <a:pt x="77" y="242"/>
                      <a:pt x="77" y="242"/>
                    </a:cubicBezTo>
                    <a:cubicBezTo>
                      <a:pt x="77" y="247"/>
                      <a:pt x="78" y="251"/>
                      <a:pt x="82" y="254"/>
                    </a:cubicBezTo>
                    <a:cubicBezTo>
                      <a:pt x="85" y="256"/>
                      <a:pt x="90" y="257"/>
                      <a:pt x="97" y="257"/>
                    </a:cubicBezTo>
                    <a:cubicBezTo>
                      <a:pt x="97" y="258"/>
                      <a:pt x="97" y="258"/>
                      <a:pt x="97" y="258"/>
                    </a:cubicBezTo>
                    <a:cubicBezTo>
                      <a:pt x="95" y="258"/>
                      <a:pt x="95" y="258"/>
                      <a:pt x="95" y="258"/>
                    </a:cubicBezTo>
                    <a:cubicBezTo>
                      <a:pt x="98" y="278"/>
                      <a:pt x="98" y="278"/>
                      <a:pt x="98" y="278"/>
                    </a:cubicBezTo>
                    <a:cubicBezTo>
                      <a:pt x="83" y="278"/>
                      <a:pt x="68" y="275"/>
                      <a:pt x="62" y="271"/>
                    </a:cubicBezTo>
                    <a:cubicBezTo>
                      <a:pt x="56" y="265"/>
                      <a:pt x="53" y="257"/>
                      <a:pt x="53" y="246"/>
                    </a:cubicBezTo>
                    <a:cubicBezTo>
                      <a:pt x="53" y="224"/>
                      <a:pt x="53" y="224"/>
                      <a:pt x="53" y="224"/>
                    </a:cubicBezTo>
                    <a:cubicBezTo>
                      <a:pt x="53" y="214"/>
                      <a:pt x="49" y="208"/>
                      <a:pt x="43" y="208"/>
                    </a:cubicBezTo>
                    <a:cubicBezTo>
                      <a:pt x="43" y="188"/>
                      <a:pt x="43" y="188"/>
                      <a:pt x="43" y="188"/>
                    </a:cubicBezTo>
                    <a:cubicBezTo>
                      <a:pt x="50" y="188"/>
                      <a:pt x="53" y="183"/>
                      <a:pt x="53" y="171"/>
                    </a:cubicBezTo>
                    <a:cubicBezTo>
                      <a:pt x="53" y="150"/>
                      <a:pt x="53" y="150"/>
                      <a:pt x="53" y="150"/>
                    </a:cubicBezTo>
                    <a:cubicBezTo>
                      <a:pt x="53" y="139"/>
                      <a:pt x="56" y="131"/>
                      <a:pt x="62" y="125"/>
                    </a:cubicBezTo>
                    <a:cubicBezTo>
                      <a:pt x="68" y="120"/>
                      <a:pt x="83" y="117"/>
                      <a:pt x="98" y="117"/>
                    </a:cubicBezTo>
                    <a:lnTo>
                      <a:pt x="98" y="137"/>
                    </a:lnTo>
                    <a:close/>
                    <a:moveTo>
                      <a:pt x="219" y="208"/>
                    </a:moveTo>
                    <a:cubicBezTo>
                      <a:pt x="212" y="208"/>
                      <a:pt x="209" y="213"/>
                      <a:pt x="209" y="224"/>
                    </a:cubicBezTo>
                    <a:cubicBezTo>
                      <a:pt x="209" y="246"/>
                      <a:pt x="209" y="246"/>
                      <a:pt x="209" y="246"/>
                    </a:cubicBezTo>
                    <a:cubicBezTo>
                      <a:pt x="209" y="257"/>
                      <a:pt x="206" y="265"/>
                      <a:pt x="200" y="270"/>
                    </a:cubicBezTo>
                    <a:cubicBezTo>
                      <a:pt x="194" y="275"/>
                      <a:pt x="179" y="277"/>
                      <a:pt x="163" y="277"/>
                    </a:cubicBezTo>
                    <a:cubicBezTo>
                      <a:pt x="163" y="257"/>
                      <a:pt x="163" y="257"/>
                      <a:pt x="163" y="257"/>
                    </a:cubicBezTo>
                    <a:cubicBezTo>
                      <a:pt x="171" y="257"/>
                      <a:pt x="176" y="256"/>
                      <a:pt x="179" y="253"/>
                    </a:cubicBezTo>
                    <a:cubicBezTo>
                      <a:pt x="183" y="250"/>
                      <a:pt x="184" y="246"/>
                      <a:pt x="184" y="241"/>
                    </a:cubicBezTo>
                    <a:cubicBezTo>
                      <a:pt x="184" y="222"/>
                      <a:pt x="184" y="222"/>
                      <a:pt x="184" y="222"/>
                    </a:cubicBezTo>
                    <a:cubicBezTo>
                      <a:pt x="184" y="209"/>
                      <a:pt x="189" y="200"/>
                      <a:pt x="198" y="197"/>
                    </a:cubicBezTo>
                    <a:cubicBezTo>
                      <a:pt x="188" y="193"/>
                      <a:pt x="184" y="184"/>
                      <a:pt x="184" y="170"/>
                    </a:cubicBezTo>
                    <a:cubicBezTo>
                      <a:pt x="184" y="152"/>
                      <a:pt x="184" y="152"/>
                      <a:pt x="184" y="152"/>
                    </a:cubicBezTo>
                    <a:cubicBezTo>
                      <a:pt x="184" y="142"/>
                      <a:pt x="177" y="137"/>
                      <a:pt x="163" y="137"/>
                    </a:cubicBezTo>
                    <a:cubicBezTo>
                      <a:pt x="163" y="117"/>
                      <a:pt x="163" y="117"/>
                      <a:pt x="163" y="117"/>
                    </a:cubicBezTo>
                    <a:cubicBezTo>
                      <a:pt x="178" y="117"/>
                      <a:pt x="192" y="119"/>
                      <a:pt x="199" y="125"/>
                    </a:cubicBezTo>
                    <a:cubicBezTo>
                      <a:pt x="206" y="129"/>
                      <a:pt x="209" y="138"/>
                      <a:pt x="209" y="149"/>
                    </a:cubicBezTo>
                    <a:cubicBezTo>
                      <a:pt x="209" y="170"/>
                      <a:pt x="209" y="170"/>
                      <a:pt x="209" y="170"/>
                    </a:cubicBezTo>
                    <a:cubicBezTo>
                      <a:pt x="209" y="182"/>
                      <a:pt x="212" y="187"/>
                      <a:pt x="219" y="187"/>
                    </a:cubicBezTo>
                    <a:lnTo>
                      <a:pt x="219" y="208"/>
                    </a:lnTo>
                    <a:close/>
                    <a:moveTo>
                      <a:pt x="132" y="72"/>
                    </a:moveTo>
                    <a:cubicBezTo>
                      <a:pt x="80" y="72"/>
                      <a:pt x="38" y="59"/>
                      <a:pt x="38" y="45"/>
                    </a:cubicBezTo>
                    <a:cubicBezTo>
                      <a:pt x="38" y="30"/>
                      <a:pt x="80" y="18"/>
                      <a:pt x="132" y="18"/>
                    </a:cubicBezTo>
                    <a:cubicBezTo>
                      <a:pt x="185" y="18"/>
                      <a:pt x="227" y="30"/>
                      <a:pt x="227" y="45"/>
                    </a:cubicBezTo>
                    <a:cubicBezTo>
                      <a:pt x="227" y="60"/>
                      <a:pt x="185" y="72"/>
                      <a:pt x="132" y="72"/>
                    </a:cubicBezTo>
                    <a:close/>
                  </a:path>
                </a:pathLst>
              </a:custGeom>
              <a:grpFill/>
              <a:ln>
                <a:noFill/>
              </a:ln>
            </p:spPr>
            <p:txBody>
              <a:bodyPr vert="horz" wrap="square" lIns="93260" tIns="46630" rIns="93260" bIns="46630" numCol="1" anchor="t" anchorCtr="0" compatLnSpc="1">
                <a:prstTxWarp prst="textNoShape">
                  <a:avLst/>
                </a:prstTxWarp>
              </a:bodyPr>
              <a:lstStyle/>
              <a:p>
                <a:endParaRPr lang="de-DE" sz="1836"/>
              </a:p>
            </p:txBody>
          </p:sp>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04212" y="4574861"/>
                <a:ext cx="3951669" cy="2124863"/>
              </a:xfrm>
              <a:prstGeom prst="rect">
                <a:avLst/>
              </a:prstGeom>
              <a:grpFill/>
            </p:spPr>
          </p:pic>
          <p:sp>
            <p:nvSpPr>
              <p:cNvPr id="26" name="Left-Right Arrow 25"/>
              <p:cNvSpPr/>
              <p:nvPr/>
            </p:nvSpPr>
            <p:spPr>
              <a:xfrm rot="1800000">
                <a:off x="5357985" y="4531292"/>
                <a:ext cx="1266639" cy="349672"/>
              </a:xfrm>
              <a:prstGeom prst="leftRightArrow">
                <a:avLst/>
              </a:prstGeom>
              <a:grpFill/>
              <a:ln w="0">
                <a:noFill/>
                <a:prstDash val="solid"/>
                <a:round/>
                <a:headEnd/>
                <a:tailEnd/>
              </a:ln>
            </p:spPr>
            <p:txBody>
              <a:bodyPr vert="horz" wrap="square" lIns="93260" tIns="46630" rIns="93260" bIns="46630" numCol="1" anchor="t" anchorCtr="0" compatLnSpc="1">
                <a:prstTxWarp prst="textNoShape">
                  <a:avLst/>
                </a:prstTxWarp>
              </a:bodyPr>
              <a:lstStyle/>
              <a:p>
                <a:endParaRPr lang="de-DE" sz="1836"/>
              </a:p>
            </p:txBody>
          </p:sp>
          <p:sp>
            <p:nvSpPr>
              <p:cNvPr id="27" name="Rectangle 26"/>
              <p:cNvSpPr/>
              <p:nvPr/>
            </p:nvSpPr>
            <p:spPr>
              <a:xfrm>
                <a:off x="8004212" y="4139614"/>
                <a:ext cx="3951669" cy="435247"/>
              </a:xfrm>
              <a:prstGeom prst="rect">
                <a:avLst/>
              </a:prstGeom>
              <a:grpFill/>
              <a:ln w="0">
                <a:noFill/>
                <a:prstDash val="solid"/>
                <a:round/>
                <a:headEnd/>
                <a:tailEnd/>
              </a:ln>
            </p:spPr>
            <p:txBody>
              <a:bodyPr vert="horz" wrap="square" lIns="93260" tIns="46630" rIns="93260" bIns="46630" numCol="1" anchor="ctr" anchorCtr="0" compatLnSpc="1">
                <a:prstTxWarp prst="textNoShape">
                  <a:avLst/>
                </a:prstTxWarp>
              </a:bodyPr>
              <a:lstStyle/>
              <a:p>
                <a:pPr algn="ctr"/>
                <a:r>
                  <a:rPr lang="de-DE" sz="2040" dirty="0">
                    <a:solidFill>
                      <a:schemeClr val="bg1"/>
                    </a:solidFill>
                    <a:latin typeface="Segoe UI Light" panose="020B0502040204020203" pitchFamily="34" charset="0"/>
                    <a:cs typeface="Segoe UI Light" panose="020B0502040204020203" pitchFamily="34" charset="0"/>
                  </a:rPr>
                  <a:t>Come as you are</a:t>
                </a:r>
              </a:p>
            </p:txBody>
          </p:sp>
        </p:grpSp>
        <p:grpSp>
          <p:nvGrpSpPr>
            <p:cNvPr id="16" name="Group 15"/>
            <p:cNvGrpSpPr/>
            <p:nvPr/>
          </p:nvGrpSpPr>
          <p:grpSpPr>
            <a:xfrm>
              <a:off x="5356749" y="721816"/>
              <a:ext cx="6599132" cy="2541564"/>
              <a:chOff x="5356749" y="721816"/>
              <a:chExt cx="6599132" cy="2541564"/>
            </a:xfrm>
            <a:solidFill>
              <a:srgbClr val="61697E"/>
            </a:solidFill>
          </p:grpSpPr>
          <p:grpSp>
            <p:nvGrpSpPr>
              <p:cNvPr id="17" name="Group 16"/>
              <p:cNvGrpSpPr/>
              <p:nvPr/>
            </p:nvGrpSpPr>
            <p:grpSpPr>
              <a:xfrm>
                <a:off x="6572691" y="1243309"/>
                <a:ext cx="1080934" cy="1423736"/>
                <a:chOff x="7248128" y="1604389"/>
                <a:chExt cx="1417381" cy="1866882"/>
              </a:xfrm>
              <a:grpFill/>
            </p:grpSpPr>
            <p:sp>
              <p:nvSpPr>
                <p:cNvPr id="22" name="Freeform 10"/>
                <p:cNvSpPr>
                  <a:spLocks/>
                </p:cNvSpPr>
                <p:nvPr/>
              </p:nvSpPr>
              <p:spPr bwMode="auto">
                <a:xfrm>
                  <a:off x="7893380" y="2503392"/>
                  <a:ext cx="141377" cy="195751"/>
                </a:xfrm>
                <a:custGeom>
                  <a:avLst/>
                  <a:gdLst>
                    <a:gd name="T0" fmla="*/ 58 w 66"/>
                    <a:gd name="T1" fmla="*/ 15 h 93"/>
                    <a:gd name="T2" fmla="*/ 49 w 66"/>
                    <a:gd name="T3" fmla="*/ 4 h 93"/>
                    <a:gd name="T4" fmla="*/ 34 w 66"/>
                    <a:gd name="T5" fmla="*/ 0 h 93"/>
                    <a:gd name="T6" fmla="*/ 19 w 66"/>
                    <a:gd name="T7" fmla="*/ 4 h 93"/>
                    <a:gd name="T8" fmla="*/ 8 w 66"/>
                    <a:gd name="T9" fmla="*/ 14 h 93"/>
                    <a:gd name="T10" fmla="*/ 2 w 66"/>
                    <a:gd name="T11" fmla="*/ 29 h 93"/>
                    <a:gd name="T12" fmla="*/ 0 w 66"/>
                    <a:gd name="T13" fmla="*/ 47 h 93"/>
                    <a:gd name="T14" fmla="*/ 3 w 66"/>
                    <a:gd name="T15" fmla="*/ 68 h 93"/>
                    <a:gd name="T16" fmla="*/ 10 w 66"/>
                    <a:gd name="T17" fmla="*/ 83 h 93"/>
                    <a:gd name="T18" fmla="*/ 21 w 66"/>
                    <a:gd name="T19" fmla="*/ 91 h 93"/>
                    <a:gd name="T20" fmla="*/ 34 w 66"/>
                    <a:gd name="T21" fmla="*/ 93 h 93"/>
                    <a:gd name="T22" fmla="*/ 46 w 66"/>
                    <a:gd name="T23" fmla="*/ 91 h 93"/>
                    <a:gd name="T24" fmla="*/ 56 w 66"/>
                    <a:gd name="T25" fmla="*/ 82 h 93"/>
                    <a:gd name="T26" fmla="*/ 63 w 66"/>
                    <a:gd name="T27" fmla="*/ 68 h 93"/>
                    <a:gd name="T28" fmla="*/ 66 w 66"/>
                    <a:gd name="T29" fmla="*/ 48 h 93"/>
                    <a:gd name="T30" fmla="*/ 64 w 66"/>
                    <a:gd name="T31" fmla="*/ 30 h 93"/>
                    <a:gd name="T32" fmla="*/ 58 w 66"/>
                    <a:gd name="T33" fmla="*/ 1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93">
                      <a:moveTo>
                        <a:pt x="58" y="15"/>
                      </a:moveTo>
                      <a:cubicBezTo>
                        <a:pt x="56" y="10"/>
                        <a:pt x="53" y="7"/>
                        <a:pt x="49" y="4"/>
                      </a:cubicBezTo>
                      <a:cubicBezTo>
                        <a:pt x="45" y="2"/>
                        <a:pt x="40" y="0"/>
                        <a:pt x="34" y="0"/>
                      </a:cubicBezTo>
                      <a:cubicBezTo>
                        <a:pt x="28" y="0"/>
                        <a:pt x="23" y="2"/>
                        <a:pt x="19" y="4"/>
                      </a:cubicBezTo>
                      <a:cubicBezTo>
                        <a:pt x="15" y="7"/>
                        <a:pt x="11" y="10"/>
                        <a:pt x="8" y="14"/>
                      </a:cubicBezTo>
                      <a:cubicBezTo>
                        <a:pt x="6" y="19"/>
                        <a:pt x="4" y="23"/>
                        <a:pt x="2" y="29"/>
                      </a:cubicBezTo>
                      <a:cubicBezTo>
                        <a:pt x="1" y="35"/>
                        <a:pt x="0" y="41"/>
                        <a:pt x="0" y="47"/>
                      </a:cubicBezTo>
                      <a:cubicBezTo>
                        <a:pt x="0" y="55"/>
                        <a:pt x="1" y="62"/>
                        <a:pt x="3" y="68"/>
                      </a:cubicBezTo>
                      <a:cubicBezTo>
                        <a:pt x="5" y="74"/>
                        <a:pt x="7" y="79"/>
                        <a:pt x="10" y="83"/>
                      </a:cubicBezTo>
                      <a:cubicBezTo>
                        <a:pt x="13" y="86"/>
                        <a:pt x="17" y="89"/>
                        <a:pt x="21" y="91"/>
                      </a:cubicBezTo>
                      <a:cubicBezTo>
                        <a:pt x="25" y="92"/>
                        <a:pt x="29" y="93"/>
                        <a:pt x="34" y="93"/>
                      </a:cubicBezTo>
                      <a:cubicBezTo>
                        <a:pt x="38" y="93"/>
                        <a:pt x="42" y="92"/>
                        <a:pt x="46" y="91"/>
                      </a:cubicBezTo>
                      <a:cubicBezTo>
                        <a:pt x="49" y="89"/>
                        <a:pt x="53" y="86"/>
                        <a:pt x="56" y="82"/>
                      </a:cubicBezTo>
                      <a:cubicBezTo>
                        <a:pt x="59" y="79"/>
                        <a:pt x="61" y="74"/>
                        <a:pt x="63" y="68"/>
                      </a:cubicBezTo>
                      <a:cubicBezTo>
                        <a:pt x="65" y="63"/>
                        <a:pt x="66" y="56"/>
                        <a:pt x="66" y="48"/>
                      </a:cubicBezTo>
                      <a:cubicBezTo>
                        <a:pt x="66" y="42"/>
                        <a:pt x="65" y="35"/>
                        <a:pt x="64" y="30"/>
                      </a:cubicBezTo>
                      <a:cubicBezTo>
                        <a:pt x="63" y="24"/>
                        <a:pt x="61" y="19"/>
                        <a:pt x="58" y="15"/>
                      </a:cubicBezTo>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endParaRPr lang="de-DE" sz="1836"/>
                </a:p>
              </p:txBody>
            </p:sp>
            <p:sp>
              <p:nvSpPr>
                <p:cNvPr id="23" name="Freeform 11"/>
                <p:cNvSpPr>
                  <a:spLocks noEditPoints="1"/>
                </p:cNvSpPr>
                <p:nvPr/>
              </p:nvSpPr>
              <p:spPr bwMode="auto">
                <a:xfrm>
                  <a:off x="7248128" y="1604389"/>
                  <a:ext cx="1417381" cy="1866882"/>
                </a:xfrm>
                <a:custGeom>
                  <a:avLst/>
                  <a:gdLst>
                    <a:gd name="T0" fmla="*/ 0 w 665"/>
                    <a:gd name="T1" fmla="*/ 132 h 887"/>
                    <a:gd name="T2" fmla="*/ 333 w 665"/>
                    <a:gd name="T3" fmla="*/ 887 h 887"/>
                    <a:gd name="T4" fmla="*/ 665 w 665"/>
                    <a:gd name="T5" fmla="*/ 135 h 887"/>
                    <a:gd name="T6" fmla="*/ 233 w 665"/>
                    <a:gd name="T7" fmla="*/ 522 h 887"/>
                    <a:gd name="T8" fmla="*/ 219 w 665"/>
                    <a:gd name="T9" fmla="*/ 547 h 887"/>
                    <a:gd name="T10" fmla="*/ 184 w 665"/>
                    <a:gd name="T11" fmla="*/ 564 h 887"/>
                    <a:gd name="T12" fmla="*/ 141 w 665"/>
                    <a:gd name="T13" fmla="*/ 565 h 887"/>
                    <a:gd name="T14" fmla="*/ 115 w 665"/>
                    <a:gd name="T15" fmla="*/ 560 h 887"/>
                    <a:gd name="T16" fmla="*/ 106 w 665"/>
                    <a:gd name="T17" fmla="*/ 508 h 887"/>
                    <a:gd name="T18" fmla="*/ 128 w 665"/>
                    <a:gd name="T19" fmla="*/ 520 h 887"/>
                    <a:gd name="T20" fmla="*/ 156 w 665"/>
                    <a:gd name="T21" fmla="*/ 526 h 887"/>
                    <a:gd name="T22" fmla="*/ 171 w 665"/>
                    <a:gd name="T23" fmla="*/ 522 h 887"/>
                    <a:gd name="T24" fmla="*/ 174 w 665"/>
                    <a:gd name="T25" fmla="*/ 514 h 887"/>
                    <a:gd name="T26" fmla="*/ 167 w 665"/>
                    <a:gd name="T27" fmla="*/ 501 h 887"/>
                    <a:gd name="T28" fmla="*/ 146 w 665"/>
                    <a:gd name="T29" fmla="*/ 492 h 887"/>
                    <a:gd name="T30" fmla="*/ 113 w 665"/>
                    <a:gd name="T31" fmla="*/ 469 h 887"/>
                    <a:gd name="T32" fmla="*/ 103 w 665"/>
                    <a:gd name="T33" fmla="*/ 439 h 887"/>
                    <a:gd name="T34" fmla="*/ 123 w 665"/>
                    <a:gd name="T35" fmla="*/ 397 h 887"/>
                    <a:gd name="T36" fmla="*/ 176 w 665"/>
                    <a:gd name="T37" fmla="*/ 382 h 887"/>
                    <a:gd name="T38" fmla="*/ 206 w 665"/>
                    <a:gd name="T39" fmla="*/ 384 h 887"/>
                    <a:gd name="T40" fmla="*/ 225 w 665"/>
                    <a:gd name="T41" fmla="*/ 389 h 887"/>
                    <a:gd name="T42" fmla="*/ 216 w 665"/>
                    <a:gd name="T43" fmla="*/ 430 h 887"/>
                    <a:gd name="T44" fmla="*/ 194 w 665"/>
                    <a:gd name="T45" fmla="*/ 423 h 887"/>
                    <a:gd name="T46" fmla="*/ 166 w 665"/>
                    <a:gd name="T47" fmla="*/ 425 h 887"/>
                    <a:gd name="T48" fmla="*/ 162 w 665"/>
                    <a:gd name="T49" fmla="*/ 440 h 887"/>
                    <a:gd name="T50" fmla="*/ 173 w 665"/>
                    <a:gd name="T51" fmla="*/ 448 h 887"/>
                    <a:gd name="T52" fmla="*/ 204 w 665"/>
                    <a:gd name="T53" fmla="*/ 463 h 887"/>
                    <a:gd name="T54" fmla="*/ 231 w 665"/>
                    <a:gd name="T55" fmla="*/ 490 h 887"/>
                    <a:gd name="T56" fmla="*/ 233 w 665"/>
                    <a:gd name="T57" fmla="*/ 522 h 887"/>
                    <a:gd name="T58" fmla="*/ 329 w 665"/>
                    <a:gd name="T59" fmla="*/ 566 h 887"/>
                    <a:gd name="T60" fmla="*/ 271 w 665"/>
                    <a:gd name="T61" fmla="*/ 540 h 887"/>
                    <a:gd name="T62" fmla="*/ 246 w 665"/>
                    <a:gd name="T63" fmla="*/ 476 h 887"/>
                    <a:gd name="T64" fmla="*/ 272 w 665"/>
                    <a:gd name="T65" fmla="*/ 408 h 887"/>
                    <a:gd name="T66" fmla="*/ 338 w 665"/>
                    <a:gd name="T67" fmla="*/ 382 h 887"/>
                    <a:gd name="T68" fmla="*/ 401 w 665"/>
                    <a:gd name="T69" fmla="*/ 406 h 887"/>
                    <a:gd name="T70" fmla="*/ 426 w 665"/>
                    <a:gd name="T71" fmla="*/ 473 h 887"/>
                    <a:gd name="T72" fmla="*/ 412 w 665"/>
                    <a:gd name="T73" fmla="*/ 526 h 887"/>
                    <a:gd name="T74" fmla="*/ 377 w 665"/>
                    <a:gd name="T75" fmla="*/ 557 h 887"/>
                    <a:gd name="T76" fmla="*/ 368 w 665"/>
                    <a:gd name="T77" fmla="*/ 608 h 887"/>
                    <a:gd name="T78" fmla="*/ 566 w 665"/>
                    <a:gd name="T79" fmla="*/ 563 h 887"/>
                    <a:gd name="T80" fmla="*/ 451 w 665"/>
                    <a:gd name="T81" fmla="*/ 385 h 887"/>
                    <a:gd name="T82" fmla="*/ 505 w 665"/>
                    <a:gd name="T83" fmla="*/ 521 h 887"/>
                    <a:gd name="T84" fmla="*/ 566 w 665"/>
                    <a:gd name="T85" fmla="*/ 563 h 887"/>
                    <a:gd name="T86" fmla="*/ 96 w 665"/>
                    <a:gd name="T87" fmla="*/ 121 h 887"/>
                    <a:gd name="T88" fmla="*/ 570 w 665"/>
                    <a:gd name="T89" fmla="*/ 12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5" h="887">
                      <a:moveTo>
                        <a:pt x="333" y="0"/>
                      </a:moveTo>
                      <a:cubicBezTo>
                        <a:pt x="149" y="0"/>
                        <a:pt x="0" y="63"/>
                        <a:pt x="0" y="132"/>
                      </a:cubicBezTo>
                      <a:lnTo>
                        <a:pt x="0" y="754"/>
                      </a:lnTo>
                      <a:cubicBezTo>
                        <a:pt x="0" y="823"/>
                        <a:pt x="149" y="887"/>
                        <a:pt x="333" y="887"/>
                      </a:cubicBezTo>
                      <a:cubicBezTo>
                        <a:pt x="516" y="887"/>
                        <a:pt x="665" y="826"/>
                        <a:pt x="665" y="757"/>
                      </a:cubicBezTo>
                      <a:lnTo>
                        <a:pt x="665" y="135"/>
                      </a:lnTo>
                      <a:cubicBezTo>
                        <a:pt x="665" y="66"/>
                        <a:pt x="517" y="0"/>
                        <a:pt x="333" y="0"/>
                      </a:cubicBezTo>
                      <a:close/>
                      <a:moveTo>
                        <a:pt x="233" y="522"/>
                      </a:moveTo>
                      <a:cubicBezTo>
                        <a:pt x="232" y="526"/>
                        <a:pt x="231" y="531"/>
                        <a:pt x="228" y="535"/>
                      </a:cubicBezTo>
                      <a:cubicBezTo>
                        <a:pt x="226" y="539"/>
                        <a:pt x="223" y="543"/>
                        <a:pt x="219" y="547"/>
                      </a:cubicBezTo>
                      <a:cubicBezTo>
                        <a:pt x="215" y="551"/>
                        <a:pt x="211" y="554"/>
                        <a:pt x="205" y="557"/>
                      </a:cubicBezTo>
                      <a:cubicBezTo>
                        <a:pt x="199" y="560"/>
                        <a:pt x="192" y="562"/>
                        <a:pt x="184" y="564"/>
                      </a:cubicBezTo>
                      <a:cubicBezTo>
                        <a:pt x="177" y="565"/>
                        <a:pt x="167" y="566"/>
                        <a:pt x="157" y="566"/>
                      </a:cubicBezTo>
                      <a:cubicBezTo>
                        <a:pt x="151" y="566"/>
                        <a:pt x="146" y="566"/>
                        <a:pt x="141" y="565"/>
                      </a:cubicBezTo>
                      <a:cubicBezTo>
                        <a:pt x="136" y="565"/>
                        <a:pt x="131" y="564"/>
                        <a:pt x="127" y="563"/>
                      </a:cubicBezTo>
                      <a:cubicBezTo>
                        <a:pt x="123" y="562"/>
                        <a:pt x="119" y="561"/>
                        <a:pt x="115" y="560"/>
                      </a:cubicBezTo>
                      <a:cubicBezTo>
                        <a:pt x="112" y="559"/>
                        <a:pt x="108" y="558"/>
                        <a:pt x="106" y="557"/>
                      </a:cubicBezTo>
                      <a:lnTo>
                        <a:pt x="106" y="508"/>
                      </a:lnTo>
                      <a:cubicBezTo>
                        <a:pt x="109" y="510"/>
                        <a:pt x="112" y="512"/>
                        <a:pt x="116" y="514"/>
                      </a:cubicBezTo>
                      <a:cubicBezTo>
                        <a:pt x="120" y="517"/>
                        <a:pt x="124" y="519"/>
                        <a:pt x="128" y="520"/>
                      </a:cubicBezTo>
                      <a:cubicBezTo>
                        <a:pt x="133" y="522"/>
                        <a:pt x="137" y="523"/>
                        <a:pt x="142" y="524"/>
                      </a:cubicBezTo>
                      <a:cubicBezTo>
                        <a:pt x="147" y="526"/>
                        <a:pt x="151" y="526"/>
                        <a:pt x="156" y="526"/>
                      </a:cubicBezTo>
                      <a:cubicBezTo>
                        <a:pt x="160" y="526"/>
                        <a:pt x="163" y="526"/>
                        <a:pt x="165" y="525"/>
                      </a:cubicBezTo>
                      <a:cubicBezTo>
                        <a:pt x="167" y="524"/>
                        <a:pt x="169" y="523"/>
                        <a:pt x="171" y="522"/>
                      </a:cubicBezTo>
                      <a:cubicBezTo>
                        <a:pt x="172" y="521"/>
                        <a:pt x="173" y="520"/>
                        <a:pt x="173" y="518"/>
                      </a:cubicBezTo>
                      <a:cubicBezTo>
                        <a:pt x="174" y="517"/>
                        <a:pt x="174" y="515"/>
                        <a:pt x="174" y="514"/>
                      </a:cubicBezTo>
                      <a:cubicBezTo>
                        <a:pt x="174" y="511"/>
                        <a:pt x="174" y="509"/>
                        <a:pt x="172" y="507"/>
                      </a:cubicBezTo>
                      <a:cubicBezTo>
                        <a:pt x="171" y="505"/>
                        <a:pt x="169" y="503"/>
                        <a:pt x="167" y="501"/>
                      </a:cubicBezTo>
                      <a:cubicBezTo>
                        <a:pt x="164" y="500"/>
                        <a:pt x="161" y="498"/>
                        <a:pt x="158" y="497"/>
                      </a:cubicBezTo>
                      <a:cubicBezTo>
                        <a:pt x="154" y="495"/>
                        <a:pt x="150" y="494"/>
                        <a:pt x="146" y="492"/>
                      </a:cubicBezTo>
                      <a:cubicBezTo>
                        <a:pt x="139" y="489"/>
                        <a:pt x="132" y="486"/>
                        <a:pt x="126" y="482"/>
                      </a:cubicBezTo>
                      <a:cubicBezTo>
                        <a:pt x="121" y="478"/>
                        <a:pt x="116" y="474"/>
                        <a:pt x="113" y="469"/>
                      </a:cubicBezTo>
                      <a:cubicBezTo>
                        <a:pt x="110" y="465"/>
                        <a:pt x="107" y="460"/>
                        <a:pt x="106" y="455"/>
                      </a:cubicBezTo>
                      <a:cubicBezTo>
                        <a:pt x="104" y="449"/>
                        <a:pt x="103" y="444"/>
                        <a:pt x="103" y="439"/>
                      </a:cubicBezTo>
                      <a:cubicBezTo>
                        <a:pt x="103" y="430"/>
                        <a:pt x="105" y="422"/>
                        <a:pt x="109" y="415"/>
                      </a:cubicBezTo>
                      <a:cubicBezTo>
                        <a:pt x="112" y="408"/>
                        <a:pt x="117" y="402"/>
                        <a:pt x="123" y="397"/>
                      </a:cubicBezTo>
                      <a:cubicBezTo>
                        <a:pt x="130" y="392"/>
                        <a:pt x="137" y="388"/>
                        <a:pt x="146" y="386"/>
                      </a:cubicBezTo>
                      <a:cubicBezTo>
                        <a:pt x="155" y="383"/>
                        <a:pt x="165" y="382"/>
                        <a:pt x="176" y="382"/>
                      </a:cubicBezTo>
                      <a:cubicBezTo>
                        <a:pt x="182" y="382"/>
                        <a:pt x="187" y="382"/>
                        <a:pt x="192" y="382"/>
                      </a:cubicBezTo>
                      <a:cubicBezTo>
                        <a:pt x="197" y="383"/>
                        <a:pt x="202" y="383"/>
                        <a:pt x="206" y="384"/>
                      </a:cubicBezTo>
                      <a:cubicBezTo>
                        <a:pt x="210" y="385"/>
                        <a:pt x="213" y="386"/>
                        <a:pt x="217" y="386"/>
                      </a:cubicBezTo>
                      <a:cubicBezTo>
                        <a:pt x="220" y="387"/>
                        <a:pt x="223" y="388"/>
                        <a:pt x="225" y="389"/>
                      </a:cubicBezTo>
                      <a:lnTo>
                        <a:pt x="225" y="434"/>
                      </a:lnTo>
                      <a:cubicBezTo>
                        <a:pt x="222" y="433"/>
                        <a:pt x="220" y="431"/>
                        <a:pt x="216" y="430"/>
                      </a:cubicBezTo>
                      <a:cubicBezTo>
                        <a:pt x="213" y="428"/>
                        <a:pt x="210" y="427"/>
                        <a:pt x="206" y="426"/>
                      </a:cubicBezTo>
                      <a:cubicBezTo>
                        <a:pt x="202" y="424"/>
                        <a:pt x="198" y="424"/>
                        <a:pt x="194" y="423"/>
                      </a:cubicBezTo>
                      <a:cubicBezTo>
                        <a:pt x="190" y="422"/>
                        <a:pt x="185" y="422"/>
                        <a:pt x="181" y="422"/>
                      </a:cubicBezTo>
                      <a:cubicBezTo>
                        <a:pt x="175" y="422"/>
                        <a:pt x="170" y="423"/>
                        <a:pt x="166" y="425"/>
                      </a:cubicBezTo>
                      <a:cubicBezTo>
                        <a:pt x="163" y="427"/>
                        <a:pt x="161" y="430"/>
                        <a:pt x="161" y="434"/>
                      </a:cubicBezTo>
                      <a:cubicBezTo>
                        <a:pt x="161" y="436"/>
                        <a:pt x="161" y="438"/>
                        <a:pt x="162" y="440"/>
                      </a:cubicBezTo>
                      <a:cubicBezTo>
                        <a:pt x="163" y="441"/>
                        <a:pt x="164" y="443"/>
                        <a:pt x="166" y="444"/>
                      </a:cubicBezTo>
                      <a:cubicBezTo>
                        <a:pt x="168" y="445"/>
                        <a:pt x="170" y="447"/>
                        <a:pt x="173" y="448"/>
                      </a:cubicBezTo>
                      <a:cubicBezTo>
                        <a:pt x="176" y="450"/>
                        <a:pt x="180" y="451"/>
                        <a:pt x="184" y="453"/>
                      </a:cubicBezTo>
                      <a:cubicBezTo>
                        <a:pt x="191" y="456"/>
                        <a:pt x="198" y="459"/>
                        <a:pt x="204" y="463"/>
                      </a:cubicBezTo>
                      <a:cubicBezTo>
                        <a:pt x="210" y="466"/>
                        <a:pt x="216" y="470"/>
                        <a:pt x="220" y="474"/>
                      </a:cubicBezTo>
                      <a:cubicBezTo>
                        <a:pt x="225" y="479"/>
                        <a:pt x="228" y="484"/>
                        <a:pt x="231" y="490"/>
                      </a:cubicBezTo>
                      <a:cubicBezTo>
                        <a:pt x="233" y="495"/>
                        <a:pt x="234" y="502"/>
                        <a:pt x="234" y="509"/>
                      </a:cubicBezTo>
                      <a:cubicBezTo>
                        <a:pt x="235" y="513"/>
                        <a:pt x="234" y="517"/>
                        <a:pt x="233" y="522"/>
                      </a:cubicBezTo>
                      <a:close/>
                      <a:moveTo>
                        <a:pt x="368" y="608"/>
                      </a:moveTo>
                      <a:lnTo>
                        <a:pt x="329" y="566"/>
                      </a:lnTo>
                      <a:cubicBezTo>
                        <a:pt x="318" y="565"/>
                        <a:pt x="307" y="563"/>
                        <a:pt x="297" y="558"/>
                      </a:cubicBezTo>
                      <a:cubicBezTo>
                        <a:pt x="287" y="554"/>
                        <a:pt x="278" y="548"/>
                        <a:pt x="271" y="540"/>
                      </a:cubicBezTo>
                      <a:cubicBezTo>
                        <a:pt x="263" y="533"/>
                        <a:pt x="257" y="523"/>
                        <a:pt x="253" y="513"/>
                      </a:cubicBezTo>
                      <a:cubicBezTo>
                        <a:pt x="249" y="502"/>
                        <a:pt x="246" y="490"/>
                        <a:pt x="246" y="476"/>
                      </a:cubicBezTo>
                      <a:cubicBezTo>
                        <a:pt x="246" y="462"/>
                        <a:pt x="249" y="450"/>
                        <a:pt x="253" y="438"/>
                      </a:cubicBezTo>
                      <a:cubicBezTo>
                        <a:pt x="258" y="426"/>
                        <a:pt x="264" y="416"/>
                        <a:pt x="272" y="408"/>
                      </a:cubicBezTo>
                      <a:cubicBezTo>
                        <a:pt x="280" y="400"/>
                        <a:pt x="290" y="393"/>
                        <a:pt x="301" y="389"/>
                      </a:cubicBezTo>
                      <a:cubicBezTo>
                        <a:pt x="312" y="384"/>
                        <a:pt x="324" y="382"/>
                        <a:pt x="338" y="382"/>
                      </a:cubicBezTo>
                      <a:cubicBezTo>
                        <a:pt x="351" y="382"/>
                        <a:pt x="362" y="384"/>
                        <a:pt x="373" y="388"/>
                      </a:cubicBezTo>
                      <a:cubicBezTo>
                        <a:pt x="384" y="392"/>
                        <a:pt x="393" y="398"/>
                        <a:pt x="401" y="406"/>
                      </a:cubicBezTo>
                      <a:cubicBezTo>
                        <a:pt x="409" y="414"/>
                        <a:pt x="415" y="424"/>
                        <a:pt x="419" y="435"/>
                      </a:cubicBezTo>
                      <a:cubicBezTo>
                        <a:pt x="424" y="447"/>
                        <a:pt x="426" y="459"/>
                        <a:pt x="426" y="473"/>
                      </a:cubicBezTo>
                      <a:cubicBezTo>
                        <a:pt x="426" y="484"/>
                        <a:pt x="425" y="493"/>
                        <a:pt x="422" y="502"/>
                      </a:cubicBezTo>
                      <a:cubicBezTo>
                        <a:pt x="420" y="511"/>
                        <a:pt x="416" y="519"/>
                        <a:pt x="412" y="526"/>
                      </a:cubicBezTo>
                      <a:cubicBezTo>
                        <a:pt x="407" y="533"/>
                        <a:pt x="402" y="539"/>
                        <a:pt x="396" y="544"/>
                      </a:cubicBezTo>
                      <a:cubicBezTo>
                        <a:pt x="390" y="550"/>
                        <a:pt x="384" y="554"/>
                        <a:pt x="377" y="557"/>
                      </a:cubicBezTo>
                      <a:lnTo>
                        <a:pt x="436" y="608"/>
                      </a:lnTo>
                      <a:lnTo>
                        <a:pt x="368" y="608"/>
                      </a:lnTo>
                      <a:lnTo>
                        <a:pt x="368" y="608"/>
                      </a:lnTo>
                      <a:close/>
                      <a:moveTo>
                        <a:pt x="566" y="563"/>
                      </a:moveTo>
                      <a:lnTo>
                        <a:pt x="451" y="563"/>
                      </a:lnTo>
                      <a:lnTo>
                        <a:pt x="451" y="385"/>
                      </a:lnTo>
                      <a:lnTo>
                        <a:pt x="505" y="385"/>
                      </a:lnTo>
                      <a:lnTo>
                        <a:pt x="505" y="521"/>
                      </a:lnTo>
                      <a:lnTo>
                        <a:pt x="566" y="521"/>
                      </a:lnTo>
                      <a:lnTo>
                        <a:pt x="566" y="563"/>
                      </a:lnTo>
                      <a:close/>
                      <a:moveTo>
                        <a:pt x="332" y="193"/>
                      </a:moveTo>
                      <a:cubicBezTo>
                        <a:pt x="202" y="193"/>
                        <a:pt x="96" y="161"/>
                        <a:pt x="96" y="121"/>
                      </a:cubicBezTo>
                      <a:cubicBezTo>
                        <a:pt x="96" y="80"/>
                        <a:pt x="202" y="48"/>
                        <a:pt x="332" y="48"/>
                      </a:cubicBezTo>
                      <a:cubicBezTo>
                        <a:pt x="463" y="48"/>
                        <a:pt x="570" y="81"/>
                        <a:pt x="570" y="121"/>
                      </a:cubicBezTo>
                      <a:cubicBezTo>
                        <a:pt x="570" y="161"/>
                        <a:pt x="463" y="193"/>
                        <a:pt x="332" y="193"/>
                      </a:cubicBez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endParaRPr lang="de-DE" sz="1836"/>
                </a:p>
              </p:txBody>
            </p:sp>
          </p:grpSp>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04212" y="721816"/>
                <a:ext cx="3951669" cy="2124863"/>
              </a:xfrm>
              <a:prstGeom prst="rect">
                <a:avLst/>
              </a:prstGeom>
              <a:grpFill/>
            </p:spPr>
          </p:pic>
          <p:sp>
            <p:nvSpPr>
              <p:cNvPr id="19" name="Left-Right Arrow 18"/>
              <p:cNvSpPr/>
              <p:nvPr/>
            </p:nvSpPr>
            <p:spPr>
              <a:xfrm rot="19800000">
                <a:off x="5356749" y="2630812"/>
                <a:ext cx="1285112" cy="349672"/>
              </a:xfrm>
              <a:prstGeom prst="leftRightArrow">
                <a:avLst/>
              </a:prstGeom>
              <a:grpFill/>
              <a:ln w="0">
                <a:noFill/>
                <a:prstDash val="solid"/>
                <a:round/>
                <a:headEnd/>
                <a:tailEnd/>
              </a:ln>
            </p:spPr>
            <p:txBody>
              <a:bodyPr vert="horz" wrap="square" lIns="93260" tIns="46630" rIns="93260" bIns="46630" numCol="1" anchor="t" anchorCtr="0" compatLnSpc="1">
                <a:prstTxWarp prst="textNoShape">
                  <a:avLst/>
                </a:prstTxWarp>
              </a:bodyPr>
              <a:lstStyle/>
              <a:p>
                <a:endParaRPr lang="de-DE" sz="1836"/>
              </a:p>
            </p:txBody>
          </p:sp>
          <p:sp>
            <p:nvSpPr>
              <p:cNvPr id="20" name="Rectangle 19"/>
              <p:cNvSpPr/>
              <p:nvPr/>
            </p:nvSpPr>
            <p:spPr>
              <a:xfrm>
                <a:off x="8004212" y="2828133"/>
                <a:ext cx="3951669" cy="435247"/>
              </a:xfrm>
              <a:prstGeom prst="rect">
                <a:avLst/>
              </a:prstGeom>
              <a:grpFill/>
              <a:ln w="0">
                <a:noFill/>
                <a:prstDash val="solid"/>
                <a:round/>
                <a:headEnd/>
                <a:tailEnd/>
              </a:ln>
            </p:spPr>
            <p:txBody>
              <a:bodyPr vert="horz" wrap="square" lIns="93260" tIns="46630" rIns="93260" bIns="46630" numCol="1" anchor="ctr" anchorCtr="0" compatLnSpc="1">
                <a:prstTxWarp prst="textNoShape">
                  <a:avLst/>
                </a:prstTxWarp>
              </a:bodyPr>
              <a:lstStyle/>
              <a:p>
                <a:pPr algn="ctr"/>
                <a:r>
                  <a:rPr lang="de-DE" sz="2040" dirty="0">
                    <a:solidFill>
                      <a:schemeClr val="bg1"/>
                    </a:solidFill>
                    <a:latin typeface="Segoe UI Light" panose="020B0502040204020203" pitchFamily="34" charset="0"/>
                    <a:cs typeface="Segoe UI Light" panose="020B0502040204020203" pitchFamily="34" charset="0"/>
                  </a:rPr>
                  <a:t>Data normalization</a:t>
                </a:r>
              </a:p>
            </p:txBody>
          </p:sp>
          <p:sp>
            <p:nvSpPr>
              <p:cNvPr id="21" name="TextBox 20"/>
              <p:cNvSpPr txBox="1"/>
              <p:nvPr/>
            </p:nvSpPr>
            <p:spPr>
              <a:xfrm rot="19800000">
                <a:off x="5475282" y="2310926"/>
                <a:ext cx="670376" cy="374846"/>
              </a:xfrm>
              <a:prstGeom prst="rect">
                <a:avLst/>
              </a:prstGeom>
              <a:grpFill/>
            </p:spPr>
            <p:txBody>
              <a:bodyPr wrap="none" rtlCol="0">
                <a:spAutoFit/>
              </a:bodyPr>
              <a:lstStyle/>
              <a:p>
                <a:r>
                  <a:rPr lang="de-DE" sz="1836" dirty="0">
                    <a:solidFill>
                      <a:schemeClr val="bg1"/>
                    </a:solidFill>
                  </a:rPr>
                  <a:t>ORM</a:t>
                </a:r>
              </a:p>
            </p:txBody>
          </p:sp>
        </p:grpSp>
      </p:grpSp>
      <p:sp>
        <p:nvSpPr>
          <p:cNvPr id="36" name="&quot;No&quot; Symbol 35"/>
          <p:cNvSpPr/>
          <p:nvPr/>
        </p:nvSpPr>
        <p:spPr>
          <a:xfrm>
            <a:off x="6148270" y="1480735"/>
            <a:ext cx="4555729" cy="3940249"/>
          </a:xfrm>
          <a:prstGeom prst="noSmoking">
            <a:avLst>
              <a:gd name="adj" fmla="val 755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solidFill>
            </a:endParaRPr>
          </a:p>
        </p:txBody>
      </p:sp>
      <p:sp>
        <p:nvSpPr>
          <p:cNvPr id="39" name="DocDB Label Text"/>
          <p:cNvSpPr/>
          <p:nvPr/>
        </p:nvSpPr>
        <p:spPr>
          <a:xfrm>
            <a:off x="1156284" y="5906833"/>
            <a:ext cx="3679016" cy="382308"/>
          </a:xfrm>
          <a:prstGeom prst="rect">
            <a:avLst/>
          </a:prstGeom>
        </p:spPr>
        <p:txBody>
          <a:bodyPr wrap="none">
            <a:spAutoFit/>
          </a:bodyPr>
          <a:lstStyle/>
          <a:p>
            <a:r>
              <a:rPr lang="en-US" sz="1836" dirty="0"/>
              <a:t>Non-relational, no schema enforced</a:t>
            </a:r>
          </a:p>
        </p:txBody>
      </p:sp>
      <p:grpSp>
        <p:nvGrpSpPr>
          <p:cNvPr id="37" name="Database"/>
          <p:cNvGrpSpPr>
            <a:grpSpLocks noChangeAspect="1"/>
          </p:cNvGrpSpPr>
          <p:nvPr/>
        </p:nvGrpSpPr>
        <p:grpSpPr>
          <a:xfrm>
            <a:off x="2137320" y="2413945"/>
            <a:ext cx="914400" cy="1828800"/>
            <a:chOff x="1631950" y="3298825"/>
            <a:chExt cx="282575" cy="565150"/>
          </a:xfrm>
        </p:grpSpPr>
        <p:sp>
          <p:nvSpPr>
            <p:cNvPr id="38"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3118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9"/>
                                        </p:tgtEl>
                                      </p:cBhvr>
                                    </p:animEffect>
                                    <p:set>
                                      <p:cBhvr>
                                        <p:cTn id="57" dur="1" fill="hold">
                                          <p:stCondLst>
                                            <p:cond delay="499"/>
                                          </p:stCondLst>
                                        </p:cTn>
                                        <p:tgtEl>
                                          <p:spTgt spid="39"/>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fade">
                                      <p:cBhvr>
                                        <p:cTn id="6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p:bldP spid="4" grpId="1" uiExpand="1"/>
      <p:bldP spid="36" grpId="0" uiExpand="1" animBg="1"/>
      <p:bldP spid="36" grpId="1" uiExpand="1" animBg="1"/>
      <p:bldP spid="39" grpId="0" uiExpand="1"/>
      <p:bldP spid="39" grpId="1"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DocumentDB</a:t>
            </a:r>
          </a:p>
        </p:txBody>
      </p:sp>
      <p:sp>
        <p:nvSpPr>
          <p:cNvPr id="5" name="Content Placeholder 2"/>
          <p:cNvSpPr txBox="1">
            <a:spLocks/>
          </p:cNvSpPr>
          <p:nvPr/>
        </p:nvSpPr>
        <p:spPr>
          <a:xfrm>
            <a:off x="425072" y="1451513"/>
            <a:ext cx="12010522" cy="636529"/>
          </a:xfrm>
          <a:prstGeom prst="rect">
            <a:avLst/>
          </a:prstGeom>
        </p:spPr>
        <p:txBody>
          <a:bodyPr vert="horz" wrap="square" lIns="146283" tIns="91427" rIns="146283" bIns="91427"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199" dirty="0">
                <a:solidFill>
                  <a:schemeClr val="tx1"/>
                </a:solidFill>
              </a:rPr>
              <a:t>Fully-managed, highly-scalable, NoSQL document database service</a:t>
            </a:r>
          </a:p>
        </p:txBody>
      </p:sp>
      <p:sp>
        <p:nvSpPr>
          <p:cNvPr id="15" name="TextBox 14"/>
          <p:cNvSpPr txBox="1"/>
          <p:nvPr/>
        </p:nvSpPr>
        <p:spPr>
          <a:xfrm>
            <a:off x="125452" y="4948885"/>
            <a:ext cx="2634552" cy="960220"/>
          </a:xfrm>
          <a:prstGeom prst="rect">
            <a:avLst/>
          </a:prstGeom>
          <a:noFill/>
        </p:spPr>
        <p:txBody>
          <a:bodyPr wrap="square" lIns="182854" tIns="146283" rIns="182854" bIns="146283" rtlCol="0">
            <a:spAutoFit/>
          </a:bodyPr>
          <a:lstStyle/>
          <a:p>
            <a:pPr algn="ctr">
              <a:lnSpc>
                <a:spcPct val="90000"/>
              </a:lnSpc>
              <a:spcAft>
                <a:spcPts val="600"/>
              </a:spcAft>
            </a:pPr>
            <a:r>
              <a:rPr lang="en-US" sz="2400" dirty="0">
                <a:latin typeface="+mj-lt"/>
              </a:rPr>
              <a:t>query over schema-free JSON</a:t>
            </a:r>
          </a:p>
        </p:txBody>
      </p:sp>
      <p:sp>
        <p:nvSpPr>
          <p:cNvPr id="16" name="TextBox 15"/>
          <p:cNvSpPr txBox="1"/>
          <p:nvPr/>
        </p:nvSpPr>
        <p:spPr>
          <a:xfrm>
            <a:off x="2763917" y="4922560"/>
            <a:ext cx="3115983" cy="1051931"/>
          </a:xfrm>
          <a:prstGeom prst="rect">
            <a:avLst/>
          </a:prstGeom>
          <a:noFill/>
        </p:spPr>
        <p:txBody>
          <a:bodyPr wrap="square" lIns="182854" tIns="146283" rIns="182854" bIns="146283" rtlCol="0">
            <a:spAutoFit/>
          </a:bodyPr>
          <a:lstStyle/>
          <a:p>
            <a:pPr algn="ctr">
              <a:lnSpc>
                <a:spcPct val="90000"/>
              </a:lnSpc>
              <a:spcAft>
                <a:spcPts val="600"/>
              </a:spcAft>
            </a:pPr>
            <a:r>
              <a:rPr lang="en-US" sz="2400" dirty="0">
                <a:latin typeface="+mj-lt"/>
              </a:rPr>
              <a:t>multi-document</a:t>
            </a:r>
          </a:p>
          <a:p>
            <a:pPr algn="ctr">
              <a:lnSpc>
                <a:spcPct val="90000"/>
              </a:lnSpc>
              <a:spcAft>
                <a:spcPts val="600"/>
              </a:spcAft>
            </a:pPr>
            <a:r>
              <a:rPr lang="en-US" sz="2400" dirty="0">
                <a:latin typeface="+mj-lt"/>
              </a:rPr>
              <a:t>transactions</a:t>
            </a:r>
          </a:p>
        </p:txBody>
      </p:sp>
      <p:sp>
        <p:nvSpPr>
          <p:cNvPr id="17" name="TextBox 16"/>
          <p:cNvSpPr txBox="1"/>
          <p:nvPr/>
        </p:nvSpPr>
        <p:spPr>
          <a:xfrm>
            <a:off x="5761002" y="4948879"/>
            <a:ext cx="3115983" cy="973456"/>
          </a:xfrm>
          <a:prstGeom prst="rect">
            <a:avLst/>
          </a:prstGeom>
          <a:noFill/>
        </p:spPr>
        <p:txBody>
          <a:bodyPr wrap="square" lIns="182854" tIns="146283" rIns="182854" bIns="146283" rtlCol="0">
            <a:spAutoFit/>
          </a:bodyPr>
          <a:lstStyle/>
          <a:p>
            <a:pPr algn="ctr">
              <a:lnSpc>
                <a:spcPct val="90000"/>
              </a:lnSpc>
              <a:spcAft>
                <a:spcPts val="600"/>
              </a:spcAft>
            </a:pPr>
            <a:r>
              <a:rPr lang="en-US" sz="2400" dirty="0">
                <a:latin typeface="+mj-lt"/>
              </a:rPr>
              <a:t>tunable, high performance</a:t>
            </a:r>
          </a:p>
        </p:txBody>
      </p:sp>
      <p:sp>
        <p:nvSpPr>
          <p:cNvPr id="21" name="Rectangle 20"/>
          <p:cNvSpPr/>
          <p:nvPr/>
        </p:nvSpPr>
        <p:spPr bwMode="auto">
          <a:xfrm>
            <a:off x="8632960" y="4031511"/>
            <a:ext cx="3430880" cy="982524"/>
          </a:xfrm>
          <a:prstGeom prst="rect">
            <a:avLst/>
          </a:prstGeom>
          <a:solidFill>
            <a:schemeClr val="bg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a:off x="8939613" y="4921132"/>
            <a:ext cx="3115983" cy="1312471"/>
          </a:xfrm>
          <a:prstGeom prst="rect">
            <a:avLst/>
          </a:prstGeom>
          <a:noFill/>
        </p:spPr>
        <p:txBody>
          <a:bodyPr wrap="square" lIns="182854" tIns="146283" rIns="182854" bIns="146283" rtlCol="0">
            <a:spAutoFit/>
          </a:bodyPr>
          <a:lstStyle/>
          <a:p>
            <a:pPr algn="ctr">
              <a:lnSpc>
                <a:spcPct val="90000"/>
              </a:lnSpc>
              <a:spcAft>
                <a:spcPts val="600"/>
              </a:spcAft>
            </a:pPr>
            <a:r>
              <a:rPr lang="en-US" sz="2400" dirty="0">
                <a:latin typeface="+mj-lt"/>
              </a:rPr>
              <a:t>fully managed and designed for massive scale</a:t>
            </a:r>
          </a:p>
        </p:txBody>
      </p:sp>
      <p:grpSp>
        <p:nvGrpSpPr>
          <p:cNvPr id="63" name="Group 62"/>
          <p:cNvGrpSpPr>
            <a:grpSpLocks noChangeAspect="1"/>
          </p:cNvGrpSpPr>
          <p:nvPr/>
        </p:nvGrpSpPr>
        <p:grpSpPr>
          <a:xfrm>
            <a:off x="3743022" y="2483137"/>
            <a:ext cx="1229258" cy="1771946"/>
            <a:chOff x="5265737" y="1597819"/>
            <a:chExt cx="1899194" cy="2737643"/>
          </a:xfrm>
        </p:grpSpPr>
        <p:sp>
          <p:nvSpPr>
            <p:cNvPr id="64" name="Rectangle 63"/>
            <p:cNvSpPr/>
            <p:nvPr/>
          </p:nvSpPr>
          <p:spPr bwMode="auto">
            <a:xfrm>
              <a:off x="5265737" y="2278062"/>
              <a:ext cx="1752600" cy="2057400"/>
            </a:xfrm>
            <a:prstGeom prst="rect">
              <a:avLst/>
            </a:prstGeom>
            <a:solidFill>
              <a:srgbClr val="61697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b" anchorCtr="0" forceAA="0" compatLnSpc="1">
              <a:prstTxWarp prst="textNoShape">
                <a:avLst/>
              </a:prstTxWarp>
              <a:noAutofit/>
            </a:bodyPr>
            <a:lstStyle/>
            <a:p>
              <a:pPr algn="r" defTabSz="951028" fontAlgn="base">
                <a:lnSpc>
                  <a:spcPct val="90000"/>
                </a:lnSpc>
                <a:spcBef>
                  <a:spcPct val="0"/>
                </a:spcBef>
                <a:spcAft>
                  <a:spcPct val="0"/>
                </a:spcAft>
              </a:pPr>
              <a:r>
                <a:rPr lang="en-US" sz="5507" dirty="0">
                  <a:solidFill>
                    <a:schemeClr val="bg1"/>
                  </a:solidFill>
                  <a:ea typeface="Segoe UI" pitchFamily="34" charset="0"/>
                  <a:cs typeface="Segoe UI" pitchFamily="34" charset="0"/>
                </a:rPr>
                <a:t>JS</a:t>
              </a:r>
              <a:endParaRPr lang="en-US" sz="2448" dirty="0">
                <a:solidFill>
                  <a:schemeClr val="bg1"/>
                </a:solidFill>
                <a:ea typeface="Segoe UI" pitchFamily="34" charset="0"/>
                <a:cs typeface="Segoe UI" pitchFamily="34" charset="0"/>
              </a:endParaRPr>
            </a:p>
          </p:txBody>
        </p:sp>
        <p:grpSp>
          <p:nvGrpSpPr>
            <p:cNvPr id="65" name="Group 64"/>
            <p:cNvGrpSpPr/>
            <p:nvPr/>
          </p:nvGrpSpPr>
          <p:grpSpPr bwMode="black">
            <a:xfrm>
              <a:off x="5913437" y="1597819"/>
              <a:ext cx="1251494" cy="979487"/>
              <a:chOff x="5184775" y="225425"/>
              <a:chExt cx="1500188" cy="1220788"/>
            </a:xfrm>
            <a:solidFill>
              <a:srgbClr val="FFFFFF"/>
            </a:solidFill>
          </p:grpSpPr>
          <p:sp>
            <p:nvSpPr>
              <p:cNvPr id="6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616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a:p>
            </p:txBody>
          </p:sp>
          <p:sp>
            <p:nvSpPr>
              <p:cNvPr id="67" name="Oval 87"/>
              <p:cNvSpPr>
                <a:spLocks noChangeArrowheads="1"/>
              </p:cNvSpPr>
              <p:nvPr/>
            </p:nvSpPr>
            <p:spPr bwMode="black">
              <a:xfrm>
                <a:off x="5630863" y="812800"/>
                <a:ext cx="203200" cy="203200"/>
              </a:xfrm>
              <a:prstGeom prst="ellipse">
                <a:avLst/>
              </a:prstGeom>
              <a:solidFill>
                <a:srgbClr val="616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a:p>
            </p:txBody>
          </p:sp>
          <p:sp>
            <p:nvSpPr>
              <p:cNvPr id="6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616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a:p>
            </p:txBody>
          </p:sp>
        </p:grpSp>
      </p:grpSp>
      <p:grpSp>
        <p:nvGrpSpPr>
          <p:cNvPr id="69" name="Group 68"/>
          <p:cNvGrpSpPr>
            <a:grpSpLocks noChangeAspect="1"/>
          </p:cNvGrpSpPr>
          <p:nvPr/>
        </p:nvGrpSpPr>
        <p:grpSpPr>
          <a:xfrm>
            <a:off x="180939" y="2273341"/>
            <a:ext cx="2770199" cy="2692836"/>
            <a:chOff x="3866797" y="623221"/>
            <a:chExt cx="4826270" cy="4691483"/>
          </a:xfrm>
        </p:grpSpPr>
        <p:sp>
          <p:nvSpPr>
            <p:cNvPr id="70" name="TextBox 69"/>
            <p:cNvSpPr txBox="1"/>
            <p:nvPr/>
          </p:nvSpPr>
          <p:spPr>
            <a:xfrm>
              <a:off x="3866797" y="623221"/>
              <a:ext cx="4826270" cy="4691483"/>
            </a:xfrm>
            <a:prstGeom prst="rect">
              <a:avLst/>
            </a:prstGeom>
            <a:noFill/>
          </p:spPr>
          <p:txBody>
            <a:bodyPr wrap="none" lIns="186521" tIns="149217" rIns="186521" bIns="149217" rtlCol="0">
              <a:spAutoFit/>
            </a:bodyPr>
            <a:lstStyle/>
            <a:p>
              <a:pPr>
                <a:lnSpc>
                  <a:spcPct val="90000"/>
                </a:lnSpc>
                <a:spcAft>
                  <a:spcPts val="612"/>
                </a:spcAft>
              </a:pPr>
              <a:r>
                <a:rPr lang="en-US" sz="16930" dirty="0">
                  <a:solidFill>
                    <a:srgbClr val="61697E"/>
                  </a:solidFill>
                  <a:latin typeface="+mj-lt"/>
                  <a:cs typeface="Consolas" panose="020B0609020204030204" pitchFamily="49" charset="0"/>
                </a:rPr>
                <a:t>{  }</a:t>
              </a:r>
              <a:endParaRPr lang="en-US" sz="11729" dirty="0">
                <a:solidFill>
                  <a:srgbClr val="61697E"/>
                </a:solidFill>
                <a:latin typeface="+mj-lt"/>
                <a:cs typeface="Consolas" panose="020B0609020204030204" pitchFamily="49" charset="0"/>
              </a:endParaRPr>
            </a:p>
          </p:txBody>
        </p:sp>
        <p:sp>
          <p:nvSpPr>
            <p:cNvPr id="71" name="Freeform 128"/>
            <p:cNvSpPr>
              <a:spLocks noEditPoints="1"/>
            </p:cNvSpPr>
            <p:nvPr/>
          </p:nvSpPr>
          <p:spPr bwMode="black">
            <a:xfrm>
              <a:off x="5227636" y="1671105"/>
              <a:ext cx="2057400" cy="2318016"/>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61697E"/>
            </a:solidFill>
            <a:ln>
              <a:solidFill>
                <a:srgbClr val="61697E"/>
              </a:solidFill>
            </a:ln>
            <a:extLst/>
          </p:spPr>
          <p:txBody>
            <a:bodyPr vert="horz" wrap="square" lIns="93260" tIns="46630" rIns="93260" bIns="46630" numCol="1" anchor="t" anchorCtr="0" compatLnSpc="1">
              <a:prstTxWarp prst="textNoShape">
                <a:avLst/>
              </a:prstTxWarp>
            </a:bodyPr>
            <a:lstStyle/>
            <a:p>
              <a:endParaRPr lang="en-US" sz="1836">
                <a:solidFill>
                  <a:srgbClr val="5B9BD5"/>
                </a:solidFill>
              </a:endParaRPr>
            </a:p>
          </p:txBody>
        </p:sp>
        <p:sp>
          <p:nvSpPr>
            <p:cNvPr id="72" name="Rounded Rectangle 71"/>
            <p:cNvSpPr/>
            <p:nvPr/>
          </p:nvSpPr>
          <p:spPr bwMode="auto">
            <a:xfrm>
              <a:off x="5091777" y="3040062"/>
              <a:ext cx="1295400" cy="653784"/>
            </a:xfrm>
            <a:prstGeom prst="roundRect">
              <a:avLst/>
            </a:prstGeom>
            <a:solidFill>
              <a:srgbClr val="61697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632" b="1" dirty="0">
                  <a:solidFill>
                    <a:schemeClr val="bg1"/>
                  </a:solidFill>
                  <a:ea typeface="Segoe UI" pitchFamily="34" charset="0"/>
                  <a:cs typeface="Segoe UI" pitchFamily="34" charset="0"/>
                </a:rPr>
                <a:t>SQL</a:t>
              </a:r>
              <a:endParaRPr lang="en-US" sz="1224" b="1" dirty="0">
                <a:solidFill>
                  <a:schemeClr val="bg1"/>
                </a:solidFill>
                <a:ea typeface="Segoe UI" pitchFamily="34" charset="0"/>
                <a:cs typeface="Segoe UI" pitchFamily="34" charset="0"/>
              </a:endParaRPr>
            </a:p>
          </p:txBody>
        </p:sp>
      </p:grpSp>
      <p:grpSp>
        <p:nvGrpSpPr>
          <p:cNvPr id="73" name="Group 72"/>
          <p:cNvGrpSpPr>
            <a:grpSpLocks noChangeAspect="1"/>
          </p:cNvGrpSpPr>
          <p:nvPr/>
        </p:nvGrpSpPr>
        <p:grpSpPr>
          <a:xfrm>
            <a:off x="6305474" y="2571111"/>
            <a:ext cx="2013576" cy="1771946"/>
            <a:chOff x="4713287" y="1651732"/>
            <a:chExt cx="2857500" cy="2514600"/>
          </a:xfrm>
        </p:grpSpPr>
        <p:grpSp>
          <p:nvGrpSpPr>
            <p:cNvPr id="74" name="Group 73"/>
            <p:cNvGrpSpPr/>
            <p:nvPr/>
          </p:nvGrpSpPr>
          <p:grpSpPr>
            <a:xfrm>
              <a:off x="4713287" y="1651732"/>
              <a:ext cx="2857500" cy="2514600"/>
              <a:chOff x="4275137" y="2354262"/>
              <a:chExt cx="2857500" cy="2171700"/>
            </a:xfrm>
          </p:grpSpPr>
          <p:sp>
            <p:nvSpPr>
              <p:cNvPr id="76" name="Isosceles Triangle 75"/>
              <p:cNvSpPr/>
              <p:nvPr/>
            </p:nvSpPr>
            <p:spPr bwMode="auto">
              <a:xfrm>
                <a:off x="4541837" y="2544762"/>
                <a:ext cx="2362200" cy="1790700"/>
              </a:xfrm>
              <a:prstGeom prst="triangle">
                <a:avLst/>
              </a:prstGeom>
              <a:noFill/>
              <a:ln w="76200">
                <a:solidFill>
                  <a:srgbClr val="6169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p:cNvSpPr/>
              <p:nvPr/>
            </p:nvSpPr>
            <p:spPr bwMode="auto">
              <a:xfrm>
                <a:off x="5494337" y="2354262"/>
                <a:ext cx="457200" cy="381000"/>
              </a:xfrm>
              <a:prstGeom prst="ellipse">
                <a:avLst/>
              </a:prstGeom>
              <a:solidFill>
                <a:srgbClr val="61697E"/>
              </a:solidFill>
              <a:ln>
                <a:solidFill>
                  <a:srgbClr val="6169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p:cNvSpPr/>
              <p:nvPr/>
            </p:nvSpPr>
            <p:spPr bwMode="auto">
              <a:xfrm>
                <a:off x="6675437" y="4144962"/>
                <a:ext cx="457200" cy="381000"/>
              </a:xfrm>
              <a:prstGeom prst="ellipse">
                <a:avLst/>
              </a:prstGeom>
              <a:solidFill>
                <a:srgbClr val="61697E"/>
              </a:solidFill>
              <a:ln>
                <a:solidFill>
                  <a:srgbClr val="6169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p:cNvSpPr/>
              <p:nvPr/>
            </p:nvSpPr>
            <p:spPr bwMode="auto">
              <a:xfrm>
                <a:off x="4275137" y="4144962"/>
                <a:ext cx="457200" cy="381000"/>
              </a:xfrm>
              <a:prstGeom prst="ellipse">
                <a:avLst/>
              </a:prstGeom>
              <a:solidFill>
                <a:srgbClr val="61697E"/>
              </a:solidFill>
              <a:ln>
                <a:solidFill>
                  <a:srgbClr val="6169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5" name="Freeform 139"/>
            <p:cNvSpPr>
              <a:spLocks/>
            </p:cNvSpPr>
            <p:nvPr/>
          </p:nvSpPr>
          <p:spPr bwMode="black">
            <a:xfrm>
              <a:off x="5680883" y="2744563"/>
              <a:ext cx="960406" cy="718123"/>
            </a:xfrm>
            <a:custGeom>
              <a:avLst/>
              <a:gdLst>
                <a:gd name="T0" fmla="*/ 384 w 450"/>
                <a:gd name="T1" fmla="*/ 111 h 378"/>
                <a:gd name="T2" fmla="*/ 388 w 450"/>
                <a:gd name="T3" fmla="*/ 104 h 378"/>
                <a:gd name="T4" fmla="*/ 381 w 450"/>
                <a:gd name="T5" fmla="*/ 97 h 378"/>
                <a:gd name="T6" fmla="*/ 349 w 450"/>
                <a:gd name="T7" fmla="*/ 97 h 378"/>
                <a:gd name="T8" fmla="*/ 257 w 450"/>
                <a:gd name="T9" fmla="*/ 68 h 378"/>
                <a:gd name="T10" fmla="*/ 231 w 450"/>
                <a:gd name="T11" fmla="*/ 50 h 378"/>
                <a:gd name="T12" fmla="*/ 231 w 450"/>
                <a:gd name="T13" fmla="*/ 33 h 378"/>
                <a:gd name="T14" fmla="*/ 242 w 450"/>
                <a:gd name="T15" fmla="*/ 17 h 378"/>
                <a:gd name="T16" fmla="*/ 224 w 450"/>
                <a:gd name="T17" fmla="*/ 0 h 378"/>
                <a:gd name="T18" fmla="*/ 207 w 450"/>
                <a:gd name="T19" fmla="*/ 17 h 378"/>
                <a:gd name="T20" fmla="*/ 217 w 450"/>
                <a:gd name="T21" fmla="*/ 33 h 378"/>
                <a:gd name="T22" fmla="*/ 217 w 450"/>
                <a:gd name="T23" fmla="*/ 50 h 378"/>
                <a:gd name="T24" fmla="*/ 192 w 450"/>
                <a:gd name="T25" fmla="*/ 68 h 378"/>
                <a:gd name="T26" fmla="*/ 99 w 450"/>
                <a:gd name="T27" fmla="*/ 97 h 378"/>
                <a:gd name="T28" fmla="*/ 69 w 450"/>
                <a:gd name="T29" fmla="*/ 97 h 378"/>
                <a:gd name="T30" fmla="*/ 62 w 450"/>
                <a:gd name="T31" fmla="*/ 104 h 378"/>
                <a:gd name="T32" fmla="*/ 66 w 450"/>
                <a:gd name="T33" fmla="*/ 111 h 378"/>
                <a:gd name="T34" fmla="*/ 6 w 450"/>
                <a:gd name="T35" fmla="*/ 255 h 378"/>
                <a:gd name="T36" fmla="*/ 20 w 450"/>
                <a:gd name="T37" fmla="*/ 255 h 378"/>
                <a:gd name="T38" fmla="*/ 69 w 450"/>
                <a:gd name="T39" fmla="*/ 136 h 378"/>
                <a:gd name="T40" fmla="*/ 125 w 450"/>
                <a:gd name="T41" fmla="*/ 270 h 378"/>
                <a:gd name="T42" fmla="*/ 0 w 450"/>
                <a:gd name="T43" fmla="*/ 270 h 378"/>
                <a:gd name="T44" fmla="*/ 69 w 450"/>
                <a:gd name="T45" fmla="*/ 319 h 378"/>
                <a:gd name="T46" fmla="*/ 139 w 450"/>
                <a:gd name="T47" fmla="*/ 270 h 378"/>
                <a:gd name="T48" fmla="*/ 73 w 450"/>
                <a:gd name="T49" fmla="*/ 112 h 378"/>
                <a:gd name="T50" fmla="*/ 196 w 450"/>
                <a:gd name="T51" fmla="*/ 112 h 378"/>
                <a:gd name="T52" fmla="*/ 213 w 450"/>
                <a:gd name="T53" fmla="*/ 122 h 378"/>
                <a:gd name="T54" fmla="*/ 213 w 450"/>
                <a:gd name="T55" fmla="*/ 328 h 378"/>
                <a:gd name="T56" fmla="*/ 108 w 450"/>
                <a:gd name="T57" fmla="*/ 367 h 378"/>
                <a:gd name="T58" fmla="*/ 108 w 450"/>
                <a:gd name="T59" fmla="*/ 378 h 378"/>
                <a:gd name="T60" fmla="*/ 342 w 450"/>
                <a:gd name="T61" fmla="*/ 378 h 378"/>
                <a:gd name="T62" fmla="*/ 342 w 450"/>
                <a:gd name="T63" fmla="*/ 367 h 378"/>
                <a:gd name="T64" fmla="*/ 236 w 450"/>
                <a:gd name="T65" fmla="*/ 328 h 378"/>
                <a:gd name="T66" fmla="*/ 236 w 450"/>
                <a:gd name="T67" fmla="*/ 122 h 378"/>
                <a:gd name="T68" fmla="*/ 252 w 450"/>
                <a:gd name="T69" fmla="*/ 112 h 378"/>
                <a:gd name="T70" fmla="*/ 377 w 450"/>
                <a:gd name="T71" fmla="*/ 112 h 378"/>
                <a:gd name="T72" fmla="*/ 317 w 450"/>
                <a:gd name="T73" fmla="*/ 255 h 378"/>
                <a:gd name="T74" fmla="*/ 331 w 450"/>
                <a:gd name="T75" fmla="*/ 255 h 378"/>
                <a:gd name="T76" fmla="*/ 380 w 450"/>
                <a:gd name="T77" fmla="*/ 136 h 378"/>
                <a:gd name="T78" fmla="*/ 436 w 450"/>
                <a:gd name="T79" fmla="*/ 270 h 378"/>
                <a:gd name="T80" fmla="*/ 311 w 450"/>
                <a:gd name="T81" fmla="*/ 270 h 378"/>
                <a:gd name="T82" fmla="*/ 380 w 450"/>
                <a:gd name="T83" fmla="*/ 319 h 378"/>
                <a:gd name="T84" fmla="*/ 450 w 450"/>
                <a:gd name="T85" fmla="*/ 270 h 378"/>
                <a:gd name="T86" fmla="*/ 384 w 450"/>
                <a:gd name="T87" fmla="*/ 11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0" h="378">
                  <a:moveTo>
                    <a:pt x="384" y="111"/>
                  </a:moveTo>
                  <a:cubicBezTo>
                    <a:pt x="386" y="110"/>
                    <a:pt x="388" y="107"/>
                    <a:pt x="388" y="104"/>
                  </a:cubicBezTo>
                  <a:cubicBezTo>
                    <a:pt x="388" y="100"/>
                    <a:pt x="385" y="97"/>
                    <a:pt x="381" y="97"/>
                  </a:cubicBezTo>
                  <a:cubicBezTo>
                    <a:pt x="349" y="97"/>
                    <a:pt x="349" y="97"/>
                    <a:pt x="349" y="97"/>
                  </a:cubicBezTo>
                  <a:cubicBezTo>
                    <a:pt x="321" y="89"/>
                    <a:pt x="292" y="74"/>
                    <a:pt x="257" y="68"/>
                  </a:cubicBezTo>
                  <a:cubicBezTo>
                    <a:pt x="251" y="59"/>
                    <a:pt x="242" y="52"/>
                    <a:pt x="231" y="50"/>
                  </a:cubicBezTo>
                  <a:cubicBezTo>
                    <a:pt x="231" y="33"/>
                    <a:pt x="231" y="33"/>
                    <a:pt x="231" y="33"/>
                  </a:cubicBezTo>
                  <a:cubicBezTo>
                    <a:pt x="237" y="31"/>
                    <a:pt x="242" y="24"/>
                    <a:pt x="242" y="17"/>
                  </a:cubicBezTo>
                  <a:cubicBezTo>
                    <a:pt x="242" y="8"/>
                    <a:pt x="234" y="0"/>
                    <a:pt x="224" y="0"/>
                  </a:cubicBezTo>
                  <a:cubicBezTo>
                    <a:pt x="215" y="0"/>
                    <a:pt x="207" y="8"/>
                    <a:pt x="207" y="17"/>
                  </a:cubicBezTo>
                  <a:cubicBezTo>
                    <a:pt x="207" y="24"/>
                    <a:pt x="211" y="31"/>
                    <a:pt x="217" y="33"/>
                  </a:cubicBezTo>
                  <a:cubicBezTo>
                    <a:pt x="217" y="50"/>
                    <a:pt x="217" y="50"/>
                    <a:pt x="217" y="50"/>
                  </a:cubicBezTo>
                  <a:cubicBezTo>
                    <a:pt x="206" y="52"/>
                    <a:pt x="197" y="59"/>
                    <a:pt x="192" y="68"/>
                  </a:cubicBezTo>
                  <a:cubicBezTo>
                    <a:pt x="156" y="74"/>
                    <a:pt x="128" y="89"/>
                    <a:pt x="99" y="97"/>
                  </a:cubicBezTo>
                  <a:cubicBezTo>
                    <a:pt x="69" y="97"/>
                    <a:pt x="69" y="97"/>
                    <a:pt x="69" y="97"/>
                  </a:cubicBezTo>
                  <a:cubicBezTo>
                    <a:pt x="65" y="97"/>
                    <a:pt x="62" y="100"/>
                    <a:pt x="62" y="104"/>
                  </a:cubicBezTo>
                  <a:cubicBezTo>
                    <a:pt x="62" y="107"/>
                    <a:pt x="63" y="110"/>
                    <a:pt x="66" y="111"/>
                  </a:cubicBezTo>
                  <a:cubicBezTo>
                    <a:pt x="6" y="255"/>
                    <a:pt x="6" y="255"/>
                    <a:pt x="6" y="255"/>
                  </a:cubicBezTo>
                  <a:cubicBezTo>
                    <a:pt x="20" y="255"/>
                    <a:pt x="20" y="255"/>
                    <a:pt x="20" y="255"/>
                  </a:cubicBezTo>
                  <a:cubicBezTo>
                    <a:pt x="69" y="136"/>
                    <a:pt x="69" y="136"/>
                    <a:pt x="69" y="136"/>
                  </a:cubicBezTo>
                  <a:cubicBezTo>
                    <a:pt x="125" y="270"/>
                    <a:pt x="125" y="270"/>
                    <a:pt x="125" y="270"/>
                  </a:cubicBezTo>
                  <a:cubicBezTo>
                    <a:pt x="0" y="270"/>
                    <a:pt x="0" y="270"/>
                    <a:pt x="0" y="270"/>
                  </a:cubicBezTo>
                  <a:cubicBezTo>
                    <a:pt x="0" y="297"/>
                    <a:pt x="31" y="319"/>
                    <a:pt x="69" y="319"/>
                  </a:cubicBezTo>
                  <a:cubicBezTo>
                    <a:pt x="108" y="319"/>
                    <a:pt x="139" y="297"/>
                    <a:pt x="139" y="270"/>
                  </a:cubicBezTo>
                  <a:cubicBezTo>
                    <a:pt x="73" y="112"/>
                    <a:pt x="73" y="112"/>
                    <a:pt x="73" y="112"/>
                  </a:cubicBezTo>
                  <a:cubicBezTo>
                    <a:pt x="196" y="112"/>
                    <a:pt x="196" y="112"/>
                    <a:pt x="196" y="112"/>
                  </a:cubicBezTo>
                  <a:cubicBezTo>
                    <a:pt x="201" y="117"/>
                    <a:pt x="206" y="120"/>
                    <a:pt x="213" y="122"/>
                  </a:cubicBezTo>
                  <a:cubicBezTo>
                    <a:pt x="213" y="328"/>
                    <a:pt x="213" y="328"/>
                    <a:pt x="213" y="328"/>
                  </a:cubicBezTo>
                  <a:cubicBezTo>
                    <a:pt x="164" y="331"/>
                    <a:pt x="124" y="351"/>
                    <a:pt x="108" y="367"/>
                  </a:cubicBezTo>
                  <a:cubicBezTo>
                    <a:pt x="108" y="370"/>
                    <a:pt x="108" y="373"/>
                    <a:pt x="108" y="378"/>
                  </a:cubicBezTo>
                  <a:cubicBezTo>
                    <a:pt x="114" y="378"/>
                    <a:pt x="335" y="378"/>
                    <a:pt x="342" y="378"/>
                  </a:cubicBezTo>
                  <a:cubicBezTo>
                    <a:pt x="342" y="373"/>
                    <a:pt x="342" y="370"/>
                    <a:pt x="342" y="367"/>
                  </a:cubicBezTo>
                  <a:cubicBezTo>
                    <a:pt x="326" y="351"/>
                    <a:pt x="285" y="331"/>
                    <a:pt x="236" y="328"/>
                  </a:cubicBezTo>
                  <a:cubicBezTo>
                    <a:pt x="236" y="122"/>
                    <a:pt x="236" y="122"/>
                    <a:pt x="236" y="122"/>
                  </a:cubicBezTo>
                  <a:cubicBezTo>
                    <a:pt x="242" y="120"/>
                    <a:pt x="248" y="117"/>
                    <a:pt x="252" y="112"/>
                  </a:cubicBezTo>
                  <a:cubicBezTo>
                    <a:pt x="377" y="112"/>
                    <a:pt x="377" y="112"/>
                    <a:pt x="377" y="112"/>
                  </a:cubicBezTo>
                  <a:cubicBezTo>
                    <a:pt x="317" y="255"/>
                    <a:pt x="317" y="255"/>
                    <a:pt x="317" y="255"/>
                  </a:cubicBezTo>
                  <a:cubicBezTo>
                    <a:pt x="331" y="255"/>
                    <a:pt x="331" y="255"/>
                    <a:pt x="331" y="255"/>
                  </a:cubicBezTo>
                  <a:cubicBezTo>
                    <a:pt x="380" y="136"/>
                    <a:pt x="380" y="136"/>
                    <a:pt x="380" y="136"/>
                  </a:cubicBezTo>
                  <a:cubicBezTo>
                    <a:pt x="436" y="270"/>
                    <a:pt x="436" y="270"/>
                    <a:pt x="436" y="270"/>
                  </a:cubicBezTo>
                  <a:cubicBezTo>
                    <a:pt x="311" y="270"/>
                    <a:pt x="311" y="270"/>
                    <a:pt x="311" y="270"/>
                  </a:cubicBezTo>
                  <a:cubicBezTo>
                    <a:pt x="311" y="297"/>
                    <a:pt x="342" y="319"/>
                    <a:pt x="380" y="319"/>
                  </a:cubicBezTo>
                  <a:cubicBezTo>
                    <a:pt x="419" y="319"/>
                    <a:pt x="450" y="297"/>
                    <a:pt x="450" y="270"/>
                  </a:cubicBezTo>
                  <a:lnTo>
                    <a:pt x="384" y="111"/>
                  </a:lnTo>
                  <a:close/>
                </a:path>
              </a:pathLst>
            </a:custGeom>
            <a:solidFill>
              <a:srgbClr val="FFFFFF"/>
            </a:solidFill>
            <a:ln w="19050">
              <a:solidFill>
                <a:srgbClr val="61697E"/>
              </a:solidFill>
            </a:ln>
          </p:spPr>
          <p:txBody>
            <a:bodyPr vert="horz" wrap="square" lIns="83943" tIns="41972" rIns="83943" bIns="41972" numCol="1" anchor="t" anchorCtr="0" compatLnSpc="1">
              <a:prstTxWarp prst="textNoShape">
                <a:avLst/>
              </a:prstTxWarp>
            </a:bodyPr>
            <a:lstStyle/>
            <a:p>
              <a:endParaRPr lang="en-US" sz="1632"/>
            </a:p>
          </p:txBody>
        </p:sp>
      </p:grpSp>
      <p:grpSp>
        <p:nvGrpSpPr>
          <p:cNvPr id="88" name="Group 87"/>
          <p:cNvGrpSpPr/>
          <p:nvPr/>
        </p:nvGrpSpPr>
        <p:grpSpPr>
          <a:xfrm>
            <a:off x="9290869" y="2921879"/>
            <a:ext cx="2650383" cy="1421178"/>
            <a:chOff x="357183" y="5281771"/>
            <a:chExt cx="2717074" cy="1426986"/>
          </a:xfrm>
        </p:grpSpPr>
        <p:sp>
          <p:nvSpPr>
            <p:cNvPr id="89" name="Oval 88"/>
            <p:cNvSpPr/>
            <p:nvPr/>
          </p:nvSpPr>
          <p:spPr bwMode="auto">
            <a:xfrm>
              <a:off x="889366" y="5560113"/>
              <a:ext cx="796007" cy="718767"/>
            </a:xfrm>
            <a:prstGeom prst="ellipse">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0" name="Oval 89"/>
            <p:cNvSpPr/>
            <p:nvPr/>
          </p:nvSpPr>
          <p:spPr bwMode="auto">
            <a:xfrm>
              <a:off x="1269183" y="5281771"/>
              <a:ext cx="1038273" cy="1102713"/>
            </a:xfrm>
            <a:prstGeom prst="ellipse">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1" name="Oval 90"/>
            <p:cNvSpPr/>
            <p:nvPr/>
          </p:nvSpPr>
          <p:spPr bwMode="auto">
            <a:xfrm>
              <a:off x="2058508" y="5671332"/>
              <a:ext cx="522515" cy="471896"/>
            </a:xfrm>
            <a:prstGeom prst="ellipse">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2" name="Rectangle 91"/>
            <p:cNvSpPr/>
            <p:nvPr/>
          </p:nvSpPr>
          <p:spPr bwMode="auto">
            <a:xfrm>
              <a:off x="357183" y="6099157"/>
              <a:ext cx="2717074" cy="609600"/>
            </a:xfrm>
            <a:prstGeom prst="rect">
              <a:avLst/>
            </a:pr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3" name="Oval 92"/>
            <p:cNvSpPr/>
            <p:nvPr/>
          </p:nvSpPr>
          <p:spPr bwMode="auto">
            <a:xfrm>
              <a:off x="1995795" y="5368121"/>
              <a:ext cx="522515" cy="535278"/>
            </a:xfrm>
            <a:prstGeom prst="ellipse">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4" name="Down Arrow 93"/>
            <p:cNvSpPr/>
            <p:nvPr/>
          </p:nvSpPr>
          <p:spPr bwMode="auto">
            <a:xfrm>
              <a:off x="1266617" y="5954646"/>
              <a:ext cx="581037" cy="491158"/>
            </a:xfrm>
            <a:prstGeom prst="downArrow">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5" name="Down Arrow 94"/>
            <p:cNvSpPr/>
            <p:nvPr/>
          </p:nvSpPr>
          <p:spPr bwMode="auto">
            <a:xfrm rot="10800000">
              <a:off x="1557535" y="5607999"/>
              <a:ext cx="581037" cy="491158"/>
            </a:xfrm>
            <a:prstGeom prst="downArrow">
              <a:avLst/>
            </a:pr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spTree>
    <p:extLst>
      <p:ext uri="{BB962C8B-B14F-4D97-AF65-F5344CB8AC3E}">
        <p14:creationId xmlns:p14="http://schemas.microsoft.com/office/powerpoint/2010/main" val="182105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err="1"/>
              <a:t>DocumentDB</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Provisioning an Azure </a:t>
            </a:r>
            <a:r>
              <a:rPr lang="en-US" dirty="0" err="1"/>
              <a:t>DocumentDB</a:t>
            </a:r>
            <a:r>
              <a:rPr lang="en-US" dirty="0"/>
              <a:t> instance</a:t>
            </a:r>
          </a:p>
          <a:p>
            <a:pPr lvl="0"/>
            <a:r>
              <a:rPr lang="en-US" dirty="0"/>
              <a:t>Loading JSON into </a:t>
            </a:r>
            <a:r>
              <a:rPr lang="en-US" dirty="0" err="1"/>
              <a:t>DocumentDB</a:t>
            </a:r>
            <a:endParaRPr lang="en-US" dirty="0"/>
          </a:p>
        </p:txBody>
      </p:sp>
    </p:spTree>
    <p:extLst>
      <p:ext uri="{BB962C8B-B14F-4D97-AF65-F5344CB8AC3E}">
        <p14:creationId xmlns:p14="http://schemas.microsoft.com/office/powerpoint/2010/main" val="1291462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Chris Randall and Graeme Malcolm</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Spatial Data</a:t>
            </a:r>
          </a:p>
        </p:txBody>
      </p:sp>
    </p:spTree>
    <p:extLst>
      <p:ext uri="{BB962C8B-B14F-4D97-AF65-F5344CB8AC3E}">
        <p14:creationId xmlns:p14="http://schemas.microsoft.com/office/powerpoint/2010/main" val="1232916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a:t>Spatial</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Querying Spatial data in SQL Server</a:t>
            </a:r>
          </a:p>
        </p:txBody>
      </p:sp>
    </p:spTree>
    <p:extLst>
      <p:ext uri="{BB962C8B-B14F-4D97-AF65-F5344CB8AC3E}">
        <p14:creationId xmlns:p14="http://schemas.microsoft.com/office/powerpoint/2010/main" val="235185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65760" y="1371600"/>
            <a:ext cx="11704320" cy="3407087"/>
          </a:xfrm>
        </p:spPr>
        <p:txBody>
          <a:bodyPr/>
          <a:lstStyle/>
          <a:p>
            <a:r>
              <a:rPr lang="en-US" sz="3600" dirty="0"/>
              <a:t>Use the native </a:t>
            </a:r>
            <a:r>
              <a:rPr lang="en-US" sz="3600" b="1" dirty="0"/>
              <a:t>XML</a:t>
            </a:r>
            <a:r>
              <a:rPr lang="en-US" sz="3600" dirty="0"/>
              <a:t> data type for interoperability and schema enforcement</a:t>
            </a:r>
            <a:endParaRPr lang="en-US" sz="3600" b="1" dirty="0"/>
          </a:p>
          <a:p>
            <a:r>
              <a:rPr lang="en-US" sz="3600" dirty="0"/>
              <a:t>Use the </a:t>
            </a:r>
            <a:r>
              <a:rPr lang="en-US" sz="3600" b="1" dirty="0"/>
              <a:t>NVARCHAR</a:t>
            </a:r>
            <a:r>
              <a:rPr lang="en-US" sz="3600" dirty="0"/>
              <a:t> data type to store and work with </a:t>
            </a:r>
            <a:r>
              <a:rPr lang="en-US" sz="3600" b="1" dirty="0"/>
              <a:t>JSON</a:t>
            </a:r>
          </a:p>
          <a:p>
            <a:r>
              <a:rPr lang="en-US" sz="3600" dirty="0"/>
              <a:t>Use Azure </a:t>
            </a:r>
            <a:r>
              <a:rPr lang="en-US" sz="3600" b="1" dirty="0" err="1"/>
              <a:t>DocumentDB</a:t>
            </a:r>
            <a:r>
              <a:rPr lang="en-US" sz="3600" dirty="0"/>
              <a:t> to store and work with </a:t>
            </a:r>
            <a:r>
              <a:rPr lang="en-US" sz="3600" b="1" dirty="0"/>
              <a:t>JSON</a:t>
            </a:r>
            <a:r>
              <a:rPr lang="en-US" sz="3600" dirty="0"/>
              <a:t> documents</a:t>
            </a:r>
          </a:p>
          <a:p>
            <a:r>
              <a:rPr lang="en-US" sz="3600" dirty="0"/>
              <a:t>Use the </a:t>
            </a:r>
            <a:r>
              <a:rPr lang="en-US" sz="3600" b="1" dirty="0"/>
              <a:t>Spatial</a:t>
            </a:r>
            <a:r>
              <a:rPr lang="en-US" sz="3600" dirty="0"/>
              <a:t> data type for geometry and geography</a:t>
            </a:r>
          </a:p>
        </p:txBody>
      </p:sp>
    </p:spTree>
    <p:extLst>
      <p:ext uri="{BB962C8B-B14F-4D97-AF65-F5344CB8AC3E}">
        <p14:creationId xmlns:p14="http://schemas.microsoft.com/office/powerpoint/2010/main" val="344203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Welcome back! So what’s next Chris?</a:t>
            </a:r>
          </a:p>
        </p:txBody>
      </p:sp>
      <p:sp>
        <p:nvSpPr>
          <p:cNvPr id="11" name="Rounded Rectangular Callout 10"/>
          <p:cNvSpPr/>
          <p:nvPr/>
        </p:nvSpPr>
        <p:spPr>
          <a:xfrm>
            <a:off x="6367446" y="1088036"/>
            <a:ext cx="3314746" cy="1160951"/>
          </a:xfrm>
          <a:prstGeom prst="wedgeRoundRectCallout">
            <a:avLst>
              <a:gd name="adj1" fmla="val -20655"/>
              <a:gd name="adj2" fmla="val 1706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Well Graeme, now we’re going to talk non-relational types of data and storage</a:t>
            </a:r>
          </a:p>
        </p:txBody>
      </p:sp>
    </p:spTree>
    <p:extLst>
      <p:ext uri="{BB962C8B-B14F-4D97-AF65-F5344CB8AC3E}">
        <p14:creationId xmlns:p14="http://schemas.microsoft.com/office/powerpoint/2010/main" val="55399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Chris Randall and Graeme Malcolm</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XML</a:t>
            </a:r>
          </a:p>
        </p:txBody>
      </p:sp>
    </p:spTree>
    <p:extLst>
      <p:ext uri="{BB962C8B-B14F-4D97-AF65-F5344CB8AC3E}">
        <p14:creationId xmlns:p14="http://schemas.microsoft.com/office/powerpoint/2010/main" val="1741714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302352" y="685278"/>
            <a:ext cx="9868885" cy="5473040"/>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2448" dirty="0">
                <a:solidFill>
                  <a:srgbClr val="0000FF"/>
                </a:solidFill>
              </a:rPr>
              <a:t>&lt;?xml version="1.0" encoding="ISO-8859-1"?&gt;</a:t>
            </a:r>
          </a:p>
          <a:p>
            <a:r>
              <a:rPr lang="en-GB" sz="2448" dirty="0">
                <a:solidFill>
                  <a:srgbClr val="0000FF"/>
                </a:solidFill>
              </a:rPr>
              <a:t>&lt;</a:t>
            </a:r>
            <a:r>
              <a:rPr lang="en-GB" sz="2448" dirty="0">
                <a:solidFill>
                  <a:srgbClr val="990000"/>
                </a:solidFill>
              </a:rPr>
              <a:t>order</a:t>
            </a:r>
            <a:r>
              <a:rPr lang="en-GB" sz="2448" dirty="0">
                <a:solidFill>
                  <a:srgbClr val="0000FF"/>
                </a:solidFill>
              </a:rPr>
              <a:t> </a:t>
            </a:r>
            <a:r>
              <a:rPr lang="en-GB" sz="2448" dirty="0">
                <a:solidFill>
                  <a:srgbClr val="990000"/>
                </a:solidFill>
              </a:rPr>
              <a:t>id</a:t>
            </a:r>
            <a:r>
              <a:rPr lang="en-GB" sz="2448" dirty="0">
                <a:solidFill>
                  <a:srgbClr val="0000FF"/>
                </a:solidFill>
              </a:rPr>
              <a:t>="</a:t>
            </a:r>
            <a:r>
              <a:rPr lang="en-GB" sz="2448" dirty="0">
                <a:solidFill>
                  <a:srgbClr val="000000"/>
                </a:solidFill>
              </a:rPr>
              <a:t>123456</a:t>
            </a:r>
            <a:r>
              <a:rPr lang="en-GB" sz="2448" dirty="0">
                <a:solidFill>
                  <a:srgbClr val="0000FF"/>
                </a:solidFill>
              </a:rPr>
              <a:t>" </a:t>
            </a:r>
            <a:r>
              <a:rPr lang="en-GB" sz="2448" dirty="0">
                <a:solidFill>
                  <a:srgbClr val="990000"/>
                </a:solidFill>
              </a:rPr>
              <a:t>date</a:t>
            </a:r>
            <a:r>
              <a:rPr lang="en-GB" sz="2448" dirty="0">
                <a:solidFill>
                  <a:srgbClr val="0000FF"/>
                </a:solidFill>
              </a:rPr>
              <a:t>="</a:t>
            </a:r>
            <a:r>
              <a:rPr lang="en-GB" sz="2448" dirty="0">
                <a:solidFill>
                  <a:srgbClr val="000000"/>
                </a:solidFill>
              </a:rPr>
              <a:t>2015-01-01</a:t>
            </a:r>
            <a:r>
              <a:rPr lang="en-GB" sz="2448" dirty="0">
                <a:solidFill>
                  <a:srgbClr val="0000FF"/>
                </a:solidFill>
              </a:rPr>
              <a:t>"&gt;</a:t>
            </a:r>
          </a:p>
          <a:p>
            <a:r>
              <a:rPr lang="en-GB" sz="2448" dirty="0">
                <a:solidFill>
                  <a:srgbClr val="0000FF"/>
                </a:solidFill>
              </a:rPr>
              <a:t>  &lt;</a:t>
            </a:r>
            <a:r>
              <a:rPr lang="en-GB" sz="2448" dirty="0">
                <a:solidFill>
                  <a:srgbClr val="990000"/>
                </a:solidFill>
              </a:rPr>
              <a:t>salesperson id</a:t>
            </a:r>
            <a:r>
              <a:rPr lang="en-GB" sz="2448" dirty="0">
                <a:solidFill>
                  <a:srgbClr val="0000FF"/>
                </a:solidFill>
              </a:rPr>
              <a:t>="</a:t>
            </a:r>
            <a:r>
              <a:rPr lang="en-GB" sz="2448" dirty="0">
                <a:solidFill>
                  <a:srgbClr val="000000"/>
                </a:solidFill>
              </a:rPr>
              <a:t>123</a:t>
            </a:r>
            <a:r>
              <a:rPr lang="en-GB" sz="2448" dirty="0">
                <a:solidFill>
                  <a:srgbClr val="0000FF"/>
                </a:solidFill>
              </a:rPr>
              <a:t>"&gt;</a:t>
            </a:r>
          </a:p>
          <a:p>
            <a:r>
              <a:rPr lang="en-GB" sz="2448" dirty="0">
                <a:solidFill>
                  <a:srgbClr val="0000FF"/>
                </a:solidFill>
              </a:rPr>
              <a:t>    &lt;</a:t>
            </a:r>
            <a:r>
              <a:rPr lang="en-GB" sz="2448" dirty="0">
                <a:solidFill>
                  <a:srgbClr val="990000"/>
                </a:solidFill>
              </a:rPr>
              <a:t>name</a:t>
            </a:r>
            <a:r>
              <a:rPr lang="en-GB" sz="2448" dirty="0">
                <a:solidFill>
                  <a:srgbClr val="0000FF"/>
                </a:solidFill>
              </a:rPr>
              <a:t>&gt;</a:t>
            </a:r>
            <a:r>
              <a:rPr lang="en-GB" sz="2448" dirty="0"/>
              <a:t>Graeme Malcolm</a:t>
            </a:r>
            <a:r>
              <a:rPr lang="en-GB" sz="2448" dirty="0">
                <a:solidFill>
                  <a:srgbClr val="0000FF"/>
                </a:solidFill>
              </a:rPr>
              <a:t>&lt;/</a:t>
            </a:r>
            <a:r>
              <a:rPr lang="en-GB" sz="2448" dirty="0">
                <a:solidFill>
                  <a:srgbClr val="990000"/>
                </a:solidFill>
              </a:rPr>
              <a:t>name</a:t>
            </a:r>
            <a:r>
              <a:rPr lang="en-GB" sz="2448" dirty="0">
                <a:solidFill>
                  <a:srgbClr val="0000FF"/>
                </a:solidFill>
              </a:rPr>
              <a:t>&gt;</a:t>
            </a:r>
          </a:p>
          <a:p>
            <a:r>
              <a:rPr lang="en-GB" sz="2448" dirty="0">
                <a:solidFill>
                  <a:srgbClr val="0000FF"/>
                </a:solidFill>
              </a:rPr>
              <a:t>  &lt;/</a:t>
            </a:r>
            <a:r>
              <a:rPr lang="en-GB" sz="2448" dirty="0">
                <a:solidFill>
                  <a:srgbClr val="990000"/>
                </a:solidFill>
              </a:rPr>
              <a:t>salesperson</a:t>
            </a:r>
            <a:r>
              <a:rPr lang="en-GB" sz="2448" dirty="0">
                <a:solidFill>
                  <a:srgbClr val="0000FF"/>
                </a:solidFill>
              </a:rPr>
              <a:t>&gt;</a:t>
            </a:r>
          </a:p>
          <a:p>
            <a:r>
              <a:rPr lang="en-GB" sz="2448" dirty="0">
                <a:solidFill>
                  <a:srgbClr val="0000FF"/>
                </a:solidFill>
              </a:rPr>
              <a:t>  &lt;</a:t>
            </a:r>
            <a:r>
              <a:rPr lang="en-GB" sz="2448" dirty="0">
                <a:solidFill>
                  <a:srgbClr val="990000"/>
                </a:solidFill>
              </a:rPr>
              <a:t>customer</a:t>
            </a:r>
            <a:r>
              <a:rPr lang="en-GB" sz="2448" dirty="0">
                <a:solidFill>
                  <a:srgbClr val="0000FF"/>
                </a:solidFill>
              </a:rPr>
              <a:t> </a:t>
            </a:r>
            <a:r>
              <a:rPr lang="en-GB" sz="2448" dirty="0">
                <a:solidFill>
                  <a:srgbClr val="990000"/>
                </a:solidFill>
              </a:rPr>
              <a:t>id</a:t>
            </a:r>
            <a:r>
              <a:rPr lang="en-GB" sz="2448" dirty="0">
                <a:solidFill>
                  <a:srgbClr val="0000FF"/>
                </a:solidFill>
              </a:rPr>
              <a:t>="</a:t>
            </a:r>
            <a:r>
              <a:rPr lang="en-GB" sz="2448" dirty="0">
                <a:solidFill>
                  <a:srgbClr val="000000"/>
                </a:solidFill>
              </a:rPr>
              <a:t>921</a:t>
            </a:r>
            <a:r>
              <a:rPr lang="en-GB" sz="2448" dirty="0">
                <a:solidFill>
                  <a:srgbClr val="0000FF"/>
                </a:solidFill>
              </a:rPr>
              <a:t>"&gt;</a:t>
            </a:r>
          </a:p>
          <a:p>
            <a:r>
              <a:rPr lang="en-GB" sz="2448" dirty="0">
                <a:solidFill>
                  <a:srgbClr val="0000FF"/>
                </a:solidFill>
              </a:rPr>
              <a:t>    &lt;</a:t>
            </a:r>
            <a:r>
              <a:rPr lang="en-GB" sz="2448" dirty="0">
                <a:solidFill>
                  <a:srgbClr val="990000"/>
                </a:solidFill>
              </a:rPr>
              <a:t>name</a:t>
            </a:r>
            <a:r>
              <a:rPr lang="en-GB" sz="2448" dirty="0">
                <a:solidFill>
                  <a:srgbClr val="0000FF"/>
                </a:solidFill>
              </a:rPr>
              <a:t>&gt;</a:t>
            </a:r>
            <a:r>
              <a:rPr lang="en-GB" sz="2448" dirty="0"/>
              <a:t>Chris Randall</a:t>
            </a:r>
            <a:r>
              <a:rPr lang="en-GB" sz="2448" dirty="0">
                <a:solidFill>
                  <a:srgbClr val="0000FF"/>
                </a:solidFill>
              </a:rPr>
              <a:t>&lt;/</a:t>
            </a:r>
            <a:r>
              <a:rPr lang="en-GB" sz="2448" dirty="0">
                <a:solidFill>
                  <a:srgbClr val="990000"/>
                </a:solidFill>
              </a:rPr>
              <a:t>name</a:t>
            </a:r>
            <a:r>
              <a:rPr lang="en-GB" sz="2448" dirty="0">
                <a:solidFill>
                  <a:srgbClr val="0000FF"/>
                </a:solidFill>
              </a:rPr>
              <a:t>&gt;</a:t>
            </a:r>
          </a:p>
          <a:p>
            <a:r>
              <a:rPr lang="en-GB" sz="2448" dirty="0">
                <a:solidFill>
                  <a:srgbClr val="0000FF"/>
                </a:solidFill>
              </a:rPr>
              <a:t>  &lt;/</a:t>
            </a:r>
            <a:r>
              <a:rPr lang="en-GB" sz="2448" dirty="0">
                <a:solidFill>
                  <a:srgbClr val="990000"/>
                </a:solidFill>
              </a:rPr>
              <a:t>customer</a:t>
            </a:r>
            <a:r>
              <a:rPr lang="en-GB" sz="2448" dirty="0">
                <a:solidFill>
                  <a:srgbClr val="0000FF"/>
                </a:solidFill>
              </a:rPr>
              <a:t>&gt;</a:t>
            </a:r>
          </a:p>
          <a:p>
            <a:r>
              <a:rPr lang="en-GB" sz="2448" dirty="0">
                <a:solidFill>
                  <a:srgbClr val="0000FF"/>
                </a:solidFill>
              </a:rPr>
              <a:t>  </a:t>
            </a:r>
            <a:r>
              <a:rPr lang="en-GB" sz="2448" dirty="0">
                <a:solidFill>
                  <a:schemeClr val="bg1">
                    <a:lumMod val="50000"/>
                  </a:schemeClr>
                </a:solidFill>
              </a:rPr>
              <a:t>&lt;!-- an order may contain multiple items --&gt;</a:t>
            </a:r>
          </a:p>
          <a:p>
            <a:r>
              <a:rPr lang="en-GB" sz="2448" dirty="0">
                <a:solidFill>
                  <a:srgbClr val="0000FF"/>
                </a:solidFill>
              </a:rPr>
              <a:t>  &lt;</a:t>
            </a:r>
            <a:r>
              <a:rPr lang="en-GB" sz="2448" dirty="0">
                <a:solidFill>
                  <a:srgbClr val="990000"/>
                </a:solidFill>
              </a:rPr>
              <a:t>items</a:t>
            </a:r>
            <a:r>
              <a:rPr lang="en-GB" sz="2448" dirty="0">
                <a:solidFill>
                  <a:srgbClr val="0000FF"/>
                </a:solidFill>
              </a:rPr>
              <a:t>&gt;</a:t>
            </a:r>
          </a:p>
          <a:p>
            <a:r>
              <a:rPr lang="en-GB" sz="2448" dirty="0">
                <a:solidFill>
                  <a:srgbClr val="0000FF"/>
                </a:solidFill>
              </a:rPr>
              <a:t>    &lt;</a:t>
            </a:r>
            <a:r>
              <a:rPr lang="en-GB" sz="2448" dirty="0">
                <a:solidFill>
                  <a:srgbClr val="990000"/>
                </a:solidFill>
              </a:rPr>
              <a:t>item</a:t>
            </a:r>
            <a:r>
              <a:rPr lang="en-GB" sz="2448" dirty="0">
                <a:solidFill>
                  <a:srgbClr val="0000FF"/>
                </a:solidFill>
              </a:rPr>
              <a:t> </a:t>
            </a:r>
            <a:r>
              <a:rPr lang="en-GB" sz="2448" dirty="0">
                <a:solidFill>
                  <a:srgbClr val="990000"/>
                </a:solidFill>
              </a:rPr>
              <a:t>id</a:t>
            </a:r>
            <a:r>
              <a:rPr lang="en-GB" sz="2448" dirty="0">
                <a:solidFill>
                  <a:srgbClr val="0000FF"/>
                </a:solidFill>
              </a:rPr>
              <a:t>="</a:t>
            </a:r>
            <a:r>
              <a:rPr lang="en-GB" sz="2448" dirty="0">
                <a:solidFill>
                  <a:srgbClr val="000000"/>
                </a:solidFill>
              </a:rPr>
              <a:t>561</a:t>
            </a:r>
            <a:r>
              <a:rPr lang="en-GB" sz="2448" dirty="0">
                <a:solidFill>
                  <a:srgbClr val="0000FF"/>
                </a:solidFill>
              </a:rPr>
              <a:t>" </a:t>
            </a:r>
            <a:r>
              <a:rPr lang="en-GB" sz="2448" dirty="0">
                <a:solidFill>
                  <a:srgbClr val="990000"/>
                </a:solidFill>
              </a:rPr>
              <a:t>quantity</a:t>
            </a:r>
            <a:r>
              <a:rPr lang="en-GB" sz="2448" dirty="0">
                <a:solidFill>
                  <a:srgbClr val="0000FF"/>
                </a:solidFill>
              </a:rPr>
              <a:t>="</a:t>
            </a:r>
            <a:r>
              <a:rPr lang="en-GB" sz="2448" dirty="0">
                <a:solidFill>
                  <a:srgbClr val="000000"/>
                </a:solidFill>
              </a:rPr>
              <a:t>1</a:t>
            </a:r>
            <a:r>
              <a:rPr lang="en-GB" sz="2448" dirty="0">
                <a:solidFill>
                  <a:srgbClr val="0000FF"/>
                </a:solidFill>
              </a:rPr>
              <a:t>"/&gt;</a:t>
            </a:r>
          </a:p>
          <a:p>
            <a:r>
              <a:rPr lang="en-GB" sz="2448" dirty="0">
                <a:solidFill>
                  <a:srgbClr val="0000FF"/>
                </a:solidFill>
              </a:rPr>
              <a:t>    &lt;</a:t>
            </a:r>
            <a:r>
              <a:rPr lang="en-GB" sz="2448" dirty="0">
                <a:solidFill>
                  <a:srgbClr val="990000"/>
                </a:solidFill>
              </a:rPr>
              <a:t>item</a:t>
            </a:r>
            <a:r>
              <a:rPr lang="en-GB" sz="2448" dirty="0">
                <a:solidFill>
                  <a:srgbClr val="0000FF"/>
                </a:solidFill>
              </a:rPr>
              <a:t> </a:t>
            </a:r>
            <a:r>
              <a:rPr lang="en-GB" sz="2448" dirty="0">
                <a:solidFill>
                  <a:srgbClr val="990000"/>
                </a:solidFill>
              </a:rPr>
              <a:t>id</a:t>
            </a:r>
            <a:r>
              <a:rPr lang="en-GB" sz="2448" dirty="0">
                <a:solidFill>
                  <a:srgbClr val="0000FF"/>
                </a:solidFill>
              </a:rPr>
              <a:t>="</a:t>
            </a:r>
            <a:r>
              <a:rPr lang="en-GB" sz="2448" dirty="0">
                <a:solidFill>
                  <a:srgbClr val="000000"/>
                </a:solidFill>
              </a:rPr>
              <a:t>127</a:t>
            </a:r>
            <a:r>
              <a:rPr lang="en-GB" sz="2448" dirty="0">
                <a:solidFill>
                  <a:srgbClr val="0000FF"/>
                </a:solidFill>
              </a:rPr>
              <a:t>" </a:t>
            </a:r>
            <a:r>
              <a:rPr lang="en-GB" sz="2448" dirty="0">
                <a:solidFill>
                  <a:srgbClr val="990000"/>
                </a:solidFill>
              </a:rPr>
              <a:t>quantity</a:t>
            </a:r>
            <a:r>
              <a:rPr lang="en-GB" sz="2448" dirty="0">
                <a:solidFill>
                  <a:srgbClr val="0000FF"/>
                </a:solidFill>
              </a:rPr>
              <a:t>="</a:t>
            </a:r>
            <a:r>
              <a:rPr lang="en-GB" sz="2448" dirty="0">
                <a:solidFill>
                  <a:srgbClr val="000000"/>
                </a:solidFill>
              </a:rPr>
              <a:t>2</a:t>
            </a:r>
            <a:r>
              <a:rPr lang="en-GB" sz="2448" dirty="0">
                <a:solidFill>
                  <a:srgbClr val="0000FF"/>
                </a:solidFill>
              </a:rPr>
              <a:t>"/&gt;</a:t>
            </a:r>
          </a:p>
          <a:p>
            <a:r>
              <a:rPr lang="en-GB" sz="2448" dirty="0">
                <a:solidFill>
                  <a:srgbClr val="0000FF"/>
                </a:solidFill>
              </a:rPr>
              <a:t>  &lt;/</a:t>
            </a:r>
            <a:r>
              <a:rPr lang="en-GB" sz="2448" dirty="0">
                <a:solidFill>
                  <a:srgbClr val="990000"/>
                </a:solidFill>
              </a:rPr>
              <a:t>items</a:t>
            </a:r>
            <a:r>
              <a:rPr lang="en-GB" sz="2448" dirty="0">
                <a:solidFill>
                  <a:srgbClr val="0000FF"/>
                </a:solidFill>
              </a:rPr>
              <a:t>&gt;</a:t>
            </a:r>
          </a:p>
          <a:p>
            <a:r>
              <a:rPr lang="en-GB" sz="2448" dirty="0">
                <a:solidFill>
                  <a:srgbClr val="0000FF"/>
                </a:solidFill>
              </a:rPr>
              <a:t>&lt;/</a:t>
            </a:r>
            <a:r>
              <a:rPr lang="en-GB" sz="2448" dirty="0">
                <a:solidFill>
                  <a:srgbClr val="990000"/>
                </a:solidFill>
              </a:rPr>
              <a:t>order</a:t>
            </a:r>
            <a:r>
              <a:rPr lang="en-GB" sz="2448" dirty="0">
                <a:solidFill>
                  <a:srgbClr val="0000FF"/>
                </a:solidFill>
              </a:rPr>
              <a:t>&gt;</a:t>
            </a:r>
            <a:endParaRPr lang="en-GB" sz="2448" dirty="0">
              <a:latin typeface="Consolas" panose="020B0609020204030204" pitchFamily="49" charset="0"/>
              <a:cs typeface="Consolas" panose="020B0609020204030204" pitchFamily="49" charset="0"/>
            </a:endParaRPr>
          </a:p>
        </p:txBody>
      </p:sp>
      <p:sp>
        <p:nvSpPr>
          <p:cNvPr id="5" name="Rectangular Callout 4"/>
          <p:cNvSpPr/>
          <p:nvPr/>
        </p:nvSpPr>
        <p:spPr>
          <a:xfrm>
            <a:off x="7741596" y="2250797"/>
            <a:ext cx="2925565" cy="421588"/>
          </a:xfrm>
          <a:prstGeom prst="wedgeRectCallout">
            <a:avLst>
              <a:gd name="adj1" fmla="val -88975"/>
              <a:gd name="adj2" fmla="val -324904"/>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40" b="1" dirty="0"/>
              <a:t>processing instruction</a:t>
            </a:r>
          </a:p>
        </p:txBody>
      </p:sp>
      <p:sp>
        <p:nvSpPr>
          <p:cNvPr id="6" name="Rectangular Callout 5"/>
          <p:cNvSpPr/>
          <p:nvPr/>
        </p:nvSpPr>
        <p:spPr>
          <a:xfrm>
            <a:off x="4347647" y="5971274"/>
            <a:ext cx="3878042" cy="421588"/>
          </a:xfrm>
          <a:prstGeom prst="wedgeRectCallout">
            <a:avLst>
              <a:gd name="adj1" fmla="val -78580"/>
              <a:gd name="adj2" fmla="val -237206"/>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40" b="1" dirty="0"/>
              <a:t>attribute – order is not enforced</a:t>
            </a:r>
          </a:p>
        </p:txBody>
      </p:sp>
      <p:grpSp>
        <p:nvGrpSpPr>
          <p:cNvPr id="11" name="Group 10"/>
          <p:cNvGrpSpPr/>
          <p:nvPr/>
        </p:nvGrpSpPr>
        <p:grpSpPr>
          <a:xfrm>
            <a:off x="5341239" y="1561887"/>
            <a:ext cx="4089960" cy="1922645"/>
            <a:chOff x="5939104" y="2648179"/>
            <a:chExt cx="4010129" cy="1885117"/>
          </a:xfrm>
        </p:grpSpPr>
        <p:sp>
          <p:nvSpPr>
            <p:cNvPr id="7" name="Rectangular Callout 6"/>
            <p:cNvSpPr/>
            <p:nvPr/>
          </p:nvSpPr>
          <p:spPr>
            <a:xfrm>
              <a:off x="7686012" y="4119937"/>
              <a:ext cx="2263221" cy="413359"/>
            </a:xfrm>
            <a:prstGeom prst="wedgeRectCallout">
              <a:avLst>
                <a:gd name="adj1" fmla="val -107022"/>
                <a:gd name="adj2" fmla="val -289299"/>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40" b="1" dirty="0"/>
                <a:t>element</a:t>
              </a:r>
            </a:p>
          </p:txBody>
        </p:sp>
        <p:sp>
          <p:nvSpPr>
            <p:cNvPr id="8" name="Right Brace 7"/>
            <p:cNvSpPr/>
            <p:nvPr/>
          </p:nvSpPr>
          <p:spPr>
            <a:xfrm>
              <a:off x="5939104" y="2648179"/>
              <a:ext cx="467077" cy="958767"/>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sz="1836"/>
            </a:p>
          </p:txBody>
        </p:sp>
      </p:grpSp>
      <p:sp>
        <p:nvSpPr>
          <p:cNvPr id="9" name="Rectangular Callout 8"/>
          <p:cNvSpPr/>
          <p:nvPr/>
        </p:nvSpPr>
        <p:spPr>
          <a:xfrm>
            <a:off x="4347646" y="3427371"/>
            <a:ext cx="1929037" cy="331012"/>
          </a:xfrm>
          <a:prstGeom prst="wedgeRectCallout">
            <a:avLst>
              <a:gd name="adj1" fmla="val -58156"/>
              <a:gd name="adj2" fmla="val -90861"/>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40" b="1" dirty="0"/>
              <a:t>text</a:t>
            </a:r>
          </a:p>
        </p:txBody>
      </p:sp>
      <p:sp>
        <p:nvSpPr>
          <p:cNvPr id="10" name="Rectangular Callout 9"/>
          <p:cNvSpPr/>
          <p:nvPr/>
        </p:nvSpPr>
        <p:spPr>
          <a:xfrm>
            <a:off x="7042143" y="4451285"/>
            <a:ext cx="2780778" cy="801268"/>
          </a:xfrm>
          <a:prstGeom prst="wedgeRectCallout">
            <a:avLst>
              <a:gd name="adj1" fmla="val -101485"/>
              <a:gd name="adj2" fmla="val 25328"/>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40" b="1" dirty="0"/>
              <a:t>shorthand syntax for closing empty elements </a:t>
            </a:r>
          </a:p>
        </p:txBody>
      </p:sp>
      <p:sp>
        <p:nvSpPr>
          <p:cNvPr id="12" name="Rectangular Callout 11"/>
          <p:cNvSpPr/>
          <p:nvPr/>
        </p:nvSpPr>
        <p:spPr>
          <a:xfrm>
            <a:off x="7741596" y="3823700"/>
            <a:ext cx="1929037" cy="331012"/>
          </a:xfrm>
          <a:prstGeom prst="wedgeRectCallout">
            <a:avLst>
              <a:gd name="adj1" fmla="val -84217"/>
              <a:gd name="adj2" fmla="val -13822"/>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40" b="1" dirty="0"/>
              <a:t>comment</a:t>
            </a:r>
          </a:p>
        </p:txBody>
      </p:sp>
    </p:spTree>
    <p:extLst>
      <p:ext uri="{BB962C8B-B14F-4D97-AF65-F5344CB8AC3E}">
        <p14:creationId xmlns:p14="http://schemas.microsoft.com/office/powerpoint/2010/main" val="428750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penxml result"/>
          <p:cNvGraphicFramePr>
            <a:graphicFrameLocks noGrp="1"/>
          </p:cNvGraphicFramePr>
          <p:nvPr>
            <p:extLst>
              <p:ext uri="{D42A27DB-BD31-4B8C-83A1-F6EECF244321}">
                <p14:modId xmlns:p14="http://schemas.microsoft.com/office/powerpoint/2010/main" val="1622885287"/>
              </p:ext>
            </p:extLst>
          </p:nvPr>
        </p:nvGraphicFramePr>
        <p:xfrm>
          <a:off x="2255837" y="2631499"/>
          <a:ext cx="7239000" cy="228600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48640">
                <a:tc>
                  <a:txBody>
                    <a:bodyPr/>
                    <a:lstStyle/>
                    <a:p>
                      <a:r>
                        <a:rPr lang="en-US" sz="3200" dirty="0" err="1"/>
                        <a:t>CustomerID</a:t>
                      </a:r>
                      <a:endParaRPr lang="en-US" sz="3200" b="0" dirty="0"/>
                    </a:p>
                  </a:txBody>
                  <a:tcPr marT="137160" marB="137160">
                    <a:solidFill>
                      <a:srgbClr val="0072C6"/>
                    </a:solidFill>
                  </a:tcPr>
                </a:tc>
                <a:tc>
                  <a:txBody>
                    <a:bodyPr/>
                    <a:lstStyle/>
                    <a:p>
                      <a:r>
                        <a:rPr lang="en-US" sz="3200" dirty="0" err="1"/>
                        <a:t>ContactName</a:t>
                      </a:r>
                      <a:endParaRPr lang="en-US" sz="3200"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r>
                        <a:rPr lang="en-US" sz="3200" dirty="0"/>
                        <a:t>VINET</a:t>
                      </a:r>
                    </a:p>
                  </a:txBody>
                  <a:tcPr marT="137160" marB="137160"/>
                </a:tc>
                <a:tc>
                  <a:txBody>
                    <a:bodyPr/>
                    <a:lstStyle/>
                    <a:p>
                      <a:r>
                        <a:rPr lang="en-US" sz="3200" dirty="0"/>
                        <a:t>Paul </a:t>
                      </a:r>
                      <a:r>
                        <a:rPr lang="en-US" sz="3200" dirty="0" err="1"/>
                        <a:t>Henriot</a:t>
                      </a:r>
                      <a:endParaRPr lang="en-US" sz="3200" dirty="0"/>
                    </a:p>
                  </a:txBody>
                  <a:tcPr marT="137160" marB="137160"/>
                </a:tc>
                <a:extLst>
                  <a:ext uri="{0D108BD9-81ED-4DB2-BD59-A6C34878D82A}">
                    <a16:rowId xmlns:a16="http://schemas.microsoft.com/office/drawing/2014/main" val="10001"/>
                  </a:ext>
                </a:extLst>
              </a:tr>
              <a:tr h="548640">
                <a:tc>
                  <a:txBody>
                    <a:bodyPr/>
                    <a:lstStyle/>
                    <a:p>
                      <a:r>
                        <a:rPr lang="en-US" sz="3200" dirty="0"/>
                        <a:t>LILAS</a:t>
                      </a:r>
                    </a:p>
                  </a:txBody>
                  <a:tcPr marT="137160" marB="137160"/>
                </a:tc>
                <a:tc>
                  <a:txBody>
                    <a:bodyPr/>
                    <a:lstStyle/>
                    <a:p>
                      <a:r>
                        <a:rPr lang="en-US" sz="3200" dirty="0"/>
                        <a:t>Carlos</a:t>
                      </a:r>
                      <a:r>
                        <a:rPr lang="en-US" sz="3200" baseline="0" dirty="0"/>
                        <a:t> </a:t>
                      </a:r>
                      <a:r>
                        <a:rPr lang="en-US" sz="3200" baseline="0" dirty="0" err="1"/>
                        <a:t>Gonzlez</a:t>
                      </a:r>
                      <a:endParaRPr lang="en-US" sz="3200" dirty="0"/>
                    </a:p>
                  </a:txBody>
                  <a:tcPr marT="137160" marB="137160"/>
                </a:tc>
                <a:extLst>
                  <a:ext uri="{0D108BD9-81ED-4DB2-BD59-A6C34878D82A}">
                    <a16:rowId xmlns:a16="http://schemas.microsoft.com/office/drawing/2014/main" val="10002"/>
                  </a:ext>
                </a:extLst>
              </a:tr>
            </a:tbl>
          </a:graphicData>
        </a:graphic>
      </p:graphicFrame>
      <p:sp>
        <p:nvSpPr>
          <p:cNvPr id="7" name="openxml query"/>
          <p:cNvSpPr/>
          <p:nvPr/>
        </p:nvSpPr>
        <p:spPr>
          <a:xfrm>
            <a:off x="808037" y="754062"/>
            <a:ext cx="11933238" cy="1877437"/>
          </a:xfrm>
          <a:prstGeom prst="rect">
            <a:avLst/>
          </a:prstGeom>
        </p:spPr>
        <p:txBody>
          <a:bodyPr wrap="square">
            <a:spAutoFit/>
          </a:bodyPr>
          <a:lstStyle/>
          <a:p>
            <a:r>
              <a:rPr lang="en-US" sz="2800" dirty="0">
                <a:solidFill>
                  <a:srgbClr val="0000FF"/>
                </a:solidFill>
                <a:latin typeface="Consolas" panose="020B0609020204030204" pitchFamily="49" charset="0"/>
              </a:rPr>
              <a:t>SELECT</a:t>
            </a:r>
            <a:r>
              <a:rPr lang="en-US" sz="2800" dirty="0">
                <a:solidFill>
                  <a:prstClr val="black"/>
                </a:solidFill>
                <a:latin typeface="Consolas" panose="020B0609020204030204" pitchFamily="49" charset="0"/>
              </a:rPr>
              <a:t> </a:t>
            </a:r>
            <a:r>
              <a:rPr lang="en-US" sz="2800" dirty="0">
                <a:solidFill>
                  <a:srgbClr val="808080"/>
                </a:solidFill>
                <a:latin typeface="Consolas" panose="020B0609020204030204" pitchFamily="49" charset="0"/>
              </a:rPr>
              <a:t>*</a:t>
            </a:r>
            <a:endParaRPr lang="en-US" sz="2800" dirty="0">
              <a:solidFill>
                <a:prstClr val="black"/>
              </a:solidFill>
              <a:latin typeface="Consolas" panose="020B0609020204030204" pitchFamily="49" charset="0"/>
            </a:endParaRPr>
          </a:p>
          <a:p>
            <a:r>
              <a:rPr lang="en-US" sz="2800" dirty="0">
                <a:solidFill>
                  <a:srgbClr val="0000FF"/>
                </a:solidFill>
                <a:latin typeface="Consolas" panose="020B0609020204030204" pitchFamily="49" charset="0"/>
              </a:rPr>
              <a:t>FROM</a:t>
            </a:r>
            <a:r>
              <a:rPr lang="en-US" sz="2800" dirty="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OPENXML </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a:t>
            </a:r>
            <a:r>
              <a:rPr lang="en-US" sz="2800" dirty="0" err="1">
                <a:solidFill>
                  <a:prstClr val="black"/>
                </a:solidFill>
                <a:latin typeface="Consolas" panose="020B0609020204030204" pitchFamily="49" charset="0"/>
              </a:rPr>
              <a:t>idoc</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'/ROOT/Customer'</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1</a:t>
            </a:r>
            <a:r>
              <a:rPr lang="en-US" sz="2800" dirty="0">
                <a:solidFill>
                  <a:srgbClr val="808080"/>
                </a:solidFill>
                <a:latin typeface="Consolas" panose="020B0609020204030204" pitchFamily="49" charset="0"/>
              </a:rPr>
              <a:t>)</a:t>
            </a:r>
            <a:endParaRPr lang="en-US" sz="2800" dirty="0">
              <a:solidFill>
                <a:prstClr val="black"/>
              </a:solidFill>
              <a:latin typeface="Consolas" panose="020B0609020204030204" pitchFamily="49" charset="0"/>
            </a:endParaRPr>
          </a:p>
          <a:p>
            <a:r>
              <a:rPr lang="en-US" sz="2800" dirty="0">
                <a:solidFill>
                  <a:srgbClr val="0000FF"/>
                </a:solidFill>
                <a:latin typeface="Consolas" panose="020B0609020204030204" pitchFamily="49" charset="0"/>
              </a:rPr>
              <a:t>WITH </a:t>
            </a:r>
            <a:r>
              <a:rPr lang="en-US" sz="2800" dirty="0">
                <a:solidFill>
                  <a:srgbClr val="808080"/>
                </a:solidFill>
                <a:latin typeface="Consolas" panose="020B0609020204030204" pitchFamily="49" charset="0"/>
              </a:rPr>
              <a:t>(</a:t>
            </a:r>
            <a:r>
              <a:rPr lang="en-US" sz="2800" dirty="0" err="1">
                <a:solidFill>
                  <a:prstClr val="black"/>
                </a:solidFill>
                <a:latin typeface="Consolas" panose="020B0609020204030204" pitchFamily="49" charset="0"/>
              </a:rPr>
              <a:t>CustomerID</a:t>
            </a:r>
            <a:r>
              <a:rPr lang="en-US" sz="2800" dirty="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varchar</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10</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err="1">
                <a:solidFill>
                  <a:prstClr val="black"/>
                </a:solidFill>
                <a:latin typeface="Consolas" panose="020B0609020204030204" pitchFamily="49" charset="0"/>
              </a:rPr>
              <a:t>ContactName</a:t>
            </a:r>
            <a:r>
              <a:rPr lang="en-US" sz="2800" dirty="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varchar</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20</a:t>
            </a:r>
            <a:r>
              <a:rPr lang="en-US" sz="2800" dirty="0">
                <a:solidFill>
                  <a:srgbClr val="808080"/>
                </a:solidFill>
                <a:latin typeface="Consolas" panose="020B0609020204030204" pitchFamily="49" charset="0"/>
              </a:rPr>
              <a:t>));</a:t>
            </a:r>
            <a:endParaRPr lang="en-US" sz="2800" dirty="0">
              <a:solidFill>
                <a:prstClr val="black"/>
              </a:solidFill>
              <a:latin typeface="Consolas" panose="020B0609020204030204" pitchFamily="49" charset="0"/>
            </a:endParaRPr>
          </a:p>
          <a:p>
            <a:endParaRPr lang="en-US" sz="3200" dirty="0">
              <a:solidFill>
                <a:prstClr val="black"/>
              </a:solidFill>
              <a:latin typeface="Consolas" panose="020B0609020204030204" pitchFamily="49" charset="0"/>
            </a:endParaRPr>
          </a:p>
        </p:txBody>
      </p:sp>
      <p:sp>
        <p:nvSpPr>
          <p:cNvPr id="5" name="XML Result"/>
          <p:cNvSpPr>
            <a:spLocks noGrp="1"/>
          </p:cNvSpPr>
          <p:nvPr>
            <p:ph type="body" sz="quarter" idx="10"/>
          </p:nvPr>
        </p:nvSpPr>
        <p:spPr>
          <a:xfrm>
            <a:off x="365760" y="2659062"/>
            <a:ext cx="11704320" cy="4409482"/>
          </a:xfrm>
        </p:spPr>
        <p:txBody>
          <a:bodyPr/>
          <a:lstStyle/>
          <a:p>
            <a:r>
              <a:rPr lang="en-US" sz="2800" b="0" dirty="0">
                <a:solidFill>
                  <a:srgbClr val="0000FF"/>
                </a:solidFill>
              </a:rPr>
              <a:t>&lt;</a:t>
            </a:r>
            <a:r>
              <a:rPr lang="en-US" sz="2800" b="0" dirty="0">
                <a:solidFill>
                  <a:srgbClr val="A31515"/>
                </a:solidFill>
              </a:rPr>
              <a:t>Customer</a:t>
            </a:r>
            <a:r>
              <a:rPr lang="en-US" sz="2800" b="0" dirty="0">
                <a:solidFill>
                  <a:srgbClr val="0000FF"/>
                </a:solidFill>
              </a:rPr>
              <a:t>&gt;</a:t>
            </a:r>
            <a:endParaRPr lang="en-US" sz="2800" b="0" dirty="0">
              <a:solidFill>
                <a:prstClr val="black"/>
              </a:solidFill>
            </a:endParaRPr>
          </a:p>
          <a:p>
            <a:r>
              <a:rPr lang="en-US" sz="2800" b="0" dirty="0">
                <a:solidFill>
                  <a:srgbClr val="0000FF"/>
                </a:solidFill>
              </a:rPr>
              <a:t>  &lt;</a:t>
            </a:r>
            <a:r>
              <a:rPr lang="en-US" sz="2800" b="0" dirty="0" err="1">
                <a:solidFill>
                  <a:srgbClr val="A31515"/>
                </a:solidFill>
              </a:rPr>
              <a:t>SalesLT.Customer</a:t>
            </a:r>
            <a:r>
              <a:rPr lang="en-US" sz="2800" b="0" dirty="0">
                <a:solidFill>
                  <a:srgbClr val="0000FF"/>
                </a:solidFill>
              </a:rPr>
              <a:t> </a:t>
            </a:r>
            <a:r>
              <a:rPr lang="en-US" sz="2800" b="0" dirty="0" err="1">
                <a:solidFill>
                  <a:srgbClr val="FF0000"/>
                </a:solidFill>
              </a:rPr>
              <a:t>LastName</a:t>
            </a:r>
            <a:r>
              <a:rPr lang="en-US" sz="2800" b="0" dirty="0">
                <a:solidFill>
                  <a:srgbClr val="0000FF"/>
                </a:solidFill>
              </a:rPr>
              <a:t>=</a:t>
            </a:r>
            <a:r>
              <a:rPr lang="en-US" sz="2800" b="0" dirty="0">
                <a:solidFill>
                  <a:prstClr val="black"/>
                </a:solidFill>
              </a:rPr>
              <a:t>"</a:t>
            </a:r>
            <a:r>
              <a:rPr lang="en-US" sz="2800" b="0" dirty="0">
                <a:solidFill>
                  <a:srgbClr val="0000FF"/>
                </a:solidFill>
              </a:rPr>
              <a:t>Gee</a:t>
            </a:r>
            <a:r>
              <a:rPr lang="en-US" sz="2800" b="0" dirty="0">
                <a:solidFill>
                  <a:prstClr val="black"/>
                </a:solidFill>
              </a:rPr>
              <a:t>"</a:t>
            </a:r>
            <a:r>
              <a:rPr lang="en-US" sz="2800" b="0" dirty="0">
                <a:solidFill>
                  <a:srgbClr val="0000FF"/>
                </a:solidFill>
              </a:rPr>
              <a:t> /&gt;</a:t>
            </a:r>
            <a:endParaRPr lang="en-US" sz="2800" b="0" dirty="0">
              <a:solidFill>
                <a:prstClr val="black"/>
              </a:solidFill>
            </a:endParaRPr>
          </a:p>
          <a:p>
            <a:r>
              <a:rPr lang="en-US" sz="2800" b="0" dirty="0">
                <a:solidFill>
                  <a:srgbClr val="0000FF"/>
                </a:solidFill>
              </a:rPr>
              <a:t>  &lt;</a:t>
            </a:r>
            <a:r>
              <a:rPr lang="en-US" sz="2800" b="0" dirty="0" err="1">
                <a:solidFill>
                  <a:srgbClr val="A31515"/>
                </a:solidFill>
              </a:rPr>
              <a:t>SalesLT.Customer</a:t>
            </a:r>
            <a:r>
              <a:rPr lang="en-US" sz="2800" b="0" dirty="0">
                <a:solidFill>
                  <a:srgbClr val="0000FF"/>
                </a:solidFill>
              </a:rPr>
              <a:t> </a:t>
            </a:r>
            <a:r>
              <a:rPr lang="en-US" sz="2800" b="0" dirty="0" err="1">
                <a:solidFill>
                  <a:srgbClr val="FF0000"/>
                </a:solidFill>
              </a:rPr>
              <a:t>LastName</a:t>
            </a:r>
            <a:r>
              <a:rPr lang="en-US" sz="2800" b="0" dirty="0">
                <a:solidFill>
                  <a:srgbClr val="0000FF"/>
                </a:solidFill>
              </a:rPr>
              <a:t>=</a:t>
            </a:r>
            <a:r>
              <a:rPr lang="en-US" sz="2800" b="0" dirty="0">
                <a:solidFill>
                  <a:prstClr val="black"/>
                </a:solidFill>
              </a:rPr>
              <a:t>"</a:t>
            </a:r>
            <a:r>
              <a:rPr lang="en-US" sz="2800" b="0" dirty="0">
                <a:solidFill>
                  <a:srgbClr val="0000FF"/>
                </a:solidFill>
              </a:rPr>
              <a:t>Harris</a:t>
            </a:r>
            <a:r>
              <a:rPr lang="en-US" sz="2800" b="0" dirty="0">
                <a:solidFill>
                  <a:prstClr val="black"/>
                </a:solidFill>
              </a:rPr>
              <a:t>"</a:t>
            </a:r>
            <a:r>
              <a:rPr lang="en-US" sz="2800" b="0" dirty="0">
                <a:solidFill>
                  <a:srgbClr val="0000FF"/>
                </a:solidFill>
              </a:rPr>
              <a:t> /&gt;</a:t>
            </a:r>
            <a:endParaRPr lang="en-US" sz="2800" b="0" dirty="0">
              <a:solidFill>
                <a:prstClr val="black"/>
              </a:solidFill>
            </a:endParaRPr>
          </a:p>
          <a:p>
            <a:r>
              <a:rPr lang="en-US" sz="2800" b="0" dirty="0">
                <a:solidFill>
                  <a:srgbClr val="0000FF"/>
                </a:solidFill>
              </a:rPr>
              <a:t>  &lt;</a:t>
            </a:r>
            <a:r>
              <a:rPr lang="en-US" sz="2800" b="0" dirty="0" err="1">
                <a:solidFill>
                  <a:srgbClr val="A31515"/>
                </a:solidFill>
              </a:rPr>
              <a:t>SalesLT.Customer</a:t>
            </a:r>
            <a:r>
              <a:rPr lang="en-US" sz="2800" b="0" dirty="0">
                <a:solidFill>
                  <a:srgbClr val="0000FF"/>
                </a:solidFill>
              </a:rPr>
              <a:t> </a:t>
            </a:r>
            <a:r>
              <a:rPr lang="en-US" sz="2800" b="0" dirty="0" err="1">
                <a:solidFill>
                  <a:srgbClr val="FF0000"/>
                </a:solidFill>
              </a:rPr>
              <a:t>LastName</a:t>
            </a:r>
            <a:r>
              <a:rPr lang="en-US" sz="2800" b="0" dirty="0">
                <a:solidFill>
                  <a:srgbClr val="0000FF"/>
                </a:solidFill>
              </a:rPr>
              <a:t>=</a:t>
            </a:r>
            <a:r>
              <a:rPr lang="en-US" sz="2800" b="0" dirty="0">
                <a:solidFill>
                  <a:prstClr val="black"/>
                </a:solidFill>
              </a:rPr>
              <a:t>"</a:t>
            </a:r>
            <a:r>
              <a:rPr lang="en-US" sz="2800" b="0" dirty="0">
                <a:solidFill>
                  <a:srgbClr val="0000FF"/>
                </a:solidFill>
              </a:rPr>
              <a:t>Carreras</a:t>
            </a:r>
            <a:r>
              <a:rPr lang="en-US" sz="2800" b="0" dirty="0">
                <a:solidFill>
                  <a:prstClr val="black"/>
                </a:solidFill>
              </a:rPr>
              <a:t>"</a:t>
            </a:r>
            <a:r>
              <a:rPr lang="en-US" sz="2800" b="0" dirty="0">
                <a:solidFill>
                  <a:srgbClr val="0000FF"/>
                </a:solidFill>
              </a:rPr>
              <a:t> /&gt;</a:t>
            </a:r>
            <a:endParaRPr lang="en-US" sz="2800" b="0" dirty="0">
              <a:solidFill>
                <a:prstClr val="black"/>
              </a:solidFill>
            </a:endParaRPr>
          </a:p>
          <a:p>
            <a:r>
              <a:rPr lang="en-US" sz="2800" b="0" dirty="0">
                <a:solidFill>
                  <a:srgbClr val="0000FF"/>
                </a:solidFill>
              </a:rPr>
              <a:t>  &lt;</a:t>
            </a:r>
            <a:r>
              <a:rPr lang="en-US" sz="2800" b="0" dirty="0" err="1">
                <a:solidFill>
                  <a:srgbClr val="A31515"/>
                </a:solidFill>
              </a:rPr>
              <a:t>SalesLT.Customer</a:t>
            </a:r>
            <a:r>
              <a:rPr lang="en-US" sz="2800" b="0" dirty="0">
                <a:solidFill>
                  <a:srgbClr val="0000FF"/>
                </a:solidFill>
              </a:rPr>
              <a:t> </a:t>
            </a:r>
            <a:r>
              <a:rPr lang="en-US" sz="2800" b="0" dirty="0" err="1">
                <a:solidFill>
                  <a:srgbClr val="FF0000"/>
                </a:solidFill>
              </a:rPr>
              <a:t>LastName</a:t>
            </a:r>
            <a:r>
              <a:rPr lang="en-US" sz="2800" b="0" dirty="0">
                <a:solidFill>
                  <a:srgbClr val="0000FF"/>
                </a:solidFill>
              </a:rPr>
              <a:t>=</a:t>
            </a:r>
            <a:r>
              <a:rPr lang="en-US" sz="2800" b="0" dirty="0">
                <a:solidFill>
                  <a:prstClr val="black"/>
                </a:solidFill>
              </a:rPr>
              <a:t>"</a:t>
            </a:r>
            <a:r>
              <a:rPr lang="en-US" sz="2800" b="0" dirty="0">
                <a:solidFill>
                  <a:srgbClr val="0000FF"/>
                </a:solidFill>
              </a:rPr>
              <a:t>Gates</a:t>
            </a:r>
            <a:r>
              <a:rPr lang="en-US" sz="2800" b="0" dirty="0">
                <a:solidFill>
                  <a:prstClr val="black"/>
                </a:solidFill>
              </a:rPr>
              <a:t>"</a:t>
            </a:r>
            <a:r>
              <a:rPr lang="en-US" sz="2800" b="0" dirty="0">
                <a:solidFill>
                  <a:srgbClr val="0000FF"/>
                </a:solidFill>
              </a:rPr>
              <a:t> /&gt;</a:t>
            </a:r>
            <a:endParaRPr lang="en-US" sz="2800" b="0" dirty="0">
              <a:solidFill>
                <a:prstClr val="black"/>
              </a:solidFill>
            </a:endParaRPr>
          </a:p>
          <a:p>
            <a:r>
              <a:rPr lang="en-US" sz="2800" b="0" dirty="0">
                <a:solidFill>
                  <a:srgbClr val="0000FF"/>
                </a:solidFill>
              </a:rPr>
              <a:t>  &lt;</a:t>
            </a:r>
            <a:r>
              <a:rPr lang="en-US" sz="2800" b="0" dirty="0" err="1">
                <a:solidFill>
                  <a:srgbClr val="A31515"/>
                </a:solidFill>
              </a:rPr>
              <a:t>SalesLT.Customer</a:t>
            </a:r>
            <a:r>
              <a:rPr lang="en-US" sz="2800" b="0" dirty="0">
                <a:solidFill>
                  <a:srgbClr val="0000FF"/>
                </a:solidFill>
              </a:rPr>
              <a:t> </a:t>
            </a:r>
            <a:r>
              <a:rPr lang="en-US" sz="2800" b="0" dirty="0" err="1">
                <a:solidFill>
                  <a:srgbClr val="FF0000"/>
                </a:solidFill>
              </a:rPr>
              <a:t>LastName</a:t>
            </a:r>
            <a:r>
              <a:rPr lang="en-US" sz="2800" b="0" dirty="0">
                <a:solidFill>
                  <a:srgbClr val="0000FF"/>
                </a:solidFill>
              </a:rPr>
              <a:t>=</a:t>
            </a:r>
            <a:r>
              <a:rPr lang="en-US" sz="2800" b="0" dirty="0">
                <a:solidFill>
                  <a:prstClr val="black"/>
                </a:solidFill>
              </a:rPr>
              <a:t>"</a:t>
            </a:r>
            <a:r>
              <a:rPr lang="en-US" sz="2800" b="0" dirty="0">
                <a:solidFill>
                  <a:srgbClr val="0000FF"/>
                </a:solidFill>
              </a:rPr>
              <a:t>Harrington</a:t>
            </a:r>
            <a:r>
              <a:rPr lang="en-US" sz="2800" b="0" dirty="0">
                <a:solidFill>
                  <a:prstClr val="black"/>
                </a:solidFill>
              </a:rPr>
              <a:t>"</a:t>
            </a:r>
            <a:r>
              <a:rPr lang="en-US" sz="2800" b="0" dirty="0">
                <a:solidFill>
                  <a:srgbClr val="0000FF"/>
                </a:solidFill>
              </a:rPr>
              <a:t> /&gt;</a:t>
            </a:r>
            <a:endParaRPr lang="en-US" sz="2800" b="0" dirty="0">
              <a:solidFill>
                <a:prstClr val="black"/>
              </a:solidFill>
            </a:endParaRPr>
          </a:p>
          <a:p>
            <a:r>
              <a:rPr lang="en-US" sz="2800" b="0" dirty="0">
                <a:solidFill>
                  <a:srgbClr val="0000FF"/>
                </a:solidFill>
              </a:rPr>
              <a:t>&lt;/</a:t>
            </a:r>
            <a:r>
              <a:rPr lang="en-US" sz="2800" b="0" dirty="0">
                <a:solidFill>
                  <a:srgbClr val="A31515"/>
                </a:solidFill>
              </a:rPr>
              <a:t>Customer</a:t>
            </a:r>
            <a:r>
              <a:rPr lang="en-US" sz="2800" b="0" dirty="0">
                <a:solidFill>
                  <a:srgbClr val="0000FF"/>
                </a:solidFill>
              </a:rPr>
              <a:t>&gt;</a:t>
            </a:r>
          </a:p>
          <a:p>
            <a:endParaRPr lang="en-US" sz="2800" dirty="0"/>
          </a:p>
        </p:txBody>
      </p:sp>
      <p:sp>
        <p:nvSpPr>
          <p:cNvPr id="2" name="Query"/>
          <p:cNvSpPr/>
          <p:nvPr/>
        </p:nvSpPr>
        <p:spPr>
          <a:xfrm>
            <a:off x="365760" y="677862"/>
            <a:ext cx="11005529" cy="1569660"/>
          </a:xfrm>
          <a:prstGeom prst="rect">
            <a:avLst/>
          </a:prstGeom>
        </p:spPr>
        <p:txBody>
          <a:bodyPr wrap="square">
            <a:spAutoFit/>
          </a:bodyPr>
          <a:lstStyle/>
          <a:p>
            <a:r>
              <a:rPr lang="en-US" sz="3200" dirty="0">
                <a:solidFill>
                  <a:srgbClr val="0000FF"/>
                </a:solidFill>
                <a:latin typeface="Consolas" panose="020B0609020204030204" pitchFamily="49" charset="0"/>
              </a:rPr>
              <a:t>SELECT</a:t>
            </a:r>
            <a:r>
              <a:rPr lang="en-US" sz="3200" dirty="0">
                <a:solidFill>
                  <a:prstClr val="black"/>
                </a:solidFill>
                <a:latin typeface="Consolas" panose="020B0609020204030204" pitchFamily="49" charset="0"/>
              </a:rPr>
              <a:t> </a:t>
            </a:r>
            <a:r>
              <a:rPr lang="en-US" sz="3200" dirty="0">
                <a:solidFill>
                  <a:srgbClr val="0000FF"/>
                </a:solidFill>
                <a:latin typeface="Consolas" panose="020B0609020204030204" pitchFamily="49" charset="0"/>
              </a:rPr>
              <a:t>TOP</a:t>
            </a:r>
            <a:r>
              <a:rPr lang="en-US" sz="3200" dirty="0">
                <a:solidFill>
                  <a:prstClr val="black"/>
                </a:solidFill>
                <a:latin typeface="Consolas" panose="020B0609020204030204" pitchFamily="49" charset="0"/>
              </a:rPr>
              <a:t> 5 </a:t>
            </a:r>
            <a:r>
              <a:rPr lang="en-US" sz="3200" dirty="0" err="1">
                <a:solidFill>
                  <a:prstClr val="black"/>
                </a:solidFill>
                <a:latin typeface="Consolas" panose="020B0609020204030204" pitchFamily="49" charset="0"/>
              </a:rPr>
              <a:t>LastName</a:t>
            </a:r>
            <a:endParaRPr lang="en-US" sz="3200" dirty="0">
              <a:solidFill>
                <a:prstClr val="black"/>
              </a:solidFill>
              <a:latin typeface="Consolas" panose="020B0609020204030204" pitchFamily="49" charset="0"/>
            </a:endParaRPr>
          </a:p>
          <a:p>
            <a:r>
              <a:rPr lang="en-US" sz="3200" dirty="0">
                <a:solidFill>
                  <a:srgbClr val="0000FF"/>
                </a:solidFill>
                <a:latin typeface="Consolas" panose="020B0609020204030204" pitchFamily="49" charset="0"/>
              </a:rPr>
              <a:t>FROM</a:t>
            </a:r>
            <a:r>
              <a:rPr lang="en-US" sz="3200" dirty="0">
                <a:solidFill>
                  <a:prstClr val="black"/>
                </a:solidFill>
                <a:latin typeface="Consolas" panose="020B0609020204030204" pitchFamily="49" charset="0"/>
              </a:rPr>
              <a:t> </a:t>
            </a:r>
            <a:r>
              <a:rPr lang="en-US" sz="3200" dirty="0" err="1">
                <a:solidFill>
                  <a:prstClr val="black"/>
                </a:solidFill>
                <a:latin typeface="Consolas" panose="020B0609020204030204" pitchFamily="49" charset="0"/>
              </a:rPr>
              <a:t>SalesLT</a:t>
            </a:r>
            <a:r>
              <a:rPr lang="en-US" sz="3200" dirty="0" err="1">
                <a:solidFill>
                  <a:srgbClr val="808080"/>
                </a:solidFill>
                <a:latin typeface="Consolas" panose="020B0609020204030204" pitchFamily="49" charset="0"/>
              </a:rPr>
              <a:t>.</a:t>
            </a:r>
            <a:r>
              <a:rPr lang="en-US" sz="3200" dirty="0" err="1">
                <a:solidFill>
                  <a:prstClr val="black"/>
                </a:solidFill>
                <a:latin typeface="Consolas" panose="020B0609020204030204" pitchFamily="49" charset="0"/>
              </a:rPr>
              <a:t>Customer</a:t>
            </a:r>
            <a:endParaRPr lang="en-US" sz="3200" dirty="0">
              <a:solidFill>
                <a:prstClr val="black"/>
              </a:solidFill>
              <a:latin typeface="Consolas" panose="020B0609020204030204" pitchFamily="49" charset="0"/>
            </a:endParaRPr>
          </a:p>
          <a:p>
            <a:r>
              <a:rPr lang="en-US" sz="3200" dirty="0">
                <a:solidFill>
                  <a:srgbClr val="0000FF"/>
                </a:solidFill>
                <a:latin typeface="Consolas" panose="020B0609020204030204" pitchFamily="49" charset="0"/>
              </a:rPr>
              <a:t>FOR</a:t>
            </a:r>
            <a:r>
              <a:rPr lang="en-US" sz="3200" dirty="0">
                <a:solidFill>
                  <a:prstClr val="black"/>
                </a:solidFill>
                <a:latin typeface="Consolas" panose="020B0609020204030204" pitchFamily="49" charset="0"/>
              </a:rPr>
              <a:t> </a:t>
            </a:r>
            <a:r>
              <a:rPr lang="en-US" sz="3200" dirty="0">
                <a:solidFill>
                  <a:srgbClr val="0000FF"/>
                </a:solidFill>
                <a:latin typeface="Consolas" panose="020B0609020204030204" pitchFamily="49" charset="0"/>
              </a:rPr>
              <a:t>XML</a:t>
            </a:r>
            <a:r>
              <a:rPr lang="en-US" sz="3200" dirty="0">
                <a:solidFill>
                  <a:prstClr val="black"/>
                </a:solidFill>
                <a:latin typeface="Consolas" panose="020B0609020204030204" pitchFamily="49" charset="0"/>
              </a:rPr>
              <a:t> </a:t>
            </a:r>
            <a:r>
              <a:rPr lang="en-US" sz="3200" dirty="0">
                <a:solidFill>
                  <a:srgbClr val="0000FF"/>
                </a:solidFill>
                <a:latin typeface="Consolas" panose="020B0609020204030204" pitchFamily="49" charset="0"/>
              </a:rPr>
              <a:t>AUTO</a:t>
            </a:r>
            <a:r>
              <a:rPr lang="en-US" sz="3200" dirty="0">
                <a:solidFill>
                  <a:srgbClr val="808080"/>
                </a:solidFill>
                <a:latin typeface="Consolas" panose="020B0609020204030204" pitchFamily="49" charset="0"/>
              </a:rPr>
              <a:t>,</a:t>
            </a:r>
            <a:r>
              <a:rPr lang="en-US" sz="3200" dirty="0">
                <a:solidFill>
                  <a:prstClr val="black"/>
                </a:solidFill>
                <a:latin typeface="Consolas" panose="020B0609020204030204" pitchFamily="49" charset="0"/>
              </a:rPr>
              <a:t> </a:t>
            </a:r>
            <a:r>
              <a:rPr lang="en-US" sz="3200" dirty="0">
                <a:solidFill>
                  <a:srgbClr val="0000FF"/>
                </a:solidFill>
                <a:latin typeface="Consolas" panose="020B0609020204030204" pitchFamily="49" charset="0"/>
              </a:rPr>
              <a:t>ROOT</a:t>
            </a:r>
            <a:r>
              <a:rPr lang="en-US" sz="3200" dirty="0">
                <a:solidFill>
                  <a:srgbClr val="808080"/>
                </a:solidFill>
                <a:latin typeface="Consolas" panose="020B0609020204030204" pitchFamily="49" charset="0"/>
              </a:rPr>
              <a:t>(</a:t>
            </a:r>
            <a:r>
              <a:rPr lang="en-US" sz="3200" dirty="0">
                <a:solidFill>
                  <a:srgbClr val="FF0000"/>
                </a:solidFill>
                <a:latin typeface="Consolas" panose="020B0609020204030204" pitchFamily="49" charset="0"/>
              </a:rPr>
              <a:t>'Customer'</a:t>
            </a:r>
            <a:r>
              <a:rPr lang="en-US" sz="3200" dirty="0">
                <a:solidFill>
                  <a:srgbClr val="808080"/>
                </a:solidFill>
                <a:latin typeface="Consolas" panose="020B0609020204030204" pitchFamily="49" charset="0"/>
              </a:rPr>
              <a:t>)</a:t>
            </a:r>
          </a:p>
        </p:txBody>
      </p:sp>
      <p:graphicFrame>
        <p:nvGraphicFramePr>
          <p:cNvPr id="11" name="SourceTable"/>
          <p:cNvGraphicFramePr>
            <a:graphicFrameLocks noGrp="1"/>
          </p:cNvGraphicFramePr>
          <p:nvPr>
            <p:extLst>
              <p:ext uri="{D42A27DB-BD31-4B8C-83A1-F6EECF244321}">
                <p14:modId xmlns:p14="http://schemas.microsoft.com/office/powerpoint/2010/main" val="3772434843"/>
              </p:ext>
            </p:extLst>
          </p:nvPr>
        </p:nvGraphicFramePr>
        <p:xfrm>
          <a:off x="9037637" y="906462"/>
          <a:ext cx="2621491" cy="3474720"/>
        </p:xfrm>
        <a:graphic>
          <a:graphicData uri="http://schemas.openxmlformats.org/drawingml/2006/table">
            <a:tbl>
              <a:tblPr firstRow="1" bandRow="1">
                <a:tableStyleId>{5C22544A-7EE6-4342-B048-85BDC9FD1C3A}</a:tableStyleId>
              </a:tblPr>
              <a:tblGrid>
                <a:gridCol w="2621491">
                  <a:extLst>
                    <a:ext uri="{9D8B030D-6E8A-4147-A177-3AD203B41FA5}">
                      <a16:colId xmlns:a16="http://schemas.microsoft.com/office/drawing/2014/main" val="2606566221"/>
                    </a:ext>
                  </a:extLst>
                </a:gridCol>
              </a:tblGrid>
              <a:tr h="370840">
                <a:tc>
                  <a:txBody>
                    <a:bodyPr/>
                    <a:lstStyle/>
                    <a:p>
                      <a:r>
                        <a:rPr lang="en-US" sz="3200" dirty="0" err="1"/>
                        <a:t>LastName</a:t>
                      </a:r>
                      <a:endParaRPr lang="en-US" sz="3200" dirty="0"/>
                    </a:p>
                  </a:txBody>
                  <a:tcPr/>
                </a:tc>
                <a:extLst>
                  <a:ext uri="{0D108BD9-81ED-4DB2-BD59-A6C34878D82A}">
                    <a16:rowId xmlns:a16="http://schemas.microsoft.com/office/drawing/2014/main" val="1162329617"/>
                  </a:ext>
                </a:extLst>
              </a:tr>
              <a:tr h="370840">
                <a:tc>
                  <a:txBody>
                    <a:bodyPr/>
                    <a:lstStyle/>
                    <a:p>
                      <a:r>
                        <a:rPr lang="en-US" sz="3200" dirty="0"/>
                        <a:t>Gee</a:t>
                      </a:r>
                    </a:p>
                  </a:txBody>
                  <a:tcPr/>
                </a:tc>
                <a:extLst>
                  <a:ext uri="{0D108BD9-81ED-4DB2-BD59-A6C34878D82A}">
                    <a16:rowId xmlns:a16="http://schemas.microsoft.com/office/drawing/2014/main" val="1991637252"/>
                  </a:ext>
                </a:extLst>
              </a:tr>
              <a:tr h="370840">
                <a:tc>
                  <a:txBody>
                    <a:bodyPr/>
                    <a:lstStyle/>
                    <a:p>
                      <a:r>
                        <a:rPr lang="en-US" sz="3200" dirty="0"/>
                        <a:t>Harris</a:t>
                      </a:r>
                    </a:p>
                  </a:txBody>
                  <a:tcPr/>
                </a:tc>
                <a:extLst>
                  <a:ext uri="{0D108BD9-81ED-4DB2-BD59-A6C34878D82A}">
                    <a16:rowId xmlns:a16="http://schemas.microsoft.com/office/drawing/2014/main" val="2490014505"/>
                  </a:ext>
                </a:extLst>
              </a:tr>
              <a:tr h="370840">
                <a:tc>
                  <a:txBody>
                    <a:bodyPr/>
                    <a:lstStyle/>
                    <a:p>
                      <a:r>
                        <a:rPr lang="en-US" sz="3200" dirty="0"/>
                        <a:t>Carreras</a:t>
                      </a:r>
                    </a:p>
                  </a:txBody>
                  <a:tcPr/>
                </a:tc>
                <a:extLst>
                  <a:ext uri="{0D108BD9-81ED-4DB2-BD59-A6C34878D82A}">
                    <a16:rowId xmlns:a16="http://schemas.microsoft.com/office/drawing/2014/main" val="1984068380"/>
                  </a:ext>
                </a:extLst>
              </a:tr>
              <a:tr h="370840">
                <a:tc>
                  <a:txBody>
                    <a:bodyPr/>
                    <a:lstStyle/>
                    <a:p>
                      <a:r>
                        <a:rPr lang="en-US" sz="3200" dirty="0"/>
                        <a:t>Gates</a:t>
                      </a:r>
                    </a:p>
                  </a:txBody>
                  <a:tcPr/>
                </a:tc>
                <a:extLst>
                  <a:ext uri="{0D108BD9-81ED-4DB2-BD59-A6C34878D82A}">
                    <a16:rowId xmlns:a16="http://schemas.microsoft.com/office/drawing/2014/main" val="2353689947"/>
                  </a:ext>
                </a:extLst>
              </a:tr>
              <a:tr h="370840">
                <a:tc>
                  <a:txBody>
                    <a:bodyPr/>
                    <a:lstStyle/>
                    <a:p>
                      <a:r>
                        <a:rPr lang="en-US" sz="3200" dirty="0"/>
                        <a:t>Harrington</a:t>
                      </a:r>
                    </a:p>
                  </a:txBody>
                  <a:tcPr/>
                </a:tc>
                <a:extLst>
                  <a:ext uri="{0D108BD9-81ED-4DB2-BD59-A6C34878D82A}">
                    <a16:rowId xmlns:a16="http://schemas.microsoft.com/office/drawing/2014/main" val="3908764935"/>
                  </a:ext>
                </a:extLst>
              </a:tr>
            </a:tbl>
          </a:graphicData>
        </a:graphic>
      </p:graphicFrame>
    </p:spTree>
    <p:extLst>
      <p:ext uri="{BB962C8B-B14F-4D97-AF65-F5344CB8AC3E}">
        <p14:creationId xmlns:p14="http://schemas.microsoft.com/office/powerpoint/2010/main" val="276768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5"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XML Support</a:t>
            </a:r>
            <a:br>
              <a:rPr lang="en-GB" dirty="0"/>
            </a:br>
            <a:r>
              <a:rPr lang="en-GB" sz="3672" dirty="0">
                <a:solidFill>
                  <a:schemeClr val="bg1">
                    <a:lumMod val="50000"/>
                  </a:schemeClr>
                </a:solidFill>
              </a:rPr>
              <a:t>In SQL Server and Azure SQL Database</a:t>
            </a:r>
          </a:p>
        </p:txBody>
      </p:sp>
      <p:graphicFrame>
        <p:nvGraphicFramePr>
          <p:cNvPr id="4" name="Table 3"/>
          <p:cNvGraphicFramePr>
            <a:graphicFrameLocks noGrp="1"/>
          </p:cNvGraphicFramePr>
          <p:nvPr>
            <p:extLst/>
          </p:nvPr>
        </p:nvGraphicFramePr>
        <p:xfrm>
          <a:off x="1573938" y="1772518"/>
          <a:ext cx="9158758" cy="3999450"/>
        </p:xfrm>
        <a:graphic>
          <a:graphicData uri="http://schemas.openxmlformats.org/drawingml/2006/table">
            <a:tbl>
              <a:tblPr firstRow="1" bandRow="1">
                <a:tableStyleId>{5C22544A-7EE6-4342-B048-85BDC9FD1C3A}</a:tableStyleId>
              </a:tblPr>
              <a:tblGrid>
                <a:gridCol w="2879373">
                  <a:extLst>
                    <a:ext uri="{9D8B030D-6E8A-4147-A177-3AD203B41FA5}">
                      <a16:colId xmlns:a16="http://schemas.microsoft.com/office/drawing/2014/main" val="20000"/>
                    </a:ext>
                  </a:extLst>
                </a:gridCol>
                <a:gridCol w="6279385">
                  <a:extLst>
                    <a:ext uri="{9D8B030D-6E8A-4147-A177-3AD203B41FA5}">
                      <a16:colId xmlns:a16="http://schemas.microsoft.com/office/drawing/2014/main" val="20001"/>
                    </a:ext>
                  </a:extLst>
                </a:gridCol>
              </a:tblGrid>
              <a:tr h="571350">
                <a:tc>
                  <a:txBody>
                    <a:bodyPr/>
                    <a:lstStyle/>
                    <a:p>
                      <a:r>
                        <a:rPr lang="en-GB" sz="2400" dirty="0"/>
                        <a:t>Feature</a:t>
                      </a:r>
                    </a:p>
                  </a:txBody>
                  <a:tcPr marL="93260" marR="93260" marT="46630" marB="46630"/>
                </a:tc>
                <a:tc>
                  <a:txBody>
                    <a:bodyPr/>
                    <a:lstStyle/>
                    <a:p>
                      <a:r>
                        <a:rPr lang="en-GB" sz="2400" dirty="0"/>
                        <a:t>Description</a:t>
                      </a:r>
                    </a:p>
                  </a:txBody>
                  <a:tcPr marL="93260" marR="93260" marT="46630" marB="46630"/>
                </a:tc>
                <a:extLst>
                  <a:ext uri="{0D108BD9-81ED-4DB2-BD59-A6C34878D82A}">
                    <a16:rowId xmlns:a16="http://schemas.microsoft.com/office/drawing/2014/main" val="10000"/>
                  </a:ext>
                </a:extLst>
              </a:tr>
              <a:tr h="571350">
                <a:tc>
                  <a:txBody>
                    <a:bodyPr/>
                    <a:lstStyle/>
                    <a:p>
                      <a:r>
                        <a:rPr lang="en-GB" sz="2400" b="1" dirty="0"/>
                        <a:t>xml</a:t>
                      </a:r>
                      <a:r>
                        <a:rPr lang="en-GB" sz="2400" dirty="0"/>
                        <a:t> data type</a:t>
                      </a:r>
                    </a:p>
                  </a:txBody>
                  <a:tcPr marL="93260" marR="93260" marT="46630" marB="46630"/>
                </a:tc>
                <a:tc>
                  <a:txBody>
                    <a:bodyPr/>
                    <a:lstStyle/>
                    <a:p>
                      <a:r>
                        <a:rPr lang="en-GB" sz="2400" dirty="0"/>
                        <a:t>Store XML in variables and columns</a:t>
                      </a:r>
                    </a:p>
                  </a:txBody>
                  <a:tcPr marL="93260" marR="93260" marT="46630" marB="46630"/>
                </a:tc>
                <a:extLst>
                  <a:ext uri="{0D108BD9-81ED-4DB2-BD59-A6C34878D82A}">
                    <a16:rowId xmlns:a16="http://schemas.microsoft.com/office/drawing/2014/main" val="10001"/>
                  </a:ext>
                </a:extLst>
              </a:tr>
              <a:tr h="571350">
                <a:tc>
                  <a:txBody>
                    <a:bodyPr/>
                    <a:lstStyle/>
                    <a:p>
                      <a:r>
                        <a:rPr lang="en-GB" sz="2400" dirty="0"/>
                        <a:t>XQuery</a:t>
                      </a:r>
                    </a:p>
                  </a:txBody>
                  <a:tcPr marL="93260" marR="93260" marT="46630" marB="46630"/>
                </a:tc>
                <a:tc>
                  <a:txBody>
                    <a:bodyPr/>
                    <a:lstStyle/>
                    <a:p>
                      <a:r>
                        <a:rPr lang="en-GB" sz="2400" dirty="0"/>
                        <a:t>Node-tree query language for XML</a:t>
                      </a:r>
                    </a:p>
                  </a:txBody>
                  <a:tcPr marL="93260" marR="93260" marT="46630" marB="46630"/>
                </a:tc>
                <a:extLst>
                  <a:ext uri="{0D108BD9-81ED-4DB2-BD59-A6C34878D82A}">
                    <a16:rowId xmlns:a16="http://schemas.microsoft.com/office/drawing/2014/main" val="10002"/>
                  </a:ext>
                </a:extLst>
              </a:tr>
              <a:tr h="571350">
                <a:tc>
                  <a:txBody>
                    <a:bodyPr/>
                    <a:lstStyle/>
                    <a:p>
                      <a:r>
                        <a:rPr lang="en-GB" sz="2400" dirty="0"/>
                        <a:t>XML Indexes</a:t>
                      </a:r>
                    </a:p>
                  </a:txBody>
                  <a:tcPr marL="93260" marR="93260" marT="46630" marB="46630"/>
                </a:tc>
                <a:tc>
                  <a:txBody>
                    <a:bodyPr/>
                    <a:lstStyle/>
                    <a:p>
                      <a:r>
                        <a:rPr lang="en-GB" sz="2400" dirty="0"/>
                        <a:t>Optimize XQuery performance</a:t>
                      </a:r>
                    </a:p>
                  </a:txBody>
                  <a:tcPr marL="93260" marR="93260" marT="46630" marB="46630"/>
                </a:tc>
                <a:extLst>
                  <a:ext uri="{0D108BD9-81ED-4DB2-BD59-A6C34878D82A}">
                    <a16:rowId xmlns:a16="http://schemas.microsoft.com/office/drawing/2014/main" val="10003"/>
                  </a:ext>
                </a:extLst>
              </a:tr>
              <a:tr h="571350">
                <a:tc>
                  <a:txBody>
                    <a:bodyPr/>
                    <a:lstStyle/>
                    <a:p>
                      <a:r>
                        <a:rPr lang="en-GB" sz="2400" dirty="0"/>
                        <a:t>XSD Schemas</a:t>
                      </a:r>
                    </a:p>
                  </a:txBody>
                  <a:tcPr marL="93260" marR="93260" marT="46630" marB="46630"/>
                </a:tc>
                <a:tc>
                  <a:txBody>
                    <a:bodyPr/>
                    <a:lstStyle/>
                    <a:p>
                      <a:r>
                        <a:rPr lang="en-GB" sz="2400" dirty="0"/>
                        <a:t>Enforce type validation for XML data</a:t>
                      </a:r>
                    </a:p>
                  </a:txBody>
                  <a:tcPr marL="93260" marR="93260" marT="46630" marB="46630"/>
                </a:tc>
                <a:extLst>
                  <a:ext uri="{0D108BD9-81ED-4DB2-BD59-A6C34878D82A}">
                    <a16:rowId xmlns:a16="http://schemas.microsoft.com/office/drawing/2014/main" val="10004"/>
                  </a:ext>
                </a:extLst>
              </a:tr>
              <a:tr h="571350">
                <a:tc>
                  <a:txBody>
                    <a:bodyPr/>
                    <a:lstStyle/>
                    <a:p>
                      <a:r>
                        <a:rPr lang="en-GB" sz="2400" dirty="0"/>
                        <a:t>FOR XML clause</a:t>
                      </a:r>
                    </a:p>
                  </a:txBody>
                  <a:tcPr marL="93260" marR="93260" marT="46630" marB="46630"/>
                </a:tc>
                <a:tc>
                  <a:txBody>
                    <a:bodyPr/>
                    <a:lstStyle/>
                    <a:p>
                      <a:r>
                        <a:rPr lang="en-GB" sz="2400" dirty="0"/>
                        <a:t>Generate XML from relational data</a:t>
                      </a:r>
                    </a:p>
                  </a:txBody>
                  <a:tcPr marL="93260" marR="93260" marT="46630" marB="46630"/>
                </a:tc>
                <a:extLst>
                  <a:ext uri="{0D108BD9-81ED-4DB2-BD59-A6C34878D82A}">
                    <a16:rowId xmlns:a16="http://schemas.microsoft.com/office/drawing/2014/main" val="10005"/>
                  </a:ext>
                </a:extLst>
              </a:tr>
              <a:tr h="571350">
                <a:tc>
                  <a:txBody>
                    <a:bodyPr/>
                    <a:lstStyle/>
                    <a:p>
                      <a:r>
                        <a:rPr lang="en-GB" sz="2400" dirty="0"/>
                        <a:t>OPENXML function</a:t>
                      </a:r>
                    </a:p>
                  </a:txBody>
                  <a:tcPr marL="93260" marR="93260" marT="46630" marB="46630"/>
                </a:tc>
                <a:tc>
                  <a:txBody>
                    <a:bodyPr/>
                    <a:lstStyle/>
                    <a:p>
                      <a:r>
                        <a:rPr lang="en-GB" sz="2400" dirty="0"/>
                        <a:t>Generate relational data from XML</a:t>
                      </a:r>
                    </a:p>
                  </a:txBody>
                  <a:tcPr marL="93260" marR="93260" marT="46630" marB="4663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3972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a:t>XML</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Exporting query results to XML</a:t>
            </a:r>
          </a:p>
          <a:p>
            <a:pPr lvl="0"/>
            <a:r>
              <a:rPr lang="en-US" dirty="0"/>
              <a:t>Working with the native XML datatype</a:t>
            </a:r>
          </a:p>
        </p:txBody>
      </p:sp>
    </p:spTree>
    <p:extLst>
      <p:ext uri="{BB962C8B-B14F-4D97-AF65-F5344CB8AC3E}">
        <p14:creationId xmlns:p14="http://schemas.microsoft.com/office/powerpoint/2010/main" val="2429024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Chris Randall and Graeme Malcolm</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JSON</a:t>
            </a:r>
          </a:p>
        </p:txBody>
      </p:sp>
    </p:spTree>
    <p:extLst>
      <p:ext uri="{BB962C8B-B14F-4D97-AF65-F5344CB8AC3E}">
        <p14:creationId xmlns:p14="http://schemas.microsoft.com/office/powerpoint/2010/main" val="14151818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US" dirty="0">
                <a:solidFill>
                  <a:schemeClr val="tx2"/>
                </a:solidFill>
              </a:rPr>
              <a:t>JSON (JavaScript Object Notation) is a lightweight data-interchange format.</a:t>
            </a:r>
          </a:p>
          <a:p>
            <a:pPr marL="0" indent="0">
              <a:buNone/>
            </a:pPr>
            <a:r>
              <a:rPr lang="en-US" dirty="0">
                <a:solidFill>
                  <a:schemeClr val="tx2"/>
                </a:solidFill>
              </a:rPr>
              <a:t>Easy for humans to read and write</a:t>
            </a:r>
          </a:p>
          <a:p>
            <a:pPr marL="0" indent="0">
              <a:buNone/>
            </a:pPr>
            <a:r>
              <a:rPr lang="en-US" dirty="0">
                <a:solidFill>
                  <a:schemeClr val="tx2"/>
                </a:solidFill>
              </a:rPr>
              <a:t>Language independent</a:t>
            </a:r>
          </a:p>
          <a:p>
            <a:pPr marL="0" indent="0">
              <a:buNone/>
            </a:pPr>
            <a:r>
              <a:rPr lang="en-US" dirty="0">
                <a:solidFill>
                  <a:schemeClr val="tx2"/>
                </a:solidFill>
              </a:rPr>
              <a:t>Same syntax as JavaScript Objects</a:t>
            </a:r>
          </a:p>
          <a:p>
            <a:pPr marL="0" indent="0">
              <a:buNone/>
            </a:pPr>
            <a:r>
              <a:rPr lang="en-US" dirty="0">
                <a:solidFill>
                  <a:schemeClr val="tx2"/>
                </a:solidFill>
              </a:rPr>
              <a:t>Can be used to store application data</a:t>
            </a:r>
          </a:p>
          <a:p>
            <a:pPr marL="0" indent="0">
              <a:buNone/>
            </a:pPr>
            <a:r>
              <a:rPr lang="en-US" dirty="0">
                <a:solidFill>
                  <a:schemeClr val="tx2"/>
                </a:solidFill>
              </a:rPr>
              <a:t>Store in SQL Server as NVARCHAR, or use </a:t>
            </a:r>
            <a:r>
              <a:rPr lang="en-US" dirty="0" err="1">
                <a:solidFill>
                  <a:schemeClr val="tx2"/>
                </a:solidFill>
              </a:rPr>
              <a:t>DocumentDB</a:t>
            </a:r>
            <a:r>
              <a:rPr lang="en-US" dirty="0">
                <a:solidFill>
                  <a:schemeClr val="tx2"/>
                </a:solidFill>
              </a:rPr>
              <a:t> </a:t>
            </a:r>
          </a:p>
        </p:txBody>
      </p:sp>
    </p:spTree>
    <p:extLst>
      <p:ext uri="{BB962C8B-B14F-4D97-AF65-F5344CB8AC3E}">
        <p14:creationId xmlns:p14="http://schemas.microsoft.com/office/powerpoint/2010/main" val="261198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8.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dcmitype/"/>
    <ds:schemaRef ds:uri="http://schemas.microsoft.com/office/infopath/2007/PartnerControls"/>
    <ds:schemaRef ds:uri="83cd2334-221a-48c3-9034-bfd1542dfe28"/>
    <ds:schemaRef ds:uri="http://www.w3.org/XML/1998/namespace"/>
    <ds:schemaRef ds:uri="http://purl.org/dc/terms/"/>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2389</TotalTime>
  <Words>1380</Words>
  <Application>Microsoft Office PowerPoint</Application>
  <PresentationFormat>Custom</PresentationFormat>
  <Paragraphs>274</Paragraphs>
  <Slides>20</Slides>
  <Notes>10</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Consolas</vt:lpstr>
      <vt:lpstr>Courier New</vt:lpstr>
      <vt:lpstr>Segoe UI</vt:lpstr>
      <vt:lpstr>Segoe UI Light</vt:lpstr>
      <vt:lpstr>Wingdings</vt:lpstr>
      <vt:lpstr>WHITE TEMPLATE</vt:lpstr>
      <vt:lpstr>1_Office Theme</vt:lpstr>
      <vt:lpstr>Database Fundamentals Module 5: Working with Non-Relational Data</vt:lpstr>
      <vt:lpstr>PowerPoint Presentation</vt:lpstr>
      <vt:lpstr>XML</vt:lpstr>
      <vt:lpstr>PowerPoint Presentation</vt:lpstr>
      <vt:lpstr>PowerPoint Presentation</vt:lpstr>
      <vt:lpstr>XML Support In SQL Server and Azure SQL Database</vt:lpstr>
      <vt:lpstr>XML</vt:lpstr>
      <vt:lpstr>JSON</vt:lpstr>
      <vt:lpstr>PowerPoint Presentation</vt:lpstr>
      <vt:lpstr>JSON Objects</vt:lpstr>
      <vt:lpstr>PowerPoint Presentation</vt:lpstr>
      <vt:lpstr>JSON</vt:lpstr>
      <vt:lpstr>DocumentDB</vt:lpstr>
      <vt:lpstr>PowerPoint Presentation</vt:lpstr>
      <vt:lpstr>Azure DocumentDB</vt:lpstr>
      <vt:lpstr>DocumentDB</vt:lpstr>
      <vt:lpstr>Spatial Data</vt:lpstr>
      <vt:lpstr>Spatial</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 Randall</cp:lastModifiedBy>
  <cp:revision>236</cp:revision>
  <dcterms:created xsi:type="dcterms:W3CDTF">2015-06-04T21:40:17Z</dcterms:created>
  <dcterms:modified xsi:type="dcterms:W3CDTF">2016-10-05T22:00:40Z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