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1D695-FEE5-43FF-BCCA-F31742FF745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FE257-3168-49C5-AB07-66EC96DE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5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A773-B7D7-A679-7E49-8665BA4C3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9A5CA-7DB0-F642-866C-0D5323BA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E3A0-B343-59E5-5D96-B888E4C1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EA2E-9589-4603-8DB5-AA28BD8DD22E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46F7-95A2-96F5-F5E4-C6AB54DE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FC28-D3A0-BD81-E599-D51328BC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8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C1BF-E367-C75F-A474-BFB28BB9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1F63D-655F-4165-B04B-F05875FD9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92E9-A682-12BF-CF46-44003767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1079-F013-46E5-823F-FBA77971C57E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2515-C899-B39B-B664-0C5E1F08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319C-391B-458A-BCDD-F1E36054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87050-B0A9-52B4-5DA9-77274441D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333ED-2B80-B576-EEF3-34528C94C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1F47-C472-EBC4-BF85-9FB5B91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2A34-CA1F-432E-B6A5-181D6EA8F5C4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4C14-5867-5155-86A0-CCE88FC1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CF9DE-F075-370F-BD32-25A05D9B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76B-2D91-DC6F-3F59-EE1A0423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E9B8-E345-0849-33BC-A7D7673D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3578-980E-68B4-4C25-18BAF6E8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674D-2EFF-46FD-AE46-CD5A1294BF75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CB39-C28C-80F8-5798-3477131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0D27-82A4-70C5-EA85-62CB499A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A037-5EC9-137D-67BB-0E15FD5D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38834-B6EB-6CA0-2C58-80B56112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0002-0013-0EDC-E7AD-510ED565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B347-EB77-4520-9E66-7078413883FA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305F-2845-7FE5-17C8-E341DDB5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3233C-81BF-8EB9-AE9C-A4A2408A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DE20-87EA-0182-C0CE-27138472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B6E-AD2D-9086-EDD1-84DB37C7A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090-837C-A347-E456-1CE9298A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FB53-F29F-C01E-A307-0BA934D7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B5E2-EE95-48E4-B81D-B1E0CE212BA4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74958-2932-A46D-DEA4-B45DD8C1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83D1-096E-D063-C15B-1431EA06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4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0B9B-A442-B718-C5E3-DE3A8FB0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E3025-112E-9167-98FB-7120B00D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43509-BA55-8DEA-1F77-12469FA8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C1747-94B4-B2BD-65F6-2A47E9B4E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EF740-1740-321E-9EEC-E3A7CD6FE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B87AD-193F-BD44-8ACC-83F66DC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A8B4-1390-4DBF-B4AA-890132F02010}" type="datetime1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A5D7F-C7EF-D10F-E5E5-8D7D28AB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D6A6E-3194-A438-348B-831D3AC7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8200-ADBB-DF5F-A3D0-5C3E1B31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B30DD-4B0E-E38D-33CA-0998A10B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3DC-3A42-4BB6-878A-F47C30650EA9}" type="datetime1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58A47-617F-A604-0DB0-0B113E60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BE84-6064-B84A-1F85-94A9F507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9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F4A41-279D-002C-2051-7C588317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FAF3-D006-4060-9FFA-8818977CC9EA}" type="datetime1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87ED1-203A-666E-7B94-DF4A0167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5BAF7-B755-4E4A-DCAA-0AA68056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C9D6-1BA1-C04D-D736-3DD95980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7F17-FA14-68C8-5D41-5C4925F4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B3FAC-73A7-B36A-ED91-E4B611299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8A718-F0BE-75D9-87BE-11F85FC9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DDB9-AB6C-4159-BD91-376B62583B60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F14C-A113-6788-C881-00C4846E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19402-2FFB-1554-6BD8-4B32371A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8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CD4F-6C0D-EB61-DC13-2222D8DA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5EC1B-2206-8C38-1CA1-DF346C48F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297A8-552B-5DEA-10D7-AEAFA69F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24067-1FD3-AC33-B597-06981514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7CB6-57F2-46B1-986B-3AFC817BCA71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48DD-3817-F2C4-2826-B3247E5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BAC5F-EDC8-7A6F-3BF5-1784462D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6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DDB21-094F-792B-3E98-AFA3D402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8AFE2-9070-D8A6-43A3-D35D54C1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3739-D3E6-561F-9E80-68EABA6BE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65D74-914E-426A-8E67-0672DBD5D753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CFA9-5C9C-029F-4D5B-BCD14DDCE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D437-0DB2-53D7-B314-A36A6FE85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014C-803A-3AD4-0D06-2D6E98E96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9200"/>
            <a:ext cx="9144000" cy="1879600"/>
          </a:xfrm>
        </p:spPr>
        <p:txBody>
          <a:bodyPr/>
          <a:lstStyle/>
          <a:p>
            <a:r>
              <a:rPr lang="en-US" dirty="0"/>
              <a:t>CHAPTER III: Knowledge, Reasoning, and Planning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27223D-F438-45B9-D58F-3319EA9E338D}"/>
              </a:ext>
            </a:extLst>
          </p:cNvPr>
          <p:cNvSpPr txBox="1">
            <a:spLocks/>
          </p:cNvSpPr>
          <p:nvPr/>
        </p:nvSpPr>
        <p:spPr>
          <a:xfrm>
            <a:off x="7330440" y="5499100"/>
            <a:ext cx="3337560" cy="67564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By Nguh Prince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E85D3-8DC0-F27A-9848-C6E72E15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72906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3D6C-C4C7-6023-5EEB-71105999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74CA-AACD-8EEF-D65C-9DCA3E4D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subfield of artificial intelligence concerned with generating sequences of actions to achieve a desired goal or state from an initial state in a deterministic environment </a:t>
            </a:r>
          </a:p>
          <a:p>
            <a:endParaRPr lang="en-US" dirty="0"/>
          </a:p>
          <a:p>
            <a:r>
              <a:rPr lang="en-US" dirty="0"/>
              <a:t>E.g. planning a delivery route considering that the vehicle has to stop for fuel after </a:t>
            </a:r>
          </a:p>
          <a:p>
            <a:endParaRPr lang="en-US" dirty="0"/>
          </a:p>
          <a:p>
            <a:r>
              <a:rPr lang="en-US" dirty="0"/>
              <a:t>Planning algorithms are often formulated as state space search problems.</a:t>
            </a:r>
          </a:p>
          <a:p>
            <a:endParaRPr lang="en-US" dirty="0"/>
          </a:p>
          <a:p>
            <a:r>
              <a:rPr lang="en-US" dirty="0"/>
              <a:t>Classical planning encompasses other techniques such as A* search.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5826C-A2F3-A50F-A0CF-72E683AD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186115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C23-E091-00A7-2F68-ED4F83FF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and Acting in the Real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486F-471C-0083-50A1-9A727E36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Planning algorithms need to consider temporal constraints such as deadlines and durations when generating plans.</a:t>
            </a:r>
          </a:p>
          <a:p>
            <a:r>
              <a:rPr lang="en-US" dirty="0"/>
              <a:t>Mathematical formulations (e.g. scheduling algorithms) are used to optimize plans </a:t>
            </a:r>
            <a:r>
              <a:rPr lang="en-US"/>
              <a:t>under constraints</a:t>
            </a:r>
            <a:r>
              <a:rPr lang="en-US" dirty="0"/>
              <a:t>.</a:t>
            </a:r>
          </a:p>
          <a:p>
            <a:r>
              <a:rPr lang="en-US" dirty="0"/>
              <a:t>Tasks can be planned into a hierarchical structure of subgoal and subtasks (hierarchical planning).</a:t>
            </a:r>
          </a:p>
          <a:p>
            <a:r>
              <a:rPr lang="en-US" dirty="0"/>
              <a:t>It allows for the decomposition of complex planning problems into simpler subproblems.</a:t>
            </a:r>
          </a:p>
          <a:p>
            <a:r>
              <a:rPr lang="en-US" dirty="0"/>
              <a:t>Multi-agent planning involves coordinating the actions of multiple agents e.g. the </a:t>
            </a:r>
            <a:r>
              <a:rPr lang="en-US" dirty="0" err="1"/>
              <a:t>Prisonner’s</a:t>
            </a:r>
            <a:r>
              <a:rPr lang="en-US" dirty="0"/>
              <a:t> dilemma.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78318-FB4A-64BC-58B9-FDCD8F78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77618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3977-BE4C-1216-4AE5-B908537F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3F36-25B2-49D7-CF9A-741AF773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Formalisms and techniques to represent knowledge in a structured and computationally manipulable form.</a:t>
            </a:r>
          </a:p>
          <a:p>
            <a:r>
              <a:rPr lang="en-US" dirty="0"/>
              <a:t>Designing and creating ontologies, which are formal representations of concepts and their relationships in a domain (ontological engineering).</a:t>
            </a:r>
          </a:p>
          <a:p>
            <a:r>
              <a:rPr lang="en-US" dirty="0"/>
              <a:t>The world of internet purchases involves modeling and reasoning about online shopping behavior, preferences, and transactions.</a:t>
            </a:r>
          </a:p>
          <a:p>
            <a:r>
              <a:rPr lang="en-US" dirty="0"/>
              <a:t>Techniques from recommender systems, preference modeling, and e-commerce analytics are used to understand and predict user behavior in online shopping environments.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5BFD1-C69F-9EF6-2B40-567DCB39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14867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E166-C00E-71DD-037F-817F796B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B246-DC84-4539-5447-4EF13F14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Knowledge, reasoning, and planning are all essential components of problem-solving in AI. 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Whether it's finding the best move in a game, or diagnosing a medical condition, AI systems need to be able to reason and plan to reach a solution.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Human cognition heavily relies on knowledge representation, reasoning, and planning, and replicating these abilities in machines is a key goal of AI research.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39322-9EFF-41F7-0376-B661BEF8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222237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B41E-D3DA-0C50-6F29-62C57FCB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6507-21B8-309F-59D0-E8A2ECC5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agent is an AI that operates on logical principles, using formal logic for representing knowledge, and making decisions.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Knowledge-based agents maintain a knowledge base that allows them to reason about the world and make informed choices.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Logic allows us to express statements about the world in a structured manner and draw conclusions based on logical rules.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6CAEE-481F-D3EB-D766-C1486A2B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4243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7D59-37E6-AD1D-5A5D-09B256EF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69172-93AE-80F9-917C-939F8B6D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logic deals with propositions (statements), which are either true or false e.g.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"It is raining" (p), "The sun is shining" (q), "If it is raining, then it is not sunny" (p → ¬q)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uses logical connectives (AND, OR, NOT, </a:t>
            </a:r>
            <a:r>
              <a:rPr lang="en-US" dirty="0" err="1"/>
              <a:t>etc</a:t>
            </a:r>
            <a:r>
              <a:rPr lang="en-US" dirty="0"/>
              <a:t>) to combine propositions and form complex statements.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Logic-based agents use logical reasoning to make decisions and take actions.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F8C71-6589-7FDC-E246-C170865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402198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0DEB-EAE7-66ED-4FC7-DA662AD4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01C5-C684-0E63-F079-035981EC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propositional logic by allowing quantification over objects and relations e.g.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"All men are mortal" (</a:t>
            </a:r>
            <a:r>
              <a:rPr lang="en-US" sz="24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 Man(x) </a:t>
            </a:r>
            <a:r>
              <a:rPr lang="en-US" sz="2400" dirty="0">
                <a:effectLst/>
                <a:ea typeface="Calibri" panose="020F0502020204030204" pitchFamily="34" charset="0"/>
              </a:rPr>
              <a:t>→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Mortal(x)), "Socrates is a man" (Man(Socrates)), "Socrates is mortal" (Mortal(Socrates))</a:t>
            </a:r>
            <a:endParaRPr lang="en-US" dirty="0"/>
          </a:p>
          <a:p>
            <a:r>
              <a:rPr lang="en-US" dirty="0"/>
              <a:t>Can be used to represent various types of knowledge, including facts, rules and constraints.</a:t>
            </a:r>
          </a:p>
          <a:p>
            <a:r>
              <a:rPr lang="en-US" dirty="0"/>
              <a:t>Can be used to represent domain-specific knowledge (e.g. diseases and  symptoms). </a:t>
            </a:r>
          </a:p>
          <a:p>
            <a:r>
              <a:rPr lang="en-US" dirty="0"/>
              <a:t>The process of transforming knowledge into first-order logic is known as knowledge engineering.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7F66F-DD3A-28EB-1227-35C5C886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203337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7FB7-9AE7-5AFA-ACF2-B5961945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EFD5-7E4D-6BE1-827F-ABC13EC0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truth value of logical formulas in first-order logic.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may need to find substitutions for variables that will make two terms identical. This is known as Unification.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Extending propositional inference techniques to handle first-order logic is referred to as Lifting.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38E9-53F6-0F8E-A8B7-E3AD13AE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410843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6D4F-46B7-B9A9-CACF-A93E3F2E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Inference (forward and backward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7688-F6F2-AC6E-1EDF-BAC79E37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Consider a diagnostic system that aims to identify the possible diseases a patient may have based on their symptoms. Let's suppose the diagnostic system has the following rules: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Rule 1: If the patient has a fever and cough, consider the possibility of flu.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Rule 2: If the patient has a headache and nausea, consider the possibility of migraine.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Rule 3: If the patient has a sore throat, consider the possibility of strep throat.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Rule 4: If the patient has a fever and sore throat, consider the possibility of a bacterial infection.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Rule 5: If the patient has fatigue and joint pain, consider the possibility of arthritis.</a:t>
            </a:r>
            <a:endParaRPr lang="en-US" sz="5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C84C4-3BFA-8847-AD03-08D8FAAE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33871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9A14-259A-0198-73EE-1AADC9AD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Inference - Forward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5487-8A8F-224F-3F7E-F8AFCF1D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Forward chaining</a:t>
            </a:r>
          </a:p>
          <a:p>
            <a:r>
              <a:rPr lang="en-US" dirty="0"/>
              <a:t>A bottom-up approach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 the system starts with the available facts and applies rules to derive new conclusions until a goal is reached. Let’s assume the patient presents with symptoms of fever and cough.</a:t>
            </a:r>
          </a:p>
          <a:p>
            <a:r>
              <a:rPr lang="en-US" dirty="0">
                <a:cs typeface="Times New Roman" panose="02020603050405020304" pitchFamily="18" charset="0"/>
              </a:rPr>
              <a:t>Available facts: symptoms (fever and cough)</a:t>
            </a:r>
          </a:p>
          <a:p>
            <a:r>
              <a:rPr lang="en-US" dirty="0">
                <a:cs typeface="Times New Roman" panose="02020603050405020304" pitchFamily="18" charset="0"/>
              </a:rPr>
              <a:t>According to Rule 1: Fever and cough =&gt; Flu (conclusion)</a:t>
            </a:r>
          </a:p>
          <a:p>
            <a:r>
              <a:rPr lang="en-US" dirty="0">
                <a:cs typeface="Times New Roman" panose="02020603050405020304" pitchFamily="18" charset="0"/>
              </a:rPr>
              <a:t>Updated facts: symptoms (fever and cough), disease(flu)</a:t>
            </a:r>
          </a:p>
          <a:p>
            <a:r>
              <a:rPr lang="en-US" dirty="0">
                <a:cs typeface="Times New Roman" panose="02020603050405020304" pitchFamily="18" charset="0"/>
              </a:rPr>
              <a:t>Goal reached.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008CD-33EC-0CEA-82DF-BDBA5667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264110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9A14-259A-0198-73EE-1AADC9AD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Inference - Backward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5487-8A8F-224F-3F7E-F8AFCF1D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Backward chaining</a:t>
            </a:r>
          </a:p>
          <a:p>
            <a:r>
              <a:rPr lang="en-US" dirty="0"/>
              <a:t>A top-down approach where the system starts with a goal and works backward, applying rules to determine if the goal can be satisfied. Let’s assume the goal is to determine the patient has strep throat.</a:t>
            </a:r>
          </a:p>
          <a:p>
            <a:r>
              <a:rPr lang="en-US" dirty="0"/>
              <a:t>Goal: determine if patient has strep throat</a:t>
            </a:r>
          </a:p>
          <a:p>
            <a:r>
              <a:rPr lang="en-US" dirty="0"/>
              <a:t>Observed symptoms: sore throat</a:t>
            </a:r>
          </a:p>
          <a:p>
            <a:r>
              <a:rPr lang="en-US" dirty="0"/>
              <a:t>Working backwards: according to Rule 3, Sore throat =&gt; strep throat; according to Rule 4, Fever and sore throat =&gt; Bacterial infection.</a:t>
            </a:r>
          </a:p>
          <a:p>
            <a:r>
              <a:rPr lang="en-US" dirty="0"/>
              <a:t>Applying rules: Rule 3</a:t>
            </a:r>
          </a:p>
          <a:p>
            <a:r>
              <a:rPr lang="en-US" dirty="0"/>
              <a:t>The system concludes that the patient has strep throat.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93245-8883-D2DC-40CA-FFA2076C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197008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1084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Office Theme</vt:lpstr>
      <vt:lpstr>CHAPTER III: Knowledge, Reasoning, and Planning</vt:lpstr>
      <vt:lpstr>Introduction</vt:lpstr>
      <vt:lpstr>Logical Agents</vt:lpstr>
      <vt:lpstr>Logical Agents</vt:lpstr>
      <vt:lpstr>First-Order Logic</vt:lpstr>
      <vt:lpstr>First-Order Logic Inference</vt:lpstr>
      <vt:lpstr>First-Order Logic Inference (forward and backward chaining)</vt:lpstr>
      <vt:lpstr>First-Order Logic Inference - Forward chaining</vt:lpstr>
      <vt:lpstr>First-Order Logic Inference - Backward chaining</vt:lpstr>
      <vt:lpstr>Classical Planning</vt:lpstr>
      <vt:lpstr>Planning and Acting in the Real World </vt:lpstr>
      <vt:lpstr>Knowledge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III: Knowledge, Reasoning, and Planning</dc:title>
  <dc:creator>Nguh Prince</dc:creator>
  <cp:lastModifiedBy>Nguh Prince</cp:lastModifiedBy>
  <cp:revision>45</cp:revision>
  <dcterms:created xsi:type="dcterms:W3CDTF">2024-03-22T21:34:37Z</dcterms:created>
  <dcterms:modified xsi:type="dcterms:W3CDTF">2024-04-28T19:47:09Z</dcterms:modified>
</cp:coreProperties>
</file>