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946A7-51CA-4385-94C7-0779D8C4223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749D9-B9DF-4D67-96A7-2C5B0F6B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743F-8CC7-C8A7-555B-D651745E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CDCD-6EA4-95F4-CE4E-EBB7734B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BAB6-B120-0409-A2B5-2F7E25CD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9D82-E2C7-4651-9E68-3F5EAB2BE8B0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E46E-B069-05F0-D5DD-9E80A78F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2B3A-A688-4A40-2A25-7C41031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D541-F536-BB48-26BB-CC7E683F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400C-9543-9F22-C8B2-3C3B7F026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A01B-45C4-60F0-5E80-9765F8F6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43CF-3FF9-4B96-8CDE-68E768930E75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30AD-873C-ECAA-09DE-983306A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C749-5842-C870-215D-D090AA2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42FF8-D10B-677B-54BA-AD22CE4D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8E92D-8075-FA3F-3C50-A8513D8C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55E6-218D-F165-7883-BB04F1AA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8CE3-3C7F-45D8-A5CF-985EFBF73C46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ADBC-0FC5-E357-8B7A-E6FE3596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46A5-61C5-2CAB-DAB4-93399680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3C30-5962-797C-E1ED-9620984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22ED-5515-3E8C-7468-2A5ABD7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7B21-56EF-6798-206F-86BD8B30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3585-C733-4000-A78B-353E6E11C4E8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C482-8B9D-AEF3-7275-BE298523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C25E9-4439-5362-27AB-C88330A8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B4D1-7C3E-27EE-D362-12716224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E04D-F040-1809-CE12-E2F8DC71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A053-1203-49CB-2EA2-ED00C786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A18-3CC8-450A-9CA2-2389FB222E6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EE14-2653-A9A1-DC8C-6506D79E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7F58-B379-6A15-12C2-6EFA2214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5F2-A07B-C065-F7C2-6EE08F3E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EE20-CAEE-00E2-42EC-E7385CCB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32290-9720-22E4-55CF-D05C57E4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8CCE-B78D-1E94-2818-DA76A38B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324-5DAE-46DB-8BDD-56FCA138E934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9684-85B4-317A-C16F-4A005FD5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A1D0-DF0E-3B51-C253-2717ACA9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2FBE-36CF-A93C-DAC4-A1554013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2DA4-1C97-F324-25DA-F728B584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2AB5-2E60-DDF0-A455-80ACB8E40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72B5A-F113-90A3-646F-9D119053F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4BCB5-963C-0A45-529E-CC503F6FC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FF6C9-AD5B-64CD-6F82-9C060015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D02-449E-4484-8B2B-BDBB3494399B}" type="datetime1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9ECCA-4195-35BE-6D3A-79E646F8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4E17C-DA23-0888-9D1D-767FBDFA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96B-60C9-DE58-E96A-10E4CD60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0404D-051F-A685-6F3A-E99BABF4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9824-CF49-427C-8ABF-B0558555C9FA}" type="datetime1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48CF-54C0-E91C-9CFA-0EEC8190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912E2-2436-8750-9946-F9397EEB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5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8F218-386D-B021-EE89-63EDE85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DF5-5A09-461C-8730-9F7618C3F0F6}" type="datetime1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7856E-E191-A247-45F8-C8838870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FD8C-0032-C0A4-83E0-BD329D4B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6200-BDD7-8DF7-9C5A-89698088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4D65-85A9-09FD-2D09-0A46277D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D756-3809-5553-5554-EC0091FE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D2EA-27B0-1564-A6F8-F8DA5245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13F-C51B-4FAF-99F4-3903CA0D240A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9666-0838-83DF-A27B-C101CC63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EF7E2-930A-660F-C655-47A449D0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4383-7E50-1FFC-1934-9641F657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FAC80-E398-9D76-2141-518BA41A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BB118-169C-F4B8-AE8A-8FCCF24E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1D4A-B0A5-C10B-ED19-46E94A04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EAE-F849-4F62-B742-CCE91ADD4A1A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EF3E-F323-6ED0-C7F6-B9F34B3B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32C1E-E6FF-9065-540D-2A83DE1C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441BB-AA74-9885-12A7-E054034A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F88D-2272-5485-2BA3-8E12AB69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07AE-E070-5BCA-AAED-75673824B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06B8-6AEF-4F6B-B928-D6B8AF0D1552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CD38-3A04-7CF6-9834-B4FB8F96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1ACA-89A6-E6F3-51DF-59132403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5078-1C5C-587F-3D33-3464589B0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8240"/>
            <a:ext cx="9144000" cy="2001520"/>
          </a:xfrm>
        </p:spPr>
        <p:txBody>
          <a:bodyPr/>
          <a:lstStyle/>
          <a:p>
            <a:r>
              <a:rPr lang="en-US" dirty="0"/>
              <a:t>Chapter IV: Uncertain Knowledge and Reasoning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27223D-F438-45B9-D58F-3319EA9E338D}"/>
              </a:ext>
            </a:extLst>
          </p:cNvPr>
          <p:cNvSpPr txBox="1">
            <a:spLocks/>
          </p:cNvSpPr>
          <p:nvPr/>
        </p:nvSpPr>
        <p:spPr>
          <a:xfrm>
            <a:off x="8077200" y="5654040"/>
            <a:ext cx="3337560" cy="675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By Nguh Prince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5BC15-7DF1-4D7C-D4B2-6AACE1F2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67333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Reasoning: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probability distributions (CPDs) in Bayesian networks can be represented in various ways to achieve inference efficiency. We will look at tabular CPDs and compact representations.</a:t>
            </a:r>
          </a:p>
          <a:p>
            <a:endParaRPr lang="en-US" dirty="0"/>
          </a:p>
          <a:p>
            <a:r>
              <a:rPr lang="en-US" dirty="0"/>
              <a:t>Tabular CPDs explicitly specify probabilities for each combination of variable values, suitable for small domains.</a:t>
            </a:r>
          </a:p>
          <a:p>
            <a:endParaRPr lang="en-US" dirty="0"/>
          </a:p>
          <a:p>
            <a:r>
              <a:rPr lang="en-US" dirty="0"/>
              <a:t>Compact representations use conditional linear Gaussian models (CLGM) or decision trees to represent CPDs.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0EA31-F1B3-255B-C5D5-E2878DE8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CF122-3112-6A6F-765A-7D57AB2B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Reasoning: First-Order Probabilistic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First-order probabilistic models extend probabilistic reasoning to handle uncertainty in relational domains. </a:t>
            </a:r>
          </a:p>
          <a:p>
            <a:endParaRPr lang="en-US" dirty="0"/>
          </a:p>
          <a:p>
            <a:r>
              <a:rPr lang="en-US" dirty="0"/>
              <a:t>They combine probabilistic graphical models with first-order logic to represent uncertainty about objects and their relationships.</a:t>
            </a:r>
          </a:p>
          <a:p>
            <a:endParaRPr lang="en-US" dirty="0"/>
          </a:p>
          <a:p>
            <a:r>
              <a:rPr lang="en-US" dirty="0"/>
              <a:t>They enable reasoning about complex, structured data with uncertainty.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513AE-885F-5712-5F20-4ECD580E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171B1-3BCA-2E58-4C88-07C0721B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introduces additional complexity and uncertainty in AI systems, as the state of the world evolves over time.</a:t>
            </a:r>
          </a:p>
          <a:p>
            <a:endParaRPr lang="en-US" dirty="0"/>
          </a:p>
          <a:p>
            <a:r>
              <a:rPr lang="en-US" dirty="0"/>
              <a:t>Probabilistic reasoning in time involves modeling and reasoning about uncertainty in dynamic environments where states change over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1CE24-AD6F-BB85-B81F-26FF9B3B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61F05-FA0A-CBF8-E2B4-DB33EFCA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Time: Inference in Temporal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temporal model is a mathematical or computational framework used to represent and reason about phenomena that evolve over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capture the dynamic nature of systems, processes or events by explicitly incorporating temporal dependencies, relationships or patterns.</a:t>
            </a:r>
          </a:p>
          <a:p>
            <a:endParaRPr lang="en-US" dirty="0"/>
          </a:p>
          <a:p>
            <a:r>
              <a:rPr lang="en-US" dirty="0"/>
              <a:t>They capture dependencies between variables over time, allowing for sequential reasoning and predictions.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C3F4E-DBAE-299F-AC8D-B766168D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9D80F-6A02-8878-313E-8261409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Time: Inference in Temporal models – 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Hidden Markov Models (HMMs) are probabilistic models used to model time-varying sequences of observable and hidden states.</a:t>
            </a:r>
          </a:p>
          <a:p>
            <a:endParaRPr lang="en-US" dirty="0"/>
          </a:p>
          <a:p>
            <a:r>
              <a:rPr lang="en-US" dirty="0"/>
              <a:t>An HMM consists of: </a:t>
            </a:r>
          </a:p>
          <a:p>
            <a:pPr lvl="1"/>
            <a:r>
              <a:rPr lang="en-US" dirty="0"/>
              <a:t>States S={S1,S2,...,SN}: Representing latent or hidden variables. </a:t>
            </a:r>
          </a:p>
          <a:p>
            <a:pPr lvl="1"/>
            <a:r>
              <a:rPr lang="en-US" dirty="0"/>
              <a:t>Observations O={O1,O2,...,OT}: Representing observable variables. </a:t>
            </a:r>
          </a:p>
          <a:p>
            <a:pPr lvl="1"/>
            <a:r>
              <a:rPr lang="en-US" dirty="0"/>
              <a:t>Transition probabilities A: Probabilities of transitioning between hidden states. </a:t>
            </a:r>
          </a:p>
          <a:p>
            <a:pPr lvl="1"/>
            <a:r>
              <a:rPr lang="en-US" dirty="0"/>
              <a:t>Emission probabilities B: Probabilities of observing each observation given the hidden state.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D7B1-5D92-DA0D-32EC-EA1672DA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2609-15F2-9672-580C-228D9FEF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Time: Inference in Temporal models – Kalman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Kalman filters are recursive Bayesian filters used for state estimation in linear dynamic systems.</a:t>
            </a:r>
          </a:p>
          <a:p>
            <a:endParaRPr lang="en-US" dirty="0"/>
          </a:p>
          <a:p>
            <a:r>
              <a:rPr lang="en-US" dirty="0"/>
              <a:t>They are widely used in signal processing, control systems and robotics for tracking and prediction.</a:t>
            </a:r>
          </a:p>
          <a:p>
            <a:endParaRPr lang="en-US" dirty="0"/>
          </a:p>
          <a:p>
            <a:r>
              <a:rPr lang="en-US" dirty="0"/>
              <a:t>They maintain an estimate of the state of a system based on noisy observations and a dynamic model of the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42ABF-9EA4-171E-7586-2F151735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96DC6-4877-4C2E-6315-0BE774E2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6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Reasoning in Time: Inference in Temporal models – Dynamic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Bayesian Networks (DBN) extend Bayesian networks to model temporal dependencies between variables.</a:t>
            </a:r>
          </a:p>
          <a:p>
            <a:endParaRPr lang="en-US" dirty="0"/>
          </a:p>
          <a:p>
            <a:r>
              <a:rPr lang="en-US" dirty="0"/>
              <a:t>They represent probabilistic dependencies across multiple steps, allowing for more complex temporal reasoning.</a:t>
            </a:r>
          </a:p>
          <a:p>
            <a:endParaRPr lang="en-US" dirty="0"/>
          </a:p>
          <a:p>
            <a:r>
              <a:rPr lang="en-US" dirty="0"/>
              <a:t>They are used in applications such as time-series prediction, sensor function, and decision-making in dynamic environments.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A14A0-531A-512E-FB61-1DF1DDB9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98EEC-E7E1-08A8-E79C-967B5598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Reasoning in Time: Keeping Track of many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Keeping track of many objects in a dynamic environment involves maintaining probabilistic estimates of the states of multiple objects over time.</a:t>
            </a:r>
          </a:p>
          <a:p>
            <a:endParaRPr lang="en-US" dirty="0"/>
          </a:p>
          <a:p>
            <a:r>
              <a:rPr lang="en-US" dirty="0"/>
              <a:t>Techniques such as multi-object tracking, data association, and filtering are used to track and predict the trajectories of multiple objects simultaneously.</a:t>
            </a:r>
          </a:p>
          <a:p>
            <a:endParaRPr lang="en-US" dirty="0"/>
          </a:p>
          <a:p>
            <a:r>
              <a:rPr lang="en-US" dirty="0"/>
              <a:t>Probabilistic approaches help handle uncertainties in object detection, localization and motion estimation.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0AEFE-74B1-8414-3BD5-17253052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EB17A-F983-A257-10CC-5E005354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Simple Decisions: Utility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Making decisions in an uncertain context involves combining beliefs about the world with desires or preferences.</a:t>
            </a:r>
          </a:p>
          <a:p>
            <a:endParaRPr lang="en-US" dirty="0"/>
          </a:p>
          <a:p>
            <a:r>
              <a:rPr lang="en-US" dirty="0"/>
              <a:t>Decision-making under uncertainty requires assessing the likelihood of different outcomes and evaluating their desirability or utility.</a:t>
            </a:r>
          </a:p>
          <a:p>
            <a:endParaRPr lang="en-US" dirty="0"/>
          </a:p>
          <a:p>
            <a:r>
              <a:rPr lang="en-US" dirty="0"/>
              <a:t>Utility theory provides a framework for quantifying preferences or desirability of outcomes.</a:t>
            </a:r>
          </a:p>
          <a:p>
            <a:endParaRPr lang="en-US" dirty="0"/>
          </a:p>
          <a:p>
            <a:r>
              <a:rPr lang="en-US" dirty="0"/>
              <a:t>It assumes that individuals make decisions to maximize their expected utility, where utility represents the subjective value of an outcome.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9385C-B875-B482-4FE0-67892331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E64BE-AA0C-08B5-D304-DF7ADBCD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1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Simple Decisions: Utility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functions map states of the world to real numbers, representing their desirability.</a:t>
            </a:r>
          </a:p>
          <a:p>
            <a:endParaRPr lang="en-US" dirty="0"/>
          </a:p>
          <a:p>
            <a:r>
              <a:rPr lang="en-US" dirty="0"/>
              <a:t>Mathematically, a utility function </a:t>
            </a:r>
            <a:r>
              <a:rPr lang="en-US" b="1" i="1" dirty="0"/>
              <a:t>U</a:t>
            </a:r>
            <a:r>
              <a:rPr lang="en-US" dirty="0"/>
              <a:t> assigns a real number </a:t>
            </a:r>
            <a:r>
              <a:rPr lang="en-US" b="1" i="1" dirty="0"/>
              <a:t>U(x)</a:t>
            </a:r>
            <a:r>
              <a:rPr lang="en-US" dirty="0"/>
              <a:t> to each outcome </a:t>
            </a:r>
            <a:r>
              <a:rPr lang="en-US" b="1" i="1" dirty="0"/>
              <a:t>x</a:t>
            </a:r>
            <a:r>
              <a:rPr lang="en-US" dirty="0"/>
              <a:t>, indicating its utility.</a:t>
            </a:r>
          </a:p>
          <a:p>
            <a:endParaRPr lang="en-US" dirty="0"/>
          </a:p>
          <a:p>
            <a:r>
              <a:rPr lang="en-US" dirty="0"/>
              <a:t>Multi-attribute utility functions combine preferences over multiple attributes into a single utility function, allowing for trade-offs between different criteria.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50A73-9104-4D72-9887-D729F1B0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CF3D8-E64C-FFD8-F3F3-F9996C89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6BB8-418F-9157-E6F6-4DAC4721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8EED-1AA8-D7AD-BA07-B06D5A8E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is inherent in many real-world AI applications, where the environment is unpredictable or incomplete.</a:t>
            </a:r>
          </a:p>
          <a:p>
            <a:r>
              <a:rPr lang="en-US" dirty="0"/>
              <a:t>AI systems need to model and reason about uncertainty to make informed decisions and mitigate risks.</a:t>
            </a:r>
          </a:p>
          <a:p>
            <a:r>
              <a:rPr lang="en-US" dirty="0"/>
              <a:t>Probability theory provides a mathematical foundation for quantifying uncertainty and reasoning under uncertainty.</a:t>
            </a:r>
          </a:p>
          <a:p>
            <a:r>
              <a:rPr lang="en-US" dirty="0"/>
              <a:t>Basic probability notation includes: </a:t>
            </a:r>
          </a:p>
          <a:p>
            <a:pPr lvl="1"/>
            <a:r>
              <a:rPr lang="en-US" dirty="0"/>
              <a:t>Sample space S: The set of all possible outcomes of a random experiment.</a:t>
            </a:r>
          </a:p>
          <a:p>
            <a:pPr lvl="1"/>
            <a:r>
              <a:rPr lang="en-US" dirty="0"/>
              <a:t>Event A: A subset of the sample space S, representing a set of outcomes.</a:t>
            </a:r>
          </a:p>
          <a:p>
            <a:pPr lvl="1"/>
            <a:r>
              <a:rPr lang="en-US" dirty="0"/>
              <a:t>Probability P(A): The likelihood of event A occurring, ranging from 0 to 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0F692-85A5-A606-D432-38747077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316D6-C547-1A44-75C1-F17A5919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Simple Decisions: Decision Networks and Decision-Theoretic Expert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 networks represent dependencies between random variables, decisions and utilities, facilitating decision-making under uncertainty.</a:t>
            </a:r>
          </a:p>
          <a:p>
            <a:endParaRPr lang="en-US" dirty="0"/>
          </a:p>
          <a:p>
            <a:r>
              <a:rPr lang="en-US" dirty="0"/>
              <a:t>Decision-theoretic expert systems combine decision theory with expert knowledge to make decisions in uncertain domains.</a:t>
            </a:r>
          </a:p>
          <a:p>
            <a:endParaRPr lang="en-US" dirty="0"/>
          </a:p>
          <a:p>
            <a:r>
              <a:rPr lang="en-US" dirty="0"/>
              <a:t>They integrate probabilistic reasoning, utility theory, and expert knowledge to provide recommendations or actions based on uncertain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E8333-B0E6-18FC-AF7C-F84AFFF6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22D19-54C3-FA66-23D6-49A00575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Complex Decisions: 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decision problems involve making a series of decisions over time, where decisions influence future states and outcomes.</a:t>
            </a:r>
          </a:p>
          <a:p>
            <a:endParaRPr lang="en-US" dirty="0"/>
          </a:p>
          <a:p>
            <a:r>
              <a:rPr lang="en-US" dirty="0"/>
              <a:t>Examples include reinforcement learning tasks, control problems and planning under uncertainty.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8FB9-65A8-BBB2-4F38-C51DB144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85371-2BF5-6E4B-4A91-B56BA71B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Complex Decisions: Multi-Agent Decisions (Game Theory) and Mechanism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Game theory provides a framework for analyzing strategic interactions between multiple decision-makers (agents).</a:t>
            </a:r>
          </a:p>
          <a:p>
            <a:endParaRPr lang="en-US" dirty="0"/>
          </a:p>
          <a:p>
            <a:r>
              <a:rPr lang="en-US" dirty="0"/>
              <a:t>It models situations where the outcome of one agent’s decision depends on the decisions of other agents.</a:t>
            </a:r>
          </a:p>
          <a:p>
            <a:endParaRPr lang="en-US" dirty="0"/>
          </a:p>
          <a:p>
            <a:r>
              <a:rPr lang="en-US" dirty="0"/>
              <a:t>Mechanism design involves designing rules or mechanisms to achieve desired outcomes in multi-agent systems.</a:t>
            </a:r>
          </a:p>
          <a:p>
            <a:endParaRPr lang="en-US" dirty="0"/>
          </a:p>
          <a:p>
            <a:r>
              <a:rPr lang="en-US" dirty="0"/>
              <a:t>It addresses incentive compatibility, efficiency, and fairness in settings where self-interested agents have </a:t>
            </a:r>
            <a:r>
              <a:rPr lang="en-US"/>
              <a:t>private information.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3E63-9781-749D-E709-C77FDE4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AE9B8-0F48-4DA0-08C5-29C69121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1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DDB8-9913-2E85-09C4-BA6B5D50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F140-9636-83CD-4D77-F0EB5E45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Bayes' Rule is a fundamental theorem in probability theory that describes how to update beliefs based on new evidence. </a:t>
            </a:r>
          </a:p>
          <a:p>
            <a:r>
              <a:rPr lang="en-US" dirty="0"/>
              <a:t>Mathematically, Bayes' Rule is expressed as: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where: </a:t>
            </a:r>
          </a:p>
          <a:p>
            <a:pPr lvl="1"/>
            <a:r>
              <a:rPr lang="en-US" dirty="0"/>
              <a:t>P(A∣B) is the probability of event A given evidence B. </a:t>
            </a:r>
          </a:p>
          <a:p>
            <a:pPr lvl="1"/>
            <a:r>
              <a:rPr lang="en-US" dirty="0"/>
              <a:t>P(B∣A) is the likelihood of evidence B given event A. </a:t>
            </a:r>
          </a:p>
          <a:p>
            <a:pPr lvl="1"/>
            <a:r>
              <a:rPr lang="en-US" dirty="0"/>
              <a:t>P(A) and P(B) are the prior probabilities of events A and B respectively.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EB469-B6D3-ED02-E1AF-E1BE529A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 t="32429" r="17361" b="28971"/>
          <a:stretch/>
        </p:blipFill>
        <p:spPr>
          <a:xfrm>
            <a:off x="1021080" y="3297373"/>
            <a:ext cx="2910840" cy="836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24C85-F11B-8E5A-680E-9BB7C56C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2A4E-6277-B34F-6A62-7C06D2A1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A19B-351E-1B5C-E4EA-C50A7BAD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a doctor and you have a patient who is exhibiting symptoms that could be indicative of a rare disease, let’s call it Disease X. You know that in the general population, the prevalence of Disease X is very low, estimated to be 1 in 10,000 (0.0001%)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you have a diagnostic test for Disease X. The test is quite accurate, with a sensitivity of 99% (the probability that it correctly identifies someone with the disease) and a specificity of 99% (the probability that it correctly identifies someone who does not have the disease)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B7D8F-A72F-AC00-7E1C-F82B6058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E6E90-FC9E-78ED-B640-16B352F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A19B-351E-1B5C-E4EA-C50A7BAD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patient takes the test, and it comes back positive. What is the probability that your patient actually has Disease X, given that the test result is positive?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1C9A-A3B1-E262-519A-13EBF48F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AE2E9-0F3E-2A54-DF39-82C86C34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6BC5-4C47-9C1E-6028-5A2C53AA27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45" y="1825625"/>
            <a:ext cx="65357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37DF4-2B02-2766-BF0D-0E797E16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04C2F-D31F-7FE7-0114-D86384CC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D51D-9A8D-C10D-21F3-6525F7E9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Bayes’ Rule to calculate this. </a:t>
            </a:r>
          </a:p>
          <a:p>
            <a:r>
              <a:rPr lang="en-US" dirty="0"/>
              <a:t>First, let’s define the terms:</a:t>
            </a:r>
          </a:p>
          <a:p>
            <a:pPr lvl="1"/>
            <a:r>
              <a:rPr lang="en-US" dirty="0"/>
              <a:t>P(Disease X): probability of the patient having the disease, 0.0001</a:t>
            </a:r>
          </a:p>
          <a:p>
            <a:pPr lvl="1"/>
            <a:r>
              <a:rPr lang="en-US" dirty="0"/>
              <a:t>P(Pos | Disease X): probability that the test is positive, given that the patient has the disease (sensitivity), 0.99</a:t>
            </a:r>
          </a:p>
          <a:p>
            <a:pPr lvl="1"/>
            <a:r>
              <a:rPr lang="en-US" dirty="0"/>
              <a:t>P(Neg | No Disease X): probability of a negative test result given that the patient does not have Disease X (specificity), 0.99</a:t>
            </a:r>
          </a:p>
          <a:p>
            <a:pPr lvl="1"/>
            <a:r>
              <a:rPr lang="en-US" dirty="0"/>
              <a:t>P(Pos): overall possibility of a positive test result, which is the sum of 2 probabilities: probability of a true positive and probability of a false positive.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06E39-A05F-EFA3-0C05-5122C098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7C357-B497-7B8B-BC91-006AF81C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D51D-9A8D-C10D-21F3-6525F7E9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apply Bayes’ Rule:</a:t>
            </a:r>
          </a:p>
          <a:p>
            <a:pPr lvl="1"/>
            <a:r>
              <a:rPr lang="en-US" dirty="0"/>
              <a:t>P(Disease X | Pos) = P(Pos | Disease X) * P(Disease X) / P(Pos)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P(Disease X | Pos) = 0.99 * 0.0001 / P(Pos)</a:t>
            </a:r>
          </a:p>
          <a:p>
            <a:pPr lvl="2"/>
            <a:r>
              <a:rPr lang="en-US" dirty="0"/>
              <a:t>P(Pos) = P(Pos | Disease X) * P(Disease X) + P(Pos | No Disease X) * P(No Disease X)</a:t>
            </a:r>
          </a:p>
          <a:p>
            <a:pPr lvl="2"/>
            <a:r>
              <a:rPr lang="en-US" dirty="0"/>
              <a:t>P(Pos) = 0.99 * 0.0001 + 0.01 * 0.9999</a:t>
            </a:r>
          </a:p>
          <a:p>
            <a:pPr lvl="2"/>
            <a:r>
              <a:rPr lang="en-US" dirty="0"/>
              <a:t>P(Pos) = 0.000099 + 0.009999 = 0.010098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P(Disease X | Pos) = 0.99 * 0.0001 / 0.10098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200" b="1" dirty="0"/>
              <a:t>P(Disease X | Pos) = 0.00098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6F00F-9F8F-DA52-9900-BFD6786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30C17-8705-E951-9702-2FFE681B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Reasoning: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uncertain domains, knowledge needs to be represented in a way that captures probabilistic dependencies and uncertainties.</a:t>
            </a:r>
          </a:p>
          <a:p>
            <a:endParaRPr lang="en-US" dirty="0"/>
          </a:p>
          <a:p>
            <a:r>
              <a:rPr lang="en-US" dirty="0"/>
              <a:t>Bayesian networks are used to represent probabilistic knowledge by encoding probabilistic dependencies among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provide a graphical and mathematical representation of   probabilistic dependencies among variables.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D889D-9D80-676C-57CF-15622E1D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49CDA-B825-3E10-CC3D-85D1CDE8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1829</Words>
  <Application>Microsoft Office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Chapter IV: Uncertain Knowledge and Reasoning</vt:lpstr>
      <vt:lpstr>Quantification of Uncertainty</vt:lpstr>
      <vt:lpstr>Quantification of Uncertainty - Bayes' Rule and its Use</vt:lpstr>
      <vt:lpstr>Quantification of Uncertainty - Bayes' Rule and its Use - Example</vt:lpstr>
      <vt:lpstr>Quantification of Uncertainty - Bayes' Rule and its Use - Example</vt:lpstr>
      <vt:lpstr>Quantification of Uncertainty - Bayes' Rule and its Use - Example</vt:lpstr>
      <vt:lpstr>Quantification of Uncertainty - Bayes' Rule and its Use - Example</vt:lpstr>
      <vt:lpstr>Quantification of Uncertainty - Bayes' Rule and its Use - Example</vt:lpstr>
      <vt:lpstr>Probabilistic Reasoning: Bayesian Networks</vt:lpstr>
      <vt:lpstr>Probabilistic Reasoning: Bayesian Networks</vt:lpstr>
      <vt:lpstr>Probabilistic Reasoning: First-Order Probabilistic Models</vt:lpstr>
      <vt:lpstr>Probabilistic Reasoning in Time</vt:lpstr>
      <vt:lpstr>Probabilistic Reasoning in Time: Inference in Temporal models</vt:lpstr>
      <vt:lpstr>Probabilistic Reasoning in Time: Inference in Temporal models – Hidden Markov Models</vt:lpstr>
      <vt:lpstr>Probabilistic Reasoning in Time: Inference in Temporal models – Kalman Filters</vt:lpstr>
      <vt:lpstr>Probabilistic Reasoning in Time: Inference in Temporal models – Dynamic Bayesian Networks</vt:lpstr>
      <vt:lpstr>Probabilistic Reasoning in Time: Keeping Track of many objects</vt:lpstr>
      <vt:lpstr>Making Simple Decisions: Utility Theory</vt:lpstr>
      <vt:lpstr>Making Simple Decisions: Utility Functions</vt:lpstr>
      <vt:lpstr>Making Simple Decisions: Decision Networks and Decision-Theoretic Expert Systems</vt:lpstr>
      <vt:lpstr>Making Complex Decisions: Sequential Decision Problems</vt:lpstr>
      <vt:lpstr>Making Complex Decisions: Multi-Agent Decisions (Game Theory) and Mechanism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IV: Uncertain Knowledge and Reasoning</dc:title>
  <dc:creator>Nguh Prince</dc:creator>
  <cp:lastModifiedBy>Nguh Prince</cp:lastModifiedBy>
  <cp:revision>52</cp:revision>
  <dcterms:created xsi:type="dcterms:W3CDTF">2024-03-24T14:27:23Z</dcterms:created>
  <dcterms:modified xsi:type="dcterms:W3CDTF">2024-04-28T19:48:03Z</dcterms:modified>
</cp:coreProperties>
</file>