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802D7-E27F-4BCD-BA0A-030C50767A64}"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78BC-3D6D-42BC-89A8-C97BE6F0778D}" type="slidenum">
              <a:rPr lang="en-US" smtClean="0"/>
              <a:t>‹#›</a:t>
            </a:fld>
            <a:endParaRPr lang="en-US"/>
          </a:p>
        </p:txBody>
      </p:sp>
    </p:spTree>
    <p:extLst>
      <p:ext uri="{BB962C8B-B14F-4D97-AF65-F5344CB8AC3E}">
        <p14:creationId xmlns:p14="http://schemas.microsoft.com/office/powerpoint/2010/main" val="25054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C824-A9BC-1D15-FC3B-7C157E4A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5FFD3-236E-7391-7C53-3D4762437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29809-C5A1-20DA-ADF9-B08C2B80C7B3}"/>
              </a:ext>
            </a:extLst>
          </p:cNvPr>
          <p:cNvSpPr>
            <a:spLocks noGrp="1"/>
          </p:cNvSpPr>
          <p:nvPr>
            <p:ph type="dt" sz="half" idx="10"/>
          </p:nvPr>
        </p:nvSpPr>
        <p:spPr/>
        <p:txBody>
          <a:bodyPr/>
          <a:lstStyle/>
          <a:p>
            <a:fld id="{E73BFD5F-FCF1-412D-90E9-8B9FA024F6D4}" type="datetime1">
              <a:rPr lang="en-US" smtClean="0"/>
              <a:t>4/28/2024</a:t>
            </a:fld>
            <a:endParaRPr lang="en-US"/>
          </a:p>
        </p:txBody>
      </p:sp>
      <p:sp>
        <p:nvSpPr>
          <p:cNvPr id="5" name="Footer Placeholder 4">
            <a:extLst>
              <a:ext uri="{FF2B5EF4-FFF2-40B4-BE49-F238E27FC236}">
                <a16:creationId xmlns:a16="http://schemas.microsoft.com/office/drawing/2014/main" id="{4B2A779D-3F36-138E-A8B6-C00D9D1E1C9A}"/>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FA412CC-0507-595E-950C-F8719A55889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778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E44-4720-9DA1-0B1F-AEC17D03D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80743-4C41-8449-1F15-DF20EBEE6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477C-DCE4-5FCB-BB19-A6F9E6D4EB17}"/>
              </a:ext>
            </a:extLst>
          </p:cNvPr>
          <p:cNvSpPr>
            <a:spLocks noGrp="1"/>
          </p:cNvSpPr>
          <p:nvPr>
            <p:ph type="dt" sz="half" idx="10"/>
          </p:nvPr>
        </p:nvSpPr>
        <p:spPr/>
        <p:txBody>
          <a:bodyPr/>
          <a:lstStyle/>
          <a:p>
            <a:fld id="{9ADCE8CE-C9A0-44D7-8938-4BFAA9DE9097}" type="datetime1">
              <a:rPr lang="en-US" smtClean="0"/>
              <a:t>4/28/2024</a:t>
            </a:fld>
            <a:endParaRPr lang="en-US"/>
          </a:p>
        </p:txBody>
      </p:sp>
      <p:sp>
        <p:nvSpPr>
          <p:cNvPr id="5" name="Footer Placeholder 4">
            <a:extLst>
              <a:ext uri="{FF2B5EF4-FFF2-40B4-BE49-F238E27FC236}">
                <a16:creationId xmlns:a16="http://schemas.microsoft.com/office/drawing/2014/main" id="{116FBCF8-B408-4429-7ACE-D30831EADD76}"/>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5706FCA-6670-194B-E225-61BB028AEB0D}"/>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78585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81F20-38FC-B423-6D80-D8D79D359B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545EF-AD19-8285-C7E5-020755BD9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36E6-F680-99DF-4EFD-0A0B3B4DDC49}"/>
              </a:ext>
            </a:extLst>
          </p:cNvPr>
          <p:cNvSpPr>
            <a:spLocks noGrp="1"/>
          </p:cNvSpPr>
          <p:nvPr>
            <p:ph type="dt" sz="half" idx="10"/>
          </p:nvPr>
        </p:nvSpPr>
        <p:spPr/>
        <p:txBody>
          <a:bodyPr/>
          <a:lstStyle/>
          <a:p>
            <a:fld id="{991D7E31-37CF-436D-8915-CB5859C0EB4E}" type="datetime1">
              <a:rPr lang="en-US" smtClean="0"/>
              <a:t>4/28/2024</a:t>
            </a:fld>
            <a:endParaRPr lang="en-US"/>
          </a:p>
        </p:txBody>
      </p:sp>
      <p:sp>
        <p:nvSpPr>
          <p:cNvPr id="5" name="Footer Placeholder 4">
            <a:extLst>
              <a:ext uri="{FF2B5EF4-FFF2-40B4-BE49-F238E27FC236}">
                <a16:creationId xmlns:a16="http://schemas.microsoft.com/office/drawing/2014/main" id="{2A09EA84-9E32-C66D-75A4-5D6547D96AE5}"/>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A244015-FB2A-D1FE-0B68-84E130B60017}"/>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8941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CCCD-AC30-7E9B-A112-ABF5F4A8D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A196B-0381-1DD3-188B-4F55C90E8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FA25-1D38-E9DA-128B-D40E16E3A16B}"/>
              </a:ext>
            </a:extLst>
          </p:cNvPr>
          <p:cNvSpPr>
            <a:spLocks noGrp="1"/>
          </p:cNvSpPr>
          <p:nvPr>
            <p:ph type="dt" sz="half" idx="10"/>
          </p:nvPr>
        </p:nvSpPr>
        <p:spPr/>
        <p:txBody>
          <a:bodyPr/>
          <a:lstStyle/>
          <a:p>
            <a:fld id="{31FF7826-5145-44E5-87B7-053098E929F0}" type="datetime1">
              <a:rPr lang="en-US" smtClean="0"/>
              <a:t>4/28/2024</a:t>
            </a:fld>
            <a:endParaRPr lang="en-US"/>
          </a:p>
        </p:txBody>
      </p:sp>
      <p:sp>
        <p:nvSpPr>
          <p:cNvPr id="5" name="Footer Placeholder 4">
            <a:extLst>
              <a:ext uri="{FF2B5EF4-FFF2-40B4-BE49-F238E27FC236}">
                <a16:creationId xmlns:a16="http://schemas.microsoft.com/office/drawing/2014/main" id="{C6E4CEF9-6AC8-6D11-68F6-47401ACF567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834E9F20-C803-BF8B-70C0-70B96025C21A}"/>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97652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E74-84D8-98E1-ED60-CF49357E1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2130FB-0394-8F44-CF30-7F34C438B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6CBD1-1886-F9F8-5A5F-C3685E01B0DC}"/>
              </a:ext>
            </a:extLst>
          </p:cNvPr>
          <p:cNvSpPr>
            <a:spLocks noGrp="1"/>
          </p:cNvSpPr>
          <p:nvPr>
            <p:ph type="dt" sz="half" idx="10"/>
          </p:nvPr>
        </p:nvSpPr>
        <p:spPr/>
        <p:txBody>
          <a:bodyPr/>
          <a:lstStyle/>
          <a:p>
            <a:fld id="{EA49F751-115D-4298-A10E-76315E612D7A}" type="datetime1">
              <a:rPr lang="en-US" smtClean="0"/>
              <a:t>4/28/2024</a:t>
            </a:fld>
            <a:endParaRPr lang="en-US"/>
          </a:p>
        </p:txBody>
      </p:sp>
      <p:sp>
        <p:nvSpPr>
          <p:cNvPr id="5" name="Footer Placeholder 4">
            <a:extLst>
              <a:ext uri="{FF2B5EF4-FFF2-40B4-BE49-F238E27FC236}">
                <a16:creationId xmlns:a16="http://schemas.microsoft.com/office/drawing/2014/main" id="{D7344C84-2B64-0673-7640-321E91F5BFAF}"/>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3636AFBD-743A-16C6-7B6B-23A42EE38156}"/>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59801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F42C-5152-AEDE-0DF3-7A18E66D8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93D41-122F-E4A3-1C6B-D90F2C687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0C5B9-AA28-4EB4-44F9-D4FB5D777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FB5644-B237-3D4B-3828-E09A9AA0EEE7}"/>
              </a:ext>
            </a:extLst>
          </p:cNvPr>
          <p:cNvSpPr>
            <a:spLocks noGrp="1"/>
          </p:cNvSpPr>
          <p:nvPr>
            <p:ph type="dt" sz="half" idx="10"/>
          </p:nvPr>
        </p:nvSpPr>
        <p:spPr/>
        <p:txBody>
          <a:bodyPr/>
          <a:lstStyle/>
          <a:p>
            <a:fld id="{04B02474-B559-459B-A186-582406CAB138}" type="datetime1">
              <a:rPr lang="en-US" smtClean="0"/>
              <a:t>4/28/2024</a:t>
            </a:fld>
            <a:endParaRPr lang="en-US"/>
          </a:p>
        </p:txBody>
      </p:sp>
      <p:sp>
        <p:nvSpPr>
          <p:cNvPr id="6" name="Footer Placeholder 5">
            <a:extLst>
              <a:ext uri="{FF2B5EF4-FFF2-40B4-BE49-F238E27FC236}">
                <a16:creationId xmlns:a16="http://schemas.microsoft.com/office/drawing/2014/main" id="{3537D3D6-EB24-6C3B-01D6-F76BE3FBD421}"/>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CB2987B7-CB62-16C5-2713-CA3B6AC32DD1}"/>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1870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A3F6-EA6A-D06E-47C9-499B2A831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72205-8E80-DE2C-616E-CECD952DE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A7C3A-2A51-C97C-6800-586A12283E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930F8-1381-2F4E-661A-EB27FF20D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B14DC-F704-B837-9A46-596C45989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C30FD7-B9CA-73FF-65C4-7ECD4CE3F776}"/>
              </a:ext>
            </a:extLst>
          </p:cNvPr>
          <p:cNvSpPr>
            <a:spLocks noGrp="1"/>
          </p:cNvSpPr>
          <p:nvPr>
            <p:ph type="dt" sz="half" idx="10"/>
          </p:nvPr>
        </p:nvSpPr>
        <p:spPr/>
        <p:txBody>
          <a:bodyPr/>
          <a:lstStyle/>
          <a:p>
            <a:fld id="{94230E6F-4762-469C-B427-B9DAB0CE1D40}" type="datetime1">
              <a:rPr lang="en-US" smtClean="0"/>
              <a:t>4/28/2024</a:t>
            </a:fld>
            <a:endParaRPr lang="en-US"/>
          </a:p>
        </p:txBody>
      </p:sp>
      <p:sp>
        <p:nvSpPr>
          <p:cNvPr id="8" name="Footer Placeholder 7">
            <a:extLst>
              <a:ext uri="{FF2B5EF4-FFF2-40B4-BE49-F238E27FC236}">
                <a16:creationId xmlns:a16="http://schemas.microsoft.com/office/drawing/2014/main" id="{95C3530D-6B7E-2493-9A5D-F2C8C80280CC}"/>
              </a:ext>
            </a:extLst>
          </p:cNvPr>
          <p:cNvSpPr>
            <a:spLocks noGrp="1"/>
          </p:cNvSpPr>
          <p:nvPr>
            <p:ph type="ftr" sz="quarter" idx="11"/>
          </p:nvPr>
        </p:nvSpPr>
        <p:spPr/>
        <p:txBody>
          <a:bodyPr/>
          <a:lstStyle/>
          <a:p>
            <a:r>
              <a:rPr lang="en-US"/>
              <a:t>GitHub repository: https://github.com/Nguh-Prince/Intro-to-AI</a:t>
            </a:r>
          </a:p>
        </p:txBody>
      </p:sp>
      <p:sp>
        <p:nvSpPr>
          <p:cNvPr id="9" name="Slide Number Placeholder 8">
            <a:extLst>
              <a:ext uri="{FF2B5EF4-FFF2-40B4-BE49-F238E27FC236}">
                <a16:creationId xmlns:a16="http://schemas.microsoft.com/office/drawing/2014/main" id="{63C1B805-5296-DD16-FF2E-CC0024EAC978}"/>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45297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E2FB-851E-17DE-59D3-624C55D256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7BEED-F9BE-451E-F062-F60755DC1A74}"/>
              </a:ext>
            </a:extLst>
          </p:cNvPr>
          <p:cNvSpPr>
            <a:spLocks noGrp="1"/>
          </p:cNvSpPr>
          <p:nvPr>
            <p:ph type="dt" sz="half" idx="10"/>
          </p:nvPr>
        </p:nvSpPr>
        <p:spPr/>
        <p:txBody>
          <a:bodyPr/>
          <a:lstStyle/>
          <a:p>
            <a:fld id="{CC648EB8-449B-4317-A064-07B168C81BBF}" type="datetime1">
              <a:rPr lang="en-US" smtClean="0"/>
              <a:t>4/28/2024</a:t>
            </a:fld>
            <a:endParaRPr lang="en-US"/>
          </a:p>
        </p:txBody>
      </p:sp>
      <p:sp>
        <p:nvSpPr>
          <p:cNvPr id="4" name="Footer Placeholder 3">
            <a:extLst>
              <a:ext uri="{FF2B5EF4-FFF2-40B4-BE49-F238E27FC236}">
                <a16:creationId xmlns:a16="http://schemas.microsoft.com/office/drawing/2014/main" id="{3A4650CF-BC20-C8FA-CB6A-83D75C0049A5}"/>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B2F491FC-A7D4-6490-AED9-313782E7200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2821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128B4-F42E-EDFA-BF98-DE5976EB6AD3}"/>
              </a:ext>
            </a:extLst>
          </p:cNvPr>
          <p:cNvSpPr>
            <a:spLocks noGrp="1"/>
          </p:cNvSpPr>
          <p:nvPr>
            <p:ph type="dt" sz="half" idx="10"/>
          </p:nvPr>
        </p:nvSpPr>
        <p:spPr/>
        <p:txBody>
          <a:bodyPr/>
          <a:lstStyle/>
          <a:p>
            <a:fld id="{236BC8EE-87F6-428C-9D03-E513AA9430D9}" type="datetime1">
              <a:rPr lang="en-US" smtClean="0"/>
              <a:t>4/28/2024</a:t>
            </a:fld>
            <a:endParaRPr lang="en-US"/>
          </a:p>
        </p:txBody>
      </p:sp>
      <p:sp>
        <p:nvSpPr>
          <p:cNvPr id="3" name="Footer Placeholder 2">
            <a:extLst>
              <a:ext uri="{FF2B5EF4-FFF2-40B4-BE49-F238E27FC236}">
                <a16:creationId xmlns:a16="http://schemas.microsoft.com/office/drawing/2014/main" id="{5F2910FC-F3DF-2FBC-6FEF-500F1FE1984A}"/>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1FA89FE3-3FCF-055D-ED1D-5A88C87375D9}"/>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91519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0F7A-F746-6BD6-C804-1B3D6C286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1E9EA-DFB1-FBB7-1916-9A2E60830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C53B5-F5E5-FB26-734A-F3E73E77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91A7E-2034-D246-C16E-4C1886F7D2B5}"/>
              </a:ext>
            </a:extLst>
          </p:cNvPr>
          <p:cNvSpPr>
            <a:spLocks noGrp="1"/>
          </p:cNvSpPr>
          <p:nvPr>
            <p:ph type="dt" sz="half" idx="10"/>
          </p:nvPr>
        </p:nvSpPr>
        <p:spPr/>
        <p:txBody>
          <a:bodyPr/>
          <a:lstStyle/>
          <a:p>
            <a:fld id="{871DD415-36A2-444F-AF51-4ADD299EE8AB}" type="datetime1">
              <a:rPr lang="en-US" smtClean="0"/>
              <a:t>4/28/2024</a:t>
            </a:fld>
            <a:endParaRPr lang="en-US"/>
          </a:p>
        </p:txBody>
      </p:sp>
      <p:sp>
        <p:nvSpPr>
          <p:cNvPr id="6" name="Footer Placeholder 5">
            <a:extLst>
              <a:ext uri="{FF2B5EF4-FFF2-40B4-BE49-F238E27FC236}">
                <a16:creationId xmlns:a16="http://schemas.microsoft.com/office/drawing/2014/main" id="{1E7978E6-CCD2-7880-443F-AFE24D3AD07B}"/>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5FEC0B3D-358B-832D-458E-6CA66CF2CEC0}"/>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1153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75B8-FDE2-7158-B878-9323ABB2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93EB3-7208-639B-2099-DEAF0FD26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80A0E-A2E1-FAAE-9532-36E18DFD1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CC4C3-6C51-BB85-7AD2-F85A8589B9E8}"/>
              </a:ext>
            </a:extLst>
          </p:cNvPr>
          <p:cNvSpPr>
            <a:spLocks noGrp="1"/>
          </p:cNvSpPr>
          <p:nvPr>
            <p:ph type="dt" sz="half" idx="10"/>
          </p:nvPr>
        </p:nvSpPr>
        <p:spPr/>
        <p:txBody>
          <a:bodyPr/>
          <a:lstStyle/>
          <a:p>
            <a:fld id="{302C283C-8F5D-4EB1-9255-8BD2F57864E7}" type="datetime1">
              <a:rPr lang="en-US" smtClean="0"/>
              <a:t>4/28/2024</a:t>
            </a:fld>
            <a:endParaRPr lang="en-US"/>
          </a:p>
        </p:txBody>
      </p:sp>
      <p:sp>
        <p:nvSpPr>
          <p:cNvPr id="6" name="Footer Placeholder 5">
            <a:extLst>
              <a:ext uri="{FF2B5EF4-FFF2-40B4-BE49-F238E27FC236}">
                <a16:creationId xmlns:a16="http://schemas.microsoft.com/office/drawing/2014/main" id="{14CE3938-4AE3-EC63-E200-0070A0802D4F}"/>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9AA4B25E-C67C-9015-B333-85BD30F47573}"/>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9251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5A64-B6B7-7843-4023-628B28ABB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6E6F7-E717-096F-D300-FF91EA37C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AA139-F900-418B-E2B3-E2391E9D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3C3F-274C-4503-AC2D-A0A10B9DB3B8}" type="datetime1">
              <a:rPr lang="en-US" smtClean="0"/>
              <a:t>4/28/2024</a:t>
            </a:fld>
            <a:endParaRPr lang="en-US"/>
          </a:p>
        </p:txBody>
      </p:sp>
      <p:sp>
        <p:nvSpPr>
          <p:cNvPr id="5" name="Footer Placeholder 4">
            <a:extLst>
              <a:ext uri="{FF2B5EF4-FFF2-40B4-BE49-F238E27FC236}">
                <a16:creationId xmlns:a16="http://schemas.microsoft.com/office/drawing/2014/main" id="{149E44DF-68BA-827F-0ACA-919EE7DB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GitHub repository: https://github.com/Nguh-Prince/Intro-to-AI</a:t>
            </a:r>
          </a:p>
        </p:txBody>
      </p:sp>
      <p:sp>
        <p:nvSpPr>
          <p:cNvPr id="6" name="Slide Number Placeholder 5">
            <a:extLst>
              <a:ext uri="{FF2B5EF4-FFF2-40B4-BE49-F238E27FC236}">
                <a16:creationId xmlns:a16="http://schemas.microsoft.com/office/drawing/2014/main" id="{6349C3AF-B87A-3508-E970-4E0158788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5D848-AE51-45FF-98B6-73ED50936882}" type="slidenum">
              <a:rPr lang="en-US" smtClean="0"/>
              <a:t>‹#›</a:t>
            </a:fld>
            <a:endParaRPr lang="en-US"/>
          </a:p>
        </p:txBody>
      </p:sp>
    </p:spTree>
    <p:extLst>
      <p:ext uri="{BB962C8B-B14F-4D97-AF65-F5344CB8AC3E}">
        <p14:creationId xmlns:p14="http://schemas.microsoft.com/office/powerpoint/2010/main" val="337155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1530-CACD-D54E-5E4F-434881BE6BA8}"/>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A0539986-C7E8-7738-960A-7C55F510427A}"/>
              </a:ext>
            </a:extLst>
          </p:cNvPr>
          <p:cNvSpPr>
            <a:spLocks noGrp="1"/>
          </p:cNvSpPr>
          <p:nvPr>
            <p:ph type="subTitle" idx="1"/>
          </p:nvPr>
        </p:nvSpPr>
        <p:spPr/>
        <p:txBody>
          <a:bodyPr/>
          <a:lstStyle/>
          <a:p>
            <a:r>
              <a:rPr lang="en-US" dirty="0"/>
              <a:t>Supervised Learning, Regression and Classification with Linear models, neural networks, support vector machines, ensemble learning</a:t>
            </a:r>
          </a:p>
        </p:txBody>
      </p:sp>
      <p:sp>
        <p:nvSpPr>
          <p:cNvPr id="4" name="Footer Placeholder 3">
            <a:extLst>
              <a:ext uri="{FF2B5EF4-FFF2-40B4-BE49-F238E27FC236}">
                <a16:creationId xmlns:a16="http://schemas.microsoft.com/office/drawing/2014/main" id="{504436B7-FC8E-FA95-2DAE-F32F273D469D}"/>
              </a:ext>
            </a:extLst>
          </p:cNvPr>
          <p:cNvSpPr>
            <a:spLocks noGrp="1"/>
          </p:cNvSpPr>
          <p:nvPr>
            <p:ph type="ftr" sz="quarter" idx="11"/>
          </p:nvPr>
        </p:nvSpPr>
        <p:spPr/>
        <p:txBody>
          <a:bodyPr/>
          <a:lstStyle/>
          <a:p>
            <a:r>
              <a:rPr lang="en-US"/>
              <a:t>GitHub repository: https://github.com/Nguh-Prince/Intro-to-AI</a:t>
            </a:r>
          </a:p>
        </p:txBody>
      </p:sp>
    </p:spTree>
    <p:extLst>
      <p:ext uri="{BB962C8B-B14F-4D97-AF65-F5344CB8AC3E}">
        <p14:creationId xmlns:p14="http://schemas.microsoft.com/office/powerpoint/2010/main" val="383076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7" name="Content Placeholder 6">
            <a:extLst>
              <a:ext uri="{FF2B5EF4-FFF2-40B4-BE49-F238E27FC236}">
                <a16:creationId xmlns:a16="http://schemas.microsoft.com/office/drawing/2014/main" id="{200F2202-ED68-5F28-00DB-38E51ED0E769}"/>
              </a:ext>
            </a:extLst>
          </p:cNvPr>
          <p:cNvPicPr>
            <a:picLocks noGrp="1" noChangeAspect="1"/>
          </p:cNvPicPr>
          <p:nvPr>
            <p:ph idx="1"/>
          </p:nvPr>
        </p:nvPicPr>
        <p:blipFill>
          <a:blip r:embed="rId2"/>
          <a:stretch>
            <a:fillRect/>
          </a:stretch>
        </p:blipFill>
        <p:spPr>
          <a:xfrm>
            <a:off x="2184731" y="1825625"/>
            <a:ext cx="7822537" cy="4351338"/>
          </a:xfrm>
        </p:spPr>
      </p:pic>
      <p:sp>
        <p:nvSpPr>
          <p:cNvPr id="3" name="Footer Placeholder 2">
            <a:extLst>
              <a:ext uri="{FF2B5EF4-FFF2-40B4-BE49-F238E27FC236}">
                <a16:creationId xmlns:a16="http://schemas.microsoft.com/office/drawing/2014/main" id="{1315A30C-6232-12C7-54FB-C45EC9559141}"/>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C53E2D1-5C47-A55A-B089-321C73DCF5D4}"/>
              </a:ext>
            </a:extLst>
          </p:cNvPr>
          <p:cNvSpPr>
            <a:spLocks noGrp="1"/>
          </p:cNvSpPr>
          <p:nvPr>
            <p:ph type="sldNum" sz="quarter" idx="12"/>
          </p:nvPr>
        </p:nvSpPr>
        <p:spPr/>
        <p:txBody>
          <a:bodyPr/>
          <a:lstStyle/>
          <a:p>
            <a:fld id="{9BE5D848-AE51-45FF-98B6-73ED50936882}" type="slidenum">
              <a:rPr lang="en-US" smtClean="0"/>
              <a:t>10</a:t>
            </a:fld>
            <a:endParaRPr lang="en-US"/>
          </a:p>
        </p:txBody>
      </p:sp>
    </p:spTree>
    <p:extLst>
      <p:ext uri="{BB962C8B-B14F-4D97-AF65-F5344CB8AC3E}">
        <p14:creationId xmlns:p14="http://schemas.microsoft.com/office/powerpoint/2010/main" val="15308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6" name="Picture 5">
            <a:extLst>
              <a:ext uri="{FF2B5EF4-FFF2-40B4-BE49-F238E27FC236}">
                <a16:creationId xmlns:a16="http://schemas.microsoft.com/office/drawing/2014/main" id="{A2E7598B-36DB-6705-1DD4-DA966C285788}"/>
              </a:ext>
            </a:extLst>
          </p:cNvPr>
          <p:cNvPicPr>
            <a:picLocks noChangeAspect="1"/>
          </p:cNvPicPr>
          <p:nvPr/>
        </p:nvPicPr>
        <p:blipFill>
          <a:blip r:embed="rId2"/>
          <a:stretch>
            <a:fillRect/>
          </a:stretch>
        </p:blipFill>
        <p:spPr>
          <a:xfrm>
            <a:off x="1169828" y="1840865"/>
            <a:ext cx="9852343" cy="4291375"/>
          </a:xfrm>
          <a:prstGeom prst="rect">
            <a:avLst/>
          </a:prstGeom>
        </p:spPr>
      </p:pic>
      <p:sp>
        <p:nvSpPr>
          <p:cNvPr id="3" name="Footer Placeholder 2">
            <a:extLst>
              <a:ext uri="{FF2B5EF4-FFF2-40B4-BE49-F238E27FC236}">
                <a16:creationId xmlns:a16="http://schemas.microsoft.com/office/drawing/2014/main" id="{F7EAE0B2-9E36-1C93-7762-CC9D54301D1B}"/>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B1EFEFB2-8065-8B16-47BD-A838D0A6F628}"/>
              </a:ext>
            </a:extLst>
          </p:cNvPr>
          <p:cNvSpPr>
            <a:spLocks noGrp="1"/>
          </p:cNvSpPr>
          <p:nvPr>
            <p:ph type="sldNum" sz="quarter" idx="12"/>
          </p:nvPr>
        </p:nvSpPr>
        <p:spPr/>
        <p:txBody>
          <a:bodyPr/>
          <a:lstStyle/>
          <a:p>
            <a:fld id="{9BE5D848-AE51-45FF-98B6-73ED50936882}" type="slidenum">
              <a:rPr lang="en-US" smtClean="0"/>
              <a:t>11</a:t>
            </a:fld>
            <a:endParaRPr lang="en-US"/>
          </a:p>
        </p:txBody>
      </p:sp>
    </p:spTree>
    <p:extLst>
      <p:ext uri="{BB962C8B-B14F-4D97-AF65-F5344CB8AC3E}">
        <p14:creationId xmlns:p14="http://schemas.microsoft.com/office/powerpoint/2010/main" val="7333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3" name="Content Placeholder 2">
            <a:extLst>
              <a:ext uri="{FF2B5EF4-FFF2-40B4-BE49-F238E27FC236}">
                <a16:creationId xmlns:a16="http://schemas.microsoft.com/office/drawing/2014/main" id="{4321841E-9428-734A-F9EC-D6010AE4AD73}"/>
              </a:ext>
            </a:extLst>
          </p:cNvPr>
          <p:cNvSpPr>
            <a:spLocks noGrp="1"/>
          </p:cNvSpPr>
          <p:nvPr>
            <p:ph idx="1"/>
          </p:nvPr>
        </p:nvSpPr>
        <p:spPr>
          <a:xfrm>
            <a:off x="838200" y="1690688"/>
            <a:ext cx="10515600" cy="4351338"/>
          </a:xfrm>
        </p:spPr>
        <p:txBody>
          <a:bodyPr/>
          <a:lstStyle/>
          <a:p>
            <a:r>
              <a:rPr lang="en-US" dirty="0"/>
              <a:t>The parameters of a linear equation are y = mx + b. </a:t>
            </a:r>
          </a:p>
          <a:p>
            <a:endParaRPr lang="en-US" dirty="0"/>
          </a:p>
          <a:p>
            <a:r>
              <a:rPr lang="en-US" dirty="0"/>
              <a:t>For the rest of this presentation, we are going to be using the notation </a:t>
            </a:r>
          </a:p>
          <a:p>
            <a:endParaRPr lang="en-US" dirty="0"/>
          </a:p>
          <a:p>
            <a:r>
              <a:rPr lang="en-US" dirty="0"/>
              <a:t>The cost function is used to measure the accuracy of our hypothesis function. It takes an average difference of all the results of the hypothesis with inputs from x’s and the actual output y’s.</a:t>
            </a:r>
          </a:p>
        </p:txBody>
      </p:sp>
      <p:pic>
        <p:nvPicPr>
          <p:cNvPr id="5" name="Picture 4">
            <a:extLst>
              <a:ext uri="{FF2B5EF4-FFF2-40B4-BE49-F238E27FC236}">
                <a16:creationId xmlns:a16="http://schemas.microsoft.com/office/drawing/2014/main" id="{B242182C-6D7D-D68E-F062-C787C8B5EE62}"/>
              </a:ext>
            </a:extLst>
          </p:cNvPr>
          <p:cNvPicPr>
            <a:picLocks noChangeAspect="1"/>
          </p:cNvPicPr>
          <p:nvPr/>
        </p:nvPicPr>
        <p:blipFill>
          <a:blip r:embed="rId2"/>
          <a:stretch>
            <a:fillRect/>
          </a:stretch>
        </p:blipFill>
        <p:spPr>
          <a:xfrm>
            <a:off x="2589679" y="3142270"/>
            <a:ext cx="2410161" cy="390580"/>
          </a:xfrm>
          <a:prstGeom prst="rect">
            <a:avLst/>
          </a:prstGeom>
        </p:spPr>
      </p:pic>
      <p:sp>
        <p:nvSpPr>
          <p:cNvPr id="4" name="Footer Placeholder 3">
            <a:extLst>
              <a:ext uri="{FF2B5EF4-FFF2-40B4-BE49-F238E27FC236}">
                <a16:creationId xmlns:a16="http://schemas.microsoft.com/office/drawing/2014/main" id="{F28F1091-9603-29CB-AE8B-CE00570A46A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BA874772-2E4B-7616-E22F-C22FDCFB799F}"/>
              </a:ext>
            </a:extLst>
          </p:cNvPr>
          <p:cNvSpPr>
            <a:spLocks noGrp="1"/>
          </p:cNvSpPr>
          <p:nvPr>
            <p:ph type="sldNum" sz="quarter" idx="12"/>
          </p:nvPr>
        </p:nvSpPr>
        <p:spPr/>
        <p:txBody>
          <a:bodyPr/>
          <a:lstStyle/>
          <a:p>
            <a:fld id="{9BE5D848-AE51-45FF-98B6-73ED50936882}" type="slidenum">
              <a:rPr lang="en-US" smtClean="0"/>
              <a:t>12</a:t>
            </a:fld>
            <a:endParaRPr lang="en-US"/>
          </a:p>
        </p:txBody>
      </p:sp>
    </p:spTree>
    <p:extLst>
      <p:ext uri="{BB962C8B-B14F-4D97-AF65-F5344CB8AC3E}">
        <p14:creationId xmlns:p14="http://schemas.microsoft.com/office/powerpoint/2010/main" val="63592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pic>
        <p:nvPicPr>
          <p:cNvPr id="6" name="Content Placeholder 5">
            <a:extLst>
              <a:ext uri="{FF2B5EF4-FFF2-40B4-BE49-F238E27FC236}">
                <a16:creationId xmlns:a16="http://schemas.microsoft.com/office/drawing/2014/main" id="{E1DA7EB4-1FE6-C438-68B4-360BD55BEF34}"/>
              </a:ext>
            </a:extLst>
          </p:cNvPr>
          <p:cNvPicPr>
            <a:picLocks noGrp="1" noChangeAspect="1"/>
          </p:cNvPicPr>
          <p:nvPr>
            <p:ph idx="1"/>
          </p:nvPr>
        </p:nvPicPr>
        <p:blipFill>
          <a:blip r:embed="rId2"/>
          <a:stretch>
            <a:fillRect/>
          </a:stretch>
        </p:blipFill>
        <p:spPr>
          <a:xfrm>
            <a:off x="2227694" y="1690688"/>
            <a:ext cx="7736611" cy="4351337"/>
          </a:xfrm>
        </p:spPr>
      </p:pic>
      <p:sp>
        <p:nvSpPr>
          <p:cNvPr id="3" name="Footer Placeholder 2">
            <a:extLst>
              <a:ext uri="{FF2B5EF4-FFF2-40B4-BE49-F238E27FC236}">
                <a16:creationId xmlns:a16="http://schemas.microsoft.com/office/drawing/2014/main" id="{B78C6767-E4F2-EACD-2B97-EFBC00716E05}"/>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8AB6CF0-FF7C-68AE-D78E-E81BDFE17D1F}"/>
              </a:ext>
            </a:extLst>
          </p:cNvPr>
          <p:cNvSpPr>
            <a:spLocks noGrp="1"/>
          </p:cNvSpPr>
          <p:nvPr>
            <p:ph type="sldNum" sz="quarter" idx="12"/>
          </p:nvPr>
        </p:nvSpPr>
        <p:spPr/>
        <p:txBody>
          <a:bodyPr/>
          <a:lstStyle/>
          <a:p>
            <a:fld id="{9BE5D848-AE51-45FF-98B6-73ED50936882}" type="slidenum">
              <a:rPr lang="en-US" smtClean="0"/>
              <a:t>13</a:t>
            </a:fld>
            <a:endParaRPr lang="en-US"/>
          </a:p>
        </p:txBody>
      </p:sp>
    </p:spTree>
    <p:extLst>
      <p:ext uri="{BB962C8B-B14F-4D97-AF65-F5344CB8AC3E}">
        <p14:creationId xmlns:p14="http://schemas.microsoft.com/office/powerpoint/2010/main" val="369411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Let’s consider a data set of 3 items (1, 1), (2, 2), (3, 3)</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14</a:t>
            </a:fld>
            <a:endParaRPr lang="en-US"/>
          </a:p>
        </p:txBody>
      </p:sp>
    </p:spTree>
    <p:extLst>
      <p:ext uri="{BB962C8B-B14F-4D97-AF65-F5344CB8AC3E}">
        <p14:creationId xmlns:p14="http://schemas.microsoft.com/office/powerpoint/2010/main" val="323273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6E-974F-67BA-E4FF-B747EB0170C3}"/>
              </a:ext>
            </a:extLst>
          </p:cNvPr>
          <p:cNvSpPr>
            <a:spLocks noGrp="1"/>
          </p:cNvSpPr>
          <p:nvPr>
            <p:ph type="title"/>
          </p:nvPr>
        </p:nvSpPr>
        <p:spPr/>
        <p:txBody>
          <a:bodyPr/>
          <a:lstStyle/>
          <a:p>
            <a:r>
              <a:rPr lang="en-US" dirty="0"/>
              <a:t>Learning from Examples</a:t>
            </a:r>
          </a:p>
        </p:txBody>
      </p:sp>
      <p:sp>
        <p:nvSpPr>
          <p:cNvPr id="3" name="Content Placeholder 2">
            <a:extLst>
              <a:ext uri="{FF2B5EF4-FFF2-40B4-BE49-F238E27FC236}">
                <a16:creationId xmlns:a16="http://schemas.microsoft.com/office/drawing/2014/main" id="{F2DA31AE-4114-24DB-1521-6F681F95EBC0}"/>
              </a:ext>
            </a:extLst>
          </p:cNvPr>
          <p:cNvSpPr>
            <a:spLocks noGrp="1"/>
          </p:cNvSpPr>
          <p:nvPr>
            <p:ph idx="1"/>
          </p:nvPr>
        </p:nvSpPr>
        <p:spPr/>
        <p:txBody>
          <a:bodyPr/>
          <a:lstStyle/>
          <a:p>
            <a:r>
              <a:rPr lang="en-US" dirty="0"/>
              <a:t>Machine learning is defined as the field of study that gives computers the ability to learn without being explicitly programmed.</a:t>
            </a:r>
          </a:p>
          <a:p>
            <a:pPr marL="0" indent="0">
              <a:buNone/>
            </a:pPr>
            <a:endParaRPr lang="en-US" dirty="0"/>
          </a:p>
          <a:p>
            <a:r>
              <a:rPr lang="en-US" dirty="0"/>
              <a:t>Learning involves acquiring knowledge or skills from experience or data.</a:t>
            </a:r>
          </a:p>
          <a:p>
            <a:endParaRPr lang="en-US" dirty="0"/>
          </a:p>
          <a:p>
            <a:r>
              <a:rPr lang="en-US" dirty="0"/>
              <a:t>The 3 main forms of learning include supervised, unsupervised, reinforcement learning.</a:t>
            </a:r>
          </a:p>
        </p:txBody>
      </p:sp>
      <p:sp>
        <p:nvSpPr>
          <p:cNvPr id="4" name="Footer Placeholder 3">
            <a:extLst>
              <a:ext uri="{FF2B5EF4-FFF2-40B4-BE49-F238E27FC236}">
                <a16:creationId xmlns:a16="http://schemas.microsoft.com/office/drawing/2014/main" id="{20A5FFAE-E8F7-1525-38C3-5DBE8DD1C65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E664C873-76F1-B6F5-3E1B-59008B782D1B}"/>
              </a:ext>
            </a:extLst>
          </p:cNvPr>
          <p:cNvSpPr>
            <a:spLocks noGrp="1"/>
          </p:cNvSpPr>
          <p:nvPr>
            <p:ph type="sldNum" sz="quarter" idx="12"/>
          </p:nvPr>
        </p:nvSpPr>
        <p:spPr/>
        <p:txBody>
          <a:bodyPr/>
          <a:lstStyle/>
          <a:p>
            <a:fld id="{9BE5D848-AE51-45FF-98B6-73ED50936882}" type="slidenum">
              <a:rPr lang="en-US" smtClean="0"/>
              <a:t>2</a:t>
            </a:fld>
            <a:endParaRPr lang="en-US"/>
          </a:p>
        </p:txBody>
      </p:sp>
    </p:spTree>
    <p:extLst>
      <p:ext uri="{BB962C8B-B14F-4D97-AF65-F5344CB8AC3E}">
        <p14:creationId xmlns:p14="http://schemas.microsoft.com/office/powerpoint/2010/main" val="10922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50D775-66FB-7EFB-BDE7-9088607DA762}"/>
              </a:ext>
            </a:extLst>
          </p:cNvPr>
          <p:cNvPicPr>
            <a:picLocks noChangeAspect="1"/>
          </p:cNvPicPr>
          <p:nvPr/>
        </p:nvPicPr>
        <p:blipFill>
          <a:blip r:embed="rId2"/>
          <a:stretch>
            <a:fillRect/>
          </a:stretch>
        </p:blipFill>
        <p:spPr>
          <a:xfrm>
            <a:off x="0" y="2829"/>
            <a:ext cx="12192000" cy="6852341"/>
          </a:xfrm>
          <a:prstGeom prst="rect">
            <a:avLst/>
          </a:prstGeom>
        </p:spPr>
      </p:pic>
      <p:sp>
        <p:nvSpPr>
          <p:cNvPr id="2" name="Footer Placeholder 1">
            <a:extLst>
              <a:ext uri="{FF2B5EF4-FFF2-40B4-BE49-F238E27FC236}">
                <a16:creationId xmlns:a16="http://schemas.microsoft.com/office/drawing/2014/main" id="{A9D7A8D3-8150-7A88-1D36-FCCE4B181EB0}"/>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C1F12D59-D423-EE45-134E-8C3BD6A9B6A9}"/>
              </a:ext>
            </a:extLst>
          </p:cNvPr>
          <p:cNvSpPr>
            <a:spLocks noGrp="1"/>
          </p:cNvSpPr>
          <p:nvPr>
            <p:ph type="sldNum" sz="quarter" idx="12"/>
          </p:nvPr>
        </p:nvSpPr>
        <p:spPr/>
        <p:txBody>
          <a:bodyPr/>
          <a:lstStyle/>
          <a:p>
            <a:fld id="{9BE5D848-AE51-45FF-98B6-73ED50936882}" type="slidenum">
              <a:rPr lang="en-US" smtClean="0"/>
              <a:t>3</a:t>
            </a:fld>
            <a:endParaRPr lang="en-US"/>
          </a:p>
        </p:txBody>
      </p:sp>
    </p:spTree>
    <p:extLst>
      <p:ext uri="{BB962C8B-B14F-4D97-AF65-F5344CB8AC3E}">
        <p14:creationId xmlns:p14="http://schemas.microsoft.com/office/powerpoint/2010/main" val="139466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lstStyle/>
          <a:p>
            <a:r>
              <a:rPr lang="en-US" dirty="0"/>
              <a:t>In supervised learning, we are given a data set and already know what out correct output should look like.</a:t>
            </a:r>
          </a:p>
          <a:p>
            <a:endParaRPr lang="en-US" dirty="0"/>
          </a:p>
          <a:p>
            <a:r>
              <a:rPr lang="en-US" dirty="0"/>
              <a:t>We use a set of variables (or features), denoted as X, to predict an outcome, Y.</a:t>
            </a:r>
          </a:p>
          <a:p>
            <a:endParaRPr lang="en-US" dirty="0"/>
          </a:p>
          <a:p>
            <a:r>
              <a:rPr lang="en-US" dirty="0"/>
              <a:t>Supervised learning problems are classified into “regression” and “classification” problems</a:t>
            </a:r>
          </a:p>
        </p:txBody>
      </p:sp>
      <p:sp>
        <p:nvSpPr>
          <p:cNvPr id="4" name="Footer Placeholder 3">
            <a:extLst>
              <a:ext uri="{FF2B5EF4-FFF2-40B4-BE49-F238E27FC236}">
                <a16:creationId xmlns:a16="http://schemas.microsoft.com/office/drawing/2014/main" id="{C5C5B38A-0363-53E9-5494-B7E99611066D}"/>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6AABEA55-1C07-8CAC-12C2-72C42C9CD172}"/>
              </a:ext>
            </a:extLst>
          </p:cNvPr>
          <p:cNvSpPr>
            <a:spLocks noGrp="1"/>
          </p:cNvSpPr>
          <p:nvPr>
            <p:ph type="sldNum" sz="quarter" idx="12"/>
          </p:nvPr>
        </p:nvSpPr>
        <p:spPr/>
        <p:txBody>
          <a:bodyPr/>
          <a:lstStyle/>
          <a:p>
            <a:fld id="{9BE5D848-AE51-45FF-98B6-73ED50936882}" type="slidenum">
              <a:rPr lang="en-US" smtClean="0"/>
              <a:t>4</a:t>
            </a:fld>
            <a:endParaRPr lang="en-US"/>
          </a:p>
        </p:txBody>
      </p:sp>
    </p:spTree>
    <p:extLst>
      <p:ext uri="{BB962C8B-B14F-4D97-AF65-F5344CB8AC3E}">
        <p14:creationId xmlns:p14="http://schemas.microsoft.com/office/powerpoint/2010/main" val="362737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normAutofit fontScale="92500" lnSpcReduction="10000"/>
          </a:bodyPr>
          <a:lstStyle/>
          <a:p>
            <a:r>
              <a:rPr lang="en-US" dirty="0"/>
              <a:t>In a regression problem, we are trying to predict results within a continuous output.</a:t>
            </a:r>
          </a:p>
          <a:p>
            <a:endParaRPr lang="en-US" dirty="0"/>
          </a:p>
          <a:p>
            <a:r>
              <a:rPr lang="en-US" dirty="0"/>
              <a:t>Example: predicting the price of a house given its dimension. The price has a continuous range of values.</a:t>
            </a:r>
          </a:p>
          <a:p>
            <a:endParaRPr lang="en-US" dirty="0"/>
          </a:p>
          <a:p>
            <a:r>
              <a:rPr lang="en-US" dirty="0"/>
              <a:t>In a classification problem, we are instead trying to predict results in a discrete output.</a:t>
            </a:r>
          </a:p>
          <a:p>
            <a:endParaRPr lang="en-US" dirty="0"/>
          </a:p>
          <a:p>
            <a:r>
              <a:rPr lang="en-US" dirty="0"/>
              <a:t>Example: predicting the type of breast cancer (malignant or benign) given the tumor size</a:t>
            </a:r>
          </a:p>
        </p:txBody>
      </p:sp>
      <p:sp>
        <p:nvSpPr>
          <p:cNvPr id="4" name="Footer Placeholder 3">
            <a:extLst>
              <a:ext uri="{FF2B5EF4-FFF2-40B4-BE49-F238E27FC236}">
                <a16:creationId xmlns:a16="http://schemas.microsoft.com/office/drawing/2014/main" id="{FFD556B7-9834-E7F4-957E-6F426C93276A}"/>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2E42BD8D-1FD1-7BA8-4221-2688D1EA1248}"/>
              </a:ext>
            </a:extLst>
          </p:cNvPr>
          <p:cNvSpPr>
            <a:spLocks noGrp="1"/>
          </p:cNvSpPr>
          <p:nvPr>
            <p:ph type="sldNum" sz="quarter" idx="12"/>
          </p:nvPr>
        </p:nvSpPr>
        <p:spPr/>
        <p:txBody>
          <a:bodyPr/>
          <a:lstStyle/>
          <a:p>
            <a:fld id="{9BE5D848-AE51-45FF-98B6-73ED50936882}" type="slidenum">
              <a:rPr lang="en-US" smtClean="0"/>
              <a:t>5</a:t>
            </a:fld>
            <a:endParaRPr lang="en-US"/>
          </a:p>
        </p:txBody>
      </p:sp>
    </p:spTree>
    <p:extLst>
      <p:ext uri="{BB962C8B-B14F-4D97-AF65-F5344CB8AC3E}">
        <p14:creationId xmlns:p14="http://schemas.microsoft.com/office/powerpoint/2010/main" val="284654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E0B160-A712-22DB-10A9-50E9B7B1498B}"/>
              </a:ext>
            </a:extLst>
          </p:cNvPr>
          <p:cNvPicPr>
            <a:picLocks noChangeAspect="1"/>
          </p:cNvPicPr>
          <p:nvPr/>
        </p:nvPicPr>
        <p:blipFill rotWithShape="1">
          <a:blip r:embed="rId2"/>
          <a:srcRect l="1275" r="1275" b="1710"/>
          <a:stretch/>
        </p:blipFill>
        <p:spPr>
          <a:xfrm>
            <a:off x="1630680" y="856891"/>
            <a:ext cx="8930640" cy="5056229"/>
          </a:xfrm>
          <a:prstGeom prst="rect">
            <a:avLst/>
          </a:prstGeom>
        </p:spPr>
      </p:pic>
      <p:sp>
        <p:nvSpPr>
          <p:cNvPr id="2" name="Footer Placeholder 1">
            <a:extLst>
              <a:ext uri="{FF2B5EF4-FFF2-40B4-BE49-F238E27FC236}">
                <a16:creationId xmlns:a16="http://schemas.microsoft.com/office/drawing/2014/main" id="{8258C0D3-9754-362B-8F92-15E23098D7F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E8B7E269-447E-08A8-A843-5DC7A961D3C8}"/>
              </a:ext>
            </a:extLst>
          </p:cNvPr>
          <p:cNvSpPr>
            <a:spLocks noGrp="1"/>
          </p:cNvSpPr>
          <p:nvPr>
            <p:ph type="sldNum" sz="quarter" idx="12"/>
          </p:nvPr>
        </p:nvSpPr>
        <p:spPr/>
        <p:txBody>
          <a:bodyPr/>
          <a:lstStyle/>
          <a:p>
            <a:fld id="{9BE5D848-AE51-45FF-98B6-73ED50936882}" type="slidenum">
              <a:rPr lang="en-US" smtClean="0"/>
              <a:t>6</a:t>
            </a:fld>
            <a:endParaRPr lang="en-US"/>
          </a:p>
        </p:txBody>
      </p:sp>
    </p:spTree>
    <p:extLst>
      <p:ext uri="{BB962C8B-B14F-4D97-AF65-F5344CB8AC3E}">
        <p14:creationId xmlns:p14="http://schemas.microsoft.com/office/powerpoint/2010/main" val="416901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C7637-33B7-1269-2CCF-6751E898AC6D}"/>
              </a:ext>
            </a:extLst>
          </p:cNvPr>
          <p:cNvPicPr>
            <a:picLocks noChangeAspect="1"/>
          </p:cNvPicPr>
          <p:nvPr/>
        </p:nvPicPr>
        <p:blipFill>
          <a:blip r:embed="rId2"/>
          <a:stretch>
            <a:fillRect/>
          </a:stretch>
        </p:blipFill>
        <p:spPr>
          <a:xfrm>
            <a:off x="1556704" y="890233"/>
            <a:ext cx="9078592" cy="5077534"/>
          </a:xfrm>
          <a:prstGeom prst="rect">
            <a:avLst/>
          </a:prstGeom>
        </p:spPr>
      </p:pic>
      <p:sp>
        <p:nvSpPr>
          <p:cNvPr id="2" name="Footer Placeholder 1">
            <a:extLst>
              <a:ext uri="{FF2B5EF4-FFF2-40B4-BE49-F238E27FC236}">
                <a16:creationId xmlns:a16="http://schemas.microsoft.com/office/drawing/2014/main" id="{3DBE5DB0-4B5B-461A-1ABB-1E48BF091EB1}"/>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964E6908-51E9-A955-0ECB-6756B0C604BF}"/>
              </a:ext>
            </a:extLst>
          </p:cNvPr>
          <p:cNvSpPr>
            <a:spLocks noGrp="1"/>
          </p:cNvSpPr>
          <p:nvPr>
            <p:ph type="sldNum" sz="quarter" idx="12"/>
          </p:nvPr>
        </p:nvSpPr>
        <p:spPr/>
        <p:txBody>
          <a:bodyPr/>
          <a:lstStyle/>
          <a:p>
            <a:fld id="{9BE5D848-AE51-45FF-98B6-73ED50936882}" type="slidenum">
              <a:rPr lang="en-US" smtClean="0"/>
              <a:t>7</a:t>
            </a:fld>
            <a:endParaRPr lang="en-US"/>
          </a:p>
        </p:txBody>
      </p:sp>
    </p:spTree>
    <p:extLst>
      <p:ext uri="{BB962C8B-B14F-4D97-AF65-F5344CB8AC3E}">
        <p14:creationId xmlns:p14="http://schemas.microsoft.com/office/powerpoint/2010/main" val="349667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Refresher</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lstStyle/>
          <a:p>
            <a:pPr marL="0" indent="0">
              <a:buNone/>
            </a:pPr>
            <a:r>
              <a:rPr lang="en-US" dirty="0"/>
              <a:t>You’re running a company, and you want to develop learning algorithms to address each of two problems. </a:t>
            </a:r>
          </a:p>
          <a:p>
            <a:pPr marL="0" indent="0">
              <a:buNone/>
            </a:pPr>
            <a:r>
              <a:rPr lang="en-US" dirty="0"/>
              <a:t>Problem 1: You have a large inventory of identical items. You want to predict how many of these items will sell over the next 3 months. </a:t>
            </a:r>
          </a:p>
          <a:p>
            <a:pPr marL="0" indent="0">
              <a:buNone/>
            </a:pPr>
            <a:r>
              <a:rPr lang="en-US" dirty="0"/>
              <a:t>Problem 2: You’d like software to examine individual customer accounts, and for each account decide if it has been hacked/compromised. </a:t>
            </a:r>
          </a:p>
          <a:p>
            <a:pPr marL="0" indent="0">
              <a:buNone/>
            </a:pPr>
            <a:endParaRPr lang="en-US" dirty="0"/>
          </a:p>
          <a:p>
            <a:pPr marL="0" indent="0">
              <a:buNone/>
            </a:pPr>
            <a:r>
              <a:rPr lang="en-US" dirty="0"/>
              <a:t>Should you treat these as classification or as regression problems? </a:t>
            </a:r>
          </a:p>
        </p:txBody>
      </p:sp>
      <p:sp>
        <p:nvSpPr>
          <p:cNvPr id="4" name="Footer Placeholder 3">
            <a:extLst>
              <a:ext uri="{FF2B5EF4-FFF2-40B4-BE49-F238E27FC236}">
                <a16:creationId xmlns:a16="http://schemas.microsoft.com/office/drawing/2014/main" id="{810290A2-1512-43F2-CB30-37CF6BBA9E8B}"/>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1AF659D-ABEB-031D-F7F5-C4501DC9EF6E}"/>
              </a:ext>
            </a:extLst>
          </p:cNvPr>
          <p:cNvSpPr>
            <a:spLocks noGrp="1"/>
          </p:cNvSpPr>
          <p:nvPr>
            <p:ph type="sldNum" sz="quarter" idx="12"/>
          </p:nvPr>
        </p:nvSpPr>
        <p:spPr/>
        <p:txBody>
          <a:bodyPr/>
          <a:lstStyle/>
          <a:p>
            <a:fld id="{9BE5D848-AE51-45FF-98B6-73ED50936882}" type="slidenum">
              <a:rPr lang="en-US" smtClean="0"/>
              <a:t>8</a:t>
            </a:fld>
            <a:endParaRPr lang="en-US"/>
          </a:p>
        </p:txBody>
      </p:sp>
    </p:spTree>
    <p:extLst>
      <p:ext uri="{BB962C8B-B14F-4D97-AF65-F5344CB8AC3E}">
        <p14:creationId xmlns:p14="http://schemas.microsoft.com/office/powerpoint/2010/main" val="13163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lstStyle/>
          <a:p>
            <a:r>
              <a:rPr lang="en-US" dirty="0"/>
              <a:t>The goal of linear regression is to “fit” a linear equation to a data set.</a:t>
            </a:r>
          </a:p>
          <a:p>
            <a:endParaRPr lang="en-US" dirty="0"/>
          </a:p>
          <a:p>
            <a:endParaRPr lang="en-US" dirty="0"/>
          </a:p>
          <a:p>
            <a:r>
              <a:rPr lang="en-US" dirty="0"/>
              <a:t>Fitting the linear equation is finding the parameters of a linear equation that best models the relationship between the features and the outputs.</a:t>
            </a:r>
          </a:p>
        </p:txBody>
      </p:sp>
      <p:sp>
        <p:nvSpPr>
          <p:cNvPr id="4" name="Footer Placeholder 3">
            <a:extLst>
              <a:ext uri="{FF2B5EF4-FFF2-40B4-BE49-F238E27FC236}">
                <a16:creationId xmlns:a16="http://schemas.microsoft.com/office/drawing/2014/main" id="{461AEE7B-CF22-9C4C-80AE-57DBFF03B36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7BAE4EDE-67AA-32EF-A57C-CAA9D0C7862E}"/>
              </a:ext>
            </a:extLst>
          </p:cNvPr>
          <p:cNvSpPr>
            <a:spLocks noGrp="1"/>
          </p:cNvSpPr>
          <p:nvPr>
            <p:ph type="sldNum" sz="quarter" idx="12"/>
          </p:nvPr>
        </p:nvSpPr>
        <p:spPr/>
        <p:txBody>
          <a:bodyPr/>
          <a:lstStyle/>
          <a:p>
            <a:fld id="{9BE5D848-AE51-45FF-98B6-73ED50936882}" type="slidenum">
              <a:rPr lang="en-US" smtClean="0"/>
              <a:t>9</a:t>
            </a:fld>
            <a:endParaRPr lang="en-US"/>
          </a:p>
        </p:txBody>
      </p:sp>
    </p:spTree>
    <p:extLst>
      <p:ext uri="{BB962C8B-B14F-4D97-AF65-F5344CB8AC3E}">
        <p14:creationId xmlns:p14="http://schemas.microsoft.com/office/powerpoint/2010/main" val="198593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640</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(MACHINE) LEARNING</vt:lpstr>
      <vt:lpstr>Learning from Examples</vt:lpstr>
      <vt:lpstr>PowerPoint Presentation</vt:lpstr>
      <vt:lpstr>Supervised Learning</vt:lpstr>
      <vt:lpstr>Supervised Learning</vt:lpstr>
      <vt:lpstr>PowerPoint Presentation</vt:lpstr>
      <vt:lpstr>PowerPoint Presentation</vt:lpstr>
      <vt:lpstr>Supervised learning – Refresher</vt:lpstr>
      <vt:lpstr>Supervised learning – Linear Regression</vt:lpstr>
      <vt:lpstr>Supervised learning – Linear Regression</vt:lpstr>
      <vt:lpstr>Supervised learning – Linear Regression</vt:lpstr>
      <vt:lpstr>Supervised learning – Linear Regression – Cost function</vt:lpstr>
      <vt:lpstr>Supervised learning – Linear Regression – Cost function</vt:lpstr>
      <vt:lpstr>Supervised learning – Linear Regression – 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Nguh Prince</dc:creator>
  <cp:lastModifiedBy>Nguh Prince</cp:lastModifiedBy>
  <cp:revision>29</cp:revision>
  <dcterms:created xsi:type="dcterms:W3CDTF">2024-04-21T04:16:08Z</dcterms:created>
  <dcterms:modified xsi:type="dcterms:W3CDTF">2024-04-28T19:49:11Z</dcterms:modified>
</cp:coreProperties>
</file>