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73" r:id="rId4"/>
    <p:sldId id="258" r:id="rId5"/>
    <p:sldId id="259" r:id="rId6"/>
    <p:sldId id="260" r:id="rId7"/>
    <p:sldId id="261" r:id="rId8"/>
    <p:sldId id="262" r:id="rId9"/>
    <p:sldId id="263" r:id="rId10"/>
    <p:sldId id="264" r:id="rId11"/>
    <p:sldId id="265" r:id="rId12"/>
    <p:sldId id="267" r:id="rId13"/>
    <p:sldId id="266" r:id="rId14"/>
    <p:sldId id="268" r:id="rId15"/>
    <p:sldId id="269" r:id="rId16"/>
    <p:sldId id="270" r:id="rId17"/>
    <p:sldId id="271" r:id="rId18"/>
    <p:sldId id="272" r:id="rId19"/>
    <p:sldId id="274"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6802D7-E27F-4BCD-BA0A-030C50767A64}" type="datetimeFigureOut">
              <a:rPr lang="en-US" smtClean="0"/>
              <a:t>5/12/2024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5478BC-3D6D-42BC-89A8-C97BE6F0778D}" type="slidenum">
              <a:rPr lang="en-US" smtClean="0"/>
              <a:t>‹#›</a:t>
            </a:fld>
            <a:endParaRPr lang="en-US"/>
          </a:p>
        </p:txBody>
      </p:sp>
    </p:spTree>
    <p:extLst>
      <p:ext uri="{BB962C8B-B14F-4D97-AF65-F5344CB8AC3E}">
        <p14:creationId xmlns:p14="http://schemas.microsoft.com/office/powerpoint/2010/main" val="2505405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CC824-A9BC-1D15-FC3B-7C157E4AF6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465FFD3-236E-7391-7C53-3D47624377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0729809-C5A1-20DA-ADF9-B08C2B80C7B3}"/>
              </a:ext>
            </a:extLst>
          </p:cNvPr>
          <p:cNvSpPr>
            <a:spLocks noGrp="1"/>
          </p:cNvSpPr>
          <p:nvPr>
            <p:ph type="dt" sz="half" idx="10"/>
          </p:nvPr>
        </p:nvSpPr>
        <p:spPr/>
        <p:txBody>
          <a:bodyPr/>
          <a:lstStyle/>
          <a:p>
            <a:fld id="{E73BFD5F-FCF1-412D-90E9-8B9FA024F6D4}" type="datetime1">
              <a:rPr lang="en-US" smtClean="0"/>
              <a:t>5/12/2024</a:t>
            </a:fld>
            <a:endParaRPr lang="en-US"/>
          </a:p>
        </p:txBody>
      </p:sp>
      <p:sp>
        <p:nvSpPr>
          <p:cNvPr id="5" name="Footer Placeholder 4">
            <a:extLst>
              <a:ext uri="{FF2B5EF4-FFF2-40B4-BE49-F238E27FC236}">
                <a16:creationId xmlns:a16="http://schemas.microsoft.com/office/drawing/2014/main" id="{4B2A779D-3F36-138E-A8B6-C00D9D1E1C9A}"/>
              </a:ext>
            </a:extLst>
          </p:cNvPr>
          <p:cNvSpPr>
            <a:spLocks noGrp="1"/>
          </p:cNvSpPr>
          <p:nvPr>
            <p:ph type="ftr" sz="quarter" idx="11"/>
          </p:nvPr>
        </p:nvSpPr>
        <p:spPr/>
        <p:txBody>
          <a:bodyPr/>
          <a:lstStyle/>
          <a:p>
            <a:r>
              <a:rPr lang="en-US"/>
              <a:t>GitHub repository: https://github.com/Nguh-Prince/Intro-to-AI</a:t>
            </a:r>
          </a:p>
        </p:txBody>
      </p:sp>
      <p:sp>
        <p:nvSpPr>
          <p:cNvPr id="6" name="Slide Number Placeholder 5">
            <a:extLst>
              <a:ext uri="{FF2B5EF4-FFF2-40B4-BE49-F238E27FC236}">
                <a16:creationId xmlns:a16="http://schemas.microsoft.com/office/drawing/2014/main" id="{FFA412CC-0507-595E-950C-F8719A55889B}"/>
              </a:ext>
            </a:extLst>
          </p:cNvPr>
          <p:cNvSpPr>
            <a:spLocks noGrp="1"/>
          </p:cNvSpPr>
          <p:nvPr>
            <p:ph type="sldNum" sz="quarter" idx="12"/>
          </p:nvPr>
        </p:nvSpPr>
        <p:spPr/>
        <p:txBody>
          <a:bodyPr/>
          <a:lstStyle/>
          <a:p>
            <a:fld id="{9BE5D848-AE51-45FF-98B6-73ED50936882}" type="slidenum">
              <a:rPr lang="en-US" smtClean="0"/>
              <a:t>‹#›</a:t>
            </a:fld>
            <a:endParaRPr lang="en-US"/>
          </a:p>
        </p:txBody>
      </p:sp>
    </p:spTree>
    <p:extLst>
      <p:ext uri="{BB962C8B-B14F-4D97-AF65-F5344CB8AC3E}">
        <p14:creationId xmlns:p14="http://schemas.microsoft.com/office/powerpoint/2010/main" val="3277853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83E44-4720-9DA1-0B1F-AEC17D03DFD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780743-4C41-8449-1F15-DF20EBEE6E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66477C-DCE4-5FCB-BB19-A6F9E6D4EB17}"/>
              </a:ext>
            </a:extLst>
          </p:cNvPr>
          <p:cNvSpPr>
            <a:spLocks noGrp="1"/>
          </p:cNvSpPr>
          <p:nvPr>
            <p:ph type="dt" sz="half" idx="10"/>
          </p:nvPr>
        </p:nvSpPr>
        <p:spPr/>
        <p:txBody>
          <a:bodyPr/>
          <a:lstStyle/>
          <a:p>
            <a:fld id="{9ADCE8CE-C9A0-44D7-8938-4BFAA9DE9097}" type="datetime1">
              <a:rPr lang="en-US" smtClean="0"/>
              <a:t>5/12/2024</a:t>
            </a:fld>
            <a:endParaRPr lang="en-US"/>
          </a:p>
        </p:txBody>
      </p:sp>
      <p:sp>
        <p:nvSpPr>
          <p:cNvPr id="5" name="Footer Placeholder 4">
            <a:extLst>
              <a:ext uri="{FF2B5EF4-FFF2-40B4-BE49-F238E27FC236}">
                <a16:creationId xmlns:a16="http://schemas.microsoft.com/office/drawing/2014/main" id="{116FBCF8-B408-4429-7ACE-D30831EADD76}"/>
              </a:ext>
            </a:extLst>
          </p:cNvPr>
          <p:cNvSpPr>
            <a:spLocks noGrp="1"/>
          </p:cNvSpPr>
          <p:nvPr>
            <p:ph type="ftr" sz="quarter" idx="11"/>
          </p:nvPr>
        </p:nvSpPr>
        <p:spPr/>
        <p:txBody>
          <a:bodyPr/>
          <a:lstStyle/>
          <a:p>
            <a:r>
              <a:rPr lang="en-US"/>
              <a:t>GitHub repository: https://github.com/Nguh-Prince/Intro-to-AI</a:t>
            </a:r>
          </a:p>
        </p:txBody>
      </p:sp>
      <p:sp>
        <p:nvSpPr>
          <p:cNvPr id="6" name="Slide Number Placeholder 5">
            <a:extLst>
              <a:ext uri="{FF2B5EF4-FFF2-40B4-BE49-F238E27FC236}">
                <a16:creationId xmlns:a16="http://schemas.microsoft.com/office/drawing/2014/main" id="{F5706FCA-6670-194B-E225-61BB028AEB0D}"/>
              </a:ext>
            </a:extLst>
          </p:cNvPr>
          <p:cNvSpPr>
            <a:spLocks noGrp="1"/>
          </p:cNvSpPr>
          <p:nvPr>
            <p:ph type="sldNum" sz="quarter" idx="12"/>
          </p:nvPr>
        </p:nvSpPr>
        <p:spPr/>
        <p:txBody>
          <a:bodyPr/>
          <a:lstStyle/>
          <a:p>
            <a:fld id="{9BE5D848-AE51-45FF-98B6-73ED50936882}" type="slidenum">
              <a:rPr lang="en-US" smtClean="0"/>
              <a:t>‹#›</a:t>
            </a:fld>
            <a:endParaRPr lang="en-US"/>
          </a:p>
        </p:txBody>
      </p:sp>
    </p:spTree>
    <p:extLst>
      <p:ext uri="{BB962C8B-B14F-4D97-AF65-F5344CB8AC3E}">
        <p14:creationId xmlns:p14="http://schemas.microsoft.com/office/powerpoint/2010/main" val="1785854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B81F20-38FC-B423-6D80-D8D79D359BB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4545EF-AD19-8285-C7E5-020755BD995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7636E6-F680-99DF-4EFD-0A0B3B4DDC49}"/>
              </a:ext>
            </a:extLst>
          </p:cNvPr>
          <p:cNvSpPr>
            <a:spLocks noGrp="1"/>
          </p:cNvSpPr>
          <p:nvPr>
            <p:ph type="dt" sz="half" idx="10"/>
          </p:nvPr>
        </p:nvSpPr>
        <p:spPr/>
        <p:txBody>
          <a:bodyPr/>
          <a:lstStyle/>
          <a:p>
            <a:fld id="{991D7E31-37CF-436D-8915-CB5859C0EB4E}" type="datetime1">
              <a:rPr lang="en-US" smtClean="0"/>
              <a:t>5/12/2024</a:t>
            </a:fld>
            <a:endParaRPr lang="en-US"/>
          </a:p>
        </p:txBody>
      </p:sp>
      <p:sp>
        <p:nvSpPr>
          <p:cNvPr id="5" name="Footer Placeholder 4">
            <a:extLst>
              <a:ext uri="{FF2B5EF4-FFF2-40B4-BE49-F238E27FC236}">
                <a16:creationId xmlns:a16="http://schemas.microsoft.com/office/drawing/2014/main" id="{2A09EA84-9E32-C66D-75A4-5D6547D96AE5}"/>
              </a:ext>
            </a:extLst>
          </p:cNvPr>
          <p:cNvSpPr>
            <a:spLocks noGrp="1"/>
          </p:cNvSpPr>
          <p:nvPr>
            <p:ph type="ftr" sz="quarter" idx="11"/>
          </p:nvPr>
        </p:nvSpPr>
        <p:spPr/>
        <p:txBody>
          <a:bodyPr/>
          <a:lstStyle/>
          <a:p>
            <a:r>
              <a:rPr lang="en-US"/>
              <a:t>GitHub repository: https://github.com/Nguh-Prince/Intro-to-AI</a:t>
            </a:r>
          </a:p>
        </p:txBody>
      </p:sp>
      <p:sp>
        <p:nvSpPr>
          <p:cNvPr id="6" name="Slide Number Placeholder 5">
            <a:extLst>
              <a:ext uri="{FF2B5EF4-FFF2-40B4-BE49-F238E27FC236}">
                <a16:creationId xmlns:a16="http://schemas.microsoft.com/office/drawing/2014/main" id="{FA244015-FB2A-D1FE-0B68-84E130B60017}"/>
              </a:ext>
            </a:extLst>
          </p:cNvPr>
          <p:cNvSpPr>
            <a:spLocks noGrp="1"/>
          </p:cNvSpPr>
          <p:nvPr>
            <p:ph type="sldNum" sz="quarter" idx="12"/>
          </p:nvPr>
        </p:nvSpPr>
        <p:spPr/>
        <p:txBody>
          <a:bodyPr/>
          <a:lstStyle/>
          <a:p>
            <a:fld id="{9BE5D848-AE51-45FF-98B6-73ED50936882}" type="slidenum">
              <a:rPr lang="en-US" smtClean="0"/>
              <a:t>‹#›</a:t>
            </a:fld>
            <a:endParaRPr lang="en-US"/>
          </a:p>
        </p:txBody>
      </p:sp>
    </p:spTree>
    <p:extLst>
      <p:ext uri="{BB962C8B-B14F-4D97-AF65-F5344CB8AC3E}">
        <p14:creationId xmlns:p14="http://schemas.microsoft.com/office/powerpoint/2010/main" val="3894110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2CCCD-AC30-7E9B-A112-ABF5F4A8D1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1A196B-0381-1DD3-188B-4F55C90E8D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C5FA25-1D38-E9DA-128B-D40E16E3A16B}"/>
              </a:ext>
            </a:extLst>
          </p:cNvPr>
          <p:cNvSpPr>
            <a:spLocks noGrp="1"/>
          </p:cNvSpPr>
          <p:nvPr>
            <p:ph type="dt" sz="half" idx="10"/>
          </p:nvPr>
        </p:nvSpPr>
        <p:spPr/>
        <p:txBody>
          <a:bodyPr/>
          <a:lstStyle/>
          <a:p>
            <a:fld id="{31FF7826-5145-44E5-87B7-053098E929F0}" type="datetime1">
              <a:rPr lang="en-US" smtClean="0"/>
              <a:t>5/12/2024</a:t>
            </a:fld>
            <a:endParaRPr lang="en-US"/>
          </a:p>
        </p:txBody>
      </p:sp>
      <p:sp>
        <p:nvSpPr>
          <p:cNvPr id="5" name="Footer Placeholder 4">
            <a:extLst>
              <a:ext uri="{FF2B5EF4-FFF2-40B4-BE49-F238E27FC236}">
                <a16:creationId xmlns:a16="http://schemas.microsoft.com/office/drawing/2014/main" id="{C6E4CEF9-6AC8-6D11-68F6-47401ACF5673}"/>
              </a:ext>
            </a:extLst>
          </p:cNvPr>
          <p:cNvSpPr>
            <a:spLocks noGrp="1"/>
          </p:cNvSpPr>
          <p:nvPr>
            <p:ph type="ftr" sz="quarter" idx="11"/>
          </p:nvPr>
        </p:nvSpPr>
        <p:spPr/>
        <p:txBody>
          <a:bodyPr/>
          <a:lstStyle/>
          <a:p>
            <a:r>
              <a:rPr lang="en-US"/>
              <a:t>GitHub repository: https://github.com/Nguh-Prince/Intro-to-AI</a:t>
            </a:r>
          </a:p>
        </p:txBody>
      </p:sp>
      <p:sp>
        <p:nvSpPr>
          <p:cNvPr id="6" name="Slide Number Placeholder 5">
            <a:extLst>
              <a:ext uri="{FF2B5EF4-FFF2-40B4-BE49-F238E27FC236}">
                <a16:creationId xmlns:a16="http://schemas.microsoft.com/office/drawing/2014/main" id="{834E9F20-C803-BF8B-70C0-70B96025C21A}"/>
              </a:ext>
            </a:extLst>
          </p:cNvPr>
          <p:cNvSpPr>
            <a:spLocks noGrp="1"/>
          </p:cNvSpPr>
          <p:nvPr>
            <p:ph type="sldNum" sz="quarter" idx="12"/>
          </p:nvPr>
        </p:nvSpPr>
        <p:spPr/>
        <p:txBody>
          <a:bodyPr/>
          <a:lstStyle/>
          <a:p>
            <a:fld id="{9BE5D848-AE51-45FF-98B6-73ED50936882}" type="slidenum">
              <a:rPr lang="en-US" smtClean="0"/>
              <a:t>‹#›</a:t>
            </a:fld>
            <a:endParaRPr lang="en-US"/>
          </a:p>
        </p:txBody>
      </p:sp>
    </p:spTree>
    <p:extLst>
      <p:ext uri="{BB962C8B-B14F-4D97-AF65-F5344CB8AC3E}">
        <p14:creationId xmlns:p14="http://schemas.microsoft.com/office/powerpoint/2010/main" val="2976520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50E74-84D8-98E1-ED60-CF49357E12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92130FB-0394-8F44-CF30-7F34C438B5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006CBD1-1886-F9F8-5A5F-C3685E01B0DC}"/>
              </a:ext>
            </a:extLst>
          </p:cNvPr>
          <p:cNvSpPr>
            <a:spLocks noGrp="1"/>
          </p:cNvSpPr>
          <p:nvPr>
            <p:ph type="dt" sz="half" idx="10"/>
          </p:nvPr>
        </p:nvSpPr>
        <p:spPr/>
        <p:txBody>
          <a:bodyPr/>
          <a:lstStyle/>
          <a:p>
            <a:fld id="{EA49F751-115D-4298-A10E-76315E612D7A}" type="datetime1">
              <a:rPr lang="en-US" smtClean="0"/>
              <a:t>5/12/2024</a:t>
            </a:fld>
            <a:endParaRPr lang="en-US"/>
          </a:p>
        </p:txBody>
      </p:sp>
      <p:sp>
        <p:nvSpPr>
          <p:cNvPr id="5" name="Footer Placeholder 4">
            <a:extLst>
              <a:ext uri="{FF2B5EF4-FFF2-40B4-BE49-F238E27FC236}">
                <a16:creationId xmlns:a16="http://schemas.microsoft.com/office/drawing/2014/main" id="{D7344C84-2B64-0673-7640-321E91F5BFAF}"/>
              </a:ext>
            </a:extLst>
          </p:cNvPr>
          <p:cNvSpPr>
            <a:spLocks noGrp="1"/>
          </p:cNvSpPr>
          <p:nvPr>
            <p:ph type="ftr" sz="quarter" idx="11"/>
          </p:nvPr>
        </p:nvSpPr>
        <p:spPr/>
        <p:txBody>
          <a:bodyPr/>
          <a:lstStyle/>
          <a:p>
            <a:r>
              <a:rPr lang="en-US"/>
              <a:t>GitHub repository: https://github.com/Nguh-Prince/Intro-to-AI</a:t>
            </a:r>
          </a:p>
        </p:txBody>
      </p:sp>
      <p:sp>
        <p:nvSpPr>
          <p:cNvPr id="6" name="Slide Number Placeholder 5">
            <a:extLst>
              <a:ext uri="{FF2B5EF4-FFF2-40B4-BE49-F238E27FC236}">
                <a16:creationId xmlns:a16="http://schemas.microsoft.com/office/drawing/2014/main" id="{3636AFBD-743A-16C6-7B6B-23A42EE38156}"/>
              </a:ext>
            </a:extLst>
          </p:cNvPr>
          <p:cNvSpPr>
            <a:spLocks noGrp="1"/>
          </p:cNvSpPr>
          <p:nvPr>
            <p:ph type="sldNum" sz="quarter" idx="12"/>
          </p:nvPr>
        </p:nvSpPr>
        <p:spPr/>
        <p:txBody>
          <a:bodyPr/>
          <a:lstStyle/>
          <a:p>
            <a:fld id="{9BE5D848-AE51-45FF-98B6-73ED50936882}" type="slidenum">
              <a:rPr lang="en-US" smtClean="0"/>
              <a:t>‹#›</a:t>
            </a:fld>
            <a:endParaRPr lang="en-US"/>
          </a:p>
        </p:txBody>
      </p:sp>
    </p:spTree>
    <p:extLst>
      <p:ext uri="{BB962C8B-B14F-4D97-AF65-F5344CB8AC3E}">
        <p14:creationId xmlns:p14="http://schemas.microsoft.com/office/powerpoint/2010/main" val="598012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8F42C-5152-AEDE-0DF3-7A18E66D82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A93D41-122F-E4A3-1C6B-D90F2C68718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180C5B9-AA28-4EB4-44F9-D4FB5D777B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4FB5644-B237-3D4B-3828-E09A9AA0EEE7}"/>
              </a:ext>
            </a:extLst>
          </p:cNvPr>
          <p:cNvSpPr>
            <a:spLocks noGrp="1"/>
          </p:cNvSpPr>
          <p:nvPr>
            <p:ph type="dt" sz="half" idx="10"/>
          </p:nvPr>
        </p:nvSpPr>
        <p:spPr/>
        <p:txBody>
          <a:bodyPr/>
          <a:lstStyle/>
          <a:p>
            <a:fld id="{04B02474-B559-459B-A186-582406CAB138}" type="datetime1">
              <a:rPr lang="en-US" smtClean="0"/>
              <a:t>5/12/2024</a:t>
            </a:fld>
            <a:endParaRPr lang="en-US"/>
          </a:p>
        </p:txBody>
      </p:sp>
      <p:sp>
        <p:nvSpPr>
          <p:cNvPr id="6" name="Footer Placeholder 5">
            <a:extLst>
              <a:ext uri="{FF2B5EF4-FFF2-40B4-BE49-F238E27FC236}">
                <a16:creationId xmlns:a16="http://schemas.microsoft.com/office/drawing/2014/main" id="{3537D3D6-EB24-6C3B-01D6-F76BE3FBD421}"/>
              </a:ext>
            </a:extLst>
          </p:cNvPr>
          <p:cNvSpPr>
            <a:spLocks noGrp="1"/>
          </p:cNvSpPr>
          <p:nvPr>
            <p:ph type="ftr" sz="quarter" idx="11"/>
          </p:nvPr>
        </p:nvSpPr>
        <p:spPr/>
        <p:txBody>
          <a:bodyPr/>
          <a:lstStyle/>
          <a:p>
            <a:r>
              <a:rPr lang="en-US"/>
              <a:t>GitHub repository: https://github.com/Nguh-Prince/Intro-to-AI</a:t>
            </a:r>
          </a:p>
        </p:txBody>
      </p:sp>
      <p:sp>
        <p:nvSpPr>
          <p:cNvPr id="7" name="Slide Number Placeholder 6">
            <a:extLst>
              <a:ext uri="{FF2B5EF4-FFF2-40B4-BE49-F238E27FC236}">
                <a16:creationId xmlns:a16="http://schemas.microsoft.com/office/drawing/2014/main" id="{CB2987B7-CB62-16C5-2713-CA3B6AC32DD1}"/>
              </a:ext>
            </a:extLst>
          </p:cNvPr>
          <p:cNvSpPr>
            <a:spLocks noGrp="1"/>
          </p:cNvSpPr>
          <p:nvPr>
            <p:ph type="sldNum" sz="quarter" idx="12"/>
          </p:nvPr>
        </p:nvSpPr>
        <p:spPr/>
        <p:txBody>
          <a:bodyPr/>
          <a:lstStyle/>
          <a:p>
            <a:fld id="{9BE5D848-AE51-45FF-98B6-73ED50936882}" type="slidenum">
              <a:rPr lang="en-US" smtClean="0"/>
              <a:t>‹#›</a:t>
            </a:fld>
            <a:endParaRPr lang="en-US"/>
          </a:p>
        </p:txBody>
      </p:sp>
    </p:spTree>
    <p:extLst>
      <p:ext uri="{BB962C8B-B14F-4D97-AF65-F5344CB8AC3E}">
        <p14:creationId xmlns:p14="http://schemas.microsoft.com/office/powerpoint/2010/main" val="1187079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EA3F6-EA6A-D06E-47C9-499B2A831AA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672205-8E80-DE2C-616E-CECD952DE7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8A7C3A-2A51-C97C-6800-586A12283EE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FB930F8-1381-2F4E-661A-EB27FF20D5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B9B14DC-F704-B837-9A46-596C459891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C30FD7-B9CA-73FF-65C4-7ECD4CE3F776}"/>
              </a:ext>
            </a:extLst>
          </p:cNvPr>
          <p:cNvSpPr>
            <a:spLocks noGrp="1"/>
          </p:cNvSpPr>
          <p:nvPr>
            <p:ph type="dt" sz="half" idx="10"/>
          </p:nvPr>
        </p:nvSpPr>
        <p:spPr/>
        <p:txBody>
          <a:bodyPr/>
          <a:lstStyle/>
          <a:p>
            <a:fld id="{94230E6F-4762-469C-B427-B9DAB0CE1D40}" type="datetime1">
              <a:rPr lang="en-US" smtClean="0"/>
              <a:t>5/12/2024</a:t>
            </a:fld>
            <a:endParaRPr lang="en-US"/>
          </a:p>
        </p:txBody>
      </p:sp>
      <p:sp>
        <p:nvSpPr>
          <p:cNvPr id="8" name="Footer Placeholder 7">
            <a:extLst>
              <a:ext uri="{FF2B5EF4-FFF2-40B4-BE49-F238E27FC236}">
                <a16:creationId xmlns:a16="http://schemas.microsoft.com/office/drawing/2014/main" id="{95C3530D-6B7E-2493-9A5D-F2C8C80280CC}"/>
              </a:ext>
            </a:extLst>
          </p:cNvPr>
          <p:cNvSpPr>
            <a:spLocks noGrp="1"/>
          </p:cNvSpPr>
          <p:nvPr>
            <p:ph type="ftr" sz="quarter" idx="11"/>
          </p:nvPr>
        </p:nvSpPr>
        <p:spPr/>
        <p:txBody>
          <a:bodyPr/>
          <a:lstStyle/>
          <a:p>
            <a:r>
              <a:rPr lang="en-US"/>
              <a:t>GitHub repository: https://github.com/Nguh-Prince/Intro-to-AI</a:t>
            </a:r>
          </a:p>
        </p:txBody>
      </p:sp>
      <p:sp>
        <p:nvSpPr>
          <p:cNvPr id="9" name="Slide Number Placeholder 8">
            <a:extLst>
              <a:ext uri="{FF2B5EF4-FFF2-40B4-BE49-F238E27FC236}">
                <a16:creationId xmlns:a16="http://schemas.microsoft.com/office/drawing/2014/main" id="{63C1B805-5296-DD16-FF2E-CC0024EAC978}"/>
              </a:ext>
            </a:extLst>
          </p:cNvPr>
          <p:cNvSpPr>
            <a:spLocks noGrp="1"/>
          </p:cNvSpPr>
          <p:nvPr>
            <p:ph type="sldNum" sz="quarter" idx="12"/>
          </p:nvPr>
        </p:nvSpPr>
        <p:spPr/>
        <p:txBody>
          <a:bodyPr/>
          <a:lstStyle/>
          <a:p>
            <a:fld id="{9BE5D848-AE51-45FF-98B6-73ED50936882}" type="slidenum">
              <a:rPr lang="en-US" smtClean="0"/>
              <a:t>‹#›</a:t>
            </a:fld>
            <a:endParaRPr lang="en-US"/>
          </a:p>
        </p:txBody>
      </p:sp>
    </p:spTree>
    <p:extLst>
      <p:ext uri="{BB962C8B-B14F-4D97-AF65-F5344CB8AC3E}">
        <p14:creationId xmlns:p14="http://schemas.microsoft.com/office/powerpoint/2010/main" val="2452976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5E2FB-851E-17DE-59D3-624C55D2564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7B7BEED-F9BE-451E-F062-F60755DC1A74}"/>
              </a:ext>
            </a:extLst>
          </p:cNvPr>
          <p:cNvSpPr>
            <a:spLocks noGrp="1"/>
          </p:cNvSpPr>
          <p:nvPr>
            <p:ph type="dt" sz="half" idx="10"/>
          </p:nvPr>
        </p:nvSpPr>
        <p:spPr/>
        <p:txBody>
          <a:bodyPr/>
          <a:lstStyle/>
          <a:p>
            <a:fld id="{CC648EB8-449B-4317-A064-07B168C81BBF}" type="datetime1">
              <a:rPr lang="en-US" smtClean="0"/>
              <a:t>5/12/2024</a:t>
            </a:fld>
            <a:endParaRPr lang="en-US"/>
          </a:p>
        </p:txBody>
      </p:sp>
      <p:sp>
        <p:nvSpPr>
          <p:cNvPr id="4" name="Footer Placeholder 3">
            <a:extLst>
              <a:ext uri="{FF2B5EF4-FFF2-40B4-BE49-F238E27FC236}">
                <a16:creationId xmlns:a16="http://schemas.microsoft.com/office/drawing/2014/main" id="{3A4650CF-BC20-C8FA-CB6A-83D75C0049A5}"/>
              </a:ext>
            </a:extLst>
          </p:cNvPr>
          <p:cNvSpPr>
            <a:spLocks noGrp="1"/>
          </p:cNvSpPr>
          <p:nvPr>
            <p:ph type="ftr" sz="quarter" idx="11"/>
          </p:nvPr>
        </p:nvSpPr>
        <p:spPr/>
        <p:txBody>
          <a:bodyPr/>
          <a:lstStyle/>
          <a:p>
            <a:r>
              <a:rPr lang="en-US"/>
              <a:t>GitHub repository: https://github.com/Nguh-Prince/Intro-to-AI</a:t>
            </a:r>
          </a:p>
        </p:txBody>
      </p:sp>
      <p:sp>
        <p:nvSpPr>
          <p:cNvPr id="5" name="Slide Number Placeholder 4">
            <a:extLst>
              <a:ext uri="{FF2B5EF4-FFF2-40B4-BE49-F238E27FC236}">
                <a16:creationId xmlns:a16="http://schemas.microsoft.com/office/drawing/2014/main" id="{B2F491FC-A7D4-6490-AED9-313782E7200B}"/>
              </a:ext>
            </a:extLst>
          </p:cNvPr>
          <p:cNvSpPr>
            <a:spLocks noGrp="1"/>
          </p:cNvSpPr>
          <p:nvPr>
            <p:ph type="sldNum" sz="quarter" idx="12"/>
          </p:nvPr>
        </p:nvSpPr>
        <p:spPr/>
        <p:txBody>
          <a:bodyPr/>
          <a:lstStyle/>
          <a:p>
            <a:fld id="{9BE5D848-AE51-45FF-98B6-73ED50936882}" type="slidenum">
              <a:rPr lang="en-US" smtClean="0"/>
              <a:t>‹#›</a:t>
            </a:fld>
            <a:endParaRPr lang="en-US"/>
          </a:p>
        </p:txBody>
      </p:sp>
    </p:spTree>
    <p:extLst>
      <p:ext uri="{BB962C8B-B14F-4D97-AF65-F5344CB8AC3E}">
        <p14:creationId xmlns:p14="http://schemas.microsoft.com/office/powerpoint/2010/main" val="3228213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2128B4-F42E-EDFA-BF98-DE5976EB6AD3}"/>
              </a:ext>
            </a:extLst>
          </p:cNvPr>
          <p:cNvSpPr>
            <a:spLocks noGrp="1"/>
          </p:cNvSpPr>
          <p:nvPr>
            <p:ph type="dt" sz="half" idx="10"/>
          </p:nvPr>
        </p:nvSpPr>
        <p:spPr/>
        <p:txBody>
          <a:bodyPr/>
          <a:lstStyle/>
          <a:p>
            <a:fld id="{236BC8EE-87F6-428C-9D03-E513AA9430D9}" type="datetime1">
              <a:rPr lang="en-US" smtClean="0"/>
              <a:t>5/12/2024</a:t>
            </a:fld>
            <a:endParaRPr lang="en-US"/>
          </a:p>
        </p:txBody>
      </p:sp>
      <p:sp>
        <p:nvSpPr>
          <p:cNvPr id="3" name="Footer Placeholder 2">
            <a:extLst>
              <a:ext uri="{FF2B5EF4-FFF2-40B4-BE49-F238E27FC236}">
                <a16:creationId xmlns:a16="http://schemas.microsoft.com/office/drawing/2014/main" id="{5F2910FC-F3DF-2FBC-6FEF-500F1FE1984A}"/>
              </a:ext>
            </a:extLst>
          </p:cNvPr>
          <p:cNvSpPr>
            <a:spLocks noGrp="1"/>
          </p:cNvSpPr>
          <p:nvPr>
            <p:ph type="ftr" sz="quarter" idx="11"/>
          </p:nvPr>
        </p:nvSpPr>
        <p:spPr/>
        <p:txBody>
          <a:bodyPr/>
          <a:lstStyle/>
          <a:p>
            <a:r>
              <a:rPr lang="en-US"/>
              <a:t>GitHub repository: https://github.com/Nguh-Prince/Intro-to-AI</a:t>
            </a:r>
          </a:p>
        </p:txBody>
      </p:sp>
      <p:sp>
        <p:nvSpPr>
          <p:cNvPr id="4" name="Slide Number Placeholder 3">
            <a:extLst>
              <a:ext uri="{FF2B5EF4-FFF2-40B4-BE49-F238E27FC236}">
                <a16:creationId xmlns:a16="http://schemas.microsoft.com/office/drawing/2014/main" id="{1FA89FE3-3FCF-055D-ED1D-5A88C87375D9}"/>
              </a:ext>
            </a:extLst>
          </p:cNvPr>
          <p:cNvSpPr>
            <a:spLocks noGrp="1"/>
          </p:cNvSpPr>
          <p:nvPr>
            <p:ph type="sldNum" sz="quarter" idx="12"/>
          </p:nvPr>
        </p:nvSpPr>
        <p:spPr/>
        <p:txBody>
          <a:bodyPr/>
          <a:lstStyle/>
          <a:p>
            <a:fld id="{9BE5D848-AE51-45FF-98B6-73ED50936882}" type="slidenum">
              <a:rPr lang="en-US" smtClean="0"/>
              <a:t>‹#›</a:t>
            </a:fld>
            <a:endParaRPr lang="en-US"/>
          </a:p>
        </p:txBody>
      </p:sp>
    </p:spTree>
    <p:extLst>
      <p:ext uri="{BB962C8B-B14F-4D97-AF65-F5344CB8AC3E}">
        <p14:creationId xmlns:p14="http://schemas.microsoft.com/office/powerpoint/2010/main" val="1915193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70F7A-F746-6BD6-C804-1B3D6C2869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71E9EA-DFB1-FBB7-1916-9A2E608300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2C53B5-F5E5-FB26-734A-F3E73E77D1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D91A7E-2034-D246-C16E-4C1886F7D2B5}"/>
              </a:ext>
            </a:extLst>
          </p:cNvPr>
          <p:cNvSpPr>
            <a:spLocks noGrp="1"/>
          </p:cNvSpPr>
          <p:nvPr>
            <p:ph type="dt" sz="half" idx="10"/>
          </p:nvPr>
        </p:nvSpPr>
        <p:spPr/>
        <p:txBody>
          <a:bodyPr/>
          <a:lstStyle/>
          <a:p>
            <a:fld id="{871DD415-36A2-444F-AF51-4ADD299EE8AB}" type="datetime1">
              <a:rPr lang="en-US" smtClean="0"/>
              <a:t>5/12/2024</a:t>
            </a:fld>
            <a:endParaRPr lang="en-US"/>
          </a:p>
        </p:txBody>
      </p:sp>
      <p:sp>
        <p:nvSpPr>
          <p:cNvPr id="6" name="Footer Placeholder 5">
            <a:extLst>
              <a:ext uri="{FF2B5EF4-FFF2-40B4-BE49-F238E27FC236}">
                <a16:creationId xmlns:a16="http://schemas.microsoft.com/office/drawing/2014/main" id="{1E7978E6-CCD2-7880-443F-AFE24D3AD07B}"/>
              </a:ext>
            </a:extLst>
          </p:cNvPr>
          <p:cNvSpPr>
            <a:spLocks noGrp="1"/>
          </p:cNvSpPr>
          <p:nvPr>
            <p:ph type="ftr" sz="quarter" idx="11"/>
          </p:nvPr>
        </p:nvSpPr>
        <p:spPr/>
        <p:txBody>
          <a:bodyPr/>
          <a:lstStyle/>
          <a:p>
            <a:r>
              <a:rPr lang="en-US"/>
              <a:t>GitHub repository: https://github.com/Nguh-Prince/Intro-to-AI</a:t>
            </a:r>
          </a:p>
        </p:txBody>
      </p:sp>
      <p:sp>
        <p:nvSpPr>
          <p:cNvPr id="7" name="Slide Number Placeholder 6">
            <a:extLst>
              <a:ext uri="{FF2B5EF4-FFF2-40B4-BE49-F238E27FC236}">
                <a16:creationId xmlns:a16="http://schemas.microsoft.com/office/drawing/2014/main" id="{5FEC0B3D-358B-832D-458E-6CA66CF2CEC0}"/>
              </a:ext>
            </a:extLst>
          </p:cNvPr>
          <p:cNvSpPr>
            <a:spLocks noGrp="1"/>
          </p:cNvSpPr>
          <p:nvPr>
            <p:ph type="sldNum" sz="quarter" idx="12"/>
          </p:nvPr>
        </p:nvSpPr>
        <p:spPr/>
        <p:txBody>
          <a:bodyPr/>
          <a:lstStyle/>
          <a:p>
            <a:fld id="{9BE5D848-AE51-45FF-98B6-73ED50936882}" type="slidenum">
              <a:rPr lang="en-US" smtClean="0"/>
              <a:t>‹#›</a:t>
            </a:fld>
            <a:endParaRPr lang="en-US"/>
          </a:p>
        </p:txBody>
      </p:sp>
    </p:spTree>
    <p:extLst>
      <p:ext uri="{BB962C8B-B14F-4D97-AF65-F5344CB8AC3E}">
        <p14:creationId xmlns:p14="http://schemas.microsoft.com/office/powerpoint/2010/main" val="2115398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675B8-FDE2-7158-B878-9323ABB267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6F93EB3-7208-639B-2099-DEAF0FD264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D80A0E-A2E1-FAAE-9532-36E18DFD13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BCC4C3-6C51-BB85-7AD2-F85A8589B9E8}"/>
              </a:ext>
            </a:extLst>
          </p:cNvPr>
          <p:cNvSpPr>
            <a:spLocks noGrp="1"/>
          </p:cNvSpPr>
          <p:nvPr>
            <p:ph type="dt" sz="half" idx="10"/>
          </p:nvPr>
        </p:nvSpPr>
        <p:spPr/>
        <p:txBody>
          <a:bodyPr/>
          <a:lstStyle/>
          <a:p>
            <a:fld id="{302C283C-8F5D-4EB1-9255-8BD2F57864E7}" type="datetime1">
              <a:rPr lang="en-US" smtClean="0"/>
              <a:t>5/12/2024</a:t>
            </a:fld>
            <a:endParaRPr lang="en-US"/>
          </a:p>
        </p:txBody>
      </p:sp>
      <p:sp>
        <p:nvSpPr>
          <p:cNvPr id="6" name="Footer Placeholder 5">
            <a:extLst>
              <a:ext uri="{FF2B5EF4-FFF2-40B4-BE49-F238E27FC236}">
                <a16:creationId xmlns:a16="http://schemas.microsoft.com/office/drawing/2014/main" id="{14CE3938-4AE3-EC63-E200-0070A0802D4F}"/>
              </a:ext>
            </a:extLst>
          </p:cNvPr>
          <p:cNvSpPr>
            <a:spLocks noGrp="1"/>
          </p:cNvSpPr>
          <p:nvPr>
            <p:ph type="ftr" sz="quarter" idx="11"/>
          </p:nvPr>
        </p:nvSpPr>
        <p:spPr/>
        <p:txBody>
          <a:bodyPr/>
          <a:lstStyle/>
          <a:p>
            <a:r>
              <a:rPr lang="en-US"/>
              <a:t>GitHub repository: https://github.com/Nguh-Prince/Intro-to-AI</a:t>
            </a:r>
          </a:p>
        </p:txBody>
      </p:sp>
      <p:sp>
        <p:nvSpPr>
          <p:cNvPr id="7" name="Slide Number Placeholder 6">
            <a:extLst>
              <a:ext uri="{FF2B5EF4-FFF2-40B4-BE49-F238E27FC236}">
                <a16:creationId xmlns:a16="http://schemas.microsoft.com/office/drawing/2014/main" id="{9AA4B25E-C67C-9015-B333-85BD30F47573}"/>
              </a:ext>
            </a:extLst>
          </p:cNvPr>
          <p:cNvSpPr>
            <a:spLocks noGrp="1"/>
          </p:cNvSpPr>
          <p:nvPr>
            <p:ph type="sldNum" sz="quarter" idx="12"/>
          </p:nvPr>
        </p:nvSpPr>
        <p:spPr/>
        <p:txBody>
          <a:bodyPr/>
          <a:lstStyle/>
          <a:p>
            <a:fld id="{9BE5D848-AE51-45FF-98B6-73ED50936882}" type="slidenum">
              <a:rPr lang="en-US" smtClean="0"/>
              <a:t>‹#›</a:t>
            </a:fld>
            <a:endParaRPr lang="en-US"/>
          </a:p>
        </p:txBody>
      </p:sp>
    </p:spTree>
    <p:extLst>
      <p:ext uri="{BB962C8B-B14F-4D97-AF65-F5344CB8AC3E}">
        <p14:creationId xmlns:p14="http://schemas.microsoft.com/office/powerpoint/2010/main" val="3925157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ED5A64-B6B7-7843-4023-628B28ABBB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736E6F7-E717-096F-D300-FF91EA37C6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9AA139-F900-418B-E2B3-E2391E9D9A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183C3F-274C-4503-AC2D-A0A10B9DB3B8}" type="datetime1">
              <a:rPr lang="en-US" smtClean="0"/>
              <a:t>5/12/2024</a:t>
            </a:fld>
            <a:endParaRPr lang="en-US"/>
          </a:p>
        </p:txBody>
      </p:sp>
      <p:sp>
        <p:nvSpPr>
          <p:cNvPr id="5" name="Footer Placeholder 4">
            <a:extLst>
              <a:ext uri="{FF2B5EF4-FFF2-40B4-BE49-F238E27FC236}">
                <a16:creationId xmlns:a16="http://schemas.microsoft.com/office/drawing/2014/main" id="{149E44DF-68BA-827F-0ACA-919EE7DB0B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GitHub repository: https://github.com/Nguh-Prince/Intro-to-AI</a:t>
            </a:r>
          </a:p>
        </p:txBody>
      </p:sp>
      <p:sp>
        <p:nvSpPr>
          <p:cNvPr id="6" name="Slide Number Placeholder 5">
            <a:extLst>
              <a:ext uri="{FF2B5EF4-FFF2-40B4-BE49-F238E27FC236}">
                <a16:creationId xmlns:a16="http://schemas.microsoft.com/office/drawing/2014/main" id="{6349C3AF-B87A-3508-E970-4E01587888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E5D848-AE51-45FF-98B6-73ED50936882}" type="slidenum">
              <a:rPr lang="en-US" smtClean="0"/>
              <a:t>‹#›</a:t>
            </a:fld>
            <a:endParaRPr lang="en-US"/>
          </a:p>
        </p:txBody>
      </p:sp>
    </p:spTree>
    <p:extLst>
      <p:ext uri="{BB962C8B-B14F-4D97-AF65-F5344CB8AC3E}">
        <p14:creationId xmlns:p14="http://schemas.microsoft.com/office/powerpoint/2010/main" val="33715501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D1530-CACD-D54E-5E4F-434881BE6BA8}"/>
              </a:ext>
            </a:extLst>
          </p:cNvPr>
          <p:cNvSpPr>
            <a:spLocks noGrp="1"/>
          </p:cNvSpPr>
          <p:nvPr>
            <p:ph type="ctrTitle"/>
          </p:nvPr>
        </p:nvSpPr>
        <p:spPr/>
        <p:txBody>
          <a:bodyPr/>
          <a:lstStyle/>
          <a:p>
            <a:r>
              <a:rPr lang="en-US" dirty="0"/>
              <a:t>(MACHINE) LEARNING</a:t>
            </a:r>
          </a:p>
        </p:txBody>
      </p:sp>
      <p:sp>
        <p:nvSpPr>
          <p:cNvPr id="3" name="Subtitle 2">
            <a:extLst>
              <a:ext uri="{FF2B5EF4-FFF2-40B4-BE49-F238E27FC236}">
                <a16:creationId xmlns:a16="http://schemas.microsoft.com/office/drawing/2014/main" id="{A0539986-C7E8-7738-960A-7C55F510427A}"/>
              </a:ext>
            </a:extLst>
          </p:cNvPr>
          <p:cNvSpPr>
            <a:spLocks noGrp="1"/>
          </p:cNvSpPr>
          <p:nvPr>
            <p:ph type="subTitle" idx="1"/>
          </p:nvPr>
        </p:nvSpPr>
        <p:spPr/>
        <p:txBody>
          <a:bodyPr/>
          <a:lstStyle/>
          <a:p>
            <a:r>
              <a:rPr lang="en-US" dirty="0"/>
              <a:t>Supervised Learning, Regression and Classification with Linear models, neural networks, support vector machines, ensemble learning</a:t>
            </a:r>
          </a:p>
        </p:txBody>
      </p:sp>
      <p:sp>
        <p:nvSpPr>
          <p:cNvPr id="4" name="Footer Placeholder 3">
            <a:extLst>
              <a:ext uri="{FF2B5EF4-FFF2-40B4-BE49-F238E27FC236}">
                <a16:creationId xmlns:a16="http://schemas.microsoft.com/office/drawing/2014/main" id="{504436B7-FC8E-FA95-2DAE-F32F273D469D}"/>
              </a:ext>
            </a:extLst>
          </p:cNvPr>
          <p:cNvSpPr>
            <a:spLocks noGrp="1"/>
          </p:cNvSpPr>
          <p:nvPr>
            <p:ph type="ftr" sz="quarter" idx="11"/>
          </p:nvPr>
        </p:nvSpPr>
        <p:spPr/>
        <p:txBody>
          <a:bodyPr/>
          <a:lstStyle/>
          <a:p>
            <a:r>
              <a:rPr lang="en-US"/>
              <a:t>GitHub repository: https://github.com/Nguh-Prince/Intro-to-AI</a:t>
            </a:r>
          </a:p>
        </p:txBody>
      </p:sp>
    </p:spTree>
    <p:extLst>
      <p:ext uri="{BB962C8B-B14F-4D97-AF65-F5344CB8AC3E}">
        <p14:creationId xmlns:p14="http://schemas.microsoft.com/office/powerpoint/2010/main" val="38307687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56421-DEBB-907D-BED8-73C06161ECB5}"/>
              </a:ext>
            </a:extLst>
          </p:cNvPr>
          <p:cNvSpPr>
            <a:spLocks noGrp="1"/>
          </p:cNvSpPr>
          <p:nvPr>
            <p:ph type="title"/>
          </p:nvPr>
        </p:nvSpPr>
        <p:spPr/>
        <p:txBody>
          <a:bodyPr/>
          <a:lstStyle/>
          <a:p>
            <a:r>
              <a:rPr lang="en-US" dirty="0"/>
              <a:t>Supervised learning – Linear Regression</a:t>
            </a:r>
          </a:p>
        </p:txBody>
      </p:sp>
      <p:sp>
        <p:nvSpPr>
          <p:cNvPr id="3" name="Content Placeholder 2">
            <a:extLst>
              <a:ext uri="{FF2B5EF4-FFF2-40B4-BE49-F238E27FC236}">
                <a16:creationId xmlns:a16="http://schemas.microsoft.com/office/drawing/2014/main" id="{4001FD65-E8B3-A682-2D43-884706F3FB7E}"/>
              </a:ext>
            </a:extLst>
          </p:cNvPr>
          <p:cNvSpPr>
            <a:spLocks noGrp="1"/>
          </p:cNvSpPr>
          <p:nvPr>
            <p:ph idx="1"/>
          </p:nvPr>
        </p:nvSpPr>
        <p:spPr/>
        <p:txBody>
          <a:bodyPr/>
          <a:lstStyle/>
          <a:p>
            <a:r>
              <a:rPr lang="en-US" dirty="0"/>
              <a:t>The goal of linear regression is to “fit” a linear equation to a data set.</a:t>
            </a:r>
          </a:p>
          <a:p>
            <a:endParaRPr lang="en-US" dirty="0"/>
          </a:p>
          <a:p>
            <a:endParaRPr lang="en-US" dirty="0"/>
          </a:p>
          <a:p>
            <a:r>
              <a:rPr lang="en-US" dirty="0"/>
              <a:t>Fitting the linear equation is finding the parameters of a linear equation that best models the relationship between the features and the outputs.</a:t>
            </a:r>
          </a:p>
        </p:txBody>
      </p:sp>
      <p:sp>
        <p:nvSpPr>
          <p:cNvPr id="4" name="Footer Placeholder 3">
            <a:extLst>
              <a:ext uri="{FF2B5EF4-FFF2-40B4-BE49-F238E27FC236}">
                <a16:creationId xmlns:a16="http://schemas.microsoft.com/office/drawing/2014/main" id="{461AEE7B-CF22-9C4C-80AE-57DBFF03B36F}"/>
              </a:ext>
            </a:extLst>
          </p:cNvPr>
          <p:cNvSpPr>
            <a:spLocks noGrp="1"/>
          </p:cNvSpPr>
          <p:nvPr>
            <p:ph type="ftr" sz="quarter" idx="11"/>
          </p:nvPr>
        </p:nvSpPr>
        <p:spPr/>
        <p:txBody>
          <a:bodyPr/>
          <a:lstStyle/>
          <a:p>
            <a:r>
              <a:rPr lang="en-US"/>
              <a:t>GitHub repository: https://github.com/Nguh-Prince/Intro-to-AI</a:t>
            </a:r>
          </a:p>
        </p:txBody>
      </p:sp>
      <p:sp>
        <p:nvSpPr>
          <p:cNvPr id="5" name="Slide Number Placeholder 4">
            <a:extLst>
              <a:ext uri="{FF2B5EF4-FFF2-40B4-BE49-F238E27FC236}">
                <a16:creationId xmlns:a16="http://schemas.microsoft.com/office/drawing/2014/main" id="{7BAE4EDE-67AA-32EF-A57C-CAA9D0C7862E}"/>
              </a:ext>
            </a:extLst>
          </p:cNvPr>
          <p:cNvSpPr>
            <a:spLocks noGrp="1"/>
          </p:cNvSpPr>
          <p:nvPr>
            <p:ph type="sldNum" sz="quarter" idx="12"/>
          </p:nvPr>
        </p:nvSpPr>
        <p:spPr/>
        <p:txBody>
          <a:bodyPr/>
          <a:lstStyle/>
          <a:p>
            <a:fld id="{9BE5D848-AE51-45FF-98B6-73ED50936882}" type="slidenum">
              <a:rPr lang="en-US" smtClean="0"/>
              <a:t>10</a:t>
            </a:fld>
            <a:endParaRPr lang="en-US"/>
          </a:p>
        </p:txBody>
      </p:sp>
    </p:spTree>
    <p:extLst>
      <p:ext uri="{BB962C8B-B14F-4D97-AF65-F5344CB8AC3E}">
        <p14:creationId xmlns:p14="http://schemas.microsoft.com/office/powerpoint/2010/main" val="1985934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56421-DEBB-907D-BED8-73C06161ECB5}"/>
              </a:ext>
            </a:extLst>
          </p:cNvPr>
          <p:cNvSpPr>
            <a:spLocks noGrp="1"/>
          </p:cNvSpPr>
          <p:nvPr>
            <p:ph type="title"/>
          </p:nvPr>
        </p:nvSpPr>
        <p:spPr/>
        <p:txBody>
          <a:bodyPr/>
          <a:lstStyle/>
          <a:p>
            <a:r>
              <a:rPr lang="en-US" dirty="0"/>
              <a:t>Supervised learning – Linear Regression</a:t>
            </a:r>
          </a:p>
        </p:txBody>
      </p:sp>
      <p:pic>
        <p:nvPicPr>
          <p:cNvPr id="7" name="Content Placeholder 6">
            <a:extLst>
              <a:ext uri="{FF2B5EF4-FFF2-40B4-BE49-F238E27FC236}">
                <a16:creationId xmlns:a16="http://schemas.microsoft.com/office/drawing/2014/main" id="{200F2202-ED68-5F28-00DB-38E51ED0E769}"/>
              </a:ext>
            </a:extLst>
          </p:cNvPr>
          <p:cNvPicPr>
            <a:picLocks noGrp="1" noChangeAspect="1"/>
          </p:cNvPicPr>
          <p:nvPr>
            <p:ph idx="1"/>
          </p:nvPr>
        </p:nvPicPr>
        <p:blipFill>
          <a:blip r:embed="rId2"/>
          <a:stretch>
            <a:fillRect/>
          </a:stretch>
        </p:blipFill>
        <p:spPr>
          <a:xfrm>
            <a:off x="2184731" y="1825625"/>
            <a:ext cx="7822537" cy="4351338"/>
          </a:xfrm>
        </p:spPr>
      </p:pic>
      <p:sp>
        <p:nvSpPr>
          <p:cNvPr id="3" name="Footer Placeholder 2">
            <a:extLst>
              <a:ext uri="{FF2B5EF4-FFF2-40B4-BE49-F238E27FC236}">
                <a16:creationId xmlns:a16="http://schemas.microsoft.com/office/drawing/2014/main" id="{1315A30C-6232-12C7-54FB-C45EC9559141}"/>
              </a:ext>
            </a:extLst>
          </p:cNvPr>
          <p:cNvSpPr>
            <a:spLocks noGrp="1"/>
          </p:cNvSpPr>
          <p:nvPr>
            <p:ph type="ftr" sz="quarter" idx="11"/>
          </p:nvPr>
        </p:nvSpPr>
        <p:spPr/>
        <p:txBody>
          <a:bodyPr/>
          <a:lstStyle/>
          <a:p>
            <a:r>
              <a:rPr lang="en-US"/>
              <a:t>GitHub repository: https://github.com/Nguh-Prince/Intro-to-AI</a:t>
            </a:r>
          </a:p>
        </p:txBody>
      </p:sp>
      <p:sp>
        <p:nvSpPr>
          <p:cNvPr id="4" name="Slide Number Placeholder 3">
            <a:extLst>
              <a:ext uri="{FF2B5EF4-FFF2-40B4-BE49-F238E27FC236}">
                <a16:creationId xmlns:a16="http://schemas.microsoft.com/office/drawing/2014/main" id="{3C53E2D1-5C47-A55A-B089-321C73DCF5D4}"/>
              </a:ext>
            </a:extLst>
          </p:cNvPr>
          <p:cNvSpPr>
            <a:spLocks noGrp="1"/>
          </p:cNvSpPr>
          <p:nvPr>
            <p:ph type="sldNum" sz="quarter" idx="12"/>
          </p:nvPr>
        </p:nvSpPr>
        <p:spPr/>
        <p:txBody>
          <a:bodyPr/>
          <a:lstStyle/>
          <a:p>
            <a:fld id="{9BE5D848-AE51-45FF-98B6-73ED50936882}" type="slidenum">
              <a:rPr lang="en-US" smtClean="0"/>
              <a:t>11</a:t>
            </a:fld>
            <a:endParaRPr lang="en-US"/>
          </a:p>
        </p:txBody>
      </p:sp>
    </p:spTree>
    <p:extLst>
      <p:ext uri="{BB962C8B-B14F-4D97-AF65-F5344CB8AC3E}">
        <p14:creationId xmlns:p14="http://schemas.microsoft.com/office/powerpoint/2010/main" val="1530867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56421-DEBB-907D-BED8-73C06161ECB5}"/>
              </a:ext>
            </a:extLst>
          </p:cNvPr>
          <p:cNvSpPr>
            <a:spLocks noGrp="1"/>
          </p:cNvSpPr>
          <p:nvPr>
            <p:ph type="title"/>
          </p:nvPr>
        </p:nvSpPr>
        <p:spPr/>
        <p:txBody>
          <a:bodyPr/>
          <a:lstStyle/>
          <a:p>
            <a:r>
              <a:rPr lang="en-US" dirty="0"/>
              <a:t>Supervised learning – Linear Regression</a:t>
            </a:r>
          </a:p>
        </p:txBody>
      </p:sp>
      <p:pic>
        <p:nvPicPr>
          <p:cNvPr id="6" name="Picture 5">
            <a:extLst>
              <a:ext uri="{FF2B5EF4-FFF2-40B4-BE49-F238E27FC236}">
                <a16:creationId xmlns:a16="http://schemas.microsoft.com/office/drawing/2014/main" id="{A2E7598B-36DB-6705-1DD4-DA966C285788}"/>
              </a:ext>
            </a:extLst>
          </p:cNvPr>
          <p:cNvPicPr>
            <a:picLocks noChangeAspect="1"/>
          </p:cNvPicPr>
          <p:nvPr/>
        </p:nvPicPr>
        <p:blipFill>
          <a:blip r:embed="rId2"/>
          <a:stretch>
            <a:fillRect/>
          </a:stretch>
        </p:blipFill>
        <p:spPr>
          <a:xfrm>
            <a:off x="1169828" y="1840865"/>
            <a:ext cx="9852343" cy="4291375"/>
          </a:xfrm>
          <a:prstGeom prst="rect">
            <a:avLst/>
          </a:prstGeom>
        </p:spPr>
      </p:pic>
      <p:sp>
        <p:nvSpPr>
          <p:cNvPr id="3" name="Footer Placeholder 2">
            <a:extLst>
              <a:ext uri="{FF2B5EF4-FFF2-40B4-BE49-F238E27FC236}">
                <a16:creationId xmlns:a16="http://schemas.microsoft.com/office/drawing/2014/main" id="{F7EAE0B2-9E36-1C93-7762-CC9D54301D1B}"/>
              </a:ext>
            </a:extLst>
          </p:cNvPr>
          <p:cNvSpPr>
            <a:spLocks noGrp="1"/>
          </p:cNvSpPr>
          <p:nvPr>
            <p:ph type="ftr" sz="quarter" idx="11"/>
          </p:nvPr>
        </p:nvSpPr>
        <p:spPr/>
        <p:txBody>
          <a:bodyPr/>
          <a:lstStyle/>
          <a:p>
            <a:r>
              <a:rPr lang="en-US"/>
              <a:t>GitHub repository: https://github.com/Nguh-Prince/Intro-to-AI</a:t>
            </a:r>
          </a:p>
        </p:txBody>
      </p:sp>
      <p:sp>
        <p:nvSpPr>
          <p:cNvPr id="4" name="Slide Number Placeholder 3">
            <a:extLst>
              <a:ext uri="{FF2B5EF4-FFF2-40B4-BE49-F238E27FC236}">
                <a16:creationId xmlns:a16="http://schemas.microsoft.com/office/drawing/2014/main" id="{B1EFEFB2-8065-8B16-47BD-A838D0A6F628}"/>
              </a:ext>
            </a:extLst>
          </p:cNvPr>
          <p:cNvSpPr>
            <a:spLocks noGrp="1"/>
          </p:cNvSpPr>
          <p:nvPr>
            <p:ph type="sldNum" sz="quarter" idx="12"/>
          </p:nvPr>
        </p:nvSpPr>
        <p:spPr/>
        <p:txBody>
          <a:bodyPr/>
          <a:lstStyle/>
          <a:p>
            <a:fld id="{9BE5D848-AE51-45FF-98B6-73ED50936882}" type="slidenum">
              <a:rPr lang="en-US" smtClean="0"/>
              <a:t>12</a:t>
            </a:fld>
            <a:endParaRPr lang="en-US"/>
          </a:p>
        </p:txBody>
      </p:sp>
    </p:spTree>
    <p:extLst>
      <p:ext uri="{BB962C8B-B14F-4D97-AF65-F5344CB8AC3E}">
        <p14:creationId xmlns:p14="http://schemas.microsoft.com/office/powerpoint/2010/main" val="73338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09F7B-7895-86A1-FE03-7A91C027FABC}"/>
              </a:ext>
            </a:extLst>
          </p:cNvPr>
          <p:cNvSpPr>
            <a:spLocks noGrp="1"/>
          </p:cNvSpPr>
          <p:nvPr>
            <p:ph type="title"/>
          </p:nvPr>
        </p:nvSpPr>
        <p:spPr/>
        <p:txBody>
          <a:bodyPr/>
          <a:lstStyle/>
          <a:p>
            <a:r>
              <a:rPr lang="en-US" dirty="0"/>
              <a:t>Supervised learning – Linear Regression – Cost function</a:t>
            </a:r>
          </a:p>
        </p:txBody>
      </p:sp>
      <p:sp>
        <p:nvSpPr>
          <p:cNvPr id="3" name="Content Placeholder 2">
            <a:extLst>
              <a:ext uri="{FF2B5EF4-FFF2-40B4-BE49-F238E27FC236}">
                <a16:creationId xmlns:a16="http://schemas.microsoft.com/office/drawing/2014/main" id="{4321841E-9428-734A-F9EC-D6010AE4AD73}"/>
              </a:ext>
            </a:extLst>
          </p:cNvPr>
          <p:cNvSpPr>
            <a:spLocks noGrp="1"/>
          </p:cNvSpPr>
          <p:nvPr>
            <p:ph idx="1"/>
          </p:nvPr>
        </p:nvSpPr>
        <p:spPr>
          <a:xfrm>
            <a:off x="838200" y="1690688"/>
            <a:ext cx="10515600" cy="4351338"/>
          </a:xfrm>
        </p:spPr>
        <p:txBody>
          <a:bodyPr/>
          <a:lstStyle/>
          <a:p>
            <a:r>
              <a:rPr lang="en-US" dirty="0"/>
              <a:t>The parameters of a linear equation are y = mx + b. </a:t>
            </a:r>
          </a:p>
          <a:p>
            <a:endParaRPr lang="en-US" dirty="0"/>
          </a:p>
          <a:p>
            <a:r>
              <a:rPr lang="en-US" dirty="0"/>
              <a:t>For the rest of this presentation, we are going to be using the notation </a:t>
            </a:r>
          </a:p>
          <a:p>
            <a:endParaRPr lang="en-US" dirty="0"/>
          </a:p>
          <a:p>
            <a:r>
              <a:rPr lang="en-US" dirty="0"/>
              <a:t>The cost function is used to measure the accuracy of our hypothesis function. It takes an average difference of all the results of the hypothesis with inputs from x’s and the actual output y’s.</a:t>
            </a:r>
          </a:p>
        </p:txBody>
      </p:sp>
      <p:pic>
        <p:nvPicPr>
          <p:cNvPr id="5" name="Picture 4">
            <a:extLst>
              <a:ext uri="{FF2B5EF4-FFF2-40B4-BE49-F238E27FC236}">
                <a16:creationId xmlns:a16="http://schemas.microsoft.com/office/drawing/2014/main" id="{B242182C-6D7D-D68E-F062-C787C8B5EE62}"/>
              </a:ext>
            </a:extLst>
          </p:cNvPr>
          <p:cNvPicPr>
            <a:picLocks noChangeAspect="1"/>
          </p:cNvPicPr>
          <p:nvPr/>
        </p:nvPicPr>
        <p:blipFill>
          <a:blip r:embed="rId2"/>
          <a:stretch>
            <a:fillRect/>
          </a:stretch>
        </p:blipFill>
        <p:spPr>
          <a:xfrm>
            <a:off x="2589679" y="3142270"/>
            <a:ext cx="2410161" cy="390580"/>
          </a:xfrm>
          <a:prstGeom prst="rect">
            <a:avLst/>
          </a:prstGeom>
        </p:spPr>
      </p:pic>
      <p:sp>
        <p:nvSpPr>
          <p:cNvPr id="4" name="Footer Placeholder 3">
            <a:extLst>
              <a:ext uri="{FF2B5EF4-FFF2-40B4-BE49-F238E27FC236}">
                <a16:creationId xmlns:a16="http://schemas.microsoft.com/office/drawing/2014/main" id="{F28F1091-9603-29CB-AE8B-CE00570A46A3}"/>
              </a:ext>
            </a:extLst>
          </p:cNvPr>
          <p:cNvSpPr>
            <a:spLocks noGrp="1"/>
          </p:cNvSpPr>
          <p:nvPr>
            <p:ph type="ftr" sz="quarter" idx="11"/>
          </p:nvPr>
        </p:nvSpPr>
        <p:spPr/>
        <p:txBody>
          <a:bodyPr/>
          <a:lstStyle/>
          <a:p>
            <a:r>
              <a:rPr lang="en-US"/>
              <a:t>GitHub repository: https://github.com/Nguh-Prince/Intro-to-AI</a:t>
            </a:r>
          </a:p>
        </p:txBody>
      </p:sp>
      <p:sp>
        <p:nvSpPr>
          <p:cNvPr id="6" name="Slide Number Placeholder 5">
            <a:extLst>
              <a:ext uri="{FF2B5EF4-FFF2-40B4-BE49-F238E27FC236}">
                <a16:creationId xmlns:a16="http://schemas.microsoft.com/office/drawing/2014/main" id="{BA874772-2E4B-7616-E22F-C22FDCFB799F}"/>
              </a:ext>
            </a:extLst>
          </p:cNvPr>
          <p:cNvSpPr>
            <a:spLocks noGrp="1"/>
          </p:cNvSpPr>
          <p:nvPr>
            <p:ph type="sldNum" sz="quarter" idx="12"/>
          </p:nvPr>
        </p:nvSpPr>
        <p:spPr/>
        <p:txBody>
          <a:bodyPr/>
          <a:lstStyle/>
          <a:p>
            <a:fld id="{9BE5D848-AE51-45FF-98B6-73ED50936882}" type="slidenum">
              <a:rPr lang="en-US" smtClean="0"/>
              <a:t>13</a:t>
            </a:fld>
            <a:endParaRPr lang="en-US"/>
          </a:p>
        </p:txBody>
      </p:sp>
    </p:spTree>
    <p:extLst>
      <p:ext uri="{BB962C8B-B14F-4D97-AF65-F5344CB8AC3E}">
        <p14:creationId xmlns:p14="http://schemas.microsoft.com/office/powerpoint/2010/main" val="635929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09F7B-7895-86A1-FE03-7A91C027FABC}"/>
              </a:ext>
            </a:extLst>
          </p:cNvPr>
          <p:cNvSpPr>
            <a:spLocks noGrp="1"/>
          </p:cNvSpPr>
          <p:nvPr>
            <p:ph type="title"/>
          </p:nvPr>
        </p:nvSpPr>
        <p:spPr/>
        <p:txBody>
          <a:bodyPr/>
          <a:lstStyle/>
          <a:p>
            <a:r>
              <a:rPr lang="en-US" dirty="0"/>
              <a:t>Supervised learning – Linear Regression – Cost function</a:t>
            </a:r>
          </a:p>
        </p:txBody>
      </p:sp>
      <p:pic>
        <p:nvPicPr>
          <p:cNvPr id="6" name="Content Placeholder 5">
            <a:extLst>
              <a:ext uri="{FF2B5EF4-FFF2-40B4-BE49-F238E27FC236}">
                <a16:creationId xmlns:a16="http://schemas.microsoft.com/office/drawing/2014/main" id="{E1DA7EB4-1FE6-C438-68B4-360BD55BEF34}"/>
              </a:ext>
            </a:extLst>
          </p:cNvPr>
          <p:cNvPicPr>
            <a:picLocks noGrp="1" noChangeAspect="1"/>
          </p:cNvPicPr>
          <p:nvPr>
            <p:ph idx="1"/>
          </p:nvPr>
        </p:nvPicPr>
        <p:blipFill>
          <a:blip r:embed="rId2"/>
          <a:stretch>
            <a:fillRect/>
          </a:stretch>
        </p:blipFill>
        <p:spPr>
          <a:xfrm>
            <a:off x="2227694" y="1690688"/>
            <a:ext cx="7736611" cy="4351337"/>
          </a:xfrm>
        </p:spPr>
      </p:pic>
      <p:sp>
        <p:nvSpPr>
          <p:cNvPr id="3" name="Footer Placeholder 2">
            <a:extLst>
              <a:ext uri="{FF2B5EF4-FFF2-40B4-BE49-F238E27FC236}">
                <a16:creationId xmlns:a16="http://schemas.microsoft.com/office/drawing/2014/main" id="{B78C6767-E4F2-EACD-2B97-EFBC00716E05}"/>
              </a:ext>
            </a:extLst>
          </p:cNvPr>
          <p:cNvSpPr>
            <a:spLocks noGrp="1"/>
          </p:cNvSpPr>
          <p:nvPr>
            <p:ph type="ftr" sz="quarter" idx="11"/>
          </p:nvPr>
        </p:nvSpPr>
        <p:spPr/>
        <p:txBody>
          <a:bodyPr/>
          <a:lstStyle/>
          <a:p>
            <a:r>
              <a:rPr lang="en-US"/>
              <a:t>GitHub repository: https://github.com/Nguh-Prince/Intro-to-AI</a:t>
            </a:r>
          </a:p>
        </p:txBody>
      </p:sp>
      <p:sp>
        <p:nvSpPr>
          <p:cNvPr id="4" name="Slide Number Placeholder 3">
            <a:extLst>
              <a:ext uri="{FF2B5EF4-FFF2-40B4-BE49-F238E27FC236}">
                <a16:creationId xmlns:a16="http://schemas.microsoft.com/office/drawing/2014/main" id="{38AB6CF0-FF7C-68AE-D78E-E81BDFE17D1F}"/>
              </a:ext>
            </a:extLst>
          </p:cNvPr>
          <p:cNvSpPr>
            <a:spLocks noGrp="1"/>
          </p:cNvSpPr>
          <p:nvPr>
            <p:ph type="sldNum" sz="quarter" idx="12"/>
          </p:nvPr>
        </p:nvSpPr>
        <p:spPr/>
        <p:txBody>
          <a:bodyPr/>
          <a:lstStyle/>
          <a:p>
            <a:fld id="{9BE5D848-AE51-45FF-98B6-73ED50936882}" type="slidenum">
              <a:rPr lang="en-US" smtClean="0"/>
              <a:t>14</a:t>
            </a:fld>
            <a:endParaRPr lang="en-US"/>
          </a:p>
        </p:txBody>
      </p:sp>
    </p:spTree>
    <p:extLst>
      <p:ext uri="{BB962C8B-B14F-4D97-AF65-F5344CB8AC3E}">
        <p14:creationId xmlns:p14="http://schemas.microsoft.com/office/powerpoint/2010/main" val="3694119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09F7B-7895-86A1-FE03-7A91C027FABC}"/>
              </a:ext>
            </a:extLst>
          </p:cNvPr>
          <p:cNvSpPr>
            <a:spLocks noGrp="1"/>
          </p:cNvSpPr>
          <p:nvPr>
            <p:ph type="title"/>
          </p:nvPr>
        </p:nvSpPr>
        <p:spPr/>
        <p:txBody>
          <a:bodyPr/>
          <a:lstStyle/>
          <a:p>
            <a:r>
              <a:rPr lang="en-US" dirty="0"/>
              <a:t>Supervised learning – Linear Regression – Cost function</a:t>
            </a:r>
          </a:p>
        </p:txBody>
      </p:sp>
      <p:sp>
        <p:nvSpPr>
          <p:cNvPr id="4" name="Content Placeholder 3">
            <a:extLst>
              <a:ext uri="{FF2B5EF4-FFF2-40B4-BE49-F238E27FC236}">
                <a16:creationId xmlns:a16="http://schemas.microsoft.com/office/drawing/2014/main" id="{09AC301F-AF56-8ACA-E6E6-998A4270B97A}"/>
              </a:ext>
            </a:extLst>
          </p:cNvPr>
          <p:cNvSpPr>
            <a:spLocks noGrp="1"/>
          </p:cNvSpPr>
          <p:nvPr>
            <p:ph idx="1"/>
          </p:nvPr>
        </p:nvSpPr>
        <p:spPr/>
        <p:txBody>
          <a:bodyPr/>
          <a:lstStyle/>
          <a:p>
            <a:r>
              <a:rPr lang="en-US" dirty="0"/>
              <a:t>Let’s consider a data set of 3 items (1, 1), (2, 2), (3, 3) and a hypothesis function </a:t>
            </a:r>
          </a:p>
          <a:p>
            <a:endParaRPr lang="en-US" dirty="0"/>
          </a:p>
          <a:p>
            <a:r>
              <a:rPr lang="en-US" dirty="0"/>
              <a:t>Calculate the cost for the following scenarios</a:t>
            </a:r>
          </a:p>
          <a:p>
            <a:pPr lvl="1"/>
            <a:r>
              <a:rPr lang="el-GR" sz="1800" dirty="0"/>
              <a:t>Θ</a:t>
            </a:r>
            <a:r>
              <a:rPr lang="en-US" sz="1800" dirty="0"/>
              <a:t>0 = 1.5, </a:t>
            </a:r>
            <a:r>
              <a:rPr lang="el-GR" sz="1800" dirty="0"/>
              <a:t>θ</a:t>
            </a:r>
            <a:r>
              <a:rPr lang="en-US" sz="1800" dirty="0"/>
              <a:t>1 = 0</a:t>
            </a:r>
          </a:p>
          <a:p>
            <a:pPr lvl="1"/>
            <a:r>
              <a:rPr lang="el-GR" sz="1800" dirty="0"/>
              <a:t>Θ</a:t>
            </a:r>
            <a:r>
              <a:rPr lang="en-US" sz="1800" dirty="0"/>
              <a:t>0 = 0, </a:t>
            </a:r>
            <a:r>
              <a:rPr lang="el-GR" sz="1800" dirty="0"/>
              <a:t>θ</a:t>
            </a:r>
            <a:r>
              <a:rPr lang="en-US" sz="1800" dirty="0">
                <a:latin typeface="MS Shell Dlg 2" panose="020B0604030504040204" pitchFamily="34" charset="0"/>
              </a:rPr>
              <a:t>1 = 0.5</a:t>
            </a:r>
          </a:p>
          <a:p>
            <a:pPr lvl="1"/>
            <a:r>
              <a:rPr lang="el-GR" sz="1800" dirty="0"/>
              <a:t>Θ</a:t>
            </a:r>
            <a:r>
              <a:rPr lang="en-US" sz="1800" dirty="0">
                <a:latin typeface="MS Shell Dlg 2" panose="020B0604030504040204" pitchFamily="34" charset="0"/>
              </a:rPr>
              <a:t>0 = 1, </a:t>
            </a:r>
            <a:r>
              <a:rPr lang="el-GR" sz="1800" dirty="0"/>
              <a:t>θ</a:t>
            </a:r>
            <a:r>
              <a:rPr lang="en-US" sz="1800">
                <a:latin typeface="MS Shell Dlg 2" panose="020B0604030504040204" pitchFamily="34" charset="0"/>
              </a:rPr>
              <a:t>1 = 0.5</a:t>
            </a:r>
            <a:endParaRPr lang="el-GR" sz="1800">
              <a:latin typeface="MS Shell Dlg 2" panose="020B0604030504040204" pitchFamily="34" charset="0"/>
            </a:endParaRPr>
          </a:p>
          <a:p>
            <a:pPr lvl="1"/>
            <a:endParaRPr lang="en-US" sz="1800" dirty="0"/>
          </a:p>
          <a:p>
            <a:pPr lvl="1"/>
            <a:endParaRPr lang="el-GR" sz="1800" dirty="0">
              <a:latin typeface="MS Shell Dlg 2" panose="020B0604030504040204" pitchFamily="34" charset="0"/>
            </a:endParaRPr>
          </a:p>
          <a:p>
            <a:pPr lvl="1"/>
            <a:endParaRPr lang="el-GR" sz="1800" dirty="0">
              <a:latin typeface="MS Shell Dlg 2" panose="020B0604030504040204" pitchFamily="34" charset="0"/>
            </a:endParaRPr>
          </a:p>
          <a:p>
            <a:pPr lvl="1"/>
            <a:endParaRPr lang="en-US" dirty="0"/>
          </a:p>
          <a:p>
            <a:endParaRPr lang="en-US" dirty="0"/>
          </a:p>
        </p:txBody>
      </p:sp>
      <p:sp>
        <p:nvSpPr>
          <p:cNvPr id="3" name="Footer Placeholder 2">
            <a:extLst>
              <a:ext uri="{FF2B5EF4-FFF2-40B4-BE49-F238E27FC236}">
                <a16:creationId xmlns:a16="http://schemas.microsoft.com/office/drawing/2014/main" id="{EA68DD01-56A5-46FA-E48A-C4CFD9AB50EC}"/>
              </a:ext>
            </a:extLst>
          </p:cNvPr>
          <p:cNvSpPr>
            <a:spLocks noGrp="1"/>
          </p:cNvSpPr>
          <p:nvPr>
            <p:ph type="ftr" sz="quarter" idx="11"/>
          </p:nvPr>
        </p:nvSpPr>
        <p:spPr/>
        <p:txBody>
          <a:bodyPr/>
          <a:lstStyle/>
          <a:p>
            <a:r>
              <a:rPr lang="en-US"/>
              <a:t>GitHub repository: https://github.com/Nguh-Prince/Intro-to-AI</a:t>
            </a:r>
          </a:p>
        </p:txBody>
      </p:sp>
      <p:sp>
        <p:nvSpPr>
          <p:cNvPr id="5" name="Slide Number Placeholder 4">
            <a:extLst>
              <a:ext uri="{FF2B5EF4-FFF2-40B4-BE49-F238E27FC236}">
                <a16:creationId xmlns:a16="http://schemas.microsoft.com/office/drawing/2014/main" id="{D90F46CE-FF93-33D6-2745-B28D20DF91B4}"/>
              </a:ext>
            </a:extLst>
          </p:cNvPr>
          <p:cNvSpPr>
            <a:spLocks noGrp="1"/>
          </p:cNvSpPr>
          <p:nvPr>
            <p:ph type="sldNum" sz="quarter" idx="12"/>
          </p:nvPr>
        </p:nvSpPr>
        <p:spPr/>
        <p:txBody>
          <a:bodyPr/>
          <a:lstStyle/>
          <a:p>
            <a:fld id="{9BE5D848-AE51-45FF-98B6-73ED50936882}" type="slidenum">
              <a:rPr lang="en-US" smtClean="0"/>
              <a:t>15</a:t>
            </a:fld>
            <a:endParaRPr lang="en-US"/>
          </a:p>
        </p:txBody>
      </p:sp>
      <p:pic>
        <p:nvPicPr>
          <p:cNvPr id="7" name="Picture 6">
            <a:extLst>
              <a:ext uri="{FF2B5EF4-FFF2-40B4-BE49-F238E27FC236}">
                <a16:creationId xmlns:a16="http://schemas.microsoft.com/office/drawing/2014/main" id="{CF115E04-2175-1B50-A2E4-DCE4F847EF23}"/>
              </a:ext>
            </a:extLst>
          </p:cNvPr>
          <p:cNvPicPr>
            <a:picLocks noChangeAspect="1"/>
          </p:cNvPicPr>
          <p:nvPr/>
        </p:nvPicPr>
        <p:blipFill>
          <a:blip r:embed="rId2"/>
          <a:stretch>
            <a:fillRect/>
          </a:stretch>
        </p:blipFill>
        <p:spPr>
          <a:xfrm>
            <a:off x="4123163" y="2308331"/>
            <a:ext cx="1790950" cy="285790"/>
          </a:xfrm>
          <a:prstGeom prst="rect">
            <a:avLst/>
          </a:prstGeom>
        </p:spPr>
      </p:pic>
    </p:spTree>
    <p:extLst>
      <p:ext uri="{BB962C8B-B14F-4D97-AF65-F5344CB8AC3E}">
        <p14:creationId xmlns:p14="http://schemas.microsoft.com/office/powerpoint/2010/main" val="32327352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09F7B-7895-86A1-FE03-7A91C027FABC}"/>
              </a:ext>
            </a:extLst>
          </p:cNvPr>
          <p:cNvSpPr>
            <a:spLocks noGrp="1"/>
          </p:cNvSpPr>
          <p:nvPr>
            <p:ph type="title"/>
          </p:nvPr>
        </p:nvSpPr>
        <p:spPr/>
        <p:txBody>
          <a:bodyPr/>
          <a:lstStyle/>
          <a:p>
            <a:r>
              <a:rPr lang="en-US" dirty="0"/>
              <a:t>Supervised learning – Logistic Regression – Binomial Classification</a:t>
            </a:r>
          </a:p>
        </p:txBody>
      </p:sp>
      <p:sp>
        <p:nvSpPr>
          <p:cNvPr id="4" name="Content Placeholder 3">
            <a:extLst>
              <a:ext uri="{FF2B5EF4-FFF2-40B4-BE49-F238E27FC236}">
                <a16:creationId xmlns:a16="http://schemas.microsoft.com/office/drawing/2014/main" id="{09AC301F-AF56-8ACA-E6E6-998A4270B97A}"/>
              </a:ext>
            </a:extLst>
          </p:cNvPr>
          <p:cNvSpPr>
            <a:spLocks noGrp="1"/>
          </p:cNvSpPr>
          <p:nvPr>
            <p:ph idx="1"/>
          </p:nvPr>
        </p:nvSpPr>
        <p:spPr/>
        <p:txBody>
          <a:bodyPr/>
          <a:lstStyle/>
          <a:p>
            <a:r>
              <a:rPr lang="en-US" dirty="0"/>
              <a:t>Logistic regression is used for classification problems.</a:t>
            </a:r>
          </a:p>
          <a:p>
            <a:endParaRPr lang="en-US" dirty="0"/>
          </a:p>
          <a:p>
            <a:r>
              <a:rPr lang="en-US" dirty="0"/>
              <a:t>It provides a hypothesis function (the sigmoid or logistic function) that outputs values between 0 and 1.</a:t>
            </a:r>
          </a:p>
          <a:p>
            <a:endParaRPr lang="en-US" dirty="0"/>
          </a:p>
          <a:p>
            <a:r>
              <a:rPr lang="en-US" dirty="0"/>
              <a:t>The hypothesis output is the estimated probability that y is equal to 1 for a given input</a:t>
            </a:r>
          </a:p>
        </p:txBody>
      </p:sp>
      <p:sp>
        <p:nvSpPr>
          <p:cNvPr id="3" name="Footer Placeholder 2">
            <a:extLst>
              <a:ext uri="{FF2B5EF4-FFF2-40B4-BE49-F238E27FC236}">
                <a16:creationId xmlns:a16="http://schemas.microsoft.com/office/drawing/2014/main" id="{EA68DD01-56A5-46FA-E48A-C4CFD9AB50EC}"/>
              </a:ext>
            </a:extLst>
          </p:cNvPr>
          <p:cNvSpPr>
            <a:spLocks noGrp="1"/>
          </p:cNvSpPr>
          <p:nvPr>
            <p:ph type="ftr" sz="quarter" idx="11"/>
          </p:nvPr>
        </p:nvSpPr>
        <p:spPr/>
        <p:txBody>
          <a:bodyPr/>
          <a:lstStyle/>
          <a:p>
            <a:r>
              <a:rPr lang="en-US"/>
              <a:t>GitHub repository: https://github.com/Nguh-Prince/Intro-to-AI</a:t>
            </a:r>
          </a:p>
        </p:txBody>
      </p:sp>
      <p:sp>
        <p:nvSpPr>
          <p:cNvPr id="5" name="Slide Number Placeholder 4">
            <a:extLst>
              <a:ext uri="{FF2B5EF4-FFF2-40B4-BE49-F238E27FC236}">
                <a16:creationId xmlns:a16="http://schemas.microsoft.com/office/drawing/2014/main" id="{D90F46CE-FF93-33D6-2745-B28D20DF91B4}"/>
              </a:ext>
            </a:extLst>
          </p:cNvPr>
          <p:cNvSpPr>
            <a:spLocks noGrp="1"/>
          </p:cNvSpPr>
          <p:nvPr>
            <p:ph type="sldNum" sz="quarter" idx="12"/>
          </p:nvPr>
        </p:nvSpPr>
        <p:spPr/>
        <p:txBody>
          <a:bodyPr/>
          <a:lstStyle/>
          <a:p>
            <a:fld id="{9BE5D848-AE51-45FF-98B6-73ED50936882}" type="slidenum">
              <a:rPr lang="en-US" smtClean="0"/>
              <a:t>16</a:t>
            </a:fld>
            <a:endParaRPr lang="en-US"/>
          </a:p>
        </p:txBody>
      </p:sp>
    </p:spTree>
    <p:extLst>
      <p:ext uri="{BB962C8B-B14F-4D97-AF65-F5344CB8AC3E}">
        <p14:creationId xmlns:p14="http://schemas.microsoft.com/office/powerpoint/2010/main" val="16208941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E81D610-9207-2D59-29F7-670D99CB7D3E}"/>
              </a:ext>
            </a:extLst>
          </p:cNvPr>
          <p:cNvSpPr>
            <a:spLocks noGrp="1"/>
          </p:cNvSpPr>
          <p:nvPr>
            <p:ph type="ftr" sz="quarter" idx="11"/>
          </p:nvPr>
        </p:nvSpPr>
        <p:spPr/>
        <p:txBody>
          <a:bodyPr/>
          <a:lstStyle/>
          <a:p>
            <a:r>
              <a:rPr lang="en-US"/>
              <a:t>GitHub repository: https://github.com/Nguh-Prince/Intro-to-AI</a:t>
            </a:r>
          </a:p>
        </p:txBody>
      </p:sp>
      <p:sp>
        <p:nvSpPr>
          <p:cNvPr id="3" name="Slide Number Placeholder 2">
            <a:extLst>
              <a:ext uri="{FF2B5EF4-FFF2-40B4-BE49-F238E27FC236}">
                <a16:creationId xmlns:a16="http://schemas.microsoft.com/office/drawing/2014/main" id="{A7AE22A2-1F9E-0FF0-2C33-670CCE909789}"/>
              </a:ext>
            </a:extLst>
          </p:cNvPr>
          <p:cNvSpPr>
            <a:spLocks noGrp="1"/>
          </p:cNvSpPr>
          <p:nvPr>
            <p:ph type="sldNum" sz="quarter" idx="12"/>
          </p:nvPr>
        </p:nvSpPr>
        <p:spPr/>
        <p:txBody>
          <a:bodyPr/>
          <a:lstStyle/>
          <a:p>
            <a:fld id="{9BE5D848-AE51-45FF-98B6-73ED50936882}" type="slidenum">
              <a:rPr lang="en-US" smtClean="0"/>
              <a:t>17</a:t>
            </a:fld>
            <a:endParaRPr lang="en-US"/>
          </a:p>
        </p:txBody>
      </p:sp>
      <p:pic>
        <p:nvPicPr>
          <p:cNvPr id="5" name="Picture 4">
            <a:extLst>
              <a:ext uri="{FF2B5EF4-FFF2-40B4-BE49-F238E27FC236}">
                <a16:creationId xmlns:a16="http://schemas.microsoft.com/office/drawing/2014/main" id="{9C0A4102-7D01-EBE3-A9E4-35BA693EF207}"/>
              </a:ext>
            </a:extLst>
          </p:cNvPr>
          <p:cNvPicPr>
            <a:picLocks noChangeAspect="1"/>
          </p:cNvPicPr>
          <p:nvPr/>
        </p:nvPicPr>
        <p:blipFill rotWithShape="1">
          <a:blip r:embed="rId2"/>
          <a:srcRect b="1063"/>
          <a:stretch/>
        </p:blipFill>
        <p:spPr>
          <a:xfrm>
            <a:off x="1532888" y="880707"/>
            <a:ext cx="9126224" cy="5042421"/>
          </a:xfrm>
          <a:prstGeom prst="rect">
            <a:avLst/>
          </a:prstGeom>
        </p:spPr>
      </p:pic>
    </p:spTree>
    <p:extLst>
      <p:ext uri="{BB962C8B-B14F-4D97-AF65-F5344CB8AC3E}">
        <p14:creationId xmlns:p14="http://schemas.microsoft.com/office/powerpoint/2010/main" val="7648013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E81D610-9207-2D59-29F7-670D99CB7D3E}"/>
              </a:ext>
            </a:extLst>
          </p:cNvPr>
          <p:cNvSpPr>
            <a:spLocks noGrp="1"/>
          </p:cNvSpPr>
          <p:nvPr>
            <p:ph type="ftr" sz="quarter" idx="11"/>
          </p:nvPr>
        </p:nvSpPr>
        <p:spPr/>
        <p:txBody>
          <a:bodyPr/>
          <a:lstStyle/>
          <a:p>
            <a:r>
              <a:rPr lang="en-US"/>
              <a:t>GitHub repository: https://github.com/Nguh-Prince/Intro-to-AI</a:t>
            </a:r>
          </a:p>
        </p:txBody>
      </p:sp>
      <p:sp>
        <p:nvSpPr>
          <p:cNvPr id="3" name="Slide Number Placeholder 2">
            <a:extLst>
              <a:ext uri="{FF2B5EF4-FFF2-40B4-BE49-F238E27FC236}">
                <a16:creationId xmlns:a16="http://schemas.microsoft.com/office/drawing/2014/main" id="{A7AE22A2-1F9E-0FF0-2C33-670CCE909789}"/>
              </a:ext>
            </a:extLst>
          </p:cNvPr>
          <p:cNvSpPr>
            <a:spLocks noGrp="1"/>
          </p:cNvSpPr>
          <p:nvPr>
            <p:ph type="sldNum" sz="quarter" idx="12"/>
          </p:nvPr>
        </p:nvSpPr>
        <p:spPr/>
        <p:txBody>
          <a:bodyPr/>
          <a:lstStyle/>
          <a:p>
            <a:fld id="{9BE5D848-AE51-45FF-98B6-73ED50936882}" type="slidenum">
              <a:rPr lang="en-US" smtClean="0"/>
              <a:t>18</a:t>
            </a:fld>
            <a:endParaRPr lang="en-US"/>
          </a:p>
        </p:txBody>
      </p:sp>
      <p:pic>
        <p:nvPicPr>
          <p:cNvPr id="6" name="Picture 5">
            <a:extLst>
              <a:ext uri="{FF2B5EF4-FFF2-40B4-BE49-F238E27FC236}">
                <a16:creationId xmlns:a16="http://schemas.microsoft.com/office/drawing/2014/main" id="{AADCD0C2-9E1D-35BA-D915-627D7C0AF342}"/>
              </a:ext>
            </a:extLst>
          </p:cNvPr>
          <p:cNvPicPr>
            <a:picLocks noChangeAspect="1"/>
          </p:cNvPicPr>
          <p:nvPr/>
        </p:nvPicPr>
        <p:blipFill>
          <a:blip r:embed="rId2"/>
          <a:stretch>
            <a:fillRect/>
          </a:stretch>
        </p:blipFill>
        <p:spPr>
          <a:xfrm>
            <a:off x="1556704" y="894996"/>
            <a:ext cx="9078592" cy="5068007"/>
          </a:xfrm>
          <a:prstGeom prst="rect">
            <a:avLst/>
          </a:prstGeom>
        </p:spPr>
      </p:pic>
    </p:spTree>
    <p:extLst>
      <p:ext uri="{BB962C8B-B14F-4D97-AF65-F5344CB8AC3E}">
        <p14:creationId xmlns:p14="http://schemas.microsoft.com/office/powerpoint/2010/main" val="39307246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09F7B-7895-86A1-FE03-7A91C027FABC}"/>
              </a:ext>
            </a:extLst>
          </p:cNvPr>
          <p:cNvSpPr>
            <a:spLocks noGrp="1"/>
          </p:cNvSpPr>
          <p:nvPr>
            <p:ph type="title"/>
          </p:nvPr>
        </p:nvSpPr>
        <p:spPr/>
        <p:txBody>
          <a:bodyPr/>
          <a:lstStyle/>
          <a:p>
            <a:r>
              <a:rPr lang="en-US" dirty="0"/>
              <a:t>Supervised learning – Optimization algorithms – Gradient Descent</a:t>
            </a:r>
          </a:p>
        </p:txBody>
      </p:sp>
      <p:sp>
        <p:nvSpPr>
          <p:cNvPr id="4" name="Content Placeholder 3">
            <a:extLst>
              <a:ext uri="{FF2B5EF4-FFF2-40B4-BE49-F238E27FC236}">
                <a16:creationId xmlns:a16="http://schemas.microsoft.com/office/drawing/2014/main" id="{09AC301F-AF56-8ACA-E6E6-998A4270B97A}"/>
              </a:ext>
            </a:extLst>
          </p:cNvPr>
          <p:cNvSpPr>
            <a:spLocks noGrp="1"/>
          </p:cNvSpPr>
          <p:nvPr>
            <p:ph idx="1"/>
          </p:nvPr>
        </p:nvSpPr>
        <p:spPr/>
        <p:txBody>
          <a:bodyPr/>
          <a:lstStyle/>
          <a:p>
            <a:r>
              <a:rPr lang="en-US" dirty="0"/>
              <a:t>When fitting a model to our data, we need to be able to update our parameters in a way that reduces the cost of our model.</a:t>
            </a:r>
          </a:p>
          <a:p>
            <a:endParaRPr lang="en-US" dirty="0"/>
          </a:p>
          <a:p>
            <a:r>
              <a:rPr lang="en-US" dirty="0"/>
              <a:t>One of the most popular optimization algorithms is Gradient Descent. </a:t>
            </a:r>
          </a:p>
          <a:p>
            <a:endParaRPr lang="en-US" dirty="0"/>
          </a:p>
          <a:p>
            <a:r>
              <a:rPr lang="en-US" dirty="0"/>
              <a:t>Gradient Descent allows us to converge on a local minimum/maximum (i.e. a set of parameters that gives us the least possible cost)</a:t>
            </a:r>
          </a:p>
        </p:txBody>
      </p:sp>
      <p:sp>
        <p:nvSpPr>
          <p:cNvPr id="3" name="Footer Placeholder 2">
            <a:extLst>
              <a:ext uri="{FF2B5EF4-FFF2-40B4-BE49-F238E27FC236}">
                <a16:creationId xmlns:a16="http://schemas.microsoft.com/office/drawing/2014/main" id="{EA68DD01-56A5-46FA-E48A-C4CFD9AB50EC}"/>
              </a:ext>
            </a:extLst>
          </p:cNvPr>
          <p:cNvSpPr>
            <a:spLocks noGrp="1"/>
          </p:cNvSpPr>
          <p:nvPr>
            <p:ph type="ftr" sz="quarter" idx="11"/>
          </p:nvPr>
        </p:nvSpPr>
        <p:spPr/>
        <p:txBody>
          <a:bodyPr/>
          <a:lstStyle/>
          <a:p>
            <a:r>
              <a:rPr lang="en-US"/>
              <a:t>GitHub repository: https://github.com/Nguh-Prince/Intro-to-AI</a:t>
            </a:r>
          </a:p>
        </p:txBody>
      </p:sp>
      <p:sp>
        <p:nvSpPr>
          <p:cNvPr id="5" name="Slide Number Placeholder 4">
            <a:extLst>
              <a:ext uri="{FF2B5EF4-FFF2-40B4-BE49-F238E27FC236}">
                <a16:creationId xmlns:a16="http://schemas.microsoft.com/office/drawing/2014/main" id="{D90F46CE-FF93-33D6-2745-B28D20DF91B4}"/>
              </a:ext>
            </a:extLst>
          </p:cNvPr>
          <p:cNvSpPr>
            <a:spLocks noGrp="1"/>
          </p:cNvSpPr>
          <p:nvPr>
            <p:ph type="sldNum" sz="quarter" idx="12"/>
          </p:nvPr>
        </p:nvSpPr>
        <p:spPr/>
        <p:txBody>
          <a:bodyPr/>
          <a:lstStyle/>
          <a:p>
            <a:fld id="{9BE5D848-AE51-45FF-98B6-73ED50936882}" type="slidenum">
              <a:rPr lang="en-US" smtClean="0"/>
              <a:t>19</a:t>
            </a:fld>
            <a:endParaRPr lang="en-US"/>
          </a:p>
        </p:txBody>
      </p:sp>
    </p:spTree>
    <p:extLst>
      <p:ext uri="{BB962C8B-B14F-4D97-AF65-F5344CB8AC3E}">
        <p14:creationId xmlns:p14="http://schemas.microsoft.com/office/powerpoint/2010/main" val="31389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F606E-974F-67BA-E4FF-B747EB0170C3}"/>
              </a:ext>
            </a:extLst>
          </p:cNvPr>
          <p:cNvSpPr>
            <a:spLocks noGrp="1"/>
          </p:cNvSpPr>
          <p:nvPr>
            <p:ph type="title"/>
          </p:nvPr>
        </p:nvSpPr>
        <p:spPr/>
        <p:txBody>
          <a:bodyPr/>
          <a:lstStyle/>
          <a:p>
            <a:r>
              <a:rPr lang="en-US" dirty="0"/>
              <a:t>Plan</a:t>
            </a:r>
          </a:p>
        </p:txBody>
      </p:sp>
      <p:sp>
        <p:nvSpPr>
          <p:cNvPr id="3" name="Content Placeholder 2">
            <a:extLst>
              <a:ext uri="{FF2B5EF4-FFF2-40B4-BE49-F238E27FC236}">
                <a16:creationId xmlns:a16="http://schemas.microsoft.com/office/drawing/2014/main" id="{F2DA31AE-4114-24DB-1521-6F681F95EBC0}"/>
              </a:ext>
            </a:extLst>
          </p:cNvPr>
          <p:cNvSpPr>
            <a:spLocks noGrp="1"/>
          </p:cNvSpPr>
          <p:nvPr>
            <p:ph idx="1"/>
          </p:nvPr>
        </p:nvSpPr>
        <p:spPr/>
        <p:txBody>
          <a:bodyPr/>
          <a:lstStyle/>
          <a:p>
            <a:r>
              <a:rPr lang="en-US" dirty="0"/>
              <a:t>Learning from Examples</a:t>
            </a:r>
          </a:p>
          <a:p>
            <a:endParaRPr lang="en-US" dirty="0"/>
          </a:p>
          <a:p>
            <a:r>
              <a:rPr lang="en-US" dirty="0"/>
              <a:t>Supervised learning</a:t>
            </a:r>
          </a:p>
          <a:p>
            <a:pPr lvl="1"/>
            <a:r>
              <a:rPr lang="en-US" dirty="0"/>
              <a:t>Linear regression</a:t>
            </a:r>
          </a:p>
          <a:p>
            <a:pPr lvl="2"/>
            <a:r>
              <a:rPr lang="en-US" dirty="0"/>
              <a:t>Cost function</a:t>
            </a:r>
          </a:p>
          <a:p>
            <a:pPr lvl="1"/>
            <a:r>
              <a:rPr lang="en-US" dirty="0"/>
              <a:t>Logistic regression</a:t>
            </a:r>
          </a:p>
          <a:p>
            <a:pPr lvl="2"/>
            <a:r>
              <a:rPr lang="en-US" dirty="0"/>
              <a:t>Binomial classification</a:t>
            </a:r>
          </a:p>
          <a:p>
            <a:pPr lvl="3"/>
            <a:r>
              <a:rPr lang="en-US" dirty="0"/>
              <a:t>Cost function</a:t>
            </a:r>
          </a:p>
        </p:txBody>
      </p:sp>
      <p:sp>
        <p:nvSpPr>
          <p:cNvPr id="4" name="Footer Placeholder 3">
            <a:extLst>
              <a:ext uri="{FF2B5EF4-FFF2-40B4-BE49-F238E27FC236}">
                <a16:creationId xmlns:a16="http://schemas.microsoft.com/office/drawing/2014/main" id="{20A5FFAE-E8F7-1525-38C3-5DBE8DD1C65F}"/>
              </a:ext>
            </a:extLst>
          </p:cNvPr>
          <p:cNvSpPr>
            <a:spLocks noGrp="1"/>
          </p:cNvSpPr>
          <p:nvPr>
            <p:ph type="ftr" sz="quarter" idx="11"/>
          </p:nvPr>
        </p:nvSpPr>
        <p:spPr/>
        <p:txBody>
          <a:bodyPr/>
          <a:lstStyle/>
          <a:p>
            <a:r>
              <a:rPr lang="en-US"/>
              <a:t>GitHub repository: https://github.com/Nguh-Prince/Intro-to-AI</a:t>
            </a:r>
          </a:p>
        </p:txBody>
      </p:sp>
      <p:sp>
        <p:nvSpPr>
          <p:cNvPr id="5" name="Slide Number Placeholder 4">
            <a:extLst>
              <a:ext uri="{FF2B5EF4-FFF2-40B4-BE49-F238E27FC236}">
                <a16:creationId xmlns:a16="http://schemas.microsoft.com/office/drawing/2014/main" id="{E664C873-76F1-B6F5-3E1B-59008B782D1B}"/>
              </a:ext>
            </a:extLst>
          </p:cNvPr>
          <p:cNvSpPr>
            <a:spLocks noGrp="1"/>
          </p:cNvSpPr>
          <p:nvPr>
            <p:ph type="sldNum" sz="quarter" idx="12"/>
          </p:nvPr>
        </p:nvSpPr>
        <p:spPr/>
        <p:txBody>
          <a:bodyPr/>
          <a:lstStyle/>
          <a:p>
            <a:fld id="{9BE5D848-AE51-45FF-98B6-73ED50936882}" type="slidenum">
              <a:rPr lang="en-US" smtClean="0"/>
              <a:t>2</a:t>
            </a:fld>
            <a:endParaRPr lang="en-US"/>
          </a:p>
        </p:txBody>
      </p:sp>
    </p:spTree>
    <p:extLst>
      <p:ext uri="{BB962C8B-B14F-4D97-AF65-F5344CB8AC3E}">
        <p14:creationId xmlns:p14="http://schemas.microsoft.com/office/powerpoint/2010/main" val="10922592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09F7B-7895-86A1-FE03-7A91C027FABC}"/>
              </a:ext>
            </a:extLst>
          </p:cNvPr>
          <p:cNvSpPr>
            <a:spLocks noGrp="1"/>
          </p:cNvSpPr>
          <p:nvPr>
            <p:ph type="title"/>
          </p:nvPr>
        </p:nvSpPr>
        <p:spPr/>
        <p:txBody>
          <a:bodyPr/>
          <a:lstStyle/>
          <a:p>
            <a:r>
              <a:rPr lang="en-US" dirty="0"/>
              <a:t>Supervised learning – Optimization algorithms – Gradient Descent</a:t>
            </a:r>
          </a:p>
        </p:txBody>
      </p:sp>
      <p:sp>
        <p:nvSpPr>
          <p:cNvPr id="7" name="Content Placeholder 6">
            <a:extLst>
              <a:ext uri="{FF2B5EF4-FFF2-40B4-BE49-F238E27FC236}">
                <a16:creationId xmlns:a16="http://schemas.microsoft.com/office/drawing/2014/main" id="{44BF62D3-B692-91BB-634E-6E1E68342C0F}"/>
              </a:ext>
            </a:extLst>
          </p:cNvPr>
          <p:cNvSpPr>
            <a:spLocks noGrp="1"/>
          </p:cNvSpPr>
          <p:nvPr>
            <p:ph sz="half" idx="1"/>
          </p:nvPr>
        </p:nvSpPr>
        <p:spPr/>
        <p:txBody>
          <a:bodyPr>
            <a:normAutofit fontScale="92500" lnSpcReduction="20000"/>
          </a:bodyPr>
          <a:lstStyle/>
          <a:p>
            <a:pPr marL="0" indent="0">
              <a:buNone/>
            </a:pPr>
            <a:endParaRPr lang="en-US" dirty="0"/>
          </a:p>
        </p:txBody>
      </p:sp>
      <p:sp>
        <p:nvSpPr>
          <p:cNvPr id="8" name="Content Placeholder 7">
            <a:extLst>
              <a:ext uri="{FF2B5EF4-FFF2-40B4-BE49-F238E27FC236}">
                <a16:creationId xmlns:a16="http://schemas.microsoft.com/office/drawing/2014/main" id="{3B757796-C106-D0EC-D477-F19572DAD157}"/>
              </a:ext>
            </a:extLst>
          </p:cNvPr>
          <p:cNvSpPr>
            <a:spLocks noGrp="1"/>
          </p:cNvSpPr>
          <p:nvPr>
            <p:ph sz="half" idx="2"/>
          </p:nvPr>
        </p:nvSpPr>
        <p:spPr/>
        <p:txBody>
          <a:bodyPr>
            <a:normAutofit fontScale="92500" lnSpcReduction="20000"/>
          </a:bodyPr>
          <a:lstStyle/>
          <a:p>
            <a:r>
              <a:rPr lang="en-US" dirty="0"/>
              <a:t>Where</a:t>
            </a:r>
          </a:p>
          <a:p>
            <a:pPr lvl="1"/>
            <a:r>
              <a:rPr lang="el-GR" sz="1800" dirty="0"/>
              <a:t>Θ</a:t>
            </a:r>
            <a:r>
              <a:rPr lang="en-US" sz="1800" baseline="-25000" dirty="0">
                <a:latin typeface="MS Shell Dlg 2" panose="020B0604030504040204" pitchFamily="34" charset="0"/>
              </a:rPr>
              <a:t>j </a:t>
            </a:r>
            <a:r>
              <a:rPr lang="en-US" sz="1800" dirty="0">
                <a:latin typeface="MS Shell Dlg 2" panose="020B0604030504040204" pitchFamily="34" charset="0"/>
              </a:rPr>
              <a:t>is a parameter j</a:t>
            </a:r>
          </a:p>
          <a:p>
            <a:pPr lvl="1"/>
            <a:endParaRPr lang="en-US" dirty="0"/>
          </a:p>
          <a:p>
            <a:pPr lvl="1"/>
            <a:r>
              <a:rPr lang="el-GR" sz="1800" dirty="0"/>
              <a:t>α</a:t>
            </a:r>
            <a:r>
              <a:rPr lang="en-US" sz="1800" dirty="0"/>
              <a:t> is the learning rate</a:t>
            </a:r>
            <a:endParaRPr lang="el-GR" sz="1800" dirty="0">
              <a:latin typeface="MS Shell Dlg 2" panose="020B0604030504040204" pitchFamily="34" charset="0"/>
            </a:endParaRPr>
          </a:p>
          <a:p>
            <a:pPr lvl="1"/>
            <a:endParaRPr lang="en-US" dirty="0"/>
          </a:p>
          <a:p>
            <a:pPr lvl="1"/>
            <a:r>
              <a:rPr lang="en-US" dirty="0"/>
              <a:t>m is the number of samples in the dataset</a:t>
            </a:r>
          </a:p>
          <a:p>
            <a:pPr lvl="1"/>
            <a:endParaRPr lang="en-US" dirty="0"/>
          </a:p>
          <a:p>
            <a:pPr lvl="1"/>
            <a:r>
              <a:rPr lang="en-US" dirty="0"/>
              <a:t>x</a:t>
            </a:r>
            <a:r>
              <a:rPr lang="en-US" baseline="30000" dirty="0"/>
              <a:t>(</a:t>
            </a:r>
            <a:r>
              <a:rPr lang="en-US" baseline="30000" dirty="0" err="1"/>
              <a:t>i</a:t>
            </a:r>
            <a:r>
              <a:rPr lang="en-US" baseline="30000" dirty="0"/>
              <a:t>) </a:t>
            </a:r>
            <a:r>
              <a:rPr lang="en-US" dirty="0"/>
              <a:t>and y</a:t>
            </a:r>
            <a:r>
              <a:rPr lang="en-US" baseline="30000" dirty="0"/>
              <a:t>(</a:t>
            </a:r>
            <a:r>
              <a:rPr lang="en-US" baseline="30000" dirty="0" err="1"/>
              <a:t>i</a:t>
            </a:r>
            <a:r>
              <a:rPr lang="en-US" baseline="30000" dirty="0"/>
              <a:t>) </a:t>
            </a:r>
            <a:r>
              <a:rPr lang="en-US" dirty="0"/>
              <a:t>are the </a:t>
            </a:r>
            <a:r>
              <a:rPr lang="en-US" dirty="0" err="1"/>
              <a:t>i</a:t>
            </a:r>
            <a:r>
              <a:rPr lang="en-US" baseline="30000" dirty="0" err="1"/>
              <a:t>th</a:t>
            </a:r>
            <a:r>
              <a:rPr lang="en-US" dirty="0"/>
              <a:t> attributes and target respectively</a:t>
            </a:r>
          </a:p>
          <a:p>
            <a:pPr lvl="1"/>
            <a:endParaRPr lang="en-US" dirty="0"/>
          </a:p>
          <a:p>
            <a:pPr lvl="1"/>
            <a:r>
              <a:rPr lang="en-US" dirty="0"/>
              <a:t>h</a:t>
            </a:r>
            <a:r>
              <a:rPr lang="el-GR" baseline="-25000" dirty="0"/>
              <a:t>θ</a:t>
            </a:r>
            <a:r>
              <a:rPr lang="en-US" dirty="0"/>
              <a:t>(x</a:t>
            </a:r>
            <a:r>
              <a:rPr lang="en-US" baseline="30000" dirty="0"/>
              <a:t>(</a:t>
            </a:r>
            <a:r>
              <a:rPr lang="en-US" baseline="30000" dirty="0" err="1"/>
              <a:t>i</a:t>
            </a:r>
            <a:r>
              <a:rPr lang="en-US" baseline="30000" dirty="0"/>
              <a:t>)</a:t>
            </a:r>
            <a:r>
              <a:rPr lang="en-US" dirty="0"/>
              <a:t>) is the prediction of the </a:t>
            </a:r>
            <a:r>
              <a:rPr lang="en-US" dirty="0" err="1"/>
              <a:t>ith</a:t>
            </a:r>
            <a:r>
              <a:rPr lang="en-US" dirty="0"/>
              <a:t> attributes</a:t>
            </a:r>
          </a:p>
          <a:p>
            <a:pPr lvl="1"/>
            <a:endParaRPr lang="en-US" baseline="-25000" dirty="0"/>
          </a:p>
          <a:p>
            <a:pPr lvl="1"/>
            <a:r>
              <a:rPr lang="en-US" dirty="0"/>
              <a:t>x</a:t>
            </a:r>
            <a:r>
              <a:rPr lang="en-US" baseline="30000" dirty="0"/>
              <a:t>(</a:t>
            </a:r>
            <a:r>
              <a:rPr lang="en-US" baseline="30000" dirty="0" err="1"/>
              <a:t>i</a:t>
            </a:r>
            <a:r>
              <a:rPr lang="en-US" baseline="30000" dirty="0"/>
              <a:t>)</a:t>
            </a:r>
            <a:r>
              <a:rPr lang="en-US" baseline="-25000" dirty="0"/>
              <a:t>j </a:t>
            </a:r>
            <a:r>
              <a:rPr lang="en-US" dirty="0"/>
              <a:t>is the </a:t>
            </a:r>
            <a:r>
              <a:rPr lang="en-US" dirty="0" err="1"/>
              <a:t>j</a:t>
            </a:r>
            <a:r>
              <a:rPr lang="en-US" baseline="30000" dirty="0" err="1"/>
              <a:t>th</a:t>
            </a:r>
            <a:r>
              <a:rPr lang="en-US" baseline="30000" dirty="0"/>
              <a:t> </a:t>
            </a:r>
            <a:r>
              <a:rPr lang="en-US" dirty="0"/>
              <a:t>attribute of the </a:t>
            </a:r>
            <a:r>
              <a:rPr lang="en-US" dirty="0" err="1"/>
              <a:t>i</a:t>
            </a:r>
            <a:r>
              <a:rPr lang="en-US" baseline="30000" dirty="0" err="1"/>
              <a:t>th</a:t>
            </a:r>
            <a:r>
              <a:rPr lang="en-US" baseline="30000" dirty="0"/>
              <a:t> </a:t>
            </a:r>
            <a:r>
              <a:rPr lang="en-US" dirty="0"/>
              <a:t>sample.</a:t>
            </a:r>
            <a:endParaRPr lang="en-US" baseline="30000" dirty="0"/>
          </a:p>
        </p:txBody>
      </p:sp>
      <p:sp>
        <p:nvSpPr>
          <p:cNvPr id="3" name="Footer Placeholder 2">
            <a:extLst>
              <a:ext uri="{FF2B5EF4-FFF2-40B4-BE49-F238E27FC236}">
                <a16:creationId xmlns:a16="http://schemas.microsoft.com/office/drawing/2014/main" id="{EA68DD01-56A5-46FA-E48A-C4CFD9AB50EC}"/>
              </a:ext>
            </a:extLst>
          </p:cNvPr>
          <p:cNvSpPr>
            <a:spLocks noGrp="1"/>
          </p:cNvSpPr>
          <p:nvPr>
            <p:ph type="ftr" sz="quarter" idx="11"/>
          </p:nvPr>
        </p:nvSpPr>
        <p:spPr/>
        <p:txBody>
          <a:bodyPr/>
          <a:lstStyle/>
          <a:p>
            <a:r>
              <a:rPr lang="en-US"/>
              <a:t>GitHub repository: https://github.com/Nguh-Prince/Intro-to-AI</a:t>
            </a:r>
          </a:p>
        </p:txBody>
      </p:sp>
      <p:sp>
        <p:nvSpPr>
          <p:cNvPr id="5" name="Slide Number Placeholder 4">
            <a:extLst>
              <a:ext uri="{FF2B5EF4-FFF2-40B4-BE49-F238E27FC236}">
                <a16:creationId xmlns:a16="http://schemas.microsoft.com/office/drawing/2014/main" id="{D90F46CE-FF93-33D6-2745-B28D20DF91B4}"/>
              </a:ext>
            </a:extLst>
          </p:cNvPr>
          <p:cNvSpPr>
            <a:spLocks noGrp="1"/>
          </p:cNvSpPr>
          <p:nvPr>
            <p:ph type="sldNum" sz="quarter" idx="12"/>
          </p:nvPr>
        </p:nvSpPr>
        <p:spPr/>
        <p:txBody>
          <a:bodyPr/>
          <a:lstStyle/>
          <a:p>
            <a:fld id="{9BE5D848-AE51-45FF-98B6-73ED50936882}" type="slidenum">
              <a:rPr lang="en-US" smtClean="0"/>
              <a:t>20</a:t>
            </a:fld>
            <a:endParaRPr lang="en-US"/>
          </a:p>
        </p:txBody>
      </p:sp>
      <p:pic>
        <p:nvPicPr>
          <p:cNvPr id="1028" name="Picture 4" descr="Stochastic Gradient Descent Vs Gradient Descent: A Head-To-Head Comparison  – Data Masters Club">
            <a:extLst>
              <a:ext uri="{FF2B5EF4-FFF2-40B4-BE49-F238E27FC236}">
                <a16:creationId xmlns:a16="http://schemas.microsoft.com/office/drawing/2014/main" id="{DCD3C8D1-A850-F39F-51BC-A271C64B96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3950" y="2351882"/>
            <a:ext cx="4610100" cy="2609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13152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09F7B-7895-86A1-FE03-7A91C027FABC}"/>
              </a:ext>
            </a:extLst>
          </p:cNvPr>
          <p:cNvSpPr>
            <a:spLocks noGrp="1"/>
          </p:cNvSpPr>
          <p:nvPr>
            <p:ph type="title"/>
          </p:nvPr>
        </p:nvSpPr>
        <p:spPr/>
        <p:txBody>
          <a:bodyPr/>
          <a:lstStyle/>
          <a:p>
            <a:r>
              <a:rPr lang="en-US" dirty="0"/>
              <a:t>Supervised learning – Optimization algorithms – Gradient Descent</a:t>
            </a:r>
          </a:p>
        </p:txBody>
      </p:sp>
      <p:sp>
        <p:nvSpPr>
          <p:cNvPr id="3" name="Footer Placeholder 2">
            <a:extLst>
              <a:ext uri="{FF2B5EF4-FFF2-40B4-BE49-F238E27FC236}">
                <a16:creationId xmlns:a16="http://schemas.microsoft.com/office/drawing/2014/main" id="{EA68DD01-56A5-46FA-E48A-C4CFD9AB50EC}"/>
              </a:ext>
            </a:extLst>
          </p:cNvPr>
          <p:cNvSpPr>
            <a:spLocks noGrp="1"/>
          </p:cNvSpPr>
          <p:nvPr>
            <p:ph type="ftr" sz="quarter" idx="11"/>
          </p:nvPr>
        </p:nvSpPr>
        <p:spPr/>
        <p:txBody>
          <a:bodyPr/>
          <a:lstStyle/>
          <a:p>
            <a:r>
              <a:rPr lang="en-US"/>
              <a:t>GitHub repository: https://github.com/Nguh-Prince/Intro-to-AI</a:t>
            </a:r>
          </a:p>
        </p:txBody>
      </p:sp>
      <p:sp>
        <p:nvSpPr>
          <p:cNvPr id="5" name="Slide Number Placeholder 4">
            <a:extLst>
              <a:ext uri="{FF2B5EF4-FFF2-40B4-BE49-F238E27FC236}">
                <a16:creationId xmlns:a16="http://schemas.microsoft.com/office/drawing/2014/main" id="{D90F46CE-FF93-33D6-2745-B28D20DF91B4}"/>
              </a:ext>
            </a:extLst>
          </p:cNvPr>
          <p:cNvSpPr>
            <a:spLocks noGrp="1"/>
          </p:cNvSpPr>
          <p:nvPr>
            <p:ph type="sldNum" sz="quarter" idx="12"/>
          </p:nvPr>
        </p:nvSpPr>
        <p:spPr/>
        <p:txBody>
          <a:bodyPr/>
          <a:lstStyle/>
          <a:p>
            <a:fld id="{9BE5D848-AE51-45FF-98B6-73ED50936882}" type="slidenum">
              <a:rPr lang="en-US" smtClean="0"/>
              <a:t>21</a:t>
            </a:fld>
            <a:endParaRPr lang="en-US"/>
          </a:p>
        </p:txBody>
      </p:sp>
      <p:pic>
        <p:nvPicPr>
          <p:cNvPr id="6" name="Picture 5">
            <a:extLst>
              <a:ext uri="{FF2B5EF4-FFF2-40B4-BE49-F238E27FC236}">
                <a16:creationId xmlns:a16="http://schemas.microsoft.com/office/drawing/2014/main" id="{0681522B-FF4F-4D08-D6C5-D7F3FE55F3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2309019"/>
            <a:ext cx="9601200" cy="3429000"/>
          </a:xfrm>
          <a:prstGeom prst="rect">
            <a:avLst/>
          </a:prstGeom>
        </p:spPr>
      </p:pic>
    </p:spTree>
    <p:extLst>
      <p:ext uri="{BB962C8B-B14F-4D97-AF65-F5344CB8AC3E}">
        <p14:creationId xmlns:p14="http://schemas.microsoft.com/office/powerpoint/2010/main" val="17115020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DB266-896C-5D4B-AA2F-35EF7A4C23F1}"/>
              </a:ext>
            </a:extLst>
          </p:cNvPr>
          <p:cNvSpPr>
            <a:spLocks noGrp="1"/>
          </p:cNvSpPr>
          <p:nvPr>
            <p:ph type="title"/>
          </p:nvPr>
        </p:nvSpPr>
        <p:spPr/>
        <p:txBody>
          <a:bodyPr/>
          <a:lstStyle/>
          <a:p>
            <a:r>
              <a:rPr lang="en-US" dirty="0"/>
              <a:t>Supervised learning – Optimization algorithms – Advanced optimization</a:t>
            </a:r>
          </a:p>
        </p:txBody>
      </p:sp>
      <p:sp>
        <p:nvSpPr>
          <p:cNvPr id="3" name="Content Placeholder 2">
            <a:extLst>
              <a:ext uri="{FF2B5EF4-FFF2-40B4-BE49-F238E27FC236}">
                <a16:creationId xmlns:a16="http://schemas.microsoft.com/office/drawing/2014/main" id="{395FE516-1D2D-FC77-A363-E2BD82564E3A}"/>
              </a:ext>
            </a:extLst>
          </p:cNvPr>
          <p:cNvSpPr>
            <a:spLocks noGrp="1"/>
          </p:cNvSpPr>
          <p:nvPr>
            <p:ph idx="1"/>
          </p:nvPr>
        </p:nvSpPr>
        <p:spPr/>
        <p:txBody>
          <a:bodyPr/>
          <a:lstStyle/>
          <a:p>
            <a:r>
              <a:rPr lang="en-US" dirty="0"/>
              <a:t>Conjugate gradient</a:t>
            </a:r>
          </a:p>
          <a:p>
            <a:endParaRPr lang="en-US" dirty="0"/>
          </a:p>
          <a:p>
            <a:r>
              <a:rPr lang="en-US" dirty="0"/>
              <a:t>BFGS (</a:t>
            </a:r>
            <a:r>
              <a:rPr lang="en-US" b="0" i="0" dirty="0" err="1">
                <a:solidFill>
                  <a:srgbClr val="202124"/>
                </a:solidFill>
                <a:effectLst/>
                <a:highlight>
                  <a:srgbClr val="FFFFFF"/>
                </a:highlight>
                <a:latin typeface="Google Sans"/>
              </a:rPr>
              <a:t>Broyden</a:t>
            </a:r>
            <a:r>
              <a:rPr lang="en-US" b="0" i="0" dirty="0">
                <a:solidFill>
                  <a:srgbClr val="202124"/>
                </a:solidFill>
                <a:effectLst/>
                <a:highlight>
                  <a:srgbClr val="FFFFFF"/>
                </a:highlight>
                <a:latin typeface="Google Sans"/>
              </a:rPr>
              <a:t>–Fletcher–Goldfarb–</a:t>
            </a:r>
            <a:r>
              <a:rPr lang="en-US" b="0" i="0" dirty="0" err="1">
                <a:solidFill>
                  <a:srgbClr val="202124"/>
                </a:solidFill>
                <a:effectLst/>
                <a:highlight>
                  <a:srgbClr val="FFFFFF"/>
                </a:highlight>
                <a:latin typeface="Google Sans"/>
              </a:rPr>
              <a:t>Shanno</a:t>
            </a:r>
            <a:r>
              <a:rPr lang="en-US" b="0" i="0" dirty="0">
                <a:solidFill>
                  <a:srgbClr val="202124"/>
                </a:solidFill>
                <a:effectLst/>
                <a:highlight>
                  <a:srgbClr val="FFFFFF"/>
                </a:highlight>
                <a:latin typeface="Google Sans"/>
              </a:rPr>
              <a:t>) algorithm</a:t>
            </a:r>
            <a:endParaRPr lang="en-US" dirty="0"/>
          </a:p>
          <a:p>
            <a:endParaRPr lang="en-US" dirty="0"/>
          </a:p>
          <a:p>
            <a:r>
              <a:rPr lang="en-US" dirty="0"/>
              <a:t>L-BFGS (Limited-memory BFGS)</a:t>
            </a:r>
          </a:p>
        </p:txBody>
      </p:sp>
      <p:sp>
        <p:nvSpPr>
          <p:cNvPr id="4" name="Footer Placeholder 3">
            <a:extLst>
              <a:ext uri="{FF2B5EF4-FFF2-40B4-BE49-F238E27FC236}">
                <a16:creationId xmlns:a16="http://schemas.microsoft.com/office/drawing/2014/main" id="{ECEB0821-028B-482A-8D02-3CBACE596B41}"/>
              </a:ext>
            </a:extLst>
          </p:cNvPr>
          <p:cNvSpPr>
            <a:spLocks noGrp="1"/>
          </p:cNvSpPr>
          <p:nvPr>
            <p:ph type="ftr" sz="quarter" idx="11"/>
          </p:nvPr>
        </p:nvSpPr>
        <p:spPr/>
        <p:txBody>
          <a:bodyPr/>
          <a:lstStyle/>
          <a:p>
            <a:r>
              <a:rPr lang="en-US"/>
              <a:t>GitHub repository: https://github.com/Nguh-Prince/Intro-to-AI</a:t>
            </a:r>
          </a:p>
        </p:txBody>
      </p:sp>
      <p:sp>
        <p:nvSpPr>
          <p:cNvPr id="5" name="Slide Number Placeholder 4">
            <a:extLst>
              <a:ext uri="{FF2B5EF4-FFF2-40B4-BE49-F238E27FC236}">
                <a16:creationId xmlns:a16="http://schemas.microsoft.com/office/drawing/2014/main" id="{27348EEF-1BCB-BCBD-D871-2B1FB4F604BA}"/>
              </a:ext>
            </a:extLst>
          </p:cNvPr>
          <p:cNvSpPr>
            <a:spLocks noGrp="1"/>
          </p:cNvSpPr>
          <p:nvPr>
            <p:ph type="sldNum" sz="quarter" idx="12"/>
          </p:nvPr>
        </p:nvSpPr>
        <p:spPr/>
        <p:txBody>
          <a:bodyPr/>
          <a:lstStyle/>
          <a:p>
            <a:fld id="{9BE5D848-AE51-45FF-98B6-73ED50936882}" type="slidenum">
              <a:rPr lang="en-US" smtClean="0"/>
              <a:t>22</a:t>
            </a:fld>
            <a:endParaRPr lang="en-US"/>
          </a:p>
        </p:txBody>
      </p:sp>
    </p:spTree>
    <p:extLst>
      <p:ext uri="{BB962C8B-B14F-4D97-AF65-F5344CB8AC3E}">
        <p14:creationId xmlns:p14="http://schemas.microsoft.com/office/powerpoint/2010/main" val="3011653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F606E-974F-67BA-E4FF-B747EB0170C3}"/>
              </a:ext>
            </a:extLst>
          </p:cNvPr>
          <p:cNvSpPr>
            <a:spLocks noGrp="1"/>
          </p:cNvSpPr>
          <p:nvPr>
            <p:ph type="title"/>
          </p:nvPr>
        </p:nvSpPr>
        <p:spPr/>
        <p:txBody>
          <a:bodyPr/>
          <a:lstStyle/>
          <a:p>
            <a:r>
              <a:rPr lang="en-US" dirty="0"/>
              <a:t>Learning from Examples</a:t>
            </a:r>
          </a:p>
        </p:txBody>
      </p:sp>
      <p:sp>
        <p:nvSpPr>
          <p:cNvPr id="3" name="Content Placeholder 2">
            <a:extLst>
              <a:ext uri="{FF2B5EF4-FFF2-40B4-BE49-F238E27FC236}">
                <a16:creationId xmlns:a16="http://schemas.microsoft.com/office/drawing/2014/main" id="{F2DA31AE-4114-24DB-1521-6F681F95EBC0}"/>
              </a:ext>
            </a:extLst>
          </p:cNvPr>
          <p:cNvSpPr>
            <a:spLocks noGrp="1"/>
          </p:cNvSpPr>
          <p:nvPr>
            <p:ph idx="1"/>
          </p:nvPr>
        </p:nvSpPr>
        <p:spPr/>
        <p:txBody>
          <a:bodyPr/>
          <a:lstStyle/>
          <a:p>
            <a:r>
              <a:rPr lang="en-US" dirty="0"/>
              <a:t>Machine learning is defined as the field of study that gives computers the ability to learn without being explicitly programmed.</a:t>
            </a:r>
          </a:p>
          <a:p>
            <a:pPr marL="0" indent="0">
              <a:buNone/>
            </a:pPr>
            <a:endParaRPr lang="en-US" dirty="0"/>
          </a:p>
          <a:p>
            <a:r>
              <a:rPr lang="en-US" dirty="0"/>
              <a:t>Learning involves acquiring knowledge or skills from experience or data.</a:t>
            </a:r>
          </a:p>
          <a:p>
            <a:endParaRPr lang="en-US" dirty="0"/>
          </a:p>
          <a:p>
            <a:r>
              <a:rPr lang="en-US" dirty="0"/>
              <a:t>The 3 main forms of learning include supervised, unsupervised, reinforcement learning.</a:t>
            </a:r>
          </a:p>
        </p:txBody>
      </p:sp>
      <p:sp>
        <p:nvSpPr>
          <p:cNvPr id="4" name="Footer Placeholder 3">
            <a:extLst>
              <a:ext uri="{FF2B5EF4-FFF2-40B4-BE49-F238E27FC236}">
                <a16:creationId xmlns:a16="http://schemas.microsoft.com/office/drawing/2014/main" id="{20A5FFAE-E8F7-1525-38C3-5DBE8DD1C65F}"/>
              </a:ext>
            </a:extLst>
          </p:cNvPr>
          <p:cNvSpPr>
            <a:spLocks noGrp="1"/>
          </p:cNvSpPr>
          <p:nvPr>
            <p:ph type="ftr" sz="quarter" idx="11"/>
          </p:nvPr>
        </p:nvSpPr>
        <p:spPr/>
        <p:txBody>
          <a:bodyPr/>
          <a:lstStyle/>
          <a:p>
            <a:r>
              <a:rPr lang="en-US"/>
              <a:t>GitHub repository: https://github.com/Nguh-Prince/Intro-to-AI</a:t>
            </a:r>
          </a:p>
        </p:txBody>
      </p:sp>
      <p:sp>
        <p:nvSpPr>
          <p:cNvPr id="5" name="Slide Number Placeholder 4">
            <a:extLst>
              <a:ext uri="{FF2B5EF4-FFF2-40B4-BE49-F238E27FC236}">
                <a16:creationId xmlns:a16="http://schemas.microsoft.com/office/drawing/2014/main" id="{E664C873-76F1-B6F5-3E1B-59008B782D1B}"/>
              </a:ext>
            </a:extLst>
          </p:cNvPr>
          <p:cNvSpPr>
            <a:spLocks noGrp="1"/>
          </p:cNvSpPr>
          <p:nvPr>
            <p:ph type="sldNum" sz="quarter" idx="12"/>
          </p:nvPr>
        </p:nvSpPr>
        <p:spPr/>
        <p:txBody>
          <a:bodyPr/>
          <a:lstStyle/>
          <a:p>
            <a:fld id="{9BE5D848-AE51-45FF-98B6-73ED50936882}" type="slidenum">
              <a:rPr lang="en-US" smtClean="0"/>
              <a:t>3</a:t>
            </a:fld>
            <a:endParaRPr lang="en-US"/>
          </a:p>
        </p:txBody>
      </p:sp>
    </p:spTree>
    <p:extLst>
      <p:ext uri="{BB962C8B-B14F-4D97-AF65-F5344CB8AC3E}">
        <p14:creationId xmlns:p14="http://schemas.microsoft.com/office/powerpoint/2010/main" val="655430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650D775-66FB-7EFB-BDE7-9088607DA762}"/>
              </a:ext>
            </a:extLst>
          </p:cNvPr>
          <p:cNvPicPr>
            <a:picLocks noChangeAspect="1"/>
          </p:cNvPicPr>
          <p:nvPr/>
        </p:nvPicPr>
        <p:blipFill>
          <a:blip r:embed="rId2"/>
          <a:stretch>
            <a:fillRect/>
          </a:stretch>
        </p:blipFill>
        <p:spPr>
          <a:xfrm>
            <a:off x="0" y="2829"/>
            <a:ext cx="12192000" cy="6852341"/>
          </a:xfrm>
          <a:prstGeom prst="rect">
            <a:avLst/>
          </a:prstGeom>
        </p:spPr>
      </p:pic>
      <p:sp>
        <p:nvSpPr>
          <p:cNvPr id="2" name="Footer Placeholder 1">
            <a:extLst>
              <a:ext uri="{FF2B5EF4-FFF2-40B4-BE49-F238E27FC236}">
                <a16:creationId xmlns:a16="http://schemas.microsoft.com/office/drawing/2014/main" id="{A9D7A8D3-8150-7A88-1D36-FCCE4B181EB0}"/>
              </a:ext>
            </a:extLst>
          </p:cNvPr>
          <p:cNvSpPr>
            <a:spLocks noGrp="1"/>
          </p:cNvSpPr>
          <p:nvPr>
            <p:ph type="ftr" sz="quarter" idx="11"/>
          </p:nvPr>
        </p:nvSpPr>
        <p:spPr/>
        <p:txBody>
          <a:bodyPr/>
          <a:lstStyle/>
          <a:p>
            <a:r>
              <a:rPr lang="en-US"/>
              <a:t>GitHub repository: https://github.com/Nguh-Prince/Intro-to-AI</a:t>
            </a:r>
          </a:p>
        </p:txBody>
      </p:sp>
      <p:sp>
        <p:nvSpPr>
          <p:cNvPr id="3" name="Slide Number Placeholder 2">
            <a:extLst>
              <a:ext uri="{FF2B5EF4-FFF2-40B4-BE49-F238E27FC236}">
                <a16:creationId xmlns:a16="http://schemas.microsoft.com/office/drawing/2014/main" id="{C1F12D59-D423-EE45-134E-8C3BD6A9B6A9}"/>
              </a:ext>
            </a:extLst>
          </p:cNvPr>
          <p:cNvSpPr>
            <a:spLocks noGrp="1"/>
          </p:cNvSpPr>
          <p:nvPr>
            <p:ph type="sldNum" sz="quarter" idx="12"/>
          </p:nvPr>
        </p:nvSpPr>
        <p:spPr/>
        <p:txBody>
          <a:bodyPr/>
          <a:lstStyle/>
          <a:p>
            <a:fld id="{9BE5D848-AE51-45FF-98B6-73ED50936882}" type="slidenum">
              <a:rPr lang="en-US" smtClean="0"/>
              <a:t>4</a:t>
            </a:fld>
            <a:endParaRPr lang="en-US"/>
          </a:p>
        </p:txBody>
      </p:sp>
    </p:spTree>
    <p:extLst>
      <p:ext uri="{BB962C8B-B14F-4D97-AF65-F5344CB8AC3E}">
        <p14:creationId xmlns:p14="http://schemas.microsoft.com/office/powerpoint/2010/main" val="1394667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2E90E-11C2-B7FB-D3DE-CBB4402C7A15}"/>
              </a:ext>
            </a:extLst>
          </p:cNvPr>
          <p:cNvSpPr>
            <a:spLocks noGrp="1"/>
          </p:cNvSpPr>
          <p:nvPr>
            <p:ph type="title"/>
          </p:nvPr>
        </p:nvSpPr>
        <p:spPr/>
        <p:txBody>
          <a:bodyPr/>
          <a:lstStyle/>
          <a:p>
            <a:r>
              <a:rPr lang="en-US" dirty="0"/>
              <a:t>Supervised Learning</a:t>
            </a:r>
          </a:p>
        </p:txBody>
      </p:sp>
      <p:sp>
        <p:nvSpPr>
          <p:cNvPr id="3" name="Content Placeholder 2">
            <a:extLst>
              <a:ext uri="{FF2B5EF4-FFF2-40B4-BE49-F238E27FC236}">
                <a16:creationId xmlns:a16="http://schemas.microsoft.com/office/drawing/2014/main" id="{59165F1E-5196-DD47-BAF9-710935F2600C}"/>
              </a:ext>
            </a:extLst>
          </p:cNvPr>
          <p:cNvSpPr>
            <a:spLocks noGrp="1"/>
          </p:cNvSpPr>
          <p:nvPr>
            <p:ph idx="1"/>
          </p:nvPr>
        </p:nvSpPr>
        <p:spPr/>
        <p:txBody>
          <a:bodyPr/>
          <a:lstStyle/>
          <a:p>
            <a:r>
              <a:rPr lang="en-US" dirty="0"/>
              <a:t>In supervised learning, we are given a data set and already know what out correct output should look like.</a:t>
            </a:r>
          </a:p>
          <a:p>
            <a:endParaRPr lang="en-US" dirty="0"/>
          </a:p>
          <a:p>
            <a:r>
              <a:rPr lang="en-US" dirty="0"/>
              <a:t>We use a set of variables (or features), denoted as X, to predict an outcome, Y.</a:t>
            </a:r>
          </a:p>
          <a:p>
            <a:endParaRPr lang="en-US" dirty="0"/>
          </a:p>
          <a:p>
            <a:r>
              <a:rPr lang="en-US" dirty="0"/>
              <a:t>Supervised learning problems are classified into “regression” and “classification” problems</a:t>
            </a:r>
          </a:p>
        </p:txBody>
      </p:sp>
      <p:sp>
        <p:nvSpPr>
          <p:cNvPr id="4" name="Footer Placeholder 3">
            <a:extLst>
              <a:ext uri="{FF2B5EF4-FFF2-40B4-BE49-F238E27FC236}">
                <a16:creationId xmlns:a16="http://schemas.microsoft.com/office/drawing/2014/main" id="{C5C5B38A-0363-53E9-5494-B7E99611066D}"/>
              </a:ext>
            </a:extLst>
          </p:cNvPr>
          <p:cNvSpPr>
            <a:spLocks noGrp="1"/>
          </p:cNvSpPr>
          <p:nvPr>
            <p:ph type="ftr" sz="quarter" idx="11"/>
          </p:nvPr>
        </p:nvSpPr>
        <p:spPr/>
        <p:txBody>
          <a:bodyPr/>
          <a:lstStyle/>
          <a:p>
            <a:r>
              <a:rPr lang="en-US"/>
              <a:t>GitHub repository: https://github.com/Nguh-Prince/Intro-to-AI</a:t>
            </a:r>
          </a:p>
        </p:txBody>
      </p:sp>
      <p:sp>
        <p:nvSpPr>
          <p:cNvPr id="5" name="Slide Number Placeholder 4">
            <a:extLst>
              <a:ext uri="{FF2B5EF4-FFF2-40B4-BE49-F238E27FC236}">
                <a16:creationId xmlns:a16="http://schemas.microsoft.com/office/drawing/2014/main" id="{6AABEA55-1C07-8CAC-12C2-72C42C9CD172}"/>
              </a:ext>
            </a:extLst>
          </p:cNvPr>
          <p:cNvSpPr>
            <a:spLocks noGrp="1"/>
          </p:cNvSpPr>
          <p:nvPr>
            <p:ph type="sldNum" sz="quarter" idx="12"/>
          </p:nvPr>
        </p:nvSpPr>
        <p:spPr/>
        <p:txBody>
          <a:bodyPr/>
          <a:lstStyle/>
          <a:p>
            <a:fld id="{9BE5D848-AE51-45FF-98B6-73ED50936882}" type="slidenum">
              <a:rPr lang="en-US" smtClean="0"/>
              <a:t>5</a:t>
            </a:fld>
            <a:endParaRPr lang="en-US"/>
          </a:p>
        </p:txBody>
      </p:sp>
    </p:spTree>
    <p:extLst>
      <p:ext uri="{BB962C8B-B14F-4D97-AF65-F5344CB8AC3E}">
        <p14:creationId xmlns:p14="http://schemas.microsoft.com/office/powerpoint/2010/main" val="3627379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2E90E-11C2-B7FB-D3DE-CBB4402C7A15}"/>
              </a:ext>
            </a:extLst>
          </p:cNvPr>
          <p:cNvSpPr>
            <a:spLocks noGrp="1"/>
          </p:cNvSpPr>
          <p:nvPr>
            <p:ph type="title"/>
          </p:nvPr>
        </p:nvSpPr>
        <p:spPr/>
        <p:txBody>
          <a:bodyPr/>
          <a:lstStyle/>
          <a:p>
            <a:r>
              <a:rPr lang="en-US" dirty="0"/>
              <a:t>Supervised Learning</a:t>
            </a:r>
          </a:p>
        </p:txBody>
      </p:sp>
      <p:sp>
        <p:nvSpPr>
          <p:cNvPr id="3" name="Content Placeholder 2">
            <a:extLst>
              <a:ext uri="{FF2B5EF4-FFF2-40B4-BE49-F238E27FC236}">
                <a16:creationId xmlns:a16="http://schemas.microsoft.com/office/drawing/2014/main" id="{59165F1E-5196-DD47-BAF9-710935F2600C}"/>
              </a:ext>
            </a:extLst>
          </p:cNvPr>
          <p:cNvSpPr>
            <a:spLocks noGrp="1"/>
          </p:cNvSpPr>
          <p:nvPr>
            <p:ph idx="1"/>
          </p:nvPr>
        </p:nvSpPr>
        <p:spPr/>
        <p:txBody>
          <a:bodyPr>
            <a:normAutofit fontScale="92500" lnSpcReduction="10000"/>
          </a:bodyPr>
          <a:lstStyle/>
          <a:p>
            <a:r>
              <a:rPr lang="en-US" dirty="0"/>
              <a:t>In a regression problem, we are trying to predict results within a continuous output.</a:t>
            </a:r>
          </a:p>
          <a:p>
            <a:endParaRPr lang="en-US" dirty="0"/>
          </a:p>
          <a:p>
            <a:r>
              <a:rPr lang="en-US" dirty="0"/>
              <a:t>Example: predicting the price of a house given its dimension. The price has a continuous range of values.</a:t>
            </a:r>
          </a:p>
          <a:p>
            <a:endParaRPr lang="en-US" dirty="0"/>
          </a:p>
          <a:p>
            <a:r>
              <a:rPr lang="en-US" dirty="0"/>
              <a:t>In a classification problem, we are instead trying to predict results in a discrete output.</a:t>
            </a:r>
          </a:p>
          <a:p>
            <a:endParaRPr lang="en-US" dirty="0"/>
          </a:p>
          <a:p>
            <a:r>
              <a:rPr lang="en-US" dirty="0"/>
              <a:t>Example: predicting the type of breast cancer (malignant or benign) given the tumor size</a:t>
            </a:r>
          </a:p>
        </p:txBody>
      </p:sp>
      <p:sp>
        <p:nvSpPr>
          <p:cNvPr id="4" name="Footer Placeholder 3">
            <a:extLst>
              <a:ext uri="{FF2B5EF4-FFF2-40B4-BE49-F238E27FC236}">
                <a16:creationId xmlns:a16="http://schemas.microsoft.com/office/drawing/2014/main" id="{FFD556B7-9834-E7F4-957E-6F426C93276A}"/>
              </a:ext>
            </a:extLst>
          </p:cNvPr>
          <p:cNvSpPr>
            <a:spLocks noGrp="1"/>
          </p:cNvSpPr>
          <p:nvPr>
            <p:ph type="ftr" sz="quarter" idx="11"/>
          </p:nvPr>
        </p:nvSpPr>
        <p:spPr/>
        <p:txBody>
          <a:bodyPr/>
          <a:lstStyle/>
          <a:p>
            <a:r>
              <a:rPr lang="en-US"/>
              <a:t>GitHub repository: https://github.com/Nguh-Prince/Intro-to-AI</a:t>
            </a:r>
          </a:p>
        </p:txBody>
      </p:sp>
      <p:sp>
        <p:nvSpPr>
          <p:cNvPr id="5" name="Slide Number Placeholder 4">
            <a:extLst>
              <a:ext uri="{FF2B5EF4-FFF2-40B4-BE49-F238E27FC236}">
                <a16:creationId xmlns:a16="http://schemas.microsoft.com/office/drawing/2014/main" id="{2E42BD8D-1FD1-7BA8-4221-2688D1EA1248}"/>
              </a:ext>
            </a:extLst>
          </p:cNvPr>
          <p:cNvSpPr>
            <a:spLocks noGrp="1"/>
          </p:cNvSpPr>
          <p:nvPr>
            <p:ph type="sldNum" sz="quarter" idx="12"/>
          </p:nvPr>
        </p:nvSpPr>
        <p:spPr/>
        <p:txBody>
          <a:bodyPr/>
          <a:lstStyle/>
          <a:p>
            <a:fld id="{9BE5D848-AE51-45FF-98B6-73ED50936882}" type="slidenum">
              <a:rPr lang="en-US" smtClean="0"/>
              <a:t>6</a:t>
            </a:fld>
            <a:endParaRPr lang="en-US"/>
          </a:p>
        </p:txBody>
      </p:sp>
    </p:spTree>
    <p:extLst>
      <p:ext uri="{BB962C8B-B14F-4D97-AF65-F5344CB8AC3E}">
        <p14:creationId xmlns:p14="http://schemas.microsoft.com/office/powerpoint/2010/main" val="2846548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E0B160-A712-22DB-10A9-50E9B7B1498B}"/>
              </a:ext>
            </a:extLst>
          </p:cNvPr>
          <p:cNvPicPr>
            <a:picLocks noChangeAspect="1"/>
          </p:cNvPicPr>
          <p:nvPr/>
        </p:nvPicPr>
        <p:blipFill rotWithShape="1">
          <a:blip r:embed="rId2"/>
          <a:srcRect l="1275" r="1275" b="1710"/>
          <a:stretch/>
        </p:blipFill>
        <p:spPr>
          <a:xfrm>
            <a:off x="1630680" y="856891"/>
            <a:ext cx="8930640" cy="5056229"/>
          </a:xfrm>
          <a:prstGeom prst="rect">
            <a:avLst/>
          </a:prstGeom>
        </p:spPr>
      </p:pic>
      <p:sp>
        <p:nvSpPr>
          <p:cNvPr id="2" name="Footer Placeholder 1">
            <a:extLst>
              <a:ext uri="{FF2B5EF4-FFF2-40B4-BE49-F238E27FC236}">
                <a16:creationId xmlns:a16="http://schemas.microsoft.com/office/drawing/2014/main" id="{8258C0D3-9754-362B-8F92-15E23098D7FE}"/>
              </a:ext>
            </a:extLst>
          </p:cNvPr>
          <p:cNvSpPr>
            <a:spLocks noGrp="1"/>
          </p:cNvSpPr>
          <p:nvPr>
            <p:ph type="ftr" sz="quarter" idx="11"/>
          </p:nvPr>
        </p:nvSpPr>
        <p:spPr/>
        <p:txBody>
          <a:bodyPr/>
          <a:lstStyle/>
          <a:p>
            <a:r>
              <a:rPr lang="en-US"/>
              <a:t>GitHub repository: https://github.com/Nguh-Prince/Intro-to-AI</a:t>
            </a:r>
          </a:p>
        </p:txBody>
      </p:sp>
      <p:sp>
        <p:nvSpPr>
          <p:cNvPr id="3" name="Slide Number Placeholder 2">
            <a:extLst>
              <a:ext uri="{FF2B5EF4-FFF2-40B4-BE49-F238E27FC236}">
                <a16:creationId xmlns:a16="http://schemas.microsoft.com/office/drawing/2014/main" id="{E8B7E269-447E-08A8-A843-5DC7A961D3C8}"/>
              </a:ext>
            </a:extLst>
          </p:cNvPr>
          <p:cNvSpPr>
            <a:spLocks noGrp="1"/>
          </p:cNvSpPr>
          <p:nvPr>
            <p:ph type="sldNum" sz="quarter" idx="12"/>
          </p:nvPr>
        </p:nvSpPr>
        <p:spPr/>
        <p:txBody>
          <a:bodyPr/>
          <a:lstStyle/>
          <a:p>
            <a:fld id="{9BE5D848-AE51-45FF-98B6-73ED50936882}" type="slidenum">
              <a:rPr lang="en-US" smtClean="0"/>
              <a:t>7</a:t>
            </a:fld>
            <a:endParaRPr lang="en-US"/>
          </a:p>
        </p:txBody>
      </p:sp>
    </p:spTree>
    <p:extLst>
      <p:ext uri="{BB962C8B-B14F-4D97-AF65-F5344CB8AC3E}">
        <p14:creationId xmlns:p14="http://schemas.microsoft.com/office/powerpoint/2010/main" val="4169011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D5C7637-33B7-1269-2CCF-6751E898AC6D}"/>
              </a:ext>
            </a:extLst>
          </p:cNvPr>
          <p:cNvPicPr>
            <a:picLocks noChangeAspect="1"/>
          </p:cNvPicPr>
          <p:nvPr/>
        </p:nvPicPr>
        <p:blipFill>
          <a:blip r:embed="rId2"/>
          <a:stretch>
            <a:fillRect/>
          </a:stretch>
        </p:blipFill>
        <p:spPr>
          <a:xfrm>
            <a:off x="1556704" y="890233"/>
            <a:ext cx="9078592" cy="5077534"/>
          </a:xfrm>
          <a:prstGeom prst="rect">
            <a:avLst/>
          </a:prstGeom>
        </p:spPr>
      </p:pic>
      <p:sp>
        <p:nvSpPr>
          <p:cNvPr id="2" name="Footer Placeholder 1">
            <a:extLst>
              <a:ext uri="{FF2B5EF4-FFF2-40B4-BE49-F238E27FC236}">
                <a16:creationId xmlns:a16="http://schemas.microsoft.com/office/drawing/2014/main" id="{3DBE5DB0-4B5B-461A-1ABB-1E48BF091EB1}"/>
              </a:ext>
            </a:extLst>
          </p:cNvPr>
          <p:cNvSpPr>
            <a:spLocks noGrp="1"/>
          </p:cNvSpPr>
          <p:nvPr>
            <p:ph type="ftr" sz="quarter" idx="11"/>
          </p:nvPr>
        </p:nvSpPr>
        <p:spPr/>
        <p:txBody>
          <a:bodyPr/>
          <a:lstStyle/>
          <a:p>
            <a:r>
              <a:rPr lang="en-US"/>
              <a:t>GitHub repository: https://github.com/Nguh-Prince/Intro-to-AI</a:t>
            </a:r>
          </a:p>
        </p:txBody>
      </p:sp>
      <p:sp>
        <p:nvSpPr>
          <p:cNvPr id="3" name="Slide Number Placeholder 2">
            <a:extLst>
              <a:ext uri="{FF2B5EF4-FFF2-40B4-BE49-F238E27FC236}">
                <a16:creationId xmlns:a16="http://schemas.microsoft.com/office/drawing/2014/main" id="{964E6908-51E9-A955-0ECB-6756B0C604BF}"/>
              </a:ext>
            </a:extLst>
          </p:cNvPr>
          <p:cNvSpPr>
            <a:spLocks noGrp="1"/>
          </p:cNvSpPr>
          <p:nvPr>
            <p:ph type="sldNum" sz="quarter" idx="12"/>
          </p:nvPr>
        </p:nvSpPr>
        <p:spPr/>
        <p:txBody>
          <a:bodyPr/>
          <a:lstStyle/>
          <a:p>
            <a:fld id="{9BE5D848-AE51-45FF-98B6-73ED50936882}" type="slidenum">
              <a:rPr lang="en-US" smtClean="0"/>
              <a:t>8</a:t>
            </a:fld>
            <a:endParaRPr lang="en-US"/>
          </a:p>
        </p:txBody>
      </p:sp>
    </p:spTree>
    <p:extLst>
      <p:ext uri="{BB962C8B-B14F-4D97-AF65-F5344CB8AC3E}">
        <p14:creationId xmlns:p14="http://schemas.microsoft.com/office/powerpoint/2010/main" val="3496673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56421-DEBB-907D-BED8-73C06161ECB5}"/>
              </a:ext>
            </a:extLst>
          </p:cNvPr>
          <p:cNvSpPr>
            <a:spLocks noGrp="1"/>
          </p:cNvSpPr>
          <p:nvPr>
            <p:ph type="title"/>
          </p:nvPr>
        </p:nvSpPr>
        <p:spPr/>
        <p:txBody>
          <a:bodyPr/>
          <a:lstStyle/>
          <a:p>
            <a:r>
              <a:rPr lang="en-US" dirty="0"/>
              <a:t>Supervised learning – Refresher</a:t>
            </a:r>
          </a:p>
        </p:txBody>
      </p:sp>
      <p:sp>
        <p:nvSpPr>
          <p:cNvPr id="3" name="Content Placeholder 2">
            <a:extLst>
              <a:ext uri="{FF2B5EF4-FFF2-40B4-BE49-F238E27FC236}">
                <a16:creationId xmlns:a16="http://schemas.microsoft.com/office/drawing/2014/main" id="{4001FD65-E8B3-A682-2D43-884706F3FB7E}"/>
              </a:ext>
            </a:extLst>
          </p:cNvPr>
          <p:cNvSpPr>
            <a:spLocks noGrp="1"/>
          </p:cNvSpPr>
          <p:nvPr>
            <p:ph idx="1"/>
          </p:nvPr>
        </p:nvSpPr>
        <p:spPr/>
        <p:txBody>
          <a:bodyPr>
            <a:normAutofit fontScale="92500" lnSpcReduction="10000"/>
          </a:bodyPr>
          <a:lstStyle/>
          <a:p>
            <a:pPr marL="0" indent="0">
              <a:buNone/>
            </a:pPr>
            <a:r>
              <a:rPr lang="en-US" dirty="0"/>
              <a:t>You’re running a company, and you want to develop learning algorithms to address each of two problems. </a:t>
            </a:r>
          </a:p>
          <a:p>
            <a:pPr marL="0" indent="0">
              <a:buNone/>
            </a:pPr>
            <a:endParaRPr lang="en-US" dirty="0"/>
          </a:p>
          <a:p>
            <a:pPr marL="0" indent="0">
              <a:buNone/>
            </a:pPr>
            <a:r>
              <a:rPr lang="en-US" dirty="0"/>
              <a:t>Problem 1: You have a large inventory of identical items. You want to predict how many of these items will sell over the next 3 months. </a:t>
            </a:r>
          </a:p>
          <a:p>
            <a:pPr marL="0" indent="0">
              <a:buNone/>
            </a:pPr>
            <a:endParaRPr lang="en-US" dirty="0"/>
          </a:p>
          <a:p>
            <a:pPr marL="0" indent="0">
              <a:buNone/>
            </a:pPr>
            <a:r>
              <a:rPr lang="en-US" dirty="0"/>
              <a:t>Problem 2: You’d like software to examine individual customer accounts, and for each account decide if it has been hacked/compromised. </a:t>
            </a:r>
          </a:p>
          <a:p>
            <a:pPr marL="0" indent="0">
              <a:buNone/>
            </a:pPr>
            <a:endParaRPr lang="en-US" dirty="0"/>
          </a:p>
          <a:p>
            <a:pPr marL="0" indent="0">
              <a:buNone/>
            </a:pPr>
            <a:r>
              <a:rPr lang="en-US" dirty="0"/>
              <a:t>Should you treat these as classification or as regression problems? </a:t>
            </a:r>
          </a:p>
        </p:txBody>
      </p:sp>
      <p:sp>
        <p:nvSpPr>
          <p:cNvPr id="4" name="Footer Placeholder 3">
            <a:extLst>
              <a:ext uri="{FF2B5EF4-FFF2-40B4-BE49-F238E27FC236}">
                <a16:creationId xmlns:a16="http://schemas.microsoft.com/office/drawing/2014/main" id="{810290A2-1512-43F2-CB30-37CF6BBA9E8B}"/>
              </a:ext>
            </a:extLst>
          </p:cNvPr>
          <p:cNvSpPr>
            <a:spLocks noGrp="1"/>
          </p:cNvSpPr>
          <p:nvPr>
            <p:ph type="ftr" sz="quarter" idx="11"/>
          </p:nvPr>
        </p:nvSpPr>
        <p:spPr/>
        <p:txBody>
          <a:bodyPr/>
          <a:lstStyle/>
          <a:p>
            <a:r>
              <a:rPr lang="en-US"/>
              <a:t>GitHub repository: https://github.com/Nguh-Prince/Intro-to-AI</a:t>
            </a:r>
          </a:p>
        </p:txBody>
      </p:sp>
      <p:sp>
        <p:nvSpPr>
          <p:cNvPr id="5" name="Slide Number Placeholder 4">
            <a:extLst>
              <a:ext uri="{FF2B5EF4-FFF2-40B4-BE49-F238E27FC236}">
                <a16:creationId xmlns:a16="http://schemas.microsoft.com/office/drawing/2014/main" id="{D1AF659D-ABEB-031D-F7F5-C4501DC9EF6E}"/>
              </a:ext>
            </a:extLst>
          </p:cNvPr>
          <p:cNvSpPr>
            <a:spLocks noGrp="1"/>
          </p:cNvSpPr>
          <p:nvPr>
            <p:ph type="sldNum" sz="quarter" idx="12"/>
          </p:nvPr>
        </p:nvSpPr>
        <p:spPr/>
        <p:txBody>
          <a:bodyPr/>
          <a:lstStyle/>
          <a:p>
            <a:fld id="{9BE5D848-AE51-45FF-98B6-73ED50936882}" type="slidenum">
              <a:rPr lang="en-US" smtClean="0"/>
              <a:t>9</a:t>
            </a:fld>
            <a:endParaRPr lang="en-US"/>
          </a:p>
        </p:txBody>
      </p:sp>
    </p:spTree>
    <p:extLst>
      <p:ext uri="{BB962C8B-B14F-4D97-AF65-F5344CB8AC3E}">
        <p14:creationId xmlns:p14="http://schemas.microsoft.com/office/powerpoint/2010/main" val="13163876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829</TotalTime>
  <Words>1034</Words>
  <Application>Microsoft Office PowerPoint</Application>
  <PresentationFormat>Widescreen</PresentationFormat>
  <Paragraphs>138</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Google Sans</vt:lpstr>
      <vt:lpstr>MS Shell Dlg 2</vt:lpstr>
      <vt:lpstr>Office Theme</vt:lpstr>
      <vt:lpstr>(MACHINE) LEARNING</vt:lpstr>
      <vt:lpstr>Plan</vt:lpstr>
      <vt:lpstr>Learning from Examples</vt:lpstr>
      <vt:lpstr>PowerPoint Presentation</vt:lpstr>
      <vt:lpstr>Supervised Learning</vt:lpstr>
      <vt:lpstr>Supervised Learning</vt:lpstr>
      <vt:lpstr>PowerPoint Presentation</vt:lpstr>
      <vt:lpstr>PowerPoint Presentation</vt:lpstr>
      <vt:lpstr>Supervised learning – Refresher</vt:lpstr>
      <vt:lpstr>Supervised learning – Linear Regression</vt:lpstr>
      <vt:lpstr>Supervised learning – Linear Regression</vt:lpstr>
      <vt:lpstr>Supervised learning – Linear Regression</vt:lpstr>
      <vt:lpstr>Supervised learning – Linear Regression – Cost function</vt:lpstr>
      <vt:lpstr>Supervised learning – Linear Regression – Cost function</vt:lpstr>
      <vt:lpstr>Supervised learning – Linear Regression – Cost function</vt:lpstr>
      <vt:lpstr>Supervised learning – Logistic Regression – Binomial Classification</vt:lpstr>
      <vt:lpstr>PowerPoint Presentation</vt:lpstr>
      <vt:lpstr>PowerPoint Presentation</vt:lpstr>
      <vt:lpstr>Supervised learning – Optimization algorithms – Gradient Descent</vt:lpstr>
      <vt:lpstr>Supervised learning – Optimization algorithms – Gradient Descent</vt:lpstr>
      <vt:lpstr>Supervised learning – Optimization algorithms – Gradient Descent</vt:lpstr>
      <vt:lpstr>Supervised learning – Optimization algorithms – Advanced optimization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dc:title>
  <dc:creator>Nguh Prince</dc:creator>
  <cp:lastModifiedBy>Nguh Prince</cp:lastModifiedBy>
  <cp:revision>51</cp:revision>
  <dcterms:created xsi:type="dcterms:W3CDTF">2024-04-21T04:16:08Z</dcterms:created>
  <dcterms:modified xsi:type="dcterms:W3CDTF">2024-05-12T07:09:04Z</dcterms:modified>
</cp:coreProperties>
</file>