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E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EC34-F159-5B87-986D-DBA4FFAF7A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02CCE9-2545-39C7-757A-3D0E79546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2DD06C-9CCA-06DA-DE66-43993162913F}"/>
              </a:ext>
            </a:extLst>
          </p:cNvPr>
          <p:cNvSpPr>
            <a:spLocks noGrp="1"/>
          </p:cNvSpPr>
          <p:nvPr>
            <p:ph type="dt" sz="half" idx="10"/>
          </p:nvPr>
        </p:nvSpPr>
        <p:spPr/>
        <p:txBody>
          <a:bodyPr/>
          <a:lstStyle/>
          <a:p>
            <a:fld id="{4CE609A5-D991-4223-AB3C-D469074B6E13}" type="datetimeFigureOut">
              <a:rPr lang="en-US" smtClean="0"/>
              <a:t>1/25/2024</a:t>
            </a:fld>
            <a:endParaRPr lang="en-US"/>
          </a:p>
        </p:txBody>
      </p:sp>
      <p:sp>
        <p:nvSpPr>
          <p:cNvPr id="5" name="Footer Placeholder 4">
            <a:extLst>
              <a:ext uri="{FF2B5EF4-FFF2-40B4-BE49-F238E27FC236}">
                <a16:creationId xmlns:a16="http://schemas.microsoft.com/office/drawing/2014/main" id="{A391E3FD-8F2B-7564-7F41-75518FD7E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C1FE7-A3FB-530E-9315-1D6748588CB8}"/>
              </a:ext>
            </a:extLst>
          </p:cNvPr>
          <p:cNvSpPr>
            <a:spLocks noGrp="1"/>
          </p:cNvSpPr>
          <p:nvPr>
            <p:ph type="sldNum" sz="quarter" idx="12"/>
          </p:nvPr>
        </p:nvSpPr>
        <p:spPr/>
        <p:txBody>
          <a:bodyPr/>
          <a:lstStyle/>
          <a:p>
            <a:fld id="{F9018935-B100-48EE-95F5-01F64E1AE02C}" type="slidenum">
              <a:rPr lang="en-US" smtClean="0"/>
              <a:t>‹#›</a:t>
            </a:fld>
            <a:endParaRPr lang="en-US"/>
          </a:p>
        </p:txBody>
      </p:sp>
    </p:spTree>
    <p:extLst>
      <p:ext uri="{BB962C8B-B14F-4D97-AF65-F5344CB8AC3E}">
        <p14:creationId xmlns:p14="http://schemas.microsoft.com/office/powerpoint/2010/main" val="2289016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708DF-EF91-949F-5DAE-1BE168FC14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ED6884-ABAF-38D7-EB50-4329911E4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7CE24-A058-A669-2744-3045489453EA}"/>
              </a:ext>
            </a:extLst>
          </p:cNvPr>
          <p:cNvSpPr>
            <a:spLocks noGrp="1"/>
          </p:cNvSpPr>
          <p:nvPr>
            <p:ph type="dt" sz="half" idx="10"/>
          </p:nvPr>
        </p:nvSpPr>
        <p:spPr/>
        <p:txBody>
          <a:bodyPr/>
          <a:lstStyle/>
          <a:p>
            <a:fld id="{4CE609A5-D991-4223-AB3C-D469074B6E13}" type="datetimeFigureOut">
              <a:rPr lang="en-US" smtClean="0"/>
              <a:t>1/25/2024</a:t>
            </a:fld>
            <a:endParaRPr lang="en-US"/>
          </a:p>
        </p:txBody>
      </p:sp>
      <p:sp>
        <p:nvSpPr>
          <p:cNvPr id="5" name="Footer Placeholder 4">
            <a:extLst>
              <a:ext uri="{FF2B5EF4-FFF2-40B4-BE49-F238E27FC236}">
                <a16:creationId xmlns:a16="http://schemas.microsoft.com/office/drawing/2014/main" id="{63E6F386-9B81-386F-D24E-63C4DA95C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7DCB7-4F4C-4B9D-4226-0265E177A842}"/>
              </a:ext>
            </a:extLst>
          </p:cNvPr>
          <p:cNvSpPr>
            <a:spLocks noGrp="1"/>
          </p:cNvSpPr>
          <p:nvPr>
            <p:ph type="sldNum" sz="quarter" idx="12"/>
          </p:nvPr>
        </p:nvSpPr>
        <p:spPr/>
        <p:txBody>
          <a:bodyPr/>
          <a:lstStyle/>
          <a:p>
            <a:fld id="{F9018935-B100-48EE-95F5-01F64E1AE02C}" type="slidenum">
              <a:rPr lang="en-US" smtClean="0"/>
              <a:t>‹#›</a:t>
            </a:fld>
            <a:endParaRPr lang="en-US"/>
          </a:p>
        </p:txBody>
      </p:sp>
    </p:spTree>
    <p:extLst>
      <p:ext uri="{BB962C8B-B14F-4D97-AF65-F5344CB8AC3E}">
        <p14:creationId xmlns:p14="http://schemas.microsoft.com/office/powerpoint/2010/main" val="3920974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8F40D-C186-3AE1-177D-AFB696ADEC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7804CB-A3FA-6A92-1509-5502FC848A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6C79F-326D-D11F-5A7F-AD8E7DC8A508}"/>
              </a:ext>
            </a:extLst>
          </p:cNvPr>
          <p:cNvSpPr>
            <a:spLocks noGrp="1"/>
          </p:cNvSpPr>
          <p:nvPr>
            <p:ph type="dt" sz="half" idx="10"/>
          </p:nvPr>
        </p:nvSpPr>
        <p:spPr/>
        <p:txBody>
          <a:bodyPr/>
          <a:lstStyle/>
          <a:p>
            <a:fld id="{4CE609A5-D991-4223-AB3C-D469074B6E13}" type="datetimeFigureOut">
              <a:rPr lang="en-US" smtClean="0"/>
              <a:t>1/25/2024</a:t>
            </a:fld>
            <a:endParaRPr lang="en-US"/>
          </a:p>
        </p:txBody>
      </p:sp>
      <p:sp>
        <p:nvSpPr>
          <p:cNvPr id="5" name="Footer Placeholder 4">
            <a:extLst>
              <a:ext uri="{FF2B5EF4-FFF2-40B4-BE49-F238E27FC236}">
                <a16:creationId xmlns:a16="http://schemas.microsoft.com/office/drawing/2014/main" id="{58B71275-C271-115E-2544-F10246B72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30804-31D9-CC4D-B00B-87A2B53780E8}"/>
              </a:ext>
            </a:extLst>
          </p:cNvPr>
          <p:cNvSpPr>
            <a:spLocks noGrp="1"/>
          </p:cNvSpPr>
          <p:nvPr>
            <p:ph type="sldNum" sz="quarter" idx="12"/>
          </p:nvPr>
        </p:nvSpPr>
        <p:spPr/>
        <p:txBody>
          <a:bodyPr/>
          <a:lstStyle/>
          <a:p>
            <a:fld id="{F9018935-B100-48EE-95F5-01F64E1AE02C}" type="slidenum">
              <a:rPr lang="en-US" smtClean="0"/>
              <a:t>‹#›</a:t>
            </a:fld>
            <a:endParaRPr lang="en-US"/>
          </a:p>
        </p:txBody>
      </p:sp>
    </p:spTree>
    <p:extLst>
      <p:ext uri="{BB962C8B-B14F-4D97-AF65-F5344CB8AC3E}">
        <p14:creationId xmlns:p14="http://schemas.microsoft.com/office/powerpoint/2010/main" val="141208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9D2B-01AA-FAAE-CEDC-1CBFE0896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82F883-20E8-A67F-A804-F48AB6800E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6EC65-78EB-A2F4-1863-77BABFC618E6}"/>
              </a:ext>
            </a:extLst>
          </p:cNvPr>
          <p:cNvSpPr>
            <a:spLocks noGrp="1"/>
          </p:cNvSpPr>
          <p:nvPr>
            <p:ph type="dt" sz="half" idx="10"/>
          </p:nvPr>
        </p:nvSpPr>
        <p:spPr/>
        <p:txBody>
          <a:bodyPr/>
          <a:lstStyle/>
          <a:p>
            <a:fld id="{4CE609A5-D991-4223-AB3C-D469074B6E13}" type="datetimeFigureOut">
              <a:rPr lang="en-US" smtClean="0"/>
              <a:t>1/25/2024</a:t>
            </a:fld>
            <a:endParaRPr lang="en-US"/>
          </a:p>
        </p:txBody>
      </p:sp>
      <p:sp>
        <p:nvSpPr>
          <p:cNvPr id="5" name="Footer Placeholder 4">
            <a:extLst>
              <a:ext uri="{FF2B5EF4-FFF2-40B4-BE49-F238E27FC236}">
                <a16:creationId xmlns:a16="http://schemas.microsoft.com/office/drawing/2014/main" id="{3B57350B-4035-8F99-1775-B0F4261BE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F53FA-D5E2-454E-0F9D-DED94FAB1C62}"/>
              </a:ext>
            </a:extLst>
          </p:cNvPr>
          <p:cNvSpPr>
            <a:spLocks noGrp="1"/>
          </p:cNvSpPr>
          <p:nvPr>
            <p:ph type="sldNum" sz="quarter" idx="12"/>
          </p:nvPr>
        </p:nvSpPr>
        <p:spPr/>
        <p:txBody>
          <a:bodyPr/>
          <a:lstStyle/>
          <a:p>
            <a:fld id="{F9018935-B100-48EE-95F5-01F64E1AE02C}" type="slidenum">
              <a:rPr lang="en-US" smtClean="0"/>
              <a:t>‹#›</a:t>
            </a:fld>
            <a:endParaRPr lang="en-US"/>
          </a:p>
        </p:txBody>
      </p:sp>
    </p:spTree>
    <p:extLst>
      <p:ext uri="{BB962C8B-B14F-4D97-AF65-F5344CB8AC3E}">
        <p14:creationId xmlns:p14="http://schemas.microsoft.com/office/powerpoint/2010/main" val="335070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82D4-93AF-0238-598B-A59D0C9AC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11306A-73E8-5864-5398-F706FBADB0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DD780-E11F-8B41-A668-0B2A87A7DD37}"/>
              </a:ext>
            </a:extLst>
          </p:cNvPr>
          <p:cNvSpPr>
            <a:spLocks noGrp="1"/>
          </p:cNvSpPr>
          <p:nvPr>
            <p:ph type="dt" sz="half" idx="10"/>
          </p:nvPr>
        </p:nvSpPr>
        <p:spPr/>
        <p:txBody>
          <a:bodyPr/>
          <a:lstStyle/>
          <a:p>
            <a:fld id="{4CE609A5-D991-4223-AB3C-D469074B6E13}" type="datetimeFigureOut">
              <a:rPr lang="en-US" smtClean="0"/>
              <a:t>1/25/2024</a:t>
            </a:fld>
            <a:endParaRPr lang="en-US"/>
          </a:p>
        </p:txBody>
      </p:sp>
      <p:sp>
        <p:nvSpPr>
          <p:cNvPr id="5" name="Footer Placeholder 4">
            <a:extLst>
              <a:ext uri="{FF2B5EF4-FFF2-40B4-BE49-F238E27FC236}">
                <a16:creationId xmlns:a16="http://schemas.microsoft.com/office/drawing/2014/main" id="{3FD3F656-59BD-DF18-40F3-3695B1653C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04C04-437A-CCA8-44F2-E979F4CCA45A}"/>
              </a:ext>
            </a:extLst>
          </p:cNvPr>
          <p:cNvSpPr>
            <a:spLocks noGrp="1"/>
          </p:cNvSpPr>
          <p:nvPr>
            <p:ph type="sldNum" sz="quarter" idx="12"/>
          </p:nvPr>
        </p:nvSpPr>
        <p:spPr/>
        <p:txBody>
          <a:bodyPr/>
          <a:lstStyle/>
          <a:p>
            <a:fld id="{F9018935-B100-48EE-95F5-01F64E1AE02C}" type="slidenum">
              <a:rPr lang="en-US" smtClean="0"/>
              <a:t>‹#›</a:t>
            </a:fld>
            <a:endParaRPr lang="en-US"/>
          </a:p>
        </p:txBody>
      </p:sp>
    </p:spTree>
    <p:extLst>
      <p:ext uri="{BB962C8B-B14F-4D97-AF65-F5344CB8AC3E}">
        <p14:creationId xmlns:p14="http://schemas.microsoft.com/office/powerpoint/2010/main" val="171692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C9D4-76A2-45E0-A03B-0E64F549B2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F5E8D7-7E43-B4A0-189E-0FFD164A1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8AF4DC-497D-BF2A-32E5-6B1B2FA7B9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0CDE20-E420-B8D4-EE7D-DFECDB27B946}"/>
              </a:ext>
            </a:extLst>
          </p:cNvPr>
          <p:cNvSpPr>
            <a:spLocks noGrp="1"/>
          </p:cNvSpPr>
          <p:nvPr>
            <p:ph type="dt" sz="half" idx="10"/>
          </p:nvPr>
        </p:nvSpPr>
        <p:spPr/>
        <p:txBody>
          <a:bodyPr/>
          <a:lstStyle/>
          <a:p>
            <a:fld id="{4CE609A5-D991-4223-AB3C-D469074B6E13}" type="datetimeFigureOut">
              <a:rPr lang="en-US" smtClean="0"/>
              <a:t>1/25/2024</a:t>
            </a:fld>
            <a:endParaRPr lang="en-US"/>
          </a:p>
        </p:txBody>
      </p:sp>
      <p:sp>
        <p:nvSpPr>
          <p:cNvPr id="6" name="Footer Placeholder 5">
            <a:extLst>
              <a:ext uri="{FF2B5EF4-FFF2-40B4-BE49-F238E27FC236}">
                <a16:creationId xmlns:a16="http://schemas.microsoft.com/office/drawing/2014/main" id="{FC523C6F-9A12-A2B3-3957-9EE71C5E15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21BEEA-3D00-B773-9037-13A1E2E70D3C}"/>
              </a:ext>
            </a:extLst>
          </p:cNvPr>
          <p:cNvSpPr>
            <a:spLocks noGrp="1"/>
          </p:cNvSpPr>
          <p:nvPr>
            <p:ph type="sldNum" sz="quarter" idx="12"/>
          </p:nvPr>
        </p:nvSpPr>
        <p:spPr/>
        <p:txBody>
          <a:bodyPr/>
          <a:lstStyle/>
          <a:p>
            <a:fld id="{F9018935-B100-48EE-95F5-01F64E1AE02C}" type="slidenum">
              <a:rPr lang="en-US" smtClean="0"/>
              <a:t>‹#›</a:t>
            </a:fld>
            <a:endParaRPr lang="en-US"/>
          </a:p>
        </p:txBody>
      </p:sp>
    </p:spTree>
    <p:extLst>
      <p:ext uri="{BB962C8B-B14F-4D97-AF65-F5344CB8AC3E}">
        <p14:creationId xmlns:p14="http://schemas.microsoft.com/office/powerpoint/2010/main" val="166232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4981-107C-FBEB-BA7B-A7E97D927E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579DF3-BA41-B90E-5522-FAED663E0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22479C-B83A-123E-3C0F-E83484EDD1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D6A9FB-42AE-50FB-3ACB-20001A7060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E30AC7-57CC-10C3-698B-57E9868238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7021FE-9C6D-EF45-2FEF-98AF34A807A1}"/>
              </a:ext>
            </a:extLst>
          </p:cNvPr>
          <p:cNvSpPr>
            <a:spLocks noGrp="1"/>
          </p:cNvSpPr>
          <p:nvPr>
            <p:ph type="dt" sz="half" idx="10"/>
          </p:nvPr>
        </p:nvSpPr>
        <p:spPr/>
        <p:txBody>
          <a:bodyPr/>
          <a:lstStyle/>
          <a:p>
            <a:fld id="{4CE609A5-D991-4223-AB3C-D469074B6E13}" type="datetimeFigureOut">
              <a:rPr lang="en-US" smtClean="0"/>
              <a:t>1/25/2024</a:t>
            </a:fld>
            <a:endParaRPr lang="en-US"/>
          </a:p>
        </p:txBody>
      </p:sp>
      <p:sp>
        <p:nvSpPr>
          <p:cNvPr id="8" name="Footer Placeholder 7">
            <a:extLst>
              <a:ext uri="{FF2B5EF4-FFF2-40B4-BE49-F238E27FC236}">
                <a16:creationId xmlns:a16="http://schemas.microsoft.com/office/drawing/2014/main" id="{879CFDEA-CB42-7BBB-513E-B09936A210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F7DE42-7BCD-48F3-0C5A-03B82531DF0E}"/>
              </a:ext>
            </a:extLst>
          </p:cNvPr>
          <p:cNvSpPr>
            <a:spLocks noGrp="1"/>
          </p:cNvSpPr>
          <p:nvPr>
            <p:ph type="sldNum" sz="quarter" idx="12"/>
          </p:nvPr>
        </p:nvSpPr>
        <p:spPr/>
        <p:txBody>
          <a:bodyPr/>
          <a:lstStyle/>
          <a:p>
            <a:fld id="{F9018935-B100-48EE-95F5-01F64E1AE02C}" type="slidenum">
              <a:rPr lang="en-US" smtClean="0"/>
              <a:t>‹#›</a:t>
            </a:fld>
            <a:endParaRPr lang="en-US"/>
          </a:p>
        </p:txBody>
      </p:sp>
    </p:spTree>
    <p:extLst>
      <p:ext uri="{BB962C8B-B14F-4D97-AF65-F5344CB8AC3E}">
        <p14:creationId xmlns:p14="http://schemas.microsoft.com/office/powerpoint/2010/main" val="658072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3BE3-7881-45BA-90EC-9183DFDABF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261AF1-4AFF-FF9C-D671-892E4F014B6B}"/>
              </a:ext>
            </a:extLst>
          </p:cNvPr>
          <p:cNvSpPr>
            <a:spLocks noGrp="1"/>
          </p:cNvSpPr>
          <p:nvPr>
            <p:ph type="dt" sz="half" idx="10"/>
          </p:nvPr>
        </p:nvSpPr>
        <p:spPr/>
        <p:txBody>
          <a:bodyPr/>
          <a:lstStyle/>
          <a:p>
            <a:fld id="{4CE609A5-D991-4223-AB3C-D469074B6E13}" type="datetimeFigureOut">
              <a:rPr lang="en-US" smtClean="0"/>
              <a:t>1/25/2024</a:t>
            </a:fld>
            <a:endParaRPr lang="en-US"/>
          </a:p>
        </p:txBody>
      </p:sp>
      <p:sp>
        <p:nvSpPr>
          <p:cNvPr id="4" name="Footer Placeholder 3">
            <a:extLst>
              <a:ext uri="{FF2B5EF4-FFF2-40B4-BE49-F238E27FC236}">
                <a16:creationId xmlns:a16="http://schemas.microsoft.com/office/drawing/2014/main" id="{9C7F4FA6-80CB-BFBF-12D7-66ACDE6DD9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ACA2BA-78BE-6EE3-69E2-E1C2EBAC3F60}"/>
              </a:ext>
            </a:extLst>
          </p:cNvPr>
          <p:cNvSpPr>
            <a:spLocks noGrp="1"/>
          </p:cNvSpPr>
          <p:nvPr>
            <p:ph type="sldNum" sz="quarter" idx="12"/>
          </p:nvPr>
        </p:nvSpPr>
        <p:spPr/>
        <p:txBody>
          <a:bodyPr/>
          <a:lstStyle/>
          <a:p>
            <a:fld id="{F9018935-B100-48EE-95F5-01F64E1AE02C}" type="slidenum">
              <a:rPr lang="en-US" smtClean="0"/>
              <a:t>‹#›</a:t>
            </a:fld>
            <a:endParaRPr lang="en-US"/>
          </a:p>
        </p:txBody>
      </p:sp>
    </p:spTree>
    <p:extLst>
      <p:ext uri="{BB962C8B-B14F-4D97-AF65-F5344CB8AC3E}">
        <p14:creationId xmlns:p14="http://schemas.microsoft.com/office/powerpoint/2010/main" val="287127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8F1642-0688-5F20-EFB4-978A9A08E489}"/>
              </a:ext>
            </a:extLst>
          </p:cNvPr>
          <p:cNvSpPr>
            <a:spLocks noGrp="1"/>
          </p:cNvSpPr>
          <p:nvPr>
            <p:ph type="dt" sz="half" idx="10"/>
          </p:nvPr>
        </p:nvSpPr>
        <p:spPr/>
        <p:txBody>
          <a:bodyPr/>
          <a:lstStyle/>
          <a:p>
            <a:fld id="{4CE609A5-D991-4223-AB3C-D469074B6E13}" type="datetimeFigureOut">
              <a:rPr lang="en-US" smtClean="0"/>
              <a:t>1/25/2024</a:t>
            </a:fld>
            <a:endParaRPr lang="en-US"/>
          </a:p>
        </p:txBody>
      </p:sp>
      <p:sp>
        <p:nvSpPr>
          <p:cNvPr id="3" name="Footer Placeholder 2">
            <a:extLst>
              <a:ext uri="{FF2B5EF4-FFF2-40B4-BE49-F238E27FC236}">
                <a16:creationId xmlns:a16="http://schemas.microsoft.com/office/drawing/2014/main" id="{35D5CB51-E9B9-7E64-4BD6-9F1FAE60ED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CF1CBC-869A-8B74-8442-0E024355072D}"/>
              </a:ext>
            </a:extLst>
          </p:cNvPr>
          <p:cNvSpPr>
            <a:spLocks noGrp="1"/>
          </p:cNvSpPr>
          <p:nvPr>
            <p:ph type="sldNum" sz="quarter" idx="12"/>
          </p:nvPr>
        </p:nvSpPr>
        <p:spPr/>
        <p:txBody>
          <a:bodyPr/>
          <a:lstStyle/>
          <a:p>
            <a:fld id="{F9018935-B100-48EE-95F5-01F64E1AE02C}" type="slidenum">
              <a:rPr lang="en-US" smtClean="0"/>
              <a:t>‹#›</a:t>
            </a:fld>
            <a:endParaRPr lang="en-US"/>
          </a:p>
        </p:txBody>
      </p:sp>
    </p:spTree>
    <p:extLst>
      <p:ext uri="{BB962C8B-B14F-4D97-AF65-F5344CB8AC3E}">
        <p14:creationId xmlns:p14="http://schemas.microsoft.com/office/powerpoint/2010/main" val="301205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0C01-66E0-EA54-805D-5F17773F7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9B694B-E1F5-391D-F2D3-7B08FEC95E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34E90A-EAE6-2F46-CC6E-2232CC48F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92E461-F39E-7607-45CC-E69241E3CD19}"/>
              </a:ext>
            </a:extLst>
          </p:cNvPr>
          <p:cNvSpPr>
            <a:spLocks noGrp="1"/>
          </p:cNvSpPr>
          <p:nvPr>
            <p:ph type="dt" sz="half" idx="10"/>
          </p:nvPr>
        </p:nvSpPr>
        <p:spPr/>
        <p:txBody>
          <a:bodyPr/>
          <a:lstStyle/>
          <a:p>
            <a:fld id="{4CE609A5-D991-4223-AB3C-D469074B6E13}" type="datetimeFigureOut">
              <a:rPr lang="en-US" smtClean="0"/>
              <a:t>1/25/2024</a:t>
            </a:fld>
            <a:endParaRPr lang="en-US"/>
          </a:p>
        </p:txBody>
      </p:sp>
      <p:sp>
        <p:nvSpPr>
          <p:cNvPr id="6" name="Footer Placeholder 5">
            <a:extLst>
              <a:ext uri="{FF2B5EF4-FFF2-40B4-BE49-F238E27FC236}">
                <a16:creationId xmlns:a16="http://schemas.microsoft.com/office/drawing/2014/main" id="{FADD4A1C-0432-72F3-624A-6499934BFE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088909-EC10-AB54-504D-412E5C89545D}"/>
              </a:ext>
            </a:extLst>
          </p:cNvPr>
          <p:cNvSpPr>
            <a:spLocks noGrp="1"/>
          </p:cNvSpPr>
          <p:nvPr>
            <p:ph type="sldNum" sz="quarter" idx="12"/>
          </p:nvPr>
        </p:nvSpPr>
        <p:spPr/>
        <p:txBody>
          <a:bodyPr/>
          <a:lstStyle/>
          <a:p>
            <a:fld id="{F9018935-B100-48EE-95F5-01F64E1AE02C}" type="slidenum">
              <a:rPr lang="en-US" smtClean="0"/>
              <a:t>‹#›</a:t>
            </a:fld>
            <a:endParaRPr lang="en-US"/>
          </a:p>
        </p:txBody>
      </p:sp>
    </p:spTree>
    <p:extLst>
      <p:ext uri="{BB962C8B-B14F-4D97-AF65-F5344CB8AC3E}">
        <p14:creationId xmlns:p14="http://schemas.microsoft.com/office/powerpoint/2010/main" val="453184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1D2D-2C7E-E093-017C-902CAF100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BCDF4D-FBAA-6AD1-CCCC-194A283E8E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833D36-07BF-1472-D9BC-E12AEC8ED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883E5-CF2B-918F-4DA9-3D8311621307}"/>
              </a:ext>
            </a:extLst>
          </p:cNvPr>
          <p:cNvSpPr>
            <a:spLocks noGrp="1"/>
          </p:cNvSpPr>
          <p:nvPr>
            <p:ph type="dt" sz="half" idx="10"/>
          </p:nvPr>
        </p:nvSpPr>
        <p:spPr/>
        <p:txBody>
          <a:bodyPr/>
          <a:lstStyle/>
          <a:p>
            <a:fld id="{4CE609A5-D991-4223-AB3C-D469074B6E13}" type="datetimeFigureOut">
              <a:rPr lang="en-US" smtClean="0"/>
              <a:t>1/25/2024</a:t>
            </a:fld>
            <a:endParaRPr lang="en-US"/>
          </a:p>
        </p:txBody>
      </p:sp>
      <p:sp>
        <p:nvSpPr>
          <p:cNvPr id="6" name="Footer Placeholder 5">
            <a:extLst>
              <a:ext uri="{FF2B5EF4-FFF2-40B4-BE49-F238E27FC236}">
                <a16:creationId xmlns:a16="http://schemas.microsoft.com/office/drawing/2014/main" id="{B652F553-C4A6-6A06-0952-3388EF37F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80B78-6A2B-DE5E-4805-A9F365978E56}"/>
              </a:ext>
            </a:extLst>
          </p:cNvPr>
          <p:cNvSpPr>
            <a:spLocks noGrp="1"/>
          </p:cNvSpPr>
          <p:nvPr>
            <p:ph type="sldNum" sz="quarter" idx="12"/>
          </p:nvPr>
        </p:nvSpPr>
        <p:spPr/>
        <p:txBody>
          <a:bodyPr/>
          <a:lstStyle/>
          <a:p>
            <a:fld id="{F9018935-B100-48EE-95F5-01F64E1AE02C}" type="slidenum">
              <a:rPr lang="en-US" smtClean="0"/>
              <a:t>‹#›</a:t>
            </a:fld>
            <a:endParaRPr lang="en-US"/>
          </a:p>
        </p:txBody>
      </p:sp>
    </p:spTree>
    <p:extLst>
      <p:ext uri="{BB962C8B-B14F-4D97-AF65-F5344CB8AC3E}">
        <p14:creationId xmlns:p14="http://schemas.microsoft.com/office/powerpoint/2010/main" val="19888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5BA64D-6DB3-0C67-6096-4E7631BE34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C8BC1F-02FE-A965-E9B5-9829477515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43545-633A-CAF1-918A-D74EA50993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609A5-D991-4223-AB3C-D469074B6E13}" type="datetimeFigureOut">
              <a:rPr lang="en-US" smtClean="0"/>
              <a:t>1/25/2024</a:t>
            </a:fld>
            <a:endParaRPr lang="en-US"/>
          </a:p>
        </p:txBody>
      </p:sp>
      <p:sp>
        <p:nvSpPr>
          <p:cNvPr id="5" name="Footer Placeholder 4">
            <a:extLst>
              <a:ext uri="{FF2B5EF4-FFF2-40B4-BE49-F238E27FC236}">
                <a16:creationId xmlns:a16="http://schemas.microsoft.com/office/drawing/2014/main" id="{3D513429-0D91-EDE6-AF2F-6AE395DFB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69369-EDF6-497C-7598-8A8A285CED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18935-B100-48EE-95F5-01F64E1AE02C}" type="slidenum">
              <a:rPr lang="en-US" smtClean="0"/>
              <a:t>‹#›</a:t>
            </a:fld>
            <a:endParaRPr lang="en-US"/>
          </a:p>
        </p:txBody>
      </p:sp>
    </p:spTree>
    <p:extLst>
      <p:ext uri="{BB962C8B-B14F-4D97-AF65-F5344CB8AC3E}">
        <p14:creationId xmlns:p14="http://schemas.microsoft.com/office/powerpoint/2010/main" val="1966689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8000/ma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8000/admi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jangosite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80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6801-2682-67B4-A274-8742D4C9DC04}"/>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268C9C47-8BCD-B8C1-5611-4A20D1F7C859}"/>
              </a:ext>
            </a:extLst>
          </p:cNvPr>
          <p:cNvSpPr>
            <a:spLocks noGrp="1"/>
          </p:cNvSpPr>
          <p:nvPr>
            <p:ph type="subTitle" idx="1"/>
          </p:nvPr>
        </p:nvSpPr>
        <p:spPr/>
        <p:txBody>
          <a:bodyPr/>
          <a:lstStyle/>
          <a:p>
            <a:endParaRPr lang="en-US"/>
          </a:p>
        </p:txBody>
      </p:sp>
      <p:pic>
        <p:nvPicPr>
          <p:cNvPr id="1026" name="Picture 2" descr="The web framework for perfectionists with deadlines | Django">
            <a:extLst>
              <a:ext uri="{FF2B5EF4-FFF2-40B4-BE49-F238E27FC236}">
                <a16:creationId xmlns:a16="http://schemas.microsoft.com/office/drawing/2014/main" id="{AF875ADB-E67E-AE08-ABE0-DC7F079A9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28675"/>
            <a:ext cx="11430000" cy="5200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0BB483-F127-648E-030E-E6F885327965}"/>
              </a:ext>
            </a:extLst>
          </p:cNvPr>
          <p:cNvSpPr txBox="1"/>
          <p:nvPr/>
        </p:nvSpPr>
        <p:spPr>
          <a:xfrm>
            <a:off x="557213" y="828675"/>
            <a:ext cx="8801100" cy="769441"/>
          </a:xfrm>
          <a:prstGeom prst="rect">
            <a:avLst/>
          </a:prstGeom>
          <a:noFill/>
        </p:spPr>
        <p:txBody>
          <a:bodyPr wrap="square" rtlCol="0">
            <a:spAutoFit/>
          </a:bodyPr>
          <a:lstStyle/>
          <a:p>
            <a:r>
              <a:rPr lang="en-US" sz="4400" b="1" dirty="0">
                <a:solidFill>
                  <a:schemeClr val="bg1"/>
                </a:solidFill>
              </a:rPr>
              <a:t>INTRODUCTION TO</a:t>
            </a:r>
            <a:endParaRPr lang="en-US" b="1" dirty="0">
              <a:solidFill>
                <a:schemeClr val="bg1"/>
              </a:solidFill>
            </a:endParaRPr>
          </a:p>
        </p:txBody>
      </p:sp>
      <p:sp>
        <p:nvSpPr>
          <p:cNvPr id="5" name="TextBox 4">
            <a:extLst>
              <a:ext uri="{FF2B5EF4-FFF2-40B4-BE49-F238E27FC236}">
                <a16:creationId xmlns:a16="http://schemas.microsoft.com/office/drawing/2014/main" id="{FF684A45-CD0E-3902-884C-4D84EC7BE9DB}"/>
              </a:ext>
            </a:extLst>
          </p:cNvPr>
          <p:cNvSpPr txBox="1"/>
          <p:nvPr/>
        </p:nvSpPr>
        <p:spPr>
          <a:xfrm>
            <a:off x="3009900" y="5472120"/>
            <a:ext cx="8801100" cy="523220"/>
          </a:xfrm>
          <a:prstGeom prst="rect">
            <a:avLst/>
          </a:prstGeom>
          <a:noFill/>
        </p:spPr>
        <p:txBody>
          <a:bodyPr wrap="square" rtlCol="0">
            <a:spAutoFit/>
          </a:bodyPr>
          <a:lstStyle/>
          <a:p>
            <a:pPr algn="r"/>
            <a:r>
              <a:rPr lang="en-US" sz="2800" b="1" dirty="0">
                <a:solidFill>
                  <a:schemeClr val="bg1"/>
                </a:solidFill>
              </a:rPr>
              <a:t>BY NGUH PRINCE</a:t>
            </a:r>
            <a:endParaRPr lang="en-US" sz="1100" b="1" dirty="0">
              <a:solidFill>
                <a:schemeClr val="bg1"/>
              </a:solidFill>
            </a:endParaRPr>
          </a:p>
        </p:txBody>
      </p:sp>
    </p:spTree>
    <p:extLst>
      <p:ext uri="{BB962C8B-B14F-4D97-AF65-F5344CB8AC3E}">
        <p14:creationId xmlns:p14="http://schemas.microsoft.com/office/powerpoint/2010/main" val="1607597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07E6-10C9-ABEB-A5F6-14BC87FC9698}"/>
              </a:ext>
            </a:extLst>
          </p:cNvPr>
          <p:cNvSpPr>
            <a:spLocks noGrp="1"/>
          </p:cNvSpPr>
          <p:nvPr>
            <p:ph type="title"/>
          </p:nvPr>
        </p:nvSpPr>
        <p:spPr/>
        <p:txBody>
          <a:bodyPr/>
          <a:lstStyle/>
          <a:p>
            <a:r>
              <a:rPr lang="en-US" dirty="0"/>
              <a:t>Apps: Writing your first view (</a:t>
            </a:r>
            <a:r>
              <a:rPr lang="en-US" dirty="0" err="1"/>
              <a:t>URLconf</a:t>
            </a:r>
            <a:r>
              <a:rPr lang="en-US" dirty="0"/>
              <a:t>)</a:t>
            </a:r>
          </a:p>
        </p:txBody>
      </p:sp>
      <p:sp>
        <p:nvSpPr>
          <p:cNvPr id="3" name="Content Placeholder 2">
            <a:extLst>
              <a:ext uri="{FF2B5EF4-FFF2-40B4-BE49-F238E27FC236}">
                <a16:creationId xmlns:a16="http://schemas.microsoft.com/office/drawing/2014/main" id="{73C6A656-26F8-6A26-5120-8577BAED33BD}"/>
              </a:ext>
            </a:extLst>
          </p:cNvPr>
          <p:cNvSpPr>
            <a:spLocks noGrp="1"/>
          </p:cNvSpPr>
          <p:nvPr>
            <p:ph idx="1"/>
          </p:nvPr>
        </p:nvSpPr>
        <p:spPr/>
        <p:txBody>
          <a:bodyPr/>
          <a:lstStyle/>
          <a:p>
            <a:r>
              <a:rPr lang="en-US" dirty="0"/>
              <a:t>In the main/urls.py file include the following code</a:t>
            </a:r>
          </a:p>
          <a:p>
            <a:endParaRPr lang="en-US" dirty="0"/>
          </a:p>
          <a:p>
            <a:endParaRPr lang="en-US" dirty="0"/>
          </a:p>
          <a:p>
            <a:endParaRPr lang="en-US" dirty="0"/>
          </a:p>
          <a:p>
            <a:endParaRPr lang="en-US" dirty="0"/>
          </a:p>
          <a:p>
            <a:pPr marL="0" indent="0">
              <a:buNone/>
            </a:pPr>
            <a:endParaRPr lang="en-US" dirty="0"/>
          </a:p>
          <a:p>
            <a:r>
              <a:rPr lang="en-US" dirty="0"/>
              <a:t>The next step is to point the root </a:t>
            </a:r>
            <a:r>
              <a:rPr lang="en-US" dirty="0" err="1"/>
              <a:t>URLconf</a:t>
            </a:r>
            <a:r>
              <a:rPr lang="en-US" dirty="0"/>
              <a:t> at the </a:t>
            </a:r>
            <a:r>
              <a:rPr lang="en-US" dirty="0" err="1"/>
              <a:t>main.urls</a:t>
            </a:r>
            <a:r>
              <a:rPr lang="en-US" dirty="0"/>
              <a:t> module.</a:t>
            </a:r>
          </a:p>
        </p:txBody>
      </p:sp>
      <p:sp>
        <p:nvSpPr>
          <p:cNvPr id="5" name="TextBox 4">
            <a:extLst>
              <a:ext uri="{FF2B5EF4-FFF2-40B4-BE49-F238E27FC236}">
                <a16:creationId xmlns:a16="http://schemas.microsoft.com/office/drawing/2014/main" id="{E830FDFC-403B-5901-E9BD-DF0FBAEB704D}"/>
              </a:ext>
            </a:extLst>
          </p:cNvPr>
          <p:cNvSpPr txBox="1"/>
          <p:nvPr/>
        </p:nvSpPr>
        <p:spPr>
          <a:xfrm>
            <a:off x="971550" y="2386011"/>
            <a:ext cx="8829675" cy="2031325"/>
          </a:xfrm>
          <a:prstGeom prst="rect">
            <a:avLst/>
          </a:prstGeom>
          <a:noFill/>
        </p:spPr>
        <p:txBody>
          <a:bodyPr wrap="square" rtlCol="0">
            <a:spAutoFit/>
          </a:bodyPr>
          <a:lstStyle/>
          <a:p>
            <a:r>
              <a:rPr lang="en-US" dirty="0"/>
              <a:t>from </a:t>
            </a:r>
            <a:r>
              <a:rPr lang="en-US" dirty="0" err="1"/>
              <a:t>django.urls</a:t>
            </a:r>
            <a:r>
              <a:rPr lang="en-US" dirty="0"/>
              <a:t> import path</a:t>
            </a:r>
          </a:p>
          <a:p>
            <a:endParaRPr lang="en-US" dirty="0"/>
          </a:p>
          <a:p>
            <a:r>
              <a:rPr lang="en-US" dirty="0"/>
              <a:t>from . import views</a:t>
            </a:r>
          </a:p>
          <a:p>
            <a:endParaRPr lang="en-US" dirty="0"/>
          </a:p>
          <a:p>
            <a:r>
              <a:rPr lang="en-US" dirty="0" err="1"/>
              <a:t>urlpatterns</a:t>
            </a:r>
            <a:r>
              <a:rPr lang="en-US" dirty="0"/>
              <a:t> = [</a:t>
            </a:r>
          </a:p>
          <a:p>
            <a:r>
              <a:rPr lang="en-US" dirty="0"/>
              <a:t>    path("", </a:t>
            </a:r>
            <a:r>
              <a:rPr lang="en-US" dirty="0" err="1"/>
              <a:t>views.index</a:t>
            </a:r>
            <a:r>
              <a:rPr lang="en-US" dirty="0"/>
              <a:t>, name="index"),</a:t>
            </a:r>
          </a:p>
          <a:p>
            <a:r>
              <a:rPr lang="en-US" dirty="0"/>
              <a:t>]</a:t>
            </a:r>
          </a:p>
        </p:txBody>
      </p:sp>
    </p:spTree>
    <p:extLst>
      <p:ext uri="{BB962C8B-B14F-4D97-AF65-F5344CB8AC3E}">
        <p14:creationId xmlns:p14="http://schemas.microsoft.com/office/powerpoint/2010/main" val="3262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7D24-683F-D6B2-C117-D1550D33E06E}"/>
              </a:ext>
            </a:extLst>
          </p:cNvPr>
          <p:cNvSpPr>
            <a:spLocks noGrp="1"/>
          </p:cNvSpPr>
          <p:nvPr>
            <p:ph type="title"/>
          </p:nvPr>
        </p:nvSpPr>
        <p:spPr/>
        <p:txBody>
          <a:bodyPr/>
          <a:lstStyle/>
          <a:p>
            <a:r>
              <a:rPr lang="en-US" dirty="0"/>
              <a:t>Apps: Writing your first view (</a:t>
            </a:r>
            <a:r>
              <a:rPr lang="en-US" dirty="0" err="1"/>
              <a:t>URLconf</a:t>
            </a:r>
            <a:r>
              <a:rPr lang="en-US" dirty="0"/>
              <a:t>)</a:t>
            </a:r>
          </a:p>
        </p:txBody>
      </p:sp>
      <p:sp>
        <p:nvSpPr>
          <p:cNvPr id="3" name="Content Placeholder 2">
            <a:extLst>
              <a:ext uri="{FF2B5EF4-FFF2-40B4-BE49-F238E27FC236}">
                <a16:creationId xmlns:a16="http://schemas.microsoft.com/office/drawing/2014/main" id="{F84387BB-6FF2-467D-4252-C9292852A10B}"/>
              </a:ext>
            </a:extLst>
          </p:cNvPr>
          <p:cNvSpPr>
            <a:spLocks noGrp="1"/>
          </p:cNvSpPr>
          <p:nvPr>
            <p:ph idx="1"/>
          </p:nvPr>
        </p:nvSpPr>
        <p:spPr/>
        <p:txBody>
          <a:bodyPr/>
          <a:lstStyle/>
          <a:p>
            <a:r>
              <a:rPr lang="en-US" dirty="0"/>
              <a:t>In </a:t>
            </a:r>
            <a:r>
              <a:rPr lang="en-US" b="1" i="1" dirty="0" err="1"/>
              <a:t>project_hub</a:t>
            </a:r>
            <a:r>
              <a:rPr lang="en-US" b="1" i="1" dirty="0"/>
              <a:t>/urls.py</a:t>
            </a:r>
            <a:r>
              <a:rPr lang="en-US" dirty="0"/>
              <a:t>, add an import for </a:t>
            </a:r>
            <a:r>
              <a:rPr lang="en-US" b="1" dirty="0" err="1"/>
              <a:t>django.urls.include</a:t>
            </a:r>
            <a:r>
              <a:rPr lang="en-US" dirty="0"/>
              <a:t> and insert an </a:t>
            </a:r>
            <a:r>
              <a:rPr lang="en-US" b="1" i="1" dirty="0"/>
              <a:t>include()</a:t>
            </a:r>
            <a:r>
              <a:rPr lang="en-US" dirty="0"/>
              <a:t> in the </a:t>
            </a:r>
            <a:r>
              <a:rPr lang="en-US" b="1" i="1" dirty="0" err="1"/>
              <a:t>urlpatterns</a:t>
            </a:r>
            <a:r>
              <a:rPr lang="en-US" dirty="0"/>
              <a:t> list you have</a:t>
            </a:r>
          </a:p>
          <a:p>
            <a:endParaRPr lang="en-US" dirty="0"/>
          </a:p>
          <a:p>
            <a:endParaRPr lang="en-US" dirty="0"/>
          </a:p>
          <a:p>
            <a:endParaRPr lang="en-US" dirty="0"/>
          </a:p>
          <a:p>
            <a:endParaRPr lang="en-US" dirty="0"/>
          </a:p>
          <a:p>
            <a:r>
              <a:rPr lang="en-US" dirty="0"/>
              <a:t>Verify if the view is working by running the server and opening </a:t>
            </a:r>
            <a:r>
              <a:rPr lang="en-US" dirty="0">
                <a:hlinkClick r:id="rId2"/>
              </a:rPr>
              <a:t>http://localhost:8000/main/</a:t>
            </a:r>
            <a:r>
              <a:rPr lang="en-US" dirty="0"/>
              <a:t> in your browser. You should see the text </a:t>
            </a:r>
            <a:r>
              <a:rPr lang="en-US" i="1" dirty="0"/>
              <a:t>"Hello, world. You're at the main index."</a:t>
            </a:r>
          </a:p>
        </p:txBody>
      </p:sp>
      <p:sp>
        <p:nvSpPr>
          <p:cNvPr id="4" name="TextBox 3">
            <a:extLst>
              <a:ext uri="{FF2B5EF4-FFF2-40B4-BE49-F238E27FC236}">
                <a16:creationId xmlns:a16="http://schemas.microsoft.com/office/drawing/2014/main" id="{47B0DD18-AFE0-727F-CAA0-731394641CA3}"/>
              </a:ext>
            </a:extLst>
          </p:cNvPr>
          <p:cNvSpPr txBox="1"/>
          <p:nvPr/>
        </p:nvSpPr>
        <p:spPr>
          <a:xfrm>
            <a:off x="1014413" y="2586037"/>
            <a:ext cx="8829675" cy="2031325"/>
          </a:xfrm>
          <a:prstGeom prst="rect">
            <a:avLst/>
          </a:prstGeom>
          <a:noFill/>
        </p:spPr>
        <p:txBody>
          <a:bodyPr wrap="square" rtlCol="0">
            <a:spAutoFit/>
          </a:bodyPr>
          <a:lstStyle/>
          <a:p>
            <a:r>
              <a:rPr lang="en-US" dirty="0"/>
              <a:t>from </a:t>
            </a:r>
            <a:r>
              <a:rPr lang="en-US" dirty="0" err="1"/>
              <a:t>django.contrib</a:t>
            </a:r>
            <a:r>
              <a:rPr lang="en-US" dirty="0"/>
              <a:t> import admin</a:t>
            </a:r>
          </a:p>
          <a:p>
            <a:r>
              <a:rPr lang="en-US" dirty="0"/>
              <a:t>from </a:t>
            </a:r>
            <a:r>
              <a:rPr lang="en-US" dirty="0" err="1"/>
              <a:t>django.urls</a:t>
            </a:r>
            <a:r>
              <a:rPr lang="en-US" dirty="0"/>
              <a:t> import include, path</a:t>
            </a:r>
          </a:p>
          <a:p>
            <a:endParaRPr lang="en-US" dirty="0"/>
          </a:p>
          <a:p>
            <a:r>
              <a:rPr lang="en-US" dirty="0" err="1"/>
              <a:t>urlpatterns</a:t>
            </a:r>
            <a:r>
              <a:rPr lang="en-US" dirty="0"/>
              <a:t> = [</a:t>
            </a:r>
          </a:p>
          <a:p>
            <a:r>
              <a:rPr lang="en-US" dirty="0"/>
              <a:t>    path(“main/", include(“</a:t>
            </a:r>
            <a:r>
              <a:rPr lang="en-US" dirty="0" err="1"/>
              <a:t>main.urls</a:t>
            </a:r>
            <a:r>
              <a:rPr lang="en-US" dirty="0"/>
              <a:t>")),</a:t>
            </a:r>
          </a:p>
          <a:p>
            <a:r>
              <a:rPr lang="en-US" dirty="0"/>
              <a:t>    path("admin/", </a:t>
            </a:r>
            <a:r>
              <a:rPr lang="en-US" dirty="0" err="1"/>
              <a:t>admin.site.urls</a:t>
            </a:r>
            <a:r>
              <a:rPr lang="en-US" dirty="0"/>
              <a:t>),</a:t>
            </a:r>
          </a:p>
          <a:p>
            <a:r>
              <a:rPr lang="en-US" dirty="0"/>
              <a:t>]</a:t>
            </a:r>
          </a:p>
        </p:txBody>
      </p:sp>
    </p:spTree>
    <p:extLst>
      <p:ext uri="{BB962C8B-B14F-4D97-AF65-F5344CB8AC3E}">
        <p14:creationId xmlns:p14="http://schemas.microsoft.com/office/powerpoint/2010/main" val="400014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7D5F1-0242-D27C-3F65-4E701E1AE190}"/>
              </a:ext>
            </a:extLst>
          </p:cNvPr>
          <p:cNvSpPr>
            <a:spLocks noGrp="1"/>
          </p:cNvSpPr>
          <p:nvPr>
            <p:ph type="title"/>
          </p:nvPr>
        </p:nvSpPr>
        <p:spPr/>
        <p:txBody>
          <a:bodyPr/>
          <a:lstStyle/>
          <a:p>
            <a:r>
              <a:rPr lang="en-US" dirty="0"/>
              <a:t>Apps: Database Creation</a:t>
            </a:r>
          </a:p>
        </p:txBody>
      </p:sp>
      <p:sp>
        <p:nvSpPr>
          <p:cNvPr id="3" name="Content Placeholder 2">
            <a:extLst>
              <a:ext uri="{FF2B5EF4-FFF2-40B4-BE49-F238E27FC236}">
                <a16:creationId xmlns:a16="http://schemas.microsoft.com/office/drawing/2014/main" id="{981C3398-878A-FE4E-87B4-1AEB39D68CFE}"/>
              </a:ext>
            </a:extLst>
          </p:cNvPr>
          <p:cNvSpPr>
            <a:spLocks noGrp="1"/>
          </p:cNvSpPr>
          <p:nvPr>
            <p:ph idx="1"/>
          </p:nvPr>
        </p:nvSpPr>
        <p:spPr/>
        <p:txBody>
          <a:bodyPr/>
          <a:lstStyle/>
          <a:p>
            <a:r>
              <a:rPr lang="en-US" dirty="0"/>
              <a:t>Django uses SQLite by default, we will cover using other databases later.</a:t>
            </a:r>
          </a:p>
          <a:p>
            <a:r>
              <a:rPr lang="en-US" dirty="0"/>
              <a:t>Open up </a:t>
            </a:r>
            <a:r>
              <a:rPr lang="en-US" dirty="0" err="1"/>
              <a:t>project_hub</a:t>
            </a:r>
            <a:r>
              <a:rPr lang="en-US" dirty="0"/>
              <a:t>/settings.py.</a:t>
            </a:r>
          </a:p>
          <a:p>
            <a:r>
              <a:rPr lang="en-US" dirty="0"/>
              <a:t>To create our database file (from the models in our INSTALLED_APPS list), run</a:t>
            </a:r>
          </a:p>
          <a:p>
            <a:pPr lvl="1"/>
            <a:r>
              <a:rPr lang="en-US" dirty="0"/>
              <a:t>python manage.py migrate</a:t>
            </a:r>
          </a:p>
          <a:p>
            <a:pPr lvl="1"/>
            <a:r>
              <a:rPr lang="en-US" dirty="0"/>
              <a:t>This command outputs the different migrations that were run and at the end, we have a db.sqlite3 file our </a:t>
            </a:r>
            <a:r>
              <a:rPr lang="en-US" dirty="0" err="1"/>
              <a:t>project_directory</a:t>
            </a:r>
            <a:endParaRPr lang="en-US" dirty="0"/>
          </a:p>
          <a:p>
            <a:endParaRPr lang="en-US" dirty="0"/>
          </a:p>
        </p:txBody>
      </p:sp>
    </p:spTree>
    <p:extLst>
      <p:ext uri="{BB962C8B-B14F-4D97-AF65-F5344CB8AC3E}">
        <p14:creationId xmlns:p14="http://schemas.microsoft.com/office/powerpoint/2010/main" val="73319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9A3B-621B-76FB-B110-E585605D6E0A}"/>
              </a:ext>
            </a:extLst>
          </p:cNvPr>
          <p:cNvSpPr>
            <a:spLocks noGrp="1"/>
          </p:cNvSpPr>
          <p:nvPr>
            <p:ph type="title"/>
          </p:nvPr>
        </p:nvSpPr>
        <p:spPr/>
        <p:txBody>
          <a:bodyPr/>
          <a:lstStyle/>
          <a:p>
            <a:r>
              <a:rPr lang="en-US" dirty="0"/>
              <a:t>Apps: Creating Database Tables (Models)</a:t>
            </a:r>
          </a:p>
        </p:txBody>
      </p:sp>
      <p:sp>
        <p:nvSpPr>
          <p:cNvPr id="3" name="Content Placeholder 2">
            <a:extLst>
              <a:ext uri="{FF2B5EF4-FFF2-40B4-BE49-F238E27FC236}">
                <a16:creationId xmlns:a16="http://schemas.microsoft.com/office/drawing/2014/main" id="{A2B54236-2FB8-4D78-5991-0B64B64A0DF3}"/>
              </a:ext>
            </a:extLst>
          </p:cNvPr>
          <p:cNvSpPr>
            <a:spLocks noGrp="1"/>
          </p:cNvSpPr>
          <p:nvPr>
            <p:ph idx="1"/>
          </p:nvPr>
        </p:nvSpPr>
        <p:spPr>
          <a:xfrm>
            <a:off x="838200" y="1511300"/>
            <a:ext cx="10515600" cy="4351338"/>
          </a:xfrm>
        </p:spPr>
        <p:txBody>
          <a:bodyPr>
            <a:normAutofit/>
          </a:bodyPr>
          <a:lstStyle/>
          <a:p>
            <a:r>
              <a:rPr lang="en-US" sz="2000" dirty="0"/>
              <a:t>In our main app, we’ll create two models Student and Project. A Student has a name, a </a:t>
            </a:r>
            <a:r>
              <a:rPr lang="en-US" sz="2000" dirty="0" err="1"/>
              <a:t>class_name</a:t>
            </a:r>
            <a:r>
              <a:rPr lang="en-US" sz="2000" dirty="0"/>
              <a:t> and a </a:t>
            </a:r>
            <a:r>
              <a:rPr lang="en-US" sz="2000" dirty="0" err="1"/>
              <a:t>matricle</a:t>
            </a:r>
            <a:r>
              <a:rPr lang="en-US" sz="2000" dirty="0"/>
              <a:t> number. A project has a name, a description, a </a:t>
            </a:r>
            <a:r>
              <a:rPr lang="en-US" sz="2000" dirty="0" err="1"/>
              <a:t>date_submitted</a:t>
            </a:r>
            <a:r>
              <a:rPr lang="en-US" sz="2000" dirty="0"/>
              <a:t>, a file, and a submitter.</a:t>
            </a:r>
          </a:p>
        </p:txBody>
      </p:sp>
      <p:sp>
        <p:nvSpPr>
          <p:cNvPr id="4" name="TextBox 3">
            <a:extLst>
              <a:ext uri="{FF2B5EF4-FFF2-40B4-BE49-F238E27FC236}">
                <a16:creationId xmlns:a16="http://schemas.microsoft.com/office/drawing/2014/main" id="{D11D1B63-C922-6D02-3BD0-CA18FBFC46E4}"/>
              </a:ext>
            </a:extLst>
          </p:cNvPr>
          <p:cNvSpPr txBox="1"/>
          <p:nvPr/>
        </p:nvSpPr>
        <p:spPr>
          <a:xfrm>
            <a:off x="1071562" y="2467808"/>
            <a:ext cx="8829675" cy="4247317"/>
          </a:xfrm>
          <a:prstGeom prst="rect">
            <a:avLst/>
          </a:prstGeom>
          <a:noFill/>
        </p:spPr>
        <p:txBody>
          <a:bodyPr wrap="square" rtlCol="0">
            <a:spAutoFit/>
          </a:bodyPr>
          <a:lstStyle/>
          <a:p>
            <a:r>
              <a:rPr lang="en-US" b="0" dirty="0">
                <a:solidFill>
                  <a:srgbClr val="AF00DB"/>
                </a:solidFill>
                <a:effectLst/>
                <a:latin typeface="Consolas" panose="020B0609020204030204" pitchFamily="49" charset="0"/>
              </a:rPr>
              <a:t>from</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django</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db</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models</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models</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Model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models</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CharField</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max_length</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200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class_name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models</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CharField</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max_length</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5</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matricle_number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models</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CharField</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max_length</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20</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unique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null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blank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Project</a:t>
            </a:r>
            <a:r>
              <a:rPr lang="en-US" b="0" dirty="0">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models</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Model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models</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CharField</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max_length</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50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description</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models</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TextField</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null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blank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date_submitted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models</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DateTimeField</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auto_now_add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file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models</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FileField</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upload_to</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'uploads/%Y/%m/</a:t>
            </a:r>
            <a:r>
              <a:rPr lang="en-US" b="0" dirty="0">
                <a:solidFill>
                  <a:srgbClr val="0000FF"/>
                </a:solidFill>
                <a:effectLst/>
                <a:latin typeface="Consolas" panose="020B0609020204030204" pitchFamily="49" charset="0"/>
              </a:rPr>
              <a:t>%d</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submitter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models</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ForeignKey</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Student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on_delete</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models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SET_NULL</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null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768258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1CF8-F84E-D2FA-16B3-2430888B0E2A}"/>
              </a:ext>
            </a:extLst>
          </p:cNvPr>
          <p:cNvSpPr>
            <a:spLocks noGrp="1"/>
          </p:cNvSpPr>
          <p:nvPr>
            <p:ph type="title"/>
          </p:nvPr>
        </p:nvSpPr>
        <p:spPr/>
        <p:txBody>
          <a:bodyPr/>
          <a:lstStyle/>
          <a:p>
            <a:r>
              <a:rPr lang="en-US" dirty="0"/>
              <a:t>Apps: Creating Database Tables (Models)</a:t>
            </a:r>
          </a:p>
        </p:txBody>
      </p:sp>
      <p:sp>
        <p:nvSpPr>
          <p:cNvPr id="3" name="Content Placeholder 2">
            <a:extLst>
              <a:ext uri="{FF2B5EF4-FFF2-40B4-BE49-F238E27FC236}">
                <a16:creationId xmlns:a16="http://schemas.microsoft.com/office/drawing/2014/main" id="{C7669C0A-B3E6-C4DD-A5BD-EB7CED022228}"/>
              </a:ext>
            </a:extLst>
          </p:cNvPr>
          <p:cNvSpPr>
            <a:spLocks noGrp="1"/>
          </p:cNvSpPr>
          <p:nvPr>
            <p:ph idx="1"/>
          </p:nvPr>
        </p:nvSpPr>
        <p:spPr/>
        <p:txBody>
          <a:bodyPr/>
          <a:lstStyle/>
          <a:p>
            <a:r>
              <a:rPr lang="en-US" dirty="0"/>
              <a:t>Each model is represented by a class that subclasses </a:t>
            </a:r>
            <a:r>
              <a:rPr lang="en-US" dirty="0" err="1"/>
              <a:t>django.db.models.Model</a:t>
            </a:r>
            <a:r>
              <a:rPr lang="en-US" dirty="0"/>
              <a:t>. Each model has a number of class variables, each of which represents a database field in the model.</a:t>
            </a:r>
          </a:p>
          <a:p>
            <a:r>
              <a:rPr lang="en-US" dirty="0"/>
              <a:t>Each field is represented by an instance of a Field class. The name of each Field instance (e.g. description) is the field’s name.</a:t>
            </a:r>
          </a:p>
          <a:p>
            <a:r>
              <a:rPr lang="en-US" dirty="0"/>
              <a:t>A Field can also have various optional arguments e.g. null=True, unique=True etc.</a:t>
            </a:r>
          </a:p>
          <a:p>
            <a:pPr marL="0" indent="0">
              <a:buNone/>
            </a:pPr>
            <a:endParaRPr lang="en-US" dirty="0"/>
          </a:p>
        </p:txBody>
      </p:sp>
    </p:spTree>
    <p:extLst>
      <p:ext uri="{BB962C8B-B14F-4D97-AF65-F5344CB8AC3E}">
        <p14:creationId xmlns:p14="http://schemas.microsoft.com/office/powerpoint/2010/main" val="3343414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6587-0674-19D5-873B-E2170E08056D}"/>
              </a:ext>
            </a:extLst>
          </p:cNvPr>
          <p:cNvSpPr>
            <a:spLocks noGrp="1"/>
          </p:cNvSpPr>
          <p:nvPr>
            <p:ph type="title"/>
          </p:nvPr>
        </p:nvSpPr>
        <p:spPr/>
        <p:txBody>
          <a:bodyPr/>
          <a:lstStyle/>
          <a:p>
            <a:r>
              <a:rPr lang="en-US" dirty="0"/>
              <a:t>Apps: Creating Database Tables (Models)</a:t>
            </a:r>
          </a:p>
        </p:txBody>
      </p:sp>
      <p:sp>
        <p:nvSpPr>
          <p:cNvPr id="3" name="Content Placeholder 2">
            <a:extLst>
              <a:ext uri="{FF2B5EF4-FFF2-40B4-BE49-F238E27FC236}">
                <a16:creationId xmlns:a16="http://schemas.microsoft.com/office/drawing/2014/main" id="{92FBA08A-72A9-FE3D-715A-A67B8CC83341}"/>
              </a:ext>
            </a:extLst>
          </p:cNvPr>
          <p:cNvSpPr>
            <a:spLocks noGrp="1"/>
          </p:cNvSpPr>
          <p:nvPr>
            <p:ph idx="1"/>
          </p:nvPr>
        </p:nvSpPr>
        <p:spPr/>
        <p:txBody>
          <a:bodyPr>
            <a:normAutofit lnSpcReduction="10000"/>
          </a:bodyPr>
          <a:lstStyle/>
          <a:p>
            <a:r>
              <a:rPr lang="en-US" dirty="0"/>
              <a:t>Anytime you update your models or add new ones to your models.py file, you have to create a migration for the changes you’ve made.</a:t>
            </a:r>
          </a:p>
          <a:p>
            <a:r>
              <a:rPr lang="en-US" dirty="0"/>
              <a:t>To create the migrations, run the migrate management command and add the name of the app at the end</a:t>
            </a:r>
          </a:p>
          <a:p>
            <a:pPr lvl="1"/>
            <a:r>
              <a:rPr lang="en-US" dirty="0"/>
              <a:t>python manage.py migrate &lt;</a:t>
            </a:r>
            <a:r>
              <a:rPr lang="en-US" dirty="0" err="1"/>
              <a:t>app_name</a:t>
            </a:r>
            <a:r>
              <a:rPr lang="en-US" dirty="0"/>
              <a:t>&gt; i.e. </a:t>
            </a:r>
            <a:r>
              <a:rPr lang="en-US" b="1" i="1" dirty="0"/>
              <a:t>python manage.py </a:t>
            </a:r>
            <a:r>
              <a:rPr lang="en-US" b="1" i="1" dirty="0" err="1"/>
              <a:t>makemigrations</a:t>
            </a:r>
            <a:r>
              <a:rPr lang="en-US" b="1" i="1" dirty="0"/>
              <a:t> main. </a:t>
            </a:r>
            <a:r>
              <a:rPr lang="en-US" dirty="0"/>
              <a:t>It produces the below output</a:t>
            </a:r>
            <a:endParaRPr lang="en-US" b="1" i="1" dirty="0"/>
          </a:p>
          <a:p>
            <a:pPr lvl="1"/>
            <a:r>
              <a:rPr lang="en-US" dirty="0"/>
              <a:t>To get the SQL queries run by a migration use the command python manage.py </a:t>
            </a:r>
            <a:r>
              <a:rPr lang="en-US" dirty="0" err="1"/>
              <a:t>sqlmigrate</a:t>
            </a:r>
            <a:r>
              <a:rPr lang="en-US" dirty="0"/>
              <a:t> &lt;</a:t>
            </a:r>
            <a:r>
              <a:rPr lang="en-US" dirty="0" err="1"/>
              <a:t>app_name</a:t>
            </a:r>
            <a:r>
              <a:rPr lang="en-US" dirty="0"/>
              <a:t>&gt; &lt;</a:t>
            </a:r>
            <a:r>
              <a:rPr lang="en-US" dirty="0" err="1"/>
              <a:t>migration_number</a:t>
            </a:r>
            <a:r>
              <a:rPr lang="en-US" dirty="0"/>
              <a:t>&gt; in our case </a:t>
            </a:r>
            <a:r>
              <a:rPr lang="en-US" b="1" i="1" dirty="0"/>
              <a:t>python manage.py </a:t>
            </a:r>
            <a:r>
              <a:rPr lang="en-US" b="1" i="1" dirty="0" err="1"/>
              <a:t>sqlmigrate</a:t>
            </a:r>
            <a:r>
              <a:rPr lang="en-US" b="1" i="1" dirty="0"/>
              <a:t> main 0001</a:t>
            </a:r>
            <a:endParaRPr lang="en-US" dirty="0"/>
          </a:p>
          <a:p>
            <a:r>
              <a:rPr lang="en-US" dirty="0"/>
              <a:t>To create the tables in the database, run the migrate command again</a:t>
            </a:r>
            <a:r>
              <a:rPr lang="en-US" b="1" i="1" dirty="0"/>
              <a:t> python manage.py migrate</a:t>
            </a:r>
            <a:r>
              <a:rPr lang="en-US" dirty="0"/>
              <a:t>	</a:t>
            </a:r>
          </a:p>
        </p:txBody>
      </p:sp>
    </p:spTree>
    <p:extLst>
      <p:ext uri="{BB962C8B-B14F-4D97-AF65-F5344CB8AC3E}">
        <p14:creationId xmlns:p14="http://schemas.microsoft.com/office/powerpoint/2010/main" val="2481482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8A4E-6204-5F29-D652-2F3A57EFCCFB}"/>
              </a:ext>
            </a:extLst>
          </p:cNvPr>
          <p:cNvSpPr>
            <a:spLocks noGrp="1"/>
          </p:cNvSpPr>
          <p:nvPr>
            <p:ph type="title"/>
          </p:nvPr>
        </p:nvSpPr>
        <p:spPr/>
        <p:txBody>
          <a:bodyPr/>
          <a:lstStyle/>
          <a:p>
            <a:r>
              <a:rPr lang="en-US" dirty="0"/>
              <a:t>Apps: Django Admin</a:t>
            </a:r>
          </a:p>
        </p:txBody>
      </p:sp>
      <p:sp>
        <p:nvSpPr>
          <p:cNvPr id="3" name="Content Placeholder 2">
            <a:extLst>
              <a:ext uri="{FF2B5EF4-FFF2-40B4-BE49-F238E27FC236}">
                <a16:creationId xmlns:a16="http://schemas.microsoft.com/office/drawing/2014/main" id="{B7C77BE9-7BD6-13E1-AEDF-A1591EDE65A7}"/>
              </a:ext>
            </a:extLst>
          </p:cNvPr>
          <p:cNvSpPr>
            <a:spLocks noGrp="1"/>
          </p:cNvSpPr>
          <p:nvPr>
            <p:ph idx="1"/>
          </p:nvPr>
        </p:nvSpPr>
        <p:spPr/>
        <p:txBody>
          <a:bodyPr/>
          <a:lstStyle/>
          <a:p>
            <a:r>
              <a:rPr lang="en-US" dirty="0"/>
              <a:t>First we’ll need to create a user who can login to the admin site. Run the following command:</a:t>
            </a:r>
          </a:p>
          <a:p>
            <a:pPr lvl="1"/>
            <a:r>
              <a:rPr lang="en-US" dirty="0"/>
              <a:t>python manage.py </a:t>
            </a:r>
            <a:r>
              <a:rPr lang="en-US" dirty="0" err="1"/>
              <a:t>createsuperuser</a:t>
            </a:r>
            <a:r>
              <a:rPr lang="en-US" dirty="0"/>
              <a:t>. </a:t>
            </a:r>
          </a:p>
          <a:p>
            <a:pPr lvl="1"/>
            <a:r>
              <a:rPr lang="en-US" dirty="0"/>
              <a:t>It will prompt you to fill some information, just follow along and fill what is most convenient to you.</a:t>
            </a:r>
          </a:p>
          <a:p>
            <a:r>
              <a:rPr lang="en-US" dirty="0"/>
              <a:t>To explore the admin site, start the development server and open the link </a:t>
            </a:r>
            <a:r>
              <a:rPr lang="en-US" dirty="0">
                <a:hlinkClick r:id="rId2"/>
              </a:rPr>
              <a:t>http://localhost:8000/admin</a:t>
            </a:r>
            <a:r>
              <a:rPr lang="en-US" dirty="0"/>
              <a:t> on your browser. It should display a login page, fill in the details of the superuser you created before.</a:t>
            </a:r>
          </a:p>
        </p:txBody>
      </p:sp>
    </p:spTree>
    <p:extLst>
      <p:ext uri="{BB962C8B-B14F-4D97-AF65-F5344CB8AC3E}">
        <p14:creationId xmlns:p14="http://schemas.microsoft.com/office/powerpoint/2010/main" val="4126418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8E18-EA8B-D401-5EB9-34F3A8440C29}"/>
              </a:ext>
            </a:extLst>
          </p:cNvPr>
          <p:cNvSpPr>
            <a:spLocks noGrp="1"/>
          </p:cNvSpPr>
          <p:nvPr>
            <p:ph type="title"/>
          </p:nvPr>
        </p:nvSpPr>
        <p:spPr/>
        <p:txBody>
          <a:bodyPr/>
          <a:lstStyle/>
          <a:p>
            <a:r>
              <a:rPr lang="en-US" dirty="0"/>
              <a:t>Apps: Django Admin</a:t>
            </a:r>
          </a:p>
        </p:txBody>
      </p:sp>
      <p:sp>
        <p:nvSpPr>
          <p:cNvPr id="3" name="Content Placeholder 2">
            <a:extLst>
              <a:ext uri="{FF2B5EF4-FFF2-40B4-BE49-F238E27FC236}">
                <a16:creationId xmlns:a16="http://schemas.microsoft.com/office/drawing/2014/main" id="{8606812A-1EFC-6764-36D8-951D45FD7B29}"/>
              </a:ext>
            </a:extLst>
          </p:cNvPr>
          <p:cNvSpPr>
            <a:spLocks noGrp="1"/>
          </p:cNvSpPr>
          <p:nvPr>
            <p:ph idx="1"/>
          </p:nvPr>
        </p:nvSpPr>
        <p:spPr/>
        <p:txBody>
          <a:bodyPr/>
          <a:lstStyle/>
          <a:p>
            <a:r>
              <a:rPr lang="en-US" dirty="0"/>
              <a:t>Make the main app modifiable in the admin. Open the main/admin.py file and edit it to look like this:</a:t>
            </a:r>
          </a:p>
          <a:p>
            <a:endParaRPr lang="en-US" dirty="0"/>
          </a:p>
          <a:p>
            <a:endParaRPr lang="en-US" dirty="0"/>
          </a:p>
          <a:p>
            <a:endParaRPr lang="en-US" dirty="0"/>
          </a:p>
          <a:p>
            <a:endParaRPr lang="en-US" dirty="0"/>
          </a:p>
          <a:p>
            <a:r>
              <a:rPr lang="en-US" dirty="0"/>
              <a:t>Go back to the admin site and try to add a Student and Project. Try to delete and update. Just explore the different FREE admin functionalities.</a:t>
            </a:r>
          </a:p>
        </p:txBody>
      </p:sp>
      <p:sp>
        <p:nvSpPr>
          <p:cNvPr id="4" name="TextBox 3">
            <a:extLst>
              <a:ext uri="{FF2B5EF4-FFF2-40B4-BE49-F238E27FC236}">
                <a16:creationId xmlns:a16="http://schemas.microsoft.com/office/drawing/2014/main" id="{67374CAF-6DC4-680E-B991-FA5765055F0E}"/>
              </a:ext>
            </a:extLst>
          </p:cNvPr>
          <p:cNvSpPr txBox="1"/>
          <p:nvPr/>
        </p:nvSpPr>
        <p:spPr>
          <a:xfrm>
            <a:off x="1100137" y="2753556"/>
            <a:ext cx="8829675" cy="1754326"/>
          </a:xfrm>
          <a:prstGeom prst="rect">
            <a:avLst/>
          </a:prstGeom>
          <a:noFill/>
        </p:spPr>
        <p:txBody>
          <a:bodyPr wrap="square" rtlCol="0">
            <a:spAutoFit/>
          </a:bodyPr>
          <a:lstStyle/>
          <a:p>
            <a:r>
              <a:rPr lang="en-US" b="0" dirty="0">
                <a:solidFill>
                  <a:srgbClr val="AF00DB"/>
                </a:solidFill>
                <a:effectLst/>
                <a:latin typeface="Consolas" panose="020B0609020204030204" pitchFamily="49" charset="0"/>
              </a:rPr>
              <a:t>from</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django</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contrib</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admin</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AF00DB"/>
                </a:solidFill>
                <a:effectLst/>
                <a:latin typeface="Consolas" panose="020B0609020204030204" pitchFamily="49" charset="0"/>
              </a:rPr>
              <a:t>from</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models</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Project</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err="1">
                <a:solidFill>
                  <a:srgbClr val="267F99"/>
                </a:solidFill>
                <a:effectLst/>
                <a:latin typeface="Consolas" panose="020B0609020204030204" pitchFamily="49" charset="0"/>
              </a:rPr>
              <a:t>admin</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site</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register</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Student</a:t>
            </a:r>
            <a:r>
              <a:rPr lang="en-US" b="0" dirty="0">
                <a:solidFill>
                  <a:srgbClr val="3B3B3B"/>
                </a:solidFill>
                <a:effectLst/>
                <a:latin typeface="Consolas" panose="020B0609020204030204" pitchFamily="49" charset="0"/>
              </a:rPr>
              <a:t>)</a:t>
            </a:r>
          </a:p>
          <a:p>
            <a:r>
              <a:rPr lang="en-US" b="0" dirty="0" err="1">
                <a:solidFill>
                  <a:srgbClr val="267F99"/>
                </a:solidFill>
                <a:effectLst/>
                <a:latin typeface="Consolas" panose="020B0609020204030204" pitchFamily="49" charset="0"/>
              </a:rPr>
              <a:t>admin</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site</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register</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Project</a:t>
            </a:r>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956132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DC3C-3A35-60E4-58FE-D8933E72DD16}"/>
              </a:ext>
            </a:extLst>
          </p:cNvPr>
          <p:cNvSpPr>
            <a:spLocks noGrp="1"/>
          </p:cNvSpPr>
          <p:nvPr>
            <p:ph type="title"/>
          </p:nvPr>
        </p:nvSpPr>
        <p:spPr/>
        <p:txBody>
          <a:bodyPr/>
          <a:lstStyle/>
          <a:p>
            <a:r>
              <a:rPr lang="en-US" dirty="0"/>
              <a:t>Apps: Writing more views</a:t>
            </a:r>
          </a:p>
        </p:txBody>
      </p:sp>
      <p:sp>
        <p:nvSpPr>
          <p:cNvPr id="3" name="Content Placeholder 2">
            <a:extLst>
              <a:ext uri="{FF2B5EF4-FFF2-40B4-BE49-F238E27FC236}">
                <a16:creationId xmlns:a16="http://schemas.microsoft.com/office/drawing/2014/main" id="{1E531848-CA7F-B6A1-6B98-46F0B77B97A1}"/>
              </a:ext>
            </a:extLst>
          </p:cNvPr>
          <p:cNvSpPr>
            <a:spLocks noGrp="1"/>
          </p:cNvSpPr>
          <p:nvPr>
            <p:ph idx="1"/>
          </p:nvPr>
        </p:nvSpPr>
        <p:spPr/>
        <p:txBody>
          <a:bodyPr/>
          <a:lstStyle/>
          <a:p>
            <a:r>
              <a:rPr lang="en-US" dirty="0"/>
              <a:t>We’re going to create 2 more views that will render HTML pages.</a:t>
            </a:r>
          </a:p>
          <a:p>
            <a:r>
              <a:rPr lang="en-US" dirty="0"/>
              <a:t>The first view will render an HTML page with a table showing all the students registered in the database.</a:t>
            </a:r>
          </a:p>
          <a:p>
            <a:r>
              <a:rPr lang="en-US" dirty="0"/>
              <a:t>The second view will render and HTML page with a table showing all the projects that have been added to the database. It will also have a link to download the project.</a:t>
            </a:r>
          </a:p>
          <a:p>
            <a:r>
              <a:rPr lang="en-US" dirty="0"/>
              <a:t>Create a new folder called templates in your main app. In your templates folder create another folder called main. This is where you will store the templates for your app. In this folder (main/templates/main) create student.html and projects.html files.</a:t>
            </a:r>
          </a:p>
        </p:txBody>
      </p:sp>
    </p:spTree>
    <p:extLst>
      <p:ext uri="{BB962C8B-B14F-4D97-AF65-F5344CB8AC3E}">
        <p14:creationId xmlns:p14="http://schemas.microsoft.com/office/powerpoint/2010/main" val="2357562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B3CA-E956-A5C1-D351-8BB771800C4D}"/>
              </a:ext>
            </a:extLst>
          </p:cNvPr>
          <p:cNvSpPr>
            <a:spLocks noGrp="1"/>
          </p:cNvSpPr>
          <p:nvPr>
            <p:ph type="title"/>
          </p:nvPr>
        </p:nvSpPr>
        <p:spPr/>
        <p:txBody>
          <a:bodyPr/>
          <a:lstStyle/>
          <a:p>
            <a:r>
              <a:rPr lang="en-US" dirty="0"/>
              <a:t>Apps: Writing more views</a:t>
            </a:r>
          </a:p>
        </p:txBody>
      </p:sp>
      <p:sp>
        <p:nvSpPr>
          <p:cNvPr id="3" name="Content Placeholder 2">
            <a:extLst>
              <a:ext uri="{FF2B5EF4-FFF2-40B4-BE49-F238E27FC236}">
                <a16:creationId xmlns:a16="http://schemas.microsoft.com/office/drawing/2014/main" id="{BFAA9C04-DF57-AFC4-74CF-89341321F387}"/>
              </a:ext>
            </a:extLst>
          </p:cNvPr>
          <p:cNvSpPr>
            <a:spLocks noGrp="1"/>
          </p:cNvSpPr>
          <p:nvPr>
            <p:ph idx="1"/>
          </p:nvPr>
        </p:nvSpPr>
        <p:spPr>
          <a:xfrm>
            <a:off x="838200" y="1454142"/>
            <a:ext cx="10515600" cy="4351338"/>
          </a:xfrm>
        </p:spPr>
        <p:txBody>
          <a:bodyPr/>
          <a:lstStyle/>
          <a:p>
            <a:r>
              <a:rPr lang="en-US" dirty="0"/>
              <a:t>Open the main/views.py file and paste this code in it</a:t>
            </a:r>
          </a:p>
          <a:p>
            <a:endParaRPr lang="en-US" dirty="0"/>
          </a:p>
        </p:txBody>
      </p:sp>
      <p:sp>
        <p:nvSpPr>
          <p:cNvPr id="4" name="TextBox 3">
            <a:extLst>
              <a:ext uri="{FF2B5EF4-FFF2-40B4-BE49-F238E27FC236}">
                <a16:creationId xmlns:a16="http://schemas.microsoft.com/office/drawing/2014/main" id="{DC5B950B-F44B-3A5B-C9D6-48A059176809}"/>
              </a:ext>
            </a:extLst>
          </p:cNvPr>
          <p:cNvSpPr txBox="1"/>
          <p:nvPr/>
        </p:nvSpPr>
        <p:spPr>
          <a:xfrm>
            <a:off x="1085849" y="1910592"/>
            <a:ext cx="8829675" cy="4801314"/>
          </a:xfrm>
          <a:prstGeom prst="rect">
            <a:avLst/>
          </a:prstGeom>
          <a:noFill/>
        </p:spPr>
        <p:txBody>
          <a:bodyPr wrap="square" rtlCol="0">
            <a:spAutoFit/>
          </a:bodyPr>
          <a:lstStyle/>
          <a:p>
            <a:r>
              <a:rPr lang="en-US" b="0" dirty="0">
                <a:solidFill>
                  <a:srgbClr val="AF00DB"/>
                </a:solidFill>
                <a:effectLst/>
                <a:latin typeface="Consolas" panose="020B0609020204030204" pitchFamily="49" charset="0"/>
              </a:rPr>
              <a:t>from</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django</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http</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HttpResponse</a:t>
            </a:r>
            <a:endParaRPr lang="en-US" b="0" dirty="0">
              <a:solidFill>
                <a:srgbClr val="3B3B3B"/>
              </a:solidFill>
              <a:effectLst/>
              <a:latin typeface="Consolas" panose="020B0609020204030204" pitchFamily="49" charset="0"/>
            </a:endParaRPr>
          </a:p>
          <a:p>
            <a:r>
              <a:rPr lang="en-US" b="0" dirty="0">
                <a:solidFill>
                  <a:srgbClr val="AF00DB"/>
                </a:solidFill>
                <a:effectLst/>
                <a:latin typeface="Consolas" panose="020B0609020204030204" pitchFamily="49" charset="0"/>
              </a:rPr>
              <a:t>from</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django</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shortcuts</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render</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AF00DB"/>
                </a:solidFill>
                <a:effectLst/>
                <a:latin typeface="Consolas" panose="020B0609020204030204" pitchFamily="49" charset="0"/>
              </a:rPr>
              <a:t>from</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models</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Project</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def</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index</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request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HttpResponse</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"Hello world. You're at the main index"</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def</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students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request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students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objects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all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render</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request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"main/students.html"</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"students"</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students</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def</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projects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request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projects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Project</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objects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all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render</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request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"main/projects.html"</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"projects"</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projects</a:t>
            </a:r>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324940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2808-319E-61AC-FC8B-2A504F4F4849}"/>
              </a:ext>
            </a:extLst>
          </p:cNvPr>
          <p:cNvSpPr>
            <a:spLocks noGrp="1"/>
          </p:cNvSpPr>
          <p:nvPr>
            <p:ph type="title"/>
          </p:nvPr>
        </p:nvSpPr>
        <p:spPr/>
        <p:txBody>
          <a:bodyPr/>
          <a:lstStyle/>
          <a:p>
            <a:r>
              <a:rPr lang="en-US" b="1" dirty="0">
                <a:solidFill>
                  <a:srgbClr val="103E2E"/>
                </a:solidFill>
                <a:latin typeface="+mn-lt"/>
              </a:rPr>
              <a:t>PLAN</a:t>
            </a:r>
          </a:p>
        </p:txBody>
      </p:sp>
      <p:sp>
        <p:nvSpPr>
          <p:cNvPr id="3" name="Content Placeholder 2">
            <a:extLst>
              <a:ext uri="{FF2B5EF4-FFF2-40B4-BE49-F238E27FC236}">
                <a16:creationId xmlns:a16="http://schemas.microsoft.com/office/drawing/2014/main" id="{C6ADF35B-6801-D716-C1E4-CD336D60E88A}"/>
              </a:ext>
            </a:extLst>
          </p:cNvPr>
          <p:cNvSpPr>
            <a:spLocks noGrp="1"/>
          </p:cNvSpPr>
          <p:nvPr>
            <p:ph idx="1"/>
          </p:nvPr>
        </p:nvSpPr>
        <p:spPr/>
        <p:txBody>
          <a:bodyPr/>
          <a:lstStyle/>
          <a:p>
            <a:r>
              <a:rPr lang="en-US" dirty="0"/>
              <a:t>Introduction</a:t>
            </a:r>
          </a:p>
          <a:p>
            <a:r>
              <a:rPr lang="en-US" dirty="0"/>
              <a:t>Installing Django</a:t>
            </a:r>
          </a:p>
          <a:p>
            <a:r>
              <a:rPr lang="en-US" dirty="0"/>
              <a:t>Creating a Django project</a:t>
            </a:r>
          </a:p>
          <a:p>
            <a:pPr lvl="1"/>
            <a:r>
              <a:rPr lang="en-US" dirty="0"/>
              <a:t>Creating the project</a:t>
            </a:r>
          </a:p>
          <a:p>
            <a:pPr lvl="1"/>
            <a:r>
              <a:rPr lang="en-US" dirty="0"/>
              <a:t>Running the development server</a:t>
            </a:r>
          </a:p>
          <a:p>
            <a:r>
              <a:rPr lang="en-US" dirty="0"/>
              <a:t>Apps</a:t>
            </a:r>
          </a:p>
        </p:txBody>
      </p:sp>
    </p:spTree>
    <p:extLst>
      <p:ext uri="{BB962C8B-B14F-4D97-AF65-F5344CB8AC3E}">
        <p14:creationId xmlns:p14="http://schemas.microsoft.com/office/powerpoint/2010/main" val="1121292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1F01-3BC7-25E0-AAA8-9DBF1C013F16}"/>
              </a:ext>
            </a:extLst>
          </p:cNvPr>
          <p:cNvSpPr>
            <a:spLocks noGrp="1"/>
          </p:cNvSpPr>
          <p:nvPr>
            <p:ph type="title"/>
          </p:nvPr>
        </p:nvSpPr>
        <p:spPr/>
        <p:txBody>
          <a:bodyPr/>
          <a:lstStyle/>
          <a:p>
            <a:r>
              <a:rPr lang="en-US" dirty="0"/>
              <a:t>Apps: Writing more views</a:t>
            </a:r>
          </a:p>
        </p:txBody>
      </p:sp>
      <p:sp>
        <p:nvSpPr>
          <p:cNvPr id="3" name="Content Placeholder 2">
            <a:extLst>
              <a:ext uri="{FF2B5EF4-FFF2-40B4-BE49-F238E27FC236}">
                <a16:creationId xmlns:a16="http://schemas.microsoft.com/office/drawing/2014/main" id="{B5E260BC-38F7-0483-E1B3-BFF22D707C26}"/>
              </a:ext>
            </a:extLst>
          </p:cNvPr>
          <p:cNvSpPr>
            <a:spLocks noGrp="1"/>
          </p:cNvSpPr>
          <p:nvPr>
            <p:ph idx="1"/>
          </p:nvPr>
        </p:nvSpPr>
        <p:spPr/>
        <p:txBody>
          <a:bodyPr>
            <a:normAutofit fontScale="62500" lnSpcReduction="20000"/>
          </a:bodyPr>
          <a:lstStyle/>
          <a:p>
            <a:r>
              <a:rPr lang="en-US" dirty="0"/>
              <a:t>Wire the new views into the </a:t>
            </a:r>
            <a:r>
              <a:rPr lang="en-US" dirty="0" err="1"/>
              <a:t>main.urls</a:t>
            </a:r>
            <a:r>
              <a:rPr lang="en-US" dirty="0"/>
              <a:t> module. Copy and paste this code into the main/urls.py file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Copy the students.html and projects.html file from the </a:t>
            </a:r>
            <a:r>
              <a:rPr lang="en-US" dirty="0" err="1"/>
              <a:t>starter_files</a:t>
            </a:r>
            <a:r>
              <a:rPr lang="en-US" dirty="0"/>
              <a:t> directory and paste into the main/templates/main directory.</a:t>
            </a:r>
          </a:p>
        </p:txBody>
      </p:sp>
      <p:sp>
        <p:nvSpPr>
          <p:cNvPr id="6" name="TextBox 5">
            <a:extLst>
              <a:ext uri="{FF2B5EF4-FFF2-40B4-BE49-F238E27FC236}">
                <a16:creationId xmlns:a16="http://schemas.microsoft.com/office/drawing/2014/main" id="{285DDF75-9024-26C7-0089-6AFAEBFAD9B3}"/>
              </a:ext>
            </a:extLst>
          </p:cNvPr>
          <p:cNvSpPr txBox="1"/>
          <p:nvPr/>
        </p:nvSpPr>
        <p:spPr>
          <a:xfrm>
            <a:off x="1071562" y="2221687"/>
            <a:ext cx="8829675" cy="3416320"/>
          </a:xfrm>
          <a:prstGeom prst="rect">
            <a:avLst/>
          </a:prstGeom>
          <a:noFill/>
        </p:spPr>
        <p:txBody>
          <a:bodyPr wrap="square" rtlCol="0">
            <a:spAutoFit/>
          </a:bodyPr>
          <a:lstStyle/>
          <a:p>
            <a:r>
              <a:rPr lang="en-US" b="0" dirty="0">
                <a:solidFill>
                  <a:srgbClr val="AF00DB"/>
                </a:solidFill>
                <a:effectLst/>
                <a:latin typeface="Consolas" panose="020B0609020204030204" pitchFamily="49" charset="0"/>
              </a:rPr>
              <a:t>from</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django</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urls</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path</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AF00DB"/>
                </a:solidFill>
                <a:effectLst/>
                <a:latin typeface="Consolas" panose="020B0609020204030204" pitchFamily="49" charset="0"/>
              </a:rPr>
              <a:t>from</a:t>
            </a:r>
            <a:r>
              <a:rPr lang="en-US" b="0" dirty="0">
                <a:solidFill>
                  <a:srgbClr val="3B3B3B"/>
                </a:solidFill>
                <a:effectLst/>
                <a:latin typeface="Consolas" panose="020B0609020204030204" pitchFamily="49" charset="0"/>
              </a:rPr>
              <a:t> . </a:t>
            </a:r>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views</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err="1">
                <a:solidFill>
                  <a:srgbClr val="001080"/>
                </a:solidFill>
                <a:effectLst/>
                <a:latin typeface="Consolas" panose="020B0609020204030204" pitchFamily="49" charset="0"/>
              </a:rPr>
              <a:t>urlpatterns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ex. /main/</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path</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views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index</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"index"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ex. /main/students/</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path</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"students/"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views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students</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"students"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ex. /main/projects/</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path</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"projects/"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views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projects</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"projects"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20391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BAACC-F40D-2395-0584-04C345691C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401596-7612-6E5C-8D81-D19F749E81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7603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C806-51DA-04D9-EC8A-03627E287AE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DC05DBE-041F-A65F-E31E-45689D5DAA13}"/>
              </a:ext>
            </a:extLst>
          </p:cNvPr>
          <p:cNvSpPr>
            <a:spLocks noGrp="1"/>
          </p:cNvSpPr>
          <p:nvPr>
            <p:ph idx="1"/>
          </p:nvPr>
        </p:nvSpPr>
        <p:spPr/>
        <p:txBody>
          <a:bodyPr/>
          <a:lstStyle/>
          <a:p>
            <a:r>
              <a:rPr lang="en-US" dirty="0"/>
              <a:t>Django is one of the most popular Python web frameworks and the most complete, offering a wide range of features out-of-the-box. There’s even a GIS framework built within Django.</a:t>
            </a:r>
          </a:p>
          <a:p>
            <a:r>
              <a:rPr lang="en-US" dirty="0"/>
              <a:t>It has been under active development for more than 12 years now, sponsored by companies like JetBrains and Instagram.</a:t>
            </a:r>
          </a:p>
          <a:p>
            <a:r>
              <a:rPr lang="en-US" dirty="0"/>
              <a:t>Among the biggest Web sites using Django we have: Instagram, Mozilla, and National Geographic (check the </a:t>
            </a:r>
            <a:r>
              <a:rPr lang="en-US" b="0" i="0" dirty="0">
                <a:solidFill>
                  <a:srgbClr val="1EAEDB"/>
                </a:solidFill>
                <a:effectLst/>
                <a:latin typeface="HelveticaNeue"/>
                <a:hlinkClick r:id="rId2"/>
              </a:rPr>
              <a:t>Django Sites</a:t>
            </a:r>
            <a:r>
              <a:rPr lang="en-US" b="0" i="0" dirty="0">
                <a:solidFill>
                  <a:srgbClr val="1EAEDB"/>
                </a:solidFill>
                <a:effectLst/>
                <a:latin typeface="HelveticaNeue"/>
              </a:rPr>
              <a:t> </a:t>
            </a:r>
            <a:r>
              <a:rPr lang="en-US" dirty="0">
                <a:solidFill>
                  <a:srgbClr val="1EAEDB"/>
                </a:solidFill>
                <a:latin typeface="HelveticaNeue"/>
              </a:rPr>
              <a:t>database for more examples)</a:t>
            </a:r>
            <a:endParaRPr lang="en-US" dirty="0"/>
          </a:p>
        </p:txBody>
      </p:sp>
    </p:spTree>
    <p:extLst>
      <p:ext uri="{BB962C8B-B14F-4D97-AF65-F5344CB8AC3E}">
        <p14:creationId xmlns:p14="http://schemas.microsoft.com/office/powerpoint/2010/main" val="1797345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1BF02-CABC-22A2-54E6-C7CA66FFCB44}"/>
              </a:ext>
            </a:extLst>
          </p:cNvPr>
          <p:cNvSpPr>
            <a:spLocks noGrp="1"/>
          </p:cNvSpPr>
          <p:nvPr>
            <p:ph type="title"/>
          </p:nvPr>
        </p:nvSpPr>
        <p:spPr/>
        <p:txBody>
          <a:bodyPr/>
          <a:lstStyle/>
          <a:p>
            <a:r>
              <a:rPr lang="en-US" b="1" dirty="0">
                <a:solidFill>
                  <a:srgbClr val="103E2E"/>
                </a:solidFill>
                <a:latin typeface="+mn-lt"/>
              </a:rPr>
              <a:t>Installing Django</a:t>
            </a:r>
          </a:p>
        </p:txBody>
      </p:sp>
      <p:sp>
        <p:nvSpPr>
          <p:cNvPr id="3" name="Content Placeholder 2">
            <a:extLst>
              <a:ext uri="{FF2B5EF4-FFF2-40B4-BE49-F238E27FC236}">
                <a16:creationId xmlns:a16="http://schemas.microsoft.com/office/drawing/2014/main" id="{8760C6EC-F8B0-4623-4E85-8665525583A5}"/>
              </a:ext>
            </a:extLst>
          </p:cNvPr>
          <p:cNvSpPr>
            <a:spLocks noGrp="1"/>
          </p:cNvSpPr>
          <p:nvPr>
            <p:ph idx="1"/>
          </p:nvPr>
        </p:nvSpPr>
        <p:spPr/>
        <p:txBody>
          <a:bodyPr/>
          <a:lstStyle/>
          <a:p>
            <a:r>
              <a:rPr lang="en-US" dirty="0"/>
              <a:t>Activate your virtual environment if you have any (it is highly recommended you use one)</a:t>
            </a:r>
          </a:p>
          <a:p>
            <a:pPr lvl="1"/>
            <a:r>
              <a:rPr lang="en-US" dirty="0"/>
              <a:t>environment\Scripts\activate (windows)</a:t>
            </a:r>
          </a:p>
          <a:p>
            <a:pPr lvl="1"/>
            <a:r>
              <a:rPr lang="en-US" dirty="0"/>
              <a:t>environment/bin/activate (Linux and macOS)</a:t>
            </a:r>
          </a:p>
          <a:p>
            <a:r>
              <a:rPr lang="en-US" dirty="0"/>
              <a:t>Install Django</a:t>
            </a:r>
          </a:p>
          <a:p>
            <a:pPr lvl="1"/>
            <a:r>
              <a:rPr lang="en-US" dirty="0"/>
              <a:t>python –m pip install Django</a:t>
            </a:r>
          </a:p>
          <a:p>
            <a:pPr lvl="1"/>
            <a:r>
              <a:rPr lang="en-US" dirty="0"/>
              <a:t>To check if Django installed successfully run:</a:t>
            </a:r>
          </a:p>
          <a:p>
            <a:pPr lvl="2"/>
            <a:r>
              <a:rPr lang="en-US" dirty="0"/>
              <a:t>python –m </a:t>
            </a:r>
            <a:r>
              <a:rPr lang="en-US" dirty="0" err="1"/>
              <a:t>django</a:t>
            </a:r>
            <a:r>
              <a:rPr lang="en-US" dirty="0"/>
              <a:t> –version (the latest stable release of Django at the point of writing this document is 4.2)</a:t>
            </a:r>
          </a:p>
        </p:txBody>
      </p:sp>
    </p:spTree>
    <p:extLst>
      <p:ext uri="{BB962C8B-B14F-4D97-AF65-F5344CB8AC3E}">
        <p14:creationId xmlns:p14="http://schemas.microsoft.com/office/powerpoint/2010/main" val="387088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2193-646F-D480-9E98-B92653FC79D7}"/>
              </a:ext>
            </a:extLst>
          </p:cNvPr>
          <p:cNvSpPr>
            <a:spLocks noGrp="1"/>
          </p:cNvSpPr>
          <p:nvPr>
            <p:ph type="title"/>
          </p:nvPr>
        </p:nvSpPr>
        <p:spPr/>
        <p:txBody>
          <a:bodyPr/>
          <a:lstStyle/>
          <a:p>
            <a:r>
              <a:rPr lang="en-US" dirty="0"/>
              <a:t>Creating a Django Project</a:t>
            </a:r>
          </a:p>
        </p:txBody>
      </p:sp>
      <p:sp>
        <p:nvSpPr>
          <p:cNvPr id="3" name="Content Placeholder 2">
            <a:extLst>
              <a:ext uri="{FF2B5EF4-FFF2-40B4-BE49-F238E27FC236}">
                <a16:creationId xmlns:a16="http://schemas.microsoft.com/office/drawing/2014/main" id="{09D5F1F6-B197-03B7-D154-4DDEBFB34748}"/>
              </a:ext>
            </a:extLst>
          </p:cNvPr>
          <p:cNvSpPr>
            <a:spLocks noGrp="1"/>
          </p:cNvSpPr>
          <p:nvPr>
            <p:ph idx="1"/>
          </p:nvPr>
        </p:nvSpPr>
        <p:spPr/>
        <p:txBody>
          <a:bodyPr/>
          <a:lstStyle/>
          <a:p>
            <a:r>
              <a:rPr lang="en-US" dirty="0"/>
              <a:t>To create a project in Django, run the following command in a terminal</a:t>
            </a:r>
          </a:p>
          <a:p>
            <a:pPr lvl="1"/>
            <a:r>
              <a:rPr lang="en-US" dirty="0"/>
              <a:t>The command is </a:t>
            </a:r>
            <a:r>
              <a:rPr lang="en-US" i="1" dirty="0" err="1"/>
              <a:t>django</a:t>
            </a:r>
            <a:r>
              <a:rPr lang="en-US" i="1" dirty="0"/>
              <a:t>-admin </a:t>
            </a:r>
            <a:r>
              <a:rPr lang="en-US" i="1" dirty="0" err="1"/>
              <a:t>startproject</a:t>
            </a:r>
            <a:r>
              <a:rPr lang="en-US" i="1" dirty="0"/>
              <a:t> &lt;</a:t>
            </a:r>
            <a:r>
              <a:rPr lang="en-US" i="1" dirty="0" err="1"/>
              <a:t>project_name</a:t>
            </a:r>
            <a:r>
              <a:rPr lang="en-US" i="1" dirty="0"/>
              <a:t>&gt;</a:t>
            </a:r>
            <a:r>
              <a:rPr lang="en-US" dirty="0"/>
              <a:t>. In our case we will create a project called </a:t>
            </a:r>
            <a:r>
              <a:rPr lang="en-US" dirty="0" err="1"/>
              <a:t>project_hub</a:t>
            </a:r>
            <a:r>
              <a:rPr lang="en-US" dirty="0"/>
              <a:t>, so we run, </a:t>
            </a:r>
            <a:r>
              <a:rPr lang="en-US" b="1" i="1" dirty="0" err="1"/>
              <a:t>django</a:t>
            </a:r>
            <a:r>
              <a:rPr lang="en-US" b="1" i="1" dirty="0"/>
              <a:t>-admin </a:t>
            </a:r>
            <a:r>
              <a:rPr lang="en-US" b="1" i="1" dirty="0" err="1"/>
              <a:t>startproject</a:t>
            </a:r>
            <a:r>
              <a:rPr lang="en-US" b="1" i="1" dirty="0"/>
              <a:t> </a:t>
            </a:r>
            <a:r>
              <a:rPr lang="en-US" b="1" i="1" dirty="0" err="1"/>
              <a:t>project_hub</a:t>
            </a:r>
            <a:r>
              <a:rPr lang="en-US" b="1" i="1" dirty="0"/>
              <a:t> </a:t>
            </a:r>
            <a:r>
              <a:rPr lang="en-US" dirty="0"/>
              <a:t>(if you get an error try running python –m </a:t>
            </a:r>
            <a:r>
              <a:rPr lang="en-US" dirty="0" err="1"/>
              <a:t>django</a:t>
            </a:r>
            <a:r>
              <a:rPr lang="en-US" dirty="0"/>
              <a:t>-admin </a:t>
            </a:r>
            <a:r>
              <a:rPr lang="en-US" dirty="0" err="1"/>
              <a:t>startproject</a:t>
            </a:r>
            <a:r>
              <a:rPr lang="en-US" dirty="0"/>
              <a:t> &lt;</a:t>
            </a:r>
            <a:r>
              <a:rPr lang="en-US" dirty="0" err="1"/>
              <a:t>project_name</a:t>
            </a:r>
            <a:r>
              <a:rPr lang="en-US" dirty="0"/>
              <a:t>&gt;)</a:t>
            </a:r>
          </a:p>
          <a:p>
            <a:pPr lvl="1"/>
            <a:r>
              <a:rPr lang="en-US" dirty="0"/>
              <a:t>The created project has the following structure</a:t>
            </a:r>
          </a:p>
          <a:p>
            <a:pPr marL="457200" lvl="1" indent="0">
              <a:buNone/>
            </a:pPr>
            <a:r>
              <a:rPr lang="en-US" dirty="0"/>
              <a:t>	</a:t>
            </a:r>
            <a:r>
              <a:rPr lang="en-US" b="0" i="0" dirty="0">
                <a:solidFill>
                  <a:srgbClr val="212529"/>
                </a:solidFill>
                <a:effectLst/>
                <a:latin typeface="Fira code" panose="020F0502020204030204" pitchFamily="49" charset="0"/>
              </a:rPr>
              <a:t>. └── </a:t>
            </a:r>
            <a:r>
              <a:rPr lang="en-US" b="0" i="0" dirty="0" err="1">
                <a:solidFill>
                  <a:srgbClr val="212529"/>
                </a:solidFill>
                <a:effectLst/>
                <a:latin typeface="Fira code" panose="020F0502020204030204" pitchFamily="49" charset="0"/>
              </a:rPr>
              <a:t>project_hub</a:t>
            </a:r>
            <a:r>
              <a:rPr lang="en-US" b="0" i="0" dirty="0">
                <a:solidFill>
                  <a:srgbClr val="212529"/>
                </a:solidFill>
                <a:effectLst/>
                <a:latin typeface="Fira code" panose="020F0502020204030204" pitchFamily="49" charset="0"/>
              </a:rPr>
              <a:t>/      </a:t>
            </a:r>
            <a:r>
              <a:rPr lang="en-US" dirty="0">
                <a:solidFill>
                  <a:srgbClr val="212529"/>
                </a:solidFill>
                <a:latin typeface="Fira code" panose="020F0502020204030204" pitchFamily="49" charset="0"/>
                <a:sym typeface="Wingdings" panose="05000000000000000000" pitchFamily="2" charset="2"/>
              </a:rPr>
              <a:t>&lt;-- </a:t>
            </a:r>
            <a:r>
              <a:rPr lang="en-US" dirty="0" err="1">
                <a:solidFill>
                  <a:srgbClr val="212529"/>
                </a:solidFill>
                <a:latin typeface="Fira code" panose="020F0502020204030204" pitchFamily="49" charset="0"/>
                <a:sym typeface="Wingdings" panose="05000000000000000000" pitchFamily="2" charset="2"/>
              </a:rPr>
              <a:t>django</a:t>
            </a:r>
            <a:r>
              <a:rPr lang="en-US" dirty="0">
                <a:solidFill>
                  <a:srgbClr val="212529"/>
                </a:solidFill>
                <a:latin typeface="Fira code" panose="020F0502020204030204" pitchFamily="49" charset="0"/>
                <a:sym typeface="Wingdings" panose="05000000000000000000" pitchFamily="2" charset="2"/>
              </a:rPr>
              <a:t> project folder</a:t>
            </a:r>
            <a:endParaRPr lang="en-US" b="0" i="0" dirty="0">
              <a:solidFill>
                <a:srgbClr val="212529"/>
              </a:solidFill>
              <a:effectLst/>
              <a:latin typeface="Fira code" panose="020F0502020204030204" pitchFamily="49" charset="0"/>
            </a:endParaRPr>
          </a:p>
          <a:p>
            <a:pPr marL="457200" lvl="1" indent="0">
              <a:buNone/>
            </a:pPr>
            <a:r>
              <a:rPr lang="en-US" dirty="0">
                <a:solidFill>
                  <a:srgbClr val="212529"/>
                </a:solidFill>
                <a:latin typeface="Fira code" panose="020F0502020204030204" pitchFamily="49" charset="0"/>
              </a:rPr>
              <a:t>		</a:t>
            </a:r>
            <a:r>
              <a:rPr lang="en-US" b="0" i="0" dirty="0">
                <a:solidFill>
                  <a:srgbClr val="212529"/>
                </a:solidFill>
                <a:effectLst/>
                <a:latin typeface="Fira code" panose="020F0502020204030204" pitchFamily="49" charset="0"/>
              </a:rPr>
              <a:t>├── </a:t>
            </a:r>
            <a:r>
              <a:rPr lang="en-US" b="0" i="0" dirty="0" err="1">
                <a:solidFill>
                  <a:srgbClr val="212529"/>
                </a:solidFill>
                <a:effectLst/>
                <a:latin typeface="Fira code" panose="020F0502020204030204" pitchFamily="49" charset="0"/>
              </a:rPr>
              <a:t>project_hub</a:t>
            </a:r>
            <a:r>
              <a:rPr lang="en-US" b="0" i="0" dirty="0">
                <a:solidFill>
                  <a:srgbClr val="212529"/>
                </a:solidFill>
                <a:effectLst/>
                <a:latin typeface="Fira code" panose="020F0502020204030204" pitchFamily="49" charset="0"/>
              </a:rPr>
              <a:t>/ </a:t>
            </a:r>
          </a:p>
          <a:p>
            <a:pPr marL="457200" lvl="1" indent="0">
              <a:buNone/>
            </a:pPr>
            <a:r>
              <a:rPr lang="en-US" b="0" i="0" dirty="0">
                <a:solidFill>
                  <a:srgbClr val="212529"/>
                </a:solidFill>
                <a:effectLst/>
                <a:latin typeface="Fira code" panose="020F0502020204030204" pitchFamily="49" charset="0"/>
              </a:rPr>
              <a:t>		└── manage.py</a:t>
            </a:r>
          </a:p>
          <a:p>
            <a:pPr marL="457200" lvl="1" indent="0">
              <a:buNone/>
            </a:pPr>
            <a:endParaRPr lang="en-US" dirty="0"/>
          </a:p>
        </p:txBody>
      </p:sp>
    </p:spTree>
    <p:extLst>
      <p:ext uri="{BB962C8B-B14F-4D97-AF65-F5344CB8AC3E}">
        <p14:creationId xmlns:p14="http://schemas.microsoft.com/office/powerpoint/2010/main" val="233636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A1D2-B4E7-71E4-7B35-1D371B1D8D85}"/>
              </a:ext>
            </a:extLst>
          </p:cNvPr>
          <p:cNvSpPr>
            <a:spLocks noGrp="1"/>
          </p:cNvSpPr>
          <p:nvPr>
            <p:ph type="title"/>
          </p:nvPr>
        </p:nvSpPr>
        <p:spPr/>
        <p:txBody>
          <a:bodyPr/>
          <a:lstStyle/>
          <a:p>
            <a:r>
              <a:rPr lang="en-US" dirty="0"/>
              <a:t>Creating a Django Project: Running the development Server	</a:t>
            </a:r>
          </a:p>
        </p:txBody>
      </p:sp>
      <p:sp>
        <p:nvSpPr>
          <p:cNvPr id="3" name="Content Placeholder 2">
            <a:extLst>
              <a:ext uri="{FF2B5EF4-FFF2-40B4-BE49-F238E27FC236}">
                <a16:creationId xmlns:a16="http://schemas.microsoft.com/office/drawing/2014/main" id="{C6D2D63B-0F9E-2CD4-203F-031D535BC9DE}"/>
              </a:ext>
            </a:extLst>
          </p:cNvPr>
          <p:cNvSpPr>
            <a:spLocks noGrp="1"/>
          </p:cNvSpPr>
          <p:nvPr>
            <p:ph idx="1"/>
          </p:nvPr>
        </p:nvSpPr>
        <p:spPr/>
        <p:txBody>
          <a:bodyPr>
            <a:normAutofit/>
          </a:bodyPr>
          <a:lstStyle/>
          <a:p>
            <a:r>
              <a:rPr lang="en-US" sz="2400" dirty="0"/>
              <a:t>Once you’ve created your project, you can run to see it on a browser. Open the directory where the manage.py file is found (i.e. the project directory, the outermost </a:t>
            </a:r>
            <a:r>
              <a:rPr lang="en-US" sz="2400" dirty="0" err="1"/>
              <a:t>project_hub</a:t>
            </a:r>
            <a:r>
              <a:rPr lang="en-US" sz="2400" dirty="0"/>
              <a:t>) </a:t>
            </a:r>
          </a:p>
          <a:p>
            <a:pPr lvl="1"/>
            <a:r>
              <a:rPr lang="en-US" sz="2000" dirty="0"/>
              <a:t>python manage.py </a:t>
            </a:r>
            <a:r>
              <a:rPr lang="en-US" sz="2000" dirty="0" err="1"/>
              <a:t>runserver</a:t>
            </a:r>
            <a:endParaRPr lang="en-US" sz="2000" dirty="0"/>
          </a:p>
          <a:p>
            <a:r>
              <a:rPr lang="en-US" sz="2400" dirty="0"/>
              <a:t>By default the app runs on </a:t>
            </a:r>
            <a:r>
              <a:rPr lang="en-US" sz="2400" dirty="0">
                <a:hlinkClick r:id="rId2"/>
              </a:rPr>
              <a:t>http://localhost:8000</a:t>
            </a:r>
            <a:r>
              <a:rPr lang="en-US" sz="2400" dirty="0"/>
              <a:t> so open this URL in a browser. You can also specify a port or a </a:t>
            </a:r>
            <a:r>
              <a:rPr lang="en-US" sz="2400" dirty="0" err="1"/>
              <a:t>port:ip</a:t>
            </a:r>
            <a:r>
              <a:rPr lang="en-US" sz="2400" dirty="0"/>
              <a:t> combination</a:t>
            </a:r>
          </a:p>
          <a:p>
            <a:pPr lvl="1"/>
            <a:r>
              <a:rPr lang="en-US" sz="2000" dirty="0"/>
              <a:t>python manage.py </a:t>
            </a:r>
            <a:r>
              <a:rPr lang="en-US" sz="2000" dirty="0" err="1"/>
              <a:t>runserver</a:t>
            </a:r>
            <a:r>
              <a:rPr lang="en-US" sz="2000" dirty="0"/>
              <a:t> 9000 (run on port 9000 instead of 8000)</a:t>
            </a:r>
          </a:p>
          <a:p>
            <a:pPr lvl="1"/>
            <a:r>
              <a:rPr lang="en-US" sz="2000" dirty="0"/>
              <a:t>python manage.py </a:t>
            </a:r>
            <a:r>
              <a:rPr lang="en-US" sz="2000" dirty="0" err="1"/>
              <a:t>runserver</a:t>
            </a:r>
            <a:r>
              <a:rPr lang="en-US" sz="2000" dirty="0"/>
              <a:t> 0.0.0.0:9000</a:t>
            </a:r>
          </a:p>
          <a:p>
            <a:r>
              <a:rPr lang="en-US" sz="2400" b="0" i="0" dirty="0">
                <a:solidFill>
                  <a:srgbClr val="0C3C26"/>
                </a:solidFill>
                <a:effectLst/>
                <a:latin typeface="Roboto" panose="02000000000000000000" pitchFamily="2" charset="0"/>
              </a:rPr>
              <a:t>The development server automatically reloads Python code for each request as needed. You don’t need to restart the server for code changes to take effect. However, some actions like adding files don’t trigger a restart, so you’ll have to restart the server in these cases.</a:t>
            </a:r>
            <a:endParaRPr lang="en-US" sz="2400" dirty="0"/>
          </a:p>
        </p:txBody>
      </p:sp>
    </p:spTree>
    <p:extLst>
      <p:ext uri="{BB962C8B-B14F-4D97-AF65-F5344CB8AC3E}">
        <p14:creationId xmlns:p14="http://schemas.microsoft.com/office/powerpoint/2010/main" val="134548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025C-6602-6D63-9CDD-DA94E760E678}"/>
              </a:ext>
            </a:extLst>
          </p:cNvPr>
          <p:cNvSpPr>
            <a:spLocks noGrp="1"/>
          </p:cNvSpPr>
          <p:nvPr>
            <p:ph type="title"/>
          </p:nvPr>
        </p:nvSpPr>
        <p:spPr/>
        <p:txBody>
          <a:bodyPr/>
          <a:lstStyle/>
          <a:p>
            <a:r>
              <a:rPr lang="en-US" dirty="0"/>
              <a:t>Apps</a:t>
            </a:r>
          </a:p>
        </p:txBody>
      </p:sp>
      <p:sp>
        <p:nvSpPr>
          <p:cNvPr id="3" name="Content Placeholder 2">
            <a:extLst>
              <a:ext uri="{FF2B5EF4-FFF2-40B4-BE49-F238E27FC236}">
                <a16:creationId xmlns:a16="http://schemas.microsoft.com/office/drawing/2014/main" id="{16F90118-086F-AEE7-8462-CE442495023A}"/>
              </a:ext>
            </a:extLst>
          </p:cNvPr>
          <p:cNvSpPr>
            <a:spLocks noGrp="1"/>
          </p:cNvSpPr>
          <p:nvPr>
            <p:ph idx="1"/>
          </p:nvPr>
        </p:nvSpPr>
        <p:spPr>
          <a:xfrm>
            <a:off x="838200" y="1868489"/>
            <a:ext cx="10515600" cy="4351338"/>
          </a:xfrm>
        </p:spPr>
        <p:txBody>
          <a:bodyPr/>
          <a:lstStyle/>
          <a:p>
            <a:r>
              <a:rPr lang="en-US" dirty="0"/>
              <a:t>Projects vs Apps:</a:t>
            </a:r>
          </a:p>
          <a:p>
            <a:pPr lvl="1"/>
            <a:r>
              <a:rPr lang="en-US" dirty="0"/>
              <a:t>An app is a web application that does something – e.g. a blog system. A project is a collection of configurations and apps for a particular website. A project can contain multiple apps, an app can be in multiple projects</a:t>
            </a:r>
          </a:p>
          <a:p>
            <a:r>
              <a:rPr lang="en-US" dirty="0"/>
              <a:t>Creating an app</a:t>
            </a:r>
          </a:p>
          <a:p>
            <a:pPr lvl="1"/>
            <a:r>
              <a:rPr lang="en-US" dirty="0"/>
              <a:t>python manage.py </a:t>
            </a:r>
            <a:r>
              <a:rPr lang="en-US" dirty="0" err="1"/>
              <a:t>startapp</a:t>
            </a:r>
            <a:r>
              <a:rPr lang="en-US" dirty="0"/>
              <a:t> &lt;</a:t>
            </a:r>
            <a:r>
              <a:rPr lang="en-US" dirty="0" err="1"/>
              <a:t>app_name</a:t>
            </a:r>
            <a:r>
              <a:rPr lang="en-US" dirty="0"/>
              <a:t>&gt;. In our case we’ll create an app called main so we run: </a:t>
            </a:r>
            <a:r>
              <a:rPr lang="en-US" b="1" i="1" dirty="0"/>
              <a:t>python manage.py </a:t>
            </a:r>
            <a:r>
              <a:rPr lang="en-US" b="1" i="1" dirty="0" err="1"/>
              <a:t>startapp</a:t>
            </a:r>
            <a:r>
              <a:rPr lang="en-US" b="1" i="1" dirty="0"/>
              <a:t> main</a:t>
            </a:r>
          </a:p>
          <a:p>
            <a:pPr lvl="1"/>
            <a:r>
              <a:rPr lang="en-US" dirty="0"/>
              <a:t>After creating the app, add it to the INSTALLED_APPS list in project_hub/settings.py.</a:t>
            </a:r>
          </a:p>
          <a:p>
            <a:pPr marL="0" indent="0">
              <a:buNone/>
            </a:pPr>
            <a:endParaRPr lang="en-US" dirty="0"/>
          </a:p>
        </p:txBody>
      </p:sp>
    </p:spTree>
    <p:extLst>
      <p:ext uri="{BB962C8B-B14F-4D97-AF65-F5344CB8AC3E}">
        <p14:creationId xmlns:p14="http://schemas.microsoft.com/office/powerpoint/2010/main" val="23655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2CF9-22B1-CE67-7F05-51FA833DF5CD}"/>
              </a:ext>
            </a:extLst>
          </p:cNvPr>
          <p:cNvSpPr>
            <a:spLocks noGrp="1"/>
          </p:cNvSpPr>
          <p:nvPr>
            <p:ph type="title"/>
          </p:nvPr>
        </p:nvSpPr>
        <p:spPr/>
        <p:txBody>
          <a:bodyPr/>
          <a:lstStyle/>
          <a:p>
            <a:r>
              <a:rPr lang="en-US" dirty="0"/>
              <a:t>Apps</a:t>
            </a:r>
          </a:p>
        </p:txBody>
      </p:sp>
      <p:sp>
        <p:nvSpPr>
          <p:cNvPr id="3" name="Content Placeholder 2">
            <a:extLst>
              <a:ext uri="{FF2B5EF4-FFF2-40B4-BE49-F238E27FC236}">
                <a16:creationId xmlns:a16="http://schemas.microsoft.com/office/drawing/2014/main" id="{EF9F6D4A-1836-1839-EE0D-77545BC6CE72}"/>
              </a:ext>
            </a:extLst>
          </p:cNvPr>
          <p:cNvSpPr>
            <a:spLocks noGrp="1"/>
          </p:cNvSpPr>
          <p:nvPr>
            <p:ph idx="1"/>
          </p:nvPr>
        </p:nvSpPr>
        <p:spPr/>
        <p:txBody>
          <a:bodyPr/>
          <a:lstStyle/>
          <a:p>
            <a:r>
              <a:rPr lang="en-US" dirty="0"/>
              <a:t>This will create a directory </a:t>
            </a:r>
            <a:r>
              <a:rPr lang="en-US" b="1" dirty="0"/>
              <a:t>main </a:t>
            </a:r>
            <a:r>
              <a:rPr lang="en-US" dirty="0"/>
              <a:t>in the project folder, with the following structure</a:t>
            </a:r>
          </a:p>
          <a:p>
            <a:pPr marL="457200" lvl="1" indent="0">
              <a:buNone/>
            </a:pPr>
            <a:r>
              <a:rPr lang="en-US" b="0" i="0" dirty="0">
                <a:solidFill>
                  <a:srgbClr val="212529"/>
                </a:solidFill>
                <a:effectLst/>
                <a:latin typeface="Fira code" panose="020B0809050000020004" pitchFamily="49" charset="0"/>
              </a:rPr>
              <a:t>└── main/ </a:t>
            </a:r>
          </a:p>
          <a:p>
            <a:pPr marL="914400" lvl="2" indent="0">
              <a:buNone/>
            </a:pPr>
            <a:r>
              <a:rPr lang="en-US" b="0" i="0" dirty="0">
                <a:solidFill>
                  <a:srgbClr val="212529"/>
                </a:solidFill>
                <a:effectLst/>
                <a:latin typeface="Fira code" panose="020B0809050000020004" pitchFamily="49" charset="0"/>
              </a:rPr>
              <a:t>├── __init__.py </a:t>
            </a:r>
          </a:p>
          <a:p>
            <a:pPr marL="914400" lvl="2" indent="0">
              <a:buNone/>
            </a:pPr>
            <a:r>
              <a:rPr lang="en-US" b="0" i="0" dirty="0">
                <a:solidFill>
                  <a:srgbClr val="212529"/>
                </a:solidFill>
                <a:effectLst/>
                <a:latin typeface="Fira code" panose="020B0809050000020004" pitchFamily="49" charset="0"/>
              </a:rPr>
              <a:t>├── admin.py </a:t>
            </a:r>
          </a:p>
          <a:p>
            <a:pPr marL="914400" lvl="2" indent="0">
              <a:buNone/>
            </a:pPr>
            <a:r>
              <a:rPr lang="en-US" b="0" i="0" dirty="0">
                <a:solidFill>
                  <a:srgbClr val="212529"/>
                </a:solidFill>
                <a:effectLst/>
                <a:latin typeface="Fira code" panose="020B0809050000020004" pitchFamily="49" charset="0"/>
              </a:rPr>
              <a:t>├── apps.py </a:t>
            </a:r>
          </a:p>
          <a:p>
            <a:pPr marL="914400" lvl="2" indent="0">
              <a:buNone/>
            </a:pPr>
            <a:r>
              <a:rPr lang="en-US" b="0" i="0" dirty="0">
                <a:solidFill>
                  <a:srgbClr val="212529"/>
                </a:solidFill>
                <a:effectLst/>
                <a:latin typeface="Fira code" panose="020B0809050000020004" pitchFamily="49" charset="0"/>
              </a:rPr>
              <a:t>├── migrations/ </a:t>
            </a:r>
          </a:p>
          <a:p>
            <a:pPr marL="914400" lvl="2" indent="0">
              <a:buNone/>
            </a:pPr>
            <a:r>
              <a:rPr lang="en-US" b="0" i="0" dirty="0">
                <a:solidFill>
                  <a:srgbClr val="212529"/>
                </a:solidFill>
                <a:effectLst/>
                <a:latin typeface="Fira code" panose="020B0809050000020004" pitchFamily="49" charset="0"/>
              </a:rPr>
              <a:t>│ └── __init__.py </a:t>
            </a:r>
          </a:p>
          <a:p>
            <a:pPr marL="914400" lvl="2" indent="0">
              <a:buNone/>
            </a:pPr>
            <a:r>
              <a:rPr lang="en-US" b="0" i="0" dirty="0">
                <a:solidFill>
                  <a:srgbClr val="212529"/>
                </a:solidFill>
                <a:effectLst/>
                <a:latin typeface="Fira code" panose="020B0809050000020004" pitchFamily="49" charset="0"/>
              </a:rPr>
              <a:t>├── models.py </a:t>
            </a:r>
          </a:p>
          <a:p>
            <a:pPr marL="914400" lvl="2" indent="0">
              <a:buNone/>
            </a:pPr>
            <a:r>
              <a:rPr lang="en-US" b="0" i="0" dirty="0">
                <a:solidFill>
                  <a:srgbClr val="212529"/>
                </a:solidFill>
                <a:effectLst/>
                <a:latin typeface="Fira code" panose="020B0809050000020004" pitchFamily="49" charset="0"/>
              </a:rPr>
              <a:t>├── tests.py </a:t>
            </a:r>
          </a:p>
          <a:p>
            <a:pPr marL="914400" lvl="2" indent="0">
              <a:buNone/>
            </a:pPr>
            <a:r>
              <a:rPr lang="en-US" b="0" i="0" dirty="0">
                <a:solidFill>
                  <a:srgbClr val="212529"/>
                </a:solidFill>
                <a:effectLst/>
                <a:latin typeface="Fira code" panose="020B0809050000020004" pitchFamily="49" charset="0"/>
              </a:rPr>
              <a:t>└── views.py</a:t>
            </a:r>
            <a:endParaRPr lang="en-US" dirty="0"/>
          </a:p>
        </p:txBody>
      </p:sp>
    </p:spTree>
    <p:extLst>
      <p:ext uri="{BB962C8B-B14F-4D97-AF65-F5344CB8AC3E}">
        <p14:creationId xmlns:p14="http://schemas.microsoft.com/office/powerpoint/2010/main" val="2262401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36B1-D8DB-9E93-A92A-816062109ECB}"/>
              </a:ext>
            </a:extLst>
          </p:cNvPr>
          <p:cNvSpPr>
            <a:spLocks noGrp="1"/>
          </p:cNvSpPr>
          <p:nvPr>
            <p:ph type="title"/>
          </p:nvPr>
        </p:nvSpPr>
        <p:spPr/>
        <p:txBody>
          <a:bodyPr/>
          <a:lstStyle/>
          <a:p>
            <a:r>
              <a:rPr lang="en-US" dirty="0"/>
              <a:t>Apps: Write your first view</a:t>
            </a:r>
          </a:p>
        </p:txBody>
      </p:sp>
      <p:sp>
        <p:nvSpPr>
          <p:cNvPr id="3" name="Content Placeholder 2">
            <a:extLst>
              <a:ext uri="{FF2B5EF4-FFF2-40B4-BE49-F238E27FC236}">
                <a16:creationId xmlns:a16="http://schemas.microsoft.com/office/drawing/2014/main" id="{7C33096D-CE04-3FE6-5682-0231A980E2A5}"/>
              </a:ext>
            </a:extLst>
          </p:cNvPr>
          <p:cNvSpPr>
            <a:spLocks noGrp="1"/>
          </p:cNvSpPr>
          <p:nvPr>
            <p:ph idx="1"/>
          </p:nvPr>
        </p:nvSpPr>
        <p:spPr/>
        <p:txBody>
          <a:bodyPr/>
          <a:lstStyle/>
          <a:p>
            <a:pPr marL="0" indent="0">
              <a:buNone/>
            </a:pPr>
            <a:r>
              <a:rPr lang="en-US" dirty="0"/>
              <a:t>Open the main/views.py file and put the following code in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To call the view, we need to map it to a URL – for this we need a </a:t>
            </a:r>
            <a:r>
              <a:rPr lang="en-US" dirty="0" err="1"/>
              <a:t>URLconf</a:t>
            </a:r>
            <a:r>
              <a:rPr lang="en-US" dirty="0"/>
              <a:t>. To do this, create a file called urls.py in the main directory (the app we created)</a:t>
            </a:r>
          </a:p>
        </p:txBody>
      </p:sp>
      <p:sp>
        <p:nvSpPr>
          <p:cNvPr id="6" name="TextBox 5">
            <a:extLst>
              <a:ext uri="{FF2B5EF4-FFF2-40B4-BE49-F238E27FC236}">
                <a16:creationId xmlns:a16="http://schemas.microsoft.com/office/drawing/2014/main" id="{2D9AD280-F57E-A270-2AE1-7AC10D941B91}"/>
              </a:ext>
            </a:extLst>
          </p:cNvPr>
          <p:cNvSpPr txBox="1"/>
          <p:nvPr/>
        </p:nvSpPr>
        <p:spPr>
          <a:xfrm>
            <a:off x="971550" y="2514600"/>
            <a:ext cx="8829675" cy="1477328"/>
          </a:xfrm>
          <a:prstGeom prst="rect">
            <a:avLst/>
          </a:prstGeom>
          <a:noFill/>
        </p:spPr>
        <p:txBody>
          <a:bodyPr wrap="square" rtlCol="0">
            <a:spAutoFit/>
          </a:bodyPr>
          <a:lstStyle/>
          <a:p>
            <a:r>
              <a:rPr lang="en-US" dirty="0"/>
              <a:t>from </a:t>
            </a:r>
            <a:r>
              <a:rPr lang="en-US" dirty="0" err="1"/>
              <a:t>django.http</a:t>
            </a:r>
            <a:r>
              <a:rPr lang="en-US" dirty="0"/>
              <a:t> import </a:t>
            </a:r>
            <a:r>
              <a:rPr lang="en-US" dirty="0" err="1"/>
              <a:t>HttpResponse</a:t>
            </a:r>
            <a:endParaRPr lang="en-US" dirty="0"/>
          </a:p>
          <a:p>
            <a:endParaRPr lang="en-US" dirty="0"/>
          </a:p>
          <a:p>
            <a:endParaRPr lang="en-US" dirty="0"/>
          </a:p>
          <a:p>
            <a:r>
              <a:rPr lang="en-US" dirty="0"/>
              <a:t>def index(request):</a:t>
            </a:r>
          </a:p>
          <a:p>
            <a:r>
              <a:rPr lang="en-US" dirty="0"/>
              <a:t>    return </a:t>
            </a:r>
            <a:r>
              <a:rPr lang="en-US" dirty="0" err="1"/>
              <a:t>HttpResponse</a:t>
            </a:r>
            <a:r>
              <a:rPr lang="en-US" dirty="0"/>
              <a:t>("Hello, world. You're at the main index.")</a:t>
            </a:r>
          </a:p>
        </p:txBody>
      </p:sp>
    </p:spTree>
    <p:extLst>
      <p:ext uri="{BB962C8B-B14F-4D97-AF65-F5344CB8AC3E}">
        <p14:creationId xmlns:p14="http://schemas.microsoft.com/office/powerpoint/2010/main" val="999740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1959</Words>
  <Application>Microsoft Office PowerPoint</Application>
  <PresentationFormat>Widescreen</PresentationFormat>
  <Paragraphs>180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Consolas</vt:lpstr>
      <vt:lpstr>Fira code</vt:lpstr>
      <vt:lpstr>HelveticaNeue</vt:lpstr>
      <vt:lpstr>Roboto</vt:lpstr>
      <vt:lpstr>Office Theme</vt:lpstr>
      <vt:lpstr>PowerPoint Presentation</vt:lpstr>
      <vt:lpstr>PLAN</vt:lpstr>
      <vt:lpstr>INTRODUCTION</vt:lpstr>
      <vt:lpstr>Installing Django</vt:lpstr>
      <vt:lpstr>Creating a Django Project</vt:lpstr>
      <vt:lpstr>Creating a Django Project: Running the development Server </vt:lpstr>
      <vt:lpstr>Apps</vt:lpstr>
      <vt:lpstr>Apps</vt:lpstr>
      <vt:lpstr>Apps: Write your first view</vt:lpstr>
      <vt:lpstr>Apps: Writing your first view (URLconf)</vt:lpstr>
      <vt:lpstr>Apps: Writing your first view (URLconf)</vt:lpstr>
      <vt:lpstr>Apps: Database Creation</vt:lpstr>
      <vt:lpstr>Apps: Creating Database Tables (Models)</vt:lpstr>
      <vt:lpstr>Apps: Creating Database Tables (Models)</vt:lpstr>
      <vt:lpstr>Apps: Creating Database Tables (Models)</vt:lpstr>
      <vt:lpstr>Apps: Django Admin</vt:lpstr>
      <vt:lpstr>Apps: Django Admin</vt:lpstr>
      <vt:lpstr>Apps: Writing more views</vt:lpstr>
      <vt:lpstr>Apps: Writing more views</vt:lpstr>
      <vt:lpstr>Apps: Writing more views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Nguh Prince</dc:creator>
  <cp:lastModifiedBy>Nguh Prince</cp:lastModifiedBy>
  <cp:revision>70</cp:revision>
  <dcterms:created xsi:type="dcterms:W3CDTF">2024-01-25T17:59:01Z</dcterms:created>
  <dcterms:modified xsi:type="dcterms:W3CDTF">2024-01-25T22:49:27Z</dcterms:modified>
</cp:coreProperties>
</file>