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03FA-822A-B493-530A-D064EB6F7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718AE-DC91-6EA2-1205-7AC0C59EE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8B2D-4617-8A5A-2230-F804DC43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280AD-5E12-456C-BA78-B029FE1A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0494-47F6-7342-56E6-FEBB4E85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8FAF-99F2-7A9C-54A9-FDD08507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17ED3-53DF-8CED-A6D0-FABD4D92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0F6A-2A23-D146-A93A-E89BD3FB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3705D-4EF2-AAEC-06B4-65CA6A11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E324-F6AE-8944-4F3F-ACD0A125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5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B98EB-0363-1076-4643-FAAD2ED8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D8EA0-82BB-4D02-72C2-91C509DF2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CD735-83AA-0861-388E-E3C79B07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9DC6-2F6C-AA44-E109-E711E1E3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CA5F4-6B52-7262-150B-89176923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7DD7-8966-3EA5-FE96-4B400997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799E-144C-D486-30BD-9CC59712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1C79-7828-62A5-5BF7-9C609FB4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7BAD-13DE-3C6C-E3B7-38CBA1E0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C306-0025-66CF-460A-122EA0CD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8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73BD-F1CB-8990-7171-59AC6900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671B7-9EE1-73B2-8A10-F39EB3B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18F89-DE23-0A69-1B69-C51A405E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B23E-2AF1-06F1-2D34-D5E3868E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85A0-1874-C64D-2C82-5E1BAB4D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A197-D143-98EB-53F7-9A48D357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A49B-9517-5EED-DC1F-8DDEF60F3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D6E51-9C47-FB47-CB8D-3190CA4FC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A68F6-E68C-3A65-A085-E8009BA3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557E8-48A3-B0D9-B0A0-FF1A7A0E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28EA6-FA9E-944B-18FD-C4F7AD8D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4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A1D-AEF8-ABC9-F86A-5EB67669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4628-5D99-F3D8-FC73-146F8982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8F593-394A-0742-EA88-2666CEC8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B0AF5-EB24-1F95-D65D-5DBCC00D4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7C6DC-5C4D-3BDD-3531-1E23A71F4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5A782-D72F-C804-532C-EC774A4E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5DCCB-331F-AC77-7CDA-A9A57730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4FD51-BF2E-7926-786F-23D75CE4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F31D-4DF2-27E8-5482-75683CC1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3AA66-C078-9282-EC7A-CF7F8553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4BF56-58A1-75A9-EE64-703560E8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83E2D-8D00-9484-51F2-68CC533E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B6FE1-7EE2-82F0-8478-4C0819A9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0CDBD-7E44-7ACD-A8B5-D5A31507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7931-0C46-3545-5AD9-22D9060D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1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B871-AB9F-CA3A-2E85-C4161A82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6FBA-0873-422B-B282-8B928AE6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BC4D1-66AE-C818-4FC9-7CF188F5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349D1-4337-5C22-A3BD-B5908FCD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65A0C-43DB-428C-6697-A79A1E98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06C2-4F70-8B2B-FE9E-882EE9B9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B114-796F-6D08-0537-906C33B8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4AC5F-9AAD-7187-013A-365DFD043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5E71F-4F57-A0E7-69EB-8D39AE957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3B38D-0F48-4B55-380F-6CC17B55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B37C-7F52-4E29-81F8-44FD567B7E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AA5E2-2C63-46CB-B2A1-557D5A04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68137-F400-D6E1-50BA-0EF3072C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CF867-2030-BC54-8264-5F1183BB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4533-EA4C-0341-FE8E-9A09656D4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85ADD-0939-8175-2080-11E09C749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B37C-7F52-4E29-81F8-44FD567B7E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A559-1269-A7AE-1112-3942D0D84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524-4598-D71F-27BA-E4CC50093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47B6-F499-4608-9EC7-3377E209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6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1D27F337-0552-7BFF-BF75-92F1009C949A}"/>
              </a:ext>
            </a:extLst>
          </p:cNvPr>
          <p:cNvSpPr txBox="1"/>
          <p:nvPr/>
        </p:nvSpPr>
        <p:spPr>
          <a:xfrm>
            <a:off x="2301240" y="2030730"/>
            <a:ext cx="7269480" cy="1968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algn="ctr">
              <a:lnSpc>
                <a:spcPts val="526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CAHIER DE CHARGES POUR UN GESTIONNAIRE DE TACHES AVEC UNE INTERFACE GRAPHIQUE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028513CC-99B4-611F-9756-E6F30971CB8C}"/>
              </a:ext>
            </a:extLst>
          </p:cNvPr>
          <p:cNvSpPr txBox="1"/>
          <p:nvPr/>
        </p:nvSpPr>
        <p:spPr>
          <a:xfrm>
            <a:off x="3214370" y="1490345"/>
            <a:ext cx="5763260" cy="357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Systèmes d’Exploitation Avances et Sécurité des Systèmes d’Exploitation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0A110D9-AA36-2C25-DB2A-07DBA1EFFDB5}"/>
              </a:ext>
            </a:extLst>
          </p:cNvPr>
          <p:cNvSpPr txBox="1"/>
          <p:nvPr/>
        </p:nvSpPr>
        <p:spPr>
          <a:xfrm>
            <a:off x="1184910" y="5193982"/>
            <a:ext cx="1819910" cy="107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NGUH PRINCE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NDOCK CAREL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MOLO ANNE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8BD4A0C9-7F9E-12AA-2FF7-FA6A0DA71AEF}"/>
              </a:ext>
            </a:extLst>
          </p:cNvPr>
          <p:cNvSpPr txBox="1"/>
          <p:nvPr/>
        </p:nvSpPr>
        <p:spPr>
          <a:xfrm>
            <a:off x="8977630" y="5193982"/>
            <a:ext cx="2029460" cy="715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Mr. Emmanuel NGUIMBUS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1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Exigences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FD9-3830-EF1E-1965-0C279DF4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Paquet de </a:t>
            </a:r>
            <a:r>
              <a:rPr lang="en-US" dirty="0" err="1"/>
              <a:t>l’application</a:t>
            </a:r>
            <a:r>
              <a:rPr lang="en-US" dirty="0"/>
              <a:t> doit etre accessible </a:t>
            </a:r>
            <a:r>
              <a:rPr lang="en-US" dirty="0" err="1"/>
              <a:t>depuis</a:t>
            </a:r>
            <a:r>
              <a:rPr lang="en-US" dirty="0"/>
              <a:t> un depot GitHub</a:t>
            </a:r>
          </a:p>
          <a:p>
            <a:endParaRPr lang="en-US" dirty="0"/>
          </a:p>
          <a:p>
            <a:r>
              <a:rPr lang="en-US" dirty="0" err="1"/>
              <a:t>L’application</a:t>
            </a:r>
            <a:r>
              <a:rPr lang="en-US" dirty="0"/>
              <a:t> a 2 parties (service et interface </a:t>
            </a:r>
            <a:r>
              <a:rPr lang="en-US" dirty="0" err="1"/>
              <a:t>utilisateur</a:t>
            </a:r>
            <a:r>
              <a:rPr lang="en-US" dirty="0"/>
              <a:t>) </a:t>
            </a:r>
            <a:r>
              <a:rPr lang="en-US" dirty="0" err="1"/>
              <a:t>ecrites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Python.</a:t>
            </a:r>
          </a:p>
          <a:p>
            <a:endParaRPr lang="en-US" dirty="0"/>
          </a:p>
          <a:p>
            <a:r>
              <a:rPr lang="en-US" dirty="0" err="1"/>
              <a:t>L’application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 accessible </a:t>
            </a:r>
            <a:r>
              <a:rPr lang="en-US" dirty="0" err="1"/>
              <a:t>en</a:t>
            </a:r>
            <a:r>
              <a:rPr lang="en-US" dirty="0"/>
              <a:t> reseau</a:t>
            </a:r>
          </a:p>
          <a:p>
            <a:endParaRPr lang="en-US" dirty="0"/>
          </a:p>
          <a:p>
            <a:r>
              <a:rPr lang="en-US" dirty="0" err="1"/>
              <a:t>Garder</a:t>
            </a:r>
            <a:r>
              <a:rPr lang="en-US" dirty="0"/>
              <a:t> un </a:t>
            </a:r>
            <a:r>
              <a:rPr lang="en-US" dirty="0" err="1"/>
              <a:t>historique</a:t>
            </a:r>
            <a:r>
              <a:rPr lang="en-US" dirty="0"/>
              <a:t> des actions fait sur </a:t>
            </a:r>
            <a:r>
              <a:rPr lang="en-US" dirty="0" err="1"/>
              <a:t>l’application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8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Exigences Performances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FD9-3830-EF1E-1965-0C279DF4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Rapidite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Presenter les </a:t>
            </a:r>
            <a:r>
              <a:rPr lang="en-US" dirty="0" err="1"/>
              <a:t>donnees</a:t>
            </a:r>
            <a:r>
              <a:rPr lang="en-US" dirty="0"/>
              <a:t> a </a:t>
            </a:r>
            <a:r>
              <a:rPr lang="en-US" dirty="0" err="1"/>
              <a:t>jours</a:t>
            </a:r>
            <a:r>
              <a:rPr lang="en-US" dirty="0"/>
              <a:t> sur </a:t>
            </a:r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graphique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Communication bi-</a:t>
            </a:r>
            <a:r>
              <a:rPr lang="en-US" dirty="0" err="1"/>
              <a:t>directionelle</a:t>
            </a:r>
            <a:r>
              <a:rPr lang="en-US" dirty="0"/>
              <a:t> entre les 2 parties (services et interface </a:t>
            </a:r>
            <a:r>
              <a:rPr lang="en-US" dirty="0" err="1"/>
              <a:t>graphique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577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Contraintes</a:t>
            </a:r>
            <a:r>
              <a:rPr lang="en-US" dirty="0"/>
              <a:t> de </a:t>
            </a:r>
            <a:r>
              <a:rPr lang="en-US" dirty="0" err="1"/>
              <a:t>delais</a:t>
            </a:r>
            <a:r>
              <a:rPr lang="en-US" dirty="0"/>
              <a:t> et de budget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FD9-3830-EF1E-1965-0C279DF4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Acteurs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71F607-F061-FC8D-CD42-24425857F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59268"/>
              </p:ext>
            </p:extLst>
          </p:nvPr>
        </p:nvGraphicFramePr>
        <p:xfrm>
          <a:off x="1165860" y="2674619"/>
          <a:ext cx="10187940" cy="3502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3970">
                  <a:extLst>
                    <a:ext uri="{9D8B030D-6E8A-4147-A177-3AD203B41FA5}">
                      <a16:colId xmlns:a16="http://schemas.microsoft.com/office/drawing/2014/main" val="2728297955"/>
                    </a:ext>
                  </a:extLst>
                </a:gridCol>
                <a:gridCol w="5093970">
                  <a:extLst>
                    <a:ext uri="{9D8B030D-6E8A-4147-A177-3AD203B41FA5}">
                      <a16:colId xmlns:a16="http://schemas.microsoft.com/office/drawing/2014/main" val="773422708"/>
                    </a:ext>
                  </a:extLst>
                </a:gridCol>
              </a:tblGrid>
              <a:tr h="7004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Acteur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Rôle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145873"/>
                  </a:ext>
                </a:extLst>
              </a:tr>
              <a:tr h="7004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Mr. </a:t>
                      </a:r>
                      <a:r>
                        <a:rPr lang="en-US" sz="1600">
                          <a:effectLst/>
                        </a:rPr>
                        <a:t>Emmanuel NGUIMBUS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Maitre d’ouvrage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915760"/>
                  </a:ext>
                </a:extLst>
              </a:tr>
              <a:tr h="7004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MOLO ANNE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Chef d’analyse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870830"/>
                  </a:ext>
                </a:extLst>
              </a:tr>
              <a:tr h="7004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NDOCK CAREL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Chef de conception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925368"/>
                  </a:ext>
                </a:extLst>
              </a:tr>
              <a:tr h="7004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NGUH PRINCE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Chef développeur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25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88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Contraintes</a:t>
            </a:r>
            <a:r>
              <a:rPr lang="en-US" dirty="0"/>
              <a:t> de </a:t>
            </a:r>
            <a:r>
              <a:rPr lang="en-US" dirty="0" err="1"/>
              <a:t>delais</a:t>
            </a:r>
            <a:r>
              <a:rPr lang="en-US" dirty="0"/>
              <a:t> et de budget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FD9-3830-EF1E-1965-0C279DF4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humaines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CF68E5-A124-31FC-58DC-15953C503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32444"/>
              </p:ext>
            </p:extLst>
          </p:nvPr>
        </p:nvGraphicFramePr>
        <p:xfrm>
          <a:off x="1234440" y="2419254"/>
          <a:ext cx="10119360" cy="3451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1250">
                  <a:extLst>
                    <a:ext uri="{9D8B030D-6E8A-4147-A177-3AD203B41FA5}">
                      <a16:colId xmlns:a16="http://schemas.microsoft.com/office/drawing/2014/main" val="1961374449"/>
                    </a:ext>
                  </a:extLst>
                </a:gridCol>
                <a:gridCol w="3104979">
                  <a:extLst>
                    <a:ext uri="{9D8B030D-6E8A-4147-A177-3AD203B41FA5}">
                      <a16:colId xmlns:a16="http://schemas.microsoft.com/office/drawing/2014/main" val="381624739"/>
                    </a:ext>
                  </a:extLst>
                </a:gridCol>
                <a:gridCol w="3233131">
                  <a:extLst>
                    <a:ext uri="{9D8B030D-6E8A-4147-A177-3AD203B41FA5}">
                      <a16:colId xmlns:a16="http://schemas.microsoft.com/office/drawing/2014/main" val="3713067991"/>
                    </a:ext>
                  </a:extLst>
                </a:gridCol>
              </a:tblGrid>
              <a:tr h="29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Rôle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Durée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538272"/>
                  </a:ext>
                </a:extLst>
              </a:tr>
              <a:tr h="617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Analyste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15000 x 14 = 210000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515398"/>
                  </a:ext>
                </a:extLst>
              </a:tr>
              <a:tr h="617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Concepteur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15000 x 14 = 210000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493525"/>
                  </a:ext>
                </a:extLst>
              </a:tr>
              <a:tr h="617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Développeur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10000 x 35 = 350000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530937"/>
                  </a:ext>
                </a:extLst>
              </a:tr>
              <a:tr h="617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Testeur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5000 x 15 = 75000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72157"/>
                  </a:ext>
                </a:extLst>
              </a:tr>
              <a:tr h="291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087809"/>
                  </a:ext>
                </a:extLst>
              </a:tr>
              <a:tr h="2916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845000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06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98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Contraintes</a:t>
            </a:r>
            <a:r>
              <a:rPr lang="en-US" dirty="0"/>
              <a:t> de </a:t>
            </a:r>
            <a:r>
              <a:rPr lang="en-US" dirty="0" err="1"/>
              <a:t>delais</a:t>
            </a:r>
            <a:r>
              <a:rPr lang="en-US" dirty="0"/>
              <a:t> et de budget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FD9-3830-EF1E-1965-0C279DF4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logicielles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3D4163-9186-9778-1C98-C01AE530B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90241"/>
              </p:ext>
            </p:extLst>
          </p:nvPr>
        </p:nvGraphicFramePr>
        <p:xfrm>
          <a:off x="1165860" y="2327815"/>
          <a:ext cx="10187940" cy="3849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9032">
                  <a:extLst>
                    <a:ext uri="{9D8B030D-6E8A-4147-A177-3AD203B41FA5}">
                      <a16:colId xmlns:a16="http://schemas.microsoft.com/office/drawing/2014/main" val="301191256"/>
                    </a:ext>
                  </a:extLst>
                </a:gridCol>
                <a:gridCol w="3960768">
                  <a:extLst>
                    <a:ext uri="{9D8B030D-6E8A-4147-A177-3AD203B41FA5}">
                      <a16:colId xmlns:a16="http://schemas.microsoft.com/office/drawing/2014/main" val="2284803162"/>
                    </a:ext>
                  </a:extLst>
                </a:gridCol>
                <a:gridCol w="2958140">
                  <a:extLst>
                    <a:ext uri="{9D8B030D-6E8A-4147-A177-3AD203B41FA5}">
                      <a16:colId xmlns:a16="http://schemas.microsoft.com/office/drawing/2014/main" val="3919338471"/>
                    </a:ext>
                  </a:extLst>
                </a:gridCol>
              </a:tblGrid>
              <a:tr h="549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Logiciel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Fonction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Cout (FCFA)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72572"/>
                  </a:ext>
                </a:extLst>
              </a:tr>
              <a:tr h="549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Microsoft 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Rédaction des documents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50000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884091"/>
                  </a:ext>
                </a:extLst>
              </a:tr>
              <a:tr h="549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Visual Studio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Editeur de texte, pour coder l’application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Gratuit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971863"/>
                  </a:ext>
                </a:extLst>
              </a:tr>
              <a:tr h="549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CentOS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Environnement de 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Gratuit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087802"/>
                  </a:ext>
                </a:extLst>
              </a:tr>
              <a:tr h="549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4782383"/>
                  </a:ext>
                </a:extLst>
              </a:tr>
              <a:tr h="549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6564762"/>
                  </a:ext>
                </a:extLst>
              </a:tr>
              <a:tr h="54987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50000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99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8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Contraintes</a:t>
            </a:r>
            <a:r>
              <a:rPr lang="en-US" dirty="0"/>
              <a:t> de </a:t>
            </a:r>
            <a:r>
              <a:rPr lang="en-US" dirty="0" err="1"/>
              <a:t>delais</a:t>
            </a:r>
            <a:r>
              <a:rPr lang="en-US" dirty="0"/>
              <a:t> et de budget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FD9-3830-EF1E-1965-0C279DF4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logicielles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501169-0AA1-785C-CAFD-CE3532C0D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17409"/>
              </p:ext>
            </p:extLst>
          </p:nvPr>
        </p:nvGraphicFramePr>
        <p:xfrm>
          <a:off x="1348740" y="2040826"/>
          <a:ext cx="10005061" cy="4136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6834">
                  <a:extLst>
                    <a:ext uri="{9D8B030D-6E8A-4147-A177-3AD203B41FA5}">
                      <a16:colId xmlns:a16="http://schemas.microsoft.com/office/drawing/2014/main" val="2537554787"/>
                    </a:ext>
                  </a:extLst>
                </a:gridCol>
                <a:gridCol w="3859138">
                  <a:extLst>
                    <a:ext uri="{9D8B030D-6E8A-4147-A177-3AD203B41FA5}">
                      <a16:colId xmlns:a16="http://schemas.microsoft.com/office/drawing/2014/main" val="3120556828"/>
                    </a:ext>
                  </a:extLst>
                </a:gridCol>
                <a:gridCol w="2879089">
                  <a:extLst>
                    <a:ext uri="{9D8B030D-6E8A-4147-A177-3AD203B41FA5}">
                      <a16:colId xmlns:a16="http://schemas.microsoft.com/office/drawing/2014/main" val="2589449133"/>
                    </a:ext>
                  </a:extLst>
                </a:gridCol>
              </a:tblGrid>
              <a:tr h="3117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Matériel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Fonction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Cout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extLst>
                  <a:ext uri="{0D108BD9-81ED-4DB2-BD59-A6C34878D82A}">
                    <a16:rowId xmlns:a16="http://schemas.microsoft.com/office/drawing/2014/main" val="1854542157"/>
                  </a:ext>
                </a:extLst>
              </a:tr>
              <a:tr h="13407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Machine desktop, core i7, 8gb de RAM DDR4, 500 GB SSD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Environnement de test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250000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extLst>
                  <a:ext uri="{0D108BD9-81ED-4DB2-BD59-A6C34878D82A}">
                    <a16:rowId xmlns:a16="http://schemas.microsoft.com/office/drawing/2014/main" val="313057629"/>
                  </a:ext>
                </a:extLst>
              </a:tr>
              <a:tr h="7931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Modem portable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Connexion internet, tests en réseau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25000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extLst>
                  <a:ext uri="{0D108BD9-81ED-4DB2-BD59-A6C34878D82A}">
                    <a16:rowId xmlns:a16="http://schemas.microsoft.com/office/drawing/2014/main" val="2877011331"/>
                  </a:ext>
                </a:extLst>
              </a:tr>
              <a:tr h="10669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Connexion Internet (Camtel)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Recherche, publication de code, travail collaborative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75000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extLst>
                  <a:ext uri="{0D108BD9-81ED-4DB2-BD59-A6C34878D82A}">
                    <a16:rowId xmlns:a16="http://schemas.microsoft.com/office/drawing/2014/main" val="577843141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extLst>
                  <a:ext uri="{0D108BD9-81ED-4DB2-BD59-A6C34878D82A}">
                    <a16:rowId xmlns:a16="http://schemas.microsoft.com/office/drawing/2014/main" val="3197002422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Total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350000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40" marR="56740" marT="0" marB="0"/>
                </a:tc>
                <a:extLst>
                  <a:ext uri="{0D108BD9-81ED-4DB2-BD59-A6C34878D82A}">
                    <a16:rowId xmlns:a16="http://schemas.microsoft.com/office/drawing/2014/main" val="253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09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EC28279-4086-E721-DDAD-EC2BA0E90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3681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55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Criteres</a:t>
            </a:r>
            <a:r>
              <a:rPr lang="en-US" dirty="0"/>
              <a:t> </a:t>
            </a:r>
            <a:r>
              <a:rPr lang="en-US" dirty="0" err="1"/>
              <a:t>d’acceptation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9EF3E-7D88-6A0B-8399-09127E18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partie service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 capable de faire la gestion des processus (Lister et arrêter) à partir de l’invite de commande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services (lister, arrêter, démarrer et redémarrer à partir de l’invite de commande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partie interface utilisateur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processus et services à partie d’une interface graphique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Empaquetage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Tout le projet sera empaqueté comme un paquet .</a:t>
            </a:r>
            <a:r>
              <a:rPr lang="fr-F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rpm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(partie service et interface utilisateur)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installant ce paquet, la partie service est configuré de démarrer automatiquement.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et </a:t>
            </a:r>
            <a:r>
              <a:rPr lang="en-US" dirty="0" err="1"/>
              <a:t>livrables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9EF3E-7D88-6A0B-8399-09127E18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Cahier de charge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Cahier d’analyse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Cahier de conception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Guide d’utilisation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empaqueté (.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D4DD-B6EA-6B1C-C4C1-229592E0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F990-BE96-22FB-6351-35491237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Contexte</a:t>
            </a:r>
            <a:r>
              <a:rPr lang="en-US" dirty="0"/>
              <a:t> et justification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Objectifs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Exigences </a:t>
            </a:r>
            <a:r>
              <a:rPr lang="en-US" dirty="0" err="1"/>
              <a:t>fonctionnelles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7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8409-9AD8-0068-58E3-282AB1D2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7203-3DEB-C13E-EDC6-177D3A4A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Exigences techniques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Contraintes</a:t>
            </a:r>
            <a:r>
              <a:rPr lang="en-US" dirty="0"/>
              <a:t> de </a:t>
            </a:r>
            <a:r>
              <a:rPr lang="en-US" dirty="0" err="1"/>
              <a:t>delais</a:t>
            </a:r>
            <a:r>
              <a:rPr lang="en-US" dirty="0"/>
              <a:t> et budgets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Criteres</a:t>
            </a:r>
            <a:r>
              <a:rPr lang="en-US" dirty="0"/>
              <a:t> </a:t>
            </a:r>
            <a:r>
              <a:rPr lang="en-US" dirty="0" err="1"/>
              <a:t>d’acceptation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Documentation et </a:t>
            </a:r>
            <a:r>
              <a:rPr lang="en-US" dirty="0" err="1"/>
              <a:t>livrables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0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0928-0540-68D3-8440-942DAAD7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Adoption des SEs Linux par dans les </a:t>
            </a:r>
            <a:r>
              <a:rPr lang="en-US" dirty="0" err="1"/>
              <a:t>entreprises</a:t>
            </a:r>
            <a:r>
              <a:rPr lang="en-US" dirty="0"/>
              <a:t> et </a:t>
            </a:r>
            <a:r>
              <a:rPr lang="en-US" dirty="0" err="1"/>
              <a:t>gouvernements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Courbe</a:t>
            </a:r>
            <a:r>
              <a:rPr lang="en-US" dirty="0"/>
              <a:t> </a:t>
            </a:r>
            <a:r>
              <a:rPr lang="en-US" dirty="0" err="1"/>
              <a:t>d’apprentissage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Manque des applications de </a:t>
            </a:r>
            <a:r>
              <a:rPr lang="en-US" dirty="0" err="1"/>
              <a:t>gestionnaire</a:t>
            </a:r>
            <a:r>
              <a:rPr lang="en-US" dirty="0"/>
              <a:t> de taches </a:t>
            </a:r>
            <a:r>
              <a:rPr lang="en-US" dirty="0" err="1"/>
              <a:t>offrant</a:t>
            </a:r>
            <a:r>
              <a:rPr lang="en-US" dirty="0"/>
              <a:t> des </a:t>
            </a:r>
            <a:r>
              <a:rPr lang="en-US" dirty="0" err="1"/>
              <a:t>fonctionnalites</a:t>
            </a:r>
            <a:r>
              <a:rPr lang="en-US" dirty="0"/>
              <a:t> </a:t>
            </a:r>
            <a:r>
              <a:rPr lang="en-US" dirty="0" err="1"/>
              <a:t>tel</a:t>
            </a:r>
            <a:r>
              <a:rPr lang="en-US" dirty="0"/>
              <a:t> que Windows </a:t>
            </a:r>
            <a:r>
              <a:rPr lang="en-US"/>
              <a:t>Task Manager.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2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0928-0540-68D3-8440-942DAAD7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Développer</a:t>
            </a:r>
            <a:r>
              <a:rPr lang="en-US" dirty="0"/>
              <a:t> et deployer un </a:t>
            </a:r>
            <a:r>
              <a:rPr lang="en-US" dirty="0" err="1"/>
              <a:t>gestionnaire</a:t>
            </a:r>
            <a:r>
              <a:rPr lang="en-US" dirty="0"/>
              <a:t> de taches avec </a:t>
            </a:r>
            <a:r>
              <a:rPr lang="en-US" dirty="0" err="1"/>
              <a:t>une</a:t>
            </a:r>
            <a:r>
              <a:rPr lang="en-US" dirty="0"/>
              <a:t> interface </a:t>
            </a:r>
            <a:r>
              <a:rPr lang="en-US" dirty="0" err="1"/>
              <a:t>graphique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Empaqueter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logiciel</a:t>
            </a:r>
            <a:r>
              <a:rPr lang="en-US" dirty="0"/>
              <a:t> </a:t>
            </a:r>
            <a:r>
              <a:rPr lang="fr-CM" dirty="0"/>
              <a:t>comme</a:t>
            </a:r>
            <a:r>
              <a:rPr lang="en-US" dirty="0"/>
              <a:t> un </a:t>
            </a:r>
            <a:r>
              <a:rPr lang="en-US" dirty="0" err="1"/>
              <a:t>paquet</a:t>
            </a:r>
            <a:r>
              <a:rPr lang="en-US" dirty="0"/>
              <a:t> .rpm</a:t>
            </a:r>
          </a:p>
        </p:txBody>
      </p:sp>
    </p:spTree>
    <p:extLst>
      <p:ext uri="{BB962C8B-B14F-4D97-AF65-F5344CB8AC3E}">
        <p14:creationId xmlns:p14="http://schemas.microsoft.com/office/powerpoint/2010/main" val="3913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0928-0540-68D3-8440-942DAAD7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Pour les SEs RPM-based</a:t>
            </a:r>
          </a:p>
          <a:p>
            <a:endParaRPr lang="en-US" dirty="0"/>
          </a:p>
          <a:p>
            <a:r>
              <a:rPr lang="en-US" dirty="0" err="1"/>
              <a:t>Empaqueter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logiciel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un </a:t>
            </a:r>
            <a:r>
              <a:rPr lang="en-US" dirty="0" err="1"/>
              <a:t>paquet</a:t>
            </a:r>
            <a:r>
              <a:rPr lang="en-US" dirty="0"/>
              <a:t> .rpm</a:t>
            </a:r>
          </a:p>
          <a:p>
            <a:endParaRPr lang="en-US" dirty="0"/>
          </a:p>
          <a:p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gerer</a:t>
            </a:r>
            <a:r>
              <a:rPr lang="en-US" dirty="0"/>
              <a:t> les processus et services (lister, </a:t>
            </a:r>
            <a:r>
              <a:rPr lang="en-US" dirty="0" err="1"/>
              <a:t>arreter</a:t>
            </a:r>
            <a:r>
              <a:rPr lang="en-US" dirty="0"/>
              <a:t>, </a:t>
            </a:r>
            <a:r>
              <a:rPr lang="en-US" dirty="0" err="1"/>
              <a:t>demarrer</a:t>
            </a:r>
            <a:r>
              <a:rPr lang="en-US" dirty="0"/>
              <a:t> et </a:t>
            </a:r>
            <a:r>
              <a:rPr lang="en-US" dirty="0" err="1"/>
              <a:t>redemarrer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636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E4762AA9-4D20-1C83-7EBC-7432786C2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4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6" name="Image 2">
            <a:extLst>
              <a:ext uri="{FF2B5EF4-FFF2-40B4-BE49-F238E27FC236}">
                <a16:creationId xmlns:a16="http://schemas.microsoft.com/office/drawing/2014/main" id="{F704E1A5-3F45-DC4C-7DA2-B51A04E88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1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2238-A4CF-BD59-69DF-778867D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Exigences </a:t>
            </a:r>
            <a:r>
              <a:rPr lang="en-US" dirty="0" err="1"/>
              <a:t>Fonctionnelles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2EFD9-3830-EF1E-1965-0C279DF4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Accessible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l’invite</a:t>
            </a:r>
            <a:r>
              <a:rPr lang="en-US" dirty="0"/>
              <a:t> de </a:t>
            </a:r>
            <a:r>
              <a:rPr lang="en-US" dirty="0" err="1"/>
              <a:t>commande</a:t>
            </a:r>
            <a:r>
              <a:rPr lang="en-US" dirty="0"/>
              <a:t>. Est capable de</a:t>
            </a:r>
          </a:p>
          <a:p>
            <a:pPr lvl="1"/>
            <a:r>
              <a:rPr lang="en-US" dirty="0"/>
              <a:t>Lister et </a:t>
            </a:r>
            <a:r>
              <a:rPr lang="en-US" dirty="0" err="1"/>
              <a:t>arreter</a:t>
            </a:r>
            <a:r>
              <a:rPr lang="en-US" dirty="0"/>
              <a:t> les processus </a:t>
            </a:r>
            <a:r>
              <a:rPr lang="en-US" dirty="0" err="1"/>
              <a:t>en</a:t>
            </a:r>
            <a:r>
              <a:rPr lang="en-US" dirty="0"/>
              <a:t> cours </a:t>
            </a:r>
            <a:r>
              <a:rPr lang="en-US" dirty="0" err="1"/>
              <a:t>d’execution</a:t>
            </a:r>
            <a:endParaRPr lang="en-US" dirty="0"/>
          </a:p>
          <a:p>
            <a:pPr lvl="1"/>
            <a:r>
              <a:rPr lang="en-US" dirty="0" err="1"/>
              <a:t>Arreter</a:t>
            </a:r>
            <a:r>
              <a:rPr lang="en-US" dirty="0"/>
              <a:t> les processus</a:t>
            </a:r>
          </a:p>
          <a:p>
            <a:pPr lvl="1"/>
            <a:r>
              <a:rPr lang="en-US" dirty="0" err="1"/>
              <a:t>Arreter</a:t>
            </a:r>
            <a:r>
              <a:rPr lang="en-US" dirty="0"/>
              <a:t>, </a:t>
            </a:r>
            <a:r>
              <a:rPr lang="en-US" dirty="0" err="1"/>
              <a:t>demarrer</a:t>
            </a:r>
            <a:r>
              <a:rPr lang="en-US" dirty="0"/>
              <a:t> et </a:t>
            </a:r>
            <a:r>
              <a:rPr lang="en-US" dirty="0" err="1"/>
              <a:t>redemarrer</a:t>
            </a:r>
            <a:r>
              <a:rPr lang="en-US" dirty="0"/>
              <a:t> les services</a:t>
            </a:r>
          </a:p>
          <a:p>
            <a:pPr lvl="1"/>
            <a:endParaRPr lang="en-US" dirty="0"/>
          </a:p>
          <a:p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graphique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accessible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utilisant</a:t>
            </a:r>
            <a:r>
              <a:rPr lang="en-US" dirty="0"/>
              <a:t> un </a:t>
            </a:r>
            <a:r>
              <a:rPr lang="en-US" dirty="0" err="1"/>
              <a:t>raccourci</a:t>
            </a:r>
            <a:r>
              <a:rPr lang="en-US" dirty="0"/>
              <a:t> clavier.</a:t>
            </a:r>
          </a:p>
        </p:txBody>
      </p:sp>
    </p:spTree>
    <p:extLst>
      <p:ext uri="{BB962C8B-B14F-4D97-AF65-F5344CB8AC3E}">
        <p14:creationId xmlns:p14="http://schemas.microsoft.com/office/powerpoint/2010/main" val="292212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524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Poppins SemiBold</vt:lpstr>
      <vt:lpstr>Office Theme</vt:lpstr>
      <vt:lpstr>PowerPoint Presentation</vt:lpstr>
      <vt:lpstr>PLAN</vt:lpstr>
      <vt:lpstr>PLAN</vt:lpstr>
      <vt:lpstr>Contexte et justification</vt:lpstr>
      <vt:lpstr>Objectifs</vt:lpstr>
      <vt:lpstr>Description du Projet</vt:lpstr>
      <vt:lpstr>Description du Projet</vt:lpstr>
      <vt:lpstr>Description du Projet</vt:lpstr>
      <vt:lpstr>Exigences Fonctionnelles</vt:lpstr>
      <vt:lpstr>Exigences Techniques</vt:lpstr>
      <vt:lpstr>Exigences Performances</vt:lpstr>
      <vt:lpstr>Contraintes de delais et de budget</vt:lpstr>
      <vt:lpstr>Contraintes de delais et de budget</vt:lpstr>
      <vt:lpstr>Contraintes de delais et de budget</vt:lpstr>
      <vt:lpstr>Contraintes de delais et de budget</vt:lpstr>
      <vt:lpstr>Planning</vt:lpstr>
      <vt:lpstr>Criteres d’acceptation</vt:lpstr>
      <vt:lpstr>Documentation et livrables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Nguh Prince</dc:creator>
  <cp:lastModifiedBy>Nguh Prince</cp:lastModifiedBy>
  <cp:revision>29</cp:revision>
  <dcterms:created xsi:type="dcterms:W3CDTF">2024-04-19T16:50:58Z</dcterms:created>
  <dcterms:modified xsi:type="dcterms:W3CDTF">2024-04-20T12:51:32Z</dcterms:modified>
</cp:coreProperties>
</file>