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7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88EE-C745-2353-1099-8174C90B9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91655-D153-18C9-5687-40757418B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603E9-F68A-4F6A-70FB-17D405AF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3BD8B-9131-069B-F0A5-2401EDA7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2DA82-C293-3C16-1BE7-D4C6AE93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9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8334-93AF-E2AD-1C58-DF3004A2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36351-39E6-E528-5D18-E75F97255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EC466-CC78-6827-0AA5-17965E5C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AA7E-15AD-A03A-BC5D-85490460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A0882-F085-F78A-CE73-E99BFC97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2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947DD-A05A-12FF-2599-D97334199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93336-E6B9-6F50-0043-C7D928D5F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297D-A44F-BD86-3BCC-215F21D4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CA345-52EA-1FCF-116B-39F0EE3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3DD31-D61C-DFCB-A496-4CC1DDD5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AC1F-58AA-DA9E-FB0E-C1363DA8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FB4C3-F4D0-53DA-9D86-FF447CE3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EE01-FF73-6EA9-A63D-FD028177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7B42-8481-5773-E864-B9A587B9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DA58-4A95-0F1E-FA8D-9F7DF551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6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B02D-97A5-58A1-801F-7341085D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9CC0-0208-175C-1D84-AFCD7278B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715A-BDF9-D9E5-037F-49C0593A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B9C3-4314-A97E-E943-B1A76EA7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38BC-3DE8-A809-D94E-36471107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1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1F06-5F74-E105-917D-0FD44140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07765-F95D-7F81-D0A3-EA906629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021C1-1E39-AA33-9854-DA918468E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A7998-DB68-589B-3AE0-804C351E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D02B5-82DA-F0C5-829B-80D63E5E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E4991-A931-6795-9E7E-C69360E7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3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D4A6-9B3C-5B19-33BA-36C0C2FE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C3FAF-5348-D32A-38D6-9E89DCC2F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B14DE-CFEA-8840-4DD8-F23CA418E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005D6-E081-104D-3BA1-F39096B72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C42C8-6E56-2DFC-B884-A8BE01117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83A06-BE77-15B6-DB9A-7D3B3618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45976-0375-2CE1-2E10-2D219829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DCC3E-551F-6F15-D497-DEB846D7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7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2FF2-19C7-0A30-E510-63B3091D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F7EDF-3347-ACF2-A556-1F994E39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1E8F8-34D2-64CE-499B-2A6DCC2C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1D4A0-483C-EA5C-16FB-29F20E4F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6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ACCD2-4C82-568F-72E8-4E5B18C6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26C06-CD1B-9AA7-AC11-21953F66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6B0D0-CE03-7FAB-CA3A-6303F840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5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DE94-F0D8-A317-A41A-669499C6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3FA5-1FE2-DB95-DD18-86CABB605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A1C53-95E4-C331-65F4-EA916E535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5F89B-E9C3-BCFD-54F7-E29A2BF4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223DE-58D1-826E-4A6A-1F27B725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8F08-26CD-F25F-3600-5BC0FD91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E4D3-42AC-88C7-33D8-B4370D68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1E6C3-E596-2E5C-E590-D0D9626FD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97DED-4296-651E-913B-A11A3EAA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2C765-0571-8615-9756-0FD72016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DB8ED-4467-9933-07CD-2CD89831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86FB8-5778-8F89-E91F-D9EE8D26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4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D27D5-49D5-DC8B-2619-8B782F17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ED510-A17D-3CAF-05D9-523FCB75F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EDA19-F92B-99FE-B219-FFA7D2244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6C20-3F15-4B53-B883-830D362CDB7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BD41-ED73-5421-169A-F13D6DE47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5FF44-A6DA-DD4E-4502-D698E803F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>
            <a:extLst>
              <a:ext uri="{FF2B5EF4-FFF2-40B4-BE49-F238E27FC236}">
                <a16:creationId xmlns:a16="http://schemas.microsoft.com/office/drawing/2014/main" id="{A7F2B963-9EC0-E4F0-DBC6-16411D0FD964}"/>
              </a:ext>
            </a:extLst>
          </p:cNvPr>
          <p:cNvSpPr txBox="1"/>
          <p:nvPr/>
        </p:nvSpPr>
        <p:spPr>
          <a:xfrm>
            <a:off x="2301240" y="2030730"/>
            <a:ext cx="7269480" cy="1968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algn="ctr">
              <a:lnSpc>
                <a:spcPts val="526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8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CAHIER D’ANALYSES POUR UN GESTIONNAIRE </a:t>
            </a:r>
            <a:r>
              <a:rPr lang="fr-FR" sz="2800" kern="1200" dirty="0">
                <a:solidFill>
                  <a:srgbClr val="5A78AC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fr-FR" sz="28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TACHES AVEC UNE INTERFACE GRAPHIQUE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787F8-6A1F-15AD-BF11-DC2DDDA87EA9}"/>
              </a:ext>
            </a:extLst>
          </p:cNvPr>
          <p:cNvSpPr txBox="1"/>
          <p:nvPr/>
        </p:nvSpPr>
        <p:spPr>
          <a:xfrm>
            <a:off x="3214370" y="1490345"/>
            <a:ext cx="5763260" cy="357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Systèmes d’Exploitation Avances et Sécurité des Systèmes d’Exploitation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BB92BFD9-E8D2-1392-B949-446BB88B2C84}"/>
              </a:ext>
            </a:extLst>
          </p:cNvPr>
          <p:cNvSpPr txBox="1"/>
          <p:nvPr/>
        </p:nvSpPr>
        <p:spPr>
          <a:xfrm>
            <a:off x="1184910" y="5193982"/>
            <a:ext cx="1819910" cy="953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15"/>
              </a:lnSpc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MOLO ANNE</a:t>
            </a:r>
          </a:p>
          <a:p>
            <a:pPr>
              <a:lnSpc>
                <a:spcPts val="2015"/>
              </a:lnSpc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NDOCK CAREL</a:t>
            </a:r>
          </a:p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NGUH PRINCE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36A7EB8-12F1-B925-554B-25004CE2C584}"/>
              </a:ext>
            </a:extLst>
          </p:cNvPr>
          <p:cNvSpPr txBox="1"/>
          <p:nvPr/>
        </p:nvSpPr>
        <p:spPr>
          <a:xfrm>
            <a:off x="8977630" y="5193982"/>
            <a:ext cx="2029460" cy="715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Mr. Emmanuel NGUIMBUS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5CB0-7951-138E-81F1-4F6FCE1B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 – </a:t>
            </a:r>
            <a:r>
              <a:rPr lang="en-US" dirty="0" err="1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Commandes</a:t>
            </a:r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D479-3CCB-599C-75E6-841B42A5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Désavantages</a:t>
            </a:r>
          </a:p>
          <a:p>
            <a:pPr lvl="1"/>
            <a:r>
              <a:rPr lang="fr-FR" dirty="0"/>
              <a:t>Les commandes Shell peuvent être complexes et intimidantes pour les débutants</a:t>
            </a:r>
          </a:p>
          <a:p>
            <a:endParaRPr lang="fr-FR" dirty="0"/>
          </a:p>
          <a:p>
            <a:pPr lvl="1"/>
            <a:r>
              <a:rPr lang="fr-FR" dirty="0"/>
              <a:t>Ils ne fournissent pas de représentations visuelles des données de processus, ce qui rend plus difficile l'interprétation et l'analyse rapides des informations.</a:t>
            </a:r>
          </a:p>
          <a:p>
            <a:endParaRPr lang="fr-FR" dirty="0"/>
          </a:p>
          <a:p>
            <a:pPr lvl="1"/>
            <a:r>
              <a:rPr lang="fr-FR" dirty="0"/>
              <a:t>La surveillance d'un grand nombre de processus en temps réel peut s'avérer difficile et moins intuitive.</a:t>
            </a:r>
          </a:p>
          <a:p>
            <a:endParaRPr lang="fr-FR" dirty="0"/>
          </a:p>
          <a:p>
            <a:pPr lvl="1"/>
            <a:r>
              <a:rPr lang="fr-FR" dirty="0"/>
              <a:t>Ils manquent d’interactivité avancée et de fonctionnalités que l’on trouve dans les solutions complètes de surveillance basées sur une interface graphique.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5CB0-7951-138E-81F1-4F6FCE1B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 – Supervisor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D479-3CCB-599C-75E6-841B42A5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Supervisor</a:t>
            </a:r>
            <a:r>
              <a:rPr lang="fr-FR" dirty="0"/>
              <a:t> est un système client/serveur qui permet à ses utilisateurs de surveiller et de contrôler un certain nombre de processus sur des systèmes d'exploitation de type UNIX.</a:t>
            </a:r>
          </a:p>
          <a:p>
            <a:endParaRPr lang="fr-FR" dirty="0"/>
          </a:p>
          <a:p>
            <a:r>
              <a:rPr lang="fr-FR" dirty="0"/>
              <a:t>Particulièrement utile pour gérer les processus liés aux applications Web et autres services de longue durée.</a:t>
            </a:r>
          </a:p>
          <a:p>
            <a:endParaRPr lang="fr-FR" dirty="0"/>
          </a:p>
          <a:p>
            <a:r>
              <a:rPr lang="fr-FR" dirty="0"/>
              <a:t>Il est livré avec une interface de ligne de commande (</a:t>
            </a:r>
            <a:r>
              <a:rPr lang="fr-FR" dirty="0" err="1"/>
              <a:t>supervisorctl</a:t>
            </a:r>
            <a:r>
              <a:rPr lang="fr-FR" dirty="0"/>
              <a:t>) ainsi qu'une interface utilisateur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5CB0-7951-138E-81F1-4F6FCE1B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 – Supervisor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D479-3CCB-599C-75E6-841B42A5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Les principales fonctionnalités du superviseur comprennent :</a:t>
            </a:r>
          </a:p>
          <a:p>
            <a:pPr lvl="1"/>
            <a:r>
              <a:rPr lang="fr-FR" dirty="0"/>
              <a:t>Contrôle et surveillance des processus</a:t>
            </a:r>
          </a:p>
          <a:p>
            <a:pPr lvl="1"/>
            <a:r>
              <a:rPr lang="fr-FR" dirty="0"/>
              <a:t>Groupes de processus</a:t>
            </a:r>
          </a:p>
          <a:p>
            <a:pPr lvl="1"/>
            <a:r>
              <a:rPr lang="fr-FR" dirty="0"/>
              <a:t>Enregistrement</a:t>
            </a:r>
          </a:p>
          <a:p>
            <a:pPr lvl="1"/>
            <a:r>
              <a:rPr lang="fr-FR" dirty="0"/>
              <a:t>interface Web</a:t>
            </a:r>
          </a:p>
          <a:p>
            <a:endParaRPr lang="fr-FR" dirty="0"/>
          </a:p>
          <a:p>
            <a:r>
              <a:rPr lang="fr-FR" dirty="0"/>
              <a:t>Pour utiliser </a:t>
            </a:r>
            <a:r>
              <a:rPr lang="fr-FR" dirty="0" err="1"/>
              <a:t>Supervisor</a:t>
            </a:r>
            <a:r>
              <a:rPr lang="fr-FR" dirty="0"/>
              <a:t> efficacement, vous devez créer un fichier de configuration, généralement situé dans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supervisord.conf</a:t>
            </a:r>
            <a:endParaRPr lang="fr-FR" dirty="0"/>
          </a:p>
          <a:p>
            <a:endParaRPr lang="fr-FR" dirty="0"/>
          </a:p>
          <a:p>
            <a:r>
              <a:rPr lang="fr-FR" dirty="0"/>
              <a:t>Le tableau de la diapositive suivante montre comment le superviseur exerce ses différentes fonctions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4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5CB0-7951-138E-81F1-4F6FCE1B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 – Supervisor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BF138F-492A-864E-6574-48B2DFA45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380371"/>
              </p:ext>
            </p:extLst>
          </p:nvPr>
        </p:nvGraphicFramePr>
        <p:xfrm>
          <a:off x="838200" y="1825625"/>
          <a:ext cx="10515597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0391866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8294429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9664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Commands/Methods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8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Surveillance des </a:t>
                      </a:r>
                      <a:r>
                        <a:rPr lang="en-US" dirty="0" err="1"/>
                        <a:t>ressources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supervisord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 monitoring is limited to process states and logs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7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Gestion des processus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supervisord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supervisorctl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supervisord</a:t>
                      </a:r>
                      <a:r>
                        <a:rPr lang="en-US" dirty="0"/>
                        <a:t> (starts the supervisor daemon)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supervisorctl</a:t>
                      </a:r>
                      <a:r>
                        <a:rPr lang="en-US" dirty="0"/>
                        <a:t> reread (reloads config files)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supervisorctl</a:t>
                      </a:r>
                      <a:r>
                        <a:rPr lang="en-US" dirty="0"/>
                        <a:t> update (restarts processes whose configurations have changed)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supervisorctl</a:t>
                      </a:r>
                      <a:r>
                        <a:rPr lang="en-US" dirty="0"/>
                        <a:t>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Gestion des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Supervisord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supervisorctl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supervisorctl</a:t>
                      </a:r>
                      <a:r>
                        <a:rPr lang="en-US" dirty="0"/>
                        <a:t> start/stop/restart/reload &lt;</a:t>
                      </a:r>
                      <a:r>
                        <a:rPr lang="en-US" dirty="0" err="1"/>
                        <a:t>group_name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198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9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0BC0-B6EE-FEDA-943A-FE64B454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 – Supervisor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0DE7-651D-7F7B-27FD-5E02021D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Avantages</a:t>
            </a:r>
          </a:p>
          <a:p>
            <a:pPr lvl="1"/>
            <a:r>
              <a:rPr lang="fr-FR" dirty="0"/>
              <a:t>Il automatise les tâches de gestion des processus telles que le démarrage, l'arrêt et le redémarrage des processus.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Surveille en permanence l’état des processus et les redémarre s’ils ne répondent plus ou tombent en panne.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Les processus peuvent être organisés en groupes, permettant une gestion et une priorisation plus faciles des tâches.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8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0BC0-B6EE-FEDA-943A-FE64B454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 – Supervisor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0DE7-651D-7F7B-27FD-5E02021D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Inconvénients</a:t>
            </a:r>
          </a:p>
          <a:p>
            <a:pPr lvl="1"/>
            <a:r>
              <a:rPr lang="fr-FR" dirty="0"/>
              <a:t>Consomme des ressources système, ce qui peut avoir un impact sur les performances du système</a:t>
            </a:r>
          </a:p>
          <a:p>
            <a:endParaRPr lang="fr-FR" dirty="0"/>
          </a:p>
          <a:p>
            <a:pPr lvl="1"/>
            <a:r>
              <a:rPr lang="fr-FR" dirty="0"/>
              <a:t>La configuration du superviseur nécessite de comprendre le format de son fichier de configuration, ce qui peut être complexe pour les utilisateurs novices.</a:t>
            </a:r>
          </a:p>
          <a:p>
            <a:endParaRPr lang="fr-FR" dirty="0"/>
          </a:p>
          <a:p>
            <a:pPr lvl="1"/>
            <a:r>
              <a:rPr lang="fr-FR" dirty="0"/>
              <a:t>Des erreurs de configuration dans le fichier de configuration du superviseur peuvent entraîner un comportement ou des échecs involontaires.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75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6DB0-61A8-CC9A-BA93-A7FFC877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DIAGRAMMES UML – Cas </a:t>
            </a:r>
            <a:r>
              <a:rPr lang="en-US" dirty="0" err="1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d’utilisation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267AD-2A9F-C26E-4BFA-FD6288C34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82" y="1825625"/>
            <a:ext cx="5535035" cy="4351338"/>
          </a:xfrm>
        </p:spPr>
      </p:pic>
    </p:spTree>
    <p:extLst>
      <p:ext uri="{BB962C8B-B14F-4D97-AF65-F5344CB8AC3E}">
        <p14:creationId xmlns:p14="http://schemas.microsoft.com/office/powerpoint/2010/main" val="2271704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6DB0-61A8-CC9A-BA93-A7FFC877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DIAGRAMMES UML – </a:t>
            </a:r>
            <a:r>
              <a:rPr lang="en-US" dirty="0" err="1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Diagramme</a:t>
            </a:r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de </a:t>
            </a:r>
            <a:r>
              <a:rPr lang="en-US" dirty="0" err="1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classe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F95A27-5E5B-2EF2-4A7A-0A20E51D4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2934494"/>
            <a:ext cx="6657975" cy="2133600"/>
          </a:xfrm>
        </p:spPr>
      </p:pic>
    </p:spTree>
    <p:extLst>
      <p:ext uri="{BB962C8B-B14F-4D97-AF65-F5344CB8AC3E}">
        <p14:creationId xmlns:p14="http://schemas.microsoft.com/office/powerpoint/2010/main" val="251158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A584-5405-901C-1B06-597422AF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B1FB-5AD3-FE68-399E-F190B760F5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A78AC"/>
                </a:solidFill>
              </a:rPr>
              <a:t>INTRODUCTION</a:t>
            </a:r>
          </a:p>
          <a:p>
            <a:endParaRPr lang="en-US" dirty="0">
              <a:solidFill>
                <a:srgbClr val="5A78AC"/>
              </a:solidFill>
            </a:endParaRPr>
          </a:p>
          <a:p>
            <a:endParaRPr lang="en-US" dirty="0">
              <a:solidFill>
                <a:srgbClr val="5A78AC"/>
              </a:solidFill>
            </a:endParaRPr>
          </a:p>
          <a:p>
            <a:r>
              <a:rPr lang="en-US" dirty="0">
                <a:solidFill>
                  <a:srgbClr val="5A78AC"/>
                </a:solidFill>
              </a:rPr>
              <a:t>ETUDE DE L’EXISTANT</a:t>
            </a:r>
          </a:p>
          <a:p>
            <a:pPr lvl="1"/>
            <a:r>
              <a:rPr lang="en-US" dirty="0">
                <a:solidFill>
                  <a:srgbClr val="5A78AC"/>
                </a:solidFill>
              </a:rPr>
              <a:t>Les </a:t>
            </a:r>
            <a:r>
              <a:rPr lang="en-US" dirty="0" err="1">
                <a:solidFill>
                  <a:srgbClr val="5A78AC"/>
                </a:solidFill>
              </a:rPr>
              <a:t>commandes</a:t>
            </a:r>
            <a:r>
              <a:rPr lang="en-US" dirty="0">
                <a:solidFill>
                  <a:srgbClr val="5A78AC"/>
                </a:solidFill>
              </a:rPr>
              <a:t> shell</a:t>
            </a:r>
          </a:p>
          <a:p>
            <a:pPr lvl="1"/>
            <a:r>
              <a:rPr lang="en-US" dirty="0" err="1">
                <a:solidFill>
                  <a:srgbClr val="5A78AC"/>
                </a:solidFill>
              </a:rPr>
              <a:t>Supervisord</a:t>
            </a:r>
            <a:endParaRPr lang="en-US" dirty="0">
              <a:solidFill>
                <a:srgbClr val="5A78AC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6DA52-FA9A-6B6C-D92B-F3843DBF14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</a:rPr>
              <a:t>DIAGRAMMES UML</a:t>
            </a:r>
          </a:p>
          <a:p>
            <a:pPr lvl="1"/>
            <a:r>
              <a:rPr lang="en-US" dirty="0" err="1">
                <a:solidFill>
                  <a:srgbClr val="5A78AC"/>
                </a:solidFill>
              </a:rPr>
              <a:t>Diagramme</a:t>
            </a:r>
            <a:r>
              <a:rPr lang="en-US" dirty="0">
                <a:solidFill>
                  <a:srgbClr val="5A78AC"/>
                </a:solidFill>
              </a:rPr>
              <a:t> de </a:t>
            </a:r>
            <a:r>
              <a:rPr lang="en-US" dirty="0" err="1">
                <a:solidFill>
                  <a:srgbClr val="5A78AC"/>
                </a:solidFill>
              </a:rPr>
              <a:t>cas</a:t>
            </a:r>
            <a:r>
              <a:rPr lang="en-US" dirty="0">
                <a:solidFill>
                  <a:srgbClr val="5A78AC"/>
                </a:solidFill>
              </a:rPr>
              <a:t> </a:t>
            </a:r>
            <a:r>
              <a:rPr lang="en-US" dirty="0" err="1">
                <a:solidFill>
                  <a:srgbClr val="5A78AC"/>
                </a:solidFill>
              </a:rPr>
              <a:t>d’utilisation</a:t>
            </a:r>
            <a:endParaRPr lang="en-US" dirty="0">
              <a:solidFill>
                <a:srgbClr val="5A78AC"/>
              </a:solidFill>
            </a:endParaRPr>
          </a:p>
          <a:p>
            <a:pPr lvl="1"/>
            <a:r>
              <a:rPr lang="en-US" dirty="0" err="1">
                <a:solidFill>
                  <a:srgbClr val="5A78AC"/>
                </a:solidFill>
              </a:rPr>
              <a:t>Diagramme</a:t>
            </a:r>
            <a:r>
              <a:rPr lang="en-US" dirty="0">
                <a:solidFill>
                  <a:srgbClr val="5A78AC"/>
                </a:solidFill>
              </a:rPr>
              <a:t> de </a:t>
            </a:r>
            <a:r>
              <a:rPr lang="en-US" dirty="0" err="1">
                <a:solidFill>
                  <a:srgbClr val="5A78AC"/>
                </a:solidFill>
              </a:rPr>
              <a:t>classe</a:t>
            </a:r>
            <a:endParaRPr lang="en-US" dirty="0">
              <a:solidFill>
                <a:srgbClr val="5A78AC"/>
              </a:solidFill>
            </a:endParaRPr>
          </a:p>
          <a:p>
            <a:endParaRPr lang="en-US" dirty="0">
              <a:solidFill>
                <a:srgbClr val="5A78AC"/>
              </a:solidFill>
            </a:endParaRPr>
          </a:p>
          <a:p>
            <a:endParaRPr lang="en-US" dirty="0">
              <a:solidFill>
                <a:srgbClr val="5A78AC"/>
              </a:solidFill>
            </a:endParaRPr>
          </a:p>
          <a:p>
            <a:r>
              <a:rPr lang="en-US" dirty="0">
                <a:solidFill>
                  <a:srgbClr val="5A78AC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357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F8E040-6824-DD4B-4651-8E0603C8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B9351-F820-2CA6-8A25-8FD71A28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Notre application, </a:t>
            </a:r>
            <a:r>
              <a:rPr lang="fr-FR" dirty="0" err="1"/>
              <a:t>TaskMan</a:t>
            </a:r>
            <a:r>
              <a:rPr lang="fr-FR" dirty="0"/>
              <a:t>, vise à fournir aux utilisateurs de Linux un outil complet et convivial similaire au Gestionnaire des tâches de Windows.</a:t>
            </a:r>
          </a:p>
          <a:p>
            <a:endParaRPr lang="fr-FR" dirty="0"/>
          </a:p>
          <a:p>
            <a:r>
              <a:rPr lang="fr-FR" dirty="0"/>
              <a:t>Cette application permettra aux utilisateurs de surveiller les ressources système, de gérer les processus en cours et de contrôler les services avec facilité.</a:t>
            </a:r>
          </a:p>
          <a:p>
            <a:endParaRPr lang="fr-FR" dirty="0"/>
          </a:p>
          <a:p>
            <a:r>
              <a:rPr lang="fr-FR" dirty="0"/>
              <a:t>L'application est destinée aux utilisateurs de Linux tels que : les administrateurs système, les développeurs et les utilisateurs novices.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F8E040-6824-DD4B-4651-8E0603C8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B9351-F820-2CA6-8A25-8FD71A28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principaux objectifs de l'application sont</a:t>
            </a:r>
          </a:p>
          <a:p>
            <a:pPr lvl="1"/>
            <a:r>
              <a:rPr lang="fr-FR" dirty="0"/>
              <a:t>Simplifiez la gestion des processus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Services de système de contrôle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Améliorer la surveillance du système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2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F8E040-6824-DD4B-4651-8E0603C8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B9351-F820-2CA6-8A25-8FD71A28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solutions existantes pour la gestion des processus (tâches) sous Linux se répartissent en 2 catégories : commandes </a:t>
            </a:r>
            <a:r>
              <a:rPr lang="fr-FR" dirty="0" err="1"/>
              <a:t>shell</a:t>
            </a:r>
            <a:r>
              <a:rPr lang="fr-FR" dirty="0"/>
              <a:t> et programmes externes</a:t>
            </a:r>
          </a:p>
          <a:p>
            <a:endParaRPr lang="fr-FR" dirty="0"/>
          </a:p>
          <a:p>
            <a:r>
              <a:rPr lang="fr-FR" dirty="0"/>
              <a:t>Nous allons examiner chacun brièvement et nous concentrerons sur</a:t>
            </a:r>
          </a:p>
          <a:p>
            <a:pPr lvl="1"/>
            <a:r>
              <a:rPr lang="fr-FR" dirty="0"/>
              <a:t>Comment les ressources sont surveillées</a:t>
            </a:r>
          </a:p>
          <a:p>
            <a:pPr lvl="1"/>
            <a:r>
              <a:rPr lang="fr-FR" dirty="0"/>
              <a:t>Comment les services et les processus sont gérés</a:t>
            </a:r>
          </a:p>
          <a:p>
            <a:pPr lvl="1"/>
            <a:r>
              <a:rPr lang="fr-FR" dirty="0"/>
              <a:t>Avantages et inconvénients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8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F8E040-6824-DD4B-4651-8E0603C8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 – </a:t>
            </a:r>
            <a:r>
              <a:rPr lang="en-US" dirty="0" err="1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Commandes</a:t>
            </a:r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shell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B9351-F820-2CA6-8A25-8FD71A28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Linux fournit plusieurs commandes </a:t>
            </a:r>
            <a:r>
              <a:rPr lang="fr-FR" dirty="0" err="1"/>
              <a:t>shell</a:t>
            </a:r>
            <a:r>
              <a:rPr lang="fr-FR" dirty="0"/>
              <a:t> qui facilitent la gestion des processus.</a:t>
            </a:r>
          </a:p>
          <a:p>
            <a:endParaRPr lang="fr-FR" dirty="0"/>
          </a:p>
          <a:p>
            <a:r>
              <a:rPr lang="fr-FR" dirty="0"/>
              <a:t>Le tableau suivant montre les différentes commandes </a:t>
            </a:r>
            <a:r>
              <a:rPr lang="fr-FR" dirty="0" err="1"/>
              <a:t>shell</a:t>
            </a:r>
            <a:r>
              <a:rPr lang="fr-FR" dirty="0"/>
              <a:t> qui nous permettent de gérer les processus sous Linux.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0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F8E040-6824-DD4B-4651-8E0603C8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 – </a:t>
            </a:r>
            <a:r>
              <a:rPr lang="en-US" dirty="0" err="1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Commandes</a:t>
            </a:r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shell</a:t>
            </a:r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305C379-2222-CBEE-00C0-16CDD217E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924733"/>
              </p:ext>
            </p:extLst>
          </p:nvPr>
        </p:nvGraphicFramePr>
        <p:xfrm>
          <a:off x="838200" y="1688465"/>
          <a:ext cx="10515597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22374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3524160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81294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Fonction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Outils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Commandes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45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Surveillance des </a:t>
                      </a:r>
                      <a:r>
                        <a:rPr lang="en-US" sz="2400" dirty="0" err="1"/>
                        <a:t>ressources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top, </a:t>
                      </a:r>
                      <a:r>
                        <a:rPr lang="en-US" sz="2400" dirty="0" err="1"/>
                        <a:t>sar</a:t>
                      </a:r>
                      <a:r>
                        <a:rPr lang="en-US" sz="2400" dirty="0"/>
                        <a:t> (CPU usage), free (memory usage), </a:t>
                      </a:r>
                      <a:r>
                        <a:rPr lang="en-US" sz="2400" dirty="0" err="1"/>
                        <a:t>df</a:t>
                      </a:r>
                      <a:r>
                        <a:rPr lang="en-US" sz="2400" dirty="0"/>
                        <a:t> (disk usage), du (disk usage), </a:t>
                      </a:r>
                      <a:r>
                        <a:rPr lang="en-US" sz="2400" dirty="0" err="1"/>
                        <a:t>vmstat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sar</a:t>
                      </a:r>
                      <a:r>
                        <a:rPr lang="en-US" sz="2400" dirty="0"/>
                        <a:t> –u 1 5 (CPU usage every second)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vmstat</a:t>
                      </a:r>
                      <a:r>
                        <a:rPr lang="en-US" sz="2400" dirty="0"/>
                        <a:t> 1 (system performance statistics every second)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free -h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9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Gestion des processus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processes: (</a:t>
                      </a:r>
                      <a:r>
                        <a:rPr lang="en-US" sz="2400" dirty="0" err="1"/>
                        <a:t>ps</a:t>
                      </a:r>
                      <a:r>
                        <a:rPr lang="en-US" sz="2400" dirty="0"/>
                        <a:t>, top)</a:t>
                      </a:r>
                    </a:p>
                    <a:p>
                      <a:r>
                        <a:rPr lang="en-US" sz="2400" dirty="0"/>
                        <a:t>Stop processes: (kill, </a:t>
                      </a:r>
                      <a:r>
                        <a:rPr lang="en-US" sz="2400" dirty="0" err="1"/>
                        <a:t>pkill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killall</a:t>
                      </a:r>
                      <a:r>
                        <a:rPr lang="en-US" sz="2400" dirty="0"/>
                        <a:t>)</a:t>
                      </a:r>
                    </a:p>
                    <a:p>
                      <a:r>
                        <a:rPr lang="en-US" sz="2400" dirty="0"/>
                        <a:t>Modify priority: nice, renice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ps</a:t>
                      </a:r>
                      <a:r>
                        <a:rPr lang="en-US" sz="2400" dirty="0"/>
                        <a:t> –</a:t>
                      </a:r>
                      <a:r>
                        <a:rPr lang="en-US" sz="2400" dirty="0" err="1"/>
                        <a:t>ef</a:t>
                      </a:r>
                      <a:endParaRPr lang="en-US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pkill</a:t>
                      </a:r>
                      <a:r>
                        <a:rPr lang="en-US" sz="2400" dirty="0"/>
                        <a:t> &lt;</a:t>
                      </a:r>
                      <a:r>
                        <a:rPr lang="en-US" sz="2400" dirty="0" err="1"/>
                        <a:t>process_name</a:t>
                      </a:r>
                      <a:r>
                        <a:rPr lang="en-US" sz="2400" dirty="0"/>
                        <a:t>&gt;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renice 10 –p &lt;PID&gt;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95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42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09FA-869D-157E-1FAB-7E144C26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 – </a:t>
            </a:r>
            <a:r>
              <a:rPr lang="en-US" dirty="0" err="1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Commandes</a:t>
            </a:r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shell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62EA4A-4DDE-9761-AF79-BA74B1B39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079730"/>
              </p:ext>
            </p:extLst>
          </p:nvPr>
        </p:nvGraphicFramePr>
        <p:xfrm>
          <a:off x="838200" y="1825625"/>
          <a:ext cx="10515597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2889242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664337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63841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8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Gestion des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Systemctl</a:t>
                      </a:r>
                      <a:r>
                        <a:rPr lang="en-US" sz="2400" dirty="0"/>
                        <a:t>, service, ss, netstat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systemctl</a:t>
                      </a:r>
                      <a:r>
                        <a:rPr lang="en-US" sz="2400" dirty="0"/>
                        <a:t> start &lt;</a:t>
                      </a:r>
                      <a:r>
                        <a:rPr lang="en-US" sz="2400" dirty="0" err="1"/>
                        <a:t>service_name</a:t>
                      </a:r>
                      <a:r>
                        <a:rPr lang="en-US" sz="2400" dirty="0"/>
                        <a:t>&gt;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systemctl</a:t>
                      </a:r>
                      <a:r>
                        <a:rPr lang="en-US" sz="2400" dirty="0"/>
                        <a:t> status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service &lt;</a:t>
                      </a:r>
                      <a:r>
                        <a:rPr lang="en-US" sz="2400" dirty="0" err="1"/>
                        <a:t>service_name</a:t>
                      </a:r>
                      <a:r>
                        <a:rPr lang="en-US" sz="2400" dirty="0"/>
                        <a:t>&gt; start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ss –</a:t>
                      </a:r>
                      <a:r>
                        <a:rPr lang="en-US" sz="2400" dirty="0" err="1"/>
                        <a:t>tuln</a:t>
                      </a:r>
                      <a:r>
                        <a:rPr lang="en-US" sz="2400" dirty="0"/>
                        <a:t> (displays listening sockets and their ports)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setstat</a:t>
                      </a:r>
                      <a:r>
                        <a:rPr lang="en-US" sz="2400" dirty="0"/>
                        <a:t> –</a:t>
                      </a:r>
                      <a:r>
                        <a:rPr lang="en-US" sz="2400" dirty="0" err="1"/>
                        <a:t>tuln</a:t>
                      </a:r>
                      <a:r>
                        <a:rPr lang="en-US" sz="2400" dirty="0"/>
                        <a:t> (list open ports and associated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31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5CB0-7951-138E-81F1-4F6FCE1B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 – </a:t>
            </a:r>
            <a:r>
              <a:rPr lang="en-US" dirty="0" err="1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Commandes</a:t>
            </a:r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D479-3CCB-599C-75E6-841B42A5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Avantages</a:t>
            </a:r>
          </a:p>
          <a:p>
            <a:pPr lvl="1"/>
            <a:r>
              <a:rPr lang="fr-FR" dirty="0"/>
              <a:t>Les commandes peuvent être facilement scriptées, permettant l'automatisation.</a:t>
            </a:r>
          </a:p>
          <a:p>
            <a:endParaRPr lang="fr-FR" dirty="0"/>
          </a:p>
          <a:p>
            <a:pPr lvl="1"/>
            <a:r>
              <a:rPr lang="fr-FR" dirty="0"/>
              <a:t>Les utilisateurs peuvent combiner des commandes pour répondre à des besoins spécifiques</a:t>
            </a:r>
          </a:p>
          <a:p>
            <a:endParaRPr lang="fr-FR" dirty="0"/>
          </a:p>
          <a:p>
            <a:pPr lvl="1"/>
            <a:r>
              <a:rPr lang="fr-FR" dirty="0"/>
              <a:t>Ils sont intégrés au système et fournissent une interface cohérente pour gérer les processus sur les systèmes distants.</a:t>
            </a:r>
          </a:p>
          <a:p>
            <a:endParaRPr lang="fr-FR" dirty="0"/>
          </a:p>
          <a:p>
            <a:pPr lvl="1"/>
            <a:r>
              <a:rPr lang="fr-FR" dirty="0"/>
              <a:t>Peut être exécuté à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6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867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Poppins SemiBold</vt:lpstr>
      <vt:lpstr>Office Theme</vt:lpstr>
      <vt:lpstr>PowerPoint Presentation</vt:lpstr>
      <vt:lpstr>PLAN</vt:lpstr>
      <vt:lpstr>INTRODUCTION</vt:lpstr>
      <vt:lpstr>INTRODUCTION</vt:lpstr>
      <vt:lpstr>ETUDE DE L’EXISTANT</vt:lpstr>
      <vt:lpstr>ETUDE DE L’EXISTANT – Commandes shell</vt:lpstr>
      <vt:lpstr>ETUDE DE L’EXISTANT – Commandes shell</vt:lpstr>
      <vt:lpstr>ETUDE DE L’EXISTANT – Commandes shell</vt:lpstr>
      <vt:lpstr>ETUDE DE L’EXISTANT – Commandes shell</vt:lpstr>
      <vt:lpstr>ETUDE DE L’EXISTANT – Commandes shell</vt:lpstr>
      <vt:lpstr>ETUDE DE L’EXISTANT – Supervisor</vt:lpstr>
      <vt:lpstr>ETUDE DE L’EXISTANT – Supervisor</vt:lpstr>
      <vt:lpstr>ETUDE DE L’EXISTANT – Supervisor</vt:lpstr>
      <vt:lpstr>ETUDE DE L’EXISTANT – Supervisor</vt:lpstr>
      <vt:lpstr>ETUDE DE L’EXISTANT – Supervisor</vt:lpstr>
      <vt:lpstr>DIAGRAMMES UML – Cas d’utilisation</vt:lpstr>
      <vt:lpstr>DIAGRAMMES UML – Diagramme de classe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D’ANALYSE POUR LE GESTIONNAIRE DE TACHES</dc:title>
  <dc:creator>Nguh Prince</dc:creator>
  <cp:lastModifiedBy>Nguh Prince</cp:lastModifiedBy>
  <cp:revision>68</cp:revision>
  <dcterms:created xsi:type="dcterms:W3CDTF">2024-05-31T02:36:41Z</dcterms:created>
  <dcterms:modified xsi:type="dcterms:W3CDTF">2024-05-31T20:05:42Z</dcterms:modified>
</cp:coreProperties>
</file>