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oer.edu.vn/c/may-tinh-co-lenh-that-dai-vliw-very-long-instruction-word/c046e931/b2fa34fb" TargetMode="External"/><Relationship Id="rId2" Type="http://schemas.openxmlformats.org/officeDocument/2006/relationships/hyperlink" Target="https://www.slideshare.net/shudhanshu29/vliw-process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cs.washington.edu/courses/csep548/06au/lectures/vLIW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2951" y="1087395"/>
            <a:ext cx="19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VLIW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1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12" y="2157949"/>
            <a:ext cx="4658375" cy="3686689"/>
          </a:xfrm>
        </p:spPr>
      </p:pic>
      <p:sp>
        <p:nvSpPr>
          <p:cNvPr id="5" name="TextBox 4"/>
          <p:cNvSpPr txBox="1"/>
          <p:nvPr/>
        </p:nvSpPr>
        <p:spPr>
          <a:xfrm>
            <a:off x="300251" y="450376"/>
            <a:ext cx="590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1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91" y="1846622"/>
            <a:ext cx="7268939" cy="4458644"/>
          </a:xfrm>
        </p:spPr>
      </p:pic>
      <p:sp>
        <p:nvSpPr>
          <p:cNvPr id="5" name="TextBox 4"/>
          <p:cNvSpPr txBox="1"/>
          <p:nvPr/>
        </p:nvSpPr>
        <p:spPr>
          <a:xfrm>
            <a:off x="177421" y="341194"/>
            <a:ext cx="100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Diagram (Conceptual Instruction Execution)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9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444" y="477672"/>
            <a:ext cx="11273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Working</a:t>
            </a:r>
          </a:p>
          <a:p>
            <a:r>
              <a:rPr lang="en-US" dirty="0"/>
              <a:t> </a:t>
            </a:r>
            <a:r>
              <a:rPr lang="en-US" dirty="0" smtClean="0"/>
              <a:t>+ Long instruction words are fetched from the memory.</a:t>
            </a:r>
          </a:p>
          <a:p>
            <a:r>
              <a:rPr lang="en-US" dirty="0"/>
              <a:t> </a:t>
            </a:r>
            <a:r>
              <a:rPr lang="en-US" dirty="0" smtClean="0"/>
              <a:t>+ A common multi-ported register file for fetching the operands and storing the results.</a:t>
            </a:r>
          </a:p>
          <a:p>
            <a:r>
              <a:rPr lang="en-US" dirty="0"/>
              <a:t> </a:t>
            </a:r>
            <a:r>
              <a:rPr lang="en-US" dirty="0" smtClean="0"/>
              <a:t>+ Parallel random access to the register file is possible through the read/write cross bar.</a:t>
            </a:r>
          </a:p>
          <a:p>
            <a:r>
              <a:rPr lang="en-US" dirty="0"/>
              <a:t> </a:t>
            </a:r>
            <a:r>
              <a:rPr lang="en-US" dirty="0" smtClean="0"/>
              <a:t>+ Execution in the functional units is carried out concurrently with the load/store operation of data between RAM and the register file.</a:t>
            </a:r>
          </a:p>
          <a:p>
            <a:r>
              <a:rPr lang="en-US" dirty="0"/>
              <a:t> </a:t>
            </a:r>
            <a:r>
              <a:rPr lang="en-US" dirty="0" smtClean="0"/>
              <a:t>+ One or multiple register files for FX and FP data.</a:t>
            </a:r>
          </a:p>
          <a:p>
            <a:r>
              <a:rPr lang="en-US" dirty="0"/>
              <a:t> </a:t>
            </a:r>
            <a:r>
              <a:rPr lang="en-US" dirty="0" smtClean="0"/>
              <a:t>+ Rely on compiler to find parallelism and schedule dependency free program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9" y="759556"/>
            <a:ext cx="8693623" cy="6008692"/>
          </a:xfrm>
        </p:spPr>
      </p:pic>
      <p:sp>
        <p:nvSpPr>
          <p:cNvPr id="5" name="TextBox 4"/>
          <p:cNvSpPr txBox="1"/>
          <p:nvPr/>
        </p:nvSpPr>
        <p:spPr>
          <a:xfrm>
            <a:off x="300251" y="368490"/>
            <a:ext cx="52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 Between VLIW &amp; Superscalar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125" y="163773"/>
            <a:ext cx="1184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VLIW vs Superscalar Architecture</a:t>
            </a:r>
          </a:p>
          <a:p>
            <a:r>
              <a:rPr lang="en-US" dirty="0"/>
              <a:t> </a:t>
            </a:r>
            <a:r>
              <a:rPr lang="en-US" dirty="0" smtClean="0"/>
              <a:t>+ Instruction formulation</a:t>
            </a:r>
          </a:p>
          <a:p>
            <a:r>
              <a:rPr lang="en-US" dirty="0"/>
              <a:t>	</a:t>
            </a:r>
            <a:r>
              <a:rPr lang="en-US" dirty="0" smtClean="0"/>
              <a:t>+ Superscalar: Receive conventional instructions conceived for sequential processors.</a:t>
            </a:r>
          </a:p>
          <a:p>
            <a:r>
              <a:rPr lang="en-US" dirty="0"/>
              <a:t>	</a:t>
            </a:r>
            <a:r>
              <a:rPr lang="en-US" dirty="0" smtClean="0"/>
              <a:t>+ VLIW:	- Receive long instruction words, each comprising a field (or opcode) for each execution unit.</a:t>
            </a:r>
          </a:p>
          <a:p>
            <a:r>
              <a:rPr lang="en-US" dirty="0"/>
              <a:t>	</a:t>
            </a:r>
            <a:r>
              <a:rPr lang="en-US" dirty="0" smtClean="0"/>
              <a:t>	- Instruction word length depends number of execution units and code length to control each unit (such as opcode length, registers).</a:t>
            </a:r>
          </a:p>
          <a:p>
            <a:r>
              <a:rPr lang="en-US" dirty="0"/>
              <a:t>	</a:t>
            </a:r>
            <a:r>
              <a:rPr lang="en-US" dirty="0" smtClean="0"/>
              <a:t>	- Typical word length is 64 – 1024 bits, much longer than conventional machine word length.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34" y="163773"/>
            <a:ext cx="11791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VLIW vs Superscalar Architecture</a:t>
            </a:r>
          </a:p>
          <a:p>
            <a:r>
              <a:rPr lang="en-US" dirty="0"/>
              <a:t> </a:t>
            </a:r>
            <a:r>
              <a:rPr lang="en-US" dirty="0" smtClean="0"/>
              <a:t>+ Instruction scheduling</a:t>
            </a:r>
          </a:p>
          <a:p>
            <a:r>
              <a:rPr lang="en-US" dirty="0"/>
              <a:t>	</a:t>
            </a:r>
            <a:r>
              <a:rPr lang="en-US" dirty="0" smtClean="0"/>
              <a:t>+ Superscalar:	- Done dynamically at run-time by the hardware.</a:t>
            </a:r>
          </a:p>
          <a:p>
            <a:r>
              <a:rPr lang="en-US" dirty="0"/>
              <a:t>	</a:t>
            </a:r>
            <a:r>
              <a:rPr lang="en-US" dirty="0" smtClean="0"/>
              <a:t>		- Data dependency is checked and resoled in hardware.</a:t>
            </a:r>
          </a:p>
          <a:p>
            <a:r>
              <a:rPr lang="en-US" dirty="0"/>
              <a:t>	</a:t>
            </a:r>
            <a:r>
              <a:rPr lang="en-US" dirty="0" smtClean="0"/>
              <a:t>		- Need a look ahead hardware window for instruction fetch.</a:t>
            </a:r>
          </a:p>
          <a:p>
            <a:endParaRPr lang="en-US" dirty="0"/>
          </a:p>
          <a:p>
            <a:r>
              <a:rPr lang="en-US" dirty="0" smtClean="0"/>
              <a:t>	+ VLIW:		- Done statically at compile time by compiler.</a:t>
            </a:r>
          </a:p>
          <a:p>
            <a:r>
              <a:rPr lang="en-US" dirty="0"/>
              <a:t>	</a:t>
            </a:r>
            <a:r>
              <a:rPr lang="en-US" dirty="0" smtClean="0"/>
              <a:t>		- Data dependency is checked by compiler.</a:t>
            </a:r>
          </a:p>
          <a:p>
            <a:r>
              <a:rPr lang="en-US" dirty="0"/>
              <a:t>	</a:t>
            </a:r>
            <a:r>
              <a:rPr lang="en-US" dirty="0" smtClean="0"/>
              <a:t>		- In case of un-filled opcodes in a VLIW, memory space and instruction bandwidth are wasted.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2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831" y="191069"/>
            <a:ext cx="29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Comparison: CISC, RISC, VLIW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91878"/>
              </p:ext>
            </p:extLst>
          </p:nvPr>
        </p:nvGraphicFramePr>
        <p:xfrm>
          <a:off x="122829" y="678723"/>
          <a:ext cx="11859904" cy="474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8"/>
                <a:gridCol w="3473354"/>
                <a:gridCol w="2964976"/>
                <a:gridCol w="2964976"/>
              </a:tblGrid>
              <a:tr h="699701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 CHARACTERISTIC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VLIW</a:t>
                      </a:r>
                      <a:endParaRPr lang="en-US" dirty="0"/>
                    </a:p>
                  </a:txBody>
                  <a:tcPr/>
                </a:tc>
              </a:tr>
              <a:tr h="436728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size, usually 32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size</a:t>
                      </a:r>
                      <a:endParaRPr lang="en-US" dirty="0"/>
                    </a:p>
                  </a:txBody>
                  <a:tcPr/>
                </a:tc>
              </a:tr>
              <a:tr h="1201736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Semantics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Varies from simple to complex; possibly many dependent operations per 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Almost always one simple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 simple, independent operations</a:t>
                      </a:r>
                      <a:endParaRPr lang="en-US" dirty="0"/>
                    </a:p>
                  </a:txBody>
                  <a:tcPr/>
                </a:tc>
              </a:tr>
              <a:tr h="1201736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Few, sometimes special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Many, general-purpose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Many, general-purpose</a:t>
                      </a:r>
                      <a:endParaRPr lang="en-US" dirty="0"/>
                    </a:p>
                  </a:txBody>
                  <a:tcPr/>
                </a:tc>
              </a:tr>
              <a:tr h="1201736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Exploit microcode implementations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Exploit implementations with one pipeline and &amp; no microcode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Exploit implementations with multiple pipelines, no microcode &amp; no complex dispatch logic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7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8" y="232012"/>
            <a:ext cx="12055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Advantages of VLIW</a:t>
            </a:r>
          </a:p>
          <a:p>
            <a:r>
              <a:rPr lang="en-US" dirty="0"/>
              <a:t> </a:t>
            </a:r>
            <a:r>
              <a:rPr lang="en-US" dirty="0" smtClean="0"/>
              <a:t>+ Dependencies are determined by compiler and used to schedule according to function unit latencies.</a:t>
            </a:r>
          </a:p>
          <a:p>
            <a:r>
              <a:rPr lang="en-US" dirty="0"/>
              <a:t> </a:t>
            </a:r>
            <a:r>
              <a:rPr lang="en-US" dirty="0" smtClean="0"/>
              <a:t>+ Function units are assigned by compiler and correspond to the position within the instruction packet.</a:t>
            </a:r>
          </a:p>
          <a:p>
            <a:r>
              <a:rPr lang="en-US" dirty="0"/>
              <a:t> </a:t>
            </a:r>
            <a:r>
              <a:rPr lang="en-US" dirty="0" smtClean="0"/>
              <a:t>+ Reduces hardware complexity:</a:t>
            </a:r>
          </a:p>
          <a:p>
            <a:r>
              <a:rPr lang="en-US" dirty="0"/>
              <a:t>	</a:t>
            </a:r>
            <a:r>
              <a:rPr lang="en-US" dirty="0" smtClean="0"/>
              <a:t>+ Tasks such as decoding, data dependency detection, instruction issues etc. becoming simple.</a:t>
            </a:r>
          </a:p>
          <a:p>
            <a:r>
              <a:rPr lang="en-US" dirty="0"/>
              <a:t>	</a:t>
            </a:r>
            <a:r>
              <a:rPr lang="en-US" dirty="0" smtClean="0"/>
              <a:t>+ Ensures potentially higher Clock Rate.</a:t>
            </a:r>
          </a:p>
          <a:p>
            <a:r>
              <a:rPr lang="en-US" dirty="0"/>
              <a:t>	</a:t>
            </a:r>
            <a:r>
              <a:rPr lang="en-US" dirty="0" smtClean="0"/>
              <a:t>+ Ensures Low power </a:t>
            </a:r>
            <a:r>
              <a:rPr lang="en-US" dirty="0" err="1" smtClean="0"/>
              <a:t>sonsumption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2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533" y="136478"/>
            <a:ext cx="11969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 of VLIW</a:t>
            </a:r>
          </a:p>
          <a:p>
            <a:r>
              <a:rPr lang="en-US" dirty="0"/>
              <a:t> </a:t>
            </a:r>
            <a:r>
              <a:rPr lang="en-US" dirty="0" smtClean="0"/>
              <a:t>+ Higher complexity of the compiler</a:t>
            </a:r>
          </a:p>
          <a:p>
            <a:r>
              <a:rPr lang="en-US" dirty="0" smtClean="0"/>
              <a:t> + Compatibility across implementations: Compiler optimization needs to consider technology dependent parameters such as latencies and load-use time of cache.</a:t>
            </a:r>
          </a:p>
          <a:p>
            <a:r>
              <a:rPr lang="en-US" dirty="0"/>
              <a:t> </a:t>
            </a:r>
            <a:r>
              <a:rPr lang="en-US" dirty="0" smtClean="0"/>
              <a:t>+ Unscheduled events (</a:t>
            </a:r>
            <a:r>
              <a:rPr lang="en-US" dirty="0" err="1" smtClean="0"/>
              <a:t>e.g</a:t>
            </a:r>
            <a:r>
              <a:rPr lang="en-US" dirty="0" smtClean="0"/>
              <a:t> cache miss) stall entire processor.</a:t>
            </a:r>
          </a:p>
          <a:p>
            <a:r>
              <a:rPr lang="en-US" dirty="0"/>
              <a:t> </a:t>
            </a:r>
            <a:r>
              <a:rPr lang="en-US" dirty="0" smtClean="0"/>
              <a:t>+ Code density: in case of un-filled opcodes in a VLIW, memory space and instruction bandwidth are wasted </a:t>
            </a:r>
            <a:r>
              <a:rPr lang="en-US" dirty="0" err="1" smtClean="0"/>
              <a:t>i.e</a:t>
            </a:r>
            <a:r>
              <a:rPr lang="en-US" dirty="0" smtClean="0"/>
              <a:t> low slot utilization.</a:t>
            </a:r>
          </a:p>
          <a:p>
            <a:r>
              <a:rPr lang="en-US" dirty="0"/>
              <a:t> </a:t>
            </a:r>
            <a:r>
              <a:rPr lang="en-US" dirty="0" smtClean="0"/>
              <a:t>+ Code expansion: Causes high power </a:t>
            </a:r>
            <a:r>
              <a:rPr lang="en-US" dirty="0" err="1" smtClean="0"/>
              <a:t>consumtion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30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07" y="218364"/>
            <a:ext cx="11600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Applications</a:t>
            </a:r>
          </a:p>
          <a:p>
            <a:r>
              <a:rPr lang="en-US" dirty="0"/>
              <a:t> </a:t>
            </a:r>
            <a:r>
              <a:rPr lang="en-US" dirty="0" smtClean="0"/>
              <a:t>+ VLIW architecture is suitable for Digital Signal Processing applications.</a:t>
            </a:r>
          </a:p>
          <a:p>
            <a:r>
              <a:rPr lang="en-US" dirty="0"/>
              <a:t> </a:t>
            </a:r>
            <a:r>
              <a:rPr lang="en-US" dirty="0" smtClean="0"/>
              <a:t>+ Processing of media data like compression/decompression of image and speech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5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276" y="543696"/>
            <a:ext cx="11022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Introduction:</a:t>
            </a:r>
          </a:p>
          <a:p>
            <a:r>
              <a:rPr lang="en-US" dirty="0" smtClean="0"/>
              <a:t> + Very Long Instruction Word (VLIW) refers to a processor architecture designed to take advantage of instruction level parallelism.</a:t>
            </a:r>
          </a:p>
          <a:p>
            <a:r>
              <a:rPr lang="en-US" dirty="0"/>
              <a:t>	</a:t>
            </a:r>
            <a:r>
              <a:rPr lang="en-US" dirty="0" smtClean="0"/>
              <a:t>+ Instruction of a VLIW processor consists of multiple independent operations grouped together.</a:t>
            </a:r>
          </a:p>
          <a:p>
            <a:r>
              <a:rPr lang="en-US" dirty="0"/>
              <a:t>	</a:t>
            </a:r>
            <a:r>
              <a:rPr lang="en-US" dirty="0" smtClean="0"/>
              <a:t>+ There are multiple independent functional units in VLIW processor architecture.</a:t>
            </a:r>
          </a:p>
          <a:p>
            <a:r>
              <a:rPr lang="en-US" dirty="0"/>
              <a:t>	</a:t>
            </a:r>
            <a:r>
              <a:rPr lang="en-US" dirty="0" smtClean="0"/>
              <a:t>+ Each operation in the instruction is aligned to a functional unit.</a:t>
            </a:r>
          </a:p>
          <a:p>
            <a:r>
              <a:rPr lang="en-US" dirty="0"/>
              <a:t>	</a:t>
            </a:r>
            <a:r>
              <a:rPr lang="en-US" dirty="0" smtClean="0"/>
              <a:t>+ All functional units share the use of a common large register file.</a:t>
            </a:r>
          </a:p>
          <a:p>
            <a:r>
              <a:rPr lang="en-US" dirty="0"/>
              <a:t> </a:t>
            </a:r>
            <a:r>
              <a:rPr lang="en-US" dirty="0" smtClean="0"/>
              <a:t>+ This type of processor architecture is intended to allow higher performance without the inherent complexity of some other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364" y="163773"/>
            <a:ext cx="116824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of VLIW processor</a:t>
            </a:r>
          </a:p>
          <a:p>
            <a:r>
              <a:rPr lang="en-US" dirty="0"/>
              <a:t> </a:t>
            </a:r>
            <a:r>
              <a:rPr lang="en-US" dirty="0" smtClean="0"/>
              <a:t>+ VLIW Mini supercomputers: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Multiflow</a:t>
            </a:r>
            <a:r>
              <a:rPr lang="en-US" dirty="0" smtClean="0"/>
              <a:t> TRACE 7/300, 14/300, 28/300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Multiflow</a:t>
            </a:r>
            <a:r>
              <a:rPr lang="en-US" dirty="0" smtClean="0"/>
              <a:t> TRACE /500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Cydrome</a:t>
            </a:r>
            <a:r>
              <a:rPr lang="en-US" dirty="0" smtClean="0"/>
              <a:t> </a:t>
            </a:r>
            <a:r>
              <a:rPr lang="en-US" dirty="0" err="1" smtClean="0"/>
              <a:t>Cydra</a:t>
            </a:r>
            <a:r>
              <a:rPr lang="en-US" dirty="0" smtClean="0"/>
              <a:t> 5</a:t>
            </a:r>
          </a:p>
          <a:p>
            <a:r>
              <a:rPr lang="en-US" dirty="0"/>
              <a:t>	</a:t>
            </a:r>
            <a:r>
              <a:rPr lang="en-US" dirty="0" smtClean="0"/>
              <a:t>+ IBM Yorktown VLIW Computer.</a:t>
            </a:r>
          </a:p>
          <a:p>
            <a:r>
              <a:rPr lang="en-US" dirty="0"/>
              <a:t> </a:t>
            </a:r>
            <a:r>
              <a:rPr lang="en-US" dirty="0" smtClean="0"/>
              <a:t>+ Single-chip VLIW processors:</a:t>
            </a:r>
          </a:p>
          <a:p>
            <a:r>
              <a:rPr lang="en-US" dirty="0"/>
              <a:t>	</a:t>
            </a:r>
            <a:r>
              <a:rPr lang="en-US" dirty="0" smtClean="0"/>
              <a:t>+ Intel </a:t>
            </a:r>
            <a:r>
              <a:rPr lang="en-US" dirty="0" err="1" smtClean="0"/>
              <a:t>iWarp</a:t>
            </a:r>
            <a:r>
              <a:rPr lang="en-US" dirty="0" smtClean="0"/>
              <a:t>, Philip’s LIFE chips</a:t>
            </a:r>
          </a:p>
          <a:p>
            <a:r>
              <a:rPr lang="en-US" dirty="0"/>
              <a:t> </a:t>
            </a:r>
            <a:r>
              <a:rPr lang="en-US" dirty="0" smtClean="0"/>
              <a:t>+ Single-chip VLIW Media (through-put) </a:t>
            </a:r>
            <a:r>
              <a:rPr lang="en-US" dirty="0" err="1" smtClean="0"/>
              <a:t>rocessor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Trimedia</a:t>
            </a:r>
            <a:r>
              <a:rPr lang="en-US" dirty="0" smtClean="0"/>
              <a:t>, Chromatic, Micro-Unity</a:t>
            </a:r>
          </a:p>
          <a:p>
            <a:r>
              <a:rPr lang="en-US" dirty="0"/>
              <a:t> </a:t>
            </a:r>
            <a:r>
              <a:rPr lang="en-US" dirty="0" smtClean="0"/>
              <a:t>+ DSP processors (TI TMS320C6x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407773"/>
            <a:ext cx="11578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approaches</a:t>
            </a:r>
          </a:p>
          <a:p>
            <a:r>
              <a:rPr lang="en-US" dirty="0"/>
              <a:t> </a:t>
            </a:r>
            <a:r>
              <a:rPr lang="en-US" dirty="0" smtClean="0"/>
              <a:t>Other approaches to improving performance in processor architectures</a:t>
            </a:r>
          </a:p>
          <a:p>
            <a:r>
              <a:rPr lang="en-US" dirty="0"/>
              <a:t>	</a:t>
            </a:r>
            <a:r>
              <a:rPr lang="en-US" dirty="0" smtClean="0"/>
              <a:t>+ Pipelining: Breaking up instructions into sub-steps so that instructions can be executed partially.</a:t>
            </a:r>
          </a:p>
          <a:p>
            <a:r>
              <a:rPr lang="en-US" dirty="0"/>
              <a:t>	</a:t>
            </a:r>
            <a:r>
              <a:rPr lang="en-US" dirty="0" smtClean="0"/>
              <a:t>+ Superscalar architecture: Dispatching individual instructions to be executed completely independently in different parts of the processor.</a:t>
            </a:r>
          </a:p>
          <a:p>
            <a:r>
              <a:rPr lang="en-US" dirty="0" smtClean="0"/>
              <a:t>	+ Out-of-order execution: Executing instructions in an order different from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7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481914"/>
            <a:ext cx="1131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Level Parallelism (ILP)</a:t>
            </a:r>
          </a:p>
          <a:p>
            <a:r>
              <a:rPr lang="en-US" dirty="0"/>
              <a:t> </a:t>
            </a:r>
            <a:r>
              <a:rPr lang="en-US" dirty="0" smtClean="0"/>
              <a:t>+ Instruction Level Parallelism: is a measure of how many of the operations in a computer program can be performed simultaneously.</a:t>
            </a:r>
          </a:p>
          <a:p>
            <a:r>
              <a:rPr lang="en-US" dirty="0" smtClean="0"/>
              <a:t> + The overlap among instructions is called instruction level parallelism.</a:t>
            </a:r>
          </a:p>
          <a:p>
            <a:r>
              <a:rPr lang="en-US" dirty="0" smtClean="0"/>
              <a:t> + Ordinary programs are typically written under a sequential execution model where instructions execute one after the other and in the order specified by the programmer.</a:t>
            </a:r>
          </a:p>
          <a:p>
            <a:r>
              <a:rPr lang="en-US" dirty="0"/>
              <a:t> </a:t>
            </a:r>
            <a:r>
              <a:rPr lang="en-US" dirty="0" smtClean="0"/>
              <a:t>+ Goal of compiler and processor designers implementing ILP is to identify and take advantage of as much ILP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481914"/>
            <a:ext cx="11343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ILP?</a:t>
            </a:r>
          </a:p>
          <a:p>
            <a:r>
              <a:rPr lang="en-US" dirty="0" smtClean="0"/>
              <a:t>Consider the following program:</a:t>
            </a:r>
          </a:p>
          <a:p>
            <a:r>
              <a:rPr lang="en-US" dirty="0" smtClean="0"/>
              <a:t>Op1  e = a + b</a:t>
            </a:r>
          </a:p>
          <a:p>
            <a:r>
              <a:rPr lang="en-US" dirty="0" smtClean="0"/>
              <a:t>Op2  f = c + d</a:t>
            </a:r>
          </a:p>
          <a:p>
            <a:r>
              <a:rPr lang="en-US" dirty="0" smtClean="0"/>
              <a:t>Op3  m = e * f</a:t>
            </a:r>
          </a:p>
          <a:p>
            <a:endParaRPr lang="en-US" dirty="0"/>
          </a:p>
          <a:p>
            <a:r>
              <a:rPr lang="en-US" dirty="0" smtClean="0"/>
              <a:t> + Operation 3 depends on the results of operations 1 and 2, so it can not be calculated until both of them are completed</a:t>
            </a:r>
          </a:p>
          <a:p>
            <a:r>
              <a:rPr lang="en-US" dirty="0"/>
              <a:t> </a:t>
            </a:r>
            <a:r>
              <a:rPr lang="en-US" dirty="0" smtClean="0"/>
              <a:t>+ However, operations 1 and 2 do not depend on any other operation, so they can be calculated simultaneously</a:t>
            </a:r>
          </a:p>
          <a:p>
            <a:r>
              <a:rPr lang="en-US" dirty="0"/>
              <a:t> </a:t>
            </a:r>
            <a:r>
              <a:rPr lang="en-US" dirty="0" smtClean="0"/>
              <a:t>+ If we can assume that each operation can be completed in one unit of time then these three instructions can be completed in a total of two units of time.</a:t>
            </a:r>
          </a:p>
          <a:p>
            <a:r>
              <a:rPr lang="en-US" dirty="0"/>
              <a:t> </a:t>
            </a:r>
            <a:r>
              <a:rPr lang="en-US" dirty="0" smtClean="0"/>
              <a:t>+ Giving an ILP of 3/2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832" y="4572000"/>
            <a:ext cx="1140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https://www.slideshare.net/shudhanshu29/vliw-processors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http://voer.edu.vn/c/may-tinh-co-lenh-that-dai-vliw-very-long-instruction-word/c046e931/b2fa34fb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https://courses.cs.washington.edu/courses/csep548/06au/lectures/vLIW.pdf</a:t>
            </a:r>
            <a:endParaRPr lang="en-US" dirty="0" smtClean="0"/>
          </a:p>
          <a:p>
            <a:r>
              <a:rPr lang="en-US" dirty="0" smtClean="0"/>
              <a:t>https://researcher.watson.ibm.com/researcher/view_group_subpage.php?id=2833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55" y="382138"/>
            <a:ext cx="11627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VLIW Compiler</a:t>
            </a:r>
          </a:p>
          <a:p>
            <a:r>
              <a:rPr lang="en-US" dirty="0"/>
              <a:t> </a:t>
            </a:r>
            <a:r>
              <a:rPr lang="en-US" dirty="0" smtClean="0"/>
              <a:t>+ Compiler is responsible for static scheduling of instructions in VLIW processor.</a:t>
            </a:r>
          </a:p>
          <a:p>
            <a:r>
              <a:rPr lang="en-US" dirty="0"/>
              <a:t> </a:t>
            </a:r>
            <a:r>
              <a:rPr lang="en-US" dirty="0" smtClean="0"/>
              <a:t>+ Compiler finds out which operations can be executed in parallel in the program.</a:t>
            </a:r>
          </a:p>
          <a:p>
            <a:r>
              <a:rPr lang="en-US" dirty="0"/>
              <a:t> </a:t>
            </a:r>
            <a:r>
              <a:rPr lang="en-US" dirty="0" smtClean="0"/>
              <a:t>+ It groups together these operations in single instruction which is the very large instruction word.</a:t>
            </a:r>
          </a:p>
          <a:p>
            <a:r>
              <a:rPr lang="en-US" dirty="0"/>
              <a:t> </a:t>
            </a:r>
            <a:r>
              <a:rPr lang="en-US" dirty="0" smtClean="0"/>
              <a:t>+ Compiler ensures that an operation is not issued before its operands are ready.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6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660" y="477672"/>
            <a:ext cx="11750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VLIW Instruction</a:t>
            </a:r>
          </a:p>
          <a:p>
            <a:r>
              <a:rPr lang="en-US" dirty="0"/>
              <a:t> </a:t>
            </a:r>
            <a:r>
              <a:rPr lang="en-US" dirty="0" smtClean="0"/>
              <a:t>+ One VLIW instruction word encodes multiple operations which allows them to be initiated in a single clock cycle.</a:t>
            </a:r>
          </a:p>
          <a:p>
            <a:r>
              <a:rPr lang="en-US" dirty="0"/>
              <a:t> </a:t>
            </a:r>
            <a:r>
              <a:rPr lang="en-US" dirty="0" smtClean="0"/>
              <a:t>+ The operands and operation to be performed by the various functional units are specified in the instruction itself.</a:t>
            </a:r>
          </a:p>
          <a:p>
            <a:r>
              <a:rPr lang="en-US" dirty="0"/>
              <a:t> </a:t>
            </a:r>
            <a:r>
              <a:rPr lang="en-US" dirty="0" smtClean="0"/>
              <a:t>+ One instruction encodes at least one operation for each execution unit of the device.</a:t>
            </a:r>
          </a:p>
          <a:p>
            <a:r>
              <a:rPr lang="en-US" dirty="0"/>
              <a:t> </a:t>
            </a:r>
            <a:r>
              <a:rPr lang="en-US" dirty="0" smtClean="0"/>
              <a:t>+ So length of the instruction increases with the number of execution units.</a:t>
            </a:r>
          </a:p>
          <a:p>
            <a:r>
              <a:rPr lang="en-US" dirty="0"/>
              <a:t> </a:t>
            </a:r>
            <a:r>
              <a:rPr lang="en-US" dirty="0" smtClean="0"/>
              <a:t>+ To accommodate these operation fields, VLIW instructions are usually at least 64 bits wide, and on some architecture are much wider up to 1024 bits.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8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965278"/>
            <a:ext cx="7588651" cy="3279202"/>
          </a:xfrm>
        </p:spPr>
      </p:pic>
      <p:sp>
        <p:nvSpPr>
          <p:cNvPr id="5" name="TextBox 4"/>
          <p:cNvSpPr txBox="1"/>
          <p:nvPr/>
        </p:nvSpPr>
        <p:spPr>
          <a:xfrm>
            <a:off x="818866" y="518615"/>
            <a:ext cx="50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VLIW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2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9" y="1869742"/>
            <a:ext cx="8004274" cy="4805035"/>
          </a:xfrm>
        </p:spPr>
      </p:pic>
      <p:sp>
        <p:nvSpPr>
          <p:cNvPr id="5" name="TextBox 4"/>
          <p:cNvSpPr txBox="1"/>
          <p:nvPr/>
        </p:nvSpPr>
        <p:spPr>
          <a:xfrm>
            <a:off x="300251" y="25930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ILP in VLIW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251" y="982639"/>
            <a:ext cx="1157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computation of Y = a1 x 1 + a2 x 2 + a3 x3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826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Huu. Vuong</dc:creator>
  <cp:lastModifiedBy>Windows User</cp:lastModifiedBy>
  <cp:revision>21</cp:revision>
  <dcterms:created xsi:type="dcterms:W3CDTF">2019-01-03T12:27:10Z</dcterms:created>
  <dcterms:modified xsi:type="dcterms:W3CDTF">2019-01-03T17:37:12Z</dcterms:modified>
</cp:coreProperties>
</file>