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4"/>
  </p:sldMasterIdLst>
  <p:notesMasterIdLst>
    <p:notesMasterId r:id="rId24"/>
  </p:notesMasterIdLst>
  <p:sldIdLst>
    <p:sldId id="3825" r:id="rId5"/>
    <p:sldId id="3826" r:id="rId6"/>
    <p:sldId id="3827" r:id="rId7"/>
    <p:sldId id="3828" r:id="rId8"/>
    <p:sldId id="3829" r:id="rId9"/>
    <p:sldId id="3830" r:id="rId10"/>
    <p:sldId id="3831" r:id="rId11"/>
    <p:sldId id="3832" r:id="rId12"/>
    <p:sldId id="3833" r:id="rId13"/>
    <p:sldId id="3834" r:id="rId14"/>
    <p:sldId id="3835" r:id="rId15"/>
    <p:sldId id="3836" r:id="rId16"/>
    <p:sldId id="3837" r:id="rId17"/>
    <p:sldId id="3838" r:id="rId18"/>
    <p:sldId id="3839" r:id="rId19"/>
    <p:sldId id="3840" r:id="rId20"/>
    <p:sldId id="3841" r:id="rId21"/>
    <p:sldId id="3842" r:id="rId22"/>
    <p:sldId id="384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ashi Gaya" initials="KG" lastIdx="1" clrIdx="0">
    <p:extLst>
      <p:ext uri="{19B8F6BF-5375-455C-9EA6-DF929625EA0E}">
        <p15:presenceInfo xmlns:p15="http://schemas.microsoft.com/office/powerpoint/2012/main" userId="cc9b53d043ff67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7661"/>
    <a:srgbClr val="FF9514"/>
    <a:srgbClr val="37C6B8"/>
    <a:srgbClr val="4E9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FET_Piltover [Healthcare Wristband]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jpg"/><Relationship Id="rId12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635" y="269307"/>
            <a:ext cx="4264089" cy="1354217"/>
          </a:xfrm>
        </p:spPr>
        <p:txBody>
          <a:bodyPr>
            <a:normAutofit/>
          </a:bodyPr>
          <a:lstStyle/>
          <a:p>
            <a:pPr algn="l"/>
            <a:r>
              <a:rPr lang="vi-VN" u="sng" dirty="0">
                <a:solidFill>
                  <a:schemeClr val="tx1"/>
                </a:solidFill>
              </a:rPr>
              <a:t>FET</a:t>
            </a:r>
            <a:r>
              <a:rPr lang="vi-VN" u="sng" dirty="0"/>
              <a:t>_Pilt</a:t>
            </a:r>
            <a:r>
              <a:rPr lang="en-US" u="sng" dirty="0"/>
              <a:t>ov</a:t>
            </a:r>
            <a:r>
              <a:rPr lang="en-US" u="sng" dirty="0">
                <a:solidFill>
                  <a:schemeClr val="tx1"/>
                </a:solidFill>
              </a:rPr>
              <a:t>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IoT Chall</a:t>
            </a:r>
            <a:r>
              <a:rPr lang="en-US" sz="2000" dirty="0"/>
              <a:t>enge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2022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90B8C-4FF8-4BF0-A731-22DC48B41C0C}"/>
              </a:ext>
            </a:extLst>
          </p:cNvPr>
          <p:cNvSpPr/>
          <p:nvPr/>
        </p:nvSpPr>
        <p:spPr>
          <a:xfrm>
            <a:off x="8505796" y="117346"/>
            <a:ext cx="1428496" cy="137620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E92674-6BA6-4C1E-AB50-5B5414D4F4F8}"/>
              </a:ext>
            </a:extLst>
          </p:cNvPr>
          <p:cNvSpPr/>
          <p:nvPr/>
        </p:nvSpPr>
        <p:spPr>
          <a:xfrm>
            <a:off x="10257536" y="117347"/>
            <a:ext cx="1428496" cy="137620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9AA1FB-F3F3-49F2-89DC-61429CC590E9}"/>
              </a:ext>
            </a:extLst>
          </p:cNvPr>
          <p:cNvSpPr txBox="1"/>
          <p:nvPr/>
        </p:nvSpPr>
        <p:spPr>
          <a:xfrm>
            <a:off x="5158597" y="2372263"/>
            <a:ext cx="683893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</a:rPr>
              <a:t>Healthcare Wristband 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for Covid-19 patients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9BBAE-84F1-4D24-9873-49794AE45114}"/>
              </a:ext>
            </a:extLst>
          </p:cNvPr>
          <p:cNvSpPr/>
          <p:nvPr/>
        </p:nvSpPr>
        <p:spPr>
          <a:xfrm>
            <a:off x="573635" y="1287624"/>
            <a:ext cx="2090057" cy="3359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64F9E8-E3C0-4A8D-9B36-59C69829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83"/>
                    </a14:imgEffect>
                    <a14:imgEffect>
                      <a14:saturation sat="1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32340"/>
            <a:ext cx="1547769" cy="154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CFD95-F1E9-4797-AA3E-77CD6CF5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7E2AB-ACA3-4B38-802B-7A014C2A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B25198-4B1B-4613-831F-2C3CF4CC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112"/>
            <a:ext cx="10515600" cy="792556"/>
          </a:xfrm>
        </p:spPr>
        <p:txBody>
          <a:bodyPr/>
          <a:lstStyle/>
          <a:p>
            <a:r>
              <a:rPr lang="en-US" u="sng" dirty="0"/>
              <a:t>From structure: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B06A32-8C12-49A6-A93D-C0B61014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13" y="136525"/>
            <a:ext cx="2277611" cy="227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reless, Wifi, Wireless Signal">
            <a:extLst>
              <a:ext uri="{FF2B5EF4-FFF2-40B4-BE49-F238E27FC236}">
                <a16:creationId xmlns:a16="http://schemas.microsoft.com/office/drawing/2014/main" id="{E9F6D609-C341-46EB-A519-E738EE90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034"/>
                    </a14:imgEffect>
                    <a14:imgEffect>
                      <a14:saturation sat="1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83675">
            <a:off x="1774273" y="3513033"/>
            <a:ext cx="1223394" cy="83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reless, Wifi, Wireless Signal">
            <a:extLst>
              <a:ext uri="{FF2B5EF4-FFF2-40B4-BE49-F238E27FC236}">
                <a16:creationId xmlns:a16="http://schemas.microsoft.com/office/drawing/2014/main" id="{B04EEB4A-2455-45D8-9B00-6A15A8749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22964">
            <a:off x="4455253" y="1833159"/>
            <a:ext cx="1064703" cy="72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reless, Wifi, Wireless Signal">
            <a:extLst>
              <a:ext uri="{FF2B5EF4-FFF2-40B4-BE49-F238E27FC236}">
                <a16:creationId xmlns:a16="http://schemas.microsoft.com/office/drawing/2014/main" id="{2580F2B8-F076-4D7C-BFC0-81738D18E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92865">
            <a:off x="6131498" y="1854950"/>
            <a:ext cx="1105156" cy="7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martphone, Mobile, Phone">
            <a:extLst>
              <a:ext uri="{FF2B5EF4-FFF2-40B4-BE49-F238E27FC236}">
                <a16:creationId xmlns:a16="http://schemas.microsoft.com/office/drawing/2014/main" id="{B64C87E9-1B12-48E1-B527-E4DF89BC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58" y="4003270"/>
            <a:ext cx="1327834" cy="13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Wireless, Wifi, Wireless Signal">
            <a:extLst>
              <a:ext uri="{FF2B5EF4-FFF2-40B4-BE49-F238E27FC236}">
                <a16:creationId xmlns:a16="http://schemas.microsoft.com/office/drawing/2014/main" id="{425E04A3-2393-475B-B92B-282782189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6487">
            <a:off x="8205620" y="3548495"/>
            <a:ext cx="1223394" cy="83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B2AF17-19C4-4411-B772-B9CDFAD26FA4}"/>
              </a:ext>
            </a:extLst>
          </p:cNvPr>
          <p:cNvCxnSpPr>
            <a:cxnSpLocks/>
            <a:stCxn id="1034" idx="0"/>
            <a:endCxn id="12" idx="0"/>
          </p:cNvCxnSpPr>
          <p:nvPr/>
        </p:nvCxnSpPr>
        <p:spPr>
          <a:xfrm>
            <a:off x="6981687" y="2468051"/>
            <a:ext cx="1469279" cy="129577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AF0244-B62F-45FE-AFAE-4BA1EC8C16B7}"/>
              </a:ext>
            </a:extLst>
          </p:cNvPr>
          <p:cNvCxnSpPr>
            <a:stCxn id="1030" idx="0"/>
            <a:endCxn id="1032" idx="0"/>
          </p:cNvCxnSpPr>
          <p:nvPr/>
        </p:nvCxnSpPr>
        <p:spPr>
          <a:xfrm flipV="1">
            <a:off x="2728301" y="2387572"/>
            <a:ext cx="1947442" cy="130263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2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0907-5F02-BDFF-D7AC-6DCBC099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87" y="1499442"/>
            <a:ext cx="3207991" cy="97392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The Wristband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10159-001E-BA60-7D48-8CBB3C9D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F39F-3713-F9D7-1496-F884E613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C259F2B-614C-40CF-1812-6E7A55BC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83"/>
                    </a14:imgEffect>
                    <a14:imgEffect>
                      <a14:saturation sat="1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98" y="2398143"/>
            <a:ext cx="1547769" cy="15477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AA2859-1CAF-8D09-D068-777573A80EB8}"/>
              </a:ext>
            </a:extLst>
          </p:cNvPr>
          <p:cNvSpPr txBox="1"/>
          <p:nvPr/>
        </p:nvSpPr>
        <p:spPr>
          <a:xfrm>
            <a:off x="5871713" y="276046"/>
            <a:ext cx="540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</a:t>
            </a:r>
            <a:r>
              <a:rPr lang="en-US" b="1" u="sng" dirty="0"/>
              <a:t>combination</a:t>
            </a:r>
            <a:r>
              <a:rPr lang="en-US" dirty="0"/>
              <a:t> of these components: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64D9C5-A04B-962D-A200-39979EC44A23}"/>
              </a:ext>
            </a:extLst>
          </p:cNvPr>
          <p:cNvSpPr/>
          <p:nvPr/>
        </p:nvSpPr>
        <p:spPr>
          <a:xfrm>
            <a:off x="4654104" y="2391233"/>
            <a:ext cx="1547769" cy="154776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DDF922-EF3D-B7A7-DF7D-18812FBEC810}"/>
              </a:ext>
            </a:extLst>
          </p:cNvPr>
          <p:cNvSpPr/>
          <p:nvPr/>
        </p:nvSpPr>
        <p:spPr>
          <a:xfrm>
            <a:off x="6036792" y="843464"/>
            <a:ext cx="1547769" cy="154776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4E2C3F-212F-9ADA-A8FB-0FA4DA725BCE}"/>
              </a:ext>
            </a:extLst>
          </p:cNvPr>
          <p:cNvSpPr/>
          <p:nvPr/>
        </p:nvSpPr>
        <p:spPr>
          <a:xfrm>
            <a:off x="6058007" y="3910422"/>
            <a:ext cx="1547769" cy="154776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51AB1B-AC7B-A41B-801E-8B184D67A058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5975207" y="2164567"/>
            <a:ext cx="288251" cy="453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4C2F92-6122-4A71-0B34-2F5261C6321B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975207" y="3712336"/>
            <a:ext cx="309466" cy="424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2AF8CB-9365-BE38-0FA7-D3D3B423B543}"/>
              </a:ext>
            </a:extLst>
          </p:cNvPr>
          <p:cNvSpPr/>
          <p:nvPr/>
        </p:nvSpPr>
        <p:spPr>
          <a:xfrm>
            <a:off x="7640786" y="774441"/>
            <a:ext cx="4225440" cy="15477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51BF9E-039E-6D47-6DA9-01106365D6A4}"/>
              </a:ext>
            </a:extLst>
          </p:cNvPr>
          <p:cNvSpPr txBox="1"/>
          <p:nvPr/>
        </p:nvSpPr>
        <p:spPr>
          <a:xfrm>
            <a:off x="7781731" y="987852"/>
            <a:ext cx="3881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MAX30100:</a:t>
            </a:r>
          </a:p>
          <a:p>
            <a:r>
              <a:rPr lang="en-US" dirty="0">
                <a:solidFill>
                  <a:schemeClr val="bg1"/>
                </a:solidFill>
              </a:rPr>
              <a:t>Pulse Oximeter and Heart-Rate Sensor IC.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D4FB11-004F-7D9E-F45B-9352988D96BE}"/>
              </a:ext>
            </a:extLst>
          </p:cNvPr>
          <p:cNvSpPr/>
          <p:nvPr/>
        </p:nvSpPr>
        <p:spPr>
          <a:xfrm>
            <a:off x="7298664" y="2376943"/>
            <a:ext cx="4225440" cy="1547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D7B3D3-9760-C9A1-78EA-CD2729F65951}"/>
              </a:ext>
            </a:extLst>
          </p:cNvPr>
          <p:cNvSpPr txBox="1"/>
          <p:nvPr/>
        </p:nvSpPr>
        <p:spPr>
          <a:xfrm>
            <a:off x="7470617" y="2582975"/>
            <a:ext cx="3881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BGM220 Bluetooth </a:t>
            </a:r>
            <a:r>
              <a:rPr lang="en-US" b="1" u="sng" dirty="0" err="1">
                <a:solidFill>
                  <a:schemeClr val="bg1"/>
                </a:solidFill>
              </a:rPr>
              <a:t>Expl</a:t>
            </a:r>
            <a:r>
              <a:rPr lang="en-US" b="1" u="sng" dirty="0">
                <a:solidFill>
                  <a:schemeClr val="bg1"/>
                </a:solidFill>
              </a:rPr>
              <a:t> kit:</a:t>
            </a:r>
          </a:p>
          <a:p>
            <a:r>
              <a:rPr lang="en-US" dirty="0">
                <a:solidFill>
                  <a:schemeClr val="bg1"/>
                </a:solidFill>
              </a:rPr>
              <a:t>Main controller and communicate to server using BLE tech.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B579793-8768-477C-09A2-6D87E75649C5}"/>
              </a:ext>
            </a:extLst>
          </p:cNvPr>
          <p:cNvSpPr/>
          <p:nvPr/>
        </p:nvSpPr>
        <p:spPr>
          <a:xfrm>
            <a:off x="7640786" y="3979445"/>
            <a:ext cx="4225440" cy="1547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1484D-DF65-4C96-F0D8-E8624DD5E88C}"/>
              </a:ext>
            </a:extLst>
          </p:cNvPr>
          <p:cNvSpPr txBox="1"/>
          <p:nvPr/>
        </p:nvSpPr>
        <p:spPr>
          <a:xfrm>
            <a:off x="7847045" y="4130744"/>
            <a:ext cx="381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MAX30205:</a:t>
            </a:r>
          </a:p>
          <a:p>
            <a:r>
              <a:rPr lang="en-US" dirty="0">
                <a:solidFill>
                  <a:schemeClr val="bg1"/>
                </a:solidFill>
              </a:rPr>
              <a:t>Temperature sensor.</a:t>
            </a:r>
          </a:p>
        </p:txBody>
      </p:sp>
    </p:spTree>
    <p:extLst>
      <p:ext uri="{BB962C8B-B14F-4D97-AF65-F5344CB8AC3E}">
        <p14:creationId xmlns:p14="http://schemas.microsoft.com/office/powerpoint/2010/main" val="273736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B26BCC-9B16-B215-40F3-4ABD9FAD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82B34-1F76-4882-E8D1-274331A3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2443E4-54E2-FA3B-AB0A-F74A8DA037E3}"/>
              </a:ext>
            </a:extLst>
          </p:cNvPr>
          <p:cNvGrpSpPr/>
          <p:nvPr/>
        </p:nvGrpSpPr>
        <p:grpSpPr>
          <a:xfrm>
            <a:off x="74645" y="1431293"/>
            <a:ext cx="2951672" cy="4614727"/>
            <a:chOff x="4654104" y="843464"/>
            <a:chExt cx="2951672" cy="46147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A647A60-E1A1-A0D6-BA8F-A3D79179A7CA}"/>
                </a:ext>
              </a:extLst>
            </p:cNvPr>
            <p:cNvSpPr/>
            <p:nvPr/>
          </p:nvSpPr>
          <p:spPr>
            <a:xfrm>
              <a:off x="4654104" y="2391233"/>
              <a:ext cx="1547769" cy="1547769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F51EC65-5115-1F6E-DB31-7D504934C723}"/>
                </a:ext>
              </a:extLst>
            </p:cNvPr>
            <p:cNvSpPr/>
            <p:nvPr/>
          </p:nvSpPr>
          <p:spPr>
            <a:xfrm>
              <a:off x="6036792" y="843464"/>
              <a:ext cx="1547769" cy="1547769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28C5E9-9BE6-1C62-A800-B8D9F8E3AF33}"/>
                </a:ext>
              </a:extLst>
            </p:cNvPr>
            <p:cNvSpPr/>
            <p:nvPr/>
          </p:nvSpPr>
          <p:spPr>
            <a:xfrm>
              <a:off x="6058007" y="3910422"/>
              <a:ext cx="1547769" cy="1547769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A51B8A9-451B-8D39-A1D7-C8A1F242E306}"/>
                </a:ext>
              </a:extLst>
            </p:cNvPr>
            <p:cNvCxnSpPr>
              <a:stCxn id="5" idx="3"/>
              <a:endCxn id="4" idx="7"/>
            </p:cNvCxnSpPr>
            <p:nvPr/>
          </p:nvCxnSpPr>
          <p:spPr>
            <a:xfrm flipH="1">
              <a:off x="5975207" y="2164567"/>
              <a:ext cx="288251" cy="4533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7406E35-0F29-CB61-F0C0-1D31518E9918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5975207" y="3712336"/>
              <a:ext cx="309466" cy="424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5F0742-B3F7-6556-37A8-80F392FAB6F7}"/>
              </a:ext>
            </a:extLst>
          </p:cNvPr>
          <p:cNvSpPr txBox="1"/>
          <p:nvPr/>
        </p:nvSpPr>
        <p:spPr>
          <a:xfrm>
            <a:off x="335901" y="152190"/>
            <a:ext cx="419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The Healthcare Wristband: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2AB6D-91FE-423C-50D0-AEB344DFDEAA}"/>
              </a:ext>
            </a:extLst>
          </p:cNvPr>
          <p:cNvSpPr txBox="1"/>
          <p:nvPr/>
        </p:nvSpPr>
        <p:spPr>
          <a:xfrm>
            <a:off x="3396343" y="670821"/>
            <a:ext cx="703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Communication method</a:t>
            </a:r>
            <a:r>
              <a:rPr lang="en-US" dirty="0"/>
              <a:t> to connect these components are: </a:t>
            </a:r>
          </a:p>
          <a:p>
            <a:pPr algn="r"/>
            <a:r>
              <a:rPr lang="en-US" b="1" dirty="0"/>
              <a:t>I2C</a:t>
            </a:r>
            <a:r>
              <a:rPr lang="en-US" dirty="0"/>
              <a:t> (master - slave)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B54EBD-C8AB-FB28-FF58-84D961A5A4C4}"/>
              </a:ext>
            </a:extLst>
          </p:cNvPr>
          <p:cNvCxnSpPr/>
          <p:nvPr/>
        </p:nvCxnSpPr>
        <p:spPr>
          <a:xfrm>
            <a:off x="3480318" y="1317152"/>
            <a:ext cx="6839339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3DA61A-21CE-1B7D-C8ED-97B69D37B634}"/>
              </a:ext>
            </a:extLst>
          </p:cNvPr>
          <p:cNvSpPr/>
          <p:nvPr/>
        </p:nvSpPr>
        <p:spPr>
          <a:xfrm>
            <a:off x="158620" y="2592477"/>
            <a:ext cx="998376" cy="31983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08E8BF-6D27-3740-77EE-C6115A6596D4}"/>
              </a:ext>
            </a:extLst>
          </p:cNvPr>
          <p:cNvSpPr/>
          <p:nvPr/>
        </p:nvSpPr>
        <p:spPr>
          <a:xfrm>
            <a:off x="1690841" y="1039486"/>
            <a:ext cx="1080752" cy="33028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4F9E6-09F5-54D1-C5DA-D675206624AE}"/>
              </a:ext>
            </a:extLst>
          </p:cNvPr>
          <p:cNvSpPr/>
          <p:nvPr/>
        </p:nvSpPr>
        <p:spPr>
          <a:xfrm>
            <a:off x="1712056" y="4135024"/>
            <a:ext cx="1080752" cy="33028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AEDD5-1A02-85D8-B64F-C0F298852F4B}"/>
              </a:ext>
            </a:extLst>
          </p:cNvPr>
          <p:cNvSpPr txBox="1"/>
          <p:nvPr/>
        </p:nvSpPr>
        <p:spPr>
          <a:xfrm>
            <a:off x="3396343" y="1697345"/>
            <a:ext cx="70863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Time sequencers </a:t>
            </a:r>
            <a:r>
              <a:rPr lang="en-US" sz="2000" u="sng" dirty="0"/>
              <a:t>are: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  <a:r>
              <a:rPr lang="en-US" sz="2000" dirty="0"/>
              <a:t> get Heart-rate and SpO2 from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Slave 1</a:t>
            </a:r>
            <a:r>
              <a:rPr lang="en-US" sz="2000" dirty="0"/>
              <a:t> 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  <a:r>
              <a:rPr lang="en-US" sz="2000" dirty="0"/>
              <a:t> get Temperature from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Slave 2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/>
              <a:t>generate a </a:t>
            </a:r>
            <a:r>
              <a:rPr lang="en-US" sz="2000" b="1" u="sng" dirty="0"/>
              <a:t>message</a:t>
            </a:r>
            <a:r>
              <a:rPr lang="en-US" sz="2000" dirty="0"/>
              <a:t> and send to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Server</a:t>
            </a:r>
            <a:r>
              <a:rPr lang="en-US" sz="2000" dirty="0"/>
              <a:t> via BLE</a:t>
            </a:r>
          </a:p>
          <a:p>
            <a:pPr marL="342900" indent="-342900">
              <a:buAutoNum type="arabicPeriod"/>
            </a:pPr>
            <a:r>
              <a:rPr lang="en-US" sz="2000" dirty="0"/>
              <a:t>Repeat from step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594B75-A026-E0B7-35A7-A84EF677E2E8}"/>
              </a:ext>
            </a:extLst>
          </p:cNvPr>
          <p:cNvCxnSpPr/>
          <p:nvPr/>
        </p:nvCxnSpPr>
        <p:spPr>
          <a:xfrm>
            <a:off x="3480318" y="3979486"/>
            <a:ext cx="6839339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E5FC58-FA33-9388-3AF2-50D83D4078A1}"/>
              </a:ext>
            </a:extLst>
          </p:cNvPr>
          <p:cNvSpPr txBox="1"/>
          <p:nvPr/>
        </p:nvSpPr>
        <p:spPr>
          <a:xfrm>
            <a:off x="3480318" y="4148684"/>
            <a:ext cx="4851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Message</a:t>
            </a:r>
            <a:r>
              <a:rPr lang="en-US" sz="2000" u="sng" dirty="0"/>
              <a:t> are:</a:t>
            </a:r>
          </a:p>
          <a:p>
            <a:endParaRPr lang="en-US" sz="2000" u="sng" dirty="0"/>
          </a:p>
          <a:p>
            <a:endParaRPr lang="en-US" sz="20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B5CBE6-74C0-A5E9-7AEF-618726D3EC3E}"/>
              </a:ext>
            </a:extLst>
          </p:cNvPr>
          <p:cNvSpPr/>
          <p:nvPr/>
        </p:nvSpPr>
        <p:spPr>
          <a:xfrm>
            <a:off x="3601616" y="4526831"/>
            <a:ext cx="1707502" cy="121149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HR 60\r\n</a:t>
            </a:r>
          </a:p>
          <a:p>
            <a:r>
              <a:rPr lang="en-US" dirty="0"/>
              <a:t>SPO2 95\r\n</a:t>
            </a:r>
          </a:p>
          <a:p>
            <a:r>
              <a:rPr lang="en-US" dirty="0"/>
              <a:t>Temp 37\r\n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09404C8-B4C1-F01C-7F6B-DDDA10F64575}"/>
              </a:ext>
            </a:extLst>
          </p:cNvPr>
          <p:cNvSpPr/>
          <p:nvPr/>
        </p:nvSpPr>
        <p:spPr>
          <a:xfrm>
            <a:off x="6380267" y="4358694"/>
            <a:ext cx="1547769" cy="154776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DBF894-60BD-18EB-F707-EC1CF60E55C2}"/>
              </a:ext>
            </a:extLst>
          </p:cNvPr>
          <p:cNvCxnSpPr>
            <a:stCxn id="25" idx="3"/>
            <a:endCxn id="28" idx="2"/>
          </p:cNvCxnSpPr>
          <p:nvPr/>
        </p:nvCxnSpPr>
        <p:spPr>
          <a:xfrm>
            <a:off x="5309118" y="5132579"/>
            <a:ext cx="1071149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CAE5E5-0962-7E57-3867-55600B4F70A7}"/>
              </a:ext>
            </a:extLst>
          </p:cNvPr>
          <p:cNvGrpSpPr/>
          <p:nvPr/>
        </p:nvGrpSpPr>
        <p:grpSpPr>
          <a:xfrm>
            <a:off x="5470388" y="4699713"/>
            <a:ext cx="1063683" cy="401099"/>
            <a:chOff x="5470388" y="4699713"/>
            <a:chExt cx="1063683" cy="4010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7FF534-067B-F769-F60C-1EC5DED312C0}"/>
                </a:ext>
              </a:extLst>
            </p:cNvPr>
            <p:cNvSpPr txBox="1"/>
            <p:nvPr/>
          </p:nvSpPr>
          <p:spPr>
            <a:xfrm>
              <a:off x="5657928" y="4731480"/>
              <a:ext cx="876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BLE</a:t>
              </a:r>
            </a:p>
          </p:txBody>
        </p:sp>
        <p:pic>
          <p:nvPicPr>
            <p:cNvPr id="1026" name="Picture 2" descr="Bluetooth Icon, Bluetooth Logo">
              <a:extLst>
                <a:ext uri="{FF2B5EF4-FFF2-40B4-BE49-F238E27FC236}">
                  <a16:creationId xmlns:a16="http://schemas.microsoft.com/office/drawing/2014/main" id="{D1D10246-BC6B-6F38-F757-FBFD54686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388" y="4699713"/>
              <a:ext cx="249536" cy="381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B3CABC-FC02-F1A6-EE9D-24BDEA61D180}"/>
              </a:ext>
            </a:extLst>
          </p:cNvPr>
          <p:cNvSpPr/>
          <p:nvPr/>
        </p:nvSpPr>
        <p:spPr>
          <a:xfrm>
            <a:off x="6913983" y="5971487"/>
            <a:ext cx="3041780" cy="31983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Board server side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D36DAA78-3F8A-0F26-6B4B-78FED5B5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855" y="4358693"/>
            <a:ext cx="1547769" cy="154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A45BE0-9D39-C2C6-2577-702EE3D04EC2}"/>
              </a:ext>
            </a:extLst>
          </p:cNvPr>
          <p:cNvCxnSpPr>
            <a:stCxn id="28" idx="6"/>
            <a:endCxn id="36" idx="1"/>
          </p:cNvCxnSpPr>
          <p:nvPr/>
        </p:nvCxnSpPr>
        <p:spPr>
          <a:xfrm flipV="1">
            <a:off x="7928036" y="5132578"/>
            <a:ext cx="955819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C53BA6-B928-BB46-FC08-BD9260D60517}"/>
              </a:ext>
            </a:extLst>
          </p:cNvPr>
          <p:cNvSpPr txBox="1"/>
          <p:nvPr/>
        </p:nvSpPr>
        <p:spPr>
          <a:xfrm>
            <a:off x="8014996" y="4731480"/>
            <a:ext cx="89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UART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A344E2-4CBC-E6AD-1256-3FA98BEA6848}"/>
              </a:ext>
            </a:extLst>
          </p:cNvPr>
          <p:cNvSpPr/>
          <p:nvPr/>
        </p:nvSpPr>
        <p:spPr>
          <a:xfrm rot="5400000">
            <a:off x="9936011" y="4778958"/>
            <a:ext cx="1152717" cy="5326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92711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594D-D054-48C2-F59E-E184A6BF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762" y="1446245"/>
            <a:ext cx="3236976" cy="896112"/>
          </a:xfrm>
        </p:spPr>
        <p:txBody>
          <a:bodyPr/>
          <a:lstStyle/>
          <a:p>
            <a:r>
              <a:rPr lang="vi-VN" b="1" u="sng" dirty="0"/>
              <a:t>The </a:t>
            </a:r>
            <a:r>
              <a:rPr lang="en-US" b="1" u="sng" dirty="0"/>
              <a:t>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692A5-55D8-8CA4-164C-9306663A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C4B97-94CE-FED1-753E-E93FBEAD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1B9B6F2-42E0-C700-532E-FC7BA393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44" y="2450516"/>
            <a:ext cx="2277611" cy="22776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84D98F-94DA-9E20-A9BB-7603DFFA1880}"/>
              </a:ext>
            </a:extLst>
          </p:cNvPr>
          <p:cNvSpPr/>
          <p:nvPr/>
        </p:nvSpPr>
        <p:spPr>
          <a:xfrm>
            <a:off x="4180237" y="2342356"/>
            <a:ext cx="3682234" cy="247944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40554A-1B4A-7621-A499-8867E5EDD9D3}"/>
              </a:ext>
            </a:extLst>
          </p:cNvPr>
          <p:cNvSpPr/>
          <p:nvPr/>
        </p:nvSpPr>
        <p:spPr>
          <a:xfrm>
            <a:off x="4648543" y="4066407"/>
            <a:ext cx="3749006" cy="182410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C68094-CB23-668C-E756-C165FD5CEF52}"/>
              </a:ext>
            </a:extLst>
          </p:cNvPr>
          <p:cNvSpPr/>
          <p:nvPr/>
        </p:nvSpPr>
        <p:spPr>
          <a:xfrm>
            <a:off x="5015709" y="136525"/>
            <a:ext cx="1547769" cy="154776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3DC73-12B8-0238-D5E7-2FFC66254F4A}"/>
              </a:ext>
            </a:extLst>
          </p:cNvPr>
          <p:cNvCxnSpPr>
            <a:stCxn id="12" idx="4"/>
          </p:cNvCxnSpPr>
          <p:nvPr/>
        </p:nvCxnSpPr>
        <p:spPr>
          <a:xfrm flipH="1">
            <a:off x="5784979" y="1684294"/>
            <a:ext cx="4615" cy="658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D50E55-F595-4BD2-E735-B26418D7D895}"/>
              </a:ext>
            </a:extLst>
          </p:cNvPr>
          <p:cNvSpPr txBox="1"/>
          <p:nvPr/>
        </p:nvSpPr>
        <p:spPr>
          <a:xfrm>
            <a:off x="6523046" y="267289"/>
            <a:ext cx="25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BGM220P </a:t>
            </a:r>
            <a:r>
              <a:rPr lang="en-US" b="1" u="sng" dirty="0" err="1"/>
              <a:t>Expl</a:t>
            </a:r>
            <a:r>
              <a:rPr lang="en-US" b="1" u="sng" dirty="0"/>
              <a:t> kit:</a:t>
            </a:r>
          </a:p>
          <a:p>
            <a:r>
              <a:rPr lang="en-US" dirty="0"/>
              <a:t>For server to </a:t>
            </a:r>
            <a:r>
              <a:rPr lang="en-US" b="1" dirty="0"/>
              <a:t>communicate</a:t>
            </a:r>
            <a:r>
              <a:rPr lang="en-US" dirty="0"/>
              <a:t> with wristband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41D90D-71ED-F4E3-D67F-6229C6801276}"/>
              </a:ext>
            </a:extLst>
          </p:cNvPr>
          <p:cNvSpPr txBox="1"/>
          <p:nvPr/>
        </p:nvSpPr>
        <p:spPr>
          <a:xfrm>
            <a:off x="8744558" y="2311906"/>
            <a:ext cx="326394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Server:</a:t>
            </a:r>
          </a:p>
          <a:p>
            <a:pPr marL="285750" indent="-285750">
              <a:buFontTx/>
              <a:buChar char="-"/>
            </a:pPr>
            <a:r>
              <a:rPr lang="en-US" sz="2000" b="1" dirty="0"/>
              <a:t>Build-in</a:t>
            </a:r>
            <a:r>
              <a:rPr lang="en-US" sz="2000" dirty="0"/>
              <a:t> the Raspberry pi 4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OS: Ubuntu server 20.04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b="1" dirty="0"/>
              <a:t>LAMP stack </a:t>
            </a:r>
            <a:r>
              <a:rPr lang="en-US" sz="2000" dirty="0"/>
              <a:t>installed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b="1" dirty="0"/>
              <a:t>Hosting</a:t>
            </a:r>
            <a:r>
              <a:rPr lang="en-US" sz="2000" dirty="0"/>
              <a:t> website, server, </a:t>
            </a:r>
            <a:r>
              <a:rPr lang="en-US" sz="2000" b="1" dirty="0"/>
              <a:t>database</a:t>
            </a:r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endParaRPr lang="en-US" sz="20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DF9467-14F1-36F8-FDDB-56D773EA13B8}"/>
              </a:ext>
            </a:extLst>
          </p:cNvPr>
          <p:cNvCxnSpPr/>
          <p:nvPr/>
        </p:nvCxnSpPr>
        <p:spPr>
          <a:xfrm>
            <a:off x="8744557" y="0"/>
            <a:ext cx="0" cy="258458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0967A0-B129-455E-8405-018968ECE853}"/>
              </a:ext>
            </a:extLst>
          </p:cNvPr>
          <p:cNvCxnSpPr/>
          <p:nvPr/>
        </p:nvCxnSpPr>
        <p:spPr>
          <a:xfrm>
            <a:off x="6523046" y="1472434"/>
            <a:ext cx="3135086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9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: Rounded Corners 2054">
            <a:extLst>
              <a:ext uri="{FF2B5EF4-FFF2-40B4-BE49-F238E27FC236}">
                <a16:creationId xmlns:a16="http://schemas.microsoft.com/office/drawing/2014/main" id="{6F335E2A-36DB-C4C4-21BA-51392F9B72A5}"/>
              </a:ext>
            </a:extLst>
          </p:cNvPr>
          <p:cNvSpPr/>
          <p:nvPr/>
        </p:nvSpPr>
        <p:spPr>
          <a:xfrm>
            <a:off x="4038600" y="2509795"/>
            <a:ext cx="318796" cy="25390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: Rounded Corners 2053">
            <a:extLst>
              <a:ext uri="{FF2B5EF4-FFF2-40B4-BE49-F238E27FC236}">
                <a16:creationId xmlns:a16="http://schemas.microsoft.com/office/drawing/2014/main" id="{E7DDDCC5-8C41-F511-1E76-8E80540CDCA1}"/>
              </a:ext>
            </a:extLst>
          </p:cNvPr>
          <p:cNvSpPr/>
          <p:nvPr/>
        </p:nvSpPr>
        <p:spPr>
          <a:xfrm>
            <a:off x="4038600" y="1875453"/>
            <a:ext cx="1429139" cy="4837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0179D1-7A52-E004-D792-9B8698F8EB30}"/>
              </a:ext>
            </a:extLst>
          </p:cNvPr>
          <p:cNvSpPr/>
          <p:nvPr/>
        </p:nvSpPr>
        <p:spPr>
          <a:xfrm>
            <a:off x="2152508" y="884796"/>
            <a:ext cx="2204888" cy="3651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7AF231-E1DE-5F5C-FF5D-B2BA1FAD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28B60F-E1BD-31F5-125C-DB7CAE9F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719D09-B9E6-4951-793B-933744F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142421"/>
            <a:ext cx="10515600" cy="600593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System server: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69D3CE-D7A3-D987-A724-E07382E51C72}"/>
              </a:ext>
            </a:extLst>
          </p:cNvPr>
          <p:cNvGrpSpPr/>
          <p:nvPr/>
        </p:nvGrpSpPr>
        <p:grpSpPr>
          <a:xfrm>
            <a:off x="296547" y="979715"/>
            <a:ext cx="3284253" cy="4248322"/>
            <a:chOff x="4180237" y="136525"/>
            <a:chExt cx="4217312" cy="575398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11C2CB1-17AC-FA96-CCC3-7DBD87DFD9FE}"/>
                </a:ext>
              </a:extLst>
            </p:cNvPr>
            <p:cNvSpPr/>
            <p:nvPr/>
          </p:nvSpPr>
          <p:spPr>
            <a:xfrm>
              <a:off x="4180237" y="2342356"/>
              <a:ext cx="3682234" cy="2479449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 w="381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0B37D3A-3752-E9D5-A035-AA21BBE5B6DF}"/>
                </a:ext>
              </a:extLst>
            </p:cNvPr>
            <p:cNvSpPr/>
            <p:nvPr/>
          </p:nvSpPr>
          <p:spPr>
            <a:xfrm>
              <a:off x="4648543" y="4066407"/>
              <a:ext cx="3749006" cy="182410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38100"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198CAE-0CD7-59A5-9ED8-153BC1171B89}"/>
                </a:ext>
              </a:extLst>
            </p:cNvPr>
            <p:cNvSpPr/>
            <p:nvPr/>
          </p:nvSpPr>
          <p:spPr>
            <a:xfrm>
              <a:off x="5015709" y="136525"/>
              <a:ext cx="1547769" cy="1547769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553EA0-C29C-86B7-D22C-A4ED59BACC90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5784979" y="1684294"/>
              <a:ext cx="4615" cy="6580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701C192-8B54-A42E-5174-03391CC5ACC7}"/>
              </a:ext>
            </a:extLst>
          </p:cNvPr>
          <p:cNvSpPr txBox="1"/>
          <p:nvPr/>
        </p:nvSpPr>
        <p:spPr>
          <a:xfrm>
            <a:off x="2136183" y="884796"/>
            <a:ext cx="780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BGM220P </a:t>
            </a:r>
            <a:r>
              <a:rPr lang="en-US" b="1" u="sng" dirty="0" err="1">
                <a:solidFill>
                  <a:schemeClr val="bg1"/>
                </a:solidFill>
              </a:rPr>
              <a:t>Expl</a:t>
            </a:r>
            <a:r>
              <a:rPr lang="en-US" b="1" u="sng" dirty="0">
                <a:solidFill>
                  <a:schemeClr val="bg1"/>
                </a:solidFill>
              </a:rPr>
              <a:t> kit: </a:t>
            </a:r>
            <a:r>
              <a:rPr lang="en-US" dirty="0"/>
              <a:t>Only for catch message and send to server via UART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0CD4C-CA9B-BAD5-AD91-C662F1773F39}"/>
              </a:ext>
            </a:extLst>
          </p:cNvPr>
          <p:cNvSpPr txBox="1"/>
          <p:nvPr/>
        </p:nvSpPr>
        <p:spPr>
          <a:xfrm>
            <a:off x="1502469" y="216323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UART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BD4A8-7A24-9B74-28DE-97097F49D09E}"/>
              </a:ext>
            </a:extLst>
          </p:cNvPr>
          <p:cNvCxnSpPr/>
          <p:nvPr/>
        </p:nvCxnSpPr>
        <p:spPr>
          <a:xfrm>
            <a:off x="2370216" y="1551095"/>
            <a:ext cx="9461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F24127-9293-7519-CB21-7B50366416EC}"/>
              </a:ext>
            </a:extLst>
          </p:cNvPr>
          <p:cNvSpPr txBox="1"/>
          <p:nvPr/>
        </p:nvSpPr>
        <p:spPr>
          <a:xfrm>
            <a:off x="3763178" y="1761524"/>
            <a:ext cx="7946363" cy="333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b="1" u="sng" dirty="0">
                <a:solidFill>
                  <a:schemeClr val="bg1"/>
                </a:solidFill>
              </a:rPr>
              <a:t>LAMP-stack</a:t>
            </a:r>
            <a:r>
              <a:rPr lang="en-US" dirty="0"/>
              <a:t> installed including: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b="1" u="sng" dirty="0"/>
              <a:t>inux</a:t>
            </a:r>
            <a:r>
              <a:rPr lang="en-US" dirty="0"/>
              <a:t> [Ubuntu Server 20.04]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b="1" u="sng" dirty="0"/>
              <a:t>pache2</a:t>
            </a:r>
            <a:r>
              <a:rPr lang="en-US" dirty="0"/>
              <a:t> [Virtual server for access from devices]: hosting connection          	port and web pages for easy management.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b="1" u="sng" dirty="0"/>
              <a:t>ySQL</a:t>
            </a:r>
            <a:r>
              <a:rPr lang="en-US" dirty="0"/>
              <a:t> [Database]: Save, manage users ‘s health data.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b="1" u="sng" dirty="0"/>
              <a:t>HP</a:t>
            </a:r>
            <a:r>
              <a:rPr lang="en-US" dirty="0"/>
              <a:t>: API for html and smartphone to get data from database</a:t>
            </a:r>
          </a:p>
        </p:txBody>
      </p:sp>
    </p:spTree>
    <p:extLst>
      <p:ext uri="{BB962C8B-B14F-4D97-AF65-F5344CB8AC3E}">
        <p14:creationId xmlns:p14="http://schemas.microsoft.com/office/powerpoint/2010/main" val="33421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DB4EF84-A8B2-8245-CF66-DB1C86730AFA}"/>
              </a:ext>
            </a:extLst>
          </p:cNvPr>
          <p:cNvSpPr/>
          <p:nvPr/>
        </p:nvSpPr>
        <p:spPr>
          <a:xfrm>
            <a:off x="1655517" y="2411073"/>
            <a:ext cx="993557" cy="38927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227FFC86-387D-4919-164C-2CF82F4A9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9" b="8397"/>
          <a:stretch/>
        </p:blipFill>
        <p:spPr bwMode="auto">
          <a:xfrm>
            <a:off x="4153510" y="0"/>
            <a:ext cx="3422869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E4DA96-4E6B-42BE-93DF-57ABC311268B}"/>
              </a:ext>
            </a:extLst>
          </p:cNvPr>
          <p:cNvSpPr/>
          <p:nvPr/>
        </p:nvSpPr>
        <p:spPr>
          <a:xfrm>
            <a:off x="2836300" y="1360988"/>
            <a:ext cx="1781175" cy="76599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605488-7697-867A-E9F1-541711DD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6E16D-3F70-F32B-9610-B33F835D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Node Js, Logo, Nodejs, Javascript">
            <a:extLst>
              <a:ext uri="{FF2B5EF4-FFF2-40B4-BE49-F238E27FC236}">
                <a16:creationId xmlns:a16="http://schemas.microsoft.com/office/drawing/2014/main" id="{682F1D85-CB45-88A6-638E-7D60F9799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3" b="1"/>
          <a:stretch/>
        </p:blipFill>
        <p:spPr bwMode="auto">
          <a:xfrm>
            <a:off x="3185801" y="1501674"/>
            <a:ext cx="1188716" cy="48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4" name="Group 4103">
            <a:extLst>
              <a:ext uri="{FF2B5EF4-FFF2-40B4-BE49-F238E27FC236}">
                <a16:creationId xmlns:a16="http://schemas.microsoft.com/office/drawing/2014/main" id="{C96CFE82-AE08-B26E-69C6-5B41910FC72E}"/>
              </a:ext>
            </a:extLst>
          </p:cNvPr>
          <p:cNvGrpSpPr/>
          <p:nvPr/>
        </p:nvGrpSpPr>
        <p:grpSpPr>
          <a:xfrm>
            <a:off x="230509" y="3906878"/>
            <a:ext cx="2731400" cy="2114361"/>
            <a:chOff x="230509" y="3906878"/>
            <a:chExt cx="2731400" cy="2114361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1AA5CCB-C534-5327-437E-536E908BD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783"/>
                      </a14:imgEffect>
                      <a14:imgEffect>
                        <a14:saturation sat="19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29" y="3962759"/>
              <a:ext cx="2058480" cy="205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6FB3D7-4241-A4EB-84C4-485FC854D1C8}"/>
                </a:ext>
              </a:extLst>
            </p:cNvPr>
            <p:cNvGrpSpPr/>
            <p:nvPr/>
          </p:nvGrpSpPr>
          <p:grpSpPr>
            <a:xfrm>
              <a:off x="230509" y="3906878"/>
              <a:ext cx="1747053" cy="1089039"/>
              <a:chOff x="230509" y="3906878"/>
              <a:chExt cx="1747053" cy="108903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8E6A73E-E1A4-62A9-8095-6D704A3EB558}"/>
                  </a:ext>
                </a:extLst>
              </p:cNvPr>
              <p:cNvSpPr/>
              <p:nvPr/>
            </p:nvSpPr>
            <p:spPr>
              <a:xfrm>
                <a:off x="230509" y="4229927"/>
                <a:ext cx="853246" cy="76599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FF7A04E-F4F5-1019-E7DB-3FFB856FEC48}"/>
                  </a:ext>
                </a:extLst>
              </p:cNvPr>
              <p:cNvSpPr/>
              <p:nvPr/>
            </p:nvSpPr>
            <p:spPr>
              <a:xfrm>
                <a:off x="783243" y="3906878"/>
                <a:ext cx="1194319" cy="70604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HR 60\r\n</a:t>
                </a:r>
              </a:p>
              <a:p>
                <a:r>
                  <a:rPr lang="en-US" sz="1200" dirty="0"/>
                  <a:t>SPO2 95\r\n</a:t>
                </a:r>
              </a:p>
              <a:p>
                <a:r>
                  <a:rPr lang="en-US" sz="1200" dirty="0"/>
                  <a:t>Temp 37\r\n</a:t>
                </a:r>
              </a:p>
            </p:txBody>
          </p:sp>
        </p:grp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3736C46-0040-35F8-A676-D8C8B9CC47A5}"/>
              </a:ext>
            </a:extLst>
          </p:cNvPr>
          <p:cNvSpPr/>
          <p:nvPr/>
        </p:nvSpPr>
        <p:spPr>
          <a:xfrm>
            <a:off x="953779" y="1360988"/>
            <a:ext cx="853246" cy="76599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0AD40-D39F-683F-7E59-36CA85972369}"/>
              </a:ext>
            </a:extLst>
          </p:cNvPr>
          <p:cNvSpPr txBox="1"/>
          <p:nvPr/>
        </p:nvSpPr>
        <p:spPr>
          <a:xfrm>
            <a:off x="230509" y="136525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What is going on at server side?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342276-22A9-7E6C-ED03-8C952BF89F96}"/>
              </a:ext>
            </a:extLst>
          </p:cNvPr>
          <p:cNvSpPr/>
          <p:nvPr/>
        </p:nvSpPr>
        <p:spPr>
          <a:xfrm>
            <a:off x="5716813" y="1017180"/>
            <a:ext cx="853246" cy="76599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258EA6-1A15-B930-BC16-13D9B67BA32C}"/>
              </a:ext>
            </a:extLst>
          </p:cNvPr>
          <p:cNvSpPr/>
          <p:nvPr/>
        </p:nvSpPr>
        <p:spPr>
          <a:xfrm>
            <a:off x="5195320" y="505857"/>
            <a:ext cx="853246" cy="76599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FAF4F6-AA31-063F-172B-93F571491C90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1380402" y="2126978"/>
            <a:ext cx="1" cy="17799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3C84F82D-93C1-BBAB-5599-E5A62C8105F2}"/>
              </a:ext>
            </a:extLst>
          </p:cNvPr>
          <p:cNvCxnSpPr>
            <a:stCxn id="8" idx="6"/>
            <a:endCxn id="23" idx="1"/>
          </p:cNvCxnSpPr>
          <p:nvPr/>
        </p:nvCxnSpPr>
        <p:spPr>
          <a:xfrm>
            <a:off x="1807025" y="1743983"/>
            <a:ext cx="1029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03" name="Straight Arrow Connector 4102">
            <a:extLst>
              <a:ext uri="{FF2B5EF4-FFF2-40B4-BE49-F238E27FC236}">
                <a16:creationId xmlns:a16="http://schemas.microsoft.com/office/drawing/2014/main" id="{E7BF99ED-76B7-3C61-946C-25733BFEE1F4}"/>
              </a:ext>
            </a:extLst>
          </p:cNvPr>
          <p:cNvCxnSpPr>
            <a:cxnSpLocks/>
          </p:cNvCxnSpPr>
          <p:nvPr/>
        </p:nvCxnSpPr>
        <p:spPr>
          <a:xfrm flipV="1">
            <a:off x="4576477" y="1017180"/>
            <a:ext cx="631124" cy="343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34C8114C-D039-432E-28AA-862AFB95BD82}"/>
              </a:ext>
            </a:extLst>
          </p:cNvPr>
          <p:cNvGrpSpPr/>
          <p:nvPr/>
        </p:nvGrpSpPr>
        <p:grpSpPr>
          <a:xfrm>
            <a:off x="9314171" y="540607"/>
            <a:ext cx="1924050" cy="1238126"/>
            <a:chOff x="9432475" y="781112"/>
            <a:chExt cx="1924050" cy="1238126"/>
          </a:xfrm>
        </p:grpSpPr>
        <p:sp>
          <p:nvSpPr>
            <p:cNvPr id="4107" name="Rectangle: Rounded Corners 4106">
              <a:extLst>
                <a:ext uri="{FF2B5EF4-FFF2-40B4-BE49-F238E27FC236}">
                  <a16:creationId xmlns:a16="http://schemas.microsoft.com/office/drawing/2014/main" id="{5E541520-AA87-4242-5A18-351C4AA6A4A6}"/>
                </a:ext>
              </a:extLst>
            </p:cNvPr>
            <p:cNvSpPr/>
            <p:nvPr/>
          </p:nvSpPr>
          <p:spPr>
            <a:xfrm>
              <a:off x="9432475" y="781112"/>
              <a:ext cx="1924050" cy="123812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05" name="Picture 4" descr="Hexagon, Symbol, Gui, Internet">
              <a:extLst>
                <a:ext uri="{FF2B5EF4-FFF2-40B4-BE49-F238E27FC236}">
                  <a16:creationId xmlns:a16="http://schemas.microsoft.com/office/drawing/2014/main" id="{262BFEA8-E494-0C86-E54A-36DC537E0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3502" y="1021381"/>
              <a:ext cx="658723" cy="761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TextBox 4107">
              <a:extLst>
                <a:ext uri="{FF2B5EF4-FFF2-40B4-BE49-F238E27FC236}">
                  <a16:creationId xmlns:a16="http://schemas.microsoft.com/office/drawing/2014/main" id="{D6B6C157-2C2A-757C-6F39-27ECEB7028E0}"/>
                </a:ext>
              </a:extLst>
            </p:cNvPr>
            <p:cNvSpPr txBox="1"/>
            <p:nvPr/>
          </p:nvSpPr>
          <p:spPr>
            <a:xfrm>
              <a:off x="10252225" y="1215509"/>
              <a:ext cx="1075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HTML://</a:t>
              </a:r>
            </a:p>
          </p:txBody>
        </p:sp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AAB6BCFD-43AD-3D4D-8A8C-F02528335A2C}"/>
              </a:ext>
            </a:extLst>
          </p:cNvPr>
          <p:cNvGrpSpPr/>
          <p:nvPr/>
        </p:nvGrpSpPr>
        <p:grpSpPr>
          <a:xfrm>
            <a:off x="7301726" y="1357119"/>
            <a:ext cx="1238750" cy="928416"/>
            <a:chOff x="8336346" y="2023375"/>
            <a:chExt cx="1238750" cy="928416"/>
          </a:xfrm>
        </p:grpSpPr>
        <p:pic>
          <p:nvPicPr>
            <p:cNvPr id="4111" name="Picture 6">
              <a:extLst>
                <a:ext uri="{FF2B5EF4-FFF2-40B4-BE49-F238E27FC236}">
                  <a16:creationId xmlns:a16="http://schemas.microsoft.com/office/drawing/2014/main" id="{A2E36AEC-9092-3CB0-A2D1-56DC16E64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6346" y="2023375"/>
              <a:ext cx="1238750" cy="92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1AE55804-9968-D33C-369E-DD2F37B08D79}"/>
                </a:ext>
              </a:extLst>
            </p:cNvPr>
            <p:cNvSpPr/>
            <p:nvPr/>
          </p:nvSpPr>
          <p:spPr>
            <a:xfrm>
              <a:off x="8498521" y="2030383"/>
              <a:ext cx="914400" cy="9144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17" name="Straight Arrow Connector 4116">
            <a:extLst>
              <a:ext uri="{FF2B5EF4-FFF2-40B4-BE49-F238E27FC236}">
                <a16:creationId xmlns:a16="http://schemas.microsoft.com/office/drawing/2014/main" id="{32167A41-1255-287D-4B1F-BDFC90977ECC}"/>
              </a:ext>
            </a:extLst>
          </p:cNvPr>
          <p:cNvCxnSpPr>
            <a:cxnSpLocks/>
            <a:stCxn id="4110" idx="6"/>
            <a:endCxn id="4107" idx="1"/>
          </p:cNvCxnSpPr>
          <p:nvPr/>
        </p:nvCxnSpPr>
        <p:spPr>
          <a:xfrm flipV="1">
            <a:off x="8378301" y="1159670"/>
            <a:ext cx="935870" cy="66165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9" name="Picture 12" descr="Smartphone, Mobile, Phone">
            <a:extLst>
              <a:ext uri="{FF2B5EF4-FFF2-40B4-BE49-F238E27FC236}">
                <a16:creationId xmlns:a16="http://schemas.microsoft.com/office/drawing/2014/main" id="{EEB4A50E-5218-A1CE-F40E-E1395EF46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864" y="1983213"/>
            <a:ext cx="1327834" cy="13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24" name="Straight Arrow Connector 4123">
            <a:extLst>
              <a:ext uri="{FF2B5EF4-FFF2-40B4-BE49-F238E27FC236}">
                <a16:creationId xmlns:a16="http://schemas.microsoft.com/office/drawing/2014/main" id="{C9B27E8E-30C8-DA1F-BD69-3DF41159126B}"/>
              </a:ext>
            </a:extLst>
          </p:cNvPr>
          <p:cNvCxnSpPr>
            <a:cxnSpLocks/>
            <a:stCxn id="4110" idx="6"/>
            <a:endCxn id="59" idx="1"/>
          </p:cNvCxnSpPr>
          <p:nvPr/>
        </p:nvCxnSpPr>
        <p:spPr>
          <a:xfrm>
            <a:off x="8378301" y="1821327"/>
            <a:ext cx="1544563" cy="82580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EAB3B7B-CED9-C5D8-6549-5D5B75E7D805}"/>
              </a:ext>
            </a:extLst>
          </p:cNvPr>
          <p:cNvGrpSpPr/>
          <p:nvPr/>
        </p:nvGrpSpPr>
        <p:grpSpPr>
          <a:xfrm rot="16200000">
            <a:off x="635249" y="2844319"/>
            <a:ext cx="1063683" cy="401099"/>
            <a:chOff x="5470388" y="4699713"/>
            <a:chExt cx="1063683" cy="40109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8E1E70-7E73-C01A-5198-42F02E59D766}"/>
                </a:ext>
              </a:extLst>
            </p:cNvPr>
            <p:cNvSpPr txBox="1"/>
            <p:nvPr/>
          </p:nvSpPr>
          <p:spPr>
            <a:xfrm>
              <a:off x="5657928" y="4731480"/>
              <a:ext cx="876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BLE</a:t>
              </a:r>
            </a:p>
          </p:txBody>
        </p:sp>
        <p:pic>
          <p:nvPicPr>
            <p:cNvPr id="67" name="Picture 2" descr="Bluetooth Icon, Bluetooth Logo">
              <a:extLst>
                <a:ext uri="{FF2B5EF4-FFF2-40B4-BE49-F238E27FC236}">
                  <a16:creationId xmlns:a16="http://schemas.microsoft.com/office/drawing/2014/main" id="{DFC4EF38-709C-EAE3-988D-F6E3357B9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388" y="4699713"/>
              <a:ext cx="249536" cy="381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27" name="TextBox 4126">
            <a:extLst>
              <a:ext uri="{FF2B5EF4-FFF2-40B4-BE49-F238E27FC236}">
                <a16:creationId xmlns:a16="http://schemas.microsoft.com/office/drawing/2014/main" id="{604C7235-19FE-F9C8-2C99-DA8662D4BB16}"/>
              </a:ext>
            </a:extLst>
          </p:cNvPr>
          <p:cNvSpPr txBox="1"/>
          <p:nvPr/>
        </p:nvSpPr>
        <p:spPr>
          <a:xfrm>
            <a:off x="1994235" y="1416068"/>
            <a:ext cx="84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CBCEBC-0B4B-5451-A27F-CCAD0E7866FE}"/>
              </a:ext>
            </a:extLst>
          </p:cNvPr>
          <p:cNvSpPr txBox="1"/>
          <p:nvPr/>
        </p:nvSpPr>
        <p:spPr>
          <a:xfrm>
            <a:off x="1727725" y="1809030"/>
            <a:ext cx="1185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Serialport</a:t>
            </a:r>
            <a:endParaRPr lang="en-US" sz="1600" b="1" dirty="0"/>
          </a:p>
          <a:p>
            <a:pPr algn="r"/>
            <a:r>
              <a:rPr lang="en-US" sz="1100" dirty="0"/>
              <a:t>package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BAE6DC-BC07-851F-277E-DB2F0D0D0D0A}"/>
              </a:ext>
            </a:extLst>
          </p:cNvPr>
          <p:cNvSpPr txBox="1"/>
          <p:nvPr/>
        </p:nvSpPr>
        <p:spPr>
          <a:xfrm>
            <a:off x="4606693" y="1777704"/>
            <a:ext cx="9677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MySQL</a:t>
            </a:r>
          </a:p>
          <a:p>
            <a:pPr algn="r"/>
            <a:r>
              <a:rPr lang="en-US" sz="1100" dirty="0"/>
              <a:t>package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439913-FBB5-16B6-194F-BE0709D91F4D}"/>
              </a:ext>
            </a:extLst>
          </p:cNvPr>
          <p:cNvCxnSpPr>
            <a:cxnSpLocks/>
            <a:endCxn id="4110" idx="2"/>
          </p:cNvCxnSpPr>
          <p:nvPr/>
        </p:nvCxnSpPr>
        <p:spPr>
          <a:xfrm>
            <a:off x="6570059" y="1542665"/>
            <a:ext cx="893842" cy="27866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9B7C43-03E2-C515-0F6A-8CC9F4D020D2}"/>
              </a:ext>
            </a:extLst>
          </p:cNvPr>
          <p:cNvCxnSpPr/>
          <p:nvPr/>
        </p:nvCxnSpPr>
        <p:spPr>
          <a:xfrm>
            <a:off x="6570059" y="2070640"/>
            <a:ext cx="0" cy="364436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8C8874C-4E7A-A476-AA7F-B7EBC6640FFC}"/>
              </a:ext>
            </a:extLst>
          </p:cNvPr>
          <p:cNvSpPr txBox="1"/>
          <p:nvPr/>
        </p:nvSpPr>
        <p:spPr>
          <a:xfrm>
            <a:off x="2964907" y="2838047"/>
            <a:ext cx="3467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It </a:t>
            </a:r>
            <a:r>
              <a:rPr lang="en-US" b="1" dirty="0"/>
              <a:t>get data</a:t>
            </a:r>
            <a:r>
              <a:rPr lang="en-US" dirty="0"/>
              <a:t> in message.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Be the “</a:t>
            </a:r>
            <a:r>
              <a:rPr lang="en-US" b="1" dirty="0"/>
              <a:t>judgement</a:t>
            </a:r>
            <a:r>
              <a:rPr lang="en-US" dirty="0"/>
              <a:t>” if there a chance for user having Covid-19 symptoms.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Push data </a:t>
            </a:r>
            <a:r>
              <a:rPr lang="en-US" dirty="0"/>
              <a:t>into database.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8876D4-0311-DB80-A175-002BE36EF14C}"/>
              </a:ext>
            </a:extLst>
          </p:cNvPr>
          <p:cNvSpPr txBox="1"/>
          <p:nvPr/>
        </p:nvSpPr>
        <p:spPr>
          <a:xfrm>
            <a:off x="1669495" y="2415701"/>
            <a:ext cx="462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is very </a:t>
            </a:r>
            <a:r>
              <a:rPr lang="en-US" b="1" dirty="0"/>
              <a:t>important </a:t>
            </a:r>
            <a:r>
              <a:rPr lang="en-US" dirty="0"/>
              <a:t>in this system:</a:t>
            </a:r>
          </a:p>
          <a:p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05E046A-B795-58AA-A204-82D35EAD33CF}"/>
              </a:ext>
            </a:extLst>
          </p:cNvPr>
          <p:cNvSpPr/>
          <p:nvPr/>
        </p:nvSpPr>
        <p:spPr>
          <a:xfrm>
            <a:off x="6813454" y="2420083"/>
            <a:ext cx="602106" cy="3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CAB7F5-F6AD-4FDE-CD92-0D1562E750E6}"/>
              </a:ext>
            </a:extLst>
          </p:cNvPr>
          <p:cNvSpPr txBox="1"/>
          <p:nvPr/>
        </p:nvSpPr>
        <p:spPr>
          <a:xfrm>
            <a:off x="6850528" y="2420083"/>
            <a:ext cx="284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PHP </a:t>
            </a:r>
            <a:r>
              <a:rPr lang="en-US" dirty="0"/>
              <a:t>in other side is</a:t>
            </a:r>
          </a:p>
          <a:p>
            <a:pPr algn="r"/>
            <a:r>
              <a:rPr lang="en-US" dirty="0"/>
              <a:t>Important for UI and other devices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E1243A-CB34-23D9-6CCF-DE44A30B56CD}"/>
              </a:ext>
            </a:extLst>
          </p:cNvPr>
          <p:cNvSpPr txBox="1"/>
          <p:nvPr/>
        </p:nvSpPr>
        <p:spPr>
          <a:xfrm>
            <a:off x="6850528" y="3423008"/>
            <a:ext cx="4358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It help Web site and smartphones </a:t>
            </a:r>
            <a:r>
              <a:rPr lang="en-US" b="1" dirty="0"/>
              <a:t>get data </a:t>
            </a:r>
            <a:r>
              <a:rPr lang="en-US" dirty="0"/>
              <a:t>from server’s database!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Create API for </a:t>
            </a:r>
            <a:r>
              <a:rPr lang="en-US" b="1" dirty="0"/>
              <a:t>quick and secure</a:t>
            </a:r>
            <a:r>
              <a:rPr lang="en-US" dirty="0"/>
              <a:t> access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B6E35A-A334-1E7C-6BAA-28B85E23729A}"/>
              </a:ext>
            </a:extLst>
          </p:cNvPr>
          <p:cNvSpPr txBox="1"/>
          <p:nvPr/>
        </p:nvSpPr>
        <p:spPr>
          <a:xfrm rot="1194447">
            <a:off x="6571194" y="1312442"/>
            <a:ext cx="92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access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2414C8-5F53-1041-C319-814EFC23DCE4}"/>
              </a:ext>
            </a:extLst>
          </p:cNvPr>
          <p:cNvSpPr txBox="1"/>
          <p:nvPr/>
        </p:nvSpPr>
        <p:spPr>
          <a:xfrm rot="19176231">
            <a:off x="8388633" y="1139665"/>
            <a:ext cx="67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D836D3A-91AD-1FB0-DCA7-0C65CFECCAEC}"/>
              </a:ext>
            </a:extLst>
          </p:cNvPr>
          <p:cNvSpPr txBox="1"/>
          <p:nvPr/>
        </p:nvSpPr>
        <p:spPr>
          <a:xfrm rot="1648806">
            <a:off x="8756036" y="1836982"/>
            <a:ext cx="67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6871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F48E-FAE7-C119-B153-E0BC59CC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967740"/>
            <a:ext cx="3236976" cy="10325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Android</a:t>
            </a:r>
            <a:br>
              <a:rPr lang="en-US" b="1" dirty="0"/>
            </a:br>
            <a:r>
              <a:rPr lang="en-US" b="1" u="sng" dirty="0"/>
              <a:t>Application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8C614-9718-46C0-4FA1-49A5D668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6EDEA-DD23-1DA6-5465-366EDB69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47248C-994D-516A-45C4-0BF4AEBDEE06}"/>
              </a:ext>
            </a:extLst>
          </p:cNvPr>
          <p:cNvSpPr/>
          <p:nvPr/>
        </p:nvSpPr>
        <p:spPr>
          <a:xfrm>
            <a:off x="2032062" y="2353437"/>
            <a:ext cx="1952625" cy="188747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2" descr="Smartphone, Mobile, Phone">
            <a:extLst>
              <a:ext uri="{FF2B5EF4-FFF2-40B4-BE49-F238E27FC236}">
                <a16:creationId xmlns:a16="http://schemas.microsoft.com/office/drawing/2014/main" id="{B083F11D-C144-666A-752D-86F0ADA8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58" y="2633257"/>
            <a:ext cx="1327834" cy="13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phone, Cell Phone, Phone, Mobile Phone">
            <a:extLst>
              <a:ext uri="{FF2B5EF4-FFF2-40B4-BE49-F238E27FC236}">
                <a16:creationId xmlns:a16="http://schemas.microsoft.com/office/drawing/2014/main" id="{2D4A7E6A-571B-A359-FD75-9B28A9A63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944600"/>
            <a:ext cx="228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492B7B-80A6-6EBC-4CD6-B04952B5A574}"/>
              </a:ext>
            </a:extLst>
          </p:cNvPr>
          <p:cNvSpPr/>
          <p:nvPr/>
        </p:nvSpPr>
        <p:spPr>
          <a:xfrm>
            <a:off x="5020818" y="1646754"/>
            <a:ext cx="1769364" cy="408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0890A-B8D1-F038-A2D3-9D3DCB45DD7F}"/>
              </a:ext>
            </a:extLst>
          </p:cNvPr>
          <p:cNvSpPr txBox="1"/>
          <p:nvPr/>
        </p:nvSpPr>
        <p:spPr>
          <a:xfrm>
            <a:off x="4933950" y="1685925"/>
            <a:ext cx="176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User:</a:t>
            </a:r>
            <a:r>
              <a:rPr lang="en-US" dirty="0"/>
              <a:t> </a:t>
            </a:r>
            <a:r>
              <a:rPr lang="en-US" dirty="0" err="1"/>
              <a:t>xxx_xxx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F6E67-1015-4903-848B-33D6B90C9069}"/>
              </a:ext>
            </a:extLst>
          </p:cNvPr>
          <p:cNvSpPr txBox="1"/>
          <p:nvPr/>
        </p:nvSpPr>
        <p:spPr>
          <a:xfrm>
            <a:off x="4933950" y="2030271"/>
            <a:ext cx="176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Heart rate: __[BPM]</a:t>
            </a:r>
          </a:p>
          <a:p>
            <a:r>
              <a:rPr lang="en-US" sz="1200" dirty="0"/>
              <a:t>SpO2: __[%]</a:t>
            </a:r>
          </a:p>
          <a:p>
            <a:r>
              <a:rPr lang="en-US" sz="1200" dirty="0"/>
              <a:t>Temperature: __[</a:t>
            </a:r>
            <a:r>
              <a:rPr lang="en-US" sz="1200" dirty="0" err="1"/>
              <a:t>oC</a:t>
            </a:r>
            <a:r>
              <a:rPr lang="en-US" sz="1200" dirty="0"/>
              <a:t>]</a:t>
            </a:r>
          </a:p>
          <a:p>
            <a:endParaRPr lang="en-US" sz="1200" dirty="0"/>
          </a:p>
          <a:p>
            <a:r>
              <a:rPr lang="en-US" sz="1200" dirty="0"/>
              <a:t>Time: [</a:t>
            </a:r>
            <a:r>
              <a:rPr lang="en-US" sz="1000" dirty="0"/>
              <a:t>HH:MM:SS </a:t>
            </a:r>
          </a:p>
          <a:p>
            <a:r>
              <a:rPr lang="en-US" sz="1000" dirty="0"/>
              <a:t>DD-YY_MM</a:t>
            </a:r>
            <a:r>
              <a:rPr lang="en-US" sz="1200" dirty="0"/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5B9C5E-B269-BC45-731A-F3DA4924FF2C}"/>
              </a:ext>
            </a:extLst>
          </p:cNvPr>
          <p:cNvSpPr/>
          <p:nvPr/>
        </p:nvSpPr>
        <p:spPr>
          <a:xfrm>
            <a:off x="5020817" y="3297174"/>
            <a:ext cx="1769365" cy="1589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0A656-47BC-7650-68ED-729BA19D6C5D}"/>
              </a:ext>
            </a:extLst>
          </p:cNvPr>
          <p:cNvSpPr txBox="1"/>
          <p:nvPr/>
        </p:nvSpPr>
        <p:spPr>
          <a:xfrm>
            <a:off x="4972050" y="3363748"/>
            <a:ext cx="1682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User In4mation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175F0A7-B672-577A-3AEF-5CD82AE2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306" y="0"/>
            <a:ext cx="2277611" cy="227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462158-CDF7-62E5-E6D4-0DBD0FF61BEB}"/>
              </a:ext>
            </a:extLst>
          </p:cNvPr>
          <p:cNvCxnSpPr>
            <a:endCxn id="14" idx="1"/>
          </p:cNvCxnSpPr>
          <p:nvPr/>
        </p:nvCxnSpPr>
        <p:spPr>
          <a:xfrm flipV="1">
            <a:off x="6961632" y="1138806"/>
            <a:ext cx="2701674" cy="128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E96E5-9F2A-DDBB-15BE-24C3CF19458A}"/>
              </a:ext>
            </a:extLst>
          </p:cNvPr>
          <p:cNvCxnSpPr/>
          <p:nvPr/>
        </p:nvCxnSpPr>
        <p:spPr>
          <a:xfrm flipH="1">
            <a:off x="6961632" y="1428750"/>
            <a:ext cx="2687193" cy="14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4B012F-C76D-4EE1-FF8D-A57EFBBD05F9}"/>
              </a:ext>
            </a:extLst>
          </p:cNvPr>
          <p:cNvSpPr txBox="1"/>
          <p:nvPr/>
        </p:nvSpPr>
        <p:spPr>
          <a:xfrm rot="21427178">
            <a:off x="7587229" y="80374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1E2EE-DF6E-2FF7-2CE5-29E0A2F8FE3B}"/>
              </a:ext>
            </a:extLst>
          </p:cNvPr>
          <p:cNvSpPr txBox="1"/>
          <p:nvPr/>
        </p:nvSpPr>
        <p:spPr>
          <a:xfrm rot="21363973">
            <a:off x="7666108" y="1587738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F95EB8-6BED-01C1-A114-58B14667AA9D}"/>
              </a:ext>
            </a:extLst>
          </p:cNvPr>
          <p:cNvSpPr txBox="1"/>
          <p:nvPr/>
        </p:nvSpPr>
        <p:spPr>
          <a:xfrm rot="5400000">
            <a:off x="6605035" y="3822700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1A7B03-043E-BC6C-1349-AFD8B373E33A}"/>
              </a:ext>
            </a:extLst>
          </p:cNvPr>
          <p:cNvSpPr txBox="1"/>
          <p:nvPr/>
        </p:nvSpPr>
        <p:spPr>
          <a:xfrm>
            <a:off x="10350247" y="2055257"/>
            <a:ext cx="100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0E8757-149C-9A71-734A-CF42EBCC34D4}"/>
              </a:ext>
            </a:extLst>
          </p:cNvPr>
          <p:cNvSpPr txBox="1"/>
          <p:nvPr/>
        </p:nvSpPr>
        <p:spPr>
          <a:xfrm>
            <a:off x="7533733" y="2563807"/>
            <a:ext cx="3327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- </a:t>
            </a:r>
            <a:r>
              <a:rPr lang="vi-VN" b="1" dirty="0"/>
              <a:t>Buil</a:t>
            </a:r>
            <a:r>
              <a:rPr lang="en-US" b="1" dirty="0"/>
              <a:t>t</a:t>
            </a:r>
            <a:r>
              <a:rPr lang="en-US" dirty="0"/>
              <a:t> based on </a:t>
            </a:r>
            <a:r>
              <a:rPr lang="en-US" b="1" dirty="0"/>
              <a:t>basic structure</a:t>
            </a:r>
          </a:p>
          <a:p>
            <a:endParaRPr lang="en-US" dirty="0"/>
          </a:p>
          <a:p>
            <a:r>
              <a:rPr lang="en-US" b="1" dirty="0"/>
              <a:t>- Communicate </a:t>
            </a:r>
            <a:r>
              <a:rPr lang="en-US" dirty="0"/>
              <a:t>to server </a:t>
            </a:r>
            <a:r>
              <a:rPr lang="en-US" b="1" dirty="0"/>
              <a:t>via API</a:t>
            </a:r>
          </a:p>
          <a:p>
            <a:endParaRPr lang="en-US" dirty="0"/>
          </a:p>
          <a:p>
            <a:r>
              <a:rPr lang="en-US" b="1" dirty="0"/>
              <a:t>- Get</a:t>
            </a:r>
            <a:r>
              <a:rPr lang="en-US" dirty="0"/>
              <a:t> and </a:t>
            </a:r>
            <a:r>
              <a:rPr lang="en-US" b="1" dirty="0"/>
              <a:t>Show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for user </a:t>
            </a:r>
          </a:p>
          <a:p>
            <a:endParaRPr lang="en-US" dirty="0"/>
          </a:p>
          <a:p>
            <a:r>
              <a:rPr lang="en-US" b="1" dirty="0"/>
              <a:t>- Warning device </a:t>
            </a:r>
            <a:r>
              <a:rPr lang="en-US" dirty="0"/>
              <a:t>when user have </a:t>
            </a:r>
            <a:r>
              <a:rPr lang="en-US" dirty="0" err="1"/>
              <a:t>symtomps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37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47F5-2E05-8C03-25B7-45BD5234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072" y="738758"/>
            <a:ext cx="5559552" cy="1928241"/>
          </a:xfrm>
        </p:spPr>
        <p:txBody>
          <a:bodyPr>
            <a:normAutofit/>
          </a:bodyPr>
          <a:lstStyle/>
          <a:p>
            <a:r>
              <a:rPr lang="en-US" b="1" dirty="0"/>
              <a:t>Final result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u="sng" dirty="0"/>
              <a:t>and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FB28-3899-060F-FED6-4CCF9BC9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6224" y="2654810"/>
            <a:ext cx="5559552" cy="1536192"/>
          </a:xfrm>
        </p:spPr>
        <p:txBody>
          <a:bodyPr/>
          <a:lstStyle/>
          <a:p>
            <a:pPr algn="r"/>
            <a:r>
              <a:rPr lang="en-US" dirty="0"/>
              <a:t>What have we done!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3B203-6333-50C2-961D-E04555D34EED}"/>
              </a:ext>
            </a:extLst>
          </p:cNvPr>
          <p:cNvSpPr txBox="1"/>
          <p:nvPr/>
        </p:nvSpPr>
        <p:spPr>
          <a:xfrm>
            <a:off x="5572126" y="215538"/>
            <a:ext cx="145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</a:rPr>
              <a:t>Part 4: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1CC1E6-A55B-94A1-150F-61F9EF47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83"/>
                    </a14:imgEffect>
                    <a14:imgEffect>
                      <a14:saturation sat="1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73" y="3190219"/>
            <a:ext cx="1547769" cy="15477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435DBC-3807-DE3A-2011-BD5AC1862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94" y="3190219"/>
            <a:ext cx="2277611" cy="22776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7DE50F1-1362-6E61-BD18-336CDAEA5DCF}"/>
              </a:ext>
            </a:extLst>
          </p:cNvPr>
          <p:cNvSpPr/>
          <p:nvPr/>
        </p:nvSpPr>
        <p:spPr>
          <a:xfrm>
            <a:off x="7481260" y="3143991"/>
            <a:ext cx="1702890" cy="163283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2" descr="Smartphone, Mobile, Phone">
            <a:extLst>
              <a:ext uri="{FF2B5EF4-FFF2-40B4-BE49-F238E27FC236}">
                <a16:creationId xmlns:a16="http://schemas.microsoft.com/office/drawing/2014/main" id="{6E5752C2-E915-F0FF-6951-B0DA5B43C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01" y="3386061"/>
            <a:ext cx="1158008" cy="114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8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DFFB-A7DF-D851-6E11-D19BF83B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863" y="1917954"/>
            <a:ext cx="3236976" cy="2388870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url</a:t>
            </a:r>
            <a:r>
              <a:rPr lang="en-US" dirty="0"/>
              <a:t> will give you the answer!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396C9-CB18-EB71-A3CE-068A6A89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D8DD1-FC06-F5F6-6DAA-90695491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8D1F238-E9C4-84AD-6F43-D789D5F28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2121789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CC5DB6-4A1E-56DF-FCCA-0D2AC185DE78}"/>
              </a:ext>
            </a:extLst>
          </p:cNvPr>
          <p:cNvSpPr/>
          <p:nvPr/>
        </p:nvSpPr>
        <p:spPr>
          <a:xfrm>
            <a:off x="7188678" y="2701916"/>
            <a:ext cx="4429125" cy="8382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https://youtu.be/tjxu79O637I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BAB95-ACB4-C645-7A80-B0CC8ED1A3B1}"/>
              </a:ext>
            </a:extLst>
          </p:cNvPr>
          <p:cNvSpPr txBox="1"/>
          <p:nvPr/>
        </p:nvSpPr>
        <p:spPr>
          <a:xfrm>
            <a:off x="7309898" y="2872597"/>
            <a:ext cx="430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https://youtu.be/tjxu79O637I</a:t>
            </a:r>
          </a:p>
        </p:txBody>
      </p:sp>
    </p:spTree>
    <p:extLst>
      <p:ext uri="{BB962C8B-B14F-4D97-AF65-F5344CB8AC3E}">
        <p14:creationId xmlns:p14="http://schemas.microsoft.com/office/powerpoint/2010/main" val="122620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AF2817-A33A-0A7C-AEB2-AF1706354546}"/>
              </a:ext>
            </a:extLst>
          </p:cNvPr>
          <p:cNvSpPr/>
          <p:nvPr/>
        </p:nvSpPr>
        <p:spPr>
          <a:xfrm>
            <a:off x="5829299" y="136525"/>
            <a:ext cx="1962151" cy="8255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ED3D-07E6-2611-4296-7CB6AB79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reading!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50F09-1A54-4631-7725-8A281F7E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46133-8BA9-9972-B575-7EE5C558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16E53-BD5F-37AB-E53E-A1C5A126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868" y="356616"/>
            <a:ext cx="6066282" cy="3710559"/>
          </a:xfrm>
        </p:spPr>
        <p:txBody>
          <a:bodyPr>
            <a:normAutofit fontScale="92500"/>
          </a:bodyPr>
          <a:lstStyle/>
          <a:p>
            <a:r>
              <a:rPr lang="en-US" b="1" u="sng" dirty="0" err="1"/>
              <a:t>FET_Piltover</a:t>
            </a:r>
            <a:r>
              <a:rPr lang="en-US" b="1" dirty="0"/>
              <a:t> </a:t>
            </a:r>
            <a:r>
              <a:rPr lang="en-US" dirty="0"/>
              <a:t>members:</a:t>
            </a:r>
          </a:p>
          <a:p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2000" dirty="0"/>
              <a:t>Ha </a:t>
            </a:r>
            <a:r>
              <a:rPr lang="en-US" sz="2000" dirty="0" err="1"/>
              <a:t>Duyen</a:t>
            </a:r>
            <a:r>
              <a:rPr lang="en-US" sz="2000" dirty="0"/>
              <a:t> Duc:</a:t>
            </a:r>
            <a:r>
              <a:rPr lang="vi-VN" sz="2000" dirty="0"/>
              <a:t> </a:t>
            </a:r>
            <a:r>
              <a:rPr lang="en-US" sz="2000" dirty="0"/>
              <a:t>Hardware, Embedded programing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Nguyen Hoang </a:t>
            </a:r>
            <a:r>
              <a:rPr lang="en-US" sz="2000" dirty="0" err="1"/>
              <a:t>Huy</a:t>
            </a:r>
            <a:r>
              <a:rPr lang="en-US" sz="2000" dirty="0"/>
              <a:t>: Research, Server &amp; Connection</a:t>
            </a:r>
            <a:endParaRPr lang="vi-VN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Pham Dang </a:t>
            </a:r>
            <a:r>
              <a:rPr lang="en-US" sz="2000" dirty="0" err="1"/>
              <a:t>Dang</a:t>
            </a:r>
            <a:r>
              <a:rPr lang="en-US" sz="2000" dirty="0"/>
              <a:t>: Software and Research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Nguyen </a:t>
            </a:r>
            <a:r>
              <a:rPr lang="en-US" sz="2000" dirty="0" err="1"/>
              <a:t>Huu</a:t>
            </a:r>
            <a:r>
              <a:rPr lang="en-US" sz="2000" dirty="0"/>
              <a:t> Hung: Hardware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Nguyen Van Duc: ///////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A9829F-5F9A-BCD8-38BF-2EF22941F7D8}"/>
              </a:ext>
            </a:extLst>
          </p:cNvPr>
          <p:cNvSpPr/>
          <p:nvPr/>
        </p:nvSpPr>
        <p:spPr>
          <a:xfrm>
            <a:off x="5160264" y="4269232"/>
            <a:ext cx="6841236" cy="1122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Special thank </a:t>
            </a:r>
            <a:r>
              <a:rPr lang="en-US" sz="2400" dirty="0"/>
              <a:t>to our mentor: </a:t>
            </a:r>
            <a:r>
              <a:rPr lang="vi-VN" sz="2400" u="sng" dirty="0"/>
              <a:t>Mr. Phuc Dang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0652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c 19">
            <a:extLst>
              <a:ext uri="{FF2B5EF4-FFF2-40B4-BE49-F238E27FC236}">
                <a16:creationId xmlns:a16="http://schemas.microsoft.com/office/drawing/2014/main" id="{C36CBA36-2761-46B6-A41B-C1D9F8D6F046}"/>
              </a:ext>
            </a:extLst>
          </p:cNvPr>
          <p:cNvSpPr/>
          <p:nvPr/>
        </p:nvSpPr>
        <p:spPr>
          <a:xfrm flipH="1">
            <a:off x="590550" y="-85724"/>
            <a:ext cx="8733682" cy="8001000"/>
          </a:xfrm>
          <a:prstGeom prst="arc">
            <a:avLst>
              <a:gd name="adj1" fmla="val 16207736"/>
              <a:gd name="adj2" fmla="val 2853660"/>
            </a:avLst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87CF56-5D4D-4A37-B213-823CF40F903C}"/>
              </a:ext>
            </a:extLst>
          </p:cNvPr>
          <p:cNvSpPr/>
          <p:nvPr/>
        </p:nvSpPr>
        <p:spPr>
          <a:xfrm rot="20165806">
            <a:off x="4087213" y="2371324"/>
            <a:ext cx="4017572" cy="2115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54DE1C-5AB2-434D-BC29-02FBA75759EB}"/>
              </a:ext>
            </a:extLst>
          </p:cNvPr>
          <p:cNvSpPr/>
          <p:nvPr/>
        </p:nvSpPr>
        <p:spPr>
          <a:xfrm rot="20120206">
            <a:off x="4074364" y="2479831"/>
            <a:ext cx="3879245" cy="16304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2B47B4-6806-4D8E-ADAA-EFF870ECB84E}"/>
              </a:ext>
            </a:extLst>
          </p:cNvPr>
          <p:cNvSpPr/>
          <p:nvPr/>
        </p:nvSpPr>
        <p:spPr>
          <a:xfrm rot="19885424">
            <a:off x="5356432" y="3410178"/>
            <a:ext cx="2399489" cy="11181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555B6A-837F-4520-B5F4-3F6EC92CAA9E}"/>
              </a:ext>
            </a:extLst>
          </p:cNvPr>
          <p:cNvSpPr/>
          <p:nvPr/>
        </p:nvSpPr>
        <p:spPr>
          <a:xfrm>
            <a:off x="293298" y="405442"/>
            <a:ext cx="871268" cy="819509"/>
          </a:xfrm>
          <a:prstGeom prst="ellipse">
            <a:avLst/>
          </a:prstGeom>
          <a:solidFill>
            <a:srgbClr val="37C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737117-4BE8-4332-BC69-71238352CE6D}"/>
              </a:ext>
            </a:extLst>
          </p:cNvPr>
          <p:cNvSpPr/>
          <p:nvPr/>
        </p:nvSpPr>
        <p:spPr>
          <a:xfrm>
            <a:off x="3329797" y="220716"/>
            <a:ext cx="1337094" cy="12540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3C5D1D-BD03-4D9B-A0A4-16F6C734CA9A}"/>
              </a:ext>
            </a:extLst>
          </p:cNvPr>
          <p:cNvSpPr txBox="1"/>
          <p:nvPr/>
        </p:nvSpPr>
        <p:spPr>
          <a:xfrm>
            <a:off x="293298" y="492030"/>
            <a:ext cx="487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u="sng" dirty="0">
                <a:solidFill>
                  <a:schemeClr val="bg1"/>
                </a:solidFill>
              </a:rPr>
              <a:t>Tab</a:t>
            </a:r>
            <a:r>
              <a:rPr lang="vi-VN" sz="3600" u="sng" dirty="0"/>
              <a:t>le </a:t>
            </a:r>
            <a:r>
              <a:rPr lang="en-US" sz="3600" u="sng" dirty="0"/>
              <a:t>of content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408684-5E18-497F-8D11-604163DC060A}"/>
              </a:ext>
            </a:extLst>
          </p:cNvPr>
          <p:cNvSpPr/>
          <p:nvPr/>
        </p:nvSpPr>
        <p:spPr>
          <a:xfrm>
            <a:off x="660661" y="1648093"/>
            <a:ext cx="871268" cy="81950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E06DB9-FBD8-4615-AA65-5736B92F731F}"/>
              </a:ext>
            </a:extLst>
          </p:cNvPr>
          <p:cNvSpPr/>
          <p:nvPr/>
        </p:nvSpPr>
        <p:spPr>
          <a:xfrm>
            <a:off x="286289" y="2885283"/>
            <a:ext cx="871268" cy="8195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2D0E6C-17CE-4074-9383-689A537BA3BA}"/>
              </a:ext>
            </a:extLst>
          </p:cNvPr>
          <p:cNvSpPr/>
          <p:nvPr/>
        </p:nvSpPr>
        <p:spPr>
          <a:xfrm>
            <a:off x="286289" y="4117064"/>
            <a:ext cx="871268" cy="8195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F7170B-C727-490E-A02A-02CB741265C3}"/>
              </a:ext>
            </a:extLst>
          </p:cNvPr>
          <p:cNvSpPr/>
          <p:nvPr/>
        </p:nvSpPr>
        <p:spPr>
          <a:xfrm>
            <a:off x="618068" y="5348845"/>
            <a:ext cx="871268" cy="81950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81E42A7-EAB3-4D49-B5DE-58C7D6ECF2D9}"/>
              </a:ext>
            </a:extLst>
          </p:cNvPr>
          <p:cNvSpPr/>
          <p:nvPr/>
        </p:nvSpPr>
        <p:spPr>
          <a:xfrm>
            <a:off x="1753480" y="1599659"/>
            <a:ext cx="3413744" cy="819509"/>
          </a:xfrm>
          <a:prstGeom prst="roundRect">
            <a:avLst/>
          </a:prstGeom>
          <a:gradFill flip="none" rotWithShape="1">
            <a:gsLst>
              <a:gs pos="76000">
                <a:srgbClr val="E7E3E6"/>
              </a:gs>
              <a:gs pos="91000">
                <a:srgbClr val="E3DFE3"/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C08D954-1445-4A7C-BA6C-1CD26D74FBB2}"/>
              </a:ext>
            </a:extLst>
          </p:cNvPr>
          <p:cNvSpPr/>
          <p:nvPr/>
        </p:nvSpPr>
        <p:spPr>
          <a:xfrm>
            <a:off x="1318462" y="2880467"/>
            <a:ext cx="3672491" cy="819509"/>
          </a:xfrm>
          <a:prstGeom prst="roundRect">
            <a:avLst/>
          </a:prstGeom>
          <a:gradFill flip="none" rotWithShape="1">
            <a:gsLst>
              <a:gs pos="9730">
                <a:srgbClr val="FCF5F7">
                  <a:alpha val="35000"/>
                </a:srgbClr>
              </a:gs>
              <a:gs pos="70000">
                <a:srgbClr val="EDE0FA"/>
              </a:gs>
              <a:gs pos="88000">
                <a:srgbClr val="E9DAFB"/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7000F28-68F0-4EF6-A2F4-2A62954CCD18}"/>
              </a:ext>
            </a:extLst>
          </p:cNvPr>
          <p:cNvSpPr/>
          <p:nvPr/>
        </p:nvSpPr>
        <p:spPr>
          <a:xfrm>
            <a:off x="1461819" y="4097767"/>
            <a:ext cx="3072082" cy="819509"/>
          </a:xfrm>
          <a:prstGeom prst="roundRect">
            <a:avLst/>
          </a:prstGeom>
          <a:gradFill>
            <a:gsLst>
              <a:gs pos="9730">
                <a:srgbClr val="FCF5F7">
                  <a:alpha val="35000"/>
                </a:srgbClr>
              </a:gs>
              <a:gs pos="61924">
                <a:schemeClr val="accent5">
                  <a:lumMod val="60000"/>
                  <a:lumOff val="40000"/>
                </a:schemeClr>
              </a:gs>
              <a:gs pos="88000">
                <a:schemeClr val="accent5">
                  <a:lumMod val="60000"/>
                  <a:lumOff val="40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DE2F4C9-9AB7-4C4D-8539-C187A276C033}"/>
              </a:ext>
            </a:extLst>
          </p:cNvPr>
          <p:cNvSpPr/>
          <p:nvPr/>
        </p:nvSpPr>
        <p:spPr>
          <a:xfrm>
            <a:off x="1733285" y="5352587"/>
            <a:ext cx="4962251" cy="819509"/>
          </a:xfrm>
          <a:prstGeom prst="roundRect">
            <a:avLst/>
          </a:prstGeom>
          <a:gradFill>
            <a:gsLst>
              <a:gs pos="25000">
                <a:srgbClr val="FCF5F7">
                  <a:alpha val="35000"/>
                </a:srgbClr>
              </a:gs>
              <a:gs pos="51000">
                <a:schemeClr val="accent5">
                  <a:lumMod val="60000"/>
                  <a:lumOff val="40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B1A3E3-0574-4969-9A57-C76CE539D9EE}"/>
              </a:ext>
            </a:extLst>
          </p:cNvPr>
          <p:cNvSpPr txBox="1"/>
          <p:nvPr/>
        </p:nvSpPr>
        <p:spPr>
          <a:xfrm>
            <a:off x="790304" y="1739166"/>
            <a:ext cx="4873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P1</a:t>
            </a:r>
            <a:r>
              <a:rPr lang="vi-VN" sz="3200" dirty="0"/>
              <a:t>  </a:t>
            </a:r>
            <a:r>
              <a:rPr lang="en-US" sz="3200" dirty="0"/>
              <a:t>: </a:t>
            </a:r>
            <a:r>
              <a:rPr lang="vi-VN" sz="3200" dirty="0"/>
              <a:t>  </a:t>
            </a:r>
            <a:r>
              <a:rPr lang="en-US" sz="3200" u="sng" dirty="0"/>
              <a:t>Idea to </a:t>
            </a:r>
            <a:r>
              <a:rPr lang="vi-VN" sz="3200" u="sng" dirty="0"/>
              <a:t>Production</a:t>
            </a:r>
            <a:endParaRPr lang="en-US" sz="32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BA6D0-9A2E-4A44-A02C-D7E018A11900}"/>
              </a:ext>
            </a:extLst>
          </p:cNvPr>
          <p:cNvSpPr txBox="1"/>
          <p:nvPr/>
        </p:nvSpPr>
        <p:spPr>
          <a:xfrm>
            <a:off x="404780" y="2970037"/>
            <a:ext cx="508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P2</a:t>
            </a:r>
            <a:r>
              <a:rPr lang="vi-VN" sz="2800" dirty="0"/>
              <a:t>   </a:t>
            </a:r>
            <a:r>
              <a:rPr lang="en-US" sz="2800" dirty="0"/>
              <a:t>: </a:t>
            </a:r>
            <a:r>
              <a:rPr lang="vi-VN" sz="2800" dirty="0"/>
              <a:t> </a:t>
            </a:r>
            <a:r>
              <a:rPr lang="vi-VN" sz="2800" u="sng" dirty="0"/>
              <a:t>Quick</a:t>
            </a:r>
            <a:r>
              <a:rPr lang="en-US" sz="3200" u="sng" dirty="0"/>
              <a:t> Overview  </a:t>
            </a:r>
            <a:endParaRPr lang="en-US" sz="2800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240BA7-40CA-415D-913A-8B7FE33DBC7E}"/>
              </a:ext>
            </a:extLst>
          </p:cNvPr>
          <p:cNvSpPr txBox="1"/>
          <p:nvPr/>
        </p:nvSpPr>
        <p:spPr>
          <a:xfrm>
            <a:off x="404780" y="4240563"/>
            <a:ext cx="4400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P3</a:t>
            </a:r>
            <a:r>
              <a:rPr lang="vi-VN" sz="3200" dirty="0"/>
              <a:t>  </a:t>
            </a:r>
            <a:r>
              <a:rPr lang="en-US" sz="3200" dirty="0"/>
              <a:t>: </a:t>
            </a:r>
            <a:r>
              <a:rPr lang="vi-VN" sz="3200" dirty="0"/>
              <a:t>  </a:t>
            </a:r>
            <a:r>
              <a:rPr lang="en-US" sz="3200" u="sng" dirty="0"/>
              <a:t>Into the details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4F706-F812-46A4-86C0-C2F853B5238F}"/>
              </a:ext>
            </a:extLst>
          </p:cNvPr>
          <p:cNvSpPr txBox="1"/>
          <p:nvPr/>
        </p:nvSpPr>
        <p:spPr>
          <a:xfrm>
            <a:off x="734345" y="5477160"/>
            <a:ext cx="599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P4</a:t>
            </a:r>
            <a:r>
              <a:rPr lang="vi-VN" sz="3200" dirty="0"/>
              <a:t>  </a:t>
            </a:r>
            <a:r>
              <a:rPr lang="en-US" sz="3200" dirty="0"/>
              <a:t>: </a:t>
            </a:r>
            <a:r>
              <a:rPr lang="vi-VN" sz="3200" dirty="0"/>
              <a:t> </a:t>
            </a:r>
            <a:r>
              <a:rPr lang="en-US" sz="3200" u="sng" dirty="0"/>
              <a:t>Final result and </a:t>
            </a:r>
            <a:r>
              <a:rPr lang="vi-VN" sz="3200" u="sng" dirty="0"/>
              <a:t>Summary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37192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7CF6EA-4E9C-4D72-AAB2-DA0626F0AC06}"/>
              </a:ext>
            </a:extLst>
          </p:cNvPr>
          <p:cNvSpPr/>
          <p:nvPr/>
        </p:nvSpPr>
        <p:spPr>
          <a:xfrm>
            <a:off x="444617" y="478172"/>
            <a:ext cx="1795244" cy="12125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1A4E1-6E35-4D5B-A1B5-212421B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Part 1</a:t>
            </a:r>
            <a:r>
              <a:rPr lang="en-US" dirty="0"/>
              <a:t>: From a </a:t>
            </a:r>
            <a:r>
              <a:rPr lang="en-US" sz="2800" dirty="0"/>
              <a:t>small</a:t>
            </a:r>
            <a:r>
              <a:rPr lang="en-US" dirty="0"/>
              <a:t> idea to a </a:t>
            </a:r>
            <a:r>
              <a:rPr lang="en-US" sz="4800" b="1" dirty="0"/>
              <a:t>big</a:t>
            </a:r>
            <a:r>
              <a:rPr lang="en-US" dirty="0"/>
              <a:t>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F3AC-3953-4464-8210-F1C9116E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middle of </a:t>
            </a:r>
            <a:r>
              <a:rPr lang="en-US" sz="2000" b="1" dirty="0"/>
              <a:t>the global pandemic</a:t>
            </a:r>
            <a:r>
              <a:rPr lang="en-US" sz="2000" dirty="0"/>
              <a:t> </a:t>
            </a:r>
            <a:r>
              <a:rPr lang="en-US" sz="2000" b="1" dirty="0"/>
              <a:t>Covid-19</a:t>
            </a:r>
            <a:r>
              <a:rPr lang="en-US" sz="2000" dirty="0"/>
              <a:t>, we find out </a:t>
            </a:r>
            <a:r>
              <a:rPr lang="en-US" sz="2000" b="1" dirty="0"/>
              <a:t>one problem </a:t>
            </a:r>
            <a:r>
              <a:rPr lang="en-US" sz="2000" dirty="0"/>
              <a:t>of our current </a:t>
            </a:r>
            <a:r>
              <a:rPr lang="vi-VN" sz="2000" dirty="0"/>
              <a:t>health </a:t>
            </a:r>
            <a:r>
              <a:rPr lang="en-US" sz="2000" dirty="0"/>
              <a:t>system:</a:t>
            </a:r>
          </a:p>
          <a:p>
            <a:pPr lvl="1"/>
            <a:r>
              <a:rPr lang="en-US" sz="1600" dirty="0"/>
              <a:t>We are </a:t>
            </a:r>
            <a:r>
              <a:rPr lang="en-US" sz="1600" b="1" dirty="0"/>
              <a:t>unable to track down victims </a:t>
            </a:r>
            <a:r>
              <a:rPr lang="en-US" sz="1600" dirty="0"/>
              <a:t>in the crowd out there every day.</a:t>
            </a:r>
          </a:p>
          <a:p>
            <a:pPr lvl="1"/>
            <a:r>
              <a:rPr lang="en-US" sz="1600" b="1" dirty="0"/>
              <a:t>The worst </a:t>
            </a:r>
            <a:r>
              <a:rPr lang="en-US" sz="1600" dirty="0"/>
              <a:t>is </a:t>
            </a:r>
            <a:r>
              <a:rPr lang="en-US" sz="1600" b="1" dirty="0"/>
              <a:t>they</a:t>
            </a:r>
            <a:r>
              <a:rPr lang="en-US" sz="1600" dirty="0"/>
              <a:t> </a:t>
            </a:r>
            <a:r>
              <a:rPr lang="en-US" sz="1600" b="1" dirty="0"/>
              <a:t>might not know </a:t>
            </a:r>
            <a:r>
              <a:rPr lang="en-US" sz="1600" dirty="0"/>
              <a:t>about</a:t>
            </a:r>
            <a:r>
              <a:rPr lang="en-US" sz="1600" b="1" dirty="0"/>
              <a:t> theirs infected.</a:t>
            </a:r>
          </a:p>
          <a:p>
            <a:pPr lvl="1"/>
            <a:r>
              <a:rPr lang="en-US" sz="1600" b="1" dirty="0"/>
              <a:t>The more late</a:t>
            </a:r>
            <a:r>
              <a:rPr lang="en-US" sz="1600" dirty="0"/>
              <a:t> we find out, </a:t>
            </a:r>
            <a:r>
              <a:rPr lang="en-US" sz="1600" b="1" dirty="0"/>
              <a:t>the more amount  of people contaminated with Covid-19.</a:t>
            </a:r>
          </a:p>
          <a:p>
            <a:endParaRPr lang="en-US" sz="2000" dirty="0"/>
          </a:p>
          <a:p>
            <a:r>
              <a:rPr lang="en-US" sz="2000" dirty="0"/>
              <a:t>So how to stop this situation keep continue?</a:t>
            </a:r>
          </a:p>
          <a:p>
            <a:pPr marL="0" indent="0" algn="ctr">
              <a:buNone/>
            </a:pPr>
            <a:r>
              <a:rPr lang="en-US" sz="4400" u="sng" dirty="0"/>
              <a:t>We find the infected faster!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DF407-9CB6-4955-8A07-93C412C2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1D6C5-980C-427C-BC00-41565B9E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5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7A35-1F4B-43A0-BDC1-016DE386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904" y="1690688"/>
            <a:ext cx="9829800" cy="3859742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So how can we find them quick and efficiently?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400" dirty="0"/>
              <a:t>We need to know </a:t>
            </a:r>
            <a:r>
              <a:rPr lang="en-US" sz="2400" b="1" dirty="0"/>
              <a:t>when</a:t>
            </a:r>
            <a:r>
              <a:rPr lang="en-US" sz="2400" dirty="0"/>
              <a:t> they </a:t>
            </a:r>
            <a:r>
              <a:rPr lang="en-US" sz="2400" b="1" dirty="0"/>
              <a:t>have first </a:t>
            </a:r>
            <a:r>
              <a:rPr lang="vi-VN" sz="2400" b="1" dirty="0"/>
              <a:t>symptom</a:t>
            </a:r>
            <a:r>
              <a:rPr lang="en-US" sz="2400" b="1" dirty="0"/>
              <a:t>s</a:t>
            </a:r>
            <a:r>
              <a:rPr lang="vi-VN" sz="2400" dirty="0"/>
              <a:t> </a:t>
            </a:r>
            <a:r>
              <a:rPr lang="en-US" sz="2400" b="1" dirty="0"/>
              <a:t>of Covid-19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dirty="0"/>
              <a:t>We need to know </a:t>
            </a:r>
            <a:r>
              <a:rPr lang="en-US" sz="2400" b="1" dirty="0"/>
              <a:t>how to communicate</a:t>
            </a:r>
            <a:r>
              <a:rPr lang="en-US" sz="2400" dirty="0"/>
              <a:t> and </a:t>
            </a:r>
            <a:r>
              <a:rPr lang="en-US" sz="2400" b="1" dirty="0"/>
              <a:t>warn</a:t>
            </a:r>
            <a:r>
              <a:rPr lang="en-US" sz="2400" dirty="0"/>
              <a:t> them as soon as we could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400" dirty="0"/>
              <a:t>We can </a:t>
            </a:r>
            <a:r>
              <a:rPr lang="en-US" sz="2400" b="1" dirty="0"/>
              <a:t>manage</a:t>
            </a:r>
            <a:r>
              <a:rPr lang="en-US" sz="2400" dirty="0"/>
              <a:t> a lot of patients </a:t>
            </a:r>
            <a:r>
              <a:rPr lang="en-US" sz="2400" b="1" dirty="0"/>
              <a:t>in real-time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0D187-4C2B-4C27-9C76-A668A2D9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1ADCB-9747-4994-BF25-CD6A31EC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6DE8F4-77FF-4E88-9B8A-8DABA1C75067}"/>
              </a:ext>
            </a:extLst>
          </p:cNvPr>
          <p:cNvSpPr/>
          <p:nvPr/>
        </p:nvSpPr>
        <p:spPr>
          <a:xfrm>
            <a:off x="444617" y="478172"/>
            <a:ext cx="1795244" cy="12125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2990B6-84D8-4E97-84F0-0558A497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 u="sng" dirty="0"/>
              <a:t>Part 1</a:t>
            </a:r>
            <a:r>
              <a:rPr lang="en-US" dirty="0"/>
              <a:t>: From a </a:t>
            </a:r>
            <a:r>
              <a:rPr lang="en-US" sz="2800" dirty="0"/>
              <a:t>small</a:t>
            </a:r>
            <a:r>
              <a:rPr lang="en-US" dirty="0"/>
              <a:t> idea to a </a:t>
            </a:r>
            <a:r>
              <a:rPr lang="en-US" sz="4800" b="1" dirty="0"/>
              <a:t>big</a:t>
            </a:r>
            <a:r>
              <a:rPr lang="en-US" dirty="0"/>
              <a:t> production</a:t>
            </a:r>
          </a:p>
        </p:txBody>
      </p:sp>
    </p:spTree>
    <p:extLst>
      <p:ext uri="{BB962C8B-B14F-4D97-AF65-F5344CB8AC3E}">
        <p14:creationId xmlns:p14="http://schemas.microsoft.com/office/powerpoint/2010/main" val="209729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DD27BF-956D-42D1-9EA8-0CF1E4B7CD95}"/>
              </a:ext>
            </a:extLst>
          </p:cNvPr>
          <p:cNvSpPr/>
          <p:nvPr/>
        </p:nvSpPr>
        <p:spPr>
          <a:xfrm>
            <a:off x="5339751" y="533693"/>
            <a:ext cx="3726611" cy="7763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5845A-E7BA-42AB-8672-B9CC66AD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53" y="1268256"/>
            <a:ext cx="4031298" cy="406908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And finally, we, our team decide to make a </a:t>
            </a:r>
            <a:r>
              <a:rPr lang="en-US" sz="2000" b="1" u="sng" dirty="0"/>
              <a:t>system</a:t>
            </a:r>
            <a:r>
              <a:rPr lang="en-US" sz="2000" dirty="0"/>
              <a:t> to track multiple users health and a </a:t>
            </a:r>
            <a:br>
              <a:rPr lang="en-US" sz="2000" dirty="0"/>
            </a:br>
            <a:r>
              <a:rPr lang="en-US" sz="4000" b="1" u="sng" dirty="0"/>
              <a:t>H</a:t>
            </a:r>
            <a:r>
              <a:rPr lang="en-US" b="1" u="sng" dirty="0"/>
              <a:t>ealthcare Wristband.</a:t>
            </a:r>
            <a:br>
              <a:rPr lang="en-US" dirty="0"/>
            </a:br>
            <a:r>
              <a:rPr lang="en-US" sz="1800" dirty="0"/>
              <a:t>Everything </a:t>
            </a:r>
            <a:r>
              <a:rPr lang="en-US" sz="2000" dirty="0"/>
              <a:t>to help protect patient and </a:t>
            </a:r>
            <a:r>
              <a:rPr lang="vi-VN" sz="2000" dirty="0"/>
              <a:t>country from community transfer!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942F-3B2A-41FB-B02C-77AAA5C5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751" y="318033"/>
            <a:ext cx="5858227" cy="5822657"/>
          </a:xfrm>
        </p:spPr>
        <p:txBody>
          <a:bodyPr/>
          <a:lstStyle/>
          <a:p>
            <a:r>
              <a:rPr lang="en-US" u="sng" dirty="0"/>
              <a:t>Our </a:t>
            </a:r>
            <a:r>
              <a:rPr lang="en-US" b="1" u="sng" dirty="0"/>
              <a:t>system</a:t>
            </a:r>
            <a:r>
              <a:rPr lang="en-US" u="sng" dirty="0"/>
              <a:t> could:</a:t>
            </a:r>
          </a:p>
          <a:p>
            <a:pPr>
              <a:lnSpc>
                <a:spcPct val="200000"/>
              </a:lnSpc>
            </a:pPr>
            <a:r>
              <a:rPr lang="en-US" dirty="0"/>
              <a:t>-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Track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manage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multiple users health in real-time.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Easy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start,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easy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maintain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Quick, convenient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and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efficient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DF3FF-A387-4570-98D4-D8A0E175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B6D9D-C9A9-46C2-BAA6-E0126058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1DC5036-E1FD-45FE-93E7-9AD3DF0B2BF1}"/>
              </a:ext>
            </a:extLst>
          </p:cNvPr>
          <p:cNvSpPr/>
          <p:nvPr/>
        </p:nvSpPr>
        <p:spPr>
          <a:xfrm>
            <a:off x="-370935" y="-45720"/>
            <a:ext cx="5669280" cy="6987188"/>
          </a:xfrm>
          <a:prstGeom prst="arc">
            <a:avLst>
              <a:gd name="adj1" fmla="val 16200000"/>
              <a:gd name="adj2" fmla="val 5134723"/>
            </a:avLst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2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2C03-DA7B-4BA3-B1F1-AEA004C4D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6515" y="1828800"/>
            <a:ext cx="7701261" cy="2000690"/>
          </a:xfrm>
        </p:spPr>
        <p:txBody>
          <a:bodyPr>
            <a:normAutofit/>
          </a:bodyPr>
          <a:lstStyle/>
          <a:p>
            <a:r>
              <a:rPr lang="en-US" sz="8000" b="1" u="sng" dirty="0"/>
              <a:t>Quick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90866-1153-4A94-B3AD-F3F6F8D4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4952" y="3904153"/>
            <a:ext cx="6592824" cy="996696"/>
          </a:xfrm>
        </p:spPr>
        <p:txBody>
          <a:bodyPr>
            <a:normAutofit/>
          </a:bodyPr>
          <a:lstStyle/>
          <a:p>
            <a:r>
              <a:rPr lang="en-US" u="sng" dirty="0"/>
              <a:t>Simple things</a:t>
            </a:r>
            <a:r>
              <a:rPr lang="en-US" dirty="0"/>
              <a:t> to know about our</a:t>
            </a:r>
          </a:p>
          <a:p>
            <a:r>
              <a:rPr lang="en-US" dirty="0"/>
              <a:t>Project and final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89F44-4031-4D5F-A120-14B736763D4F}"/>
              </a:ext>
            </a:extLst>
          </p:cNvPr>
          <p:cNvSpPr txBox="1"/>
          <p:nvPr/>
        </p:nvSpPr>
        <p:spPr>
          <a:xfrm>
            <a:off x="1702965" y="1157681"/>
            <a:ext cx="216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Part 2:</a:t>
            </a:r>
          </a:p>
        </p:txBody>
      </p:sp>
    </p:spTree>
    <p:extLst>
      <p:ext uri="{BB962C8B-B14F-4D97-AF65-F5344CB8AC3E}">
        <p14:creationId xmlns:p14="http://schemas.microsoft.com/office/powerpoint/2010/main" val="206349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2CEA96-BCBB-4366-8198-9F7529BF29F0}"/>
              </a:ext>
            </a:extLst>
          </p:cNvPr>
          <p:cNvSpPr/>
          <p:nvPr/>
        </p:nvSpPr>
        <p:spPr>
          <a:xfrm>
            <a:off x="307910" y="365125"/>
            <a:ext cx="1922105" cy="7841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B519C-52BF-4466-8EAB-2BCADE71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784167"/>
          </a:xfrm>
        </p:spPr>
        <p:txBody>
          <a:bodyPr/>
          <a:lstStyle/>
          <a:p>
            <a:r>
              <a:rPr lang="en-US" u="sng" dirty="0"/>
              <a:t>Part 2:</a:t>
            </a:r>
            <a:r>
              <a:rPr lang="en-US" dirty="0"/>
              <a:t> Quick </a:t>
            </a:r>
            <a:r>
              <a:rPr lang="en-US" u="sng" dirty="0"/>
              <a:t>Overview!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39CF-6B2F-40F2-818F-563B4865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149292"/>
            <a:ext cx="4835330" cy="4621546"/>
          </a:xfrm>
        </p:spPr>
        <p:txBody>
          <a:bodyPr>
            <a:normAutofit/>
          </a:bodyPr>
          <a:lstStyle/>
          <a:p>
            <a:r>
              <a:rPr lang="en-US" u="sng" dirty="0"/>
              <a:t>What is it?</a:t>
            </a:r>
          </a:p>
          <a:p>
            <a:pPr lvl="1"/>
            <a:r>
              <a:rPr lang="en-US" sz="1800" dirty="0"/>
              <a:t>It’s a </a:t>
            </a:r>
            <a:r>
              <a:rPr lang="en-US" sz="1800" b="1" dirty="0"/>
              <a:t>system</a:t>
            </a:r>
            <a:r>
              <a:rPr lang="en-US" sz="1800" dirty="0"/>
              <a:t> that </a:t>
            </a:r>
            <a:r>
              <a:rPr lang="en-US" sz="1800" b="1" dirty="0"/>
              <a:t>can </a:t>
            </a:r>
            <a:r>
              <a:rPr lang="vi-VN" sz="1800" b="1" dirty="0"/>
              <a:t>record </a:t>
            </a:r>
            <a:r>
              <a:rPr lang="en-US" sz="1800" b="1" dirty="0"/>
              <a:t>user’s health data</a:t>
            </a:r>
            <a:r>
              <a:rPr lang="en-US" sz="1800" dirty="0"/>
              <a:t> and </a:t>
            </a:r>
            <a:r>
              <a:rPr lang="en-US" sz="1800" b="1" dirty="0"/>
              <a:t>providing a “guess” </a:t>
            </a:r>
            <a:r>
              <a:rPr lang="en-US" sz="1800" dirty="0"/>
              <a:t>then is a “</a:t>
            </a:r>
            <a:r>
              <a:rPr lang="en-US" sz="1800" b="1" dirty="0"/>
              <a:t>warning</a:t>
            </a:r>
            <a:r>
              <a:rPr lang="en-US" sz="1800" dirty="0"/>
              <a:t>” </a:t>
            </a:r>
            <a:r>
              <a:rPr lang="en-US" sz="1800" b="1" dirty="0"/>
              <a:t>when</a:t>
            </a:r>
            <a:r>
              <a:rPr lang="en-US" sz="1800" dirty="0"/>
              <a:t> user </a:t>
            </a:r>
            <a:r>
              <a:rPr lang="en-US" sz="1800" b="1" dirty="0"/>
              <a:t>has symptoms</a:t>
            </a:r>
            <a:r>
              <a:rPr lang="en-US" sz="1800" dirty="0"/>
              <a:t> of Covid-19 </a:t>
            </a:r>
            <a:r>
              <a:rPr lang="en-US" sz="1100" i="1" dirty="0"/>
              <a:t>(the “guess” part is based on international data of thousand Covid-19 cases)</a:t>
            </a:r>
          </a:p>
          <a:p>
            <a:pPr lvl="1"/>
            <a:endParaRPr lang="en-US" sz="1100" i="1" dirty="0"/>
          </a:p>
          <a:p>
            <a:r>
              <a:rPr lang="en-US" u="sng" dirty="0"/>
              <a:t>What does it do?</a:t>
            </a:r>
          </a:p>
          <a:p>
            <a:pPr lvl="1"/>
            <a:r>
              <a:rPr lang="en-US" sz="1800" dirty="0"/>
              <a:t>It </a:t>
            </a:r>
            <a:r>
              <a:rPr lang="en-US" sz="1800" b="1" dirty="0"/>
              <a:t>get multiple user</a:t>
            </a:r>
            <a:r>
              <a:rPr lang="en-US" sz="1800" dirty="0"/>
              <a:t>’s </a:t>
            </a:r>
            <a:r>
              <a:rPr lang="en-US" sz="1800" b="1" dirty="0"/>
              <a:t>health data</a:t>
            </a:r>
            <a:r>
              <a:rPr lang="en-US" sz="1800" dirty="0"/>
              <a:t>, </a:t>
            </a:r>
            <a:r>
              <a:rPr lang="en-US" sz="1800" b="1" dirty="0"/>
              <a:t>push</a:t>
            </a:r>
            <a:r>
              <a:rPr lang="en-US" sz="1800" dirty="0"/>
              <a:t> to a </a:t>
            </a:r>
            <a:r>
              <a:rPr lang="en-US" sz="1800" b="1" dirty="0"/>
              <a:t>server</a:t>
            </a:r>
            <a:r>
              <a:rPr lang="en-US" sz="1800" dirty="0"/>
              <a:t> to </a:t>
            </a:r>
            <a:r>
              <a:rPr lang="en-US" sz="1800" b="1" dirty="0"/>
              <a:t>manage</a:t>
            </a:r>
            <a:r>
              <a:rPr lang="en-US" sz="1800" dirty="0"/>
              <a:t> them and if user has </a:t>
            </a:r>
            <a:r>
              <a:rPr lang="en-US" sz="1800" b="1" dirty="0"/>
              <a:t>symptoms</a:t>
            </a:r>
            <a:r>
              <a:rPr lang="en-US" sz="1800" dirty="0"/>
              <a:t> which it </a:t>
            </a:r>
            <a:r>
              <a:rPr lang="en-US" sz="1800" b="1" dirty="0"/>
              <a:t>detected</a:t>
            </a:r>
            <a:r>
              <a:rPr lang="en-US" sz="1800" dirty="0"/>
              <a:t>. Then the server will </a:t>
            </a:r>
            <a:r>
              <a:rPr lang="en-US" sz="1800" b="1" dirty="0"/>
              <a:t>raise a warning</a:t>
            </a:r>
            <a:r>
              <a:rPr lang="en-US" sz="1800" dirty="0"/>
              <a:t> to user and </a:t>
            </a:r>
            <a:r>
              <a:rPr lang="vi-VN" sz="1800" dirty="0"/>
              <a:t>the </a:t>
            </a:r>
            <a:r>
              <a:rPr lang="en-US" sz="1800" dirty="0"/>
              <a:t>nearest health faciality.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5F71C-373C-4A26-8D00-A75D6EB1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FET_Piltover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[Healthcare Wristband]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7BE94-6A23-4AC5-88CC-81095000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30A62-21F1-4D9F-A01C-813BB0B72719}"/>
              </a:ext>
            </a:extLst>
          </p:cNvPr>
          <p:cNvSpPr txBox="1"/>
          <p:nvPr/>
        </p:nvSpPr>
        <p:spPr>
          <a:xfrm>
            <a:off x="6493079" y="1149292"/>
            <a:ext cx="533632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How does it do that?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dirty="0"/>
              <a:t>Healthcare wristband measure user’s health data</a:t>
            </a:r>
            <a:r>
              <a:rPr lang="en-US" dirty="0"/>
              <a:t> (including: Heart rate, SpO2 rate and Temperature) then </a:t>
            </a:r>
            <a:r>
              <a:rPr lang="en-US" b="1" dirty="0"/>
              <a:t>send</a:t>
            </a:r>
            <a:r>
              <a:rPr lang="en-US" dirty="0"/>
              <a:t> it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server</a:t>
            </a:r>
            <a:r>
              <a:rPr lang="en-US" dirty="0"/>
              <a:t> using Bluetooth Low Energy technology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Server catch</a:t>
            </a:r>
            <a:r>
              <a:rPr lang="en-US" dirty="0"/>
              <a:t> data records and </a:t>
            </a:r>
            <a:r>
              <a:rPr lang="en-US" b="1" dirty="0"/>
              <a:t>check</a:t>
            </a:r>
            <a:r>
              <a:rPr lang="en-US" dirty="0"/>
              <a:t> if there is any signature of Covid-19 symptoms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If there is, </a:t>
            </a:r>
            <a:r>
              <a:rPr lang="en-US" dirty="0"/>
              <a:t>then server </a:t>
            </a:r>
            <a:r>
              <a:rPr lang="en-US" b="1" dirty="0"/>
              <a:t>send warning </a:t>
            </a:r>
            <a:r>
              <a:rPr lang="en-US" dirty="0"/>
              <a:t>to </a:t>
            </a:r>
            <a:r>
              <a:rPr lang="en-US" b="1" dirty="0"/>
              <a:t>user</a:t>
            </a:r>
            <a:r>
              <a:rPr lang="en-US" dirty="0"/>
              <a:t> and </a:t>
            </a:r>
            <a:r>
              <a:rPr lang="en-US" b="1" dirty="0"/>
              <a:t>health faciality manager</a:t>
            </a:r>
            <a:r>
              <a:rPr lang="en-US" dirty="0"/>
              <a:t>. Then </a:t>
            </a:r>
            <a:r>
              <a:rPr lang="en-US" b="1" dirty="0"/>
              <a:t>save</a:t>
            </a:r>
            <a:r>
              <a:rPr lang="en-US" dirty="0"/>
              <a:t> </a:t>
            </a:r>
            <a:r>
              <a:rPr lang="en-US" b="1" dirty="0"/>
              <a:t>data in</a:t>
            </a:r>
            <a:r>
              <a:rPr lang="en-US" dirty="0"/>
              <a:t> system’s </a:t>
            </a:r>
            <a:r>
              <a:rPr lang="en-US" b="1" dirty="0"/>
              <a:t>database</a:t>
            </a:r>
            <a:r>
              <a:rPr lang="en-US" dirty="0"/>
              <a:t>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59B8D9-5F0B-4190-8036-96794F937E17}"/>
              </a:ext>
            </a:extLst>
          </p:cNvPr>
          <p:cNvCxnSpPr/>
          <p:nvPr/>
        </p:nvCxnSpPr>
        <p:spPr>
          <a:xfrm>
            <a:off x="6096000" y="1149292"/>
            <a:ext cx="0" cy="4269996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317C6-3766-4AFC-A0F9-063E8FDC39BD}"/>
              </a:ext>
            </a:extLst>
          </p:cNvPr>
          <p:cNvCxnSpPr/>
          <p:nvPr/>
        </p:nvCxnSpPr>
        <p:spPr>
          <a:xfrm flipH="1">
            <a:off x="981512" y="2934396"/>
            <a:ext cx="5114488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1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9C9DD1C7-B78F-4A85-90BB-596E053945CE}"/>
              </a:ext>
            </a:extLst>
          </p:cNvPr>
          <p:cNvSpPr/>
          <p:nvPr/>
        </p:nvSpPr>
        <p:spPr>
          <a:xfrm>
            <a:off x="8989054" y="1375636"/>
            <a:ext cx="2901333" cy="2265332"/>
          </a:xfrm>
          <a:prstGeom prst="wedgeRectCallout">
            <a:avLst/>
          </a:prstGeom>
          <a:solidFill>
            <a:schemeClr val="bg1"/>
          </a:solidFill>
          <a:ln w="57150">
            <a:solidFill>
              <a:srgbClr val="FF9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D87339-48ED-4DB0-955A-A94A43D8E6D2}"/>
              </a:ext>
            </a:extLst>
          </p:cNvPr>
          <p:cNvCxnSpPr/>
          <p:nvPr/>
        </p:nvCxnSpPr>
        <p:spPr>
          <a:xfrm>
            <a:off x="7971454" y="1052914"/>
            <a:ext cx="0" cy="496654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3FDF7D-5735-48C9-8892-22ACFE057116}"/>
              </a:ext>
            </a:extLst>
          </p:cNvPr>
          <p:cNvCxnSpPr/>
          <p:nvPr/>
        </p:nvCxnSpPr>
        <p:spPr>
          <a:xfrm>
            <a:off x="3564294" y="1163668"/>
            <a:ext cx="0" cy="496654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64F9E8-E3C0-4A8D-9B36-59C69829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83"/>
                    </a14:imgEffect>
                    <a14:imgEffect>
                      <a14:saturation sat="1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32340"/>
            <a:ext cx="1547769" cy="154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56D5AD5-CE49-4304-84D0-0202308908FC}"/>
              </a:ext>
            </a:extLst>
          </p:cNvPr>
          <p:cNvSpPr/>
          <p:nvPr/>
        </p:nvSpPr>
        <p:spPr>
          <a:xfrm flipH="1">
            <a:off x="194265" y="2399172"/>
            <a:ext cx="2130468" cy="1518204"/>
          </a:xfrm>
          <a:prstGeom prst="wedgeRectCallout">
            <a:avLst/>
          </a:prstGeom>
          <a:solidFill>
            <a:schemeClr val="bg1"/>
          </a:solidFill>
          <a:ln w="38100">
            <a:solidFill>
              <a:srgbClr val="FF9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CFD95-F1E9-4797-AA3E-77CD6CF5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FET_Piltover [Healthcare Wristband]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7E2AB-ACA3-4B38-802B-7A014C2A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B25198-4B1B-4613-831F-2C3CF4CC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112"/>
            <a:ext cx="10515600" cy="792556"/>
          </a:xfrm>
        </p:spPr>
        <p:txBody>
          <a:bodyPr/>
          <a:lstStyle/>
          <a:p>
            <a:r>
              <a:rPr lang="en-US" u="sng" dirty="0"/>
              <a:t>System structure: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B06A32-8C12-49A6-A93D-C0B61014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13" y="136525"/>
            <a:ext cx="2277611" cy="227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reless, Wifi, Wireless Signal">
            <a:extLst>
              <a:ext uri="{FF2B5EF4-FFF2-40B4-BE49-F238E27FC236}">
                <a16:creationId xmlns:a16="http://schemas.microsoft.com/office/drawing/2014/main" id="{E9F6D609-C341-46EB-A519-E738EE90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034"/>
                    </a14:imgEffect>
                    <a14:imgEffect>
                      <a14:saturation sat="1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83675">
            <a:off x="1774273" y="3513033"/>
            <a:ext cx="1223394" cy="83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reless, Wifi, Wireless Signal">
            <a:extLst>
              <a:ext uri="{FF2B5EF4-FFF2-40B4-BE49-F238E27FC236}">
                <a16:creationId xmlns:a16="http://schemas.microsoft.com/office/drawing/2014/main" id="{B04EEB4A-2455-45D8-9B00-6A15A8749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22964">
            <a:off x="4455253" y="1833159"/>
            <a:ext cx="1064703" cy="72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reless, Wifi, Wireless Signal">
            <a:extLst>
              <a:ext uri="{FF2B5EF4-FFF2-40B4-BE49-F238E27FC236}">
                <a16:creationId xmlns:a16="http://schemas.microsoft.com/office/drawing/2014/main" id="{2580F2B8-F076-4D7C-BFC0-81738D18E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92865">
            <a:off x="6131498" y="1854950"/>
            <a:ext cx="1105156" cy="7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martphone, Mobile, Phone">
            <a:extLst>
              <a:ext uri="{FF2B5EF4-FFF2-40B4-BE49-F238E27FC236}">
                <a16:creationId xmlns:a16="http://schemas.microsoft.com/office/drawing/2014/main" id="{B64C87E9-1B12-48E1-B527-E4DF89BC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58" y="4003270"/>
            <a:ext cx="1327834" cy="13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Wireless, Wifi, Wireless Signal">
            <a:extLst>
              <a:ext uri="{FF2B5EF4-FFF2-40B4-BE49-F238E27FC236}">
                <a16:creationId xmlns:a16="http://schemas.microsoft.com/office/drawing/2014/main" id="{425E04A3-2393-475B-B92B-282782189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6487">
            <a:off x="8205620" y="3548495"/>
            <a:ext cx="1223394" cy="83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B2AF17-19C4-4411-B772-B9CDFAD26FA4}"/>
              </a:ext>
            </a:extLst>
          </p:cNvPr>
          <p:cNvCxnSpPr>
            <a:cxnSpLocks/>
            <a:stCxn id="1034" idx="0"/>
            <a:endCxn id="12" idx="0"/>
          </p:cNvCxnSpPr>
          <p:nvPr/>
        </p:nvCxnSpPr>
        <p:spPr>
          <a:xfrm>
            <a:off x="6981687" y="2468051"/>
            <a:ext cx="1469279" cy="129577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AF0244-B62F-45FE-AFAE-4BA1EC8C16B7}"/>
              </a:ext>
            </a:extLst>
          </p:cNvPr>
          <p:cNvCxnSpPr>
            <a:stCxn id="1030" idx="0"/>
            <a:endCxn id="1032" idx="0"/>
          </p:cNvCxnSpPr>
          <p:nvPr/>
        </p:nvCxnSpPr>
        <p:spPr>
          <a:xfrm flipV="1">
            <a:off x="2728301" y="2387572"/>
            <a:ext cx="1947442" cy="130263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5C36D1-16A0-4D41-983C-39EFE85F6D01}"/>
              </a:ext>
            </a:extLst>
          </p:cNvPr>
          <p:cNvSpPr txBox="1"/>
          <p:nvPr/>
        </p:nvSpPr>
        <p:spPr>
          <a:xfrm>
            <a:off x="253090" y="2457106"/>
            <a:ext cx="211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Wristband: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</a:t>
            </a:r>
            <a:r>
              <a:rPr lang="en-US"/>
              <a:t>health 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Send to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69D55C-3491-4EC1-AC5D-9E9EDD61B738}"/>
              </a:ext>
            </a:extLst>
          </p:cNvPr>
          <p:cNvSpPr txBox="1"/>
          <p:nvPr/>
        </p:nvSpPr>
        <p:spPr>
          <a:xfrm rot="19586756">
            <a:off x="3175093" y="2734105"/>
            <a:ext cx="6748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D14D9C-A92F-49CD-BF27-96BCB82B6891}"/>
              </a:ext>
            </a:extLst>
          </p:cNvPr>
          <p:cNvSpPr txBox="1"/>
          <p:nvPr/>
        </p:nvSpPr>
        <p:spPr>
          <a:xfrm rot="19558155">
            <a:off x="3350508" y="3113725"/>
            <a:ext cx="67735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6E16CD57-B43D-45F8-ADE8-692DA9A18B0B}"/>
              </a:ext>
            </a:extLst>
          </p:cNvPr>
          <p:cNvSpPr/>
          <p:nvPr/>
        </p:nvSpPr>
        <p:spPr>
          <a:xfrm rot="10800000">
            <a:off x="4070596" y="2862703"/>
            <a:ext cx="2723828" cy="2175865"/>
          </a:xfrm>
          <a:prstGeom prst="wedgeRectCallout">
            <a:avLst>
              <a:gd name="adj1" fmla="val -19805"/>
              <a:gd name="adj2" fmla="val 62929"/>
            </a:avLst>
          </a:prstGeom>
          <a:solidFill>
            <a:srgbClr val="FFFFFF"/>
          </a:solidFill>
          <a:ln w="38100">
            <a:solidFill>
              <a:srgbClr val="FF9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BC5FB8-FA44-4A27-8C08-F0F3911D570D}"/>
              </a:ext>
            </a:extLst>
          </p:cNvPr>
          <p:cNvSpPr txBox="1"/>
          <p:nvPr/>
        </p:nvSpPr>
        <p:spPr>
          <a:xfrm>
            <a:off x="4268767" y="3055177"/>
            <a:ext cx="2421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Server: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Receive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vi-VN" dirty="0"/>
              <a:t>Judge”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Store system’s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Hosting website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53E9F8-A383-485C-815C-7E66B0AB5BDD}"/>
              </a:ext>
            </a:extLst>
          </p:cNvPr>
          <p:cNvSpPr txBox="1"/>
          <p:nvPr/>
        </p:nvSpPr>
        <p:spPr>
          <a:xfrm rot="2428925">
            <a:off x="7201599" y="2891113"/>
            <a:ext cx="15675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Wi-fi    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48935-456A-4278-933B-018FE87A1A11}"/>
              </a:ext>
            </a:extLst>
          </p:cNvPr>
          <p:cNvSpPr txBox="1"/>
          <p:nvPr/>
        </p:nvSpPr>
        <p:spPr>
          <a:xfrm rot="2454462">
            <a:off x="6716372" y="3097662"/>
            <a:ext cx="17494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  Warning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13E4B-0DD5-4BCB-ACB9-24ECBCE38E2E}"/>
              </a:ext>
            </a:extLst>
          </p:cNvPr>
          <p:cNvSpPr txBox="1"/>
          <p:nvPr/>
        </p:nvSpPr>
        <p:spPr>
          <a:xfrm>
            <a:off x="9173758" y="1553632"/>
            <a:ext cx="2556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Smart phone: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Get, show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warning</a:t>
            </a:r>
          </a:p>
          <a:p>
            <a:pPr marL="285750" indent="-285750">
              <a:buFontTx/>
              <a:buChar char="-"/>
            </a:pPr>
            <a:r>
              <a:rPr lang="en-US" u="sng" dirty="0"/>
              <a:t>User’s </a:t>
            </a:r>
            <a:r>
              <a:rPr lang="en-US" b="1" u="sng" dirty="0"/>
              <a:t>Key</a:t>
            </a:r>
          </a:p>
          <a:p>
            <a:pPr marL="285750" indent="-285750">
              <a:buFontTx/>
              <a:buChar char="-"/>
            </a:pPr>
            <a:r>
              <a:rPr lang="en-US" dirty="0"/>
              <a:t>Sign in, setup new user</a:t>
            </a:r>
          </a:p>
        </p:txBody>
      </p:sp>
    </p:spTree>
    <p:extLst>
      <p:ext uri="{BB962C8B-B14F-4D97-AF65-F5344CB8AC3E}">
        <p14:creationId xmlns:p14="http://schemas.microsoft.com/office/powerpoint/2010/main" val="232017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BB1A13-470D-4E18-A038-24BCFC769CD7}"/>
              </a:ext>
            </a:extLst>
          </p:cNvPr>
          <p:cNvSpPr/>
          <p:nvPr/>
        </p:nvSpPr>
        <p:spPr>
          <a:xfrm>
            <a:off x="7147249" y="1548882"/>
            <a:ext cx="2090057" cy="7557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9FA02-321C-4F40-8DB1-5C0A9316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596973"/>
            <a:ext cx="5559552" cy="2514600"/>
          </a:xfrm>
        </p:spPr>
        <p:txBody>
          <a:bodyPr/>
          <a:lstStyle/>
          <a:p>
            <a:pPr algn="r"/>
            <a:r>
              <a:rPr lang="en-US" sz="4400" u="sng" dirty="0">
                <a:solidFill>
                  <a:schemeClr val="tx1"/>
                </a:solidFill>
              </a:rPr>
              <a:t>Part 3:</a:t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b="1" u="sng" dirty="0"/>
              <a:t>Into the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67CE3-C1AB-479E-9134-4DADC34A2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3111573"/>
            <a:ext cx="5559552" cy="1536192"/>
          </a:xfrm>
        </p:spPr>
        <p:txBody>
          <a:bodyPr/>
          <a:lstStyle/>
          <a:p>
            <a:pPr algn="r"/>
            <a:r>
              <a:rPr lang="en-US" sz="1600" dirty="0"/>
              <a:t>Go in to </a:t>
            </a:r>
            <a:r>
              <a:rPr lang="en-US" sz="1600" b="1" u="sng" dirty="0"/>
              <a:t>every single detail </a:t>
            </a:r>
          </a:p>
          <a:p>
            <a:pPr algn="r"/>
            <a:r>
              <a:rPr lang="en-US" sz="1600" dirty="0"/>
              <a:t>to talk about how </a:t>
            </a:r>
            <a:r>
              <a:rPr lang="en-US" sz="1600" b="1" u="sng" dirty="0"/>
              <a:t>to re-create</a:t>
            </a:r>
          </a:p>
          <a:p>
            <a:pPr algn="r"/>
            <a:r>
              <a:rPr lang="en-US" sz="1600" b="1" u="sng" dirty="0"/>
              <a:t>this system </a:t>
            </a:r>
            <a:r>
              <a:rPr lang="en-US" sz="1600" dirty="0"/>
              <a:t>exactly the same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1403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492</TotalTime>
  <Words>1097</Words>
  <Application>Microsoft Office PowerPoint</Application>
  <PresentationFormat>Widescreen</PresentationFormat>
  <Paragraphs>200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Bahnschrift</vt:lpstr>
      <vt:lpstr>Bookman Old Style</vt:lpstr>
      <vt:lpstr>Calibri</vt:lpstr>
      <vt:lpstr>Tw Cen MT</vt:lpstr>
      <vt:lpstr>ShapesVTI</vt:lpstr>
      <vt:lpstr>FET_Piltover IoT Challenge 2022</vt:lpstr>
      <vt:lpstr>PowerPoint Presentation</vt:lpstr>
      <vt:lpstr>Part 1: From a small idea to a big production</vt:lpstr>
      <vt:lpstr>Part 1: From a small idea to a big production</vt:lpstr>
      <vt:lpstr>And finally, we, our team decide to make a system to track multiple users health and a  Healthcare Wristband. Everything to help protect patient and country from community transfer!</vt:lpstr>
      <vt:lpstr>Quick Overview</vt:lpstr>
      <vt:lpstr>Part 2: Quick Overview!</vt:lpstr>
      <vt:lpstr>System structure:</vt:lpstr>
      <vt:lpstr>Part 3: Into the details</vt:lpstr>
      <vt:lpstr>From structure:</vt:lpstr>
      <vt:lpstr>The Wristband </vt:lpstr>
      <vt:lpstr>PowerPoint Presentation</vt:lpstr>
      <vt:lpstr>The Server</vt:lpstr>
      <vt:lpstr>System server:</vt:lpstr>
      <vt:lpstr>PowerPoint Presentation</vt:lpstr>
      <vt:lpstr>Android Application</vt:lpstr>
      <vt:lpstr>Final result  and Summary</vt:lpstr>
      <vt:lpstr>This url will give you the answer!</vt:lpstr>
      <vt:lpstr>Thank you  for reading!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FET_Piltover IoT Challenge 2022</dc:title>
  <dc:creator>Kakashi Gaya</dc:creator>
  <cp:lastModifiedBy>Đức Hà Duyên</cp:lastModifiedBy>
  <cp:revision>7</cp:revision>
  <dcterms:created xsi:type="dcterms:W3CDTF">2022-05-01T13:29:52Z</dcterms:created>
  <dcterms:modified xsi:type="dcterms:W3CDTF">2022-05-02T14:32:31Z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