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80" r:id="rId2"/>
    <p:sldId id="278" r:id="rId3"/>
    <p:sldId id="281" r:id="rId4"/>
    <p:sldId id="282" r:id="rId5"/>
    <p:sldId id="283" r:id="rId6"/>
    <p:sldId id="284" r:id="rId7"/>
    <p:sldId id="285" r:id="rId8"/>
    <p:sldId id="287" r:id="rId9"/>
    <p:sldId id="286" r:id="rId10"/>
    <p:sldId id="288" r:id="rId11"/>
    <p:sldId id="289" r:id="rId12"/>
    <p:sldId id="290" r:id="rId13"/>
    <p:sldId id="291" r:id="rId14"/>
    <p:sldId id="292" r:id="rId15"/>
    <p:sldId id="293" r:id="rId16"/>
    <p:sldId id="294" r:id="rId17"/>
    <p:sldId id="295" r:id="rId18"/>
    <p:sldId id="297" r:id="rId19"/>
    <p:sldId id="299" r:id="rId20"/>
    <p:sldId id="300" r:id="rId21"/>
    <p:sldId id="301" r:id="rId22"/>
    <p:sldId id="314" r:id="rId23"/>
    <p:sldId id="313" r:id="rId24"/>
    <p:sldId id="315" r:id="rId25"/>
    <p:sldId id="316" r:id="rId26"/>
    <p:sldId id="317" r:id="rId27"/>
    <p:sldId id="318" r:id="rId28"/>
    <p:sldId id="319" r:id="rId29"/>
    <p:sldId id="320" r:id="rId30"/>
    <p:sldId id="321" r:id="rId31"/>
    <p:sldId id="322" r:id="rId32"/>
    <p:sldId id="323" r:id="rId33"/>
    <p:sldId id="324" r:id="rId34"/>
    <p:sldId id="330" r:id="rId35"/>
    <p:sldId id="331" r:id="rId36"/>
    <p:sldId id="302" r:id="rId37"/>
    <p:sldId id="305" r:id="rId38"/>
    <p:sldId id="326" r:id="rId39"/>
    <p:sldId id="327" r:id="rId40"/>
    <p:sldId id="306" r:id="rId41"/>
    <p:sldId id="307" r:id="rId42"/>
    <p:sldId id="329" r:id="rId43"/>
    <p:sldId id="309" r:id="rId44"/>
    <p:sldId id="325" r:id="rId45"/>
    <p:sldId id="310" r:id="rId46"/>
    <p:sldId id="311" r:id="rId47"/>
    <p:sldId id="312" r:id="rId48"/>
    <p:sldId id="33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00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6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319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41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1195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39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4012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70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2614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81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8644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12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859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53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3393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54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20495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5028" y="935146"/>
            <a:ext cx="12192000" cy="1569660"/>
          </a:xfrm>
          <a:prstGeom prst="rect">
            <a:avLst/>
          </a:prstGeom>
          <a:noFill/>
        </p:spPr>
        <p:txBody>
          <a:bodyPr wrap="square" rtlCol="0">
            <a:spAutoFit/>
          </a:bodyPr>
          <a:lstStyle/>
          <a:p>
            <a:pPr algn="ctr"/>
            <a:r>
              <a:rPr lang="en-US" sz="9600" dirty="0" smtClean="0">
                <a:solidFill>
                  <a:schemeClr val="accent1">
                    <a:lumMod val="75000"/>
                  </a:schemeClr>
                </a:solidFill>
                <a:latin typeface="Times New Roman" panose="02020603050405020304" pitchFamily="18" charset="0"/>
                <a:cs typeface="Times New Roman" panose="02020603050405020304" pitchFamily="18" charset="0"/>
              </a:rPr>
              <a:t>Hệ mã hóa RC5</a:t>
            </a:r>
            <a:endParaRPr lang="en-US" sz="9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62836" y="2869818"/>
            <a:ext cx="6514514" cy="3582081"/>
          </a:xfrm>
          <a:prstGeom prst="rect">
            <a:avLst/>
          </a:prstGeom>
        </p:spPr>
      </p:pic>
    </p:spTree>
    <p:extLst>
      <p:ext uri="{BB962C8B-B14F-4D97-AF65-F5344CB8AC3E}">
        <p14:creationId xmlns:p14="http://schemas.microsoft.com/office/powerpoint/2010/main" val="325202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8"/>
            <a:ext cx="8596668" cy="4697411"/>
          </a:xfrm>
        </p:spPr>
        <p:txBody>
          <a:bodyPr>
            <a:normAutofit lnSpcReduction="10000"/>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4.3: Mở rộng khóa:</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Thuật toán mở rộng khóa K thành một tập S có t giá trị nhị phân.</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t = 2(r + 1).</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Các giá trị ngẫu nhiên nhưng được xác định bằng khóa K và 2 hằng số lý tưởng Pw và Qw.</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115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10648163" cy="4697411"/>
          </a:xfrm>
        </p:spPr>
        <p:txBody>
          <a:bodyPr>
            <a:normAutofit fontScale="92500" lnSpcReduction="10000"/>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4.4: Hằng số lý tưởng Pw và Qw:</a:t>
            </a:r>
          </a:p>
          <a:p>
            <a:pPr lvl="1"/>
            <a:r>
              <a:rPr lang="en-US" sz="4300" dirty="0" smtClean="0">
                <a:solidFill>
                  <a:schemeClr val="tx1"/>
                </a:solidFill>
                <a:latin typeface="Times New Roman" panose="02020603050405020304" pitchFamily="18" charset="0"/>
                <a:cs typeface="Times New Roman" panose="02020603050405020304" pitchFamily="18" charset="0"/>
              </a:rPr>
              <a:t> Pw = ((e - 2) 2</a:t>
            </a:r>
            <a:r>
              <a:rPr lang="en-US" sz="4300" baseline="30000" dirty="0" smtClean="0">
                <a:solidFill>
                  <a:schemeClr val="tx1"/>
                </a:solidFill>
                <a:latin typeface="Times New Roman" panose="02020603050405020304" pitchFamily="18" charset="0"/>
                <a:cs typeface="Times New Roman" panose="02020603050405020304" pitchFamily="18" charset="0"/>
              </a:rPr>
              <a:t>w</a:t>
            </a:r>
            <a:r>
              <a:rPr lang="en-US" sz="4300" dirty="0" smtClean="0">
                <a:solidFill>
                  <a:schemeClr val="tx1"/>
                </a:solidFill>
                <a:latin typeface="Times New Roman" panose="02020603050405020304" pitchFamily="18" charset="0"/>
                <a:cs typeface="Times New Roman" panose="02020603050405020304" pitchFamily="18" charset="0"/>
              </a:rPr>
              <a:t>).</a:t>
            </a:r>
          </a:p>
          <a:p>
            <a:pPr lvl="1"/>
            <a:r>
              <a:rPr lang="en-US" sz="4300" dirty="0" smtClean="0">
                <a:solidFill>
                  <a:schemeClr val="tx1"/>
                </a:solidFill>
                <a:latin typeface="Times New Roman" panose="02020603050405020304" pitchFamily="18" charset="0"/>
                <a:cs typeface="Times New Roman" panose="02020603050405020304" pitchFamily="18" charset="0"/>
              </a:rPr>
              <a:t> Qw </a:t>
            </a:r>
            <a:r>
              <a:rPr lang="en-US" sz="4300" dirty="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((Ø </a:t>
            </a:r>
            <a:r>
              <a:rPr lang="en-US" sz="4300" dirty="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1) </a:t>
            </a:r>
            <a:r>
              <a:rPr lang="en-US" sz="4300" dirty="0">
                <a:solidFill>
                  <a:schemeClr val="tx1"/>
                </a:solidFill>
                <a:latin typeface="Times New Roman" panose="02020603050405020304" pitchFamily="18" charset="0"/>
                <a:cs typeface="Times New Roman" panose="02020603050405020304" pitchFamily="18" charset="0"/>
              </a:rPr>
              <a:t>2</a:t>
            </a:r>
            <a:r>
              <a:rPr lang="en-US" sz="4300" baseline="30000" dirty="0">
                <a:solidFill>
                  <a:schemeClr val="tx1"/>
                </a:solidFill>
                <a:latin typeface="Times New Roman" panose="02020603050405020304" pitchFamily="18" charset="0"/>
                <a:cs typeface="Times New Roman" panose="02020603050405020304" pitchFamily="18" charset="0"/>
              </a:rPr>
              <a:t>w</a:t>
            </a:r>
            <a:r>
              <a:rPr lang="en-US" sz="4300" dirty="0" smtClean="0">
                <a:solidFill>
                  <a:schemeClr val="tx1"/>
                </a:solidFill>
                <a:latin typeface="Times New Roman" panose="02020603050405020304" pitchFamily="18" charset="0"/>
                <a:cs typeface="Times New Roman" panose="02020603050405020304" pitchFamily="18" charset="0"/>
              </a:rPr>
              <a:t>).</a:t>
            </a:r>
            <a:endParaRPr lang="en-US" sz="4300" dirty="0">
              <a:solidFill>
                <a:schemeClr val="tx1"/>
              </a:solidFill>
              <a:latin typeface="Times New Roman" panose="02020603050405020304" pitchFamily="18" charset="0"/>
              <a:cs typeface="Times New Roman" panose="02020603050405020304" pitchFamily="18" charset="0"/>
            </a:endParaRPr>
          </a:p>
          <a:p>
            <a:pPr lvl="1"/>
            <a:r>
              <a:rPr lang="en-US" sz="4800" dirty="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e </a:t>
            </a:r>
            <a:r>
              <a:rPr lang="en-US" sz="4300" dirty="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2.178281828459... (cơ số </a:t>
            </a:r>
            <a:r>
              <a:rPr lang="en-US" sz="4300" dirty="0">
                <a:solidFill>
                  <a:schemeClr val="tx1"/>
                </a:solidFill>
                <a:latin typeface="Times New Roman" panose="02020603050405020304" pitchFamily="18" charset="0"/>
                <a:cs typeface="Times New Roman" panose="02020603050405020304" pitchFamily="18" charset="0"/>
              </a:rPr>
              <a:t>logarithms tự nhiên</a:t>
            </a:r>
            <a:r>
              <a:rPr lang="en-US" sz="4300" dirty="0" smtClean="0">
                <a:solidFill>
                  <a:schemeClr val="tx1"/>
                </a:solidFill>
                <a:latin typeface="Times New Roman" panose="02020603050405020304" pitchFamily="18" charset="0"/>
                <a:cs typeface="Times New Roman" panose="02020603050405020304" pitchFamily="18" charset="0"/>
              </a:rPr>
              <a:t>).</a:t>
            </a:r>
          </a:p>
          <a:p>
            <a:pPr lvl="1"/>
            <a:r>
              <a:rPr lang="en-US" sz="4300" dirty="0" smtClean="0">
                <a:solidFill>
                  <a:schemeClr val="tx1"/>
                </a:solidFill>
                <a:latin typeface="Times New Roman" panose="02020603050405020304" pitchFamily="18" charset="0"/>
                <a:cs typeface="Times New Roman" panose="02020603050405020304" pitchFamily="18" charset="0"/>
              </a:rPr>
              <a:t> Ø </a:t>
            </a:r>
            <a:r>
              <a:rPr lang="en-US" sz="4300" dirty="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1.618033988749... </a:t>
            </a:r>
            <a:r>
              <a:rPr lang="en-US" sz="4300" dirty="0">
                <a:solidFill>
                  <a:schemeClr val="tx1"/>
                </a:solidFill>
                <a:latin typeface="Times New Roman" panose="02020603050405020304" pitchFamily="18" charset="0"/>
                <a:cs typeface="Times New Roman" panose="02020603050405020304" pitchFamily="18" charset="0"/>
              </a:rPr>
              <a:t>(tỉ lệ vàng</a:t>
            </a:r>
            <a:r>
              <a:rPr lang="en-US" sz="4300" dirty="0" smtClean="0">
                <a:solidFill>
                  <a:schemeClr val="tx1"/>
                </a:solidFill>
                <a:latin typeface="Times New Roman" panose="02020603050405020304" pitchFamily="18" charset="0"/>
                <a:cs typeface="Times New Roman" panose="02020603050405020304" pitchFamily="18" charset="0"/>
              </a:rPr>
              <a:t>).</a:t>
            </a:r>
          </a:p>
          <a:p>
            <a:pPr lvl="1"/>
            <a:r>
              <a:rPr lang="en-US" sz="4300" dirty="0">
                <a:solidFill>
                  <a:schemeClr val="tx1"/>
                </a:solidFill>
                <a:latin typeface="Times New Roman" panose="02020603050405020304" pitchFamily="18" charset="0"/>
                <a:cs typeface="Times New Roman" panose="02020603050405020304" pitchFamily="18" charset="0"/>
              </a:rPr>
              <a:t> Odd (x) là số nguyên lẻ gần x </a:t>
            </a:r>
            <a:r>
              <a:rPr lang="en-US" sz="4300" dirty="0" smtClean="0">
                <a:solidFill>
                  <a:schemeClr val="tx1"/>
                </a:solidFill>
                <a:latin typeface="Times New Roman" panose="02020603050405020304" pitchFamily="18" charset="0"/>
                <a:cs typeface="Times New Roman" panose="02020603050405020304" pitchFamily="18" charset="0"/>
              </a:rPr>
              <a:t>nhất.</a:t>
            </a:r>
            <a:endParaRPr lang="en-US" sz="4300" dirty="0">
              <a:solidFill>
                <a:schemeClr val="tx1"/>
              </a:solidFill>
              <a:latin typeface="Times New Roman" panose="02020603050405020304" pitchFamily="18" charset="0"/>
              <a:cs typeface="Times New Roman" panose="02020603050405020304" pitchFamily="18" charset="0"/>
            </a:endParaRPr>
          </a:p>
          <a:p>
            <a:pPr lvl="1"/>
            <a:endParaRPr lang="en-US" sz="3800" dirty="0">
              <a:latin typeface="Times New Roman" panose="02020603050405020304" pitchFamily="18" charset="0"/>
              <a:cs typeface="Times New Roman" panose="02020603050405020304" pitchFamily="18" charset="0"/>
            </a:endParaRPr>
          </a:p>
          <a:p>
            <a:pPr lvl="2"/>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86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341877" cy="4697411"/>
          </a:xfrm>
        </p:spPr>
        <p:txBody>
          <a:bodyPr>
            <a:norm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4.5: Các giá trị khác:</a:t>
            </a:r>
          </a:p>
          <a:p>
            <a:pPr lvl="1"/>
            <a:r>
              <a:rPr lang="en-US" sz="4000" dirty="0">
                <a:solidFill>
                  <a:schemeClr val="tx1"/>
                </a:solidFill>
                <a:latin typeface="Times New Roman" panose="02020603050405020304" pitchFamily="18" charset="0"/>
                <a:cs typeface="Times New Roman" panose="02020603050405020304" pitchFamily="18" charset="0"/>
              </a:rPr>
              <a:t> t = 2(r + 1) : số phần tử của bảng khóa mở rộng S</a:t>
            </a:r>
            <a:r>
              <a:rPr lang="en-US" sz="4000" dirty="0" smtClean="0">
                <a:solidFill>
                  <a:schemeClr val="tx1"/>
                </a:solidFill>
                <a:latin typeface="Times New Roman" panose="02020603050405020304" pitchFamily="18" charset="0"/>
                <a:cs typeface="Times New Roman" panose="02020603050405020304" pitchFamily="18" charset="0"/>
              </a:rPr>
              <a:t>.</a:t>
            </a:r>
          </a:p>
          <a:p>
            <a:pPr lvl="1"/>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u = w/8 : u là số lượng các byte của khối </a:t>
            </a:r>
            <a:r>
              <a:rPr lang="vi-VN" sz="4000" dirty="0" smtClean="0">
                <a:solidFill>
                  <a:schemeClr val="tx1"/>
                </a:solidFill>
                <a:latin typeface="Times New Roman" panose="02020603050405020304" pitchFamily="18" charset="0"/>
                <a:cs typeface="Times New Roman" panose="02020603050405020304" pitchFamily="18" charset="0"/>
              </a:rPr>
              <a:t>w</a:t>
            </a:r>
            <a:r>
              <a:rPr lang="en-US" sz="4000" dirty="0" smtClean="0">
                <a:solidFill>
                  <a:schemeClr val="tx1"/>
                </a:solidFill>
                <a:latin typeface="Times New Roman" panose="02020603050405020304" pitchFamily="18" charset="0"/>
                <a:cs typeface="Times New Roman" panose="02020603050405020304" pitchFamily="18" charset="0"/>
              </a:rPr>
              <a:t>.</a:t>
            </a:r>
            <a:endParaRPr lang="vi-VN" sz="4000" dirty="0">
              <a:solidFill>
                <a:schemeClr val="tx1"/>
              </a:solidFill>
              <a:latin typeface="Times New Roman" panose="02020603050405020304" pitchFamily="18" charset="0"/>
              <a:cs typeface="Times New Roman" panose="02020603050405020304" pitchFamily="18" charset="0"/>
            </a:endParaRPr>
          </a:p>
          <a:p>
            <a:pPr lvl="1"/>
            <a:r>
              <a:rPr lang="en-US" sz="4000" dirty="0">
                <a:solidFill>
                  <a:schemeClr val="tx1"/>
                </a:solidFill>
                <a:latin typeface="Times New Roman" panose="02020603050405020304" pitchFamily="18" charset="0"/>
                <a:cs typeface="Times New Roman" panose="02020603050405020304" pitchFamily="18" charset="0"/>
              </a:rPr>
              <a:t> c = </a:t>
            </a:r>
            <a:r>
              <a:rPr lang="en-US" sz="4000" dirty="0" smtClean="0">
                <a:solidFill>
                  <a:schemeClr val="tx1"/>
                </a:solidFill>
                <a:latin typeface="Times New Roman" panose="02020603050405020304" pitchFamily="18" charset="0"/>
                <a:cs typeface="Times New Roman" panose="02020603050405020304" pitchFamily="18" charset="0"/>
              </a:rPr>
              <a:t>b/u.</a:t>
            </a:r>
          </a:p>
          <a:p>
            <a:pPr lvl="1"/>
            <a:endParaRPr lang="en-US" sz="3800" dirty="0">
              <a:latin typeface="Times New Roman" panose="02020603050405020304" pitchFamily="18" charset="0"/>
              <a:cs typeface="Times New Roman" panose="02020603050405020304" pitchFamily="18" charset="0"/>
            </a:endParaRPr>
          </a:p>
          <a:p>
            <a:pPr lvl="2"/>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561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07447"/>
            <a:ext cx="9341877" cy="4697411"/>
          </a:xfrm>
        </p:spPr>
        <p:txBody>
          <a:bodyPr>
            <a:normAutofit fontScale="85000" lnSpcReduction="20000"/>
          </a:bodyPr>
          <a:lstStyle/>
          <a:p>
            <a:pPr marL="0" indent="0">
              <a:buNone/>
            </a:pPr>
            <a:r>
              <a:rPr lang="en-US" sz="4700" dirty="0" smtClean="0">
                <a:solidFill>
                  <a:schemeClr val="tx1"/>
                </a:solidFill>
                <a:latin typeface="Times New Roman" panose="02020603050405020304" pitchFamily="18" charset="0"/>
                <a:cs typeface="Times New Roman" panose="02020603050405020304" pitchFamily="18" charset="0"/>
              </a:rPr>
              <a:t>4.6: Quy trình mở rộng khóa:</a:t>
            </a:r>
          </a:p>
          <a:p>
            <a:pPr lvl="1"/>
            <a:r>
              <a:rPr lang="en-US" sz="4700" dirty="0" smtClean="0">
                <a:solidFill>
                  <a:schemeClr val="tx1"/>
                </a:solidFill>
                <a:latin typeface="Times New Roman" panose="02020603050405020304" pitchFamily="18" charset="0"/>
                <a:cs typeface="Times New Roman" panose="02020603050405020304" pitchFamily="18" charset="0"/>
              </a:rPr>
              <a:t> Bước 1</a:t>
            </a:r>
            <a:r>
              <a:rPr lang="en-US" sz="4700" dirty="0">
                <a:solidFill>
                  <a:schemeClr val="tx1"/>
                </a:solidFill>
                <a:latin typeface="Times New Roman" panose="02020603050405020304" pitchFamily="18" charset="0"/>
                <a:cs typeface="Times New Roman" panose="02020603050405020304" pitchFamily="18" charset="0"/>
              </a:rPr>
              <a:t>: Chép khóa bí mật K[0</a:t>
            </a:r>
            <a:r>
              <a:rPr lang="en-US" sz="4700" dirty="0" smtClean="0">
                <a:solidFill>
                  <a:schemeClr val="tx1"/>
                </a:solidFill>
                <a:latin typeface="Times New Roman" panose="02020603050405020304" pitchFamily="18" charset="0"/>
                <a:cs typeface="Times New Roman" panose="02020603050405020304" pitchFamily="18" charset="0"/>
              </a:rPr>
              <a:t>,...,</a:t>
            </a:r>
            <a:r>
              <a:rPr lang="en-US" sz="4700" dirty="0">
                <a:solidFill>
                  <a:schemeClr val="tx1"/>
                </a:solidFill>
                <a:latin typeface="Times New Roman" panose="02020603050405020304" pitchFamily="18" charset="0"/>
                <a:cs typeface="Times New Roman" panose="02020603050405020304" pitchFamily="18" charset="0"/>
              </a:rPr>
              <a:t>b-1] vào mảng L[0</a:t>
            </a:r>
            <a:r>
              <a:rPr lang="en-US" sz="4700" dirty="0" smtClean="0">
                <a:solidFill>
                  <a:schemeClr val="tx1"/>
                </a:solidFill>
                <a:latin typeface="Times New Roman" panose="02020603050405020304" pitchFamily="18" charset="0"/>
                <a:cs typeface="Times New Roman" panose="02020603050405020304" pitchFamily="18" charset="0"/>
              </a:rPr>
              <a:t>,...,</a:t>
            </a:r>
            <a:r>
              <a:rPr lang="en-US" sz="4700" dirty="0">
                <a:solidFill>
                  <a:schemeClr val="tx1"/>
                </a:solidFill>
                <a:latin typeface="Times New Roman" panose="02020603050405020304" pitchFamily="18" charset="0"/>
                <a:cs typeface="Times New Roman" panose="02020603050405020304" pitchFamily="18" charset="0"/>
              </a:rPr>
              <a:t>c-1</a:t>
            </a:r>
            <a:r>
              <a:rPr lang="en-US" sz="4700" dirty="0" smtClean="0">
                <a:solidFill>
                  <a:schemeClr val="tx1"/>
                </a:solidFill>
                <a:latin typeface="Times New Roman" panose="02020603050405020304" pitchFamily="18" charset="0"/>
                <a:cs typeface="Times New Roman" panose="02020603050405020304" pitchFamily="18" charset="0"/>
              </a:rPr>
              <a:t>].</a:t>
            </a:r>
          </a:p>
          <a:p>
            <a:pPr lvl="1"/>
            <a:r>
              <a:rPr lang="vi-VN" sz="3800" dirty="0">
                <a:solidFill>
                  <a:schemeClr val="tx1"/>
                </a:solidFill>
                <a:latin typeface="Times New Roman" panose="02020603050405020304" pitchFamily="18" charset="0"/>
                <a:cs typeface="Times New Roman" panose="02020603050405020304" pitchFamily="18" charset="0"/>
              </a:rPr>
              <a:t> </a:t>
            </a:r>
            <a:r>
              <a:rPr lang="en-US" sz="4700" dirty="0" smtClean="0">
                <a:solidFill>
                  <a:schemeClr val="tx1"/>
                </a:solidFill>
                <a:latin typeface="Times New Roman" panose="02020603050405020304" pitchFamily="18" charset="0"/>
                <a:cs typeface="Times New Roman" panose="02020603050405020304" pitchFamily="18" charset="0"/>
              </a:rPr>
              <a:t>S</a:t>
            </a:r>
            <a:r>
              <a:rPr lang="vi-VN" sz="4700" dirty="0" smtClean="0">
                <a:solidFill>
                  <a:schemeClr val="tx1"/>
                </a:solidFill>
                <a:latin typeface="Times New Roman" panose="02020603050405020304" pitchFamily="18" charset="0"/>
                <a:cs typeface="Times New Roman" panose="02020603050405020304" pitchFamily="18" charset="0"/>
              </a:rPr>
              <a:t>ử </a:t>
            </a:r>
            <a:r>
              <a:rPr lang="vi-VN" sz="4700" dirty="0">
                <a:solidFill>
                  <a:schemeClr val="tx1"/>
                </a:solidFill>
                <a:latin typeface="Times New Roman" panose="02020603050405020304" pitchFamily="18" charset="0"/>
                <a:cs typeface="Times New Roman" panose="02020603050405020304" pitchFamily="18" charset="0"/>
              </a:rPr>
              <a:t>dụng u byte </a:t>
            </a:r>
            <a:r>
              <a:rPr lang="vi-VN" sz="4700" dirty="0" smtClean="0">
                <a:solidFill>
                  <a:schemeClr val="tx1"/>
                </a:solidFill>
                <a:latin typeface="Times New Roman" panose="02020603050405020304" pitchFamily="18" charset="0"/>
                <a:cs typeface="Times New Roman" panose="02020603050405020304" pitchFamily="18" charset="0"/>
              </a:rPr>
              <a:t>liên</a:t>
            </a:r>
            <a:r>
              <a:rPr lang="en-US" sz="4700" dirty="0" smtClean="0">
                <a:solidFill>
                  <a:schemeClr val="tx1"/>
                </a:solidFill>
                <a:latin typeface="Times New Roman" panose="02020603050405020304" pitchFamily="18" charset="0"/>
                <a:cs typeface="Times New Roman" panose="02020603050405020304" pitchFamily="18" charset="0"/>
              </a:rPr>
              <a:t> tiếp của</a:t>
            </a:r>
            <a:r>
              <a:rPr lang="vi-VN" sz="4700" dirty="0" smtClean="0">
                <a:solidFill>
                  <a:schemeClr val="tx1"/>
                </a:solidFill>
                <a:latin typeface="Times New Roman" panose="02020603050405020304" pitchFamily="18" charset="0"/>
                <a:cs typeface="Times New Roman" panose="02020603050405020304" pitchFamily="18" charset="0"/>
              </a:rPr>
              <a:t> K điền vào</a:t>
            </a:r>
            <a:r>
              <a:rPr lang="en-US" sz="4700" dirty="0" smtClean="0">
                <a:solidFill>
                  <a:schemeClr val="tx1"/>
                </a:solidFill>
                <a:latin typeface="Times New Roman" panose="02020603050405020304" pitchFamily="18" charset="0"/>
                <a:cs typeface="Times New Roman" panose="02020603050405020304" pitchFamily="18" charset="0"/>
              </a:rPr>
              <a:t> </a:t>
            </a:r>
            <a:r>
              <a:rPr lang="vi-VN" sz="4700" dirty="0" smtClean="0">
                <a:solidFill>
                  <a:schemeClr val="tx1"/>
                </a:solidFill>
                <a:latin typeface="Times New Roman" panose="02020603050405020304" pitchFamily="18" charset="0"/>
                <a:cs typeface="Times New Roman" panose="02020603050405020304" pitchFamily="18" charset="0"/>
              </a:rPr>
              <a:t>L</a:t>
            </a:r>
            <a:r>
              <a:rPr lang="en-US" sz="4700" dirty="0" smtClean="0">
                <a:solidFill>
                  <a:schemeClr val="tx1"/>
                </a:solidFill>
                <a:latin typeface="Times New Roman" panose="02020603050405020304" pitchFamily="18" charset="0"/>
                <a:cs typeface="Times New Roman" panose="02020603050405020304" pitchFamily="18" charset="0"/>
              </a:rPr>
              <a:t> </a:t>
            </a:r>
            <a:r>
              <a:rPr lang="vi-VN" sz="4700" dirty="0" smtClean="0">
                <a:solidFill>
                  <a:schemeClr val="tx1"/>
                </a:solidFill>
                <a:latin typeface="Times New Roman" panose="02020603050405020304" pitchFamily="18" charset="0"/>
                <a:cs typeface="Times New Roman" panose="02020603050405020304" pitchFamily="18" charset="0"/>
              </a:rPr>
              <a:t>thứ </a:t>
            </a:r>
            <a:r>
              <a:rPr lang="vi-VN" sz="4700" dirty="0">
                <a:solidFill>
                  <a:schemeClr val="tx1"/>
                </a:solidFill>
                <a:latin typeface="Times New Roman" panose="02020603050405020304" pitchFamily="18" charset="0"/>
                <a:cs typeface="Times New Roman" panose="02020603050405020304" pitchFamily="18" charset="0"/>
              </a:rPr>
              <a:t>tự từ byte thấp đến byte cao. Các byte còn </a:t>
            </a:r>
            <a:r>
              <a:rPr lang="vi-VN" sz="4700" dirty="0" smtClean="0">
                <a:solidFill>
                  <a:schemeClr val="tx1"/>
                </a:solidFill>
                <a:latin typeface="Times New Roman" panose="02020603050405020304" pitchFamily="18" charset="0"/>
                <a:cs typeface="Times New Roman" panose="02020603050405020304" pitchFamily="18" charset="0"/>
              </a:rPr>
              <a:t>lại</a:t>
            </a:r>
            <a:r>
              <a:rPr lang="en-US" sz="4700" dirty="0" smtClean="0">
                <a:solidFill>
                  <a:schemeClr val="tx1"/>
                </a:solidFill>
                <a:latin typeface="Times New Roman" panose="02020603050405020304" pitchFamily="18" charset="0"/>
                <a:cs typeface="Times New Roman" panose="02020603050405020304" pitchFamily="18" charset="0"/>
              </a:rPr>
              <a:t> </a:t>
            </a:r>
            <a:r>
              <a:rPr lang="vi-VN" sz="4700" dirty="0" smtClean="0">
                <a:solidFill>
                  <a:schemeClr val="tx1"/>
                </a:solidFill>
                <a:latin typeface="Times New Roman" panose="02020603050405020304" pitchFamily="18" charset="0"/>
                <a:cs typeface="Times New Roman" panose="02020603050405020304" pitchFamily="18" charset="0"/>
              </a:rPr>
              <a:t>L </a:t>
            </a:r>
            <a:r>
              <a:rPr lang="vi-VN" sz="4700" dirty="0">
                <a:solidFill>
                  <a:schemeClr val="tx1"/>
                </a:solidFill>
                <a:latin typeface="Times New Roman" panose="02020603050405020304" pitchFamily="18" charset="0"/>
                <a:cs typeface="Times New Roman" panose="02020603050405020304" pitchFamily="18" charset="0"/>
              </a:rPr>
              <a:t>được điền vào giá trị 0.</a:t>
            </a:r>
          </a:p>
          <a:p>
            <a:pPr lvl="1"/>
            <a:r>
              <a:rPr lang="en-US" sz="4700" dirty="0" smtClean="0">
                <a:solidFill>
                  <a:schemeClr val="tx1"/>
                </a:solidFill>
                <a:latin typeface="Times New Roman" panose="02020603050405020304" pitchFamily="18" charset="0"/>
                <a:cs typeface="Times New Roman" panose="02020603050405020304" pitchFamily="18" charset="0"/>
              </a:rPr>
              <a:t> </a:t>
            </a:r>
            <a:r>
              <a:rPr lang="vi-VN" sz="4700" dirty="0" smtClean="0">
                <a:solidFill>
                  <a:schemeClr val="tx1"/>
                </a:solidFill>
                <a:latin typeface="Times New Roman" panose="02020603050405020304" pitchFamily="18" charset="0"/>
                <a:cs typeface="Times New Roman" panose="02020603050405020304" pitchFamily="18" charset="0"/>
              </a:rPr>
              <a:t>Trường </a:t>
            </a:r>
            <a:r>
              <a:rPr lang="vi-VN" sz="4700" dirty="0">
                <a:solidFill>
                  <a:schemeClr val="tx1"/>
                </a:solidFill>
                <a:latin typeface="Times New Roman" panose="02020603050405020304" pitchFamily="18" charset="0"/>
                <a:cs typeface="Times New Roman" panose="02020603050405020304" pitchFamily="18" charset="0"/>
              </a:rPr>
              <a:t>hợp b = c = 0, chúng ta sẽ đặt c về </a:t>
            </a:r>
            <a:r>
              <a:rPr lang="vi-VN" sz="4700" dirty="0" smtClean="0">
                <a:solidFill>
                  <a:schemeClr val="tx1"/>
                </a:solidFill>
                <a:latin typeface="Times New Roman" panose="02020603050405020304" pitchFamily="18" charset="0"/>
                <a:cs typeface="Times New Roman" panose="02020603050405020304" pitchFamily="18" charset="0"/>
              </a:rPr>
              <a:t>1</a:t>
            </a:r>
            <a:r>
              <a:rPr lang="en-US" sz="4700" dirty="0" smtClean="0">
                <a:solidFill>
                  <a:schemeClr val="tx1"/>
                </a:solidFill>
                <a:latin typeface="Times New Roman" panose="02020603050405020304" pitchFamily="18" charset="0"/>
                <a:cs typeface="Times New Roman" panose="02020603050405020304" pitchFamily="18" charset="0"/>
              </a:rPr>
              <a:t>, </a:t>
            </a:r>
            <a:r>
              <a:rPr lang="vi-VN" sz="4700" dirty="0" smtClean="0">
                <a:solidFill>
                  <a:schemeClr val="tx1"/>
                </a:solidFill>
                <a:latin typeface="Times New Roman" panose="02020603050405020304" pitchFamily="18" charset="0"/>
                <a:cs typeface="Times New Roman" panose="02020603050405020304" pitchFamily="18" charset="0"/>
              </a:rPr>
              <a:t>L[0</a:t>
            </a:r>
            <a:r>
              <a:rPr lang="vi-VN" sz="4700" dirty="0">
                <a:solidFill>
                  <a:schemeClr val="tx1"/>
                </a:solidFill>
                <a:latin typeface="Times New Roman" panose="02020603050405020304" pitchFamily="18" charset="0"/>
                <a:cs typeface="Times New Roman" panose="02020603050405020304" pitchFamily="18" charset="0"/>
              </a:rPr>
              <a:t>] về 0.</a:t>
            </a:r>
          </a:p>
          <a:p>
            <a:pPr lvl="1"/>
            <a:endParaRPr lang="en-US" sz="3800" dirty="0">
              <a:latin typeface="Times New Roman" panose="02020603050405020304" pitchFamily="18" charset="0"/>
              <a:cs typeface="Times New Roman" panose="02020603050405020304" pitchFamily="18" charset="0"/>
            </a:endParaRPr>
          </a:p>
          <a:p>
            <a:pPr lvl="2"/>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184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341877" cy="4697411"/>
          </a:xfrm>
        </p:spPr>
        <p:txBody>
          <a:bodyPr>
            <a:normAutofit fontScale="77500" lnSpcReduction="20000"/>
          </a:bodyPr>
          <a:lstStyle/>
          <a:p>
            <a:pPr marL="0" indent="0">
              <a:buNone/>
            </a:pPr>
            <a:r>
              <a:rPr lang="en-US" sz="5200" dirty="0" smtClean="0">
                <a:solidFill>
                  <a:schemeClr val="tx1"/>
                </a:solidFill>
                <a:latin typeface="Times New Roman" panose="02020603050405020304" pitchFamily="18" charset="0"/>
                <a:cs typeface="Times New Roman" panose="02020603050405020304" pitchFamily="18" charset="0"/>
              </a:rPr>
              <a:t>4.6: Quy trình mở rộng khóa:</a:t>
            </a:r>
          </a:p>
          <a:p>
            <a:pPr lvl="1"/>
            <a:r>
              <a:rPr lang="en-US" sz="5200" dirty="0" smtClean="0">
                <a:solidFill>
                  <a:schemeClr val="tx1"/>
                </a:solidFill>
                <a:latin typeface="Times New Roman" panose="02020603050405020304" pitchFamily="18" charset="0"/>
                <a:cs typeface="Times New Roman" panose="02020603050405020304" pitchFamily="18" charset="0"/>
              </a:rPr>
              <a:t> Bước 2: </a:t>
            </a:r>
            <a:r>
              <a:rPr lang="en-US" sz="5200" dirty="0">
                <a:solidFill>
                  <a:schemeClr val="tx1"/>
                </a:solidFill>
                <a:latin typeface="Times New Roman" panose="02020603050405020304" pitchFamily="18" charset="0"/>
                <a:cs typeface="Times New Roman" panose="02020603050405020304" pitchFamily="18" charset="0"/>
              </a:rPr>
              <a:t>T</a:t>
            </a:r>
            <a:r>
              <a:rPr lang="vi-VN" sz="5200" dirty="0" smtClean="0">
                <a:solidFill>
                  <a:schemeClr val="tx1"/>
                </a:solidFill>
                <a:latin typeface="Times New Roman" panose="02020603050405020304" pitchFamily="18" charset="0"/>
                <a:cs typeface="Times New Roman" panose="02020603050405020304" pitchFamily="18" charset="0"/>
              </a:rPr>
              <a:t>ạo </a:t>
            </a:r>
            <a:r>
              <a:rPr lang="vi-VN" sz="5200" dirty="0">
                <a:solidFill>
                  <a:schemeClr val="tx1"/>
                </a:solidFill>
                <a:latin typeface="Times New Roman" panose="02020603050405020304" pitchFamily="18" charset="0"/>
                <a:cs typeface="Times New Roman" panose="02020603050405020304" pitchFamily="18" charset="0"/>
              </a:rPr>
              <a:t>mảng S với một mẫu bit ngẫu nhiên đặc biệt, </a:t>
            </a:r>
            <a:r>
              <a:rPr lang="vi-VN" sz="5200" dirty="0" smtClean="0">
                <a:solidFill>
                  <a:schemeClr val="tx1"/>
                </a:solidFill>
                <a:latin typeface="Times New Roman" panose="02020603050405020304" pitchFamily="18" charset="0"/>
                <a:cs typeface="Times New Roman" panose="02020603050405020304" pitchFamily="18" charset="0"/>
              </a:rPr>
              <a:t>dùng </a:t>
            </a:r>
            <a:r>
              <a:rPr lang="vi-VN" sz="5200" dirty="0">
                <a:solidFill>
                  <a:schemeClr val="tx1"/>
                </a:solidFill>
                <a:latin typeface="Times New Roman" panose="02020603050405020304" pitchFamily="18" charset="0"/>
                <a:cs typeface="Times New Roman" panose="02020603050405020304" pitchFamily="18" charset="0"/>
              </a:rPr>
              <a:t>một phép tính số học </a:t>
            </a:r>
            <a:r>
              <a:rPr lang="vi-VN" sz="5200" dirty="0" smtClean="0">
                <a:solidFill>
                  <a:schemeClr val="tx1"/>
                </a:solidFill>
                <a:latin typeface="Times New Roman" panose="02020603050405020304" pitchFamily="18" charset="0"/>
                <a:cs typeface="Times New Roman" panose="02020603050405020304" pitchFamily="18" charset="0"/>
              </a:rPr>
              <a:t>được </a:t>
            </a:r>
            <a:r>
              <a:rPr lang="vi-VN" sz="5200" dirty="0">
                <a:solidFill>
                  <a:schemeClr val="tx1"/>
                </a:solidFill>
                <a:latin typeface="Times New Roman" panose="02020603050405020304" pitchFamily="18" charset="0"/>
                <a:cs typeface="Times New Roman" panose="02020603050405020304" pitchFamily="18" charset="0"/>
              </a:rPr>
              <a:t>quyết định bởi hằng số lý tưởng PW và Qw.</a:t>
            </a:r>
          </a:p>
          <a:p>
            <a:pPr lvl="1"/>
            <a:r>
              <a:rPr lang="en-US" sz="5200" dirty="0" smtClean="0">
                <a:solidFill>
                  <a:schemeClr val="tx1"/>
                </a:solidFill>
                <a:latin typeface="Times New Roman" panose="02020603050405020304" pitchFamily="18" charset="0"/>
                <a:cs typeface="Times New Roman" panose="02020603050405020304" pitchFamily="18" charset="0"/>
              </a:rPr>
              <a:t> </a:t>
            </a:r>
            <a:r>
              <a:rPr lang="vi-VN" sz="5200" dirty="0" smtClean="0">
                <a:solidFill>
                  <a:schemeClr val="tx1"/>
                </a:solidFill>
                <a:latin typeface="Times New Roman" panose="02020603050405020304" pitchFamily="18" charset="0"/>
                <a:cs typeface="Times New Roman" panose="02020603050405020304" pitchFamily="18" charset="0"/>
              </a:rPr>
              <a:t>S[0</a:t>
            </a:r>
            <a:r>
              <a:rPr lang="vi-VN" sz="5200" dirty="0">
                <a:solidFill>
                  <a:schemeClr val="tx1"/>
                </a:solidFill>
                <a:latin typeface="Times New Roman" panose="02020603050405020304" pitchFamily="18" charset="0"/>
                <a:cs typeface="Times New Roman" panose="02020603050405020304" pitchFamily="18" charset="0"/>
              </a:rPr>
              <a:t>] = Pw </a:t>
            </a:r>
          </a:p>
          <a:p>
            <a:pPr lvl="1"/>
            <a:r>
              <a:rPr lang="en-US" sz="5200" dirty="0" smtClean="0">
                <a:solidFill>
                  <a:schemeClr val="tx1"/>
                </a:solidFill>
                <a:latin typeface="Times New Roman" panose="02020603050405020304" pitchFamily="18" charset="0"/>
                <a:cs typeface="Times New Roman" panose="02020603050405020304" pitchFamily="18" charset="0"/>
              </a:rPr>
              <a:t> </a:t>
            </a:r>
            <a:r>
              <a:rPr lang="vi-VN" sz="5200" dirty="0" smtClean="0">
                <a:solidFill>
                  <a:schemeClr val="tx1"/>
                </a:solidFill>
                <a:latin typeface="Times New Roman" panose="02020603050405020304" pitchFamily="18" charset="0"/>
                <a:cs typeface="Times New Roman" panose="02020603050405020304" pitchFamily="18" charset="0"/>
              </a:rPr>
              <a:t>For </a:t>
            </a:r>
            <a:r>
              <a:rPr lang="vi-VN" sz="5200" dirty="0">
                <a:solidFill>
                  <a:schemeClr val="tx1"/>
                </a:solidFill>
                <a:latin typeface="Times New Roman" panose="02020603050405020304" pitchFamily="18" charset="0"/>
                <a:cs typeface="Times New Roman" panose="02020603050405020304" pitchFamily="18" charset="0"/>
              </a:rPr>
              <a:t>i = 1 to t - 1 do</a:t>
            </a:r>
          </a:p>
          <a:p>
            <a:pPr lvl="1"/>
            <a:r>
              <a:rPr lang="en-US" sz="5200" dirty="0" smtClean="0">
                <a:solidFill>
                  <a:schemeClr val="tx1"/>
                </a:solidFill>
                <a:latin typeface="Times New Roman" panose="02020603050405020304" pitchFamily="18" charset="0"/>
                <a:cs typeface="Times New Roman" panose="02020603050405020304" pitchFamily="18" charset="0"/>
              </a:rPr>
              <a:t> </a:t>
            </a:r>
            <a:r>
              <a:rPr lang="vi-VN" sz="5200" dirty="0" smtClean="0">
                <a:solidFill>
                  <a:schemeClr val="tx1"/>
                </a:solidFill>
                <a:latin typeface="Times New Roman" panose="02020603050405020304" pitchFamily="18" charset="0"/>
                <a:cs typeface="Times New Roman" panose="02020603050405020304" pitchFamily="18" charset="0"/>
              </a:rPr>
              <a:t>S[i</a:t>
            </a:r>
            <a:r>
              <a:rPr lang="vi-VN" sz="5200" dirty="0">
                <a:solidFill>
                  <a:schemeClr val="tx1"/>
                </a:solidFill>
                <a:latin typeface="Times New Roman" panose="02020603050405020304" pitchFamily="18" charset="0"/>
                <a:cs typeface="Times New Roman" panose="02020603050405020304" pitchFamily="18" charset="0"/>
              </a:rPr>
              <a:t>] = S[i-1] + Qw </a:t>
            </a:r>
            <a:endParaRPr lang="en-US" sz="3800" dirty="0">
              <a:solidFill>
                <a:schemeClr val="tx1"/>
              </a:solidFill>
              <a:latin typeface="Times New Roman" panose="02020603050405020304" pitchFamily="18" charset="0"/>
              <a:cs typeface="Times New Roman" panose="02020603050405020304" pitchFamily="18" charset="0"/>
            </a:endParaRPr>
          </a:p>
          <a:p>
            <a:pPr lvl="2"/>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780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341877" cy="4697411"/>
          </a:xfrm>
        </p:spPr>
        <p:txBody>
          <a:bodyPr>
            <a:norm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4.6: Quy trình mở rộng khóa:</a:t>
            </a:r>
          </a:p>
          <a:p>
            <a:pPr lvl="1"/>
            <a:r>
              <a:rPr lang="en-US" sz="4000" dirty="0" smtClean="0">
                <a:solidFill>
                  <a:schemeClr val="tx1"/>
                </a:solidFill>
                <a:latin typeface="Times New Roman" panose="02020603050405020304" pitchFamily="18" charset="0"/>
                <a:cs typeface="Times New Roman" panose="02020603050405020304" pitchFamily="18" charset="0"/>
              </a:rPr>
              <a:t> Bước 3: </a:t>
            </a:r>
            <a:r>
              <a:rPr lang="vi-VN" sz="4000" dirty="0">
                <a:solidFill>
                  <a:schemeClr val="tx1"/>
                </a:solidFill>
                <a:latin typeface="Times New Roman" panose="02020603050405020304" pitchFamily="18" charset="0"/>
                <a:cs typeface="Times New Roman" panose="02020603050405020304" pitchFamily="18" charset="0"/>
              </a:rPr>
              <a:t>Trộn khóa bí mật của người sử dụng vào mảng L và S</a:t>
            </a:r>
            <a:r>
              <a:rPr lang="vi-VN" sz="4000" dirty="0" smtClean="0">
                <a:solidFill>
                  <a:schemeClr val="tx1"/>
                </a:solidFill>
                <a:latin typeface="Times New Roman" panose="02020603050405020304" pitchFamily="18" charset="0"/>
                <a:cs typeface="Times New Roman" panose="02020603050405020304" pitchFamily="18" charset="0"/>
              </a:rPr>
              <a:t>.</a:t>
            </a:r>
            <a:endParaRPr lang="en-US" sz="4000" dirty="0" smtClean="0">
              <a:solidFill>
                <a:schemeClr val="tx1"/>
              </a:solidFill>
              <a:latin typeface="Times New Roman" panose="02020603050405020304" pitchFamily="18" charset="0"/>
              <a:cs typeface="Times New Roman" panose="02020603050405020304" pitchFamily="18" charset="0"/>
            </a:endParaRPr>
          </a:p>
          <a:p>
            <a:pPr lvl="1"/>
            <a:r>
              <a:rPr lang="en-US" sz="4000" dirty="0">
                <a:solidFill>
                  <a:schemeClr val="tx1"/>
                </a:solidFill>
                <a:latin typeface="Times New Roman" panose="02020603050405020304" pitchFamily="18" charset="0"/>
                <a:cs typeface="Times New Roman" panose="02020603050405020304" pitchFamily="18" charset="0"/>
              </a:rPr>
              <a:t> A = B = 0 </a:t>
            </a:r>
          </a:p>
          <a:p>
            <a:pPr lvl="1"/>
            <a:r>
              <a:rPr lang="en-US" sz="4000" dirty="0" smtClean="0">
                <a:solidFill>
                  <a:schemeClr val="tx1"/>
                </a:solidFill>
                <a:latin typeface="Times New Roman" panose="02020603050405020304" pitchFamily="18" charset="0"/>
                <a:cs typeface="Times New Roman" panose="02020603050405020304" pitchFamily="18" charset="0"/>
              </a:rPr>
              <a:t> i </a:t>
            </a:r>
            <a:r>
              <a:rPr lang="en-US" sz="4000" dirty="0">
                <a:solidFill>
                  <a:schemeClr val="tx1"/>
                </a:solidFill>
                <a:latin typeface="Times New Roman" panose="02020603050405020304" pitchFamily="18" charset="0"/>
                <a:cs typeface="Times New Roman" panose="02020603050405020304" pitchFamily="18" charset="0"/>
              </a:rPr>
              <a:t>= j = 0</a:t>
            </a:r>
          </a:p>
          <a:p>
            <a:pPr lvl="1"/>
            <a:r>
              <a:rPr lang="en-US" sz="4000" dirty="0" smtClean="0">
                <a:solidFill>
                  <a:schemeClr val="tx1"/>
                </a:solidFill>
                <a:latin typeface="Times New Roman" panose="02020603050405020304" pitchFamily="18" charset="0"/>
                <a:cs typeface="Times New Roman" panose="02020603050405020304" pitchFamily="18" charset="0"/>
              </a:rPr>
              <a:t> v </a:t>
            </a:r>
            <a:r>
              <a:rPr lang="en-US" sz="4000" dirty="0">
                <a:solidFill>
                  <a:schemeClr val="tx1"/>
                </a:solidFill>
                <a:latin typeface="Times New Roman" panose="02020603050405020304" pitchFamily="18" charset="0"/>
                <a:cs typeface="Times New Roman" panose="02020603050405020304" pitchFamily="18" charset="0"/>
              </a:rPr>
              <a:t>= 3 * max{c,t</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13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341877" cy="4697411"/>
          </a:xfrm>
        </p:spPr>
        <p:txBody>
          <a:bodyPr>
            <a:normAutofit lnSpcReduction="10000"/>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4.6: Quy trình mở rộng khóa:</a:t>
            </a:r>
          </a:p>
          <a:p>
            <a:pPr lvl="1"/>
            <a:r>
              <a:rPr lang="en-US" sz="4000" dirty="0">
                <a:solidFill>
                  <a:schemeClr val="tx1"/>
                </a:solidFill>
                <a:latin typeface="Times New Roman" panose="02020603050405020304" pitchFamily="18" charset="0"/>
                <a:cs typeface="Times New Roman" panose="02020603050405020304" pitchFamily="18" charset="0"/>
              </a:rPr>
              <a:t> For s=1 to v do {</a:t>
            </a:r>
          </a:p>
          <a:p>
            <a:pPr lvl="1"/>
            <a:r>
              <a:rPr lang="en-US" sz="4000" dirty="0" smtClean="0">
                <a:solidFill>
                  <a:schemeClr val="tx1"/>
                </a:solidFill>
                <a:latin typeface="Times New Roman" panose="02020603050405020304" pitchFamily="18" charset="0"/>
                <a:cs typeface="Times New Roman" panose="02020603050405020304" pitchFamily="18" charset="0"/>
              </a:rPr>
              <a:t> 	A </a:t>
            </a:r>
            <a:r>
              <a:rPr lang="en-US" sz="4000" dirty="0">
                <a:solidFill>
                  <a:schemeClr val="tx1"/>
                </a:solidFill>
                <a:latin typeface="Times New Roman" panose="02020603050405020304" pitchFamily="18" charset="0"/>
                <a:cs typeface="Times New Roman" panose="02020603050405020304" pitchFamily="18" charset="0"/>
              </a:rPr>
              <a:t>= S[i] = (S[i] + A + B) &lt;&lt;&lt;3</a:t>
            </a:r>
          </a:p>
          <a:p>
            <a:pPr lvl="1"/>
            <a:r>
              <a:rPr lang="en-US" sz="4000" dirty="0" smtClean="0">
                <a:solidFill>
                  <a:schemeClr val="tx1"/>
                </a:solidFill>
                <a:latin typeface="Times New Roman" panose="02020603050405020304" pitchFamily="18" charset="0"/>
                <a:cs typeface="Times New Roman" panose="02020603050405020304" pitchFamily="18" charset="0"/>
              </a:rPr>
              <a:t> 	B </a:t>
            </a:r>
            <a:r>
              <a:rPr lang="en-US" sz="4000" dirty="0">
                <a:solidFill>
                  <a:schemeClr val="tx1"/>
                </a:solidFill>
                <a:latin typeface="Times New Roman" panose="02020603050405020304" pitchFamily="18" charset="0"/>
                <a:cs typeface="Times New Roman" panose="02020603050405020304" pitchFamily="18" charset="0"/>
              </a:rPr>
              <a:t>= L[j] = (L[j] + A + B) &lt;&lt;&lt; (A + B)</a:t>
            </a:r>
          </a:p>
          <a:p>
            <a:pPr lvl="1"/>
            <a:r>
              <a:rPr lang="en-US" sz="4000" dirty="0" smtClean="0">
                <a:solidFill>
                  <a:schemeClr val="tx1"/>
                </a:solidFill>
                <a:latin typeface="Times New Roman" panose="02020603050405020304" pitchFamily="18" charset="0"/>
                <a:cs typeface="Times New Roman" panose="02020603050405020304" pitchFamily="18" charset="0"/>
              </a:rPr>
              <a:t> 	i </a:t>
            </a:r>
            <a:r>
              <a:rPr lang="en-US" sz="4000" dirty="0">
                <a:solidFill>
                  <a:schemeClr val="tx1"/>
                </a:solidFill>
                <a:latin typeface="Times New Roman" panose="02020603050405020304" pitchFamily="18" charset="0"/>
                <a:cs typeface="Times New Roman" panose="02020603050405020304" pitchFamily="18" charset="0"/>
              </a:rPr>
              <a:t>= (i + 1) mod (t)</a:t>
            </a:r>
          </a:p>
          <a:p>
            <a:pPr lvl="1"/>
            <a:r>
              <a:rPr lang="en-US" sz="4000" dirty="0" smtClean="0">
                <a:solidFill>
                  <a:schemeClr val="tx1"/>
                </a:solidFill>
                <a:latin typeface="Times New Roman" panose="02020603050405020304" pitchFamily="18" charset="0"/>
                <a:cs typeface="Times New Roman" panose="02020603050405020304" pitchFamily="18" charset="0"/>
              </a:rPr>
              <a:t> 	j </a:t>
            </a:r>
            <a:r>
              <a:rPr lang="en-US" sz="4000" dirty="0">
                <a:solidFill>
                  <a:schemeClr val="tx1"/>
                </a:solidFill>
                <a:latin typeface="Times New Roman" panose="02020603050405020304" pitchFamily="18" charset="0"/>
                <a:cs typeface="Times New Roman" panose="02020603050405020304" pitchFamily="18" charset="0"/>
              </a:rPr>
              <a:t>= (j + 1) mod (c</a:t>
            </a:r>
            <a:r>
              <a:rPr lang="en-US" sz="4000" dirty="0" smtClean="0">
                <a:solidFill>
                  <a:schemeClr val="tx1"/>
                </a:solidFill>
                <a:latin typeface="Times New Roman" panose="02020603050405020304" pitchFamily="18" charset="0"/>
                <a:cs typeface="Times New Roman" panose="02020603050405020304" pitchFamily="18" charset="0"/>
              </a:rPr>
              <a:t>) </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18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636"/>
            <a:ext cx="9341877" cy="4697411"/>
          </a:xfrm>
        </p:spPr>
        <p:txBody>
          <a:bodyPr>
            <a:norm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4.6: Quy trình mở rộng khóa:</a:t>
            </a:r>
          </a:p>
          <a:p>
            <a:pPr lvl="1"/>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Lưu ý rằng: hàm mở rộng khóa là một chiều, do vậy không dễ dàng tìm ra khóa K từ S</a:t>
            </a:r>
            <a:r>
              <a:rPr lang="vi-VN" sz="4000" dirty="0" smtClean="0">
                <a:solidFill>
                  <a:schemeClr val="tx1"/>
                </a:solidFill>
                <a:latin typeface="Times New Roman" panose="02020603050405020304" pitchFamily="18" charset="0"/>
                <a:cs typeface="Times New Roman" panose="02020603050405020304" pitchFamily="18" charset="0"/>
              </a:rPr>
              <a:t>.</a:t>
            </a:r>
            <a:endParaRPr lang="en-US" sz="4000" dirty="0" smtClean="0">
              <a:solidFill>
                <a:schemeClr val="tx1"/>
              </a:solidFill>
              <a:latin typeface="Times New Roman" panose="02020603050405020304" pitchFamily="18" charset="0"/>
              <a:cs typeface="Times New Roman" panose="02020603050405020304" pitchFamily="18" charset="0"/>
            </a:endParaRPr>
          </a:p>
          <a:p>
            <a:pPr lvl="1"/>
            <a:r>
              <a:rPr lang="en-US" sz="4000" dirty="0">
                <a:solidFill>
                  <a:schemeClr val="tx1"/>
                </a:solidFill>
                <a:latin typeface="Times New Roman" panose="02020603050405020304" pitchFamily="18" charset="0"/>
                <a:cs typeface="Times New Roman" panose="02020603050405020304" pitchFamily="18" charset="0"/>
              </a:rPr>
              <a:t>M</a:t>
            </a:r>
            <a:r>
              <a:rPr lang="vi-VN" sz="4000" dirty="0">
                <a:solidFill>
                  <a:schemeClr val="tx1"/>
                </a:solidFill>
                <a:latin typeface="Times New Roman" panose="02020603050405020304" pitchFamily="18" charset="0"/>
                <a:cs typeface="Times New Roman" panose="02020603050405020304" pitchFamily="18" charset="0"/>
              </a:rPr>
              <a:t>ỗi lần mã hóa hai khối w bit, giả sử là A và B. </a:t>
            </a:r>
            <a:r>
              <a:rPr lang="en-US" sz="4000" dirty="0">
                <a:solidFill>
                  <a:schemeClr val="tx1"/>
                </a:solidFill>
                <a:latin typeface="Times New Roman" panose="02020603050405020304" pitchFamily="18" charset="0"/>
                <a:cs typeface="Times New Roman" panose="02020603050405020304" pitchFamily="18" charset="0"/>
              </a:rPr>
              <a:t>S</a:t>
            </a:r>
            <a:r>
              <a:rPr lang="vi-VN" sz="4000" dirty="0">
                <a:solidFill>
                  <a:schemeClr val="tx1"/>
                </a:solidFill>
                <a:latin typeface="Times New Roman" panose="02020603050405020304" pitchFamily="18" charset="0"/>
                <a:cs typeface="Times New Roman" panose="02020603050405020304" pitchFamily="18" charset="0"/>
              </a:rPr>
              <a:t>au mã hóa cho ra hai khối</a:t>
            </a:r>
            <a:r>
              <a:rPr lang="en-US" sz="4000" dirty="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được mã hóa A' và B</a:t>
            </a:r>
            <a:r>
              <a:rPr lang="vi-VN"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538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r>
              <a:rPr lang="en-US" sz="4000" dirty="0" smtClean="0">
                <a:solidFill>
                  <a:schemeClr val="tx1"/>
                </a:solidFill>
                <a:latin typeface="Times New Roman" panose="02020603050405020304" pitchFamily="18" charset="0"/>
                <a:cs typeface="Times New Roman" panose="02020603050405020304" pitchFamily="18" charset="0"/>
              </a:rPr>
              <a:t>Minh họa quá tình mã hóa</a:t>
            </a:r>
            <a:endParaRPr lang="en-US" sz="40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026287544"/>
              </p:ext>
            </p:extLst>
          </p:nvPr>
        </p:nvGraphicFramePr>
        <p:xfrm>
          <a:off x="1282898" y="80372"/>
          <a:ext cx="7385537" cy="5003597"/>
        </p:xfrm>
        <a:graphic>
          <a:graphicData uri="http://schemas.openxmlformats.org/presentationml/2006/ole">
            <mc:AlternateContent xmlns:mc="http://schemas.openxmlformats.org/markup-compatibility/2006">
              <mc:Choice xmlns:v="urn:schemas-microsoft-com:vml" Requires="v">
                <p:oleObj spid="_x0000_s4169" r:id="rId3" imgW="8192214" imgH="11720751" progId="Visio.Drawing.11">
                  <p:embed/>
                </p:oleObj>
              </mc:Choice>
              <mc:Fallback>
                <p:oleObj r:id="rId3" imgW="8192214" imgH="11720751"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898" y="80372"/>
                        <a:ext cx="7385537" cy="5003597"/>
                      </a:xfrm>
                      <a:prstGeom prst="rect">
                        <a:avLst/>
                      </a:prstGeom>
                      <a:noFill/>
                    </p:spPr>
                  </p:pic>
                </p:oleObj>
              </mc:Fallback>
            </mc:AlternateContent>
          </a:graphicData>
        </a:graphic>
      </p:graphicFrame>
    </p:spTree>
    <p:extLst>
      <p:ext uri="{BB962C8B-B14F-4D97-AF65-F5344CB8AC3E}">
        <p14:creationId xmlns:p14="http://schemas.microsoft.com/office/powerpoint/2010/main" val="2994531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772952" cy="4697411"/>
          </a:xfrm>
        </p:spPr>
        <p:txBody>
          <a:bodyPr>
            <a:no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4.7: Thuật toán mã hóa:</a:t>
            </a:r>
          </a:p>
          <a:p>
            <a:pPr lvl="1"/>
            <a:r>
              <a:rPr lang="en-US" sz="4000" dirty="0" smtClean="0">
                <a:solidFill>
                  <a:schemeClr val="tx1"/>
                </a:solidFill>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A </a:t>
            </a:r>
            <a:r>
              <a:rPr lang="pt-BR" sz="4000" dirty="0">
                <a:solidFill>
                  <a:schemeClr val="tx1"/>
                </a:solidFill>
                <a:latin typeface="Times New Roman" panose="02020603050405020304" pitchFamily="18" charset="0"/>
                <a:cs typeface="Times New Roman" panose="02020603050405020304" pitchFamily="18" charset="0"/>
              </a:rPr>
              <a:t>= A + S[0]</a:t>
            </a:r>
            <a:r>
              <a:rPr lang="en-US" sz="4000" dirty="0">
                <a:solidFill>
                  <a:schemeClr val="tx1"/>
                </a:solidFill>
                <a:latin typeface="Times New Roman" panose="02020603050405020304" pitchFamily="18" charset="0"/>
                <a:cs typeface="Times New Roman" panose="02020603050405020304" pitchFamily="18" charset="0"/>
              </a:rPr>
              <a:t>, </a:t>
            </a:r>
            <a:r>
              <a:rPr lang="pt-BR" sz="4000" dirty="0">
                <a:solidFill>
                  <a:schemeClr val="tx1"/>
                </a:solidFill>
                <a:latin typeface="Times New Roman" panose="02020603050405020304" pitchFamily="18" charset="0"/>
                <a:cs typeface="Times New Roman" panose="02020603050405020304" pitchFamily="18" charset="0"/>
              </a:rPr>
              <a:t>B = B + S[1]</a:t>
            </a:r>
            <a:endParaRPr lang="en-US" sz="4000" dirty="0">
              <a:solidFill>
                <a:schemeClr val="tx1"/>
              </a:solidFill>
              <a:latin typeface="Times New Roman" panose="02020603050405020304" pitchFamily="18" charset="0"/>
              <a:cs typeface="Times New Roman" panose="02020603050405020304" pitchFamily="18" charset="0"/>
            </a:endParaRPr>
          </a:p>
          <a:p>
            <a:pPr lvl="1"/>
            <a:r>
              <a:rPr lang="en-US" sz="4000" dirty="0" smtClean="0">
                <a:solidFill>
                  <a:schemeClr val="tx1"/>
                </a:solidFill>
                <a:latin typeface="Times New Roman" panose="02020603050405020304" pitchFamily="18" charset="0"/>
                <a:cs typeface="Times New Roman" panose="02020603050405020304" pitchFamily="18" charset="0"/>
              </a:rPr>
              <a:t> </a:t>
            </a:r>
            <a:r>
              <a:rPr lang="pt-BR" sz="4000" dirty="0">
                <a:solidFill>
                  <a:schemeClr val="tx1"/>
                </a:solidFill>
                <a:latin typeface="Times New Roman" panose="02020603050405020304" pitchFamily="18" charset="0"/>
                <a:cs typeface="Times New Roman" panose="02020603050405020304" pitchFamily="18" charset="0"/>
              </a:rPr>
              <a:t>For i = 1 to r </a:t>
            </a:r>
            <a:r>
              <a:rPr lang="pt-BR" sz="4000" dirty="0" smtClean="0">
                <a:solidFill>
                  <a:schemeClr val="tx1"/>
                </a:solidFill>
                <a:latin typeface="Times New Roman" panose="02020603050405020304" pitchFamily="18" charset="0"/>
                <a:cs typeface="Times New Roman" panose="02020603050405020304" pitchFamily="18" charset="0"/>
              </a:rPr>
              <a:t>do {</a:t>
            </a:r>
          </a:p>
          <a:p>
            <a:pPr lvl="1"/>
            <a:r>
              <a:rPr lang="pt-BR" sz="4000" dirty="0">
                <a:solidFill>
                  <a:schemeClr val="tx1"/>
                </a:solidFill>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		A </a:t>
            </a:r>
            <a:r>
              <a:rPr lang="pt-BR" sz="4000" dirty="0">
                <a:solidFill>
                  <a:schemeClr val="tx1"/>
                </a:solidFill>
                <a:latin typeface="Times New Roman" panose="02020603050405020304" pitchFamily="18" charset="0"/>
                <a:cs typeface="Times New Roman" panose="02020603050405020304" pitchFamily="18" charset="0"/>
              </a:rPr>
              <a:t>= ((A XOR B) &lt;&lt;&lt; B) + S[2i</a:t>
            </a:r>
            <a:r>
              <a:rPr lang="pt-BR" sz="4000" dirty="0" smtClean="0">
                <a:solidFill>
                  <a:schemeClr val="tx1"/>
                </a:solidFill>
                <a:latin typeface="Times New Roman" panose="02020603050405020304" pitchFamily="18" charset="0"/>
                <a:cs typeface="Times New Roman" panose="02020603050405020304" pitchFamily="18" charset="0"/>
              </a:rPr>
              <a:t>]</a:t>
            </a:r>
          </a:p>
          <a:p>
            <a:pPr lvl="1"/>
            <a:r>
              <a:rPr lang="pt-BR" sz="4000" dirty="0">
                <a:solidFill>
                  <a:schemeClr val="tx1"/>
                </a:solidFill>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       </a:t>
            </a:r>
            <a:r>
              <a:rPr lang="pt-BR" sz="4000" dirty="0">
                <a:solidFill>
                  <a:schemeClr val="tx1"/>
                </a:solidFill>
                <a:latin typeface="Times New Roman" panose="02020603050405020304" pitchFamily="18" charset="0"/>
                <a:cs typeface="Times New Roman" panose="02020603050405020304" pitchFamily="18" charset="0"/>
              </a:rPr>
              <a:t>B = ((B XOR A) &lt;&lt;&lt; A) + S[2i + 1</a:t>
            </a:r>
            <a:r>
              <a:rPr lang="pt-BR" sz="4000" dirty="0" smtClean="0">
                <a:solidFill>
                  <a:schemeClr val="tx1"/>
                </a:solidFill>
                <a:latin typeface="Times New Roman" panose="02020603050405020304" pitchFamily="18" charset="0"/>
                <a:cs typeface="Times New Roman" panose="02020603050405020304" pitchFamily="18" charset="0"/>
              </a:rPr>
              <a:t>]</a:t>
            </a:r>
          </a:p>
          <a:p>
            <a:pPr lvl="1"/>
            <a:r>
              <a:rPr lang="pt-BR" sz="4000" dirty="0">
                <a:solidFill>
                  <a:schemeClr val="tx1"/>
                </a:solidFill>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a:t>
            </a:r>
          </a:p>
          <a:p>
            <a:pPr lvl="1"/>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A' = A, B' = </a:t>
            </a:r>
            <a:r>
              <a:rPr lang="en-US" sz="4000" dirty="0" smtClean="0">
                <a:solidFill>
                  <a:schemeClr val="tx1"/>
                </a:solidFill>
                <a:latin typeface="Times New Roman" panose="02020603050405020304" pitchFamily="18" charset="0"/>
                <a:cs typeface="Times New Roman" panose="02020603050405020304" pitchFamily="18" charset="0"/>
              </a:rPr>
              <a:t>B</a:t>
            </a:r>
            <a:endParaRPr lang="en-US" sz="4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6751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5028" y="1341727"/>
            <a:ext cx="12191998" cy="1877437"/>
          </a:xfrm>
          <a:prstGeom prst="rect">
            <a:avLst/>
          </a:prstGeom>
          <a:noFill/>
        </p:spPr>
        <p:txBody>
          <a:bodyPr wrap="square" rtlCol="0">
            <a:spAutoFit/>
          </a:bodyPr>
          <a:lstStyle/>
          <a:p>
            <a:pPr algn="ctr"/>
            <a:r>
              <a:rPr lang="en-US" sz="7200" dirty="0">
                <a:solidFill>
                  <a:schemeClr val="accent1">
                    <a:lumMod val="75000"/>
                  </a:schemeClr>
                </a:solidFill>
                <a:latin typeface="Times New Roman" panose="02020603050405020304" pitchFamily="18" charset="0"/>
                <a:cs typeface="Times New Roman" panose="02020603050405020304" pitchFamily="18" charset="0"/>
              </a:rPr>
              <a:t>Nhóm 13</a:t>
            </a:r>
          </a:p>
          <a:p>
            <a:pPr algn="ctr"/>
            <a:r>
              <a:rPr lang="en-US" sz="4000" u="sng" dirty="0" smtClean="0">
                <a:latin typeface="Times New Roman" panose="02020603050405020304" pitchFamily="18" charset="0"/>
                <a:cs typeface="Times New Roman" panose="02020603050405020304" pitchFamily="18" charset="0"/>
              </a:rPr>
              <a:t>Giảng viên: Nguyễn Thanh Bình</a:t>
            </a:r>
            <a:endParaRPr lang="en-US" sz="4000"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49073" y="3219164"/>
            <a:ext cx="4974760" cy="2554545"/>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Nguyễn Đình Sang</a:t>
            </a:r>
          </a:p>
          <a:p>
            <a:r>
              <a:rPr lang="en-US" sz="4000" dirty="0" smtClean="0">
                <a:latin typeface="Times New Roman" panose="02020603050405020304" pitchFamily="18" charset="0"/>
                <a:cs typeface="Times New Roman" panose="02020603050405020304" pitchFamily="18" charset="0"/>
              </a:rPr>
              <a:t>Trần Thanh Phong</a:t>
            </a:r>
          </a:p>
          <a:p>
            <a:r>
              <a:rPr lang="en-US" sz="4000" dirty="0" smtClean="0">
                <a:latin typeface="Times New Roman" panose="02020603050405020304" pitchFamily="18" charset="0"/>
                <a:cs typeface="Times New Roman" panose="02020603050405020304" pitchFamily="18" charset="0"/>
              </a:rPr>
              <a:t>Nguyễn Thị Xuân Linh</a:t>
            </a:r>
          </a:p>
          <a:p>
            <a:r>
              <a:rPr lang="en-US" sz="4000" dirty="0" smtClean="0">
                <a:latin typeface="Times New Roman" panose="02020603050405020304" pitchFamily="18" charset="0"/>
                <a:cs typeface="Times New Roman" panose="02020603050405020304" pitchFamily="18" charset="0"/>
              </a:rPr>
              <a:t>Thái Minh Quân</a:t>
            </a:r>
          </a:p>
        </p:txBody>
      </p:sp>
    </p:spTree>
    <p:extLst>
      <p:ext uri="{BB962C8B-B14F-4D97-AF65-F5344CB8AC3E}">
        <p14:creationId xmlns:p14="http://schemas.microsoft.com/office/powerpoint/2010/main" val="342027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772952" cy="4697411"/>
          </a:xfrm>
        </p:spPr>
        <p:txBody>
          <a:bodyPr>
            <a:no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4.8: Thuật toán giải mã:</a:t>
            </a:r>
          </a:p>
          <a:p>
            <a:pPr lvl="1"/>
            <a:r>
              <a:rPr lang="en-US" sz="4000" dirty="0" smtClean="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Quá trình giải mã chính là quá trình đi ngược lại quá trình mã hóa để có được cái giá trị gốc.</a:t>
            </a:r>
            <a:endParaRPr lang="en-US" sz="4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88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9772952" cy="4697411"/>
          </a:xfrm>
        </p:spPr>
        <p:txBody>
          <a:bodyPr>
            <a:no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4.8: Thuật toán giải mã:</a:t>
            </a:r>
          </a:p>
          <a:p>
            <a:pPr lvl="1"/>
            <a:r>
              <a:rPr lang="en-US" sz="4000" dirty="0" smtClean="0">
                <a:solidFill>
                  <a:schemeClr val="tx1"/>
                </a:solidFill>
                <a:latin typeface="Times New Roman" panose="02020603050405020304" pitchFamily="18" charset="0"/>
                <a:cs typeface="Times New Roman" panose="02020603050405020304" pitchFamily="18" charset="0"/>
              </a:rPr>
              <a:t> </a:t>
            </a:r>
            <a:r>
              <a:rPr lang="vi-VN" sz="4000" dirty="0">
                <a:solidFill>
                  <a:schemeClr val="tx1"/>
                </a:solidFill>
                <a:latin typeface="Times New Roman" panose="02020603050405020304" pitchFamily="18" charset="0"/>
                <a:cs typeface="Times New Roman" panose="02020603050405020304" pitchFamily="18" charset="0"/>
              </a:rPr>
              <a:t>For i = r downto 1 do {  </a:t>
            </a:r>
            <a:endParaRPr lang="en-US" sz="4000" dirty="0" smtClean="0">
              <a:solidFill>
                <a:schemeClr val="tx1"/>
              </a:solidFill>
              <a:latin typeface="Times New Roman" panose="02020603050405020304" pitchFamily="18" charset="0"/>
              <a:cs typeface="Times New Roman" panose="02020603050405020304" pitchFamily="18" charset="0"/>
            </a:endParaRPr>
          </a:p>
          <a:p>
            <a:pPr lvl="1"/>
            <a:r>
              <a:rPr lang="vi-VN" sz="4000" dirty="0" smtClean="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		</a:t>
            </a:r>
            <a:r>
              <a:rPr lang="vi-VN" sz="4000" dirty="0" smtClean="0">
                <a:solidFill>
                  <a:schemeClr val="tx1"/>
                </a:solidFill>
                <a:latin typeface="Times New Roman" panose="02020603050405020304" pitchFamily="18" charset="0"/>
                <a:cs typeface="Times New Roman" panose="02020603050405020304" pitchFamily="18" charset="0"/>
              </a:rPr>
              <a:t>B</a:t>
            </a:r>
            <a:r>
              <a:rPr lang="vi-VN" sz="4000" dirty="0">
                <a:solidFill>
                  <a:schemeClr val="tx1"/>
                </a:solidFill>
                <a:latin typeface="Times New Roman" panose="02020603050405020304" pitchFamily="18" charset="0"/>
                <a:cs typeface="Times New Roman" panose="02020603050405020304" pitchFamily="18" charset="0"/>
              </a:rPr>
              <a:t>' = ((B' - S[2i + 1]) &gt;&gt;&gt; A') XOR A'             </a:t>
            </a:r>
            <a:endParaRPr lang="en-US" sz="4000" dirty="0">
              <a:solidFill>
                <a:schemeClr val="tx1"/>
              </a:solidFill>
              <a:latin typeface="Times New Roman" panose="02020603050405020304" pitchFamily="18" charset="0"/>
              <a:cs typeface="Times New Roman" panose="02020603050405020304" pitchFamily="18" charset="0"/>
            </a:endParaRPr>
          </a:p>
          <a:p>
            <a:pPr lvl="1"/>
            <a:r>
              <a:rPr lang="en-US" sz="4000" dirty="0" smtClean="0">
                <a:solidFill>
                  <a:schemeClr val="tx1"/>
                </a:solidFill>
                <a:latin typeface="Times New Roman" panose="02020603050405020304" pitchFamily="18" charset="0"/>
                <a:cs typeface="Times New Roman" panose="02020603050405020304" pitchFamily="18" charset="0"/>
              </a:rPr>
              <a:t> 		</a:t>
            </a:r>
            <a:r>
              <a:rPr lang="vi-VN" sz="3800" dirty="0" smtClean="0">
                <a:solidFill>
                  <a:schemeClr val="tx1"/>
                </a:solidFill>
                <a:latin typeface="Times New Roman" panose="02020603050405020304" pitchFamily="18" charset="0"/>
                <a:cs typeface="Times New Roman" panose="02020603050405020304" pitchFamily="18" charset="0"/>
              </a:rPr>
              <a:t>A</a:t>
            </a:r>
            <a:r>
              <a:rPr lang="vi-VN" sz="3800" dirty="0">
                <a:solidFill>
                  <a:schemeClr val="tx1"/>
                </a:solidFill>
                <a:latin typeface="Times New Roman" panose="02020603050405020304" pitchFamily="18" charset="0"/>
                <a:cs typeface="Times New Roman" panose="02020603050405020304" pitchFamily="18" charset="0"/>
              </a:rPr>
              <a:t>' = ((A' - S[2i]) &gt;&gt;&gt; B' XOR B' </a:t>
            </a:r>
            <a:endParaRPr lang="en-US" sz="3800" dirty="0" smtClean="0">
              <a:solidFill>
                <a:schemeClr val="tx1"/>
              </a:solidFill>
              <a:latin typeface="Times New Roman" panose="02020603050405020304" pitchFamily="18" charset="0"/>
              <a:cs typeface="Times New Roman" panose="02020603050405020304" pitchFamily="18" charset="0"/>
            </a:endParaRPr>
          </a:p>
          <a:p>
            <a:pPr lvl="1"/>
            <a:r>
              <a:rPr lang="en-US" sz="3800" dirty="0" smtClean="0">
                <a:solidFill>
                  <a:schemeClr val="tx1"/>
                </a:solidFill>
                <a:latin typeface="Times New Roman" panose="02020603050405020304" pitchFamily="18" charset="0"/>
                <a:cs typeface="Times New Roman" panose="02020603050405020304" pitchFamily="18" charset="0"/>
              </a:rPr>
              <a:t> </a:t>
            </a:r>
            <a:r>
              <a:rPr lang="vi-VN" sz="3800" dirty="0" smtClean="0">
                <a:solidFill>
                  <a:schemeClr val="tx1"/>
                </a:solidFill>
                <a:latin typeface="Times New Roman" panose="02020603050405020304" pitchFamily="18" charset="0"/>
                <a:cs typeface="Times New Roman" panose="02020603050405020304" pitchFamily="18" charset="0"/>
              </a:rPr>
              <a:t>} </a:t>
            </a:r>
            <a:endParaRPr lang="en-US" sz="4000" dirty="0" smtClean="0">
              <a:solidFill>
                <a:schemeClr val="tx1"/>
              </a:solidFill>
              <a:latin typeface="Times New Roman" panose="02020603050405020304" pitchFamily="18" charset="0"/>
              <a:cs typeface="Times New Roman" panose="02020603050405020304" pitchFamily="18" charset="0"/>
            </a:endParaRPr>
          </a:p>
          <a:p>
            <a:pPr lvl="1"/>
            <a:r>
              <a:rPr lang="en-US" sz="4000" dirty="0">
                <a:solidFill>
                  <a:schemeClr val="tx1"/>
                </a:solidFill>
                <a:latin typeface="Times New Roman" panose="02020603050405020304" pitchFamily="18" charset="0"/>
                <a:cs typeface="Times New Roman" panose="02020603050405020304" pitchFamily="18" charset="0"/>
              </a:rPr>
              <a:t> </a:t>
            </a:r>
            <a:r>
              <a:rPr lang="vi-VN" sz="4000" dirty="0" smtClean="0">
                <a:solidFill>
                  <a:schemeClr val="tx1"/>
                </a:solidFill>
                <a:latin typeface="Times New Roman" panose="02020603050405020304" pitchFamily="18" charset="0"/>
                <a:cs typeface="Times New Roman" panose="02020603050405020304" pitchFamily="18" charset="0"/>
              </a:rPr>
              <a:t>B </a:t>
            </a:r>
            <a:r>
              <a:rPr lang="vi-VN" sz="4000" dirty="0">
                <a:solidFill>
                  <a:schemeClr val="tx1"/>
                </a:solidFill>
                <a:latin typeface="Times New Roman" panose="02020603050405020304" pitchFamily="18" charset="0"/>
                <a:cs typeface="Times New Roman" panose="02020603050405020304" pitchFamily="18" charset="0"/>
              </a:rPr>
              <a:t>= B' - S[1] </a:t>
            </a:r>
            <a:endParaRPr lang="en-US" sz="4000" dirty="0" smtClean="0">
              <a:solidFill>
                <a:schemeClr val="tx1"/>
              </a:solidFill>
              <a:latin typeface="Times New Roman" panose="02020603050405020304" pitchFamily="18" charset="0"/>
              <a:cs typeface="Times New Roman" panose="02020603050405020304" pitchFamily="18" charset="0"/>
            </a:endParaRPr>
          </a:p>
          <a:p>
            <a:pPr lvl="1"/>
            <a:r>
              <a:rPr lang="en-US" sz="4000" dirty="0">
                <a:solidFill>
                  <a:schemeClr val="tx1"/>
                </a:solidFill>
                <a:latin typeface="Times New Roman" panose="02020603050405020304" pitchFamily="18" charset="0"/>
                <a:cs typeface="Times New Roman" panose="02020603050405020304" pitchFamily="18" charset="0"/>
              </a:rPr>
              <a:t> </a:t>
            </a:r>
            <a:r>
              <a:rPr lang="vi-VN" sz="4000" dirty="0" smtClean="0">
                <a:solidFill>
                  <a:schemeClr val="tx1"/>
                </a:solidFill>
                <a:latin typeface="Times New Roman" panose="02020603050405020304" pitchFamily="18" charset="0"/>
                <a:cs typeface="Times New Roman" panose="02020603050405020304" pitchFamily="18" charset="0"/>
              </a:rPr>
              <a:t>A </a:t>
            </a:r>
            <a:r>
              <a:rPr lang="vi-VN" sz="4000" dirty="0">
                <a:solidFill>
                  <a:schemeClr val="tx1"/>
                </a:solidFill>
                <a:latin typeface="Times New Roman" panose="02020603050405020304" pitchFamily="18" charset="0"/>
                <a:cs typeface="Times New Roman" panose="02020603050405020304" pitchFamily="18" charset="0"/>
              </a:rPr>
              <a:t>= A' - S[0]</a:t>
            </a:r>
            <a:endParaRPr lang="en-US" sz="4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7858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4" y="1468258"/>
            <a:ext cx="8596668"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Plaintext </a:t>
            </a:r>
            <a:r>
              <a:rPr lang="en-US" sz="4000" dirty="0">
                <a:solidFill>
                  <a:schemeClr val="tx1"/>
                </a:solidFill>
                <a:latin typeface="Times New Roman" panose="02020603050405020304" pitchFamily="18" charset="0"/>
                <a:cs typeface="Times New Roman" panose="02020603050405020304" pitchFamily="18" charset="0"/>
              </a:rPr>
              <a:t>= eedba521 </a:t>
            </a:r>
            <a:r>
              <a:rPr lang="en-US" sz="4000" dirty="0" smtClean="0">
                <a:solidFill>
                  <a:schemeClr val="tx1"/>
                </a:solidFill>
                <a:latin typeface="Times New Roman" panose="02020603050405020304" pitchFamily="18" charset="0"/>
                <a:cs typeface="Times New Roman" panose="02020603050405020304" pitchFamily="18" charset="0"/>
              </a:rPr>
              <a:t>- 6d8f4b15 </a:t>
            </a:r>
            <a:endParaRPr lang="en-US" sz="4000" dirty="0">
              <a:solidFill>
                <a:schemeClr val="tx1"/>
              </a:solidFill>
              <a:latin typeface="Times New Roman" panose="02020603050405020304" pitchFamily="18" charset="0"/>
              <a:cs typeface="Times New Roman" panose="02020603050405020304" pitchFamily="18" charset="0"/>
            </a:endParaRPr>
          </a:p>
          <a:p>
            <a:r>
              <a:rPr lang="en-US" sz="4000" dirty="0" smtClean="0">
                <a:solidFill>
                  <a:schemeClr val="tx1"/>
                </a:solidFill>
                <a:latin typeface="Times New Roman" panose="02020603050405020304" pitchFamily="18" charset="0"/>
                <a:cs typeface="Times New Roman" panose="02020603050405020304" pitchFamily="18" charset="0"/>
              </a:rPr>
              <a:t> Key </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91 5f 46 19 be 41 b2 51 63 55 a5 01 10 a9 </a:t>
            </a:r>
            <a:r>
              <a:rPr lang="en-US" sz="4000" dirty="0" err="1" smtClean="0">
                <a:solidFill>
                  <a:schemeClr val="tx1"/>
                </a:solidFill>
                <a:latin typeface="Times New Roman" panose="02020603050405020304" pitchFamily="18" charset="0"/>
                <a:cs typeface="Times New Roman" panose="02020603050405020304" pitchFamily="18" charset="0"/>
              </a:rPr>
              <a:t>ce</a:t>
            </a:r>
            <a:r>
              <a:rPr lang="en-US" sz="4000" dirty="0" smtClean="0">
                <a:solidFill>
                  <a:schemeClr val="tx1"/>
                </a:solidFill>
                <a:latin typeface="Times New Roman" panose="02020603050405020304" pitchFamily="18" charset="0"/>
                <a:cs typeface="Times New Roman" panose="02020603050405020304" pitchFamily="18" charset="0"/>
              </a:rPr>
              <a:t> 91</a:t>
            </a:r>
            <a:endParaRPr lang="en-US" sz="4000" b="1" dirty="0">
              <a:solidFill>
                <a:schemeClr val="tx1"/>
              </a:solidFill>
              <a:latin typeface="Times New Roman" panose="02020603050405020304" pitchFamily="18" charset="0"/>
              <a:cs typeface="Times New Roman" panose="02020603050405020304" pitchFamily="18" charset="0"/>
            </a:endParaRPr>
          </a:p>
          <a:p>
            <a:r>
              <a:rPr lang="en-US" sz="4000" dirty="0" smtClean="0">
                <a:solidFill>
                  <a:schemeClr val="tx1"/>
                </a:solidFill>
                <a:latin typeface="Times New Roman" panose="02020603050405020304" pitchFamily="18" charset="0"/>
                <a:cs typeface="Times New Roman" panose="02020603050405020304" pitchFamily="18" charset="0"/>
              </a:rPr>
              <a:t> P32 </a:t>
            </a:r>
            <a:r>
              <a:rPr lang="en-US" sz="4000" dirty="0">
                <a:solidFill>
                  <a:schemeClr val="tx1"/>
                </a:solidFill>
                <a:latin typeface="Times New Roman" panose="02020603050405020304" pitchFamily="18" charset="0"/>
                <a:cs typeface="Times New Roman" panose="02020603050405020304" pitchFamily="18" charset="0"/>
              </a:rPr>
              <a:t>= 3084996963 = 0xb7e15163 </a:t>
            </a:r>
          </a:p>
          <a:p>
            <a:r>
              <a:rPr lang="en-US" sz="4000" dirty="0" smtClean="0">
                <a:solidFill>
                  <a:schemeClr val="tx1"/>
                </a:solidFill>
                <a:latin typeface="Times New Roman" panose="02020603050405020304" pitchFamily="18" charset="0"/>
                <a:cs typeface="Times New Roman" panose="02020603050405020304" pitchFamily="18" charset="0"/>
              </a:rPr>
              <a:t> Q32 </a:t>
            </a:r>
            <a:r>
              <a:rPr lang="en-US" sz="4000" dirty="0">
                <a:solidFill>
                  <a:schemeClr val="tx1"/>
                </a:solidFill>
                <a:latin typeface="Times New Roman" panose="02020603050405020304" pitchFamily="18" charset="0"/>
                <a:cs typeface="Times New Roman" panose="02020603050405020304" pitchFamily="18" charset="0"/>
              </a:rPr>
              <a:t>= 2654435769 = 0x9e3779b9</a:t>
            </a:r>
            <a:endParaRPr lang="en-US"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349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4" y="1468258"/>
            <a:ext cx="8596668"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w=32;r=12,b=16</a:t>
            </a:r>
            <a:r>
              <a:rPr lang="en-US" sz="4000" dirty="0">
                <a:solidFill>
                  <a:schemeClr val="tx1"/>
                </a:solidFill>
                <a:latin typeface="Times New Roman" panose="02020603050405020304" pitchFamily="18" charset="0"/>
                <a:cs typeface="Times New Roman" panose="02020603050405020304" pitchFamily="18" charset="0"/>
              </a:rPr>
              <a:t>.</a:t>
            </a:r>
          </a:p>
          <a:p>
            <a:r>
              <a:rPr lang="en-US" sz="4000" dirty="0" smtClean="0">
                <a:solidFill>
                  <a:schemeClr val="tx1"/>
                </a:solidFill>
                <a:latin typeface="Times New Roman" panose="02020603050405020304" pitchFamily="18" charset="0"/>
                <a:cs typeface="Times New Roman" panose="02020603050405020304" pitchFamily="18" charset="0"/>
              </a:rPr>
              <a:t> u=w/8=4</a:t>
            </a:r>
            <a:r>
              <a:rPr lang="en-US" sz="4000" dirty="0">
                <a:solidFill>
                  <a:schemeClr val="tx1"/>
                </a:solidFill>
                <a:latin typeface="Times New Roman" panose="02020603050405020304" pitchFamily="18" charset="0"/>
                <a:cs typeface="Times New Roman" panose="02020603050405020304" pitchFamily="18" charset="0"/>
              </a:rPr>
              <a:t>; </a:t>
            </a:r>
          </a:p>
          <a:p>
            <a:r>
              <a:rPr lang="en-US" sz="4000" dirty="0" smtClean="0">
                <a:solidFill>
                  <a:schemeClr val="tx1"/>
                </a:solidFill>
                <a:latin typeface="Times New Roman" panose="02020603050405020304" pitchFamily="18" charset="0"/>
                <a:cs typeface="Times New Roman" panose="02020603050405020304" pitchFamily="18" charset="0"/>
              </a:rPr>
              <a:t> c=b/u=4</a:t>
            </a:r>
            <a:r>
              <a:rPr lang="en-US" sz="4000" dirty="0">
                <a:solidFill>
                  <a:schemeClr val="tx1"/>
                </a:solidFill>
                <a:latin typeface="Times New Roman" panose="02020603050405020304" pitchFamily="18" charset="0"/>
                <a:cs typeface="Times New Roman" panose="02020603050405020304" pitchFamily="18" charset="0"/>
              </a:rPr>
              <a:t>;</a:t>
            </a:r>
          </a:p>
          <a:p>
            <a:r>
              <a:rPr lang="en-US" sz="4000" dirty="0" smtClean="0">
                <a:solidFill>
                  <a:schemeClr val="tx1"/>
                </a:solidFill>
                <a:latin typeface="Times New Roman" panose="02020603050405020304" pitchFamily="18" charset="0"/>
                <a:cs typeface="Times New Roman" panose="02020603050405020304" pitchFamily="18" charset="0"/>
              </a:rPr>
              <a:t> t=2(r+1</a:t>
            </a:r>
            <a:r>
              <a:rPr lang="en-US" sz="4000" dirty="0">
                <a:solidFill>
                  <a:schemeClr val="tx1"/>
                </a:solidFill>
                <a:latin typeface="Times New Roman" panose="02020603050405020304" pitchFamily="18" charset="0"/>
                <a:cs typeface="Times New Roman" panose="02020603050405020304" pitchFamily="18" charset="0"/>
              </a:rPr>
              <a:t>)=2*(12+1)=26</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954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1: Chép khóa bí mật K và L</a:t>
            </a:r>
          </a:p>
          <a:p>
            <a:pPr lvl="1"/>
            <a:r>
              <a:rPr lang="en-US" sz="3200" dirty="0" smtClean="0">
                <a:solidFill>
                  <a:schemeClr val="tx1"/>
                </a:solidFill>
                <a:latin typeface="Times New Roman" panose="02020603050405020304" pitchFamily="18" charset="0"/>
                <a:cs typeface="Times New Roman" panose="02020603050405020304" pitchFamily="18" charset="0"/>
              </a:rPr>
              <a:t> L[i/4</a:t>
            </a:r>
            <a:r>
              <a:rPr lang="en-US" sz="3200" dirty="0">
                <a:solidFill>
                  <a:schemeClr val="tx1"/>
                </a:solidFill>
                <a:latin typeface="Times New Roman" panose="02020603050405020304" pitchFamily="18" charset="0"/>
                <a:cs typeface="Times New Roman" panose="02020603050405020304" pitchFamily="18" charset="0"/>
              </a:rPr>
              <a:t>] = L[3] for i = 15, 14, 13 and 12.</a:t>
            </a:r>
          </a:p>
          <a:p>
            <a:pPr lvl="1"/>
            <a:r>
              <a:rPr lang="en-US" sz="3200" dirty="0">
                <a:solidFill>
                  <a:schemeClr val="tx1"/>
                </a:solidFill>
                <a:latin typeface="Times New Roman" panose="02020603050405020304" pitchFamily="18" charset="0"/>
                <a:cs typeface="Times New Roman" panose="02020603050405020304" pitchFamily="18" charset="0"/>
              </a:rPr>
              <a:t> L[3] = (L[3] &lt;&lt;&lt; 8) + K[15] = 00000000 + 91 = 00000091</a:t>
            </a:r>
          </a:p>
          <a:p>
            <a:pPr lvl="1"/>
            <a:r>
              <a:rPr lang="en-US" sz="3200" dirty="0" smtClean="0">
                <a:solidFill>
                  <a:schemeClr val="tx1"/>
                </a:solidFill>
                <a:latin typeface="Times New Roman" panose="02020603050405020304" pitchFamily="18" charset="0"/>
                <a:cs typeface="Times New Roman" panose="02020603050405020304" pitchFamily="18" charset="0"/>
              </a:rPr>
              <a:t> L[3</a:t>
            </a:r>
            <a:r>
              <a:rPr lang="en-US" sz="3200" dirty="0">
                <a:solidFill>
                  <a:schemeClr val="tx1"/>
                </a:solidFill>
                <a:latin typeface="Times New Roman" panose="02020603050405020304" pitchFamily="18" charset="0"/>
                <a:cs typeface="Times New Roman" panose="02020603050405020304" pitchFamily="18" charset="0"/>
              </a:rPr>
              <a:t>] = (L[3] &lt;&lt;&lt; 8) + K[14] = 00009100 + ce = 91ce </a:t>
            </a:r>
          </a:p>
          <a:p>
            <a:pPr lvl="1"/>
            <a:r>
              <a:rPr lang="en-US" sz="3200" dirty="0" smtClean="0">
                <a:solidFill>
                  <a:schemeClr val="tx1"/>
                </a:solidFill>
                <a:latin typeface="Times New Roman" panose="02020603050405020304" pitchFamily="18" charset="0"/>
                <a:cs typeface="Times New Roman" panose="02020603050405020304" pitchFamily="18" charset="0"/>
              </a:rPr>
              <a:t> L[3</a:t>
            </a:r>
            <a:r>
              <a:rPr lang="en-US" sz="3200" dirty="0">
                <a:solidFill>
                  <a:schemeClr val="tx1"/>
                </a:solidFill>
                <a:latin typeface="Times New Roman" panose="02020603050405020304" pitchFamily="18" charset="0"/>
                <a:cs typeface="Times New Roman" panose="02020603050405020304" pitchFamily="18" charset="0"/>
              </a:rPr>
              <a:t>] = (L[3] &lt;&lt;&lt; 8) + K[13] = 0091ce00 + a9 = 91cea9 </a:t>
            </a:r>
          </a:p>
          <a:p>
            <a:pPr lvl="1"/>
            <a:r>
              <a:rPr lang="en-US" sz="3200" dirty="0" smtClean="0">
                <a:solidFill>
                  <a:schemeClr val="tx1"/>
                </a:solidFill>
                <a:latin typeface="Times New Roman" panose="02020603050405020304" pitchFamily="18" charset="0"/>
                <a:cs typeface="Times New Roman" panose="02020603050405020304" pitchFamily="18" charset="0"/>
              </a:rPr>
              <a:t> =&gt; L[3</a:t>
            </a:r>
            <a:r>
              <a:rPr lang="en-US" sz="3200" dirty="0">
                <a:solidFill>
                  <a:schemeClr val="tx1"/>
                </a:solidFill>
                <a:latin typeface="Times New Roman" panose="02020603050405020304" pitchFamily="18" charset="0"/>
                <a:cs typeface="Times New Roman" panose="02020603050405020304" pitchFamily="18" charset="0"/>
              </a:rPr>
              <a:t>] = (L[3] &lt;&lt;&lt; 8) + K[12] = 91cea900 + 10 = 91cea910 </a:t>
            </a:r>
          </a:p>
        </p:txBody>
      </p:sp>
    </p:spTree>
    <p:extLst>
      <p:ext uri="{BB962C8B-B14F-4D97-AF65-F5344CB8AC3E}">
        <p14:creationId xmlns:p14="http://schemas.microsoft.com/office/powerpoint/2010/main" val="580739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111842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1: Chép khóa bí mật K và L</a:t>
            </a:r>
          </a:p>
          <a:p>
            <a:pPr lvl="1"/>
            <a:r>
              <a:rPr lang="en-US" sz="3200" dirty="0" smtClean="0">
                <a:solidFill>
                  <a:schemeClr val="tx1"/>
                </a:solidFill>
                <a:latin typeface="Times New Roman" panose="02020603050405020304" pitchFamily="18" charset="0"/>
                <a:cs typeface="Times New Roman" panose="02020603050405020304" pitchFamily="18" charset="0"/>
              </a:rPr>
              <a:t> L[i/4</a:t>
            </a:r>
            <a:r>
              <a:rPr lang="en-US" sz="3200" dirty="0">
                <a:solidFill>
                  <a:schemeClr val="tx1"/>
                </a:solidFill>
                <a:latin typeface="Times New Roman" panose="02020603050405020304" pitchFamily="18" charset="0"/>
                <a:cs typeface="Times New Roman" panose="02020603050405020304" pitchFamily="18" charset="0"/>
              </a:rPr>
              <a:t>] = L[2] for i = 11, 10, 9 and 8. </a:t>
            </a:r>
          </a:p>
          <a:p>
            <a:pPr lvl="1"/>
            <a:r>
              <a:rPr lang="en-US" sz="3200" dirty="0" smtClean="0">
                <a:solidFill>
                  <a:schemeClr val="tx1"/>
                </a:solidFill>
                <a:latin typeface="Times New Roman" panose="02020603050405020304" pitchFamily="18" charset="0"/>
                <a:cs typeface="Times New Roman" panose="02020603050405020304" pitchFamily="18" charset="0"/>
              </a:rPr>
              <a:t> L[2</a:t>
            </a:r>
            <a:r>
              <a:rPr lang="en-US" sz="3200" dirty="0">
                <a:solidFill>
                  <a:schemeClr val="tx1"/>
                </a:solidFill>
                <a:latin typeface="Times New Roman" panose="02020603050405020304" pitchFamily="18" charset="0"/>
                <a:cs typeface="Times New Roman" panose="02020603050405020304" pitchFamily="18" charset="0"/>
              </a:rPr>
              <a:t>] = (L[2] &lt;&lt;&lt; 8) + K[11] = 00000000 + 01 =00000001</a:t>
            </a:r>
          </a:p>
          <a:p>
            <a:pPr lvl="1"/>
            <a:r>
              <a:rPr lang="en-US" sz="3200" dirty="0" smtClean="0">
                <a:solidFill>
                  <a:schemeClr val="tx1"/>
                </a:solidFill>
                <a:latin typeface="Times New Roman" panose="02020603050405020304" pitchFamily="18" charset="0"/>
                <a:cs typeface="Times New Roman" panose="02020603050405020304" pitchFamily="18" charset="0"/>
              </a:rPr>
              <a:t> L[2</a:t>
            </a:r>
            <a:r>
              <a:rPr lang="en-US" sz="3200" dirty="0">
                <a:solidFill>
                  <a:schemeClr val="tx1"/>
                </a:solidFill>
                <a:latin typeface="Times New Roman" panose="02020603050405020304" pitchFamily="18" charset="0"/>
                <a:cs typeface="Times New Roman" panose="02020603050405020304" pitchFamily="18" charset="0"/>
              </a:rPr>
              <a:t>] = (L[2] &lt;&lt;&lt; 8) + K[10] = 00000100 + a5 = 000001a5 </a:t>
            </a:r>
          </a:p>
          <a:p>
            <a:pPr lvl="1"/>
            <a:r>
              <a:rPr lang="en-US" sz="3200" dirty="0" smtClean="0">
                <a:solidFill>
                  <a:schemeClr val="tx1"/>
                </a:solidFill>
                <a:latin typeface="Times New Roman" panose="02020603050405020304" pitchFamily="18" charset="0"/>
                <a:cs typeface="Times New Roman" panose="02020603050405020304" pitchFamily="18" charset="0"/>
              </a:rPr>
              <a:t> L[2</a:t>
            </a:r>
            <a:r>
              <a:rPr lang="en-US" sz="3200" dirty="0">
                <a:solidFill>
                  <a:schemeClr val="tx1"/>
                </a:solidFill>
                <a:latin typeface="Times New Roman" panose="02020603050405020304" pitchFamily="18" charset="0"/>
                <a:cs typeface="Times New Roman" panose="02020603050405020304" pitchFamily="18" charset="0"/>
              </a:rPr>
              <a:t>] = (L[2] &lt;&lt;&lt; 8) + K[9] = 0001a500 + 55 = 0001a555 </a:t>
            </a:r>
          </a:p>
          <a:p>
            <a:pPr lvl="1"/>
            <a:r>
              <a:rPr lang="en-US" sz="3200" dirty="0" smtClean="0">
                <a:solidFill>
                  <a:schemeClr val="tx1"/>
                </a:solidFill>
                <a:latin typeface="Times New Roman" panose="02020603050405020304" pitchFamily="18" charset="0"/>
                <a:cs typeface="Times New Roman" panose="02020603050405020304" pitchFamily="18" charset="0"/>
              </a:rPr>
              <a:t> =&gt; L[2</a:t>
            </a:r>
            <a:r>
              <a:rPr lang="en-US" sz="3200" dirty="0">
                <a:solidFill>
                  <a:schemeClr val="tx1"/>
                </a:solidFill>
                <a:latin typeface="Times New Roman" panose="02020603050405020304" pitchFamily="18" charset="0"/>
                <a:cs typeface="Times New Roman" panose="02020603050405020304" pitchFamily="18" charset="0"/>
              </a:rPr>
              <a:t>] = (L[2] &lt;&lt;&lt; 8) + K[8] = 01a55500 + 63 = 01a55563</a:t>
            </a:r>
            <a:endParaRPr lang="en-US"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319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solidFill>
                  <a:schemeClr val="tx1"/>
                </a:solidFill>
                <a:latin typeface="Times New Roman" panose="02020603050405020304" pitchFamily="18" charset="0"/>
                <a:cs typeface="Times New Roman" panose="02020603050405020304" pitchFamily="18" charset="0"/>
              </a:rPr>
              <a:t> Bước 1: Chép khóa bí mật K và L</a:t>
            </a:r>
          </a:p>
          <a:p>
            <a:pPr lvl="1"/>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L[i/4] = L[1] for i = 7, 6, 5 and 4. </a:t>
            </a:r>
          </a:p>
          <a:p>
            <a:pPr lvl="1"/>
            <a:r>
              <a:rPr lang="en-US" sz="3200" dirty="0" smtClean="0">
                <a:solidFill>
                  <a:schemeClr val="tx1"/>
                </a:solidFill>
                <a:latin typeface="Times New Roman" panose="02020603050405020304" pitchFamily="18" charset="0"/>
                <a:cs typeface="Times New Roman" panose="02020603050405020304" pitchFamily="18" charset="0"/>
              </a:rPr>
              <a:t> L[1</a:t>
            </a:r>
            <a:r>
              <a:rPr lang="en-US" sz="3200" dirty="0">
                <a:solidFill>
                  <a:schemeClr val="tx1"/>
                </a:solidFill>
                <a:latin typeface="Times New Roman" panose="02020603050405020304" pitchFamily="18" charset="0"/>
                <a:cs typeface="Times New Roman" panose="02020603050405020304" pitchFamily="18" charset="0"/>
              </a:rPr>
              <a:t>] = (L[1] &lt;&lt;&lt; 8) + K[7] = 00000000 + 51 = 00000051</a:t>
            </a:r>
          </a:p>
          <a:p>
            <a:pPr lvl="1"/>
            <a:r>
              <a:rPr lang="en-US" sz="3200" dirty="0" smtClean="0">
                <a:solidFill>
                  <a:schemeClr val="tx1"/>
                </a:solidFill>
                <a:latin typeface="Times New Roman" panose="02020603050405020304" pitchFamily="18" charset="0"/>
                <a:cs typeface="Times New Roman" panose="02020603050405020304" pitchFamily="18" charset="0"/>
              </a:rPr>
              <a:t> L[1</a:t>
            </a:r>
            <a:r>
              <a:rPr lang="en-US" sz="3200" dirty="0">
                <a:solidFill>
                  <a:schemeClr val="tx1"/>
                </a:solidFill>
                <a:latin typeface="Times New Roman" panose="02020603050405020304" pitchFamily="18" charset="0"/>
                <a:cs typeface="Times New Roman" panose="02020603050405020304" pitchFamily="18" charset="0"/>
              </a:rPr>
              <a:t>] = (L[1] &lt;&lt;&lt; 8) + K[6] = 00005100 + b2 = 000051b2 </a:t>
            </a:r>
          </a:p>
          <a:p>
            <a:pPr lvl="1"/>
            <a:r>
              <a:rPr lang="en-US" sz="3200" dirty="0" smtClean="0">
                <a:solidFill>
                  <a:schemeClr val="tx1"/>
                </a:solidFill>
                <a:latin typeface="Times New Roman" panose="02020603050405020304" pitchFamily="18" charset="0"/>
                <a:cs typeface="Times New Roman" panose="02020603050405020304" pitchFamily="18" charset="0"/>
              </a:rPr>
              <a:t> L[1</a:t>
            </a:r>
            <a:r>
              <a:rPr lang="en-US" sz="3200" dirty="0">
                <a:solidFill>
                  <a:schemeClr val="tx1"/>
                </a:solidFill>
                <a:latin typeface="Times New Roman" panose="02020603050405020304" pitchFamily="18" charset="0"/>
                <a:cs typeface="Times New Roman" panose="02020603050405020304" pitchFamily="18" charset="0"/>
              </a:rPr>
              <a:t>] = (L[1] &lt;&lt;&lt; 8) + K[5] = 0051b200 + 41 = 0051b241 </a:t>
            </a:r>
          </a:p>
          <a:p>
            <a:pPr lvl="1"/>
            <a:r>
              <a:rPr lang="en-US" sz="3200" dirty="0" smtClean="0">
                <a:solidFill>
                  <a:schemeClr val="tx1"/>
                </a:solidFill>
                <a:latin typeface="Times New Roman" panose="02020603050405020304" pitchFamily="18" charset="0"/>
                <a:cs typeface="Times New Roman" panose="02020603050405020304" pitchFamily="18" charset="0"/>
              </a:rPr>
              <a:t> =&gt; L[1</a:t>
            </a:r>
            <a:r>
              <a:rPr lang="en-US" sz="3200" dirty="0">
                <a:solidFill>
                  <a:schemeClr val="tx1"/>
                </a:solidFill>
                <a:latin typeface="Times New Roman" panose="02020603050405020304" pitchFamily="18" charset="0"/>
                <a:cs typeface="Times New Roman" panose="02020603050405020304" pitchFamily="18" charset="0"/>
              </a:rPr>
              <a:t>] = (L[1] &lt;&lt;&lt; 8) + K[4] = 51b24100 + be = 51b241be</a:t>
            </a:r>
          </a:p>
        </p:txBody>
      </p:sp>
    </p:spTree>
    <p:extLst>
      <p:ext uri="{BB962C8B-B14F-4D97-AF65-F5344CB8AC3E}">
        <p14:creationId xmlns:p14="http://schemas.microsoft.com/office/powerpoint/2010/main" val="3753327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1: Chép khóa bí mật K và L</a:t>
            </a:r>
          </a:p>
          <a:p>
            <a:pPr lvl="1"/>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L[i/4] = L[0] for i = 3, 2, 1 and 0. </a:t>
            </a:r>
          </a:p>
          <a:p>
            <a:pPr lvl="1"/>
            <a:r>
              <a:rPr lang="en-US" sz="3200" dirty="0" smtClean="0">
                <a:solidFill>
                  <a:schemeClr val="tx1"/>
                </a:solidFill>
                <a:latin typeface="Times New Roman" panose="02020603050405020304" pitchFamily="18" charset="0"/>
                <a:cs typeface="Times New Roman" panose="02020603050405020304" pitchFamily="18" charset="0"/>
              </a:rPr>
              <a:t> L[0</a:t>
            </a:r>
            <a:r>
              <a:rPr lang="en-US" sz="3200" dirty="0">
                <a:solidFill>
                  <a:schemeClr val="tx1"/>
                </a:solidFill>
                <a:latin typeface="Times New Roman" panose="02020603050405020304" pitchFamily="18" charset="0"/>
                <a:cs typeface="Times New Roman" panose="02020603050405020304" pitchFamily="18" charset="0"/>
              </a:rPr>
              <a:t>] = (L[0] &lt;&lt;&lt; 8) + K[3] = 00000000 + 19 = 00000019</a:t>
            </a:r>
          </a:p>
          <a:p>
            <a:pPr lvl="1"/>
            <a:r>
              <a:rPr lang="en-US" sz="3200" dirty="0" smtClean="0">
                <a:solidFill>
                  <a:schemeClr val="tx1"/>
                </a:solidFill>
                <a:latin typeface="Times New Roman" panose="02020603050405020304" pitchFamily="18" charset="0"/>
                <a:cs typeface="Times New Roman" panose="02020603050405020304" pitchFamily="18" charset="0"/>
              </a:rPr>
              <a:t> L[0</a:t>
            </a:r>
            <a:r>
              <a:rPr lang="en-US" sz="3200" dirty="0">
                <a:solidFill>
                  <a:schemeClr val="tx1"/>
                </a:solidFill>
                <a:latin typeface="Times New Roman" panose="02020603050405020304" pitchFamily="18" charset="0"/>
                <a:cs typeface="Times New Roman" panose="02020603050405020304" pitchFamily="18" charset="0"/>
              </a:rPr>
              <a:t>] = (L[0] &lt;&lt;&lt; 8) + K[2] = 00001900 + 46 = 00001946</a:t>
            </a:r>
          </a:p>
          <a:p>
            <a:pPr lvl="1"/>
            <a:r>
              <a:rPr lang="en-US" sz="3200" dirty="0" smtClean="0">
                <a:solidFill>
                  <a:schemeClr val="tx1"/>
                </a:solidFill>
                <a:latin typeface="Times New Roman" panose="02020603050405020304" pitchFamily="18" charset="0"/>
                <a:cs typeface="Times New Roman" panose="02020603050405020304" pitchFamily="18" charset="0"/>
              </a:rPr>
              <a:t> L[0</a:t>
            </a:r>
            <a:r>
              <a:rPr lang="en-US" sz="3200" dirty="0">
                <a:solidFill>
                  <a:schemeClr val="tx1"/>
                </a:solidFill>
                <a:latin typeface="Times New Roman" panose="02020603050405020304" pitchFamily="18" charset="0"/>
                <a:cs typeface="Times New Roman" panose="02020603050405020304" pitchFamily="18" charset="0"/>
              </a:rPr>
              <a:t>] = (L[0] &lt;&lt;&lt; 8) + K[1] = 00194600 + 5f = 0019465f </a:t>
            </a:r>
          </a:p>
          <a:p>
            <a:pPr lvl="1"/>
            <a:r>
              <a:rPr lang="en-US" sz="3200" dirty="0" smtClean="0">
                <a:solidFill>
                  <a:schemeClr val="tx1"/>
                </a:solidFill>
                <a:latin typeface="Times New Roman" panose="02020603050405020304" pitchFamily="18" charset="0"/>
                <a:cs typeface="Times New Roman" panose="02020603050405020304" pitchFamily="18" charset="0"/>
              </a:rPr>
              <a:t> =&gt; L[0</a:t>
            </a:r>
            <a:r>
              <a:rPr lang="en-US" sz="3200" dirty="0">
                <a:solidFill>
                  <a:schemeClr val="tx1"/>
                </a:solidFill>
                <a:latin typeface="Times New Roman" panose="02020603050405020304" pitchFamily="18" charset="0"/>
                <a:cs typeface="Times New Roman" panose="02020603050405020304" pitchFamily="18" charset="0"/>
              </a:rPr>
              <a:t>] = (L[0] &lt;&lt;&lt; 8) + K[0] = 19465f00 + 91 = 19465f91</a:t>
            </a:r>
          </a:p>
        </p:txBody>
      </p:sp>
    </p:spTree>
    <p:extLst>
      <p:ext uri="{BB962C8B-B14F-4D97-AF65-F5344CB8AC3E}">
        <p14:creationId xmlns:p14="http://schemas.microsoft.com/office/powerpoint/2010/main" val="1419762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1: Chép khóa bí mật K và L</a:t>
            </a:r>
          </a:p>
          <a:p>
            <a:pPr lvl="1"/>
            <a:r>
              <a:rPr lang="en-US" sz="3800" dirty="0">
                <a:solidFill>
                  <a:schemeClr val="tx1"/>
                </a:solidFill>
                <a:latin typeface="Times New Roman" panose="02020603050405020304" pitchFamily="18" charset="0"/>
                <a:cs typeface="Times New Roman" panose="02020603050405020304" pitchFamily="18" charset="0"/>
              </a:rPr>
              <a:t> </a:t>
            </a:r>
            <a:r>
              <a:rPr lang="en-US" sz="3800" dirty="0" smtClean="0">
                <a:solidFill>
                  <a:schemeClr val="tx1"/>
                </a:solidFill>
                <a:latin typeface="Times New Roman" panose="02020603050405020304" pitchFamily="18" charset="0"/>
                <a:cs typeface="Times New Roman" panose="02020603050405020304" pitchFamily="18" charset="0"/>
              </a:rPr>
              <a:t>Mảng L[0, ..., c-1]:</a:t>
            </a:r>
          </a:p>
          <a:p>
            <a:pPr lvl="2"/>
            <a:r>
              <a:rPr lang="en-US" sz="4000" dirty="0" smtClean="0">
                <a:solidFill>
                  <a:schemeClr val="tx1"/>
                </a:solidFill>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L[0] = 19465f91 </a:t>
            </a:r>
          </a:p>
          <a:p>
            <a:pPr lvl="2"/>
            <a:r>
              <a:rPr lang="en-US" sz="4000" dirty="0" smtClean="0">
                <a:solidFill>
                  <a:schemeClr val="tx1"/>
                </a:solidFill>
                <a:latin typeface="Times New Roman" panose="02020603050405020304" pitchFamily="18" charset="0"/>
                <a:cs typeface="Times New Roman" panose="02020603050405020304" pitchFamily="18" charset="0"/>
              </a:rPr>
              <a:t> L[1</a:t>
            </a:r>
            <a:r>
              <a:rPr lang="en-US" sz="4000" dirty="0">
                <a:solidFill>
                  <a:schemeClr val="tx1"/>
                </a:solidFill>
                <a:latin typeface="Times New Roman" panose="02020603050405020304" pitchFamily="18" charset="0"/>
                <a:cs typeface="Times New Roman" panose="02020603050405020304" pitchFamily="18" charset="0"/>
              </a:rPr>
              <a:t>] = 51b241be </a:t>
            </a:r>
          </a:p>
          <a:p>
            <a:pPr lvl="2"/>
            <a:r>
              <a:rPr lang="en-US" sz="4000" dirty="0" smtClean="0">
                <a:solidFill>
                  <a:schemeClr val="tx1"/>
                </a:solidFill>
                <a:latin typeface="Times New Roman" panose="02020603050405020304" pitchFamily="18" charset="0"/>
                <a:cs typeface="Times New Roman" panose="02020603050405020304" pitchFamily="18" charset="0"/>
              </a:rPr>
              <a:t> L[2</a:t>
            </a:r>
            <a:r>
              <a:rPr lang="en-US" sz="4000" dirty="0">
                <a:solidFill>
                  <a:schemeClr val="tx1"/>
                </a:solidFill>
                <a:latin typeface="Times New Roman" panose="02020603050405020304" pitchFamily="18" charset="0"/>
                <a:cs typeface="Times New Roman" panose="02020603050405020304" pitchFamily="18" charset="0"/>
              </a:rPr>
              <a:t>] = 01a55563 </a:t>
            </a:r>
          </a:p>
          <a:p>
            <a:pPr lvl="2"/>
            <a:r>
              <a:rPr lang="en-US" sz="4000" dirty="0" smtClean="0">
                <a:solidFill>
                  <a:schemeClr val="tx1"/>
                </a:solidFill>
                <a:latin typeface="Times New Roman" panose="02020603050405020304" pitchFamily="18" charset="0"/>
                <a:cs typeface="Times New Roman" panose="02020603050405020304" pitchFamily="18" charset="0"/>
              </a:rPr>
              <a:t> L[3</a:t>
            </a:r>
            <a:r>
              <a:rPr lang="en-US" sz="4000" dirty="0">
                <a:solidFill>
                  <a:schemeClr val="tx1"/>
                </a:solidFill>
                <a:latin typeface="Times New Roman" panose="02020603050405020304" pitchFamily="18" charset="0"/>
                <a:cs typeface="Times New Roman" panose="02020603050405020304" pitchFamily="18" charset="0"/>
              </a:rPr>
              <a:t>] = 91cea910</a:t>
            </a:r>
          </a:p>
        </p:txBody>
      </p:sp>
    </p:spTree>
    <p:extLst>
      <p:ext uri="{BB962C8B-B14F-4D97-AF65-F5344CB8AC3E}">
        <p14:creationId xmlns:p14="http://schemas.microsoft.com/office/powerpoint/2010/main" val="2658437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2: Khởi </a:t>
            </a:r>
            <a:r>
              <a:rPr lang="en-US" sz="4000" dirty="0">
                <a:solidFill>
                  <a:schemeClr val="tx1"/>
                </a:solidFill>
                <a:latin typeface="Times New Roman" panose="02020603050405020304" pitchFamily="18" charset="0"/>
                <a:cs typeface="Times New Roman" panose="02020603050405020304" pitchFamily="18" charset="0"/>
              </a:rPr>
              <a:t>tạo mảng S[0</a:t>
            </a:r>
            <a:r>
              <a:rPr lang="en-US" sz="4000" dirty="0" smtClean="0">
                <a:solidFill>
                  <a:schemeClr val="tx1"/>
                </a:solidFill>
                <a:latin typeface="Times New Roman" panose="02020603050405020304" pitchFamily="18" charset="0"/>
                <a:cs typeface="Times New Roman" panose="02020603050405020304" pitchFamily="18" charset="0"/>
              </a:rPr>
              <a:t>, …, 26-1</a:t>
            </a:r>
            <a:r>
              <a:rPr lang="en-US" sz="4000" dirty="0">
                <a:solidFill>
                  <a:schemeClr val="tx1"/>
                </a:solidFill>
                <a:latin typeface="Times New Roman" panose="02020603050405020304" pitchFamily="18" charset="0"/>
                <a:cs typeface="Times New Roman" panose="02020603050405020304" pitchFamily="18" charset="0"/>
              </a:rPr>
              <a:t>]:</a:t>
            </a:r>
          </a:p>
          <a:p>
            <a:pPr lvl="1"/>
            <a:r>
              <a:rPr lang="pt-BR" sz="3000" dirty="0" smtClean="0">
                <a:solidFill>
                  <a:schemeClr val="tx1"/>
                </a:solidFill>
                <a:latin typeface="Times New Roman" panose="02020603050405020304" pitchFamily="18" charset="0"/>
                <a:cs typeface="Times New Roman" panose="02020603050405020304" pitchFamily="18" charset="0"/>
              </a:rPr>
              <a:t> </a:t>
            </a:r>
            <a:r>
              <a:rPr lang="pt-BR" sz="3200" dirty="0" smtClean="0">
                <a:solidFill>
                  <a:schemeClr val="tx1"/>
                </a:solidFill>
                <a:latin typeface="Times New Roman" panose="02020603050405020304" pitchFamily="18" charset="0"/>
                <a:cs typeface="Times New Roman" panose="02020603050405020304" pitchFamily="18" charset="0"/>
              </a:rPr>
              <a:t>S[0</a:t>
            </a:r>
            <a:r>
              <a:rPr lang="pt-BR" sz="3200" dirty="0">
                <a:solidFill>
                  <a:schemeClr val="tx1"/>
                </a:solidFill>
                <a:latin typeface="Times New Roman" panose="02020603050405020304" pitchFamily="18" charset="0"/>
                <a:cs typeface="Times New Roman" panose="02020603050405020304" pitchFamily="18" charset="0"/>
              </a:rPr>
              <a:t>] = P32. For i = 1 to 25, do S[i] = S[i − 1] + Q32: S[0] = b7e15163 </a:t>
            </a:r>
          </a:p>
          <a:p>
            <a:pPr lvl="1"/>
            <a:r>
              <a:rPr lang="pt-BR" sz="3200" dirty="0" smtClean="0">
                <a:solidFill>
                  <a:schemeClr val="tx1"/>
                </a:solidFill>
                <a:latin typeface="Times New Roman" panose="02020603050405020304" pitchFamily="18" charset="0"/>
                <a:cs typeface="Times New Roman" panose="02020603050405020304" pitchFamily="18" charset="0"/>
              </a:rPr>
              <a:t> S[1</a:t>
            </a:r>
            <a:r>
              <a:rPr lang="pt-BR" sz="3200" dirty="0">
                <a:solidFill>
                  <a:schemeClr val="tx1"/>
                </a:solidFill>
                <a:latin typeface="Times New Roman" panose="02020603050405020304" pitchFamily="18" charset="0"/>
                <a:cs typeface="Times New Roman" panose="02020603050405020304" pitchFamily="18" charset="0"/>
              </a:rPr>
              <a:t>] = S[0] + Q32 = b7e15163 + 9e3779b9 = 5618cb1c </a:t>
            </a:r>
          </a:p>
          <a:p>
            <a:pPr lvl="1"/>
            <a:r>
              <a:rPr lang="pt-BR" sz="3200" dirty="0" smtClean="0">
                <a:solidFill>
                  <a:schemeClr val="tx1"/>
                </a:solidFill>
                <a:latin typeface="Times New Roman" panose="02020603050405020304" pitchFamily="18" charset="0"/>
                <a:cs typeface="Times New Roman" panose="02020603050405020304" pitchFamily="18" charset="0"/>
              </a:rPr>
              <a:t> S[2</a:t>
            </a:r>
            <a:r>
              <a:rPr lang="pt-BR" sz="3200" dirty="0">
                <a:solidFill>
                  <a:schemeClr val="tx1"/>
                </a:solidFill>
                <a:latin typeface="Times New Roman" panose="02020603050405020304" pitchFamily="18" charset="0"/>
                <a:cs typeface="Times New Roman" panose="02020603050405020304" pitchFamily="18" charset="0"/>
              </a:rPr>
              <a:t>] = S[1] + Q32 = 5618cb1c + 9e3779b9 = f45044d5 </a:t>
            </a:r>
          </a:p>
          <a:p>
            <a:pPr lvl="1"/>
            <a:r>
              <a:rPr lang="pt-BR" sz="3200" dirty="0" smtClean="0">
                <a:solidFill>
                  <a:schemeClr val="tx1"/>
                </a:solidFill>
                <a:latin typeface="Times New Roman" panose="02020603050405020304" pitchFamily="18" charset="0"/>
                <a:cs typeface="Times New Roman" panose="02020603050405020304" pitchFamily="18" charset="0"/>
              </a:rPr>
              <a:t> S[3</a:t>
            </a:r>
            <a:r>
              <a:rPr lang="pt-BR" sz="3200" dirty="0">
                <a:solidFill>
                  <a:schemeClr val="tx1"/>
                </a:solidFill>
                <a:latin typeface="Times New Roman" panose="02020603050405020304" pitchFamily="18" charset="0"/>
                <a:cs typeface="Times New Roman" panose="02020603050405020304" pitchFamily="18" charset="0"/>
              </a:rPr>
              <a:t>] = S[2] + Q32 = f45044d5 + 9e3779b9 = 9287be8e . . . . . . </a:t>
            </a:r>
          </a:p>
          <a:p>
            <a:pPr lvl="1"/>
            <a:r>
              <a:rPr lang="pt-BR" sz="3200" dirty="0" smtClean="0">
                <a:solidFill>
                  <a:schemeClr val="tx1"/>
                </a:solidFill>
                <a:latin typeface="Times New Roman" panose="02020603050405020304" pitchFamily="18" charset="0"/>
                <a:cs typeface="Times New Roman" panose="02020603050405020304" pitchFamily="18" charset="0"/>
              </a:rPr>
              <a:t> ...........................................................................</a:t>
            </a:r>
            <a:endParaRPr lang="pt-BR" sz="3200" dirty="0">
              <a:solidFill>
                <a:schemeClr val="tx1"/>
              </a:solidFill>
              <a:latin typeface="Times New Roman" panose="02020603050405020304" pitchFamily="18" charset="0"/>
              <a:cs typeface="Times New Roman" panose="02020603050405020304" pitchFamily="18" charset="0"/>
            </a:endParaRPr>
          </a:p>
          <a:p>
            <a:pPr lvl="1"/>
            <a:r>
              <a:rPr lang="pt-BR" sz="3200" dirty="0" smtClean="0">
                <a:solidFill>
                  <a:schemeClr val="tx1"/>
                </a:solidFill>
                <a:latin typeface="Times New Roman" panose="02020603050405020304" pitchFamily="18" charset="0"/>
                <a:cs typeface="Times New Roman" panose="02020603050405020304" pitchFamily="18" charset="0"/>
              </a:rPr>
              <a:t> S[25</a:t>
            </a:r>
            <a:r>
              <a:rPr lang="pt-BR" sz="3200" dirty="0">
                <a:solidFill>
                  <a:schemeClr val="tx1"/>
                </a:solidFill>
                <a:latin typeface="Times New Roman" panose="02020603050405020304" pitchFamily="18" charset="0"/>
                <a:cs typeface="Times New Roman" panose="02020603050405020304" pitchFamily="18" charset="0"/>
              </a:rPr>
              <a:t>] = S[24] + Q32 = 8f14babb + 9e3779b9 = 2b4c3474</a:t>
            </a:r>
          </a:p>
        </p:txBody>
      </p:sp>
    </p:spTree>
    <p:extLst>
      <p:ext uri="{BB962C8B-B14F-4D97-AF65-F5344CB8AC3E}">
        <p14:creationId xmlns:p14="http://schemas.microsoft.com/office/powerpoint/2010/main" val="2166866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 Giới thiệu.</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94383"/>
            <a:ext cx="8596668" cy="3880773"/>
          </a:xfrm>
        </p:spPr>
        <p:txBody>
          <a:bodyPr>
            <a:normAutofit/>
          </a:bodyPr>
          <a:lstStyle/>
          <a:p>
            <a:r>
              <a:rPr lang="pt-BR" sz="4000" dirty="0" smtClean="0">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Do </a:t>
            </a:r>
            <a:r>
              <a:rPr lang="pt-BR" sz="4000" dirty="0">
                <a:solidFill>
                  <a:schemeClr val="tx1"/>
                </a:solidFill>
                <a:latin typeface="Times New Roman" panose="02020603050405020304" pitchFamily="18" charset="0"/>
                <a:cs typeface="Times New Roman" panose="02020603050405020304" pitchFamily="18" charset="0"/>
              </a:rPr>
              <a:t>giáo sư Ronald Rivest của đại học MIT </a:t>
            </a:r>
            <a:r>
              <a:rPr lang="pt-BR" sz="4000" dirty="0" smtClean="0">
                <a:solidFill>
                  <a:schemeClr val="tx1"/>
                </a:solidFill>
                <a:latin typeface="Times New Roman" panose="02020603050405020304" pitchFamily="18" charset="0"/>
                <a:cs typeface="Times New Roman" panose="02020603050405020304" pitchFamily="18" charset="0"/>
              </a:rPr>
              <a:t>công </a:t>
            </a:r>
            <a:r>
              <a:rPr lang="pt-BR" sz="4000" dirty="0">
                <a:solidFill>
                  <a:schemeClr val="tx1"/>
                </a:solidFill>
                <a:latin typeface="Times New Roman" panose="02020603050405020304" pitchFamily="18" charset="0"/>
                <a:cs typeface="Times New Roman" panose="02020603050405020304" pitchFamily="18" charset="0"/>
              </a:rPr>
              <a:t>bố vào tháng 12 năm </a:t>
            </a:r>
            <a:r>
              <a:rPr lang="pt-BR" sz="4000" dirty="0" smtClean="0">
                <a:solidFill>
                  <a:schemeClr val="tx1"/>
                </a:solidFill>
                <a:latin typeface="Times New Roman" panose="02020603050405020304" pitchFamily="18" charset="0"/>
                <a:cs typeface="Times New Roman" panose="02020603050405020304" pitchFamily="18" charset="0"/>
              </a:rPr>
              <a:t>1984.</a:t>
            </a:r>
          </a:p>
          <a:p>
            <a:r>
              <a:rPr lang="pt-BR" sz="4000" dirty="0" smtClean="0">
                <a:solidFill>
                  <a:schemeClr val="tx1"/>
                </a:solidFill>
                <a:latin typeface="Times New Roman" panose="02020603050405020304" pitchFamily="18" charset="0"/>
                <a:cs typeface="Times New Roman" panose="02020603050405020304" pitchFamily="18" charset="0"/>
              </a:rPr>
              <a:t> Thuật </a:t>
            </a:r>
            <a:r>
              <a:rPr lang="pt-BR" sz="4000" dirty="0">
                <a:solidFill>
                  <a:schemeClr val="tx1"/>
                </a:solidFill>
                <a:latin typeface="Times New Roman" panose="02020603050405020304" pitchFamily="18" charset="0"/>
                <a:cs typeface="Times New Roman" panose="02020603050405020304" pitchFamily="18" charset="0"/>
              </a:rPr>
              <a:t>toán mã hóa theo khóa bí mật</a:t>
            </a:r>
            <a:r>
              <a:rPr lang="pt-BR" sz="4000" dirty="0" smtClean="0">
                <a:solidFill>
                  <a:schemeClr val="tx1"/>
                </a:solidFill>
                <a:latin typeface="Times New Roman" panose="02020603050405020304" pitchFamily="18" charset="0"/>
                <a:cs typeface="Times New Roman" panose="02020603050405020304" pitchFamily="18" charset="0"/>
              </a:rPr>
              <a:t>.</a:t>
            </a:r>
          </a:p>
          <a:p>
            <a:r>
              <a:rPr lang="pt-BR" sz="4000" dirty="0">
                <a:solidFill>
                  <a:schemeClr val="tx1"/>
                </a:solidFill>
                <a:latin typeface="Times New Roman" panose="02020603050405020304" pitchFamily="18" charset="0"/>
                <a:cs typeface="Times New Roman" panose="02020603050405020304" pitchFamily="18" charset="0"/>
              </a:rPr>
              <a:t> RC5 được quan tâm rất nhiều do tính an toàn của nó.</a:t>
            </a:r>
            <a:endParaRPr lang="en-US" sz="4000" dirty="0">
              <a:solidFill>
                <a:schemeClr val="tx1"/>
              </a:solidFill>
            </a:endParaRPr>
          </a:p>
        </p:txBody>
      </p:sp>
    </p:spTree>
    <p:extLst>
      <p:ext uri="{BB962C8B-B14F-4D97-AF65-F5344CB8AC3E}">
        <p14:creationId xmlns:p14="http://schemas.microsoft.com/office/powerpoint/2010/main" val="2459831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1219180"/>
              </p:ext>
            </p:extLst>
          </p:nvPr>
        </p:nvGraphicFramePr>
        <p:xfrm>
          <a:off x="677333" y="1528355"/>
          <a:ext cx="10217091" cy="5630487"/>
        </p:xfrm>
        <a:graphic>
          <a:graphicData uri="http://schemas.openxmlformats.org/drawingml/2006/table">
            <a:tbl>
              <a:tblPr firstRow="1" bandRow="1">
                <a:tableStyleId>{5C22544A-7EE6-4342-B048-85BDC9FD1C3A}</a:tableStyleId>
              </a:tblPr>
              <a:tblGrid>
                <a:gridCol w="3405697">
                  <a:extLst>
                    <a:ext uri="{9D8B030D-6E8A-4147-A177-3AD203B41FA5}">
                      <a16:colId xmlns:a16="http://schemas.microsoft.com/office/drawing/2014/main" val="663854799"/>
                    </a:ext>
                  </a:extLst>
                </a:gridCol>
                <a:gridCol w="3405697">
                  <a:extLst>
                    <a:ext uri="{9D8B030D-6E8A-4147-A177-3AD203B41FA5}">
                      <a16:colId xmlns:a16="http://schemas.microsoft.com/office/drawing/2014/main" val="1509736077"/>
                    </a:ext>
                  </a:extLst>
                </a:gridCol>
                <a:gridCol w="3405697">
                  <a:extLst>
                    <a:ext uri="{9D8B030D-6E8A-4147-A177-3AD203B41FA5}">
                      <a16:colId xmlns:a16="http://schemas.microsoft.com/office/drawing/2014/main" val="3344204692"/>
                    </a:ext>
                  </a:extLst>
                </a:gridCol>
              </a:tblGrid>
              <a:tr h="541515">
                <a:tc>
                  <a:txBody>
                    <a:bodyPr/>
                    <a:lstStyle/>
                    <a:p>
                      <a:pPr algn="ctr"/>
                      <a:r>
                        <a:rPr lang="pt-BR" sz="3200" dirty="0" smtClean="0">
                          <a:solidFill>
                            <a:schemeClr val="tx1"/>
                          </a:solidFill>
                          <a:latin typeface="Times New Roman" panose="02020603050405020304" pitchFamily="18" charset="0"/>
                          <a:cs typeface="Times New Roman" panose="02020603050405020304" pitchFamily="18" charset="0"/>
                        </a:rPr>
                        <a:t>S[0] = b7e15163 </a:t>
                      </a:r>
                      <a:endParaRPr lang="en-US" sz="3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solidFill>
                            <a:schemeClr val="tx1"/>
                          </a:solidFill>
                          <a:latin typeface="Times New Roman" panose="02020603050405020304" pitchFamily="18" charset="0"/>
                          <a:cs typeface="Times New Roman" panose="02020603050405020304" pitchFamily="18" charset="0"/>
                        </a:rPr>
                        <a:t>S[09] = 47d498e4 </a:t>
                      </a:r>
                      <a:endParaRPr lang="en-US" sz="3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solidFill>
                            <a:schemeClr val="tx1"/>
                          </a:solidFill>
                          <a:latin typeface="Times New Roman" panose="02020603050405020304" pitchFamily="18" charset="0"/>
                          <a:cs typeface="Times New Roman" panose="02020603050405020304" pitchFamily="18" charset="0"/>
                        </a:rPr>
                        <a:t> S[18] = d7c7e065 </a:t>
                      </a:r>
                      <a:endParaRPr lang="en-US" sz="3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4159433"/>
                  </a:ext>
                </a:extLst>
              </a:tr>
              <a:tr h="541515">
                <a:tc>
                  <a:txBody>
                    <a:bodyPr/>
                    <a:lstStyle/>
                    <a:p>
                      <a:pPr algn="ctr"/>
                      <a:r>
                        <a:rPr lang="pt-BR" sz="3200" dirty="0" smtClean="0">
                          <a:latin typeface="Times New Roman" panose="02020603050405020304" pitchFamily="18" charset="0"/>
                          <a:cs typeface="Times New Roman" panose="02020603050405020304" pitchFamily="18" charset="0"/>
                        </a:rPr>
                        <a:t>S[1] = 5618cb1c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S[10] = e60c129d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S[19] = 75ff5a1e </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350455"/>
                  </a:ext>
                </a:extLst>
              </a:tr>
              <a:tr h="541515">
                <a:tc>
                  <a:txBody>
                    <a:bodyPr/>
                    <a:lstStyle/>
                    <a:p>
                      <a:pPr algn="ctr"/>
                      <a:r>
                        <a:rPr lang="pt-BR" sz="3200" dirty="0" smtClean="0">
                          <a:latin typeface="Times New Roman" panose="02020603050405020304" pitchFamily="18" charset="0"/>
                          <a:cs typeface="Times New Roman" panose="02020603050405020304" pitchFamily="18" charset="0"/>
                        </a:rPr>
                        <a:t>S[2] = f45044d5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S[11] = 84438c56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S[20] = 1436d3d7 </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7013452"/>
                  </a:ext>
                </a:extLst>
              </a:tr>
              <a:tr h="541515">
                <a:tc>
                  <a:txBody>
                    <a:bodyPr/>
                    <a:lstStyle/>
                    <a:p>
                      <a:pPr algn="ctr"/>
                      <a:r>
                        <a:rPr lang="pt-BR" sz="3200" dirty="0" smtClean="0">
                          <a:latin typeface="Times New Roman" panose="02020603050405020304" pitchFamily="18" charset="0"/>
                          <a:cs typeface="Times New Roman" panose="02020603050405020304" pitchFamily="18" charset="0"/>
                        </a:rPr>
                        <a:t>S[3] = 9287be8e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S[12] = 227b060f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S[21] = b26e4d90 </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2750503"/>
                  </a:ext>
                </a:extLst>
              </a:tr>
              <a:tr h="541515">
                <a:tc>
                  <a:txBody>
                    <a:bodyPr/>
                    <a:lstStyle/>
                    <a:p>
                      <a:pPr algn="ctr"/>
                      <a:r>
                        <a:rPr lang="pt-BR" sz="3200" dirty="0" smtClean="0">
                          <a:latin typeface="Times New Roman" panose="02020603050405020304" pitchFamily="18" charset="0"/>
                          <a:cs typeface="Times New Roman" panose="02020603050405020304" pitchFamily="18" charset="0"/>
                        </a:rPr>
                        <a:t>S[4] = 30bf3847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S[13] = c0b27fc8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S[22] = 50a5c749 </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1624104"/>
                  </a:ext>
                </a:extLst>
              </a:tr>
              <a:tr h="541515">
                <a:tc>
                  <a:txBody>
                    <a:bodyPr/>
                    <a:lstStyle/>
                    <a:p>
                      <a:pPr algn="ctr"/>
                      <a:r>
                        <a:rPr lang="pt-BR" sz="3200" dirty="0" smtClean="0">
                          <a:latin typeface="Times New Roman" panose="02020603050405020304" pitchFamily="18" charset="0"/>
                          <a:cs typeface="Times New Roman" panose="02020603050405020304" pitchFamily="18" charset="0"/>
                        </a:rPr>
                        <a:t>S[5] = cef6b200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S[14] = 5ee9f981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pt-BR" sz="3200" dirty="0" smtClean="0">
                          <a:latin typeface="Times New Roman" panose="02020603050405020304" pitchFamily="18" charset="0"/>
                          <a:cs typeface="Times New Roman" panose="02020603050405020304" pitchFamily="18" charset="0"/>
                        </a:rPr>
                        <a:t>S[23] = eedd4102</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7651503"/>
                  </a:ext>
                </a:extLst>
              </a:tr>
              <a:tr h="541515">
                <a:tc>
                  <a:txBody>
                    <a:bodyPr/>
                    <a:lstStyle/>
                    <a:p>
                      <a:pPr algn="ctr"/>
                      <a:r>
                        <a:rPr lang="en-US" sz="3200" dirty="0" smtClean="0">
                          <a:latin typeface="Times New Roman" panose="02020603050405020304" pitchFamily="18" charset="0"/>
                          <a:cs typeface="Times New Roman" panose="02020603050405020304" pitchFamily="18" charset="0"/>
                        </a:rPr>
                        <a:t>S[6] = 6d2e2bb9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S[15] = fd21733a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S[24] = 8d14babb </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104222"/>
                  </a:ext>
                </a:extLst>
              </a:tr>
              <a:tr h="541515">
                <a:tc>
                  <a:txBody>
                    <a:bodyPr/>
                    <a:lstStyle/>
                    <a:p>
                      <a:pPr algn="ctr"/>
                      <a:r>
                        <a:rPr lang="en-US" sz="3200" dirty="0" smtClean="0">
                          <a:latin typeface="Times New Roman" panose="02020603050405020304" pitchFamily="18" charset="0"/>
                          <a:cs typeface="Times New Roman" panose="02020603050405020304" pitchFamily="18" charset="0"/>
                        </a:rPr>
                        <a:t>S[7] = 0b65a572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S[16] = 9b58ecf3 </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S[25] = 2b4c3474 </a:t>
                      </a: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7236049"/>
                  </a:ext>
                </a:extLst>
              </a:tr>
              <a:tr h="997527">
                <a:tc>
                  <a:txBody>
                    <a:bodyPr/>
                    <a:lstStyle/>
                    <a:p>
                      <a:pPr algn="ctr"/>
                      <a:r>
                        <a:rPr lang="en-US" sz="3200" dirty="0" smtClean="0">
                          <a:latin typeface="Times New Roman" panose="02020603050405020304" pitchFamily="18" charset="0"/>
                          <a:cs typeface="Times New Roman" panose="02020603050405020304" pitchFamily="18" charset="0"/>
                        </a:rPr>
                        <a:t>S[8] = a99d1f2b </a:t>
                      </a:r>
                      <a:endParaRPr lang="en-US" sz="32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dirty="0" smtClean="0">
                          <a:latin typeface="Times New Roman" panose="02020603050405020304" pitchFamily="18" charset="0"/>
                          <a:cs typeface="Times New Roman" panose="02020603050405020304" pitchFamily="18" charset="0"/>
                        </a:rPr>
                        <a:t>S[17] = 399066ac </a:t>
                      </a:r>
                    </a:p>
                  </a:txBody>
                  <a:tcPr/>
                </a:tc>
                <a:tc>
                  <a:txBody>
                    <a:bodyPr/>
                    <a:lstStyle/>
                    <a:p>
                      <a:pPr algn="ctr"/>
                      <a:endParaRPr 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3527540"/>
                  </a:ext>
                </a:extLst>
              </a:tr>
            </a:tbl>
          </a:graphicData>
        </a:graphic>
      </p:graphicFrame>
    </p:spTree>
    <p:extLst>
      <p:ext uri="{BB962C8B-B14F-4D97-AF65-F5344CB8AC3E}">
        <p14:creationId xmlns:p14="http://schemas.microsoft.com/office/powerpoint/2010/main" val="41119311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3: Trộn khóa bí mật vào L và S:</a:t>
            </a:r>
          </a:p>
          <a:p>
            <a:pPr lvl="1"/>
            <a:r>
              <a:rPr lang="en-US" sz="4000" dirty="0" smtClean="0">
                <a:solidFill>
                  <a:schemeClr val="tx1"/>
                </a:solidFill>
                <a:latin typeface="Times New Roman" panose="02020603050405020304" pitchFamily="18" charset="0"/>
                <a:cs typeface="Times New Roman" panose="02020603050405020304" pitchFamily="18" charset="0"/>
              </a:rPr>
              <a:t> i </a:t>
            </a:r>
            <a:r>
              <a:rPr lang="en-US" sz="4000" dirty="0">
                <a:solidFill>
                  <a:schemeClr val="tx1"/>
                </a:solidFill>
                <a:latin typeface="Times New Roman" panose="02020603050405020304" pitchFamily="18" charset="0"/>
                <a:cs typeface="Times New Roman" panose="02020603050405020304" pitchFamily="18" charset="0"/>
              </a:rPr>
              <a:t>= j = </a:t>
            </a:r>
            <a:r>
              <a:rPr lang="en-US" sz="4000" dirty="0" smtClean="0">
                <a:solidFill>
                  <a:schemeClr val="tx1"/>
                </a:solidFill>
                <a:latin typeface="Times New Roman" panose="02020603050405020304" pitchFamily="18" charset="0"/>
                <a:cs typeface="Times New Roman" panose="02020603050405020304" pitchFamily="18" charset="0"/>
              </a:rPr>
              <a:t>0, A </a:t>
            </a:r>
            <a:r>
              <a:rPr lang="en-US" sz="4000" dirty="0">
                <a:solidFill>
                  <a:schemeClr val="tx1"/>
                </a:solidFill>
                <a:latin typeface="Times New Roman" panose="02020603050405020304" pitchFamily="18" charset="0"/>
                <a:cs typeface="Times New Roman" panose="02020603050405020304" pitchFamily="18" charset="0"/>
              </a:rPr>
              <a:t>= B = </a:t>
            </a:r>
            <a:r>
              <a:rPr lang="en-US" sz="4000" dirty="0" smtClean="0">
                <a:solidFill>
                  <a:schemeClr val="tx1"/>
                </a:solidFill>
                <a:latin typeface="Times New Roman" panose="02020603050405020304" pitchFamily="18" charset="0"/>
                <a:cs typeface="Times New Roman" panose="02020603050405020304" pitchFamily="18" charset="0"/>
              </a:rPr>
              <a:t>0</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3 </a:t>
            </a:r>
            <a:r>
              <a:rPr lang="en-US" sz="4000" dirty="0">
                <a:solidFill>
                  <a:schemeClr val="tx1"/>
                </a:solidFill>
                <a:latin typeface="Times New Roman" panose="02020603050405020304" pitchFamily="18" charset="0"/>
                <a:cs typeface="Times New Roman" panose="02020603050405020304" pitchFamily="18" charset="0"/>
              </a:rPr>
              <a:t>× max(t, c) = 3 × 26 = 78 times </a:t>
            </a:r>
          </a:p>
          <a:p>
            <a:pPr lvl="1"/>
            <a:r>
              <a:rPr lang="en-US" sz="4000" dirty="0" smtClean="0">
                <a:solidFill>
                  <a:schemeClr val="tx1"/>
                </a:solidFill>
                <a:latin typeface="Times New Roman" panose="02020603050405020304" pitchFamily="18" charset="0"/>
                <a:cs typeface="Times New Roman" panose="02020603050405020304" pitchFamily="18" charset="0"/>
              </a:rPr>
              <a:t> A </a:t>
            </a:r>
            <a:r>
              <a:rPr lang="en-US" sz="4000" dirty="0">
                <a:solidFill>
                  <a:schemeClr val="tx1"/>
                </a:solidFill>
                <a:latin typeface="Times New Roman" panose="02020603050405020304" pitchFamily="18" charset="0"/>
                <a:cs typeface="Times New Roman" panose="02020603050405020304" pitchFamily="18" charset="0"/>
              </a:rPr>
              <a:t>= S[i] = (S[i] + A + B) &lt;&lt;&lt; 3 </a:t>
            </a:r>
          </a:p>
          <a:p>
            <a:pPr lvl="1"/>
            <a:r>
              <a:rPr lang="en-US" sz="4000" dirty="0" smtClean="0">
                <a:solidFill>
                  <a:schemeClr val="tx1"/>
                </a:solidFill>
                <a:latin typeface="Times New Roman" panose="02020603050405020304" pitchFamily="18" charset="0"/>
                <a:cs typeface="Times New Roman" panose="02020603050405020304" pitchFamily="18" charset="0"/>
              </a:rPr>
              <a:t> B </a:t>
            </a:r>
            <a:r>
              <a:rPr lang="en-US" sz="4000" dirty="0">
                <a:solidFill>
                  <a:schemeClr val="tx1"/>
                </a:solidFill>
                <a:latin typeface="Times New Roman" panose="02020603050405020304" pitchFamily="18" charset="0"/>
                <a:cs typeface="Times New Roman" panose="02020603050405020304" pitchFamily="18" charset="0"/>
              </a:rPr>
              <a:t>= L[j] = (L[j] + A + B) &lt;&lt;&lt; (A + B) </a:t>
            </a:r>
          </a:p>
          <a:p>
            <a:pPr lvl="1"/>
            <a:r>
              <a:rPr lang="en-US" sz="4000" dirty="0" smtClean="0">
                <a:solidFill>
                  <a:schemeClr val="tx1"/>
                </a:solidFill>
                <a:latin typeface="Times New Roman" panose="02020603050405020304" pitchFamily="18" charset="0"/>
                <a:cs typeface="Times New Roman" panose="02020603050405020304" pitchFamily="18" charset="0"/>
              </a:rPr>
              <a:t> i </a:t>
            </a:r>
            <a:r>
              <a:rPr lang="en-US" sz="4000" dirty="0">
                <a:solidFill>
                  <a:schemeClr val="tx1"/>
                </a:solidFill>
                <a:latin typeface="Times New Roman" panose="02020603050405020304" pitchFamily="18" charset="0"/>
                <a:cs typeface="Times New Roman" panose="02020603050405020304" pitchFamily="18" charset="0"/>
              </a:rPr>
              <a:t>= i + 1(mod 26) </a:t>
            </a:r>
          </a:p>
          <a:p>
            <a:pPr lvl="1"/>
            <a:r>
              <a:rPr lang="en-US" sz="4000" dirty="0" smtClean="0">
                <a:solidFill>
                  <a:schemeClr val="tx1"/>
                </a:solidFill>
                <a:latin typeface="Times New Roman" panose="02020603050405020304" pitchFamily="18" charset="0"/>
                <a:cs typeface="Times New Roman" panose="02020603050405020304" pitchFamily="18" charset="0"/>
              </a:rPr>
              <a:t> j </a:t>
            </a:r>
            <a:r>
              <a:rPr lang="en-US" sz="4000" dirty="0">
                <a:solidFill>
                  <a:schemeClr val="tx1"/>
                </a:solidFill>
                <a:latin typeface="Times New Roman" panose="02020603050405020304" pitchFamily="18" charset="0"/>
                <a:cs typeface="Times New Roman" panose="02020603050405020304" pitchFamily="18" charset="0"/>
              </a:rPr>
              <a:t>= j + 1(mod 4</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189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1606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3: Trộn khóa bí mật vào L và S:</a:t>
            </a:r>
          </a:p>
          <a:p>
            <a:pPr lvl="1"/>
            <a:r>
              <a:rPr lang="en-US" sz="18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 S[0] = (b7e15163 + 0 + 0) &lt;&lt;&lt; 3 = b7e15163 &lt;&lt;&lt; 3 = bf0a8b1d </a:t>
            </a:r>
          </a:p>
          <a:p>
            <a:pPr lvl="1"/>
            <a:r>
              <a:rPr lang="en-US" sz="2400" dirty="0" smtClean="0">
                <a:solidFill>
                  <a:schemeClr val="tx1"/>
                </a:solidFill>
                <a:latin typeface="Times New Roman" panose="02020603050405020304" pitchFamily="18" charset="0"/>
                <a:cs typeface="Times New Roman" panose="02020603050405020304" pitchFamily="18" charset="0"/>
              </a:rPr>
              <a:t> B </a:t>
            </a:r>
            <a:r>
              <a:rPr lang="en-US" sz="2400" dirty="0">
                <a:solidFill>
                  <a:schemeClr val="tx1"/>
                </a:solidFill>
                <a:latin typeface="Times New Roman" panose="02020603050405020304" pitchFamily="18" charset="0"/>
                <a:cs typeface="Times New Roman" panose="02020603050405020304" pitchFamily="18" charset="0"/>
              </a:rPr>
              <a:t>= L[0] = (19465f91 + bf0a8b1d) &lt;&lt;&lt; (A + B) = d850eaae &lt;&lt;&lt; bf0a8b1d = db0a1d55 </a:t>
            </a:r>
          </a:p>
          <a:p>
            <a:pPr lvl="1"/>
            <a:r>
              <a:rPr lang="en-US" sz="2400" dirty="0" smtClean="0">
                <a:solidFill>
                  <a:schemeClr val="tx1"/>
                </a:solidFill>
                <a:latin typeface="Times New Roman" panose="02020603050405020304" pitchFamily="18" charset="0"/>
                <a:cs typeface="Times New Roman" panose="02020603050405020304" pitchFamily="18" charset="0"/>
              </a:rPr>
              <a:t> A </a:t>
            </a:r>
            <a:r>
              <a:rPr lang="en-US" sz="2400" dirty="0">
                <a:solidFill>
                  <a:schemeClr val="tx1"/>
                </a:solidFill>
                <a:latin typeface="Times New Roman" panose="02020603050405020304" pitchFamily="18" charset="0"/>
                <a:cs typeface="Times New Roman" panose="02020603050405020304" pitchFamily="18" charset="0"/>
              </a:rPr>
              <a:t>= S[1] = (5618cb1c + bf0a8b1d + db0a1d55) &lt;&lt;&lt; 3 = f02d738e &lt;&lt;&lt; 3 = 816b9c77 </a:t>
            </a:r>
          </a:p>
          <a:p>
            <a:pPr lvl="1"/>
            <a:r>
              <a:rPr lang="en-US" sz="2400" dirty="0" smtClean="0">
                <a:solidFill>
                  <a:schemeClr val="tx1"/>
                </a:solidFill>
                <a:latin typeface="Times New Roman" panose="02020603050405020304" pitchFamily="18" charset="0"/>
                <a:cs typeface="Times New Roman" panose="02020603050405020304" pitchFamily="18" charset="0"/>
              </a:rPr>
              <a:t> B </a:t>
            </a:r>
            <a:r>
              <a:rPr lang="en-US" sz="2400" dirty="0">
                <a:solidFill>
                  <a:schemeClr val="tx1"/>
                </a:solidFill>
                <a:latin typeface="Times New Roman" panose="02020603050405020304" pitchFamily="18" charset="0"/>
                <a:cs typeface="Times New Roman" panose="02020603050405020304" pitchFamily="18" charset="0"/>
              </a:rPr>
              <a:t>= L[1] = (51b241be + 816b9c77 + db0a1d55) &lt;&lt;&lt; (A + B) = ae27fb8a &lt;&lt;&lt; 5c75b9cc = 7fb8aae2 </a:t>
            </a:r>
          </a:p>
          <a:p>
            <a:pPr lvl="1"/>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smtClean="0">
                <a:solidFill>
                  <a:schemeClr val="tx1"/>
                </a:solidFill>
                <a:latin typeface="Times New Roman" panose="02020603050405020304" pitchFamily="18" charset="0"/>
                <a:cs typeface="Times New Roman" panose="02020603050405020304" pitchFamily="18" charset="0"/>
              </a:rPr>
              <a:t> A </a:t>
            </a:r>
            <a:r>
              <a:rPr lang="en-US" sz="2400" dirty="0">
                <a:solidFill>
                  <a:schemeClr val="tx1"/>
                </a:solidFill>
                <a:latin typeface="Times New Roman" panose="02020603050405020304" pitchFamily="18" charset="0"/>
                <a:cs typeface="Times New Roman" panose="02020603050405020304" pitchFamily="18" charset="0"/>
              </a:rPr>
              <a:t>= S[25] = (4e0d4c36 + f66a1aaf + 6d7f672f) &lt;&lt;&lt; 3 = b1f6ce14, &lt;&lt;&lt; 3 = 8fb670a5 </a:t>
            </a:r>
          </a:p>
          <a:p>
            <a:pPr lvl="1"/>
            <a:r>
              <a:rPr lang="en-US" sz="2400" dirty="0" smtClean="0">
                <a:solidFill>
                  <a:schemeClr val="tx1"/>
                </a:solidFill>
                <a:latin typeface="Times New Roman" panose="02020603050405020304" pitchFamily="18" charset="0"/>
                <a:cs typeface="Times New Roman" panose="02020603050405020304" pitchFamily="18" charset="0"/>
              </a:rPr>
              <a:t> B </a:t>
            </a:r>
            <a:r>
              <a:rPr lang="en-US" sz="2400" dirty="0">
                <a:solidFill>
                  <a:schemeClr val="tx1"/>
                </a:solidFill>
                <a:latin typeface="Times New Roman" panose="02020603050405020304" pitchFamily="18" charset="0"/>
                <a:cs typeface="Times New Roman" panose="02020603050405020304" pitchFamily="18" charset="0"/>
              </a:rPr>
              <a:t>= L[1] = (cdfc2657 + 8fb670a5 + 6d7f672f) &lt;&lt;&lt; (A + B) = cb31fe2b &lt;&lt;&lt; fd35d7d4 = </a:t>
            </a:r>
            <a:r>
              <a:rPr lang="en-US" sz="2400" dirty="0" smtClean="0">
                <a:solidFill>
                  <a:schemeClr val="tx1"/>
                </a:solidFill>
                <a:latin typeface="Times New Roman" panose="02020603050405020304" pitchFamily="18" charset="0"/>
                <a:cs typeface="Times New Roman" panose="02020603050405020304" pitchFamily="18" charset="0"/>
              </a:rPr>
              <a:t>e2bcb31f</a:t>
            </a:r>
          </a:p>
        </p:txBody>
      </p:sp>
    </p:spTree>
    <p:extLst>
      <p:ext uri="{BB962C8B-B14F-4D97-AF65-F5344CB8AC3E}">
        <p14:creationId xmlns:p14="http://schemas.microsoft.com/office/powerpoint/2010/main" val="3421047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5. Ví dụ minh họa.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893" y="1468258"/>
            <a:ext cx="10844107" cy="5389742"/>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Bước 3: Trộn khóa bí mật vào L và S:</a:t>
            </a:r>
          </a:p>
          <a:p>
            <a:pPr lvl="1"/>
            <a:r>
              <a:rPr lang="en-US" sz="4000" dirty="0" smtClean="0">
                <a:solidFill>
                  <a:schemeClr val="tx1"/>
                </a:solidFill>
                <a:latin typeface="Times New Roman" panose="02020603050405020304" pitchFamily="18" charset="0"/>
                <a:cs typeface="Times New Roman" panose="02020603050405020304" pitchFamily="18" charset="0"/>
              </a:rPr>
              <a:t> Bảng giá trị khi trộn mã.</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968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5988028"/>
              </p:ext>
            </p:extLst>
          </p:nvPr>
        </p:nvGraphicFramePr>
        <p:xfrm>
          <a:off x="5043717" y="0"/>
          <a:ext cx="6621417" cy="6400800"/>
        </p:xfrm>
        <a:graphic>
          <a:graphicData uri="http://schemas.openxmlformats.org/drawingml/2006/table">
            <a:tbl>
              <a:tblPr firstRow="1" bandRow="1">
                <a:tableStyleId>{5C22544A-7EE6-4342-B048-85BDC9FD1C3A}</a:tableStyleId>
              </a:tblPr>
              <a:tblGrid>
                <a:gridCol w="2207139">
                  <a:extLst>
                    <a:ext uri="{9D8B030D-6E8A-4147-A177-3AD203B41FA5}">
                      <a16:colId xmlns:a16="http://schemas.microsoft.com/office/drawing/2014/main" val="4263366723"/>
                    </a:ext>
                  </a:extLst>
                </a:gridCol>
                <a:gridCol w="2207139">
                  <a:extLst>
                    <a:ext uri="{9D8B030D-6E8A-4147-A177-3AD203B41FA5}">
                      <a16:colId xmlns:a16="http://schemas.microsoft.com/office/drawing/2014/main" val="1728110990"/>
                    </a:ext>
                  </a:extLst>
                </a:gridCol>
                <a:gridCol w="2207139">
                  <a:extLst>
                    <a:ext uri="{9D8B030D-6E8A-4147-A177-3AD203B41FA5}">
                      <a16:colId xmlns:a16="http://schemas.microsoft.com/office/drawing/2014/main" val="3955932139"/>
                    </a:ext>
                  </a:extLst>
                </a:gridCol>
              </a:tblGrid>
              <a:tr h="370840">
                <a:tc>
                  <a:txBody>
                    <a:bodyPr/>
                    <a:lstStyle/>
                    <a:p>
                      <a:pPr algn="ctr"/>
                      <a:r>
                        <a:rPr lang="en-US" sz="2400" dirty="0" smtClean="0">
                          <a:solidFill>
                            <a:schemeClr val="tx1"/>
                          </a:solidFill>
                          <a:latin typeface="Times New Roman" panose="02020603050405020304" pitchFamily="18" charset="0"/>
                          <a:cs typeface="Times New Roman" panose="02020603050405020304" pitchFamily="18" charset="0"/>
                        </a:rPr>
                        <a:t>round</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solidFill>
                            <a:schemeClr val="tx1"/>
                          </a:solidFill>
                          <a:latin typeface="Times New Roman" panose="02020603050405020304" pitchFamily="18" charset="0"/>
                          <a:cs typeface="Times New Roman" panose="02020603050405020304" pitchFamily="18" charset="0"/>
                        </a:rPr>
                        <a:t>A</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solidFill>
                            <a:schemeClr val="tx1"/>
                          </a:solidFill>
                          <a:latin typeface="Times New Roman" panose="02020603050405020304" pitchFamily="18" charset="0"/>
                          <a:cs typeface="Times New Roman" panose="02020603050405020304" pitchFamily="18" charset="0"/>
                        </a:rPr>
                        <a:t>B</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4365695"/>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5c5f001d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eaa518ac</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7954092"/>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aacdcf78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073A31fa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0866340"/>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b2c9dafc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d0506098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841641"/>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362f2508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67cccf55</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641545"/>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ace3d838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5f84483d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9436362"/>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6ad30720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d77180e6</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8701452"/>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3cc6723c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accd0d34</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3286859"/>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c2177344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9954851d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6765756"/>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436ee2fe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f7702871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5292723"/>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fac6db42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91c5af63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9422948"/>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6a180397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f63131f5</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6395154"/>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e07e082e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816fc2b3</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9977253"/>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ac13c0f7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52892b5b</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7765"/>
                  </a:ext>
                </a:extLst>
              </a:tr>
            </a:tbl>
          </a:graphicData>
        </a:graphic>
      </p:graphicFrame>
      <p:sp>
        <p:nvSpPr>
          <p:cNvPr id="5" name="TextBox 4"/>
          <p:cNvSpPr txBox="1"/>
          <p:nvPr/>
        </p:nvSpPr>
        <p:spPr>
          <a:xfrm>
            <a:off x="5928280" y="6396335"/>
            <a:ext cx="4852290"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Bảng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trị A </a:t>
            </a:r>
            <a:r>
              <a:rPr lang="en-US" sz="2400" dirty="0" err="1" smtClean="0">
                <a:latin typeface="Times New Roman" panose="02020603050405020304" pitchFamily="18" charset="0"/>
                <a:cs typeface="Times New Roman" panose="02020603050405020304" pitchFamily="18" charset="0"/>
              </a:rPr>
              <a:t>va</a:t>
            </a:r>
            <a:r>
              <a:rPr lang="en-US" sz="2400" dirty="0" smtClean="0">
                <a:latin typeface="Times New Roman" panose="02020603050405020304" pitchFamily="18" charset="0"/>
                <a:cs typeface="Times New Roman" panose="02020603050405020304" pitchFamily="18" charset="0"/>
              </a:rPr>
              <a:t>̀ B qua </a:t>
            </a:r>
            <a:r>
              <a:rPr lang="en-US" sz="2400" dirty="0" err="1" smtClean="0">
                <a:latin typeface="Times New Roman" panose="02020603050405020304" pitchFamily="18" charset="0"/>
                <a:cs typeface="Times New Roman" panose="02020603050405020304" pitchFamily="18" charset="0"/>
              </a:rPr>
              <a:t>từng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lặp</a:t>
            </a:r>
            <a:endParaRPr lang="en-US" sz="2400"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0" y="0"/>
            <a:ext cx="8596668" cy="3880773"/>
          </a:xfrm>
        </p:spPr>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 Quá </a:t>
            </a:r>
            <a:r>
              <a:rPr lang="en-US" sz="2800" dirty="0">
                <a:solidFill>
                  <a:schemeClr val="tx1"/>
                </a:solidFill>
                <a:latin typeface="Times New Roman" panose="02020603050405020304" pitchFamily="18" charset="0"/>
                <a:cs typeface="Times New Roman" panose="02020603050405020304" pitchFamily="18" charset="0"/>
              </a:rPr>
              <a:t>trình mã hóa:</a:t>
            </a:r>
          </a:p>
          <a:p>
            <a:r>
              <a:rPr lang="pt-BR" sz="2800" dirty="0" smtClean="0">
                <a:solidFill>
                  <a:schemeClr val="tx1"/>
                </a:solidFill>
                <a:latin typeface="Times New Roman" panose="02020603050405020304" pitchFamily="18" charset="0"/>
                <a:cs typeface="Times New Roman" panose="02020603050405020304" pitchFamily="18" charset="0"/>
              </a:rPr>
              <a:t> A </a:t>
            </a:r>
            <a:r>
              <a:rPr lang="pt-BR" sz="2800" dirty="0">
                <a:solidFill>
                  <a:schemeClr val="tx1"/>
                </a:solidFill>
                <a:latin typeface="Times New Roman" panose="02020603050405020304" pitchFamily="18" charset="0"/>
                <a:cs typeface="Times New Roman" panose="02020603050405020304" pitchFamily="18" charset="0"/>
              </a:rPr>
              <a:t>= A + S[0]</a:t>
            </a:r>
          </a:p>
          <a:p>
            <a:r>
              <a:rPr lang="pt-BR" sz="2800" dirty="0" smtClean="0">
                <a:solidFill>
                  <a:schemeClr val="tx1"/>
                </a:solidFill>
                <a:latin typeface="Times New Roman" panose="02020603050405020304" pitchFamily="18" charset="0"/>
                <a:cs typeface="Times New Roman" panose="02020603050405020304" pitchFamily="18" charset="0"/>
              </a:rPr>
              <a:t> B </a:t>
            </a:r>
            <a:r>
              <a:rPr lang="pt-BR" sz="2800" dirty="0">
                <a:solidFill>
                  <a:schemeClr val="tx1"/>
                </a:solidFill>
                <a:latin typeface="Times New Roman" panose="02020603050405020304" pitchFamily="18" charset="0"/>
                <a:cs typeface="Times New Roman" panose="02020603050405020304" pitchFamily="18" charset="0"/>
              </a:rPr>
              <a:t>= B + S[1]</a:t>
            </a:r>
          </a:p>
          <a:p>
            <a:r>
              <a:rPr lang="pt-BR" sz="2800" dirty="0" smtClean="0">
                <a:solidFill>
                  <a:schemeClr val="tx1"/>
                </a:solidFill>
                <a:latin typeface="Times New Roman" panose="02020603050405020304" pitchFamily="18" charset="0"/>
                <a:cs typeface="Times New Roman" panose="02020603050405020304" pitchFamily="18" charset="0"/>
              </a:rPr>
              <a:t> For </a:t>
            </a:r>
            <a:r>
              <a:rPr lang="pt-BR" sz="2800" dirty="0">
                <a:solidFill>
                  <a:schemeClr val="tx1"/>
                </a:solidFill>
                <a:latin typeface="Times New Roman" panose="02020603050405020304" pitchFamily="18" charset="0"/>
                <a:cs typeface="Times New Roman" panose="02020603050405020304" pitchFamily="18" charset="0"/>
              </a:rPr>
              <a:t>i = 1 to r do {              </a:t>
            </a:r>
          </a:p>
          <a:p>
            <a:r>
              <a:rPr lang="pt-BR" sz="2800" dirty="0">
                <a:solidFill>
                  <a:schemeClr val="tx1"/>
                </a:solidFill>
                <a:latin typeface="Times New Roman" panose="02020603050405020304" pitchFamily="18" charset="0"/>
                <a:cs typeface="Times New Roman" panose="02020603050405020304" pitchFamily="18" charset="0"/>
              </a:rPr>
              <a:t> A = ((A XOR B) &lt;&lt;&lt; B) + S[2i]              </a:t>
            </a:r>
          </a:p>
          <a:p>
            <a:r>
              <a:rPr lang="pt-BR" sz="2800" dirty="0">
                <a:solidFill>
                  <a:schemeClr val="tx1"/>
                </a:solidFill>
                <a:latin typeface="Times New Roman" panose="02020603050405020304" pitchFamily="18" charset="0"/>
                <a:cs typeface="Times New Roman" panose="02020603050405020304" pitchFamily="18" charset="0"/>
              </a:rPr>
              <a:t> B = ((B XOR A) &lt;&lt;&lt; A) + S[2i + 1] </a:t>
            </a:r>
            <a:endParaRPr lang="pt-BR" sz="2800" dirty="0" smtClean="0">
              <a:solidFill>
                <a:schemeClr val="tx1"/>
              </a:solidFill>
              <a:latin typeface="Times New Roman" panose="02020603050405020304" pitchFamily="18" charset="0"/>
              <a:cs typeface="Times New Roman" panose="02020603050405020304" pitchFamily="18" charset="0"/>
            </a:endParaRPr>
          </a:p>
          <a:p>
            <a:r>
              <a:rPr lang="pt-BR" sz="2800" dirty="0">
                <a:solidFill>
                  <a:schemeClr val="tx1"/>
                </a:solidFill>
                <a:latin typeface="Times New Roman" panose="02020603050405020304" pitchFamily="18" charset="0"/>
                <a:cs typeface="Times New Roman" panose="02020603050405020304" pitchFamily="18" charset="0"/>
              </a:rPr>
              <a:t> </a:t>
            </a:r>
            <a:r>
              <a:rPr lang="pt-BR" sz="2800" dirty="0" smtClean="0">
                <a:solidFill>
                  <a:schemeClr val="tx1"/>
                </a:solidFill>
                <a:latin typeface="Times New Roman" panose="02020603050405020304" pitchFamily="18" charset="0"/>
                <a:cs typeface="Times New Roman" panose="02020603050405020304" pitchFamily="18" charset="0"/>
              </a:rPr>
              <a:t>} </a:t>
            </a:r>
            <a:endParaRPr lang="pt-BR" sz="2800" dirty="0">
              <a:solidFill>
                <a:schemeClr val="tx1"/>
              </a:solidFill>
              <a:latin typeface="Times New Roman" panose="02020603050405020304" pitchFamily="18" charset="0"/>
              <a:cs typeface="Times New Roman" panose="02020603050405020304" pitchFamily="18" charset="0"/>
            </a:endParaRPr>
          </a:p>
          <a:p>
            <a:r>
              <a:rPr lang="pt-BR" sz="2800" dirty="0" smtClean="0">
                <a:solidFill>
                  <a:schemeClr val="tx1"/>
                </a:solidFill>
                <a:latin typeface="Times New Roman" panose="02020603050405020304" pitchFamily="18" charset="0"/>
                <a:cs typeface="Times New Roman" panose="02020603050405020304" pitchFamily="18" charset="0"/>
              </a:rPr>
              <a:t> A</a:t>
            </a:r>
            <a:r>
              <a:rPr lang="pt-BR" sz="2800" dirty="0">
                <a:solidFill>
                  <a:schemeClr val="tx1"/>
                </a:solidFill>
                <a:latin typeface="Times New Roman" panose="02020603050405020304" pitchFamily="18" charset="0"/>
                <a:cs typeface="Times New Roman" panose="02020603050405020304" pitchFamily="18" charset="0"/>
              </a:rPr>
              <a:t>' = A </a:t>
            </a:r>
          </a:p>
          <a:p>
            <a:r>
              <a:rPr lang="pt-BR" sz="2800" dirty="0" smtClean="0">
                <a:solidFill>
                  <a:schemeClr val="tx1"/>
                </a:solidFill>
                <a:latin typeface="Times New Roman" panose="02020603050405020304" pitchFamily="18" charset="0"/>
                <a:cs typeface="Times New Roman" panose="02020603050405020304" pitchFamily="18" charset="0"/>
              </a:rPr>
              <a:t> B</a:t>
            </a:r>
            <a:r>
              <a:rPr lang="pt-BR" sz="2800" dirty="0">
                <a:solidFill>
                  <a:schemeClr val="tx1"/>
                </a:solidFill>
                <a:latin typeface="Times New Roman" panose="02020603050405020304" pitchFamily="18" charset="0"/>
                <a:cs typeface="Times New Roman" panose="02020603050405020304" pitchFamily="18" charset="0"/>
              </a:rPr>
              <a:t>' = B</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699744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80394235"/>
              </p:ext>
            </p:extLst>
          </p:nvPr>
        </p:nvGraphicFramePr>
        <p:xfrm>
          <a:off x="6297388" y="0"/>
          <a:ext cx="5655126" cy="6400800"/>
        </p:xfrm>
        <a:graphic>
          <a:graphicData uri="http://schemas.openxmlformats.org/drawingml/2006/table">
            <a:tbl>
              <a:tblPr firstRow="1" bandRow="1">
                <a:tableStyleId>{5C22544A-7EE6-4342-B048-85BDC9FD1C3A}</a:tableStyleId>
              </a:tblPr>
              <a:tblGrid>
                <a:gridCol w="1132613">
                  <a:extLst>
                    <a:ext uri="{9D8B030D-6E8A-4147-A177-3AD203B41FA5}">
                      <a16:colId xmlns:a16="http://schemas.microsoft.com/office/drawing/2014/main" val="4103423789"/>
                    </a:ext>
                  </a:extLst>
                </a:gridCol>
                <a:gridCol w="2297178">
                  <a:extLst>
                    <a:ext uri="{9D8B030D-6E8A-4147-A177-3AD203B41FA5}">
                      <a16:colId xmlns:a16="http://schemas.microsoft.com/office/drawing/2014/main" val="3269353270"/>
                    </a:ext>
                  </a:extLst>
                </a:gridCol>
                <a:gridCol w="2225335">
                  <a:extLst>
                    <a:ext uri="{9D8B030D-6E8A-4147-A177-3AD203B41FA5}">
                      <a16:colId xmlns:a16="http://schemas.microsoft.com/office/drawing/2014/main" val="791032837"/>
                    </a:ext>
                  </a:extLst>
                </a:gridCol>
              </a:tblGrid>
              <a:tr h="370840">
                <a:tc>
                  <a:txBody>
                    <a:bodyPr/>
                    <a:lstStyle/>
                    <a:p>
                      <a:pPr algn="ctr"/>
                      <a:r>
                        <a:rPr lang="en-US" sz="2400" dirty="0" smtClean="0">
                          <a:latin typeface="Times New Roman" panose="02020603050405020304" pitchFamily="18" charset="0"/>
                          <a:cs typeface="Times New Roman" panose="02020603050405020304" pitchFamily="18" charset="0"/>
                        </a:rPr>
                        <a:t>Round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7073605"/>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e07e082e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816fc2b3</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6807256"/>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6a180397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f63131f5</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1623304"/>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fac6db42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91c5af63</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2496824"/>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9</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436ee2fe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f7702871</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5719418"/>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c2177344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9954851d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5849153"/>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3cc6723c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accd0d34</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8933632"/>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6ad30720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d77180e6</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5568848"/>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ace3d838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5f84483d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2993218"/>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362f2508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67cccf55</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6131775"/>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 b2c9dafc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d0506098</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9337043"/>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aacdcf78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73a31fa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9198830"/>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5c5f001d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eaa518ac</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608273"/>
                  </a:ext>
                </a:extLst>
              </a:tr>
              <a:tr h="370840">
                <a:tc>
                  <a:txBody>
                    <a:bodyPr/>
                    <a:lstStyle/>
                    <a:p>
                      <a:pPr algn="ctr"/>
                      <a:r>
                        <a:rPr lang="en-US" sz="2400" dirty="0" smtClean="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eedba521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6d8f4b15</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9130193"/>
                  </a:ext>
                </a:extLst>
              </a:tr>
            </a:tbl>
          </a:graphicData>
        </a:graphic>
      </p:graphicFrame>
      <p:sp>
        <p:nvSpPr>
          <p:cNvPr id="5" name="Rectangle 4"/>
          <p:cNvSpPr/>
          <p:nvPr/>
        </p:nvSpPr>
        <p:spPr>
          <a:xfrm>
            <a:off x="6698806" y="6400800"/>
            <a:ext cx="4852290" cy="461665"/>
          </a:xfrm>
          <a:prstGeom prst="rect">
            <a:avLst/>
          </a:prstGeom>
        </p:spPr>
        <p:txBody>
          <a:bodyPr wrap="none">
            <a:spAutoFit/>
          </a:bodyPr>
          <a:lstStyle/>
          <a:p>
            <a:r>
              <a:rPr lang="en-US" sz="2400" dirty="0" err="1">
                <a:latin typeface="Times New Roman" panose="02020603050405020304" pitchFamily="18" charset="0"/>
                <a:cs typeface="Times New Roman" panose="02020603050405020304" pitchFamily="18" charset="0"/>
              </a:rPr>
              <a:t>Bảng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trị A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B qua </a:t>
            </a:r>
            <a:r>
              <a:rPr lang="en-US" sz="2400" dirty="0" err="1">
                <a:latin typeface="Times New Roman" panose="02020603050405020304" pitchFamily="18" charset="0"/>
                <a:cs typeface="Times New Roman" panose="02020603050405020304" pitchFamily="18" charset="0"/>
              </a:rPr>
              <a:t>từng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lặp</a:t>
            </a:r>
            <a:endParaRPr lang="en-US" sz="2400"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0" y="0"/>
            <a:ext cx="8596668" cy="4637314"/>
          </a:xfrm>
        </p:spPr>
        <p:txBody>
          <a:bodyPr>
            <a:noAutofit/>
          </a:bodyPr>
          <a:lstStyle/>
          <a:p>
            <a:r>
              <a:rPr lang="en-US" sz="3200" dirty="0" smtClean="0">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Quá trình giải mã:</a:t>
            </a:r>
          </a:p>
          <a:p>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For i = r downto 1 do {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vi-VN" sz="3200" dirty="0" smtClean="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B' = ((B' - S[2i + 1]) &gt;&gt;&gt; A') XOR A'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A' = ((A' - S[2i]) &gt;&gt;&gt; B' XOR B'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B = B' - S[1] </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 </a:t>
            </a:r>
            <a:r>
              <a:rPr lang="vi-VN" sz="3200" dirty="0" smtClean="0">
                <a:solidFill>
                  <a:schemeClr val="tx1"/>
                </a:solidFill>
                <a:latin typeface="Times New Roman" panose="02020603050405020304" pitchFamily="18" charset="0"/>
                <a:cs typeface="Times New Roman" panose="02020603050405020304" pitchFamily="18" charset="0"/>
              </a:rPr>
              <a:t>A = A' - S[0]</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 Với:</a:t>
            </a:r>
          </a:p>
          <a:p>
            <a:r>
              <a:rPr lang="en-US" sz="32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A=ac13c0f7 ,B=52892b5b</a:t>
            </a:r>
          </a:p>
          <a:p>
            <a:endParaRPr lang="en-US" sz="2000" dirty="0"/>
          </a:p>
        </p:txBody>
      </p:sp>
    </p:spTree>
    <p:extLst>
      <p:ext uri="{BB962C8B-B14F-4D97-AF65-F5344CB8AC3E}">
        <p14:creationId xmlns:p14="http://schemas.microsoft.com/office/powerpoint/2010/main" val="1804114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6</a:t>
            </a:r>
            <a:r>
              <a:rPr lang="en-US" sz="6000" dirty="0" smtClean="0">
                <a:latin typeface="Times New Roman" panose="02020603050405020304" pitchFamily="18" charset="0"/>
                <a:cs typeface="Times New Roman" panose="02020603050405020304" pitchFamily="18" charset="0"/>
              </a:rPr>
              <a:t>. Demo.</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088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7</a:t>
            </a:r>
            <a:r>
              <a:rPr lang="en-US" sz="6000" dirty="0" smtClean="0">
                <a:latin typeface="Times New Roman" panose="02020603050405020304" pitchFamily="18" charset="0"/>
                <a:cs typeface="Times New Roman" panose="02020603050405020304" pitchFamily="18" charset="0"/>
              </a:rPr>
              <a:t>. Ưu điểm.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634"/>
            <a:ext cx="8596668" cy="3880773"/>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RC5 là thuật toán mã hóa khối với tốc độ nhanh =&gt; dễ dàng sử dụng cho phần cứng và phần mềm.</a:t>
            </a:r>
          </a:p>
          <a:p>
            <a:r>
              <a:rPr lang="en-US" sz="4000" dirty="0" smtClean="0">
                <a:solidFill>
                  <a:schemeClr val="tx1"/>
                </a:solidFill>
                <a:latin typeface="Times New Roman" panose="02020603050405020304" pitchFamily="18" charset="0"/>
                <a:cs typeface="Times New Roman" panose="02020603050405020304" pitchFamily="18" charset="0"/>
              </a:rPr>
              <a:t> RC5 được tham số hóa rõ ràng:</a:t>
            </a:r>
          </a:p>
          <a:p>
            <a:pPr lvl="1"/>
            <a:r>
              <a:rPr lang="en-US" sz="4000" dirty="0" smtClean="0">
                <a:solidFill>
                  <a:schemeClr val="tx1"/>
                </a:solidFill>
                <a:latin typeface="Times New Roman" panose="02020603050405020304" pitchFamily="18" charset="0"/>
                <a:cs typeface="Times New Roman" panose="02020603050405020304" pitchFamily="18" charset="0"/>
              </a:rPr>
              <a:t> Một biến mô tả khích thước khối.</a:t>
            </a:r>
          </a:p>
          <a:p>
            <a:pPr lvl="1"/>
            <a:r>
              <a:rPr lang="en-US" sz="4000" dirty="0" smtClean="0">
                <a:solidFill>
                  <a:schemeClr val="tx1"/>
                </a:solidFill>
                <a:latin typeface="Times New Roman" panose="02020603050405020304" pitchFamily="18" charset="0"/>
                <a:cs typeface="Times New Roman" panose="02020603050405020304" pitchFamily="18" charset="0"/>
              </a:rPr>
              <a:t> Một biến cho số vòng xoay.</a:t>
            </a:r>
          </a:p>
          <a:p>
            <a:pPr lvl="1"/>
            <a:r>
              <a:rPr lang="en-US" sz="4000" dirty="0" smtClean="0">
                <a:solidFill>
                  <a:schemeClr val="tx1"/>
                </a:solidFill>
                <a:latin typeface="Times New Roman" panose="02020603050405020304" pitchFamily="18" charset="0"/>
                <a:cs typeface="Times New Roman" panose="02020603050405020304" pitchFamily="18" charset="0"/>
              </a:rPr>
              <a:t> Một biến cho chiều dài khóa.</a:t>
            </a:r>
          </a:p>
        </p:txBody>
      </p:sp>
    </p:spTree>
    <p:extLst>
      <p:ext uri="{BB962C8B-B14F-4D97-AF65-F5344CB8AC3E}">
        <p14:creationId xmlns:p14="http://schemas.microsoft.com/office/powerpoint/2010/main" val="2480979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7</a:t>
            </a:r>
            <a:r>
              <a:rPr lang="en-US" sz="6000" dirty="0" smtClean="0">
                <a:latin typeface="Times New Roman" panose="02020603050405020304" pitchFamily="18" charset="0"/>
                <a:cs typeface="Times New Roman" panose="02020603050405020304" pitchFamily="18" charset="0"/>
              </a:rPr>
              <a:t>. Ưu điểm.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634"/>
            <a:ext cx="8596668" cy="3880773"/>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C</a:t>
            </a:r>
            <a:r>
              <a:rPr lang="vi-VN" sz="4000" dirty="0" smtClean="0">
                <a:solidFill>
                  <a:schemeClr val="tx1"/>
                </a:solidFill>
                <a:latin typeface="Times New Roman" panose="02020603050405020304" pitchFamily="18" charset="0"/>
                <a:cs typeface="Times New Roman" panose="02020603050405020304" pitchFamily="18" charset="0"/>
              </a:rPr>
              <a:t>ác </a:t>
            </a:r>
            <a:r>
              <a:rPr lang="vi-VN" sz="4000" dirty="0">
                <a:solidFill>
                  <a:schemeClr val="tx1"/>
                </a:solidFill>
                <a:latin typeface="Times New Roman" panose="02020603050405020304" pitchFamily="18" charset="0"/>
                <a:cs typeface="Times New Roman" panose="02020603050405020304" pitchFamily="18" charset="0"/>
              </a:rPr>
              <a:t>thao tác quay sử dụng chặt chẽ các dữ liệu phụ thuộc với nhau </a:t>
            </a:r>
            <a:r>
              <a:rPr lang="vi-VN" sz="4000" dirty="0" smtClean="0">
                <a:solidFill>
                  <a:schemeClr val="tx1"/>
                </a:solidFill>
                <a:latin typeface="Times New Roman" panose="02020603050405020304" pitchFamily="18" charset="0"/>
                <a:cs typeface="Times New Roman" panose="02020603050405020304" pitchFamily="18" charset="0"/>
              </a:rPr>
              <a:t>tránh </a:t>
            </a:r>
            <a:r>
              <a:rPr lang="vi-VN" sz="4000" dirty="0">
                <a:solidFill>
                  <a:schemeClr val="tx1"/>
                </a:solidFill>
                <a:latin typeface="Times New Roman" panose="02020603050405020304" pitchFamily="18" charset="0"/>
                <a:cs typeface="Times New Roman" panose="02020603050405020304" pitchFamily="18" charset="0"/>
              </a:rPr>
              <a:t>được các phép thám mã tuyến tính </a:t>
            </a:r>
            <a:r>
              <a:rPr lang="vi-VN" sz="4000" dirty="0" smtClean="0">
                <a:solidFill>
                  <a:schemeClr val="tx1"/>
                </a:solidFill>
                <a:latin typeface="Times New Roman" panose="02020603050405020304" pitchFamily="18" charset="0"/>
                <a:cs typeface="Times New Roman" panose="02020603050405020304" pitchFamily="18" charset="0"/>
              </a:rPr>
              <a:t>và</a:t>
            </a:r>
            <a:r>
              <a:rPr lang="en-US" sz="4000" smtClean="0">
                <a:solidFill>
                  <a:schemeClr val="tx1"/>
                </a:solidFill>
                <a:latin typeface="Times New Roman" panose="02020603050405020304" pitchFamily="18" charset="0"/>
                <a:cs typeface="Times New Roman" panose="02020603050405020304" pitchFamily="18" charset="0"/>
              </a:rPr>
              <a:t>.</a:t>
            </a:r>
            <a:endParaRPr lang="en-US" sz="4000" dirty="0" smtClean="0">
              <a:solidFill>
                <a:schemeClr val="tx1"/>
              </a:solidFill>
              <a:latin typeface="Times New Roman" panose="02020603050405020304" pitchFamily="18" charset="0"/>
              <a:cs typeface="Times New Roman" panose="02020603050405020304" pitchFamily="18" charset="0"/>
            </a:endParaRPr>
          </a:p>
          <a:p>
            <a:r>
              <a:rPr lang="en-US" sz="4000" dirty="0" smtClean="0">
                <a:solidFill>
                  <a:schemeClr val="tx1"/>
                </a:solidFill>
                <a:latin typeface="Times New Roman" panose="02020603050405020304" pitchFamily="18" charset="0"/>
                <a:cs typeface="Times New Roman" panose="02020603050405020304" pitchFamily="18" charset="0"/>
              </a:rPr>
              <a:t> </a:t>
            </a:r>
            <a:r>
              <a:rPr lang="vi-VN" sz="4000" dirty="0" smtClean="0">
                <a:solidFill>
                  <a:schemeClr val="tx1"/>
                </a:solidFill>
                <a:latin typeface="Times New Roman" panose="02020603050405020304" pitchFamily="18" charset="0"/>
                <a:cs typeface="Times New Roman" panose="02020603050405020304" pitchFamily="18" charset="0"/>
              </a:rPr>
              <a:t>Cơ </a:t>
            </a:r>
            <a:r>
              <a:rPr lang="vi-VN" sz="4000" dirty="0">
                <a:solidFill>
                  <a:schemeClr val="tx1"/>
                </a:solidFill>
                <a:latin typeface="Times New Roman" panose="02020603050405020304" pitchFamily="18" charset="0"/>
                <a:cs typeface="Times New Roman" panose="02020603050405020304" pitchFamily="18" charset="0"/>
              </a:rPr>
              <a:t>chế mở rộng khóa của RC5 là một chiều. Do vậy các hacker khó có thể phục hồi lại khóa chính ngay cả khi đã xác định được bộ khóa mở rộng</a:t>
            </a:r>
            <a:r>
              <a:rPr lang="vi-VN" sz="4000" dirty="0" smtClean="0">
                <a:solidFill>
                  <a:schemeClr val="tx1"/>
                </a:solidFill>
                <a:latin typeface="Times New Roman" panose="02020603050405020304" pitchFamily="18" charset="0"/>
                <a:cs typeface="Times New Roman" panose="02020603050405020304" pitchFamily="18" charset="0"/>
              </a:rPr>
              <a:t>.</a:t>
            </a:r>
            <a:endParaRPr lang="vi-V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828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7</a:t>
            </a:r>
            <a:r>
              <a:rPr lang="en-US" sz="6000" dirty="0" smtClean="0">
                <a:latin typeface="Times New Roman" panose="02020603050405020304" pitchFamily="18" charset="0"/>
                <a:cs typeface="Times New Roman" panose="02020603050405020304" pitchFamily="18" charset="0"/>
              </a:rPr>
              <a:t>. Ưu điểm.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634"/>
            <a:ext cx="8596668" cy="3880773"/>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vi-VN" sz="4000" dirty="0" smtClean="0">
                <a:solidFill>
                  <a:schemeClr val="tx1"/>
                </a:solidFill>
                <a:latin typeface="Times New Roman" panose="02020603050405020304" pitchFamily="18" charset="0"/>
                <a:cs typeface="Times New Roman" panose="02020603050405020304" pitchFamily="18" charset="0"/>
              </a:rPr>
              <a:t>Mỗi </a:t>
            </a:r>
            <a:r>
              <a:rPr lang="vi-VN" sz="4000" dirty="0">
                <a:solidFill>
                  <a:schemeClr val="tx1"/>
                </a:solidFill>
                <a:latin typeface="Times New Roman" panose="02020603050405020304" pitchFamily="18" charset="0"/>
                <a:cs typeface="Times New Roman" panose="02020603050405020304" pitchFamily="18" charset="0"/>
              </a:rPr>
              <a:t>quá trình mã hóa và giải mã của RC5 được thực hiện trên hai khối w bit do vậy có thể tăng tốc độ mã hóa.</a:t>
            </a:r>
          </a:p>
        </p:txBody>
      </p:sp>
    </p:spTree>
    <p:extLst>
      <p:ext uri="{BB962C8B-B14F-4D97-AF65-F5344CB8AC3E}">
        <p14:creationId xmlns:p14="http://schemas.microsoft.com/office/powerpoint/2010/main" val="1027756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 Giới thiệu.</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94383"/>
            <a:ext cx="8596668" cy="3880773"/>
          </a:xfrm>
        </p:spPr>
        <p:txBody>
          <a:bodyPr>
            <a:normAutofit/>
          </a:bodyPr>
          <a:lstStyle/>
          <a:p>
            <a:r>
              <a:rPr lang="en-US" sz="4000" dirty="0" smtClean="0">
                <a:latin typeface="Times New Roman" panose="02020603050405020304" pitchFamily="18" charset="0"/>
                <a:cs typeface="Times New Roman" panose="02020603050405020304" pitchFamily="18" charset="0"/>
              </a:rPr>
              <a:t> </a:t>
            </a:r>
            <a:r>
              <a:rPr lang="vi-VN" sz="4000" dirty="0" smtClean="0">
                <a:solidFill>
                  <a:schemeClr val="tx1"/>
                </a:solidFill>
                <a:latin typeface="Times New Roman" panose="02020603050405020304" pitchFamily="18" charset="0"/>
                <a:cs typeface="Times New Roman" panose="02020603050405020304" pitchFamily="18" charset="0"/>
              </a:rPr>
              <a:t>Truyền </a:t>
            </a:r>
            <a:r>
              <a:rPr lang="vi-VN" sz="4000" dirty="0">
                <a:solidFill>
                  <a:schemeClr val="tx1"/>
                </a:solidFill>
                <a:latin typeface="Times New Roman" panose="02020603050405020304" pitchFamily="18" charset="0"/>
                <a:cs typeface="Times New Roman" panose="02020603050405020304" pitchFamily="18" charset="0"/>
              </a:rPr>
              <a:t>dữ liệu thông qua một kênh yêu cầu </a:t>
            </a:r>
            <a:r>
              <a:rPr lang="en-US" sz="4000" dirty="0" smtClean="0">
                <a:solidFill>
                  <a:schemeClr val="tx1"/>
                </a:solidFill>
                <a:latin typeface="Times New Roman" panose="02020603050405020304" pitchFamily="18" charset="0"/>
                <a:cs typeface="Times New Roman" panose="02020603050405020304" pitchFamily="18" charset="0"/>
              </a:rPr>
              <a:t>về </a:t>
            </a:r>
            <a:r>
              <a:rPr lang="vi-VN" sz="4000" dirty="0" smtClean="0">
                <a:solidFill>
                  <a:schemeClr val="tx1"/>
                </a:solidFill>
                <a:latin typeface="Times New Roman" panose="02020603050405020304" pitchFamily="18" charset="0"/>
                <a:cs typeface="Times New Roman" panose="02020603050405020304" pitchFamily="18" charset="0"/>
              </a:rPr>
              <a:t>bảo mật</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và các yêu cầu về phần cứng, chi phí...</a:t>
            </a:r>
          </a:p>
          <a:p>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RC5 Đáp ứng được các yêu cầu đó nên được ứng dụng nhiều trong giao dịch mạng và thương mại điện tử.</a:t>
            </a:r>
            <a:endParaRPr lang="en-US" sz="4000" dirty="0">
              <a:solidFill>
                <a:schemeClr val="tx1"/>
              </a:solidFill>
            </a:endParaRPr>
          </a:p>
        </p:txBody>
      </p:sp>
    </p:spTree>
    <p:extLst>
      <p:ext uri="{BB962C8B-B14F-4D97-AF65-F5344CB8AC3E}">
        <p14:creationId xmlns:p14="http://schemas.microsoft.com/office/powerpoint/2010/main" val="2343683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8</a:t>
            </a:r>
            <a:r>
              <a:rPr lang="en-US" sz="6000" dirty="0" smtClean="0">
                <a:latin typeface="Times New Roman" panose="02020603050405020304" pitchFamily="18" charset="0"/>
                <a:cs typeface="Times New Roman" panose="02020603050405020304" pitchFamily="18" charset="0"/>
              </a:rPr>
              <a:t>. Nhược điểm.</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509"/>
            <a:ext cx="8596668" cy="3880773"/>
          </a:xfrm>
        </p:spPr>
        <p:txBody>
          <a:bodyPr>
            <a:noAutofit/>
          </a:bodyPr>
          <a:lstStyle/>
          <a:p>
            <a:r>
              <a:rPr lang="en-US" sz="4000" dirty="0" smtClean="0">
                <a:solidFill>
                  <a:schemeClr val="tx1"/>
                </a:solidFill>
                <a:latin typeface="Times New Roman" panose="02020603050405020304" pitchFamily="18" charset="0"/>
                <a:cs typeface="Times New Roman" panose="02020603050405020304" pitchFamily="18" charset="0"/>
              </a:rPr>
              <a:t>Hiện nay công nghệ phát triển các cách thám mã lý thuyết đã có thể thực thi.</a:t>
            </a:r>
          </a:p>
          <a:p>
            <a:r>
              <a:rPr lang="en-US" sz="4000" dirty="0" smtClean="0">
                <a:solidFill>
                  <a:schemeClr val="tx1"/>
                </a:solidFill>
                <a:latin typeface="Times New Roman" panose="02020603050405020304" pitchFamily="18" charset="0"/>
                <a:cs typeface="Times New Roman" panose="02020603050405020304" pitchFamily="18" charset="0"/>
              </a:rPr>
              <a:t>RC5 thiết kế đơn giản.</a:t>
            </a:r>
          </a:p>
          <a:p>
            <a:r>
              <a:rPr lang="en-US" sz="4000" dirty="0" smtClean="0">
                <a:solidFill>
                  <a:schemeClr val="tx1"/>
                </a:solidFill>
                <a:latin typeface="Times New Roman" panose="02020603050405020304" pitchFamily="18" charset="0"/>
                <a:cs typeface="Times New Roman" panose="02020603050405020304" pitchFamily="18" charset="0"/>
              </a:rPr>
              <a:t>Số lượng vòng lặp của RC5 không phụ thuộc vào tất cả các bit trong một khối.</a:t>
            </a:r>
          </a:p>
          <a:p>
            <a:r>
              <a:rPr lang="en-US" sz="4000" dirty="0" smtClean="0">
                <a:solidFill>
                  <a:schemeClr val="tx1"/>
                </a:solidFill>
                <a:latin typeface="Times New Roman" panose="02020603050405020304" pitchFamily="18" charset="0"/>
                <a:cs typeface="Times New Roman" panose="02020603050405020304" pitchFamily="18" charset="0"/>
              </a:rPr>
              <a:t>Cơ chế chỉ dựa vào các phép cộng, trừ, quay, Xor.</a:t>
            </a:r>
          </a:p>
          <a:p>
            <a:r>
              <a:rPr lang="en-US" sz="4000" dirty="0" smtClean="0">
                <a:solidFill>
                  <a:schemeClr val="tx1"/>
                </a:solidFill>
                <a:latin typeface="Times New Roman" panose="02020603050405020304" pitchFamily="18" charset="0"/>
                <a:cs typeface="Times New Roman" panose="02020603050405020304" pitchFamily="18" charset="0"/>
              </a:rPr>
              <a:t>Hiện nay RC5 không còn an toàn.</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639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9</a:t>
            </a:r>
            <a:r>
              <a:rPr lang="en-US" sz="6000" dirty="0" smtClean="0">
                <a:latin typeface="Times New Roman" panose="02020603050405020304" pitchFamily="18" charset="0"/>
                <a:cs typeface="Times New Roman" panose="02020603050405020304" pitchFamily="18" charset="0"/>
              </a:rPr>
              <a:t>. Ứng dụng.</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635"/>
            <a:ext cx="10021146" cy="3880773"/>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RC5 được ra mắt vào năm 1984 với tốc độ và sự bảo mật cao nên được sử dụng trong giao dịch mạng và thương mại điện tử.</a:t>
            </a:r>
          </a:p>
          <a:p>
            <a:r>
              <a:rPr lang="en-US" sz="4000" dirty="0" smtClean="0">
                <a:solidFill>
                  <a:schemeClr val="tx1"/>
                </a:solidFill>
                <a:latin typeface="Times New Roman" panose="02020603050405020304" pitchFamily="18" charset="0"/>
                <a:cs typeface="Times New Roman" panose="02020603050405020304" pitchFamily="18" charset="0"/>
              </a:rPr>
              <a:t> Trong mã hóa hình ảnh và truyền thông tin.</a:t>
            </a:r>
          </a:p>
          <a:p>
            <a:r>
              <a:rPr lang="en-US" sz="4000" dirty="0" smtClean="0">
                <a:solidFill>
                  <a:schemeClr val="tx1"/>
                </a:solidFill>
                <a:latin typeface="Times New Roman" panose="02020603050405020304" pitchFamily="18" charset="0"/>
                <a:cs typeface="Times New Roman" panose="02020603050405020304" pitchFamily="18" charset="0"/>
              </a:rPr>
              <a:t> Nhưng ngày nay công nghệ phát triển RC5 không còn an toàn và được thay thế bằng RC6 nên RC5 không còn nhiều ứng dụng.</a:t>
            </a:r>
          </a:p>
        </p:txBody>
      </p:sp>
    </p:spTree>
    <p:extLst>
      <p:ext uri="{BB962C8B-B14F-4D97-AF65-F5344CB8AC3E}">
        <p14:creationId xmlns:p14="http://schemas.microsoft.com/office/powerpoint/2010/main" val="3607236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anose="02020603050405020304" pitchFamily="18" charset="0"/>
                <a:cs typeface="Times New Roman" panose="02020603050405020304" pitchFamily="18" charset="0"/>
              </a:rPr>
              <a:t>9</a:t>
            </a:r>
            <a:r>
              <a:rPr lang="en-US" sz="6000" dirty="0" smtClean="0">
                <a:latin typeface="Times New Roman" panose="02020603050405020304" pitchFamily="18" charset="0"/>
                <a:cs typeface="Times New Roman" panose="02020603050405020304" pitchFamily="18" charset="0"/>
              </a:rPr>
              <a:t>. Ứng dụng.</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46635"/>
            <a:ext cx="10021146" cy="3880773"/>
          </a:xfrm>
        </p:spPr>
        <p:txBody>
          <a:bodyPr>
            <a:noAutofit/>
          </a:bodyPr>
          <a:lstStyle/>
          <a:p>
            <a:r>
              <a:rPr lang="en-US" sz="4000" dirty="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Ứng dụng RC5 trong mã hóa hình ảnh.</a:t>
            </a:r>
          </a:p>
          <a:p>
            <a:pPr marL="0" indent="0">
              <a:buNone/>
            </a:pPr>
            <a:endParaRPr lang="en-US" sz="4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01276"/>
            <a:ext cx="8897297" cy="3577455"/>
          </a:xfrm>
          <a:prstGeom prst="rect">
            <a:avLst/>
          </a:prstGeom>
        </p:spPr>
      </p:pic>
    </p:spTree>
    <p:extLst>
      <p:ext uri="{BB962C8B-B14F-4D97-AF65-F5344CB8AC3E}">
        <p14:creationId xmlns:p14="http://schemas.microsoft.com/office/powerpoint/2010/main" val="2823699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10. Kết luận.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33572"/>
            <a:ext cx="8596668" cy="5324428"/>
          </a:xfrm>
        </p:spPr>
        <p:txBody>
          <a:bodyPr>
            <a:norm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Thuật </a:t>
            </a:r>
            <a:r>
              <a:rPr lang="en-US" sz="4000" dirty="0">
                <a:solidFill>
                  <a:schemeClr val="tx1"/>
                </a:solidFill>
                <a:latin typeface="Times New Roman" panose="02020603050405020304" pitchFamily="18" charset="0"/>
                <a:cs typeface="Times New Roman" panose="02020603050405020304" pitchFamily="18" charset="0"/>
              </a:rPr>
              <a:t>toán mã hóa RC5 đơn giản</a:t>
            </a:r>
            <a:r>
              <a:rPr lang="en-US" sz="4000" dirty="0" smtClean="0">
                <a:solidFill>
                  <a:schemeClr val="tx1"/>
                </a:solidFill>
                <a:latin typeface="Times New Roman" panose="02020603050405020304" pitchFamily="18" charset="0"/>
                <a:cs typeface="Times New Roman" panose="02020603050405020304" pitchFamily="18" charset="0"/>
              </a:rPr>
              <a:t>.</a:t>
            </a:r>
          </a:p>
          <a:p>
            <a:r>
              <a:rPr lang="en-US" sz="4000" dirty="0" smtClean="0">
                <a:solidFill>
                  <a:schemeClr val="tx1"/>
                </a:solidFill>
                <a:latin typeface="Times New Roman" panose="02020603050405020304" pitchFamily="18" charset="0"/>
                <a:cs typeface="Times New Roman" panose="02020603050405020304" pitchFamily="18" charset="0"/>
              </a:rPr>
              <a:t> Yêu </a:t>
            </a:r>
            <a:r>
              <a:rPr lang="en-US" sz="4000" dirty="0">
                <a:solidFill>
                  <a:schemeClr val="tx1"/>
                </a:solidFill>
                <a:latin typeface="Times New Roman" panose="02020603050405020304" pitchFamily="18" charset="0"/>
                <a:cs typeface="Times New Roman" panose="02020603050405020304" pitchFamily="18" charset="0"/>
              </a:rPr>
              <a:t>cầu công suất thấp, độ trễ thấp</a:t>
            </a:r>
            <a:r>
              <a:rPr lang="en-US" sz="4000" dirty="0" smtClean="0">
                <a:solidFill>
                  <a:schemeClr val="tx1"/>
                </a:solidFill>
                <a:latin typeface="Times New Roman" panose="02020603050405020304" pitchFamily="18" charset="0"/>
                <a:cs typeface="Times New Roman" panose="02020603050405020304" pitchFamily="18" charset="0"/>
              </a:rPr>
              <a:t>.</a:t>
            </a:r>
          </a:p>
          <a:p>
            <a:r>
              <a:rPr lang="en-US" sz="4000" dirty="0" smtClean="0">
                <a:solidFill>
                  <a:schemeClr val="tx1"/>
                </a:solidFill>
                <a:latin typeface="Times New Roman" panose="02020603050405020304" pitchFamily="18" charset="0"/>
                <a:cs typeface="Times New Roman" panose="02020603050405020304" pitchFamily="18" charset="0"/>
              </a:rPr>
              <a:t> Tốc </a:t>
            </a:r>
            <a:r>
              <a:rPr lang="en-US" sz="4000" dirty="0">
                <a:solidFill>
                  <a:schemeClr val="tx1"/>
                </a:solidFill>
                <a:latin typeface="Times New Roman" panose="02020603050405020304" pitchFamily="18" charset="0"/>
                <a:cs typeface="Times New Roman" panose="02020603050405020304" pitchFamily="18" charset="0"/>
              </a:rPr>
              <a:t>độ xử lý nhanh. </a:t>
            </a:r>
            <a:endParaRPr lang="en-US" sz="4000" dirty="0" smtClean="0">
              <a:solidFill>
                <a:schemeClr val="tx1"/>
              </a:solidFill>
              <a:latin typeface="Times New Roman" panose="02020603050405020304" pitchFamily="18" charset="0"/>
              <a:cs typeface="Times New Roman" panose="02020603050405020304" pitchFamily="18" charset="0"/>
            </a:endParaRPr>
          </a:p>
          <a:p>
            <a:r>
              <a:rPr lang="en-US" sz="4000" dirty="0" smtClean="0">
                <a:solidFill>
                  <a:schemeClr val="tx1"/>
                </a:solidFill>
                <a:latin typeface="Times New Roman" panose="02020603050405020304" pitchFamily="18" charset="0"/>
                <a:cs typeface="Times New Roman" panose="02020603050405020304" pitchFamily="18" charset="0"/>
              </a:rPr>
              <a:t> Các thao tác sử dụng chặt chẽ, dữ liệu phụ thuộc với nhau.</a:t>
            </a:r>
          </a:p>
          <a:p>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Mở rộng theo cơ chế một chiều.</a:t>
            </a:r>
            <a:endParaRPr lang="en-US" sz="40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4529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10. Kết luận.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33572"/>
            <a:ext cx="8596668" cy="5324428"/>
          </a:xfrm>
        </p:spPr>
        <p:txBody>
          <a:bodyPr>
            <a:norm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Hiện nay công nghệ phát triển nên một vài cách thám mã trên lý thuyết có thể thực thi.</a:t>
            </a:r>
          </a:p>
          <a:p>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RC6 là phiên bản cải tiến và thay thế của RC5.</a:t>
            </a:r>
            <a:endParaRPr lang="en-US" sz="4000"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52778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11. Tài liệu tham khảo.</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94383"/>
            <a:ext cx="10817980" cy="3880773"/>
          </a:xfrm>
        </p:spPr>
        <p:txBody>
          <a:bodyPr>
            <a:noAutofit/>
          </a:bodyPr>
          <a:lstStyle/>
          <a:p>
            <a:r>
              <a:rPr lang="en-US" sz="4400" dirty="0" smtClean="0">
                <a:latin typeface="Times New Roman" panose="02020603050405020304" pitchFamily="18" charset="0"/>
                <a:cs typeface="Times New Roman" panose="02020603050405020304" pitchFamily="18" charset="0"/>
              </a:rPr>
              <a:t> </a:t>
            </a:r>
            <a:r>
              <a:rPr lang="en-US" sz="4400" dirty="0" smtClean="0">
                <a:solidFill>
                  <a:schemeClr val="tx1"/>
                </a:solidFill>
                <a:latin typeface="Times New Roman" panose="02020603050405020304" pitchFamily="18" charset="0"/>
                <a:cs typeface="Times New Roman" panose="02020603050405020304" pitchFamily="18" charset="0"/>
              </a:rPr>
              <a:t>Code:</a:t>
            </a:r>
          </a:p>
          <a:p>
            <a:pPr lvl="1"/>
            <a:r>
              <a:rPr lang="en-US" sz="4000" dirty="0" smtClean="0">
                <a:solidFill>
                  <a:schemeClr val="tx1"/>
                </a:solidFill>
                <a:latin typeface="Times New Roman" panose="02020603050405020304" pitchFamily="18" charset="0"/>
                <a:cs typeface="Times New Roman" panose="02020603050405020304" pitchFamily="18" charset="0"/>
              </a:rPr>
              <a:t> https</a:t>
            </a:r>
            <a:r>
              <a:rPr lang="en-US" sz="4000" dirty="0">
                <a:solidFill>
                  <a:schemeClr val="tx1"/>
                </a:solidFill>
                <a:latin typeface="Times New Roman" panose="02020603050405020304" pitchFamily="18" charset="0"/>
                <a:cs typeface="Times New Roman" panose="02020603050405020304" pitchFamily="18" charset="0"/>
              </a:rPr>
              <a:t>://</a:t>
            </a:r>
            <a:r>
              <a:rPr lang="en-US" sz="4000" dirty="0" smtClean="0">
                <a:solidFill>
                  <a:schemeClr val="tx1"/>
                </a:solidFill>
                <a:latin typeface="Times New Roman" panose="02020603050405020304" pitchFamily="18" charset="0"/>
                <a:cs typeface="Times New Roman" panose="02020603050405020304" pitchFamily="18" charset="0"/>
              </a:rPr>
              <a:t>asecuritysite.com/encryption/rc5</a:t>
            </a:r>
          </a:p>
          <a:p>
            <a:r>
              <a:rPr lang="en-US" sz="4400" dirty="0" smtClean="0">
                <a:solidFill>
                  <a:schemeClr val="tx1"/>
                </a:solidFill>
                <a:latin typeface="Times New Roman" panose="02020603050405020304" pitchFamily="18" charset="0"/>
                <a:cs typeface="Times New Roman" panose="02020603050405020304" pitchFamily="18" charset="0"/>
              </a:rPr>
              <a:t>	Tài liệu: </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Nghiên cứu bài toán an toàn thông tin cho doanh nghiệp vừa và nhỏ (luận văn thạc sĩ công nghệ thông tin, tác giả: Nguyễn Thị Hằng).</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82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11. Tài liệu tham khảo.</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94383"/>
            <a:ext cx="10817980" cy="3880773"/>
          </a:xfrm>
        </p:spPr>
        <p:txBody>
          <a:bodyPr>
            <a:noAutofit/>
          </a:bodyPr>
          <a:lstStyle/>
          <a:p>
            <a:r>
              <a:rPr lang="en-US" sz="4200" dirty="0" smtClean="0">
                <a:latin typeface="Times New Roman" panose="02020603050405020304" pitchFamily="18" charset="0"/>
                <a:cs typeface="Times New Roman" panose="02020603050405020304" pitchFamily="18" charset="0"/>
              </a:rPr>
              <a:t> </a:t>
            </a:r>
            <a:r>
              <a:rPr lang="en-US" sz="4200" dirty="0" smtClean="0">
                <a:solidFill>
                  <a:schemeClr val="tx1"/>
                </a:solidFill>
                <a:latin typeface="Times New Roman" panose="02020603050405020304" pitchFamily="18" charset="0"/>
                <a:cs typeface="Times New Roman" panose="02020603050405020304" pitchFamily="18" charset="0"/>
              </a:rPr>
              <a:t>Tài liệu: </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Nghiên cứu bài toán an toàn thông tin cho doanh nghiệp vừa và nhỏ (luận văn thạc sĩ công nghệ thông tin, tác giả: Nguyễn Thị Hằng, đại học công nghệ).</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Báo cáo tiểu luận: Mật mã và an toàn dữ liệu, (tác giả: Vũ Thị Nhạn, đại học công nghệ).</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144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12. Tài liệu tham khảo.</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94383"/>
            <a:ext cx="10817980" cy="3880773"/>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Tài liệu: </a:t>
            </a:r>
          </a:p>
          <a:p>
            <a:pPr lvl="1"/>
            <a:r>
              <a:rPr lang="en-US" sz="4000" dirty="0">
                <a:solidFill>
                  <a:schemeClr val="tx1"/>
                </a:solidFill>
                <a:latin typeface="Times New Roman" panose="02020603050405020304" pitchFamily="18" charset="0"/>
                <a:cs typeface="Times New Roman" panose="02020603050405020304" pitchFamily="18" charset="0"/>
              </a:rPr>
              <a:t> E</a:t>
            </a:r>
            <a:r>
              <a:rPr lang="en-US" sz="4000" dirty="0" smtClean="0">
                <a:solidFill>
                  <a:schemeClr val="tx1"/>
                </a:solidFill>
                <a:latin typeface="Times New Roman" panose="02020603050405020304" pitchFamily="18" charset="0"/>
                <a:cs typeface="Times New Roman" panose="02020603050405020304" pitchFamily="18" charset="0"/>
              </a:rPr>
              <a:t>ncryption </a:t>
            </a:r>
            <a:r>
              <a:rPr lang="en-US" sz="4000" dirty="0">
                <a:solidFill>
                  <a:schemeClr val="tx1"/>
                </a:solidFill>
                <a:latin typeface="Times New Roman" panose="02020603050405020304" pitchFamily="18" charset="0"/>
                <a:cs typeface="Times New Roman" panose="02020603050405020304" pitchFamily="18" charset="0"/>
              </a:rPr>
              <a:t>quality analysis of the RC5 block cipher algorithm for digital </a:t>
            </a:r>
            <a:r>
              <a:rPr lang="en-US" sz="4000" dirty="0" smtClean="0">
                <a:solidFill>
                  <a:schemeClr val="tx1"/>
                </a:solidFill>
                <a:latin typeface="Times New Roman" panose="02020603050405020304" pitchFamily="18" charset="0"/>
                <a:cs typeface="Times New Roman" panose="02020603050405020304" pitchFamily="18" charset="0"/>
              </a:rPr>
              <a:t>images (</a:t>
            </a:r>
            <a:r>
              <a:rPr lang="en-US" sz="4000" dirty="0">
                <a:solidFill>
                  <a:schemeClr val="tx1"/>
                </a:solidFill>
                <a:latin typeface="Times New Roman" panose="02020603050405020304" pitchFamily="18" charset="0"/>
                <a:cs typeface="Times New Roman" panose="02020603050405020304" pitchFamily="18" charset="0"/>
              </a:rPr>
              <a:t>Hossam El-din H. </a:t>
            </a:r>
            <a:r>
              <a:rPr lang="en-US" sz="4000" dirty="0" smtClean="0">
                <a:solidFill>
                  <a:schemeClr val="tx1"/>
                </a:solidFill>
                <a:latin typeface="Times New Roman" panose="02020603050405020304" pitchFamily="18" charset="0"/>
                <a:cs typeface="Times New Roman" panose="02020603050405020304" pitchFamily="18" charset="0"/>
              </a:rPr>
              <a:t>Ahmed, </a:t>
            </a:r>
            <a:r>
              <a:rPr lang="en-US" sz="4000" dirty="0">
                <a:solidFill>
                  <a:schemeClr val="tx1"/>
                </a:solidFill>
                <a:latin typeface="Times New Roman" panose="02020603050405020304" pitchFamily="18" charset="0"/>
                <a:cs typeface="Times New Roman" panose="02020603050405020304" pitchFamily="18" charset="0"/>
              </a:rPr>
              <a:t>Hamdy M. </a:t>
            </a:r>
            <a:r>
              <a:rPr lang="en-US" sz="4000" dirty="0" smtClean="0">
                <a:solidFill>
                  <a:schemeClr val="tx1"/>
                </a:solidFill>
                <a:latin typeface="Times New Roman" panose="02020603050405020304" pitchFamily="18" charset="0"/>
                <a:cs typeface="Times New Roman" panose="02020603050405020304" pitchFamily="18" charset="0"/>
              </a:rPr>
              <a:t>Kalash, </a:t>
            </a:r>
            <a:r>
              <a:rPr lang="en-US" sz="4000" dirty="0">
                <a:solidFill>
                  <a:schemeClr val="tx1"/>
                </a:solidFill>
                <a:latin typeface="Times New Roman" panose="02020603050405020304" pitchFamily="18" charset="0"/>
                <a:cs typeface="Times New Roman" panose="02020603050405020304" pitchFamily="18" charset="0"/>
              </a:rPr>
              <a:t>Osama S. Farag Allah</a:t>
            </a:r>
            <a:r>
              <a:rPr lang="en-US" sz="4000" dirty="0" smtClean="0">
                <a:solidFill>
                  <a:schemeClr val="tx1"/>
                </a:solidFill>
                <a:latin typeface="Times New Roman" panose="02020603050405020304" pitchFamily="18" charset="0"/>
                <a:cs typeface="Times New Roman" panose="02020603050405020304" pitchFamily="18" charset="0"/>
              </a:rPr>
              <a:t>), phân tích chất lượng mã hóa của thuật toán mã hóa RC5 cho hình ảnh kỹ thuật số.</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Internet Security (Man Young Rhee).</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4244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1" y="0"/>
            <a:ext cx="5168899" cy="4920793"/>
          </a:xfrm>
          <a:prstGeom prst="rect">
            <a:avLst/>
          </a:prstGeom>
        </p:spPr>
      </p:pic>
      <p:sp>
        <p:nvSpPr>
          <p:cNvPr id="6" name="TextBox 5"/>
          <p:cNvSpPr txBox="1"/>
          <p:nvPr/>
        </p:nvSpPr>
        <p:spPr>
          <a:xfrm>
            <a:off x="584200" y="5207000"/>
            <a:ext cx="10038325" cy="830997"/>
          </a:xfrm>
          <a:prstGeom prst="rect">
            <a:avLst/>
          </a:prstGeom>
          <a:noFill/>
        </p:spPr>
        <p:txBody>
          <a:bodyPr wrap="none" rtlCol="0">
            <a:spAutoFit/>
          </a:bodyPr>
          <a:lstStyle/>
          <a:p>
            <a:r>
              <a:rPr lang="en-US" sz="4800" b="1" dirty="0" smtClean="0">
                <a:solidFill>
                  <a:srgbClr val="FF0000"/>
                </a:solidFill>
                <a:latin typeface="Times New Roman" panose="02020603050405020304" pitchFamily="18" charset="0"/>
                <a:cs typeface="Times New Roman" panose="02020603050405020304" pitchFamily="18" charset="0"/>
              </a:rPr>
              <a:t>Cảm ơn thầy và các bạn đã lắng nghe</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667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2. Mục tiêu và nội dung.</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07446"/>
            <a:ext cx="9145935" cy="4605971"/>
          </a:xfrm>
        </p:spPr>
        <p:txBody>
          <a:bodyPr>
            <a:normAutofit/>
          </a:bodyPr>
          <a:lstStyle/>
          <a:p>
            <a:r>
              <a:rPr lang="en-US" sz="4000" dirty="0" smtClean="0">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Tìm hiểu, nghiên cứu về hệ mã hóa RC5.</a:t>
            </a:r>
          </a:p>
          <a:p>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Tìm hiểu về sự ra đời của thuật toán.</a:t>
            </a:r>
          </a:p>
          <a:p>
            <a:r>
              <a:rPr lang="en-US" sz="4000" dirty="0">
                <a:solidFill>
                  <a:schemeClr val="tx1"/>
                </a:solidFill>
                <a:latin typeface="Times New Roman" panose="02020603050405020304" pitchFamily="18" charset="0"/>
                <a:cs typeface="Times New Roman" panose="02020603050405020304" pitchFamily="18" charset="0"/>
              </a:rPr>
              <a:t> N</a:t>
            </a:r>
            <a:r>
              <a:rPr lang="en-US" sz="4000" dirty="0" smtClean="0">
                <a:solidFill>
                  <a:schemeClr val="tx1"/>
                </a:solidFill>
                <a:latin typeface="Times New Roman" panose="02020603050405020304" pitchFamily="18" charset="0"/>
                <a:cs typeface="Times New Roman" panose="02020603050405020304" pitchFamily="18" charset="0"/>
              </a:rPr>
              <a:t>ội dung, nguyên lý làm việc.</a:t>
            </a:r>
          </a:p>
          <a:p>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Các bước mã hóa và giải mã.</a:t>
            </a:r>
          </a:p>
          <a:p>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Ứng dụng của thuật toán trong thực tế.</a:t>
            </a:r>
          </a:p>
          <a:p>
            <a:r>
              <a:rPr lang="en-US" sz="4000" dirty="0" smtClean="0">
                <a:solidFill>
                  <a:schemeClr val="tx1"/>
                </a:solidFill>
                <a:latin typeface="Times New Roman" panose="02020603050405020304" pitchFamily="18" charset="0"/>
                <a:cs typeface="Times New Roman" panose="02020603050405020304" pitchFamily="18" charset="0"/>
              </a:rPr>
              <a:t> Ưu và nhược điểm của thuật toán.</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637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3. Giới hạn đề tài.  </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07446"/>
            <a:ext cx="8596668" cy="3880773"/>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 Đề tài chỉ giới hạn ở việc tìm hiểu lý thuyết và nguyên lý hoạt động của thuật toán RC5.</a:t>
            </a:r>
          </a:p>
          <a:p>
            <a:r>
              <a:rPr lang="en-US" sz="4000" dirty="0">
                <a:solidFill>
                  <a:schemeClr val="tx1"/>
                </a:solidFill>
                <a:latin typeface="Times New Roman" panose="02020603050405020304" pitchFamily="18" charset="0"/>
                <a:cs typeface="Times New Roman" panose="02020603050405020304" pitchFamily="18" charset="0"/>
              </a:rPr>
              <a:t> S</a:t>
            </a:r>
            <a:r>
              <a:rPr lang="en-US" sz="4000" dirty="0" smtClean="0">
                <a:solidFill>
                  <a:schemeClr val="tx1"/>
                </a:solidFill>
                <a:latin typeface="Times New Roman" panose="02020603050405020304" pitchFamily="18" charset="0"/>
                <a:cs typeface="Times New Roman" panose="02020603050405020304" pitchFamily="18" charset="0"/>
              </a:rPr>
              <a:t>au đó áp dụng, dựa trên tuật toán đã có để thược hiện demo.</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592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5452"/>
            <a:ext cx="10047273" cy="4927600"/>
          </a:xfrm>
        </p:spPr>
        <p:txBody>
          <a:bodyPr>
            <a:normAutofit/>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4.1: Định nghĩa các giá trị:</a:t>
            </a:r>
          </a:p>
          <a:p>
            <a:pPr marL="0" indent="0">
              <a:buNone/>
            </a:pPr>
            <a:r>
              <a:rPr lang="en-US" sz="4000" dirty="0">
                <a:solidFill>
                  <a:schemeClr val="tx1"/>
                </a:solidFill>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RC5 </a:t>
            </a:r>
            <a:r>
              <a:rPr lang="pt-BR" sz="4000" dirty="0">
                <a:solidFill>
                  <a:schemeClr val="tx1"/>
                </a:solidFill>
                <a:latin typeface="Times New Roman" panose="02020603050405020304" pitchFamily="18" charset="0"/>
                <a:cs typeface="Times New Roman" panose="02020603050405020304" pitchFamily="18" charset="0"/>
              </a:rPr>
              <a:t>được xác định </a:t>
            </a:r>
            <a:r>
              <a:rPr lang="vi-VN" sz="4000" dirty="0">
                <a:solidFill>
                  <a:schemeClr val="tx1"/>
                </a:solidFill>
                <a:latin typeface="Times New Roman" panose="02020603050405020304" pitchFamily="18" charset="0"/>
                <a:cs typeface="Times New Roman" panose="02020603050405020304" pitchFamily="18" charset="0"/>
              </a:rPr>
              <a:t>là </a:t>
            </a:r>
            <a:r>
              <a:rPr lang="pt-BR" sz="4000" dirty="0">
                <a:solidFill>
                  <a:schemeClr val="tx1"/>
                </a:solidFill>
                <a:latin typeface="Times New Roman" panose="02020603050405020304" pitchFamily="18" charset="0"/>
                <a:cs typeface="Times New Roman" panose="02020603050405020304" pitchFamily="18" charset="0"/>
              </a:rPr>
              <a:t>RC5-w/b/r </a:t>
            </a:r>
            <a:r>
              <a:rPr lang="pt-BR" sz="4000" dirty="0" smtClean="0">
                <a:solidFill>
                  <a:schemeClr val="tx1"/>
                </a:solidFill>
                <a:latin typeface="Times New Roman" panose="02020603050405020304" pitchFamily="18" charset="0"/>
                <a:cs typeface="Times New Roman" panose="02020603050405020304" pitchFamily="18" charset="0"/>
              </a:rPr>
              <a:t>trong đó:</a:t>
            </a:r>
          </a:p>
          <a:p>
            <a:pPr lvl="1"/>
            <a:r>
              <a:rPr lang="pt-BR" sz="4000" dirty="0">
                <a:solidFill>
                  <a:schemeClr val="tx1"/>
                </a:solidFill>
                <a:latin typeface="Times New Roman" panose="02020603050405020304" pitchFamily="18" charset="0"/>
                <a:cs typeface="Times New Roman" panose="02020603050405020304" pitchFamily="18" charset="0"/>
              </a:rPr>
              <a:t> w : kích thước khối cần được mã hóa </a:t>
            </a:r>
            <a:endParaRPr lang="pt-BR" sz="4000" dirty="0" smtClean="0">
              <a:solidFill>
                <a:schemeClr val="tx1"/>
              </a:solidFill>
              <a:latin typeface="Times New Roman" panose="02020603050405020304" pitchFamily="18" charset="0"/>
              <a:cs typeface="Times New Roman" panose="02020603050405020304" pitchFamily="18" charset="0"/>
            </a:endParaRPr>
          </a:p>
          <a:p>
            <a:pPr lvl="1"/>
            <a:r>
              <a:rPr lang="pt-BR" sz="4000" dirty="0">
                <a:solidFill>
                  <a:schemeClr val="tx1"/>
                </a:solidFill>
                <a:latin typeface="Times New Roman" panose="02020603050405020304" pitchFamily="18" charset="0"/>
                <a:cs typeface="Times New Roman" panose="02020603050405020304" pitchFamily="18" charset="0"/>
              </a:rPr>
              <a:t> </a:t>
            </a:r>
            <a:r>
              <a:rPr lang="pt-BR" sz="4000" dirty="0" smtClean="0">
                <a:solidFill>
                  <a:schemeClr val="tx1"/>
                </a:solidFill>
                <a:latin typeface="Times New Roman" panose="02020603050405020304" pitchFamily="18" charset="0"/>
                <a:cs typeface="Times New Roman" panose="02020603050405020304" pitchFamily="18" charset="0"/>
              </a:rPr>
              <a:t>r </a:t>
            </a:r>
            <a:r>
              <a:rPr lang="pt-BR" sz="4000" dirty="0">
                <a:solidFill>
                  <a:schemeClr val="tx1"/>
                </a:solidFill>
                <a:latin typeface="Times New Roman" panose="02020603050405020304" pitchFamily="18" charset="0"/>
                <a:cs typeface="Times New Roman" panose="02020603050405020304" pitchFamily="18" charset="0"/>
              </a:rPr>
              <a:t>: số vòng </a:t>
            </a:r>
            <a:r>
              <a:rPr lang="pt-BR" sz="4000" dirty="0" smtClean="0">
                <a:solidFill>
                  <a:schemeClr val="tx1"/>
                </a:solidFill>
                <a:latin typeface="Times New Roman" panose="02020603050405020304" pitchFamily="18" charset="0"/>
                <a:cs typeface="Times New Roman" panose="02020603050405020304" pitchFamily="18" charset="0"/>
              </a:rPr>
              <a:t>lặp.</a:t>
            </a:r>
          </a:p>
          <a:p>
            <a:pPr lvl="1"/>
            <a:r>
              <a:rPr lang="pt-BR" sz="4000" dirty="0" smtClean="0">
                <a:solidFill>
                  <a:schemeClr val="tx1"/>
                </a:solidFill>
                <a:latin typeface="Times New Roman" panose="02020603050405020304" pitchFamily="18" charset="0"/>
                <a:cs typeface="Times New Roman" panose="02020603050405020304" pitchFamily="18" charset="0"/>
              </a:rPr>
              <a:t> b </a:t>
            </a:r>
            <a:r>
              <a:rPr lang="pt-BR" sz="4000" dirty="0">
                <a:solidFill>
                  <a:schemeClr val="tx1"/>
                </a:solidFill>
                <a:latin typeface="Times New Roman" panose="02020603050405020304" pitchFamily="18" charset="0"/>
                <a:cs typeface="Times New Roman" panose="02020603050405020304" pitchFamily="18" charset="0"/>
              </a:rPr>
              <a:t>: chiều dài khóa theo </a:t>
            </a:r>
            <a:r>
              <a:rPr lang="pt-BR" sz="4000" dirty="0" smtClean="0">
                <a:solidFill>
                  <a:schemeClr val="tx1"/>
                </a:solidFill>
                <a:latin typeface="Times New Roman" panose="02020603050405020304" pitchFamily="18" charset="0"/>
                <a:cs typeface="Times New Roman" panose="02020603050405020304" pitchFamily="18" charset="0"/>
              </a:rPr>
              <a:t>byte.</a:t>
            </a:r>
            <a:endParaRPr lang="pt-BR" sz="4000" dirty="0" smtClean="0">
              <a:latin typeface="Times New Roman" panose="02020603050405020304" pitchFamily="18" charset="0"/>
              <a:cs typeface="Times New Roman" panose="02020603050405020304" pitchFamily="18" charset="0"/>
            </a:endParaRPr>
          </a:p>
          <a:p>
            <a:pPr lvl="1"/>
            <a:endParaRPr lang="en-US" sz="4000" dirty="0">
              <a:latin typeface="Times New Roman" panose="02020603050405020304" pitchFamily="18" charset="0"/>
              <a:cs typeface="Times New Roman" panose="02020603050405020304" pitchFamily="18" charset="0"/>
            </a:endParaRPr>
          </a:p>
          <a:p>
            <a:pPr lvl="1"/>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393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5452"/>
            <a:ext cx="10047273" cy="4927600"/>
          </a:xfrm>
        </p:spPr>
        <p:txBody>
          <a:bodyPr>
            <a:normAutofit fontScale="92500" lnSpcReduction="10000"/>
          </a:bodyPr>
          <a:lstStyle/>
          <a:p>
            <a:pPr marL="0" indent="0">
              <a:buNone/>
            </a:pPr>
            <a:r>
              <a:rPr lang="en-US" sz="4300" dirty="0" smtClean="0">
                <a:solidFill>
                  <a:schemeClr val="tx1"/>
                </a:solidFill>
                <a:latin typeface="Times New Roman" panose="02020603050405020304" pitchFamily="18" charset="0"/>
                <a:cs typeface="Times New Roman" panose="02020603050405020304" pitchFamily="18" charset="0"/>
              </a:rPr>
              <a:t>4.2: Các phép toán:</a:t>
            </a:r>
          </a:p>
          <a:p>
            <a:pPr marL="0" indent="0">
              <a:buNone/>
            </a:pPr>
            <a:r>
              <a:rPr lang="en-US" sz="4300" dirty="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Biến và thao tác </a:t>
            </a:r>
            <a:r>
              <a:rPr lang="pt-BR" sz="4300" dirty="0" smtClean="0">
                <a:solidFill>
                  <a:schemeClr val="tx1"/>
                </a:solidFill>
                <a:latin typeface="Times New Roman" panose="02020603050405020304" pitchFamily="18" charset="0"/>
                <a:cs typeface="Times New Roman" panose="02020603050405020304" pitchFamily="18" charset="0"/>
              </a:rPr>
              <a:t>RC5-w/b/r trong đó sử dụng 	các 	toán tử cơ bản sau:</a:t>
            </a:r>
          </a:p>
          <a:p>
            <a:pPr lvl="1"/>
            <a:r>
              <a:rPr lang="pt-BR" sz="4000" dirty="0" smtClean="0">
                <a:solidFill>
                  <a:schemeClr val="tx1"/>
                </a:solidFill>
                <a:latin typeface="Times New Roman" panose="02020603050405020304" pitchFamily="18" charset="0"/>
                <a:cs typeface="Times New Roman" panose="02020603050405020304" pitchFamily="18" charset="0"/>
              </a:rPr>
              <a:t> </a:t>
            </a:r>
            <a:r>
              <a:rPr lang="en-US" sz="4300" dirty="0">
                <a:solidFill>
                  <a:schemeClr val="tx1"/>
                </a:solidFill>
                <a:latin typeface="Times New Roman" panose="02020603050405020304" pitchFamily="18" charset="0"/>
                <a:cs typeface="Times New Roman" panose="02020603050405020304" pitchFamily="18" charset="0"/>
              </a:rPr>
              <a:t>a + b : phép </a:t>
            </a:r>
            <a:r>
              <a:rPr lang="en-US" sz="4300" dirty="0" smtClean="0">
                <a:solidFill>
                  <a:schemeClr val="tx1"/>
                </a:solidFill>
                <a:latin typeface="Times New Roman" panose="02020603050405020304" pitchFamily="18" charset="0"/>
                <a:cs typeface="Times New Roman" panose="02020603050405020304" pitchFamily="18" charset="0"/>
              </a:rPr>
              <a:t>cộng nhị phân.</a:t>
            </a:r>
            <a:endParaRPr lang="en-US" sz="4300" dirty="0">
              <a:solidFill>
                <a:schemeClr val="tx1"/>
              </a:solidFill>
              <a:latin typeface="Times New Roman" panose="02020603050405020304" pitchFamily="18" charset="0"/>
              <a:cs typeface="Times New Roman" panose="02020603050405020304" pitchFamily="18" charset="0"/>
            </a:endParaRPr>
          </a:p>
          <a:p>
            <a:pPr lvl="1"/>
            <a:r>
              <a:rPr lang="en-US" sz="4300" dirty="0" smtClean="0">
                <a:solidFill>
                  <a:schemeClr val="tx1"/>
                </a:solidFill>
                <a:latin typeface="Times New Roman" panose="02020603050405020304" pitchFamily="18" charset="0"/>
                <a:cs typeface="Times New Roman" panose="02020603050405020304" pitchFamily="18" charset="0"/>
              </a:rPr>
              <a:t> a </a:t>
            </a:r>
            <a:r>
              <a:rPr lang="en-US" sz="4300" dirty="0">
                <a:solidFill>
                  <a:schemeClr val="tx1"/>
                </a:solidFill>
                <a:latin typeface="Times New Roman" panose="02020603050405020304" pitchFamily="18" charset="0"/>
                <a:cs typeface="Times New Roman" panose="02020603050405020304" pitchFamily="18" charset="0"/>
              </a:rPr>
              <a:t>- b : phép </a:t>
            </a:r>
            <a:r>
              <a:rPr lang="en-US" sz="4300" dirty="0" smtClean="0">
                <a:solidFill>
                  <a:schemeClr val="tx1"/>
                </a:solidFill>
                <a:latin typeface="Times New Roman" panose="02020603050405020304" pitchFamily="18" charset="0"/>
                <a:cs typeface="Times New Roman" panose="02020603050405020304" pitchFamily="18" charset="0"/>
              </a:rPr>
              <a:t>trừ nhị phân.</a:t>
            </a:r>
            <a:endParaRPr lang="en-US" sz="4300" dirty="0">
              <a:solidFill>
                <a:schemeClr val="tx1"/>
              </a:solidFill>
              <a:latin typeface="Times New Roman" panose="02020603050405020304" pitchFamily="18" charset="0"/>
              <a:cs typeface="Times New Roman" panose="02020603050405020304" pitchFamily="18" charset="0"/>
            </a:endParaRPr>
          </a:p>
          <a:p>
            <a:pPr lvl="1"/>
            <a:r>
              <a:rPr lang="en-US" sz="4500" dirty="0" smtClean="0">
                <a:solidFill>
                  <a:schemeClr val="tx1"/>
                </a:solidFill>
                <a:latin typeface="Times New Roman" panose="02020603050405020304" pitchFamily="18" charset="0"/>
                <a:cs typeface="Times New Roman" panose="02020603050405020304" pitchFamily="18" charset="0"/>
              </a:rPr>
              <a:t> </a:t>
            </a:r>
            <a:r>
              <a:rPr lang="en-US" sz="4300" dirty="0" smtClean="0">
                <a:solidFill>
                  <a:schemeClr val="tx1"/>
                </a:solidFill>
                <a:latin typeface="Times New Roman" panose="02020603050405020304" pitchFamily="18" charset="0"/>
                <a:cs typeface="Times New Roman" panose="02020603050405020304" pitchFamily="18" charset="0"/>
              </a:rPr>
              <a:t>a </a:t>
            </a:r>
            <a:r>
              <a:rPr lang="en-US" sz="4300" dirty="0">
                <a:solidFill>
                  <a:schemeClr val="tx1"/>
                </a:solidFill>
                <a:latin typeface="Times New Roman" panose="02020603050405020304" pitchFamily="18" charset="0"/>
                <a:cs typeface="Times New Roman" panose="02020603050405020304" pitchFamily="18" charset="0"/>
              </a:rPr>
              <a:t>xor b : phép toán </a:t>
            </a:r>
            <a:r>
              <a:rPr lang="en-US" sz="4300" dirty="0" smtClean="0">
                <a:solidFill>
                  <a:schemeClr val="tx1"/>
                </a:solidFill>
                <a:latin typeface="Times New Roman" panose="02020603050405020304" pitchFamily="18" charset="0"/>
                <a:cs typeface="Times New Roman" panose="02020603050405020304" pitchFamily="18" charset="0"/>
              </a:rPr>
              <a:t>xor.</a:t>
            </a:r>
          </a:p>
          <a:p>
            <a:pPr lvl="1"/>
            <a:r>
              <a:rPr lang="en-US" sz="4100" dirty="0">
                <a:solidFill>
                  <a:schemeClr val="tx1"/>
                </a:solidFill>
                <a:latin typeface="Times New Roman" panose="02020603050405020304" pitchFamily="18" charset="0"/>
                <a:cs typeface="Times New Roman" panose="02020603050405020304" pitchFamily="18" charset="0"/>
              </a:rPr>
              <a:t> </a:t>
            </a:r>
            <a:r>
              <a:rPr lang="en-US" sz="4100" dirty="0" smtClean="0">
                <a:solidFill>
                  <a:schemeClr val="tx1"/>
                </a:solidFill>
                <a:latin typeface="Times New Roman" panose="02020603050405020304" pitchFamily="18" charset="0"/>
                <a:cs typeface="Times New Roman" panose="02020603050405020304" pitchFamily="18" charset="0"/>
              </a:rPr>
              <a:t>a </a:t>
            </a:r>
            <a:r>
              <a:rPr lang="en-US" sz="4100" dirty="0">
                <a:solidFill>
                  <a:schemeClr val="tx1"/>
                </a:solidFill>
                <a:latin typeface="Times New Roman" panose="02020603050405020304" pitchFamily="18" charset="0"/>
                <a:cs typeface="Times New Roman" panose="02020603050405020304" pitchFamily="18" charset="0"/>
              </a:rPr>
              <a:t>&lt;&lt;&lt; b : phép toán quay trái a sang trái </a:t>
            </a:r>
            <a:r>
              <a:rPr lang="en-US" sz="4100" dirty="0" smtClean="0">
                <a:solidFill>
                  <a:schemeClr val="tx1"/>
                </a:solidFill>
                <a:latin typeface="Times New Roman" panose="02020603050405020304" pitchFamily="18" charset="0"/>
                <a:cs typeface="Times New Roman" panose="02020603050405020304" pitchFamily="18" charset="0"/>
              </a:rPr>
              <a:t>b bit.</a:t>
            </a:r>
            <a:endParaRPr lang="en-US" sz="4100" dirty="0">
              <a:solidFill>
                <a:schemeClr val="tx1"/>
              </a:solidFill>
              <a:latin typeface="Times New Roman" panose="02020603050405020304" pitchFamily="18" charset="0"/>
              <a:cs typeface="Times New Roman" panose="02020603050405020304" pitchFamily="18" charset="0"/>
            </a:endParaRPr>
          </a:p>
          <a:p>
            <a:pPr lvl="1"/>
            <a:endParaRPr lang="pt-BR" sz="4000" dirty="0" smtClean="0">
              <a:latin typeface="Times New Roman" panose="02020603050405020304" pitchFamily="18" charset="0"/>
              <a:cs typeface="Times New Roman" panose="02020603050405020304" pitchFamily="18" charset="0"/>
            </a:endParaRPr>
          </a:p>
          <a:p>
            <a:pPr lvl="1"/>
            <a:endParaRPr lang="en-US" sz="4000" dirty="0">
              <a:latin typeface="Times New Roman" panose="02020603050405020304" pitchFamily="18" charset="0"/>
              <a:cs typeface="Times New Roman" panose="02020603050405020304" pitchFamily="18" charset="0"/>
            </a:endParaRPr>
          </a:p>
          <a:p>
            <a:pPr lvl="1"/>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039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Times New Roman" panose="02020603050405020304" pitchFamily="18" charset="0"/>
                <a:cs typeface="Times New Roman" panose="02020603050405020304" pitchFamily="18" charset="0"/>
              </a:rPr>
              <a:t>4. Nguyên lý làm việc.</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07446"/>
            <a:ext cx="8596668" cy="4697411"/>
          </a:xfrm>
        </p:spPr>
        <p:txBody>
          <a:bodyPr>
            <a:normAutofit lnSpcReduction="10000"/>
          </a:bodyPr>
          <a:lstStyle/>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4.3: Mở rộng khóa:</a:t>
            </a:r>
          </a:p>
          <a:p>
            <a:pPr lvl="1"/>
            <a:r>
              <a:rPr lang="en-US" sz="4000" dirty="0" smtClean="0">
                <a:solidFill>
                  <a:schemeClr val="tx1"/>
                </a:solidFill>
                <a:latin typeface="Times New Roman" panose="02020603050405020304" pitchFamily="18" charset="0"/>
                <a:cs typeface="Times New Roman" panose="02020603050405020304" pitchFamily="18" charset="0"/>
              </a:rPr>
              <a:t> Để </a:t>
            </a:r>
            <a:r>
              <a:rPr lang="en-US" sz="4000" dirty="0">
                <a:solidFill>
                  <a:schemeClr val="tx1"/>
                </a:solidFill>
                <a:latin typeface="Times New Roman" panose="02020603050405020304" pitchFamily="18" charset="0"/>
                <a:cs typeface="Times New Roman" panose="02020603050405020304" pitchFamily="18" charset="0"/>
              </a:rPr>
              <a:t>tăng độ an toàn và bảo vệ khóa </a:t>
            </a:r>
            <a:r>
              <a:rPr lang="en-US" sz="4000" dirty="0" smtClean="0">
                <a:solidFill>
                  <a:schemeClr val="tx1"/>
                </a:solidFill>
                <a:latin typeface="Times New Roman" panose="02020603050405020304" pitchFamily="18" charset="0"/>
                <a:cs typeface="Times New Roman" panose="02020603050405020304" pitchFamily="18" charset="0"/>
              </a:rPr>
              <a:t>bí mật của người dùng.</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Việc mở rộng khóa là một chiều nên không thể suy ngược lại giá trị khóa bí mật khi biết khóa mở rộng.</a:t>
            </a:r>
          </a:p>
          <a:p>
            <a:pPr lvl="1"/>
            <a:r>
              <a:rPr lang="en-US" sz="4000" dirty="0">
                <a:solidFill>
                  <a:schemeClr val="tx1"/>
                </a:solidFill>
                <a:latin typeface="Times New Roman" panose="02020603050405020304" pitchFamily="18" charset="0"/>
                <a:cs typeface="Times New Roman" panose="02020603050405020304" pitchFamily="18" charset="0"/>
              </a:rPr>
              <a:t> </a:t>
            </a:r>
            <a:r>
              <a:rPr lang="en-US" sz="4000" dirty="0" smtClean="0">
                <a:solidFill>
                  <a:schemeClr val="tx1"/>
                </a:solidFill>
                <a:latin typeface="Times New Roman" panose="02020603050405020304" pitchFamily="18" charset="0"/>
                <a:cs typeface="Times New Roman" panose="02020603050405020304" pitchFamily="18" charset="0"/>
              </a:rPr>
              <a:t>Đặc điểm nổi bật của RC5.</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892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
  <TotalTime>1178</TotalTime>
  <Words>2781</Words>
  <Application>Microsoft Office PowerPoint</Application>
  <PresentationFormat>Widescreen</PresentationFormat>
  <Paragraphs>362</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Times New Roman</vt:lpstr>
      <vt:lpstr>Trebuchet MS</vt:lpstr>
      <vt:lpstr>Wingdings 3</vt:lpstr>
      <vt:lpstr>Facet</vt:lpstr>
      <vt:lpstr>Visio.Drawing.11</vt:lpstr>
      <vt:lpstr>PowerPoint Presentation</vt:lpstr>
      <vt:lpstr>PowerPoint Presentation</vt:lpstr>
      <vt:lpstr>1. Giới thiệu.</vt:lpstr>
      <vt:lpstr>1. Giới thiệu.</vt:lpstr>
      <vt:lpstr>2. Mục tiêu và nội dung.</vt:lpstr>
      <vt:lpstr>3. Giới hạn đề tài.  </vt:lpstr>
      <vt:lpstr>4. Nguyên lý làm việc.</vt:lpstr>
      <vt:lpstr>4. Nguyên lý làm việc.</vt:lpstr>
      <vt:lpstr>4. Nguyên lý làm việc.</vt:lpstr>
      <vt:lpstr>4. Nguyên lý làm việc.</vt:lpstr>
      <vt:lpstr>4. Nguyên lý làm việc.</vt:lpstr>
      <vt:lpstr>4. Nguyên lý làm việc.</vt:lpstr>
      <vt:lpstr>4. Nguyên lý làm việc.</vt:lpstr>
      <vt:lpstr>4. Nguyên lý làm việc.</vt:lpstr>
      <vt:lpstr>4. Nguyên lý làm việc.</vt:lpstr>
      <vt:lpstr>4. Nguyên lý làm việc.</vt:lpstr>
      <vt:lpstr>4. Nguyên lý làm việc.</vt:lpstr>
      <vt:lpstr>PowerPoint Presentation</vt:lpstr>
      <vt:lpstr>4. Nguyên lý làm việc.</vt:lpstr>
      <vt:lpstr>4. Nguyên lý làm việc.</vt:lpstr>
      <vt:lpstr>4. Nguyên lý làm việc.</vt:lpstr>
      <vt:lpstr>5. Ví dụ minh họa.</vt:lpstr>
      <vt:lpstr>5. Ví dụ minh họa.</vt:lpstr>
      <vt:lpstr>5. Ví dụ minh họa.</vt:lpstr>
      <vt:lpstr>5. Ví dụ minh họa.</vt:lpstr>
      <vt:lpstr>5. Ví dụ minh họa.</vt:lpstr>
      <vt:lpstr>5. Ví dụ minh họa.</vt:lpstr>
      <vt:lpstr>5. Ví dụ minh họa.</vt:lpstr>
      <vt:lpstr>5. Ví dụ minh họa.</vt:lpstr>
      <vt:lpstr>5. Ví dụ minh họa.</vt:lpstr>
      <vt:lpstr>5. Ví dụ minh họa.</vt:lpstr>
      <vt:lpstr>5. Ví dụ minh họa.</vt:lpstr>
      <vt:lpstr>5. Ví dụ minh họa.</vt:lpstr>
      <vt:lpstr>PowerPoint Presentation</vt:lpstr>
      <vt:lpstr>PowerPoint Presentation</vt:lpstr>
      <vt:lpstr>6. Demo.</vt:lpstr>
      <vt:lpstr>7. Ưu điểm.</vt:lpstr>
      <vt:lpstr>7. Ưu điểm.</vt:lpstr>
      <vt:lpstr>7. Ưu điểm.</vt:lpstr>
      <vt:lpstr>8. Nhược điểm.</vt:lpstr>
      <vt:lpstr>9. Ứng dụng.</vt:lpstr>
      <vt:lpstr>9. Ứng dụng.</vt:lpstr>
      <vt:lpstr>10. Kết luận.</vt:lpstr>
      <vt:lpstr>10. Kết luận.</vt:lpstr>
      <vt:lpstr>11. Tài liệu tham khảo.</vt:lpstr>
      <vt:lpstr>11. Tài liệu tham khảo.</vt:lpstr>
      <vt:lpstr>12. 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Nhóm 9</dc:title>
  <dc:creator>trần phong</dc:creator>
  <cp:lastModifiedBy>DinhSang</cp:lastModifiedBy>
  <cp:revision>151</cp:revision>
  <dcterms:created xsi:type="dcterms:W3CDTF">2020-05-28T14:38:47Z</dcterms:created>
  <dcterms:modified xsi:type="dcterms:W3CDTF">2020-06-06T07:37:10Z</dcterms:modified>
</cp:coreProperties>
</file>