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9"/>
  </p:notesMasterIdLst>
  <p:handoutMasterIdLst>
    <p:handoutMasterId r:id="rId70"/>
  </p:handoutMasterIdLst>
  <p:sldIdLst>
    <p:sldId id="2448" r:id="rId5"/>
    <p:sldId id="2489" r:id="rId6"/>
    <p:sldId id="259" r:id="rId7"/>
    <p:sldId id="2491" r:id="rId8"/>
    <p:sldId id="2492" r:id="rId9"/>
    <p:sldId id="2493" r:id="rId10"/>
    <p:sldId id="2494" r:id="rId11"/>
    <p:sldId id="2561" r:id="rId12"/>
    <p:sldId id="2495" r:id="rId13"/>
    <p:sldId id="2562" r:id="rId14"/>
    <p:sldId id="2496" r:id="rId15"/>
    <p:sldId id="2497" r:id="rId16"/>
    <p:sldId id="2498" r:id="rId17"/>
    <p:sldId id="2563" r:id="rId18"/>
    <p:sldId id="2501" r:id="rId19"/>
    <p:sldId id="2502" r:id="rId20"/>
    <p:sldId id="2503" r:id="rId21"/>
    <p:sldId id="2504" r:id="rId22"/>
    <p:sldId id="2505" r:id="rId23"/>
    <p:sldId id="2506" r:id="rId24"/>
    <p:sldId id="2507" r:id="rId25"/>
    <p:sldId id="2500" r:id="rId26"/>
    <p:sldId id="2508" r:id="rId27"/>
    <p:sldId id="2509" r:id="rId28"/>
    <p:sldId id="2510" r:id="rId29"/>
    <p:sldId id="2511" r:id="rId30"/>
    <p:sldId id="2512" r:id="rId31"/>
    <p:sldId id="2513" r:id="rId32"/>
    <p:sldId id="2514" r:id="rId33"/>
    <p:sldId id="2515" r:id="rId34"/>
    <p:sldId id="2516" r:id="rId35"/>
    <p:sldId id="2517" r:id="rId36"/>
    <p:sldId id="2518" r:id="rId37"/>
    <p:sldId id="2519" r:id="rId38"/>
    <p:sldId id="2520" r:id="rId39"/>
    <p:sldId id="2499" r:id="rId40"/>
    <p:sldId id="2522" r:id="rId41"/>
    <p:sldId id="2521" r:id="rId42"/>
    <p:sldId id="2525" r:id="rId43"/>
    <p:sldId id="2526" r:id="rId44"/>
    <p:sldId id="2527" r:id="rId45"/>
    <p:sldId id="2528" r:id="rId46"/>
    <p:sldId id="2529" r:id="rId47"/>
    <p:sldId id="2530" r:id="rId48"/>
    <p:sldId id="2531" r:id="rId49"/>
    <p:sldId id="2532" r:id="rId50"/>
    <p:sldId id="2523" r:id="rId51"/>
    <p:sldId id="2533" r:id="rId52"/>
    <p:sldId id="2551" r:id="rId53"/>
    <p:sldId id="2524" r:id="rId54"/>
    <p:sldId id="2552" r:id="rId55"/>
    <p:sldId id="2553" r:id="rId56"/>
    <p:sldId id="2554" r:id="rId57"/>
    <p:sldId id="2555" r:id="rId58"/>
    <p:sldId id="2556" r:id="rId59"/>
    <p:sldId id="2557" r:id="rId60"/>
    <p:sldId id="2558" r:id="rId61"/>
    <p:sldId id="2559" r:id="rId62"/>
    <p:sldId id="2560" r:id="rId63"/>
    <p:sldId id="2537" r:id="rId64"/>
    <p:sldId id="2547" r:id="rId65"/>
    <p:sldId id="2548" r:id="rId66"/>
    <p:sldId id="2549" r:id="rId67"/>
    <p:sldId id="243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4353" autoAdjust="0"/>
  </p:normalViewPr>
  <p:slideViewPr>
    <p:cSldViewPr snapToGrid="0">
      <p:cViewPr varScale="1">
        <p:scale>
          <a:sx n="69" d="100"/>
          <a:sy n="69" d="100"/>
        </p:scale>
        <p:origin x="948" y="72"/>
      </p:cViewPr>
      <p:guideLst>
        <p:guide orient="horz" pos="1992"/>
        <p:guide pos="3840"/>
        <p:guide orient="horz" pos="1416"/>
      </p:guideLst>
    </p:cSldViewPr>
  </p:slideViewPr>
  <p:outlineViewPr>
    <p:cViewPr>
      <p:scale>
        <a:sx n="33" d="100"/>
        <a:sy n="33" d="100"/>
      </p:scale>
      <p:origin x="0" y="-3192"/>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10/27/2020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57912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867736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603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311039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894181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409325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2341118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92228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3804468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108486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079336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490435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3946708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2210264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1022876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304247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125034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3148241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2973086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1730729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213094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175867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2953335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601618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2094231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393834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395455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466463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3118487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2120949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771428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64240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436065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019193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43</a:t>
            </a:fld>
            <a:endParaRPr lang="en-US" dirty="0"/>
          </a:p>
        </p:txBody>
      </p:sp>
    </p:spTree>
    <p:extLst>
      <p:ext uri="{BB962C8B-B14F-4D97-AF65-F5344CB8AC3E}">
        <p14:creationId xmlns:p14="http://schemas.microsoft.com/office/powerpoint/2010/main" val="3077110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44</a:t>
            </a:fld>
            <a:endParaRPr lang="en-US" dirty="0"/>
          </a:p>
        </p:txBody>
      </p:sp>
    </p:spTree>
    <p:extLst>
      <p:ext uri="{BB962C8B-B14F-4D97-AF65-F5344CB8AC3E}">
        <p14:creationId xmlns:p14="http://schemas.microsoft.com/office/powerpoint/2010/main" val="11172325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45</a:t>
            </a:fld>
            <a:endParaRPr lang="en-US" dirty="0"/>
          </a:p>
        </p:txBody>
      </p:sp>
    </p:spTree>
    <p:extLst>
      <p:ext uri="{BB962C8B-B14F-4D97-AF65-F5344CB8AC3E}">
        <p14:creationId xmlns:p14="http://schemas.microsoft.com/office/powerpoint/2010/main" val="964019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46</a:t>
            </a:fld>
            <a:endParaRPr lang="en-US" dirty="0"/>
          </a:p>
        </p:txBody>
      </p:sp>
    </p:spTree>
    <p:extLst>
      <p:ext uri="{BB962C8B-B14F-4D97-AF65-F5344CB8AC3E}">
        <p14:creationId xmlns:p14="http://schemas.microsoft.com/office/powerpoint/2010/main" val="2544640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47</a:t>
            </a:fld>
            <a:endParaRPr lang="en-US" dirty="0"/>
          </a:p>
        </p:txBody>
      </p:sp>
    </p:spTree>
    <p:extLst>
      <p:ext uri="{BB962C8B-B14F-4D97-AF65-F5344CB8AC3E}">
        <p14:creationId xmlns:p14="http://schemas.microsoft.com/office/powerpoint/2010/main" val="1057456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48</a:t>
            </a:fld>
            <a:endParaRPr lang="en-US" dirty="0"/>
          </a:p>
        </p:txBody>
      </p:sp>
    </p:spTree>
    <p:extLst>
      <p:ext uri="{BB962C8B-B14F-4D97-AF65-F5344CB8AC3E}">
        <p14:creationId xmlns:p14="http://schemas.microsoft.com/office/powerpoint/2010/main" val="30464348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49</a:t>
            </a:fld>
            <a:endParaRPr lang="en-US" dirty="0"/>
          </a:p>
        </p:txBody>
      </p:sp>
    </p:spTree>
    <p:extLst>
      <p:ext uri="{BB962C8B-B14F-4D97-AF65-F5344CB8AC3E}">
        <p14:creationId xmlns:p14="http://schemas.microsoft.com/office/powerpoint/2010/main" val="3208599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50</a:t>
            </a:fld>
            <a:endParaRPr lang="en-US" dirty="0"/>
          </a:p>
        </p:txBody>
      </p:sp>
    </p:spTree>
    <p:extLst>
      <p:ext uri="{BB962C8B-B14F-4D97-AF65-F5344CB8AC3E}">
        <p14:creationId xmlns:p14="http://schemas.microsoft.com/office/powerpoint/2010/main" val="3723350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51</a:t>
            </a:fld>
            <a:endParaRPr lang="en-US" dirty="0"/>
          </a:p>
        </p:txBody>
      </p:sp>
    </p:spTree>
    <p:extLst>
      <p:ext uri="{BB962C8B-B14F-4D97-AF65-F5344CB8AC3E}">
        <p14:creationId xmlns:p14="http://schemas.microsoft.com/office/powerpoint/2010/main" val="15095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2453874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52</a:t>
            </a:fld>
            <a:endParaRPr lang="en-US" dirty="0"/>
          </a:p>
        </p:txBody>
      </p:sp>
    </p:spTree>
    <p:extLst>
      <p:ext uri="{BB962C8B-B14F-4D97-AF65-F5344CB8AC3E}">
        <p14:creationId xmlns:p14="http://schemas.microsoft.com/office/powerpoint/2010/main" val="384083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53</a:t>
            </a:fld>
            <a:endParaRPr lang="en-US" dirty="0"/>
          </a:p>
        </p:txBody>
      </p:sp>
    </p:spTree>
    <p:extLst>
      <p:ext uri="{BB962C8B-B14F-4D97-AF65-F5344CB8AC3E}">
        <p14:creationId xmlns:p14="http://schemas.microsoft.com/office/powerpoint/2010/main" val="14197425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54</a:t>
            </a:fld>
            <a:endParaRPr lang="en-US" dirty="0"/>
          </a:p>
        </p:txBody>
      </p:sp>
    </p:spTree>
    <p:extLst>
      <p:ext uri="{BB962C8B-B14F-4D97-AF65-F5344CB8AC3E}">
        <p14:creationId xmlns:p14="http://schemas.microsoft.com/office/powerpoint/2010/main" val="19929596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55</a:t>
            </a:fld>
            <a:endParaRPr lang="en-US" dirty="0"/>
          </a:p>
        </p:txBody>
      </p:sp>
    </p:spTree>
    <p:extLst>
      <p:ext uri="{BB962C8B-B14F-4D97-AF65-F5344CB8AC3E}">
        <p14:creationId xmlns:p14="http://schemas.microsoft.com/office/powerpoint/2010/main" val="3324128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56</a:t>
            </a:fld>
            <a:endParaRPr lang="en-US" dirty="0"/>
          </a:p>
        </p:txBody>
      </p:sp>
    </p:spTree>
    <p:extLst>
      <p:ext uri="{BB962C8B-B14F-4D97-AF65-F5344CB8AC3E}">
        <p14:creationId xmlns:p14="http://schemas.microsoft.com/office/powerpoint/2010/main" val="34473010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57</a:t>
            </a:fld>
            <a:endParaRPr lang="en-US" dirty="0"/>
          </a:p>
        </p:txBody>
      </p:sp>
    </p:spTree>
    <p:extLst>
      <p:ext uri="{BB962C8B-B14F-4D97-AF65-F5344CB8AC3E}">
        <p14:creationId xmlns:p14="http://schemas.microsoft.com/office/powerpoint/2010/main" val="2235858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58</a:t>
            </a:fld>
            <a:endParaRPr lang="en-US" dirty="0"/>
          </a:p>
        </p:txBody>
      </p:sp>
    </p:spTree>
    <p:extLst>
      <p:ext uri="{BB962C8B-B14F-4D97-AF65-F5344CB8AC3E}">
        <p14:creationId xmlns:p14="http://schemas.microsoft.com/office/powerpoint/2010/main" val="1692121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59</a:t>
            </a:fld>
            <a:endParaRPr lang="en-US" dirty="0"/>
          </a:p>
        </p:txBody>
      </p:sp>
    </p:spTree>
    <p:extLst>
      <p:ext uri="{BB962C8B-B14F-4D97-AF65-F5344CB8AC3E}">
        <p14:creationId xmlns:p14="http://schemas.microsoft.com/office/powerpoint/2010/main" val="1224159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60</a:t>
            </a:fld>
            <a:endParaRPr lang="en-US" dirty="0"/>
          </a:p>
        </p:txBody>
      </p:sp>
    </p:spTree>
    <p:extLst>
      <p:ext uri="{BB962C8B-B14F-4D97-AF65-F5344CB8AC3E}">
        <p14:creationId xmlns:p14="http://schemas.microsoft.com/office/powerpoint/2010/main" val="1064603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61</a:t>
            </a:fld>
            <a:endParaRPr lang="en-US" dirty="0"/>
          </a:p>
        </p:txBody>
      </p:sp>
    </p:spTree>
    <p:extLst>
      <p:ext uri="{BB962C8B-B14F-4D97-AF65-F5344CB8AC3E}">
        <p14:creationId xmlns:p14="http://schemas.microsoft.com/office/powerpoint/2010/main" val="278395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6956320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62</a:t>
            </a:fld>
            <a:endParaRPr lang="en-US" dirty="0"/>
          </a:p>
        </p:txBody>
      </p:sp>
    </p:spTree>
    <p:extLst>
      <p:ext uri="{BB962C8B-B14F-4D97-AF65-F5344CB8AC3E}">
        <p14:creationId xmlns:p14="http://schemas.microsoft.com/office/powerpoint/2010/main" val="25467840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63</a:t>
            </a:fld>
            <a:endParaRPr lang="en-US" dirty="0"/>
          </a:p>
        </p:txBody>
      </p:sp>
    </p:spTree>
    <p:extLst>
      <p:ext uri="{BB962C8B-B14F-4D97-AF65-F5344CB8AC3E}">
        <p14:creationId xmlns:p14="http://schemas.microsoft.com/office/powerpoint/2010/main" val="102645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3350988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392040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311358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2AF99DA-6E6D-4D2D-92B1-43564E377B84}"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9674-268A-44B5-BE2A-13553DB9CD99}" type="slidenum">
              <a:rPr lang="en-US" smtClean="0"/>
              <a:t>‹#›</a:t>
            </a:fld>
            <a:endParaRPr lang="en-US"/>
          </a:p>
        </p:txBody>
      </p:sp>
    </p:spTree>
    <p:extLst>
      <p:ext uri="{BB962C8B-B14F-4D97-AF65-F5344CB8AC3E}">
        <p14:creationId xmlns:p14="http://schemas.microsoft.com/office/powerpoint/2010/main" val="420823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hyperlink" Target="https://www.drupal.org/project/ckeditor_templates" TargetMode="External"/><Relationship Id="rId5" Type="http://schemas.openxmlformats.org/officeDocument/2006/relationships/hyperlink" Target="https://www.drupal.org/project/module_filter" TargetMode="External"/><Relationship Id="rId4" Type="http://schemas.openxmlformats.org/officeDocument/2006/relationships/hyperlink" Target="https://www.drupal.org/project/admin_toolbar"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www.drupal.org/project/pathauto"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drupal.org/project/video_embed_field"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eb.itsystems.vn/blogs/nen-dung-ma-nguon-mo-hay-ma-nguon-dongde-thiet-kewebsite.html?fbclid=IwAR3zBFNxjQfoJiwqx_Nl6shA3fJH1c15BN_7v1NHp2%20U2_ONhJfKf7IE5CgE"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hyperlink" Target="https://labs.septeni-technology.jp/technote/open-source-va-nhung-loai-giayphep-licenses-dang-duoc-dung-hien-nay" TargetMode="External"/><Relationship Id="rId5" Type="http://schemas.openxmlformats.org/officeDocument/2006/relationships/hyperlink" Target="https://quantrimang.com/phan-mem-ma-nguon-mo-la-gi-156024" TargetMode="External"/><Relationship Id="rId4" Type="http://schemas.openxmlformats.org/officeDocument/2006/relationships/hyperlink" Target="https://www.drupal.org/" TargetMode="External"/></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4" y="2559573"/>
            <a:ext cx="11490325" cy="823913"/>
          </a:xfrm>
        </p:spPr>
        <p:txBody>
          <a:bodyPr/>
          <a:lstStyle/>
          <a:p>
            <a:r>
              <a:rPr lang="en-US" dirty="0" err="1"/>
              <a:t>Tìm</a:t>
            </a:r>
            <a:r>
              <a:rPr lang="en-US" dirty="0"/>
              <a:t> </a:t>
            </a:r>
            <a:r>
              <a:rPr lang="en-US" dirty="0" err="1"/>
              <a:t>hiểu</a:t>
            </a:r>
            <a:r>
              <a:rPr lang="en-US" dirty="0"/>
              <a:t> </a:t>
            </a:r>
            <a:r>
              <a:rPr lang="en-US" dirty="0" err="1"/>
              <a:t>phần</a:t>
            </a:r>
            <a:r>
              <a:rPr lang="en-US" dirty="0"/>
              <a:t> </a:t>
            </a:r>
            <a:r>
              <a:rPr lang="en-US" dirty="0" err="1"/>
              <a:t>mềm</a:t>
            </a:r>
            <a:r>
              <a:rPr lang="en-US" dirty="0"/>
              <a:t> </a:t>
            </a:r>
            <a:br>
              <a:rPr lang="en-US" dirty="0"/>
            </a:br>
            <a:r>
              <a:rPr lang="en-US" dirty="0" err="1"/>
              <a:t>mã</a:t>
            </a:r>
            <a:r>
              <a:rPr lang="en-US" dirty="0"/>
              <a:t> </a:t>
            </a:r>
            <a:r>
              <a:rPr lang="en-US" dirty="0" err="1"/>
              <a:t>nguồn</a:t>
            </a:r>
            <a:r>
              <a:rPr lang="en-US" dirty="0"/>
              <a:t> </a:t>
            </a:r>
            <a:r>
              <a:rPr lang="en-US" dirty="0" err="1"/>
              <a:t>mở</a:t>
            </a:r>
            <a:r>
              <a:rPr lang="en-US" dirty="0"/>
              <a:t> </a:t>
            </a:r>
            <a:r>
              <a:rPr lang="en-US" dirty="0" err="1"/>
              <a:t>drupal</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2161305" y="4098757"/>
            <a:ext cx="7869382" cy="518795"/>
          </a:xfrm>
        </p:spPr>
        <p:txBody>
          <a:bodyPr/>
          <a:lstStyle/>
          <a:p>
            <a:r>
              <a:rPr lang="en-US" sz="2400" dirty="0" smtClean="0"/>
              <a:t>Trần Viết Thanh Hải - Trần Thanh Phong</a:t>
            </a:r>
            <a:br>
              <a:rPr lang="en-US" sz="2400" dirty="0" smtClean="0"/>
            </a:br>
            <a:r>
              <a:rPr lang="en-US" sz="2400" dirty="0" smtClean="0"/>
              <a:t>Nguyễn Thị Xuân Linh - Nguyễn Đình Sang</a:t>
            </a:r>
            <a:endParaRPr lang="en-US" sz="2400"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7" y="1020389"/>
            <a:ext cx="4114800" cy="518795"/>
          </a:xfrm>
        </p:spPr>
        <p:txBody>
          <a:bodyPr/>
          <a:lstStyle/>
          <a:p>
            <a:r>
              <a:rPr lang="en-US" dirty="0" err="1"/>
              <a:t>Nhóm</a:t>
            </a:r>
            <a:r>
              <a:rPr lang="en-US" dirty="0"/>
              <a:t> 3</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5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10</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1.5. </a:t>
            </a:r>
            <a:r>
              <a:rPr lang="en-US" dirty="0" err="1"/>
              <a:t>Các</a:t>
            </a:r>
            <a:r>
              <a:rPr lang="en-US" dirty="0"/>
              <a:t> </a:t>
            </a:r>
            <a:r>
              <a:rPr lang="en-US" dirty="0" err="1"/>
              <a:t>loại</a:t>
            </a:r>
            <a:r>
              <a:rPr lang="en-US" dirty="0"/>
              <a:t> </a:t>
            </a:r>
            <a:r>
              <a:rPr lang="en-US" dirty="0" err="1"/>
              <a:t>giấy</a:t>
            </a:r>
            <a:r>
              <a:rPr lang="en-US" dirty="0"/>
              <a:t> </a:t>
            </a:r>
            <a:r>
              <a:rPr lang="en-US" dirty="0" err="1"/>
              <a:t>phép</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815882"/>
          </a:xfrm>
          <a:prstGeom prst="rect">
            <a:avLst/>
          </a:prstGeom>
          <a:noFill/>
        </p:spPr>
        <p:txBody>
          <a:bodyPr wrap="square" rtlCol="0">
            <a:spAutoFit/>
          </a:bodyPr>
          <a:lstStyle/>
          <a:p>
            <a:pPr marL="285750" indent="-285750">
              <a:buFontTx/>
              <a:buChar char="-"/>
            </a:pPr>
            <a:r>
              <a:rPr lang="vi-VN" sz="1600">
                <a:latin typeface="Arial (Body)"/>
              </a:rPr>
              <a:t>So </a:t>
            </a:r>
            <a:r>
              <a:rPr lang="vi-VN" sz="1600" dirty="0">
                <a:latin typeface="Arial (Body)"/>
              </a:rPr>
              <a:t>sánh GPL và LGPL.</a:t>
            </a:r>
            <a:endParaRPr lang="en-US" sz="1600" dirty="0">
              <a:latin typeface="Arial (Body)"/>
            </a:endParaRPr>
          </a:p>
          <a:p>
            <a:pPr marL="742950" lvl="1" indent="-285750">
              <a:buFont typeface="Arial" panose="020B0604020202020204" pitchFamily="34" charset="0"/>
              <a:buChar char="•"/>
            </a:pPr>
            <a:r>
              <a:rPr lang="vi-VN" sz="1600" dirty="0">
                <a:latin typeface="Arial (Body)"/>
              </a:rPr>
              <a:t>GPL: một khi sử dụng và phân phối</a:t>
            </a:r>
            <a:r>
              <a:rPr lang="vi-VN" sz="1600">
                <a:latin typeface="Arial (Body)"/>
              </a:rPr>
              <a:t>, bắt </a:t>
            </a:r>
            <a:r>
              <a:rPr lang="vi-VN" sz="1600" dirty="0">
                <a:latin typeface="Arial (Body)"/>
              </a:rPr>
              <a:t>buộc phải sử dụng giấy phép </a:t>
            </a:r>
            <a:r>
              <a:rPr lang="vi-VN" sz="1600">
                <a:latin typeface="Arial (Body)"/>
              </a:rPr>
              <a:t>GPL,</a:t>
            </a:r>
            <a:r>
              <a:rPr lang="en-US" sz="1600">
                <a:latin typeface="Arial (Body)"/>
              </a:rPr>
              <a:t> </a:t>
            </a:r>
            <a:r>
              <a:rPr lang="vi-VN" sz="1600">
                <a:latin typeface="Arial (Body)"/>
              </a:rPr>
              <a:t>không </a:t>
            </a:r>
            <a:r>
              <a:rPr lang="vi-VN" sz="1600" dirty="0">
                <a:latin typeface="Arial (Body)"/>
              </a:rPr>
              <a:t>được phép đóng mã nguồn </a:t>
            </a:r>
            <a:r>
              <a:rPr lang="vi-VN" sz="1600">
                <a:latin typeface="Arial (Body)"/>
              </a:rPr>
              <a:t>và thay </a:t>
            </a:r>
            <a:r>
              <a:rPr lang="vi-VN" sz="1600" dirty="0">
                <a:latin typeface="Arial (Body)"/>
              </a:rPr>
              <a:t>đổi giấy phép</a:t>
            </a:r>
            <a:r>
              <a:rPr lang="en-US" sz="1600" dirty="0">
                <a:latin typeface="Arial (Body)"/>
              </a:rPr>
              <a:t>.</a:t>
            </a:r>
          </a:p>
          <a:p>
            <a:pPr marL="742950" lvl="1" indent="-285750">
              <a:buFont typeface="Arial" panose="020B0604020202020204" pitchFamily="34" charset="0"/>
              <a:buChar char="•"/>
            </a:pPr>
            <a:r>
              <a:rPr lang="vi-VN" sz="1600" dirty="0">
                <a:latin typeface="Arial (Body)"/>
              </a:rPr>
              <a:t>LGPL: là giấy phép tự do “</a:t>
            </a:r>
            <a:r>
              <a:rPr lang="vi-VN" sz="1600">
                <a:latin typeface="Arial (Body)"/>
              </a:rPr>
              <a:t>ít r</a:t>
            </a:r>
            <a:r>
              <a:rPr lang="en-US" sz="1600">
                <a:latin typeface="Arial (Body)"/>
              </a:rPr>
              <a:t>à</a:t>
            </a:r>
            <a:r>
              <a:rPr lang="vi-VN" sz="1600">
                <a:latin typeface="Arial (Body)"/>
              </a:rPr>
              <a:t>ng</a:t>
            </a:r>
            <a:r>
              <a:rPr lang="en-US" sz="1600">
                <a:latin typeface="Arial (Body)"/>
              </a:rPr>
              <a:t> </a:t>
            </a:r>
            <a:r>
              <a:rPr lang="vi-VN" sz="1600">
                <a:latin typeface="Arial (Body)"/>
              </a:rPr>
              <a:t>buộc</a:t>
            </a:r>
            <a:r>
              <a:rPr lang="vi-VN" sz="1600" dirty="0">
                <a:latin typeface="Arial (Body)"/>
              </a:rPr>
              <a:t>” hơn, là giấy phép sửa </a:t>
            </a:r>
            <a:r>
              <a:rPr lang="vi-VN" sz="1600">
                <a:latin typeface="Arial (Body)"/>
              </a:rPr>
              <a:t>đổi của</a:t>
            </a:r>
            <a:r>
              <a:rPr lang="en-US" sz="1600">
                <a:latin typeface="Arial (Body)"/>
              </a:rPr>
              <a:t> </a:t>
            </a:r>
            <a:r>
              <a:rPr lang="vi-VN" sz="1600">
                <a:latin typeface="Arial (Body)"/>
              </a:rPr>
              <a:t>GPL</a:t>
            </a:r>
            <a:r>
              <a:rPr lang="vi-VN" sz="1600" dirty="0">
                <a:latin typeface="Arial (Body)"/>
              </a:rPr>
              <a:t>, được sử dụng cho một </a:t>
            </a:r>
            <a:r>
              <a:rPr lang="vi-VN" sz="1600">
                <a:latin typeface="Arial (Body)"/>
              </a:rPr>
              <a:t>số thư</a:t>
            </a:r>
            <a:r>
              <a:rPr lang="en-US" sz="1600">
                <a:latin typeface="Arial (Body)"/>
              </a:rPr>
              <a:t> </a:t>
            </a:r>
            <a:r>
              <a:rPr lang="vi-VN" sz="1600">
                <a:latin typeface="Arial (Body)"/>
              </a:rPr>
              <a:t>viện </a:t>
            </a:r>
            <a:r>
              <a:rPr lang="vi-VN" sz="1600" dirty="0">
                <a:latin typeface="Arial (Body)"/>
              </a:rPr>
              <a:t>phần mềm.</a:t>
            </a:r>
            <a:endParaRPr lang="en-US" sz="1600"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1.5.2. </a:t>
            </a:r>
            <a:r>
              <a:rPr lang="en-US" dirty="0" err="1"/>
              <a:t>Giấy</a:t>
            </a:r>
            <a:r>
              <a:rPr lang="en-US" dirty="0"/>
              <a:t> </a:t>
            </a:r>
            <a:r>
              <a:rPr lang="en-US" dirty="0" err="1"/>
              <a:t>phép</a:t>
            </a:r>
            <a:r>
              <a:rPr lang="en-US" dirty="0"/>
              <a:t> </a:t>
            </a:r>
            <a:r>
              <a:rPr lang="en-US" dirty="0" err="1"/>
              <a:t>công</a:t>
            </a:r>
            <a:r>
              <a:rPr lang="en-US" dirty="0"/>
              <a:t> </a:t>
            </a:r>
            <a:r>
              <a:rPr lang="en-US" dirty="0" err="1"/>
              <a:t>cộng</a:t>
            </a:r>
            <a:r>
              <a:rPr lang="en-US" dirty="0"/>
              <a:t> GNU </a:t>
            </a:r>
            <a:r>
              <a:rPr lang="en-US" dirty="0" err="1"/>
              <a:t>hạn</a:t>
            </a:r>
            <a:r>
              <a:rPr lang="en-US" dirty="0"/>
              <a:t> </a:t>
            </a:r>
            <a:r>
              <a:rPr lang="en-US" dirty="0" err="1"/>
              <a:t>chế</a:t>
            </a:r>
            <a:r>
              <a:rPr lang="en-US" dirty="0"/>
              <a:t> - LGPL</a:t>
            </a:r>
          </a:p>
        </p:txBody>
      </p:sp>
    </p:spTree>
    <p:extLst>
      <p:ext uri="{BB962C8B-B14F-4D97-AF65-F5344CB8AC3E}">
        <p14:creationId xmlns:p14="http://schemas.microsoft.com/office/powerpoint/2010/main" val="10494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11</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1.5. </a:t>
            </a:r>
            <a:r>
              <a:rPr lang="en-US" dirty="0" err="1"/>
              <a:t>Các</a:t>
            </a:r>
            <a:r>
              <a:rPr lang="en-US" dirty="0"/>
              <a:t> </a:t>
            </a:r>
            <a:r>
              <a:rPr lang="en-US" dirty="0" err="1"/>
              <a:t>loại</a:t>
            </a:r>
            <a:r>
              <a:rPr lang="en-US" dirty="0"/>
              <a:t> </a:t>
            </a:r>
            <a:r>
              <a:rPr lang="en-US" dirty="0" err="1"/>
              <a:t>giấy</a:t>
            </a:r>
            <a:r>
              <a:rPr lang="en-US" dirty="0"/>
              <a:t> </a:t>
            </a:r>
            <a:r>
              <a:rPr lang="en-US" dirty="0" err="1"/>
              <a:t>phép</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308324"/>
          </a:xfrm>
          <a:prstGeom prst="rect">
            <a:avLst/>
          </a:prstGeom>
          <a:noFill/>
        </p:spPr>
        <p:txBody>
          <a:bodyPr wrap="square" rtlCol="0">
            <a:spAutoFit/>
          </a:bodyPr>
          <a:lstStyle/>
          <a:p>
            <a:pPr marL="285750" indent="-285750">
              <a:buFontTx/>
              <a:buChar char="-"/>
            </a:pPr>
            <a:r>
              <a:rPr lang="vi-VN" sz="1600">
                <a:latin typeface="Arial (Body)"/>
              </a:rPr>
              <a:t>Giấy </a:t>
            </a:r>
            <a:r>
              <a:rPr lang="vi-VN" sz="1600" dirty="0">
                <a:latin typeface="Arial (Body)"/>
              </a:rPr>
              <a:t>phép Apache </a:t>
            </a:r>
            <a:r>
              <a:rPr lang="vi-VN" sz="1600">
                <a:latin typeface="Arial (Body)"/>
              </a:rPr>
              <a:t>là giấy </a:t>
            </a:r>
            <a:r>
              <a:rPr lang="vi-VN" sz="1600" dirty="0">
                <a:latin typeface="Arial (Body)"/>
              </a:rPr>
              <a:t>phép phần mềm tự do của Quỹ phần mềm Apache (Apache Software Foundation – </a:t>
            </a:r>
            <a:r>
              <a:rPr lang="vi-VN" sz="1600">
                <a:latin typeface="Arial (Body)"/>
              </a:rPr>
              <a:t>ASF).</a:t>
            </a:r>
            <a:endParaRPr lang="en-US" sz="1600">
              <a:latin typeface="Arial (Body)"/>
            </a:endParaRPr>
          </a:p>
          <a:p>
            <a:pPr marL="285750" indent="-285750">
              <a:buFontTx/>
              <a:buChar char="-"/>
            </a:pPr>
            <a:r>
              <a:rPr lang="vi-VN" sz="1600">
                <a:latin typeface="Arial (Body)"/>
              </a:rPr>
              <a:t>Giấy </a:t>
            </a:r>
            <a:r>
              <a:rPr lang="vi-VN" sz="1600" dirty="0">
                <a:latin typeface="Arial (Body)"/>
              </a:rPr>
              <a:t>phép Apache trao cho người dùng phần mềm nguồn mở, quyền tự do sử dụng phần mềm với bất kì mục đích nào, phân phối chỉnh sửa, và phân phối bản sửa đổi của phần mềm, theo các điều khoản của giấy phép mà không lo vấn đề bản quyền.</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1.5.3. </a:t>
            </a:r>
            <a:r>
              <a:rPr lang="en-US" dirty="0" err="1"/>
              <a:t>Giấy</a:t>
            </a:r>
            <a:r>
              <a:rPr lang="en-US" dirty="0"/>
              <a:t> </a:t>
            </a:r>
            <a:r>
              <a:rPr lang="en-US" dirty="0" err="1"/>
              <a:t>phép</a:t>
            </a:r>
            <a:r>
              <a:rPr lang="en-US" dirty="0"/>
              <a:t> Apache 2.0</a:t>
            </a:r>
          </a:p>
        </p:txBody>
      </p:sp>
    </p:spTree>
    <p:extLst>
      <p:ext uri="{BB962C8B-B14F-4D97-AF65-F5344CB8AC3E}">
        <p14:creationId xmlns:p14="http://schemas.microsoft.com/office/powerpoint/2010/main" val="258757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12</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1.5. </a:t>
            </a:r>
            <a:r>
              <a:rPr lang="en-US" dirty="0" err="1"/>
              <a:t>Các</a:t>
            </a:r>
            <a:r>
              <a:rPr lang="en-US" dirty="0"/>
              <a:t> </a:t>
            </a:r>
            <a:r>
              <a:rPr lang="en-US" dirty="0" err="1"/>
              <a:t>loại</a:t>
            </a:r>
            <a:r>
              <a:rPr lang="en-US" dirty="0"/>
              <a:t> </a:t>
            </a:r>
            <a:r>
              <a:rPr lang="en-US" dirty="0" err="1"/>
              <a:t>giấy</a:t>
            </a:r>
            <a:r>
              <a:rPr lang="en-US" dirty="0"/>
              <a:t> </a:t>
            </a:r>
            <a:r>
              <a:rPr lang="en-US" dirty="0" err="1"/>
              <a:t>phép</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062103"/>
          </a:xfrm>
          <a:prstGeom prst="rect">
            <a:avLst/>
          </a:prstGeom>
          <a:noFill/>
        </p:spPr>
        <p:txBody>
          <a:bodyPr wrap="square" rtlCol="0">
            <a:spAutoFit/>
          </a:bodyPr>
          <a:lstStyle/>
          <a:p>
            <a:pPr marL="285750" indent="-285750">
              <a:buFontTx/>
              <a:buChar char="-"/>
            </a:pPr>
            <a:r>
              <a:rPr lang="vi-VN" sz="1600">
                <a:latin typeface="Arial (Body)"/>
              </a:rPr>
              <a:t>Giấy </a:t>
            </a:r>
            <a:r>
              <a:rPr lang="vi-VN" sz="1600" dirty="0">
                <a:latin typeface="Arial (Body)"/>
              </a:rPr>
              <a:t>phép MIT là loại giấy phép cho phép sử dụng mã nguồn tự do nhất, nó có thể kết hợp với các mã nguồn khác và đảm bảo tương thích theo </a:t>
            </a:r>
            <a:r>
              <a:rPr lang="vi-VN" sz="1600">
                <a:latin typeface="Arial (Body)"/>
              </a:rPr>
              <a:t>điều kiện </a:t>
            </a:r>
            <a:r>
              <a:rPr lang="vi-VN" sz="1600" dirty="0">
                <a:latin typeface="Arial (Body)"/>
              </a:rPr>
              <a:t>của mọi loại giấy phép </a:t>
            </a:r>
            <a:r>
              <a:rPr lang="vi-VN" sz="1600">
                <a:latin typeface="Arial (Body)"/>
              </a:rPr>
              <a:t>khác.</a:t>
            </a:r>
            <a:endParaRPr lang="en-US" sz="1600">
              <a:latin typeface="Arial (Body)"/>
            </a:endParaRPr>
          </a:p>
          <a:p>
            <a:pPr marL="285750" indent="-285750">
              <a:buFontTx/>
              <a:buChar char="-"/>
            </a:pPr>
            <a:r>
              <a:rPr lang="vi-VN" sz="1600">
                <a:latin typeface="Arial (Body)"/>
              </a:rPr>
              <a:t>Với </a:t>
            </a:r>
            <a:r>
              <a:rPr lang="vi-VN" sz="1600" dirty="0">
                <a:latin typeface="Arial (Body)"/>
              </a:rPr>
              <a:t>giấy phép MIT bạn có thể sử dụng, sao chép, sửa đổi, hợp nhất, xuất bản, phân phối và/hoặc bán các bản sao của phần mềm mà không vi phạm bản quyền.</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1.5.4. </a:t>
            </a:r>
            <a:r>
              <a:rPr lang="en-US" dirty="0" err="1"/>
              <a:t>Giấy</a:t>
            </a:r>
            <a:r>
              <a:rPr lang="en-US" dirty="0"/>
              <a:t> </a:t>
            </a:r>
            <a:r>
              <a:rPr lang="en-US" dirty="0" err="1"/>
              <a:t>phép</a:t>
            </a:r>
            <a:r>
              <a:rPr lang="en-US" dirty="0"/>
              <a:t> MIT</a:t>
            </a:r>
          </a:p>
        </p:txBody>
      </p:sp>
    </p:spTree>
    <p:extLst>
      <p:ext uri="{BB962C8B-B14F-4D97-AF65-F5344CB8AC3E}">
        <p14:creationId xmlns:p14="http://schemas.microsoft.com/office/powerpoint/2010/main" val="13152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13</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2.1. </a:t>
            </a:r>
            <a:r>
              <a:rPr lang="en-US" dirty="0" err="1"/>
              <a:t>Tổng</a:t>
            </a:r>
            <a:r>
              <a:rPr lang="en-US" dirty="0"/>
              <a:t> </a:t>
            </a:r>
            <a:r>
              <a:rPr lang="en-US" dirty="0" err="1"/>
              <a:t>quan</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2062103"/>
          </a:xfrm>
          <a:prstGeom prst="rect">
            <a:avLst/>
          </a:prstGeom>
          <a:noFill/>
        </p:spPr>
        <p:txBody>
          <a:bodyPr wrap="square" rtlCol="0">
            <a:spAutoFit/>
          </a:bodyPr>
          <a:lstStyle/>
          <a:p>
            <a:pPr marL="285750" indent="-285750">
              <a:buFontTx/>
              <a:buChar char="-"/>
            </a:pPr>
            <a:r>
              <a:rPr lang="vi-VN" sz="1600" dirty="0">
                <a:latin typeface="Arial (Body)"/>
              </a:rPr>
              <a:t>Drupal là một hệ thống CMS mã nguồn mở miễn phí dùng công nghệ </a:t>
            </a:r>
            <a:r>
              <a:rPr lang="vi-VN" sz="1600">
                <a:latin typeface="Arial (Body)"/>
              </a:rPr>
              <a:t>PHP.</a:t>
            </a:r>
            <a:endParaRPr lang="en-US" sz="1600">
              <a:latin typeface="Arial (Body)"/>
            </a:endParaRPr>
          </a:p>
          <a:p>
            <a:pPr marL="285750" indent="-285750">
              <a:buFontTx/>
              <a:buChar char="-"/>
            </a:pPr>
            <a:r>
              <a:rPr lang="vi-VN" sz="1600">
                <a:latin typeface="Arial (Body)"/>
              </a:rPr>
              <a:t>Drupal </a:t>
            </a:r>
            <a:r>
              <a:rPr lang="vi-VN" sz="1600" dirty="0">
                <a:latin typeface="Arial (Body)"/>
              </a:rPr>
              <a:t>được phát hành trên giấy phép GPL V2 hoặc </a:t>
            </a:r>
            <a:r>
              <a:rPr lang="vi-VN" sz="1600">
                <a:latin typeface="Arial (Body)"/>
              </a:rPr>
              <a:t>V3.</a:t>
            </a:r>
            <a:endParaRPr lang="en-US" sz="1600">
              <a:latin typeface="Arial (Body)"/>
            </a:endParaRPr>
          </a:p>
          <a:p>
            <a:pPr marL="285750" indent="-285750">
              <a:buFontTx/>
              <a:buChar char="-"/>
            </a:pPr>
            <a:r>
              <a:rPr lang="vi-VN" sz="1600">
                <a:latin typeface="Arial (Body)"/>
              </a:rPr>
              <a:t>Nó là </a:t>
            </a:r>
            <a:r>
              <a:rPr lang="vi-VN" sz="1600" dirty="0">
                <a:latin typeface="Arial (Body)"/>
              </a:rPr>
              <a:t>một trong những CMS có cấu trúc được thiết kế kỹ lưỡng và tinh vi</a:t>
            </a:r>
            <a:r>
              <a:rPr lang="vi-VN" sz="1600">
                <a:latin typeface="Arial (Body)"/>
              </a:rPr>
              <a:t>. </a:t>
            </a:r>
            <a:endParaRPr lang="en-US" sz="1600">
              <a:latin typeface="Arial (Body)"/>
            </a:endParaRPr>
          </a:p>
          <a:p>
            <a:pPr marL="285750" indent="-285750">
              <a:buFont typeface="Wingdings" panose="05000000000000000000" pitchFamily="2" charset="2"/>
              <a:buChar char="Ø"/>
            </a:pPr>
            <a:r>
              <a:rPr lang="vi-VN" sz="1600">
                <a:latin typeface="Arial (Body)"/>
              </a:rPr>
              <a:t>Do </a:t>
            </a:r>
            <a:r>
              <a:rPr lang="vi-VN" sz="1600" dirty="0">
                <a:latin typeface="Arial (Body)"/>
              </a:rPr>
              <a:t>đó Drupal có thể dùng như là khung sườn cho việc phát triển ứng </a:t>
            </a:r>
            <a:r>
              <a:rPr lang="vi-VN" sz="1600">
                <a:latin typeface="Arial (Body)"/>
              </a:rPr>
              <a:t>dụng web</a:t>
            </a:r>
            <a:r>
              <a:rPr lang="en-US" sz="1600">
                <a:latin typeface="Arial (Body)"/>
              </a:rPr>
              <a:t>.</a:t>
            </a:r>
            <a:endParaRPr lang="en-US" sz="1600"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671902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14</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2.1. </a:t>
            </a:r>
            <a:r>
              <a:rPr lang="en-US" dirty="0" err="1"/>
              <a:t>Tổng</a:t>
            </a:r>
            <a:r>
              <a:rPr lang="en-US" dirty="0"/>
              <a:t> </a:t>
            </a:r>
            <a:r>
              <a:rPr lang="en-US" dirty="0" err="1"/>
              <a:t>quan</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5016758"/>
          </a:xfrm>
          <a:prstGeom prst="rect">
            <a:avLst/>
          </a:prstGeom>
          <a:noFill/>
        </p:spPr>
        <p:txBody>
          <a:bodyPr wrap="square" rtlCol="0">
            <a:spAutoFit/>
          </a:bodyPr>
          <a:lstStyle/>
          <a:p>
            <a:pPr marL="285750" indent="-285750">
              <a:buFontTx/>
              <a:buChar char="-"/>
            </a:pPr>
            <a:r>
              <a:rPr lang="vi-VN" sz="1600">
                <a:latin typeface="Arial (Body)"/>
              </a:rPr>
              <a:t>Dries </a:t>
            </a:r>
            <a:r>
              <a:rPr lang="vi-VN" sz="1600" dirty="0">
                <a:latin typeface="Arial (Body)"/>
              </a:rPr>
              <a:t>Buytaert là nhà sáng lập dự án mã nguồn mở Drupal và dự án đã khởi động vào năm </a:t>
            </a:r>
            <a:r>
              <a:rPr lang="vi-VN" sz="1600">
                <a:latin typeface="Arial (Body)"/>
              </a:rPr>
              <a:t>2000.</a:t>
            </a:r>
            <a:endParaRPr lang="en-US" sz="1600">
              <a:latin typeface="Arial (Body)"/>
            </a:endParaRPr>
          </a:p>
          <a:p>
            <a:pPr marL="285750" indent="-285750">
              <a:buFontTx/>
              <a:buChar char="-"/>
            </a:pPr>
            <a:r>
              <a:rPr lang="vi-VN" sz="1600">
                <a:latin typeface="Arial (Body)"/>
              </a:rPr>
              <a:t>Website </a:t>
            </a:r>
            <a:r>
              <a:rPr lang="vi-VN" sz="1600" dirty="0">
                <a:latin typeface="Arial (Body)"/>
              </a:rPr>
              <a:t>đầu tiên sử dụng Drupal là Drop</a:t>
            </a:r>
            <a:r>
              <a:rPr lang="vi-VN" sz="1600">
                <a:latin typeface="Arial (Body)"/>
              </a:rPr>
              <a:t>.or</a:t>
            </a:r>
            <a:r>
              <a:rPr lang="en-US" sz="1600">
                <a:latin typeface="Arial (Body)"/>
              </a:rPr>
              <a:t>g</a:t>
            </a:r>
          </a:p>
          <a:p>
            <a:pPr marL="285750" indent="-285750">
              <a:buFontTx/>
              <a:buChar char="-"/>
            </a:pPr>
            <a:r>
              <a:rPr lang="vi-VN" sz="1600">
                <a:latin typeface="Arial (Body)"/>
              </a:rPr>
              <a:t>Năm </a:t>
            </a:r>
            <a:r>
              <a:rPr lang="vi-VN" sz="1600" dirty="0">
                <a:latin typeface="Arial (Body)"/>
              </a:rPr>
              <a:t>2001, Dries quyết định phát hành phần mềm trên Drop.org thành Drupal </a:t>
            </a:r>
            <a:r>
              <a:rPr lang="vi-VN" sz="1600">
                <a:latin typeface="Arial (Body)"/>
              </a:rPr>
              <a:t>1.0.0.</a:t>
            </a:r>
            <a:endParaRPr lang="en-US" sz="1600">
              <a:latin typeface="Arial (Body)"/>
            </a:endParaRPr>
          </a:p>
          <a:p>
            <a:pPr marL="285750" indent="-285750">
              <a:buFontTx/>
              <a:buChar char="-"/>
            </a:pPr>
            <a:r>
              <a:rPr lang="vi-VN" sz="1600">
                <a:latin typeface="Arial (Body)"/>
              </a:rPr>
              <a:t>Phiên </a:t>
            </a:r>
            <a:r>
              <a:rPr lang="vi-VN" sz="1600" dirty="0">
                <a:latin typeface="Arial (Body)"/>
              </a:rPr>
              <a:t>bản mới nhất của Drupal là Drupal 9, phát hành vào tháng </a:t>
            </a:r>
            <a:r>
              <a:rPr lang="vi-VN" sz="1600">
                <a:latin typeface="Arial (Body)"/>
              </a:rPr>
              <a:t>03/06/2020.</a:t>
            </a:r>
            <a:endParaRPr lang="en-US" sz="1600">
              <a:latin typeface="Arial (Body)"/>
            </a:endParaRPr>
          </a:p>
          <a:p>
            <a:pPr marL="285750" indent="-285750">
              <a:buFontTx/>
              <a:buChar char="-"/>
            </a:pPr>
            <a:r>
              <a:rPr lang="vi-VN" sz="1600">
                <a:latin typeface="Arial (Body)"/>
              </a:rPr>
              <a:t>Hiện </a:t>
            </a:r>
            <a:r>
              <a:rPr lang="vi-VN" sz="1600" dirty="0">
                <a:latin typeface="Arial (Body)"/>
              </a:rPr>
              <a:t>tại Drupal có hơn một triệu </a:t>
            </a:r>
            <a:r>
              <a:rPr lang="vi-VN" sz="1600">
                <a:latin typeface="Arial (Body)"/>
              </a:rPr>
              <a:t>người d</a:t>
            </a:r>
            <a:r>
              <a:rPr lang="en-US" sz="1600">
                <a:latin typeface="Arial (Body)"/>
              </a:rPr>
              <a:t>ù</a:t>
            </a:r>
            <a:r>
              <a:rPr lang="vi-VN" sz="1600">
                <a:latin typeface="Arial (Body)"/>
              </a:rPr>
              <a:t>ng </a:t>
            </a:r>
            <a:r>
              <a:rPr lang="vi-VN" sz="1600" dirty="0">
                <a:latin typeface="Arial (Body)"/>
              </a:rPr>
              <a:t>từ hơn 200 quốc gia khác nhau</a:t>
            </a:r>
            <a:r>
              <a:rPr lang="vi-VN" sz="1600">
                <a:latin typeface="Arial (Body)"/>
              </a:rPr>
              <a:t>. </a:t>
            </a:r>
            <a:endParaRPr lang="en-US" sz="1600">
              <a:latin typeface="Arial (Body)"/>
            </a:endParaRPr>
          </a:p>
          <a:p>
            <a:pPr marL="285750" indent="-285750">
              <a:buFontTx/>
              <a:buChar char="-"/>
            </a:pPr>
            <a:r>
              <a:rPr lang="vi-VN" sz="1600">
                <a:latin typeface="Arial (Body)"/>
              </a:rPr>
              <a:t>Có </a:t>
            </a:r>
            <a:r>
              <a:rPr lang="vi-VN" sz="1600" dirty="0">
                <a:latin typeface="Arial (Body)"/>
              </a:rPr>
              <a:t>nhiều trang web của các tổ chức chính phủ cũng như các công ty lớn sử dụng Drupal như: whitehouse.gov, twitter.com, linkedin.</a:t>
            </a:r>
            <a:r>
              <a:rPr lang="vi-VN" sz="1600">
                <a:latin typeface="Arial (Body)"/>
              </a:rPr>
              <a:t>com…</a:t>
            </a:r>
            <a:endParaRPr lang="en-US" sz="1600">
              <a:latin typeface="Arial (Body)"/>
            </a:endParaRPr>
          </a:p>
          <a:p>
            <a:pPr marL="285750" indent="-285750">
              <a:buFontTx/>
              <a:buChar char="-"/>
            </a:pPr>
            <a:r>
              <a:rPr lang="vi-VN" sz="1600">
                <a:latin typeface="Arial (Body)"/>
              </a:rPr>
              <a:t>Drupal </a:t>
            </a:r>
            <a:r>
              <a:rPr lang="vi-VN" sz="1600" dirty="0">
                <a:latin typeface="Arial (Body)"/>
              </a:rPr>
              <a:t>có thể chạy được trên nhiều hệ điều hành, webserver và cơ sở dữ liệu khác nhau</a:t>
            </a:r>
            <a:r>
              <a:rPr lang="vi-VN" sz="1600">
                <a:latin typeface="Arial (Body)"/>
              </a:rPr>
              <a:t>. </a:t>
            </a:r>
            <a:r>
              <a:rPr lang="vi-VN" sz="1600">
                <a:solidFill>
                  <a:srgbClr val="00B050"/>
                </a:solidFill>
                <a:latin typeface="Arial (Body)"/>
              </a:rPr>
              <a:t>Khả </a:t>
            </a:r>
            <a:r>
              <a:rPr lang="vi-VN" sz="1600" dirty="0">
                <a:solidFill>
                  <a:srgbClr val="00B050"/>
                </a:solidFill>
                <a:latin typeface="Arial (Body)"/>
              </a:rPr>
              <a:t>năng này được hỗ trợ bởi </a:t>
            </a:r>
            <a:r>
              <a:rPr lang="vi-VN" sz="1600">
                <a:solidFill>
                  <a:srgbClr val="00B050"/>
                </a:solidFill>
                <a:latin typeface="Arial (Body)"/>
              </a:rPr>
              <a:t>tầng Database Abstraction</a:t>
            </a:r>
            <a:r>
              <a:rPr lang="en-US" sz="1600">
                <a:solidFill>
                  <a:srgbClr val="00B050"/>
                </a:solidFill>
                <a:latin typeface="Arial (Body)"/>
              </a:rPr>
              <a:t>.</a:t>
            </a:r>
          </a:p>
          <a:p>
            <a:pPr marL="285750" indent="-285750">
              <a:buFontTx/>
              <a:buChar char="-"/>
            </a:pPr>
            <a:r>
              <a:rPr lang="vi-VN" sz="1600">
                <a:latin typeface="Arial (Body)"/>
              </a:rPr>
              <a:t>Database Abstraction</a:t>
            </a:r>
            <a:r>
              <a:rPr lang="en-US" sz="1600">
                <a:latin typeface="Arial (Body)"/>
              </a:rPr>
              <a:t> - </a:t>
            </a:r>
            <a:r>
              <a:rPr lang="vi-VN" sz="1600">
                <a:latin typeface="Arial (Body)"/>
              </a:rPr>
              <a:t> </a:t>
            </a:r>
            <a:r>
              <a:rPr lang="vi-VN" sz="1600" dirty="0">
                <a:latin typeface="Arial (Body)"/>
              </a:rPr>
              <a:t>Đây là tầng trung gian giữa mã logic PHP và cơ sở dữ liệu giúp người dùng có nhiều cơ hội trong việc chọn lựa hệ quản trị cơ sở dữ liệu phù hợp với từng nhu cầu cụ thể.</a:t>
            </a:r>
            <a:endParaRPr lang="en-US" sz="1600" dirty="0">
              <a:latin typeface="Arial (Body)"/>
            </a:endParaRPr>
          </a:p>
          <a:p>
            <a:pPr marL="285750" indent="-285750">
              <a:buFontTx/>
              <a:buChar char="-"/>
            </a:pPr>
            <a:endParaRPr lang="en-US" sz="1600" b="1"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28288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15</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2.1. </a:t>
            </a:r>
            <a:r>
              <a:rPr lang="en-US" dirty="0" err="1"/>
              <a:t>Tổng</a:t>
            </a:r>
            <a:r>
              <a:rPr lang="en-US" dirty="0"/>
              <a:t> </a:t>
            </a:r>
            <a:r>
              <a:rPr lang="en-US" dirty="0" err="1"/>
              <a:t>quan</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2062103"/>
          </a:xfrm>
          <a:prstGeom prst="rect">
            <a:avLst/>
          </a:prstGeom>
          <a:noFill/>
        </p:spPr>
        <p:txBody>
          <a:bodyPr wrap="square" rtlCol="0">
            <a:spAutoFit/>
          </a:bodyPr>
          <a:lstStyle/>
          <a:p>
            <a:pPr marL="285750" indent="-285750">
              <a:buFontTx/>
              <a:buChar char="-"/>
            </a:pPr>
            <a:r>
              <a:rPr lang="en-US" sz="1600" dirty="0" err="1">
                <a:latin typeface="Arial (Body)"/>
              </a:rPr>
              <a:t>Xây</a:t>
            </a:r>
            <a:r>
              <a:rPr lang="en-US" sz="1600" dirty="0">
                <a:latin typeface="Arial (Body)"/>
              </a:rPr>
              <a:t> </a:t>
            </a:r>
            <a:r>
              <a:rPr lang="en-US" sz="1600" dirty="0" err="1">
                <a:latin typeface="Arial (Body)"/>
              </a:rPr>
              <a:t>dựng</a:t>
            </a:r>
            <a:r>
              <a:rPr lang="en-US" sz="1600" dirty="0">
                <a:latin typeface="Arial (Body)"/>
              </a:rPr>
              <a:t> </a:t>
            </a:r>
            <a:r>
              <a:rPr lang="en-US" sz="1600" dirty="0" err="1">
                <a:latin typeface="Arial (Body)"/>
              </a:rPr>
              <a:t>trang</a:t>
            </a:r>
            <a:r>
              <a:rPr lang="en-US" sz="1600" dirty="0">
                <a:latin typeface="Arial (Body)"/>
              </a:rPr>
              <a:t> web </a:t>
            </a:r>
            <a:r>
              <a:rPr lang="en-US" sz="1600" dirty="0" err="1">
                <a:latin typeface="Arial (Body)"/>
              </a:rPr>
              <a:t>bằng</a:t>
            </a:r>
            <a:r>
              <a:rPr lang="en-US" sz="1600" dirty="0">
                <a:latin typeface="Arial (Body)"/>
              </a:rPr>
              <a:t> Drupal </a:t>
            </a:r>
            <a:r>
              <a:rPr lang="en-US" sz="1600" dirty="0" err="1">
                <a:latin typeface="Arial (Body)"/>
              </a:rPr>
              <a:t>đảm</a:t>
            </a:r>
            <a:r>
              <a:rPr lang="en-US" sz="1600" dirty="0">
                <a:latin typeface="Arial (Body)"/>
              </a:rPr>
              <a:t> </a:t>
            </a:r>
            <a:r>
              <a:rPr lang="en-US" sz="1600" dirty="0" err="1">
                <a:latin typeface="Arial (Body)"/>
              </a:rPr>
              <a:t>bảo</a:t>
            </a:r>
            <a:r>
              <a:rPr lang="en-US" sz="1600" dirty="0">
                <a:latin typeface="Arial (Body)"/>
              </a:rPr>
              <a:t>: </a:t>
            </a:r>
            <a:r>
              <a:rPr lang="en-US" sz="1600" dirty="0" err="1">
                <a:latin typeface="Arial (Body)"/>
              </a:rPr>
              <a:t>Quản</a:t>
            </a:r>
            <a:r>
              <a:rPr lang="en-US" sz="1600" dirty="0">
                <a:latin typeface="Arial (Body)"/>
              </a:rPr>
              <a:t> </a:t>
            </a:r>
            <a:r>
              <a:rPr lang="en-US" sz="1600" dirty="0" err="1">
                <a:latin typeface="Arial (Body)"/>
              </a:rPr>
              <a:t>lý</a:t>
            </a:r>
            <a:r>
              <a:rPr lang="en-US" sz="1600" dirty="0">
                <a:latin typeface="Arial (Body)"/>
              </a:rPr>
              <a:t> </a:t>
            </a:r>
            <a:r>
              <a:rPr lang="en-US" sz="1600" dirty="0" err="1">
                <a:latin typeface="Arial (Body)"/>
              </a:rPr>
              <a:t>nội</a:t>
            </a:r>
            <a:r>
              <a:rPr lang="en-US" sz="1600" dirty="0">
                <a:latin typeface="Arial (Body)"/>
              </a:rPr>
              <a:t> dung </a:t>
            </a:r>
            <a:r>
              <a:rPr lang="en-US" sz="1600" dirty="0" err="1">
                <a:latin typeface="Arial (Body)"/>
              </a:rPr>
              <a:t>dễ</a:t>
            </a:r>
            <a:r>
              <a:rPr lang="en-US" sz="1600" dirty="0">
                <a:latin typeface="Arial (Body)"/>
              </a:rPr>
              <a:t> </a:t>
            </a:r>
            <a:r>
              <a:rPr lang="en-US" sz="1600" dirty="0" err="1">
                <a:latin typeface="Arial (Body)"/>
              </a:rPr>
              <a:t>dàng</a:t>
            </a:r>
            <a:r>
              <a:rPr lang="en-US" sz="1600" dirty="0">
                <a:latin typeface="Arial (Body)"/>
              </a:rPr>
              <a:t>, </a:t>
            </a:r>
            <a:r>
              <a:rPr lang="en-US" sz="1600" dirty="0" err="1">
                <a:latin typeface="Arial (Body)"/>
              </a:rPr>
              <a:t>hiệu</a:t>
            </a:r>
            <a:r>
              <a:rPr lang="en-US" sz="1600" dirty="0">
                <a:latin typeface="Arial (Body)"/>
              </a:rPr>
              <a:t> </a:t>
            </a:r>
            <a:r>
              <a:rPr lang="en-US" sz="1600" dirty="0" err="1">
                <a:latin typeface="Arial (Body)"/>
              </a:rPr>
              <a:t>suất</a:t>
            </a:r>
            <a:r>
              <a:rPr lang="en-US" sz="1600" dirty="0">
                <a:latin typeface="Arial (Body)"/>
              </a:rPr>
              <a:t> </a:t>
            </a:r>
            <a:r>
              <a:rPr lang="en-US" sz="1600" dirty="0" err="1">
                <a:latin typeface="Arial (Body)"/>
              </a:rPr>
              <a:t>đáng</a:t>
            </a:r>
            <a:r>
              <a:rPr lang="en-US" sz="1600" dirty="0">
                <a:latin typeface="Arial (Body)"/>
              </a:rPr>
              <a:t> tin </a:t>
            </a:r>
            <a:r>
              <a:rPr lang="en-US" sz="1600" dirty="0" err="1">
                <a:latin typeface="Arial (Body)"/>
              </a:rPr>
              <a:t>cậy</a:t>
            </a:r>
            <a:r>
              <a:rPr lang="en-US" sz="1600" dirty="0">
                <a:latin typeface="Arial (Body)"/>
              </a:rPr>
              <a:t>, </a:t>
            </a:r>
            <a:r>
              <a:rPr lang="en-US" sz="1600" dirty="0" err="1">
                <a:latin typeface="Arial (Body)"/>
              </a:rPr>
              <a:t>độ</a:t>
            </a:r>
            <a:r>
              <a:rPr lang="en-US" sz="1600" dirty="0">
                <a:latin typeface="Arial (Body)"/>
              </a:rPr>
              <a:t> </a:t>
            </a:r>
            <a:r>
              <a:rPr lang="en-US" sz="1600" dirty="0" err="1">
                <a:latin typeface="Arial (Body)"/>
              </a:rPr>
              <a:t>bảo</a:t>
            </a:r>
            <a:r>
              <a:rPr lang="en-US" sz="1600" dirty="0">
                <a:latin typeface="Arial (Body)"/>
              </a:rPr>
              <a:t> </a:t>
            </a:r>
            <a:r>
              <a:rPr lang="en-US" sz="1600" dirty="0" err="1">
                <a:latin typeface="Arial (Body)"/>
              </a:rPr>
              <a:t>mật</a:t>
            </a:r>
            <a:r>
              <a:rPr lang="en-US" sz="1600" dirty="0">
                <a:latin typeface="Arial (Body)"/>
              </a:rPr>
              <a:t> </a:t>
            </a:r>
            <a:r>
              <a:rPr lang="en-US" sz="1600" dirty="0" err="1">
                <a:latin typeface="Arial (Body)"/>
              </a:rPr>
              <a:t>xuất</a:t>
            </a:r>
            <a:r>
              <a:rPr lang="en-US" sz="1600" dirty="0">
                <a:latin typeface="Arial (Body)"/>
              </a:rPr>
              <a:t> </a:t>
            </a:r>
            <a:r>
              <a:rPr lang="en-US" sz="1600" dirty="0" err="1">
                <a:latin typeface="Arial (Body)"/>
              </a:rPr>
              <a:t>sắc</a:t>
            </a:r>
            <a:r>
              <a:rPr lang="en-US" sz="1600" dirty="0">
                <a:latin typeface="Arial (Body)"/>
              </a:rPr>
              <a:t>.</a:t>
            </a:r>
          </a:p>
          <a:p>
            <a:pPr marL="285750" indent="-285750">
              <a:buFontTx/>
              <a:buChar char="-"/>
            </a:pPr>
            <a:r>
              <a:rPr lang="vi-VN" sz="1600" dirty="0">
                <a:latin typeface="Arial (Body)"/>
              </a:rPr>
              <a:t>Các đặc điểm nổi trội như: Tính linh hoạt, đơn thể, khả năng mở rộng chức năng với Module, tuỳ biến cách thức hiển thị nội dung với Theme, thiết lập nhanh chóng website với các gói Distribution.</a:t>
            </a:r>
            <a:endParaRPr lang="en-US" sz="1600" dirty="0">
              <a:latin typeface="Arial (Body)"/>
            </a:endParaRPr>
          </a:p>
          <a:p>
            <a:pPr marL="285750" indent="-285750">
              <a:buFontTx/>
              <a:buChar char="-"/>
            </a:pPr>
            <a:endParaRPr lang="en-US" sz="1600" b="1"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68443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16</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2.2. </a:t>
            </a: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3539430"/>
          </a:xfrm>
          <a:prstGeom prst="rect">
            <a:avLst/>
          </a:prstGeom>
          <a:noFill/>
        </p:spPr>
        <p:txBody>
          <a:bodyPr wrap="square" rtlCol="0">
            <a:spAutoFit/>
          </a:bodyPr>
          <a:lstStyle/>
          <a:p>
            <a:pPr marL="285750" indent="-285750">
              <a:buFontTx/>
              <a:buChar char="-"/>
            </a:pPr>
            <a:r>
              <a:rPr lang="en-US" sz="1600">
                <a:latin typeface="Arial (Body)"/>
              </a:rPr>
              <a:t>N</a:t>
            </a:r>
            <a:r>
              <a:rPr lang="vi-VN" sz="1600">
                <a:latin typeface="Arial (Body)"/>
              </a:rPr>
              <a:t>hu </a:t>
            </a:r>
            <a:r>
              <a:rPr lang="vi-VN" sz="1600" dirty="0">
                <a:latin typeface="Arial (Body)"/>
              </a:rPr>
              <a:t>cầu của con người về cuộc sống ngày </a:t>
            </a:r>
            <a:r>
              <a:rPr lang="vi-VN" sz="1600" dirty="0">
                <a:solidFill>
                  <a:srgbClr val="FF0000"/>
                </a:solidFill>
                <a:latin typeface="Arial (Body)"/>
              </a:rPr>
              <a:t>càng </a:t>
            </a:r>
            <a:r>
              <a:rPr lang="vi-VN" sz="1600">
                <a:solidFill>
                  <a:srgbClr val="FF0000"/>
                </a:solidFill>
                <a:latin typeface="Arial (Body)"/>
              </a:rPr>
              <a:t>cao</a:t>
            </a:r>
            <a:r>
              <a:rPr lang="vi-VN" sz="1600">
                <a:latin typeface="Arial (Body)"/>
              </a:rPr>
              <a:t>.</a:t>
            </a:r>
            <a:r>
              <a:rPr lang="en-US" sz="1600">
                <a:latin typeface="Arial (Body)"/>
              </a:rPr>
              <a:t> </a:t>
            </a:r>
            <a:r>
              <a:rPr lang="vi-VN" sz="1600">
                <a:latin typeface="Arial (Body)"/>
              </a:rPr>
              <a:t>Công </a:t>
            </a:r>
            <a:r>
              <a:rPr lang="vi-VN" sz="1600" dirty="0">
                <a:latin typeface="Arial (Body)"/>
              </a:rPr>
              <a:t>nghệ thông tin đóng vai trò </a:t>
            </a:r>
            <a:r>
              <a:rPr lang="vi-VN" sz="1600" dirty="0">
                <a:solidFill>
                  <a:srgbClr val="FF0000"/>
                </a:solidFill>
                <a:latin typeface="Arial (Body)"/>
              </a:rPr>
              <a:t>vô cùng quan trọng</a:t>
            </a:r>
            <a:r>
              <a:rPr lang="vi-VN" sz="1600" dirty="0">
                <a:latin typeface="Arial (Body)"/>
              </a:rPr>
              <a:t> trong việc phát triển nền kinh tế của </a:t>
            </a:r>
            <a:r>
              <a:rPr lang="vi-VN" sz="1600">
                <a:latin typeface="Arial (Body)"/>
              </a:rPr>
              <a:t>đất nước.</a:t>
            </a:r>
            <a:endParaRPr lang="en-US" sz="1600">
              <a:latin typeface="Arial (Body)"/>
            </a:endParaRPr>
          </a:p>
          <a:p>
            <a:pPr marL="285750" indent="-285750">
              <a:buFontTx/>
              <a:buChar char="-"/>
            </a:pPr>
            <a:r>
              <a:rPr lang="vi-VN" sz="1600">
                <a:latin typeface="Arial (Body)"/>
              </a:rPr>
              <a:t>Từ </a:t>
            </a:r>
            <a:r>
              <a:rPr lang="vi-VN" sz="1600" dirty="0">
                <a:latin typeface="Arial (Body)"/>
              </a:rPr>
              <a:t>những nhu cầu </a:t>
            </a:r>
            <a:r>
              <a:rPr lang="vi-VN" sz="1600" dirty="0">
                <a:solidFill>
                  <a:srgbClr val="FF0000"/>
                </a:solidFill>
                <a:latin typeface="Arial (Body)"/>
              </a:rPr>
              <a:t>thiết yếu</a:t>
            </a:r>
            <a:r>
              <a:rPr lang="vi-VN" sz="1600" dirty="0">
                <a:latin typeface="Arial (Body)"/>
              </a:rPr>
              <a:t> đó của con người, sự cạnh tranh giữa các doanh </a:t>
            </a:r>
            <a:r>
              <a:rPr lang="vi-VN" sz="1600">
                <a:latin typeface="Arial (Body)"/>
              </a:rPr>
              <a:t>nghiệp,</a:t>
            </a:r>
            <a:r>
              <a:rPr lang="en-US" sz="1600">
                <a:latin typeface="Arial (Body)"/>
              </a:rPr>
              <a:t> </a:t>
            </a:r>
            <a:r>
              <a:rPr lang="vi-VN" sz="1600">
                <a:latin typeface="Arial (Body)"/>
              </a:rPr>
              <a:t>do </a:t>
            </a:r>
            <a:r>
              <a:rPr lang="vi-VN" sz="1600" dirty="0">
                <a:latin typeface="Arial (Body)"/>
              </a:rPr>
              <a:t>đó họ phải tìm cách </a:t>
            </a:r>
            <a:r>
              <a:rPr lang="vi-VN" sz="1600">
                <a:solidFill>
                  <a:srgbClr val="FF0000"/>
                </a:solidFill>
                <a:latin typeface="Arial (Body)"/>
              </a:rPr>
              <a:t>đánh bóng</a:t>
            </a:r>
            <a:r>
              <a:rPr lang="vi-VN" sz="1600">
                <a:latin typeface="Arial (Body)"/>
              </a:rPr>
              <a:t> </a:t>
            </a:r>
            <a:r>
              <a:rPr lang="vi-VN" sz="1600" dirty="0">
                <a:latin typeface="Arial (Body)"/>
              </a:rPr>
              <a:t>thương hiệu của mình trên </a:t>
            </a:r>
            <a:r>
              <a:rPr lang="vi-VN" sz="1600">
                <a:latin typeface="Arial (Body)"/>
              </a:rPr>
              <a:t>mạng internet</a:t>
            </a:r>
            <a:r>
              <a:rPr lang="en-US" sz="1600">
                <a:latin typeface="Arial (Body)"/>
              </a:rPr>
              <a:t> </a:t>
            </a:r>
            <a:r>
              <a:rPr lang="en-US" sz="1600">
                <a:latin typeface="Arial (Body)"/>
                <a:sym typeface="Wingdings" panose="05000000000000000000" pitchFamily="2" charset="2"/>
              </a:rPr>
              <a:t></a:t>
            </a:r>
            <a:r>
              <a:rPr lang="vi-VN" sz="1600">
                <a:latin typeface="Arial (Body)"/>
              </a:rPr>
              <a:t> </a:t>
            </a:r>
            <a:r>
              <a:rPr lang="vi-VN" sz="1600" dirty="0">
                <a:latin typeface="Arial (Body)"/>
              </a:rPr>
              <a:t>nên nhu cầu xây dựng một Website hiện nay ngày càng trở thành </a:t>
            </a:r>
            <a:r>
              <a:rPr lang="vi-VN" sz="1600">
                <a:latin typeface="Arial (Body)"/>
              </a:rPr>
              <a:t>một </a:t>
            </a:r>
            <a:r>
              <a:rPr lang="vi-VN" sz="1600">
                <a:solidFill>
                  <a:srgbClr val="FF0000"/>
                </a:solidFill>
                <a:latin typeface="Arial (Body)"/>
              </a:rPr>
              <a:t>kên</a:t>
            </a:r>
            <a:r>
              <a:rPr lang="en-US" sz="1600">
                <a:solidFill>
                  <a:srgbClr val="FF0000"/>
                </a:solidFill>
                <a:latin typeface="Arial (Body)"/>
              </a:rPr>
              <a:t>h</a:t>
            </a:r>
            <a:r>
              <a:rPr lang="vi-VN" sz="1600">
                <a:solidFill>
                  <a:srgbClr val="FF0000"/>
                </a:solidFill>
                <a:latin typeface="Arial (Body)"/>
              </a:rPr>
              <a:t> </a:t>
            </a:r>
            <a:r>
              <a:rPr lang="vi-VN" sz="1600" dirty="0">
                <a:solidFill>
                  <a:srgbClr val="FF0000"/>
                </a:solidFill>
                <a:latin typeface="Arial (Body)"/>
              </a:rPr>
              <a:t>thông tin</a:t>
            </a:r>
            <a:r>
              <a:rPr lang="vi-VN" sz="1600" dirty="0">
                <a:latin typeface="Arial (Body)"/>
              </a:rPr>
              <a:t>, quảng bá và thương mại hiệu quả của </a:t>
            </a:r>
            <a:r>
              <a:rPr lang="vi-VN" sz="1600">
                <a:latin typeface="Arial (Body)"/>
              </a:rPr>
              <a:t>doanh nghiệp.</a:t>
            </a:r>
            <a:endParaRPr lang="en-US" sz="1600">
              <a:latin typeface="Arial (Body)"/>
            </a:endParaRPr>
          </a:p>
          <a:p>
            <a:pPr marL="285750" indent="-285750">
              <a:buFont typeface="Wingdings" panose="05000000000000000000" pitchFamily="2" charset="2"/>
              <a:buChar char="Ø"/>
            </a:pPr>
            <a:r>
              <a:rPr lang="vi-VN" sz="1600">
                <a:latin typeface="Arial (Body)"/>
              </a:rPr>
              <a:t>Chính vì thế, lập trình Web đã trở thành một lĩnh vực khá </a:t>
            </a:r>
            <a:r>
              <a:rPr lang="vi-VN" sz="1600">
                <a:solidFill>
                  <a:srgbClr val="FF0000"/>
                </a:solidFill>
                <a:latin typeface="Arial (Body)"/>
              </a:rPr>
              <a:t>hấp dẫn</a:t>
            </a:r>
            <a:r>
              <a:rPr lang="vi-VN" sz="1600">
                <a:latin typeface="Arial (Body)"/>
              </a:rPr>
              <a:t> của ngành Công nghệ thông tin.</a:t>
            </a:r>
            <a:endParaRPr lang="en-US" sz="1600">
              <a:latin typeface="Arial (Body)"/>
            </a:endParaRPr>
          </a:p>
          <a:p>
            <a:pPr marL="285750" indent="-285750">
              <a:buFontTx/>
              <a:buChar char="-"/>
            </a:pPr>
            <a:endParaRPr lang="en-US" sz="1600" b="1"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82805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17</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2.2. </a:t>
            </a: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3785652"/>
          </a:xfrm>
          <a:prstGeom prst="rect">
            <a:avLst/>
          </a:prstGeom>
          <a:noFill/>
        </p:spPr>
        <p:txBody>
          <a:bodyPr wrap="square" rtlCol="0">
            <a:spAutoFit/>
          </a:bodyPr>
          <a:lstStyle/>
          <a:p>
            <a:pPr marL="285750" indent="-285750">
              <a:buFontTx/>
              <a:buChar char="-"/>
            </a:pPr>
            <a:r>
              <a:rPr lang="en-US" sz="1600" dirty="0" err="1">
                <a:latin typeface="Arial (Body)"/>
              </a:rPr>
              <a:t>Sau</a:t>
            </a:r>
            <a:r>
              <a:rPr lang="en-US" sz="1600" dirty="0">
                <a:latin typeface="Arial (Body)"/>
              </a:rPr>
              <a:t> </a:t>
            </a:r>
            <a:r>
              <a:rPr lang="en-US" sz="1600" dirty="0" err="1">
                <a:latin typeface="Arial (Body)"/>
              </a:rPr>
              <a:t>đây</a:t>
            </a:r>
            <a:r>
              <a:rPr lang="en-US" sz="1600" dirty="0">
                <a:latin typeface="Arial (Body)"/>
              </a:rPr>
              <a:t> </a:t>
            </a:r>
            <a:r>
              <a:rPr lang="en-US" sz="1600" dirty="0" err="1">
                <a:latin typeface="Arial (Body)"/>
              </a:rPr>
              <a:t>là</a:t>
            </a:r>
            <a:r>
              <a:rPr lang="en-US" sz="1600" dirty="0">
                <a:latin typeface="Arial (Body)"/>
              </a:rPr>
              <a:t> </a:t>
            </a:r>
            <a:r>
              <a:rPr lang="en-US" sz="1600" dirty="0" err="1">
                <a:latin typeface="Arial (Body)"/>
              </a:rPr>
              <a:t>những</a:t>
            </a:r>
            <a:r>
              <a:rPr lang="en-US" sz="1600" dirty="0">
                <a:latin typeface="Arial (Body)"/>
              </a:rPr>
              <a:t> </a:t>
            </a:r>
            <a:r>
              <a:rPr lang="en-US" sz="1600" dirty="0" err="1">
                <a:latin typeface="Arial (Body)"/>
              </a:rPr>
              <a:t>lý</a:t>
            </a:r>
            <a:r>
              <a:rPr lang="en-US" sz="1600" dirty="0">
                <a:latin typeface="Arial (Body)"/>
              </a:rPr>
              <a:t> do </a:t>
            </a:r>
            <a:r>
              <a:rPr lang="en-US" sz="1600" dirty="0" err="1">
                <a:latin typeface="Arial (Body)"/>
              </a:rPr>
              <a:t>dễ</a:t>
            </a:r>
            <a:r>
              <a:rPr lang="en-US" sz="1600" dirty="0">
                <a:latin typeface="Arial (Body)"/>
              </a:rPr>
              <a:t> </a:t>
            </a:r>
            <a:r>
              <a:rPr lang="en-US" sz="1600" dirty="0" err="1">
                <a:latin typeface="Arial (Body)"/>
              </a:rPr>
              <a:t>thấy</a:t>
            </a:r>
            <a:r>
              <a:rPr lang="en-US" sz="1600" dirty="0">
                <a:latin typeface="Arial (Body)"/>
              </a:rPr>
              <a:t> </a:t>
            </a:r>
            <a:r>
              <a:rPr lang="en-US" sz="1600" dirty="0" err="1">
                <a:latin typeface="Arial (Body)"/>
              </a:rPr>
              <a:t>nhất</a:t>
            </a:r>
            <a:r>
              <a:rPr lang="en-US" sz="1600" dirty="0">
                <a:latin typeface="Arial (Body)"/>
              </a:rPr>
              <a:t> </a:t>
            </a:r>
            <a:r>
              <a:rPr lang="en-US" sz="1600" dirty="0" err="1">
                <a:latin typeface="Arial (Body)"/>
              </a:rPr>
              <a:t>về</a:t>
            </a:r>
            <a:r>
              <a:rPr lang="en-US" sz="1600" dirty="0">
                <a:latin typeface="Arial (Body)"/>
              </a:rPr>
              <a:t> </a:t>
            </a:r>
            <a:r>
              <a:rPr lang="en-US" sz="1600" dirty="0" err="1">
                <a:latin typeface="Arial (Body)"/>
              </a:rPr>
              <a:t>tầm</a:t>
            </a:r>
            <a:r>
              <a:rPr lang="en-US" sz="1600" dirty="0">
                <a:latin typeface="Arial (Body)"/>
              </a:rPr>
              <a:t> </a:t>
            </a:r>
            <a:r>
              <a:rPr lang="en-US" sz="1600" dirty="0" err="1">
                <a:latin typeface="Arial (Body)"/>
              </a:rPr>
              <a:t>quan</a:t>
            </a:r>
            <a:r>
              <a:rPr lang="en-US" sz="1600" dirty="0">
                <a:latin typeface="Arial (Body)"/>
              </a:rPr>
              <a:t> </a:t>
            </a:r>
            <a:r>
              <a:rPr lang="en-US" sz="1600" dirty="0" err="1">
                <a:latin typeface="Arial (Body)"/>
              </a:rPr>
              <a:t>trọng</a:t>
            </a:r>
            <a:r>
              <a:rPr lang="en-US" sz="1600" dirty="0">
                <a:latin typeface="Arial (Body)"/>
              </a:rPr>
              <a:t> </a:t>
            </a:r>
            <a:r>
              <a:rPr lang="en-US" sz="1600" dirty="0" err="1">
                <a:latin typeface="Arial (Body)"/>
              </a:rPr>
              <a:t>của</a:t>
            </a:r>
            <a:r>
              <a:rPr lang="en-US" sz="1600" dirty="0">
                <a:latin typeface="Arial (Body)"/>
              </a:rPr>
              <a:t> Website:</a:t>
            </a:r>
          </a:p>
          <a:p>
            <a:pPr marL="742950" lvl="1" indent="-285750">
              <a:buFont typeface="Arial" panose="020B0604020202020204" pitchFamily="34" charset="0"/>
              <a:buChar char="•"/>
            </a:pPr>
            <a:r>
              <a:rPr lang="vi-VN" sz="1600" dirty="0">
                <a:latin typeface="Arial (Body)"/>
              </a:rPr>
              <a:t>Tạo thương hiệu riêng của doanh nghiệp, cá nhân </a:t>
            </a:r>
            <a:r>
              <a:rPr lang="vi-VN" sz="1600">
                <a:latin typeface="Arial (Body)"/>
              </a:rPr>
              <a:t>trên internet</a:t>
            </a:r>
            <a:r>
              <a:rPr lang="en-US" sz="1600">
                <a:latin typeface="Arial (Body)"/>
              </a:rPr>
              <a:t>.</a:t>
            </a:r>
          </a:p>
          <a:p>
            <a:pPr marL="742950" lvl="1" indent="-285750">
              <a:buFont typeface="Arial" panose="020B0604020202020204" pitchFamily="34" charset="0"/>
              <a:buChar char="•"/>
            </a:pPr>
            <a:r>
              <a:rPr lang="en-US" sz="1600">
                <a:latin typeface="Arial (Body)"/>
              </a:rPr>
              <a:t>T</a:t>
            </a:r>
            <a:r>
              <a:rPr lang="vi-VN" sz="1600">
                <a:latin typeface="Arial (Body)"/>
              </a:rPr>
              <a:t>ạo </a:t>
            </a:r>
            <a:r>
              <a:rPr lang="vi-VN" sz="1600" dirty="0">
                <a:latin typeface="Arial (Body)"/>
              </a:rPr>
              <a:t>cơ hội tiếp xúc tới khách hàng ở mọi nơi và tại mọi thời điểm.</a:t>
            </a:r>
            <a:endParaRPr lang="en-US" sz="1600" dirty="0">
              <a:latin typeface="Arial (Body)"/>
            </a:endParaRPr>
          </a:p>
          <a:p>
            <a:pPr marL="742950" lvl="1" indent="-285750">
              <a:buFont typeface="Arial" panose="020B0604020202020204" pitchFamily="34" charset="0"/>
              <a:buChar char="•"/>
            </a:pPr>
            <a:r>
              <a:rPr lang="vi-VN" sz="1600" dirty="0">
                <a:latin typeface="Arial (Body)"/>
              </a:rPr>
              <a:t>Có thể giới thiệu các sản phẩm và dịch vụ một cách sinh động </a:t>
            </a:r>
            <a:r>
              <a:rPr lang="vi-VN" sz="1600">
                <a:latin typeface="Arial (Body)"/>
              </a:rPr>
              <a:t>và tính </a:t>
            </a:r>
            <a:r>
              <a:rPr lang="vi-VN" sz="1600" dirty="0">
                <a:latin typeface="Arial (Body)"/>
              </a:rPr>
              <a:t>tương tác cao.</a:t>
            </a:r>
            <a:endParaRPr lang="en-US" sz="1600" dirty="0">
              <a:latin typeface="Arial (Body)"/>
            </a:endParaRPr>
          </a:p>
          <a:p>
            <a:pPr marL="742950" lvl="1" indent="-285750">
              <a:buFont typeface="Arial" panose="020B0604020202020204" pitchFamily="34" charset="0"/>
              <a:buChar char="•"/>
            </a:pPr>
            <a:r>
              <a:rPr lang="vi-VN" sz="1600" dirty="0">
                <a:latin typeface="Arial (Body)"/>
              </a:rPr>
              <a:t>Cơ hội phục vụ khách hàng </a:t>
            </a:r>
            <a:r>
              <a:rPr lang="vi-VN" sz="1600">
                <a:latin typeface="Arial (Body)"/>
              </a:rPr>
              <a:t>tốt hơn</a:t>
            </a:r>
            <a:r>
              <a:rPr lang="en-US" sz="1600">
                <a:latin typeface="Arial (Body)"/>
              </a:rPr>
              <a:t> và làm</a:t>
            </a:r>
            <a:r>
              <a:rPr lang="vi-VN" sz="1600">
                <a:latin typeface="Arial (Body)"/>
              </a:rPr>
              <a:t> </a:t>
            </a:r>
            <a:r>
              <a:rPr lang="vi-VN" sz="1600" dirty="0">
                <a:latin typeface="Arial (Body)"/>
              </a:rPr>
              <a:t>hài </a:t>
            </a:r>
            <a:r>
              <a:rPr lang="vi-VN" sz="1600">
                <a:latin typeface="Arial (Body)"/>
              </a:rPr>
              <a:t>lòng khách h</a:t>
            </a:r>
            <a:r>
              <a:rPr lang="en-US" sz="1600">
                <a:latin typeface="Arial (Body)"/>
              </a:rPr>
              <a:t>à</a:t>
            </a:r>
            <a:r>
              <a:rPr lang="vi-VN" sz="1600">
                <a:latin typeface="Arial (Body)"/>
              </a:rPr>
              <a:t>ng</a:t>
            </a:r>
            <a:r>
              <a:rPr lang="en-US" sz="1600">
                <a:latin typeface="Arial (Body)"/>
              </a:rPr>
              <a:t>.</a:t>
            </a:r>
            <a:endParaRPr lang="en-US" sz="1600" dirty="0">
              <a:latin typeface="Arial (Body)"/>
            </a:endParaRPr>
          </a:p>
          <a:p>
            <a:pPr marL="742950" lvl="1" indent="-285750">
              <a:buFont typeface="Arial" panose="020B0604020202020204" pitchFamily="34" charset="0"/>
              <a:buChar char="•"/>
            </a:pPr>
            <a:r>
              <a:rPr lang="vi-VN" sz="1600" dirty="0">
                <a:latin typeface="Arial (Body)"/>
              </a:rPr>
              <a:t>Tạo một hình ảnh </a:t>
            </a:r>
            <a:r>
              <a:rPr lang="vi-VN" sz="1600">
                <a:latin typeface="Arial (Body)"/>
              </a:rPr>
              <a:t>chuyên nghiệp</a:t>
            </a:r>
            <a:endParaRPr lang="en-US" sz="1600">
              <a:latin typeface="Arial (Body)"/>
            </a:endParaRPr>
          </a:p>
          <a:p>
            <a:pPr marL="742950" lvl="1" indent="-285750">
              <a:buFont typeface="Arial" panose="020B0604020202020204" pitchFamily="34" charset="0"/>
              <a:buChar char="•"/>
            </a:pPr>
            <a:r>
              <a:rPr lang="en-US" sz="1600">
                <a:latin typeface="Arial (Body)"/>
              </a:rPr>
              <a:t>C</a:t>
            </a:r>
            <a:r>
              <a:rPr lang="vi-VN" sz="1600">
                <a:latin typeface="Arial (Body)"/>
              </a:rPr>
              <a:t>ông </a:t>
            </a:r>
            <a:r>
              <a:rPr lang="vi-VN" sz="1600" dirty="0">
                <a:latin typeface="Arial (Body)"/>
              </a:rPr>
              <a:t>cụ hiệu quả để thực hiện các chiến </a:t>
            </a:r>
            <a:r>
              <a:rPr lang="vi-VN" sz="1600">
                <a:latin typeface="Arial (Body)"/>
              </a:rPr>
              <a:t>dịch quản</a:t>
            </a:r>
            <a:r>
              <a:rPr lang="en-US" sz="1600">
                <a:latin typeface="Arial (Body)"/>
              </a:rPr>
              <a:t>g</a:t>
            </a:r>
            <a:r>
              <a:rPr lang="vi-VN" sz="1600">
                <a:latin typeface="Arial (Body)"/>
              </a:rPr>
              <a:t> </a:t>
            </a:r>
            <a:r>
              <a:rPr lang="vi-VN" sz="1600" dirty="0">
                <a:latin typeface="Arial (Body)"/>
              </a:rPr>
              <a:t>cáo và marketing.</a:t>
            </a:r>
            <a:endParaRPr lang="en-US" sz="1600" dirty="0">
              <a:latin typeface="Arial (Body)"/>
            </a:endParaRPr>
          </a:p>
          <a:p>
            <a:pPr marL="742950" lvl="1" indent="-285750">
              <a:buFont typeface="Arial" panose="020B0604020202020204" pitchFamily="34" charset="0"/>
              <a:buChar char="•"/>
            </a:pPr>
            <a:r>
              <a:rPr lang="en-US" sz="1600">
                <a:latin typeface="Arial (Body)"/>
              </a:rPr>
              <a:t>K</a:t>
            </a:r>
            <a:r>
              <a:rPr lang="vi-VN" sz="1600">
                <a:latin typeface="Arial (Body)"/>
              </a:rPr>
              <a:t>hông </a:t>
            </a:r>
            <a:r>
              <a:rPr lang="vi-VN" sz="1600" dirty="0">
                <a:latin typeface="Arial (Body)"/>
              </a:rPr>
              <a:t>có Website là </a:t>
            </a:r>
            <a:r>
              <a:rPr lang="vi-VN" sz="1600">
                <a:latin typeface="Arial (Body)"/>
              </a:rPr>
              <a:t>doanh nghiệp </a:t>
            </a:r>
            <a:r>
              <a:rPr lang="vi-VN" sz="1600" dirty="0">
                <a:latin typeface="Arial (Body)"/>
              </a:rPr>
              <a:t>đã mất đi một lượng khách hàng ti</a:t>
            </a:r>
            <a:r>
              <a:rPr lang="en-US" sz="1600" dirty="0">
                <a:latin typeface="Arial (Body)"/>
              </a:rPr>
              <a:t>ề</a:t>
            </a:r>
            <a:r>
              <a:rPr lang="vi-VN" sz="1600" dirty="0">
                <a:latin typeface="Arial (Body)"/>
              </a:rPr>
              <a:t>m năng lớn</a:t>
            </a:r>
            <a:r>
              <a:rPr lang="en-US" sz="1600" dirty="0">
                <a:latin typeface="Arial (Body)"/>
              </a:rPr>
              <a:t>.</a:t>
            </a:r>
            <a:endParaRPr lang="en-US" sz="1600" b="1"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83457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18</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2.2. </a:t>
            </a: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3046988"/>
          </a:xfrm>
          <a:prstGeom prst="rect">
            <a:avLst/>
          </a:prstGeom>
          <a:noFill/>
        </p:spPr>
        <p:txBody>
          <a:bodyPr wrap="square" rtlCol="0">
            <a:spAutoFit/>
          </a:bodyPr>
          <a:lstStyle/>
          <a:p>
            <a:pPr marL="285750" indent="-285750">
              <a:buFontTx/>
              <a:buChar char="-"/>
            </a:pPr>
            <a:r>
              <a:rPr lang="vi-VN" sz="1600">
                <a:latin typeface="Arial (Body)"/>
              </a:rPr>
              <a:t>Trước đây để xây dựng một trang Web phải tốn rất nhiều thời gian và công sức</a:t>
            </a:r>
            <a:r>
              <a:rPr lang="en-US" sz="1600">
                <a:latin typeface="Arial (Body)"/>
              </a:rPr>
              <a:t> </a:t>
            </a:r>
            <a:r>
              <a:rPr lang="en-US" sz="1600">
                <a:latin typeface="Arial (Body)"/>
                <a:sym typeface="Wingdings" panose="05000000000000000000" pitchFamily="2" charset="2"/>
              </a:rPr>
              <a:t> </a:t>
            </a:r>
            <a:r>
              <a:rPr lang="vi-VN" sz="1600">
                <a:latin typeface="Arial (Body)"/>
              </a:rPr>
              <a:t>do đó các ngôn ngữ lập trình xây dựng Website cũng trở nên phong phú và đa dạng nhằm trợ giúp cho người lập trình xây dựng Website</a:t>
            </a:r>
            <a:r>
              <a:rPr lang="en-US" sz="1600">
                <a:latin typeface="Arial (Body)"/>
              </a:rPr>
              <a:t>.</a:t>
            </a:r>
          </a:p>
          <a:p>
            <a:pPr marL="285750" indent="-285750">
              <a:buFontTx/>
              <a:buChar char="-"/>
            </a:pPr>
            <a:r>
              <a:rPr lang="vi-VN" sz="1600">
                <a:latin typeface="Arial (Body)"/>
              </a:rPr>
              <a:t>Trong thời gian gần đây nổi bật hơn hết là các CMS mã nguồn mở liên tục phát triển và được nhiều nhà lập trình lựa chọn.</a:t>
            </a:r>
            <a:endParaRPr lang="en-US" sz="1600">
              <a:latin typeface="Arial (Body)"/>
            </a:endParaRPr>
          </a:p>
          <a:p>
            <a:pPr marL="285750" indent="-285750">
              <a:buFontTx/>
              <a:buChar char="-"/>
            </a:pPr>
            <a:r>
              <a:rPr lang="vi-VN" sz="1600">
                <a:latin typeface="Arial (Body)"/>
              </a:rPr>
              <a:t>Các CMS với tính sử dụng, linh hoạt như</a:t>
            </a:r>
            <a:r>
              <a:rPr lang="en-US" sz="1600">
                <a:latin typeface="Arial (Body)"/>
              </a:rPr>
              <a:t>: </a:t>
            </a:r>
            <a:r>
              <a:rPr lang="vi-VN" sz="1600">
                <a:latin typeface="Arial (Body)"/>
              </a:rPr>
              <a:t>Joomla,</a:t>
            </a:r>
            <a:r>
              <a:rPr lang="en-US" sz="1600">
                <a:latin typeface="Arial (Body)"/>
              </a:rPr>
              <a:t> </a:t>
            </a:r>
            <a:r>
              <a:rPr lang="vi-VN" sz="1600">
                <a:latin typeface="Arial (Body)"/>
              </a:rPr>
              <a:t>Drupal,</a:t>
            </a:r>
            <a:r>
              <a:rPr lang="en-US" sz="1600">
                <a:latin typeface="Arial (Body)"/>
              </a:rPr>
              <a:t> </a:t>
            </a:r>
            <a:r>
              <a:rPr lang="vi-VN" sz="1600">
                <a:latin typeface="Arial (Body)"/>
              </a:rPr>
              <a:t>WordPress</a:t>
            </a:r>
            <a:r>
              <a:rPr lang="en-US" sz="1600">
                <a:latin typeface="Arial (Body)"/>
              </a:rPr>
              <a:t> </a:t>
            </a:r>
            <a:r>
              <a:rPr lang="en-US" sz="1600">
                <a:latin typeface="Arial (Body)"/>
                <a:sym typeface="Wingdings" panose="05000000000000000000" pitchFamily="2" charset="2"/>
              </a:rPr>
              <a:t> </a:t>
            </a:r>
            <a:r>
              <a:rPr lang="vi-VN" sz="1600">
                <a:latin typeface="Arial (Body)"/>
              </a:rPr>
              <a:t>Trong đó Drupal là một trong những CMS được đánh giá tốt nhất và mềm dẻo nhất dành cho người lập trình. </a:t>
            </a:r>
            <a:endParaRPr lang="en-US" sz="1600"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6900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19</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2.2. </a:t>
            </a: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2062103"/>
          </a:xfrm>
          <a:prstGeom prst="rect">
            <a:avLst/>
          </a:prstGeom>
          <a:noFill/>
        </p:spPr>
        <p:txBody>
          <a:bodyPr wrap="square" rtlCol="0">
            <a:spAutoFit/>
          </a:bodyPr>
          <a:lstStyle/>
          <a:p>
            <a:pPr marL="285750" indent="-285750">
              <a:buFontTx/>
              <a:buChar char="-"/>
            </a:pPr>
            <a:r>
              <a:rPr lang="vi-VN" sz="1600">
                <a:latin typeface="Arial (Body)"/>
              </a:rPr>
              <a:t>Drupal được biết đến như một hệ quản trị nội dung ổn định và mạnh mẽ, được tin dùng cho các Website lớn.</a:t>
            </a:r>
            <a:endParaRPr lang="en-US" sz="1600">
              <a:latin typeface="Arial (Body)"/>
            </a:endParaRPr>
          </a:p>
          <a:p>
            <a:pPr marL="285750" indent="-285750">
              <a:buFontTx/>
              <a:buChar char="-"/>
            </a:pPr>
            <a:r>
              <a:rPr lang="vi-VN" sz="1600">
                <a:latin typeface="Arial (Body)"/>
              </a:rPr>
              <a:t>Sự linh hoạt trong nền tảng của Drupal giúp </a:t>
            </a:r>
            <a:r>
              <a:rPr lang="en-US" sz="1600">
                <a:latin typeface="Arial (Body)"/>
              </a:rPr>
              <a:t>dễ</a:t>
            </a:r>
            <a:r>
              <a:rPr lang="vi-VN" sz="1600">
                <a:latin typeface="Arial (Body)"/>
              </a:rPr>
              <a:t> mở rộng Website của họ theo bất kỳ tính năng nào</a:t>
            </a:r>
            <a:r>
              <a:rPr lang="en-US" sz="1600">
                <a:latin typeface="Arial (Body)"/>
              </a:rPr>
              <a:t>,</a:t>
            </a:r>
            <a:r>
              <a:rPr lang="vi-VN" sz="1600">
                <a:latin typeface="Arial (Body)"/>
              </a:rPr>
              <a:t> mà hầu như không gặp khó khăn gì.</a:t>
            </a:r>
            <a:endParaRPr lang="en-US" sz="1600">
              <a:latin typeface="Arial (Body)"/>
            </a:endParaRPr>
          </a:p>
          <a:p>
            <a:pPr marL="285750" indent="-285750">
              <a:buFont typeface="Wingdings" panose="05000000000000000000" pitchFamily="2" charset="2"/>
              <a:buChar char="Ø"/>
            </a:pPr>
            <a:r>
              <a:rPr lang="vi-VN" sz="1600">
                <a:latin typeface="Arial (Body)"/>
              </a:rPr>
              <a:t>Chính vì vậy chúng em đã chọn Drupal để nghiên cứu trong môn học này</a:t>
            </a:r>
            <a:r>
              <a:rPr lang="en-US" sz="1600">
                <a:latin typeface="Arial (Body)"/>
              </a:rPr>
              <a:t>.</a:t>
            </a:r>
            <a:endParaRPr lang="en-US" sz="1600"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24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FB8EA4-27A5-44FC-B404-5DA2172A9033}"/>
              </a:ext>
            </a:extLst>
          </p:cNvPr>
          <p:cNvSpPr/>
          <p:nvPr/>
        </p:nvSpPr>
        <p:spPr>
          <a:xfrm>
            <a:off x="3797923" y="4086153"/>
            <a:ext cx="7563930" cy="878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57CDC9B-AE59-4A39-8F4C-5243788D9AB4}"/>
              </a:ext>
            </a:extLst>
          </p:cNvPr>
          <p:cNvSpPr/>
          <p:nvPr/>
        </p:nvSpPr>
        <p:spPr>
          <a:xfrm>
            <a:off x="3797923" y="2631459"/>
            <a:ext cx="7563930"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5BAC97D-063F-45A0-92EA-EBAAACB67F94}"/>
              </a:ext>
            </a:extLst>
          </p:cNvPr>
          <p:cNvSpPr/>
          <p:nvPr/>
        </p:nvSpPr>
        <p:spPr>
          <a:xfrm>
            <a:off x="3173018" y="5393778"/>
            <a:ext cx="8188835" cy="878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83D49E7-F436-48EE-8AB4-05BFF667BA25}"/>
              </a:ext>
            </a:extLst>
          </p:cNvPr>
          <p:cNvSpPr/>
          <p:nvPr/>
        </p:nvSpPr>
        <p:spPr>
          <a:xfrm>
            <a:off x="3173018" y="1425433"/>
            <a:ext cx="8188835" cy="878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C2BFAE1-45D3-4B3B-81D2-0BF25FA84FB8}"/>
              </a:ext>
            </a:extLst>
          </p:cNvPr>
          <p:cNvSpPr txBox="1">
            <a:spLocks/>
          </p:cNvSpPr>
          <p:nvPr/>
        </p:nvSpPr>
        <p:spPr>
          <a:xfrm>
            <a:off x="814387" y="478394"/>
            <a:ext cx="10515600" cy="739056"/>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6000" kern="1200" cap="all" baseline="0">
                <a:solidFill>
                  <a:schemeClr val="tx1"/>
                </a:solidFill>
                <a:latin typeface="+mj-lt"/>
                <a:ea typeface="+mj-ea"/>
                <a:cs typeface="+mj-cs"/>
              </a:defRPr>
            </a:lvl1pPr>
          </a:lstStyle>
          <a:p>
            <a:r>
              <a:rPr lang="en-US" dirty="0" err="1"/>
              <a:t>tổng</a:t>
            </a:r>
            <a:r>
              <a:rPr lang="en-US" dirty="0"/>
              <a:t> </a:t>
            </a:r>
            <a:r>
              <a:rPr lang="en-US" dirty="0" err="1"/>
              <a:t>quan</a:t>
            </a:r>
            <a:endParaRPr lang="en-US" dirty="0"/>
          </a:p>
        </p:txBody>
      </p:sp>
      <p:grpSp>
        <p:nvGrpSpPr>
          <p:cNvPr id="9" name="Group 8">
            <a:extLst>
              <a:ext uri="{FF2B5EF4-FFF2-40B4-BE49-F238E27FC236}">
                <a16:creationId xmlns:a16="http://schemas.microsoft.com/office/drawing/2014/main" id="{0CAF2FFF-B88D-490F-A89E-6FF221F2C1C2}"/>
              </a:ext>
            </a:extLst>
          </p:cNvPr>
          <p:cNvGrpSpPr/>
          <p:nvPr/>
        </p:nvGrpSpPr>
        <p:grpSpPr>
          <a:xfrm>
            <a:off x="4227233" y="1441613"/>
            <a:ext cx="5976400" cy="647255"/>
            <a:chOff x="4228927" y="1146990"/>
            <a:chExt cx="5976400" cy="647255"/>
          </a:xfrm>
        </p:grpSpPr>
        <p:sp>
          <p:nvSpPr>
            <p:cNvPr id="10" name="TextBox 9">
              <a:extLst>
                <a:ext uri="{FF2B5EF4-FFF2-40B4-BE49-F238E27FC236}">
                  <a16:creationId xmlns:a16="http://schemas.microsoft.com/office/drawing/2014/main" id="{18AC7869-336D-4A6F-B7B1-B9DE19683E73}"/>
                </a:ext>
              </a:extLst>
            </p:cNvPr>
            <p:cNvSpPr txBox="1"/>
            <p:nvPr/>
          </p:nvSpPr>
          <p:spPr>
            <a:xfrm>
              <a:off x="4228927" y="1146990"/>
              <a:ext cx="5976400" cy="461665"/>
            </a:xfrm>
            <a:prstGeom prst="rect">
              <a:avLst/>
            </a:prstGeom>
            <a:noFill/>
          </p:spPr>
          <p:txBody>
            <a:bodyPr wrap="square" lIns="0" rIns="0" rtlCol="0" anchor="b">
              <a:spAutoFit/>
            </a:bodyPr>
            <a:lstStyle/>
            <a:p>
              <a:r>
                <a:rPr lang="en-US" sz="2400" b="1" cap="all" dirty="0" err="1"/>
                <a:t>Giới</a:t>
              </a:r>
              <a:r>
                <a:rPr lang="en-US" sz="2400" b="1" cap="all" dirty="0"/>
                <a:t> </a:t>
              </a:r>
              <a:r>
                <a:rPr lang="en-US" sz="2400" b="1" cap="all" dirty="0" err="1"/>
                <a:t>thiệu</a:t>
              </a:r>
              <a:endParaRPr lang="en-US" sz="2400" b="1" cap="all" dirty="0"/>
            </a:p>
          </p:txBody>
        </p:sp>
        <p:sp>
          <p:nvSpPr>
            <p:cNvPr id="11" name="TextBox 10">
              <a:extLst>
                <a:ext uri="{FF2B5EF4-FFF2-40B4-BE49-F238E27FC236}">
                  <a16:creationId xmlns:a16="http://schemas.microsoft.com/office/drawing/2014/main" id="{E14DC685-CF9E-48FA-AD13-B78D52FCA63C}"/>
                </a:ext>
              </a:extLst>
            </p:cNvPr>
            <p:cNvSpPr txBox="1"/>
            <p:nvPr/>
          </p:nvSpPr>
          <p:spPr>
            <a:xfrm>
              <a:off x="4228927" y="1517246"/>
              <a:ext cx="5960539" cy="276999"/>
            </a:xfrm>
            <a:prstGeom prst="rect">
              <a:avLst/>
            </a:prstGeom>
            <a:noFill/>
          </p:spPr>
          <p:txBody>
            <a:bodyPr wrap="square" lIns="0" rIns="0" rtlCol="0" anchor="t">
              <a:spAutoFit/>
            </a:bodyPr>
            <a:lstStyle/>
            <a:p>
              <a:pPr algn="just"/>
              <a:r>
                <a:rPr lang="en-US" sz="1200" dirty="0" err="1">
                  <a:solidFill>
                    <a:schemeClr val="tx1">
                      <a:lumMod val="65000"/>
                      <a:lumOff val="35000"/>
                    </a:schemeClr>
                  </a:solidFill>
                </a:rPr>
                <a:t>Nói</a:t>
              </a:r>
              <a:r>
                <a:rPr lang="en-US" sz="1200" dirty="0">
                  <a:solidFill>
                    <a:schemeClr val="tx1">
                      <a:lumMod val="65000"/>
                      <a:lumOff val="35000"/>
                    </a:schemeClr>
                  </a:solidFill>
                </a:rPr>
                <a:t> </a:t>
              </a:r>
              <a:r>
                <a:rPr lang="en-US" sz="1200" dirty="0" err="1">
                  <a:solidFill>
                    <a:schemeClr val="tx1">
                      <a:lumMod val="65000"/>
                      <a:lumOff val="35000"/>
                    </a:schemeClr>
                  </a:solidFill>
                </a:rPr>
                <a:t>về</a:t>
              </a:r>
              <a:r>
                <a:rPr lang="en-US" sz="1200" dirty="0">
                  <a:solidFill>
                    <a:schemeClr val="tx1">
                      <a:lumMod val="65000"/>
                      <a:lumOff val="35000"/>
                    </a:schemeClr>
                  </a:solidFill>
                </a:rPr>
                <a:t> </a:t>
              </a:r>
              <a:r>
                <a:rPr lang="en-US" sz="1200" dirty="0" err="1">
                  <a:solidFill>
                    <a:schemeClr val="tx1">
                      <a:lumMod val="65000"/>
                      <a:lumOff val="35000"/>
                    </a:schemeClr>
                  </a:solidFill>
                </a:rPr>
                <a:t>lịch</a:t>
              </a:r>
              <a:r>
                <a:rPr lang="en-US" sz="1200" dirty="0">
                  <a:solidFill>
                    <a:schemeClr val="tx1">
                      <a:lumMod val="65000"/>
                      <a:lumOff val="35000"/>
                    </a:schemeClr>
                  </a:solidFill>
                </a:rPr>
                <a:t> </a:t>
              </a:r>
              <a:r>
                <a:rPr lang="en-US" sz="1200" dirty="0" err="1">
                  <a:solidFill>
                    <a:schemeClr val="tx1">
                      <a:lumMod val="65000"/>
                      <a:lumOff val="35000"/>
                    </a:schemeClr>
                  </a:solidFill>
                </a:rPr>
                <a:t>sử</a:t>
              </a:r>
              <a:r>
                <a:rPr lang="en-US" sz="1200" dirty="0">
                  <a:solidFill>
                    <a:schemeClr val="tx1">
                      <a:lumMod val="65000"/>
                      <a:lumOff val="35000"/>
                    </a:schemeClr>
                  </a:solidFill>
                </a:rPr>
                <a:t> </a:t>
              </a:r>
              <a:r>
                <a:rPr lang="en-US" sz="1200" dirty="0" err="1">
                  <a:solidFill>
                    <a:schemeClr val="tx1">
                      <a:lumMod val="65000"/>
                      <a:lumOff val="35000"/>
                    </a:schemeClr>
                  </a:solidFill>
                </a:rPr>
                <a:t>phát</a:t>
              </a:r>
              <a:r>
                <a:rPr lang="en-US" sz="1200" dirty="0">
                  <a:solidFill>
                    <a:schemeClr val="tx1">
                      <a:lumMod val="65000"/>
                      <a:lumOff val="35000"/>
                    </a:schemeClr>
                  </a:solidFill>
                </a:rPr>
                <a:t> </a:t>
              </a:r>
              <a:r>
                <a:rPr lang="en-US" sz="1200" dirty="0" err="1">
                  <a:solidFill>
                    <a:schemeClr val="tx1">
                      <a:lumMod val="65000"/>
                      <a:lumOff val="35000"/>
                    </a:schemeClr>
                  </a:solidFill>
                </a:rPr>
                <a:t>triển</a:t>
              </a:r>
              <a:r>
                <a:rPr lang="en-US" sz="1200" dirty="0">
                  <a:solidFill>
                    <a:schemeClr val="tx1">
                      <a:lumMod val="65000"/>
                      <a:lumOff val="35000"/>
                    </a:schemeClr>
                  </a:solidFill>
                </a:rPr>
                <a:t>, </a:t>
              </a:r>
              <a:r>
                <a:rPr lang="en-US" sz="1200" dirty="0" err="1">
                  <a:solidFill>
                    <a:schemeClr val="tx1">
                      <a:lumMod val="65000"/>
                      <a:lumOff val="35000"/>
                    </a:schemeClr>
                  </a:solidFill>
                </a:rPr>
                <a:t>giấy</a:t>
              </a:r>
              <a:r>
                <a:rPr lang="en-US" sz="1200" dirty="0">
                  <a:solidFill>
                    <a:schemeClr val="tx1">
                      <a:lumMod val="65000"/>
                      <a:lumOff val="35000"/>
                    </a:schemeClr>
                  </a:solidFill>
                </a:rPr>
                <a:t> </a:t>
              </a:r>
              <a:r>
                <a:rPr lang="en-US" sz="1200" dirty="0" err="1">
                  <a:solidFill>
                    <a:schemeClr val="tx1">
                      <a:lumMod val="65000"/>
                      <a:lumOff val="35000"/>
                    </a:schemeClr>
                  </a:solidFill>
                </a:rPr>
                <a:t>phép</a:t>
              </a:r>
              <a:endParaRPr lang="en-US" sz="1200" dirty="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C796E2A3-85AB-434E-B745-C40DCF8B0EE1}"/>
              </a:ext>
            </a:extLst>
          </p:cNvPr>
          <p:cNvGrpSpPr/>
          <p:nvPr/>
        </p:nvGrpSpPr>
        <p:grpSpPr>
          <a:xfrm>
            <a:off x="4706204" y="2653144"/>
            <a:ext cx="5976400" cy="647255"/>
            <a:chOff x="4707898" y="2357940"/>
            <a:chExt cx="5976400" cy="647255"/>
          </a:xfrm>
        </p:grpSpPr>
        <p:sp>
          <p:nvSpPr>
            <p:cNvPr id="13" name="TextBox 12">
              <a:extLst>
                <a:ext uri="{FF2B5EF4-FFF2-40B4-BE49-F238E27FC236}">
                  <a16:creationId xmlns:a16="http://schemas.microsoft.com/office/drawing/2014/main" id="{9386D8E0-E3F8-446C-AA03-7ABFFC4DAF87}"/>
                </a:ext>
              </a:extLst>
            </p:cNvPr>
            <p:cNvSpPr txBox="1"/>
            <p:nvPr/>
          </p:nvSpPr>
          <p:spPr>
            <a:xfrm>
              <a:off x="4707898" y="2357940"/>
              <a:ext cx="5976400" cy="461665"/>
            </a:xfrm>
            <a:prstGeom prst="rect">
              <a:avLst/>
            </a:prstGeom>
            <a:noFill/>
          </p:spPr>
          <p:txBody>
            <a:bodyPr wrap="square" lIns="0" rIns="0" rtlCol="0" anchor="b">
              <a:spAutoFit/>
            </a:bodyPr>
            <a:lstStyle/>
            <a:p>
              <a:r>
                <a:rPr lang="en-US" sz="2400" b="1" cap="all" dirty="0" err="1"/>
                <a:t>Tìm</a:t>
              </a:r>
              <a:r>
                <a:rPr lang="en-US" sz="2400" b="1" cap="all" dirty="0"/>
                <a:t> </a:t>
              </a:r>
              <a:r>
                <a:rPr lang="en-US" sz="2400" b="1" cap="all" dirty="0" err="1"/>
                <a:t>hiểu</a:t>
              </a:r>
              <a:endParaRPr lang="en-US" sz="2400" b="1" cap="all" dirty="0"/>
            </a:p>
          </p:txBody>
        </p:sp>
        <p:sp>
          <p:nvSpPr>
            <p:cNvPr id="14" name="TextBox 13">
              <a:extLst>
                <a:ext uri="{FF2B5EF4-FFF2-40B4-BE49-F238E27FC236}">
                  <a16:creationId xmlns:a16="http://schemas.microsoft.com/office/drawing/2014/main" id="{F2B46204-7A7F-4E6D-A318-5D27B3184227}"/>
                </a:ext>
              </a:extLst>
            </p:cNvPr>
            <p:cNvSpPr txBox="1"/>
            <p:nvPr/>
          </p:nvSpPr>
          <p:spPr>
            <a:xfrm>
              <a:off x="4707898" y="2728196"/>
              <a:ext cx="5960539" cy="276999"/>
            </a:xfrm>
            <a:prstGeom prst="rect">
              <a:avLst/>
            </a:prstGeom>
            <a:noFill/>
          </p:spPr>
          <p:txBody>
            <a:bodyPr wrap="square" lIns="0" rIns="0" rtlCol="0" anchor="t">
              <a:spAutoFit/>
            </a:bodyPr>
            <a:lstStyle/>
            <a:p>
              <a:pPr algn="just"/>
              <a:r>
                <a:rPr lang="en-US" sz="1200" dirty="0" err="1">
                  <a:solidFill>
                    <a:schemeClr val="tx1">
                      <a:lumMod val="65000"/>
                      <a:lumOff val="35000"/>
                    </a:schemeClr>
                  </a:solidFill>
                </a:rPr>
                <a:t>Tổng</a:t>
              </a:r>
              <a:r>
                <a:rPr lang="en-US" sz="1200" dirty="0">
                  <a:solidFill>
                    <a:schemeClr val="tx1">
                      <a:lumMod val="65000"/>
                      <a:lumOff val="35000"/>
                    </a:schemeClr>
                  </a:solidFill>
                </a:rPr>
                <a:t> </a:t>
              </a:r>
              <a:r>
                <a:rPr lang="en-US" sz="1200" dirty="0" err="1">
                  <a:solidFill>
                    <a:schemeClr val="tx1">
                      <a:lumMod val="65000"/>
                      <a:lumOff val="35000"/>
                    </a:schemeClr>
                  </a:solidFill>
                </a:rPr>
                <a:t>quan</a:t>
              </a:r>
              <a:r>
                <a:rPr lang="en-US" sz="1200" dirty="0">
                  <a:solidFill>
                    <a:schemeClr val="tx1">
                      <a:lumMod val="65000"/>
                      <a:lumOff val="35000"/>
                    </a:schemeClr>
                  </a:solidFill>
                </a:rPr>
                <a:t>, </a:t>
              </a:r>
              <a:r>
                <a:rPr lang="en-US" sz="1200" dirty="0" err="1">
                  <a:solidFill>
                    <a:schemeClr val="tx1">
                      <a:lumMod val="65000"/>
                      <a:lumOff val="35000"/>
                    </a:schemeClr>
                  </a:solidFill>
                </a:rPr>
                <a:t>chức</a:t>
              </a:r>
              <a:r>
                <a:rPr lang="en-US" sz="1200" dirty="0">
                  <a:solidFill>
                    <a:schemeClr val="tx1">
                      <a:lumMod val="65000"/>
                      <a:lumOff val="35000"/>
                    </a:schemeClr>
                  </a:solidFill>
                </a:rPr>
                <a:t> </a:t>
              </a:r>
              <a:r>
                <a:rPr lang="en-US" sz="1200" dirty="0" err="1">
                  <a:solidFill>
                    <a:schemeClr val="tx1">
                      <a:lumMod val="65000"/>
                      <a:lumOff val="35000"/>
                    </a:schemeClr>
                  </a:solidFill>
                </a:rPr>
                <a:t>năng</a:t>
              </a:r>
              <a:r>
                <a:rPr lang="en-US" sz="1200" dirty="0">
                  <a:solidFill>
                    <a:schemeClr val="tx1">
                      <a:lumMod val="65000"/>
                      <a:lumOff val="35000"/>
                    </a:schemeClr>
                  </a:solidFill>
                </a:rPr>
                <a:t>, </a:t>
              </a:r>
              <a:r>
                <a:rPr lang="en-US" sz="1200" dirty="0" err="1">
                  <a:solidFill>
                    <a:schemeClr val="tx1">
                      <a:lumMod val="65000"/>
                      <a:lumOff val="35000"/>
                    </a:schemeClr>
                  </a:solidFill>
                </a:rPr>
                <a:t>kiến</a:t>
              </a:r>
              <a:r>
                <a:rPr lang="en-US" sz="1200" dirty="0">
                  <a:solidFill>
                    <a:schemeClr val="tx1">
                      <a:lumMod val="65000"/>
                      <a:lumOff val="35000"/>
                    </a:schemeClr>
                  </a:solidFill>
                </a:rPr>
                <a:t> </a:t>
              </a:r>
              <a:r>
                <a:rPr lang="en-US" sz="1200" dirty="0" err="1">
                  <a:solidFill>
                    <a:schemeClr val="tx1">
                      <a:lumMod val="65000"/>
                      <a:lumOff val="35000"/>
                    </a:schemeClr>
                  </a:solidFill>
                </a:rPr>
                <a:t>trúc</a:t>
              </a:r>
              <a:r>
                <a:rPr lang="en-US" sz="1200" dirty="0">
                  <a:solidFill>
                    <a:schemeClr val="tx1">
                      <a:lumMod val="65000"/>
                      <a:lumOff val="35000"/>
                    </a:schemeClr>
                  </a:solidFill>
                </a:rPr>
                <a:t>, modules, </a:t>
              </a:r>
              <a:r>
                <a:rPr lang="en-US" sz="1200" dirty="0" err="1">
                  <a:solidFill>
                    <a:schemeClr val="tx1">
                      <a:lumMod val="65000"/>
                      <a:lumOff val="35000"/>
                    </a:schemeClr>
                  </a:solidFill>
                </a:rPr>
                <a:t>ưu-nhược</a:t>
              </a:r>
              <a:r>
                <a:rPr lang="en-US" sz="1200" dirty="0">
                  <a:solidFill>
                    <a:schemeClr val="tx1">
                      <a:lumMod val="65000"/>
                      <a:lumOff val="35000"/>
                    </a:schemeClr>
                  </a:solidFill>
                </a:rPr>
                <a:t> </a:t>
              </a:r>
              <a:r>
                <a:rPr lang="en-US" sz="1200" dirty="0" err="1">
                  <a:solidFill>
                    <a:schemeClr val="tx1">
                      <a:lumMod val="65000"/>
                      <a:lumOff val="35000"/>
                    </a:schemeClr>
                  </a:solidFill>
                </a:rPr>
                <a:t>điểm</a:t>
              </a:r>
              <a:r>
                <a:rPr lang="en-US" sz="1200" dirty="0">
                  <a:solidFill>
                    <a:schemeClr val="tx1">
                      <a:lumMod val="65000"/>
                      <a:lumOff val="35000"/>
                    </a:schemeClr>
                  </a:solidFill>
                </a:rPr>
                <a:t>, so </a:t>
              </a:r>
              <a:r>
                <a:rPr lang="en-US" sz="1200" dirty="0" err="1">
                  <a:solidFill>
                    <a:schemeClr val="tx1">
                      <a:lumMod val="65000"/>
                      <a:lumOff val="35000"/>
                    </a:schemeClr>
                  </a:solidFill>
                </a:rPr>
                <a:t>sánh</a:t>
              </a:r>
              <a:r>
                <a:rPr lang="en-US" sz="1200" dirty="0">
                  <a:solidFill>
                    <a:schemeClr val="tx1">
                      <a:lumMod val="65000"/>
                      <a:lumOff val="35000"/>
                    </a:schemeClr>
                  </a:solidFill>
                </a:rPr>
                <a:t> </a:t>
              </a:r>
              <a:r>
                <a:rPr lang="en-US" sz="1200" dirty="0" err="1">
                  <a:solidFill>
                    <a:schemeClr val="tx1">
                      <a:lumMod val="65000"/>
                      <a:lumOff val="35000"/>
                    </a:schemeClr>
                  </a:solidFill>
                </a:rPr>
                <a:t>với</a:t>
              </a:r>
              <a:r>
                <a:rPr lang="en-US" sz="1200" dirty="0">
                  <a:solidFill>
                    <a:schemeClr val="tx1">
                      <a:lumMod val="65000"/>
                      <a:lumOff val="35000"/>
                    </a:schemeClr>
                  </a:solidFill>
                </a:rPr>
                <a:t> CMS </a:t>
              </a:r>
              <a:r>
                <a:rPr lang="en-US" sz="1200" dirty="0" err="1">
                  <a:solidFill>
                    <a:schemeClr val="tx1">
                      <a:lumMod val="65000"/>
                      <a:lumOff val="35000"/>
                    </a:schemeClr>
                  </a:solidFill>
                </a:rPr>
                <a:t>khác</a:t>
              </a:r>
              <a:r>
                <a:rPr lang="en-US" sz="1200" dirty="0">
                  <a:solidFill>
                    <a:schemeClr val="tx1">
                      <a:lumMod val="65000"/>
                      <a:lumOff val="35000"/>
                    </a:schemeClr>
                  </a:solidFill>
                </a:rPr>
                <a:t>.</a:t>
              </a:r>
            </a:p>
          </p:txBody>
        </p:sp>
      </p:grpSp>
      <p:grpSp>
        <p:nvGrpSpPr>
          <p:cNvPr id="15" name="Group 14">
            <a:extLst>
              <a:ext uri="{FF2B5EF4-FFF2-40B4-BE49-F238E27FC236}">
                <a16:creationId xmlns:a16="http://schemas.microsoft.com/office/drawing/2014/main" id="{0FCFBBA1-29C4-43B0-9316-2BE614FD4B3C}"/>
              </a:ext>
            </a:extLst>
          </p:cNvPr>
          <p:cNvGrpSpPr/>
          <p:nvPr/>
        </p:nvGrpSpPr>
        <p:grpSpPr>
          <a:xfrm>
            <a:off x="4735232" y="4102703"/>
            <a:ext cx="5976400" cy="647255"/>
            <a:chOff x="4736926" y="3807710"/>
            <a:chExt cx="5976400" cy="647255"/>
          </a:xfrm>
        </p:grpSpPr>
        <p:sp>
          <p:nvSpPr>
            <p:cNvPr id="16" name="TextBox 15">
              <a:extLst>
                <a:ext uri="{FF2B5EF4-FFF2-40B4-BE49-F238E27FC236}">
                  <a16:creationId xmlns:a16="http://schemas.microsoft.com/office/drawing/2014/main" id="{B1DC35BF-7F35-4CBE-93EE-4C7B0E26FE5F}"/>
                </a:ext>
              </a:extLst>
            </p:cNvPr>
            <p:cNvSpPr txBox="1"/>
            <p:nvPr/>
          </p:nvSpPr>
          <p:spPr>
            <a:xfrm>
              <a:off x="4736926" y="3807710"/>
              <a:ext cx="5976400" cy="461665"/>
            </a:xfrm>
            <a:prstGeom prst="rect">
              <a:avLst/>
            </a:prstGeom>
            <a:noFill/>
          </p:spPr>
          <p:txBody>
            <a:bodyPr wrap="square" lIns="0" rIns="0" rtlCol="0" anchor="b">
              <a:spAutoFit/>
            </a:bodyPr>
            <a:lstStyle/>
            <a:p>
              <a:r>
                <a:rPr lang="en-US" sz="2400" b="1" cap="all" dirty="0" err="1"/>
                <a:t>Kết</a:t>
              </a:r>
              <a:r>
                <a:rPr lang="en-US" sz="2400" b="1" cap="all" dirty="0"/>
                <a:t> </a:t>
              </a:r>
              <a:r>
                <a:rPr lang="en-US" sz="2400" b="1" cap="all" dirty="0" err="1"/>
                <a:t>luận</a:t>
              </a:r>
              <a:endParaRPr lang="en-US" sz="2400" b="1" cap="all" dirty="0"/>
            </a:p>
          </p:txBody>
        </p:sp>
        <p:sp>
          <p:nvSpPr>
            <p:cNvPr id="17" name="TextBox 16">
              <a:extLst>
                <a:ext uri="{FF2B5EF4-FFF2-40B4-BE49-F238E27FC236}">
                  <a16:creationId xmlns:a16="http://schemas.microsoft.com/office/drawing/2014/main" id="{223F1958-6913-4834-AA1B-5FFE61EFA1CE}"/>
                </a:ext>
              </a:extLst>
            </p:cNvPr>
            <p:cNvSpPr txBox="1"/>
            <p:nvPr/>
          </p:nvSpPr>
          <p:spPr>
            <a:xfrm>
              <a:off x="4736926" y="4177966"/>
              <a:ext cx="5960539" cy="276999"/>
            </a:xfrm>
            <a:prstGeom prst="rect">
              <a:avLst/>
            </a:prstGeom>
            <a:noFill/>
          </p:spPr>
          <p:txBody>
            <a:bodyPr wrap="square" lIns="0" rIns="0" rtlCol="0" anchor="t">
              <a:spAutoFit/>
            </a:bodyPr>
            <a:lstStyle/>
            <a:p>
              <a:pPr algn="just"/>
              <a:r>
                <a:rPr lang="en-US" sz="1200" dirty="0" err="1">
                  <a:solidFill>
                    <a:schemeClr val="tx1">
                      <a:lumMod val="65000"/>
                      <a:lumOff val="35000"/>
                    </a:schemeClr>
                  </a:solidFill>
                </a:rPr>
                <a:t>Kết</a:t>
              </a:r>
              <a:r>
                <a:rPr lang="en-US" sz="1200" dirty="0">
                  <a:solidFill>
                    <a:schemeClr val="tx1">
                      <a:lumMod val="65000"/>
                      <a:lumOff val="35000"/>
                    </a:schemeClr>
                  </a:solidFill>
                </a:rPr>
                <a:t> </a:t>
              </a:r>
              <a:r>
                <a:rPr lang="en-US" sz="1200" dirty="0" err="1">
                  <a:solidFill>
                    <a:schemeClr val="tx1">
                      <a:lumMod val="65000"/>
                      <a:lumOff val="35000"/>
                    </a:schemeClr>
                  </a:solidFill>
                </a:rPr>
                <a:t>quả</a:t>
              </a:r>
              <a:r>
                <a:rPr lang="en-US" sz="1200" dirty="0">
                  <a:solidFill>
                    <a:schemeClr val="tx1">
                      <a:lumMod val="65000"/>
                      <a:lumOff val="35000"/>
                    </a:schemeClr>
                  </a:solidFill>
                </a:rPr>
                <a:t> </a:t>
              </a:r>
              <a:r>
                <a:rPr lang="en-US" sz="1200" dirty="0" err="1">
                  <a:solidFill>
                    <a:schemeClr val="tx1">
                      <a:lumMod val="65000"/>
                      <a:lumOff val="35000"/>
                    </a:schemeClr>
                  </a:solidFill>
                </a:rPr>
                <a:t>đạt</a:t>
              </a:r>
              <a:r>
                <a:rPr lang="en-US" sz="1200" dirty="0">
                  <a:solidFill>
                    <a:schemeClr val="tx1">
                      <a:lumMod val="65000"/>
                      <a:lumOff val="35000"/>
                    </a:schemeClr>
                  </a:solidFill>
                </a:rPr>
                <a:t> </a:t>
              </a:r>
              <a:r>
                <a:rPr lang="en-US" sz="1200" dirty="0" err="1">
                  <a:solidFill>
                    <a:schemeClr val="tx1">
                      <a:lumMod val="65000"/>
                      <a:lumOff val="35000"/>
                    </a:schemeClr>
                  </a:solidFill>
                </a:rPr>
                <a:t>được</a:t>
              </a:r>
              <a:r>
                <a:rPr lang="en-US" sz="1200" dirty="0">
                  <a:solidFill>
                    <a:schemeClr val="tx1">
                      <a:lumMod val="65000"/>
                      <a:lumOff val="35000"/>
                    </a:schemeClr>
                  </a:solidFill>
                </a:rPr>
                <a:t>, </a:t>
              </a:r>
              <a:r>
                <a:rPr lang="en-US" sz="1200" dirty="0" err="1">
                  <a:solidFill>
                    <a:schemeClr val="tx1">
                      <a:lumMod val="65000"/>
                      <a:lumOff val="35000"/>
                    </a:schemeClr>
                  </a:solidFill>
                </a:rPr>
                <a:t>đề</a:t>
              </a:r>
              <a:r>
                <a:rPr lang="en-US" sz="1200" dirty="0">
                  <a:solidFill>
                    <a:schemeClr val="tx1">
                      <a:lumMod val="65000"/>
                      <a:lumOff val="35000"/>
                    </a:schemeClr>
                  </a:solidFill>
                </a:rPr>
                <a:t> </a:t>
              </a:r>
              <a:r>
                <a:rPr lang="en-US" sz="1200" dirty="0" err="1">
                  <a:solidFill>
                    <a:schemeClr val="tx1">
                      <a:lumMod val="65000"/>
                      <a:lumOff val="35000"/>
                    </a:schemeClr>
                  </a:solidFill>
                </a:rPr>
                <a:t>xuất</a:t>
              </a:r>
              <a:r>
                <a:rPr lang="en-US" sz="1200" dirty="0">
                  <a:solidFill>
                    <a:schemeClr val="tx1">
                      <a:lumMod val="65000"/>
                      <a:lumOff val="35000"/>
                    </a:schemeClr>
                  </a:solidFill>
                </a:rPr>
                <a:t> </a:t>
              </a:r>
              <a:r>
                <a:rPr lang="en-US" sz="1200" dirty="0" err="1">
                  <a:solidFill>
                    <a:schemeClr val="tx1">
                      <a:lumMod val="65000"/>
                      <a:lumOff val="35000"/>
                    </a:schemeClr>
                  </a:solidFill>
                </a:rPr>
                <a:t>hướng</a:t>
              </a:r>
              <a:r>
                <a:rPr lang="en-US" sz="1200" dirty="0">
                  <a:solidFill>
                    <a:schemeClr val="tx1">
                      <a:lumMod val="65000"/>
                      <a:lumOff val="35000"/>
                    </a:schemeClr>
                  </a:solidFill>
                </a:rPr>
                <a:t> </a:t>
              </a:r>
              <a:r>
                <a:rPr lang="en-US" sz="1200" dirty="0" err="1">
                  <a:solidFill>
                    <a:schemeClr val="tx1">
                      <a:lumMod val="65000"/>
                      <a:lumOff val="35000"/>
                    </a:schemeClr>
                  </a:solidFill>
                </a:rPr>
                <a:t>phát</a:t>
              </a:r>
              <a:r>
                <a:rPr lang="en-US" sz="1200" dirty="0">
                  <a:solidFill>
                    <a:schemeClr val="tx1">
                      <a:lumMod val="65000"/>
                      <a:lumOff val="35000"/>
                    </a:schemeClr>
                  </a:solidFill>
                </a:rPr>
                <a:t> </a:t>
              </a:r>
              <a:r>
                <a:rPr lang="en-US" sz="1200" dirty="0" err="1">
                  <a:solidFill>
                    <a:schemeClr val="tx1">
                      <a:lumMod val="65000"/>
                      <a:lumOff val="35000"/>
                    </a:schemeClr>
                  </a:solidFill>
                </a:rPr>
                <a:t>triển</a:t>
              </a:r>
              <a:r>
                <a:rPr lang="en-US" sz="1200" dirty="0">
                  <a:solidFill>
                    <a:schemeClr val="tx1">
                      <a:lumMod val="65000"/>
                      <a:lumOff val="35000"/>
                    </a:schemeClr>
                  </a:solidFill>
                </a:rPr>
                <a:t> </a:t>
              </a:r>
              <a:r>
                <a:rPr lang="en-US" sz="1200" dirty="0" err="1">
                  <a:solidFill>
                    <a:schemeClr val="tx1">
                      <a:lumMod val="65000"/>
                      <a:lumOff val="35000"/>
                    </a:schemeClr>
                  </a:solidFill>
                </a:rPr>
                <a:t>phần</a:t>
              </a:r>
              <a:r>
                <a:rPr lang="en-US" sz="1200" dirty="0">
                  <a:solidFill>
                    <a:schemeClr val="tx1">
                      <a:lumMod val="65000"/>
                      <a:lumOff val="35000"/>
                    </a:schemeClr>
                  </a:solidFill>
                </a:rPr>
                <a:t> </a:t>
              </a:r>
              <a:r>
                <a:rPr lang="en-US" sz="1200" dirty="0" err="1">
                  <a:solidFill>
                    <a:schemeClr val="tx1">
                      <a:lumMod val="65000"/>
                      <a:lumOff val="35000"/>
                    </a:schemeClr>
                  </a:solidFill>
                </a:rPr>
                <a:t>mềm</a:t>
              </a:r>
              <a:r>
                <a:rPr lang="en-US" sz="1200" dirty="0">
                  <a:solidFill>
                    <a:schemeClr val="tx1">
                      <a:lumMod val="65000"/>
                      <a:lumOff val="35000"/>
                    </a:schemeClr>
                  </a:solidFill>
                </a:rPr>
                <a:t>.</a:t>
              </a:r>
            </a:p>
          </p:txBody>
        </p:sp>
      </p:grpSp>
      <p:grpSp>
        <p:nvGrpSpPr>
          <p:cNvPr id="18" name="Group 17">
            <a:extLst>
              <a:ext uri="{FF2B5EF4-FFF2-40B4-BE49-F238E27FC236}">
                <a16:creationId xmlns:a16="http://schemas.microsoft.com/office/drawing/2014/main" id="{60743DEF-38F2-424D-9304-08107B040327}"/>
              </a:ext>
            </a:extLst>
          </p:cNvPr>
          <p:cNvGrpSpPr/>
          <p:nvPr/>
        </p:nvGrpSpPr>
        <p:grpSpPr>
          <a:xfrm>
            <a:off x="4211372" y="5616167"/>
            <a:ext cx="5976400" cy="647255"/>
            <a:chOff x="4228927" y="5115335"/>
            <a:chExt cx="5976400" cy="647255"/>
          </a:xfrm>
        </p:grpSpPr>
        <p:sp>
          <p:nvSpPr>
            <p:cNvPr id="19" name="TextBox 18">
              <a:extLst>
                <a:ext uri="{FF2B5EF4-FFF2-40B4-BE49-F238E27FC236}">
                  <a16:creationId xmlns:a16="http://schemas.microsoft.com/office/drawing/2014/main" id="{1CE5A938-6A3C-4B5D-AB28-CF45A2E2DF2B}"/>
                </a:ext>
              </a:extLst>
            </p:cNvPr>
            <p:cNvSpPr txBox="1"/>
            <p:nvPr/>
          </p:nvSpPr>
          <p:spPr>
            <a:xfrm>
              <a:off x="4228927" y="5115335"/>
              <a:ext cx="5976400" cy="461665"/>
            </a:xfrm>
            <a:prstGeom prst="rect">
              <a:avLst/>
            </a:prstGeom>
            <a:noFill/>
          </p:spPr>
          <p:txBody>
            <a:bodyPr wrap="square" lIns="0" rIns="0" rtlCol="0" anchor="b">
              <a:spAutoFit/>
            </a:bodyPr>
            <a:lstStyle/>
            <a:p>
              <a:r>
                <a:rPr lang="en-US" sz="2400" b="1" cap="all" dirty="0" err="1"/>
                <a:t>Tài</a:t>
              </a:r>
              <a:r>
                <a:rPr lang="en-US" sz="2400" b="1" cap="all" dirty="0"/>
                <a:t> </a:t>
              </a:r>
              <a:r>
                <a:rPr lang="en-US" sz="2400" b="1" cap="all" dirty="0" err="1"/>
                <a:t>liệu</a:t>
              </a:r>
              <a:r>
                <a:rPr lang="en-US" sz="2400" b="1" cap="all" dirty="0"/>
                <a:t> </a:t>
              </a:r>
              <a:r>
                <a:rPr lang="en-US" sz="2400" b="1" cap="all" dirty="0" err="1"/>
                <a:t>tham</a:t>
              </a:r>
              <a:r>
                <a:rPr lang="en-US" sz="2400" b="1" cap="all" dirty="0"/>
                <a:t> </a:t>
              </a:r>
              <a:r>
                <a:rPr lang="en-US" sz="2400" b="1" cap="all" dirty="0" err="1"/>
                <a:t>khảo</a:t>
              </a:r>
              <a:endParaRPr lang="en-US" sz="2400" b="1" cap="all" dirty="0"/>
            </a:p>
          </p:txBody>
        </p:sp>
        <p:sp>
          <p:nvSpPr>
            <p:cNvPr id="20" name="TextBox 19">
              <a:extLst>
                <a:ext uri="{FF2B5EF4-FFF2-40B4-BE49-F238E27FC236}">
                  <a16:creationId xmlns:a16="http://schemas.microsoft.com/office/drawing/2014/main" id="{E38C9CA2-C043-46B5-BFFF-5BAC645939CC}"/>
                </a:ext>
              </a:extLst>
            </p:cNvPr>
            <p:cNvSpPr txBox="1"/>
            <p:nvPr/>
          </p:nvSpPr>
          <p:spPr>
            <a:xfrm>
              <a:off x="4228927" y="5485591"/>
              <a:ext cx="5960539" cy="276999"/>
            </a:xfrm>
            <a:prstGeom prst="rect">
              <a:avLst/>
            </a:prstGeom>
            <a:noFill/>
          </p:spPr>
          <p:txBody>
            <a:bodyPr wrap="square" lIns="0" rIns="0" rtlCol="0" anchor="t">
              <a:spAutoFit/>
            </a:bodyPr>
            <a:lstStyle/>
            <a:p>
              <a:pPr algn="just"/>
              <a:endParaRPr lang="en-US" sz="1200" dirty="0">
                <a:solidFill>
                  <a:schemeClr val="tx1">
                    <a:lumMod val="65000"/>
                    <a:lumOff val="35000"/>
                  </a:schemeClr>
                </a:solidFill>
              </a:endParaRPr>
            </a:p>
          </p:txBody>
        </p:sp>
      </p:grpSp>
      <p:cxnSp>
        <p:nvCxnSpPr>
          <p:cNvPr id="21" name="Straight Connector 20">
            <a:extLst>
              <a:ext uri="{FF2B5EF4-FFF2-40B4-BE49-F238E27FC236}">
                <a16:creationId xmlns:a16="http://schemas.microsoft.com/office/drawing/2014/main" id="{EA127B4D-DA7A-4281-92EF-16D4F766B639}"/>
              </a:ext>
            </a:extLst>
          </p:cNvPr>
          <p:cNvCxnSpPr>
            <a:cxnSpLocks/>
          </p:cNvCxnSpPr>
          <p:nvPr/>
        </p:nvCxnSpPr>
        <p:spPr>
          <a:xfrm>
            <a:off x="1628775" y="4985620"/>
            <a:ext cx="1517491" cy="847215"/>
          </a:xfrm>
          <a:prstGeom prst="line">
            <a:avLst/>
          </a:prstGeom>
          <a:ln w="152400">
            <a:solidFill>
              <a:schemeClr val="accent3"/>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14556C4-B089-44C0-8B20-40C32BA0282D}"/>
              </a:ext>
            </a:extLst>
          </p:cNvPr>
          <p:cNvSpPr/>
          <p:nvPr/>
        </p:nvSpPr>
        <p:spPr>
          <a:xfrm>
            <a:off x="2765266" y="5393778"/>
            <a:ext cx="878115" cy="878115"/>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04</a:t>
            </a:r>
          </a:p>
        </p:txBody>
      </p:sp>
      <p:sp>
        <p:nvSpPr>
          <p:cNvPr id="23" name="Freeform 14">
            <a:extLst>
              <a:ext uri="{FF2B5EF4-FFF2-40B4-BE49-F238E27FC236}">
                <a16:creationId xmlns:a16="http://schemas.microsoft.com/office/drawing/2014/main" id="{8B5215FC-7AB9-422E-852B-1190F134871D}"/>
              </a:ext>
            </a:extLst>
          </p:cNvPr>
          <p:cNvSpPr>
            <a:spLocks/>
          </p:cNvSpPr>
          <p:nvPr/>
        </p:nvSpPr>
        <p:spPr bwMode="auto">
          <a:xfrm>
            <a:off x="0" y="1503277"/>
            <a:ext cx="2309813" cy="4619625"/>
          </a:xfrm>
          <a:custGeom>
            <a:avLst/>
            <a:gdLst>
              <a:gd name="T0" fmla="*/ 0 w 3559"/>
              <a:gd name="T1" fmla="*/ 0 h 7118"/>
              <a:gd name="T2" fmla="*/ 3559 w 3559"/>
              <a:gd name="T3" fmla="*/ 3559 h 7118"/>
              <a:gd name="T4" fmla="*/ 0 w 3559"/>
              <a:gd name="T5" fmla="*/ 7118 h 7118"/>
              <a:gd name="T6" fmla="*/ 0 w 3559"/>
              <a:gd name="T7" fmla="*/ 6593 h 7118"/>
              <a:gd name="T8" fmla="*/ 3034 w 3559"/>
              <a:gd name="T9" fmla="*/ 3559 h 7118"/>
              <a:gd name="T10" fmla="*/ 0 w 3559"/>
              <a:gd name="T11" fmla="*/ 525 h 7118"/>
              <a:gd name="T12" fmla="*/ 0 w 3559"/>
              <a:gd name="T13" fmla="*/ 0 h 7118"/>
            </a:gdLst>
            <a:ahLst/>
            <a:cxnLst>
              <a:cxn ang="0">
                <a:pos x="T0" y="T1"/>
              </a:cxn>
              <a:cxn ang="0">
                <a:pos x="T2" y="T3"/>
              </a:cxn>
              <a:cxn ang="0">
                <a:pos x="T4" y="T5"/>
              </a:cxn>
              <a:cxn ang="0">
                <a:pos x="T6" y="T7"/>
              </a:cxn>
              <a:cxn ang="0">
                <a:pos x="T8" y="T9"/>
              </a:cxn>
              <a:cxn ang="0">
                <a:pos x="T10" y="T11"/>
              </a:cxn>
              <a:cxn ang="0">
                <a:pos x="T12" y="T13"/>
              </a:cxn>
            </a:cxnLst>
            <a:rect l="0" t="0" r="r" b="b"/>
            <a:pathLst>
              <a:path w="3559" h="7118">
                <a:moveTo>
                  <a:pt x="0" y="0"/>
                </a:moveTo>
                <a:cubicBezTo>
                  <a:pt x="1966" y="0"/>
                  <a:pt x="3559" y="1594"/>
                  <a:pt x="3559" y="3559"/>
                </a:cubicBezTo>
                <a:cubicBezTo>
                  <a:pt x="3559" y="5525"/>
                  <a:pt x="1966" y="7118"/>
                  <a:pt x="0" y="7118"/>
                </a:cubicBezTo>
                <a:lnTo>
                  <a:pt x="0" y="6593"/>
                </a:lnTo>
                <a:cubicBezTo>
                  <a:pt x="1676" y="6593"/>
                  <a:pt x="3034" y="5235"/>
                  <a:pt x="3034" y="3559"/>
                </a:cubicBezTo>
                <a:cubicBezTo>
                  <a:pt x="3034" y="1884"/>
                  <a:pt x="1676" y="525"/>
                  <a:pt x="0" y="525"/>
                </a:cubicBezTo>
                <a:lnTo>
                  <a:pt x="0" y="0"/>
                </a:lnTo>
                <a:close/>
              </a:path>
            </a:pathLst>
          </a:custGeom>
          <a:solidFill>
            <a:srgbClr val="FE7600"/>
          </a:solidFill>
          <a:ln w="0">
            <a:solidFill>
              <a:schemeClr val="accent3"/>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24" name="Straight Connector 23">
            <a:extLst>
              <a:ext uri="{FF2B5EF4-FFF2-40B4-BE49-F238E27FC236}">
                <a16:creationId xmlns:a16="http://schemas.microsoft.com/office/drawing/2014/main" id="{8C8AA849-C63A-47ED-9CB9-3F90FCD0FDB9}"/>
              </a:ext>
            </a:extLst>
          </p:cNvPr>
          <p:cNvCxnSpPr>
            <a:cxnSpLocks/>
          </p:cNvCxnSpPr>
          <p:nvPr/>
        </p:nvCxnSpPr>
        <p:spPr>
          <a:xfrm>
            <a:off x="1628775" y="4151323"/>
            <a:ext cx="2118348" cy="332835"/>
          </a:xfrm>
          <a:prstGeom prst="line">
            <a:avLst/>
          </a:prstGeom>
          <a:ln w="152400">
            <a:solidFill>
              <a:schemeClr val="accent4"/>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C53E748-79D0-4BA0-8A9E-BA30A81EA991}"/>
              </a:ext>
            </a:extLst>
          </p:cNvPr>
          <p:cNvSpPr/>
          <p:nvPr/>
        </p:nvSpPr>
        <p:spPr>
          <a:xfrm>
            <a:off x="3349118" y="4086153"/>
            <a:ext cx="878115" cy="878115"/>
          </a:xfrm>
          <a:prstGeom prst="ellipse">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03</a:t>
            </a:r>
          </a:p>
        </p:txBody>
      </p:sp>
      <p:sp>
        <p:nvSpPr>
          <p:cNvPr id="26" name="Freeform 11">
            <a:extLst>
              <a:ext uri="{FF2B5EF4-FFF2-40B4-BE49-F238E27FC236}">
                <a16:creationId xmlns:a16="http://schemas.microsoft.com/office/drawing/2014/main" id="{EA7C26BB-BD7E-45A4-8195-7E30554EB1F3}"/>
              </a:ext>
            </a:extLst>
          </p:cNvPr>
          <p:cNvSpPr>
            <a:spLocks/>
          </p:cNvSpPr>
          <p:nvPr/>
        </p:nvSpPr>
        <p:spPr bwMode="auto">
          <a:xfrm>
            <a:off x="0" y="1843002"/>
            <a:ext cx="1968500" cy="3940175"/>
          </a:xfrm>
          <a:custGeom>
            <a:avLst/>
            <a:gdLst>
              <a:gd name="T0" fmla="*/ 0 w 3034"/>
              <a:gd name="T1" fmla="*/ 0 h 6068"/>
              <a:gd name="T2" fmla="*/ 3034 w 3034"/>
              <a:gd name="T3" fmla="*/ 3034 h 6068"/>
              <a:gd name="T4" fmla="*/ 0 w 3034"/>
              <a:gd name="T5" fmla="*/ 6068 h 6068"/>
              <a:gd name="T6" fmla="*/ 0 w 3034"/>
              <a:gd name="T7" fmla="*/ 5543 h 6068"/>
              <a:gd name="T8" fmla="*/ 2510 w 3034"/>
              <a:gd name="T9" fmla="*/ 3034 h 6068"/>
              <a:gd name="T10" fmla="*/ 0 w 3034"/>
              <a:gd name="T11" fmla="*/ 525 h 6068"/>
              <a:gd name="T12" fmla="*/ 0 w 3034"/>
              <a:gd name="T13" fmla="*/ 0 h 6068"/>
            </a:gdLst>
            <a:ahLst/>
            <a:cxnLst>
              <a:cxn ang="0">
                <a:pos x="T0" y="T1"/>
              </a:cxn>
              <a:cxn ang="0">
                <a:pos x="T2" y="T3"/>
              </a:cxn>
              <a:cxn ang="0">
                <a:pos x="T4" y="T5"/>
              </a:cxn>
              <a:cxn ang="0">
                <a:pos x="T6" y="T7"/>
              </a:cxn>
              <a:cxn ang="0">
                <a:pos x="T8" y="T9"/>
              </a:cxn>
              <a:cxn ang="0">
                <a:pos x="T10" y="T11"/>
              </a:cxn>
              <a:cxn ang="0">
                <a:pos x="T12" y="T13"/>
              </a:cxn>
            </a:cxnLst>
            <a:rect l="0" t="0" r="r" b="b"/>
            <a:pathLst>
              <a:path w="3034" h="6068">
                <a:moveTo>
                  <a:pt x="0" y="0"/>
                </a:moveTo>
                <a:cubicBezTo>
                  <a:pt x="1676" y="0"/>
                  <a:pt x="3034" y="1359"/>
                  <a:pt x="3034" y="3034"/>
                </a:cubicBezTo>
                <a:cubicBezTo>
                  <a:pt x="3034" y="4710"/>
                  <a:pt x="1676" y="6068"/>
                  <a:pt x="0" y="6068"/>
                </a:cubicBezTo>
                <a:lnTo>
                  <a:pt x="0" y="5543"/>
                </a:lnTo>
                <a:cubicBezTo>
                  <a:pt x="1386" y="5543"/>
                  <a:pt x="2510" y="4420"/>
                  <a:pt x="2510" y="3034"/>
                </a:cubicBezTo>
                <a:cubicBezTo>
                  <a:pt x="2510" y="1649"/>
                  <a:pt x="1386" y="525"/>
                  <a:pt x="0" y="525"/>
                </a:cubicBezTo>
                <a:lnTo>
                  <a:pt x="0" y="0"/>
                </a:lnTo>
                <a:close/>
              </a:path>
            </a:pathLst>
          </a:custGeom>
          <a:solidFill>
            <a:srgbClr val="B1DB15"/>
          </a:solidFill>
          <a:ln w="0">
            <a:solidFill>
              <a:schemeClr val="accent4"/>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27" name="Straight Connector 26">
            <a:extLst>
              <a:ext uri="{FF2B5EF4-FFF2-40B4-BE49-F238E27FC236}">
                <a16:creationId xmlns:a16="http://schemas.microsoft.com/office/drawing/2014/main" id="{4929E781-94A7-4ABA-8CA0-2E43C24E9E82}"/>
              </a:ext>
            </a:extLst>
          </p:cNvPr>
          <p:cNvCxnSpPr>
            <a:cxnSpLocks/>
          </p:cNvCxnSpPr>
          <p:nvPr/>
        </p:nvCxnSpPr>
        <p:spPr>
          <a:xfrm flipV="1">
            <a:off x="1390289" y="3075440"/>
            <a:ext cx="2339829" cy="470563"/>
          </a:xfrm>
          <a:prstGeom prst="line">
            <a:avLst/>
          </a:prstGeom>
          <a:ln w="1524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CDB66E00-CC0B-4B3D-9543-EABA06FB5C7D}"/>
              </a:ext>
            </a:extLst>
          </p:cNvPr>
          <p:cNvSpPr/>
          <p:nvPr/>
        </p:nvSpPr>
        <p:spPr>
          <a:xfrm>
            <a:off x="3349118" y="2636383"/>
            <a:ext cx="878115" cy="878115"/>
          </a:xfrm>
          <a:prstGeom prst="ellipse">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02</a:t>
            </a:r>
          </a:p>
        </p:txBody>
      </p:sp>
      <p:sp>
        <p:nvSpPr>
          <p:cNvPr id="29" name="Freeform 8">
            <a:extLst>
              <a:ext uri="{FF2B5EF4-FFF2-40B4-BE49-F238E27FC236}">
                <a16:creationId xmlns:a16="http://schemas.microsoft.com/office/drawing/2014/main" id="{DF55AE38-FEB3-455F-AE93-9D14B69F9B61}"/>
              </a:ext>
            </a:extLst>
          </p:cNvPr>
          <p:cNvSpPr>
            <a:spLocks/>
          </p:cNvSpPr>
          <p:nvPr/>
        </p:nvSpPr>
        <p:spPr bwMode="auto">
          <a:xfrm>
            <a:off x="0" y="2184315"/>
            <a:ext cx="1628775" cy="3257550"/>
          </a:xfrm>
          <a:custGeom>
            <a:avLst/>
            <a:gdLst>
              <a:gd name="T0" fmla="*/ 0 w 2510"/>
              <a:gd name="T1" fmla="*/ 0 h 5018"/>
              <a:gd name="T2" fmla="*/ 2510 w 2510"/>
              <a:gd name="T3" fmla="*/ 2509 h 5018"/>
              <a:gd name="T4" fmla="*/ 0 w 2510"/>
              <a:gd name="T5" fmla="*/ 5018 h 5018"/>
              <a:gd name="T6" fmla="*/ 0 w 2510"/>
              <a:gd name="T7" fmla="*/ 4493 h 5018"/>
              <a:gd name="T8" fmla="*/ 1985 w 2510"/>
              <a:gd name="T9" fmla="*/ 2509 h 5018"/>
              <a:gd name="T10" fmla="*/ 0 w 2510"/>
              <a:gd name="T11" fmla="*/ 525 h 5018"/>
              <a:gd name="T12" fmla="*/ 0 w 2510"/>
              <a:gd name="T13" fmla="*/ 0 h 5018"/>
            </a:gdLst>
            <a:ahLst/>
            <a:cxnLst>
              <a:cxn ang="0">
                <a:pos x="T0" y="T1"/>
              </a:cxn>
              <a:cxn ang="0">
                <a:pos x="T2" y="T3"/>
              </a:cxn>
              <a:cxn ang="0">
                <a:pos x="T4" y="T5"/>
              </a:cxn>
              <a:cxn ang="0">
                <a:pos x="T6" y="T7"/>
              </a:cxn>
              <a:cxn ang="0">
                <a:pos x="T8" y="T9"/>
              </a:cxn>
              <a:cxn ang="0">
                <a:pos x="T10" y="T11"/>
              </a:cxn>
              <a:cxn ang="0">
                <a:pos x="T12" y="T13"/>
              </a:cxn>
            </a:cxnLst>
            <a:rect l="0" t="0" r="r" b="b"/>
            <a:pathLst>
              <a:path w="2510" h="5018">
                <a:moveTo>
                  <a:pt x="0" y="0"/>
                </a:moveTo>
                <a:cubicBezTo>
                  <a:pt x="1386" y="0"/>
                  <a:pt x="2510" y="1124"/>
                  <a:pt x="2510" y="2509"/>
                </a:cubicBezTo>
                <a:cubicBezTo>
                  <a:pt x="2510" y="3895"/>
                  <a:pt x="1386" y="5018"/>
                  <a:pt x="0" y="5018"/>
                </a:cubicBezTo>
                <a:lnTo>
                  <a:pt x="0" y="4493"/>
                </a:lnTo>
                <a:cubicBezTo>
                  <a:pt x="1096" y="4493"/>
                  <a:pt x="1985" y="3605"/>
                  <a:pt x="1985" y="2509"/>
                </a:cubicBezTo>
                <a:cubicBezTo>
                  <a:pt x="1985" y="1413"/>
                  <a:pt x="1096" y="525"/>
                  <a:pt x="0" y="525"/>
                </a:cubicBezTo>
                <a:lnTo>
                  <a:pt x="0" y="0"/>
                </a:lnTo>
                <a:close/>
              </a:path>
            </a:pathLst>
          </a:custGeom>
          <a:solidFill>
            <a:srgbClr val="00A891"/>
          </a:solidFill>
          <a:ln w="0">
            <a:solidFill>
              <a:schemeClr val="accent1"/>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0" name="Straight Connector 29">
            <a:extLst>
              <a:ext uri="{FF2B5EF4-FFF2-40B4-BE49-F238E27FC236}">
                <a16:creationId xmlns:a16="http://schemas.microsoft.com/office/drawing/2014/main" id="{D59AB366-6FCA-4986-9A98-D97C21D4BE47}"/>
              </a:ext>
            </a:extLst>
          </p:cNvPr>
          <p:cNvCxnSpPr>
            <a:cxnSpLocks/>
          </p:cNvCxnSpPr>
          <p:nvPr/>
        </p:nvCxnSpPr>
        <p:spPr>
          <a:xfrm flipV="1">
            <a:off x="836506" y="1905542"/>
            <a:ext cx="2326765" cy="1307626"/>
          </a:xfrm>
          <a:prstGeom prst="line">
            <a:avLst/>
          </a:prstGeom>
          <a:ln w="152400">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C1699F5-1DC8-4113-B588-236A240CA6C4}"/>
              </a:ext>
            </a:extLst>
          </p:cNvPr>
          <p:cNvSpPr/>
          <p:nvPr/>
        </p:nvSpPr>
        <p:spPr>
          <a:xfrm>
            <a:off x="2765266" y="1425433"/>
            <a:ext cx="878115" cy="878115"/>
          </a:xfrm>
          <a:prstGeom prst="ellipse">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01</a:t>
            </a:r>
          </a:p>
        </p:txBody>
      </p:sp>
      <p:sp>
        <p:nvSpPr>
          <p:cNvPr id="32" name="Freeform 5">
            <a:extLst>
              <a:ext uri="{FF2B5EF4-FFF2-40B4-BE49-F238E27FC236}">
                <a16:creationId xmlns:a16="http://schemas.microsoft.com/office/drawing/2014/main" id="{F97732AB-0082-4ABC-918C-961553734BF0}"/>
              </a:ext>
            </a:extLst>
          </p:cNvPr>
          <p:cNvSpPr>
            <a:spLocks/>
          </p:cNvSpPr>
          <p:nvPr/>
        </p:nvSpPr>
        <p:spPr bwMode="auto">
          <a:xfrm>
            <a:off x="0" y="2525627"/>
            <a:ext cx="1287463" cy="2574925"/>
          </a:xfrm>
          <a:custGeom>
            <a:avLst/>
            <a:gdLst>
              <a:gd name="T0" fmla="*/ 0 w 1985"/>
              <a:gd name="T1" fmla="*/ 0 h 3968"/>
              <a:gd name="T2" fmla="*/ 1985 w 1985"/>
              <a:gd name="T3" fmla="*/ 1984 h 3968"/>
              <a:gd name="T4" fmla="*/ 0 w 1985"/>
              <a:gd name="T5" fmla="*/ 3968 h 3968"/>
              <a:gd name="T6" fmla="*/ 0 w 1985"/>
              <a:gd name="T7" fmla="*/ 3443 h 3968"/>
              <a:gd name="T8" fmla="*/ 1460 w 1985"/>
              <a:gd name="T9" fmla="*/ 1984 h 3968"/>
              <a:gd name="T10" fmla="*/ 0 w 1985"/>
              <a:gd name="T11" fmla="*/ 525 h 3968"/>
              <a:gd name="T12" fmla="*/ 0 w 1985"/>
              <a:gd name="T13" fmla="*/ 0 h 3968"/>
            </a:gdLst>
            <a:ahLst/>
            <a:cxnLst>
              <a:cxn ang="0">
                <a:pos x="T0" y="T1"/>
              </a:cxn>
              <a:cxn ang="0">
                <a:pos x="T2" y="T3"/>
              </a:cxn>
              <a:cxn ang="0">
                <a:pos x="T4" y="T5"/>
              </a:cxn>
              <a:cxn ang="0">
                <a:pos x="T6" y="T7"/>
              </a:cxn>
              <a:cxn ang="0">
                <a:pos x="T8" y="T9"/>
              </a:cxn>
              <a:cxn ang="0">
                <a:pos x="T10" y="T11"/>
              </a:cxn>
              <a:cxn ang="0">
                <a:pos x="T12" y="T13"/>
              </a:cxn>
            </a:cxnLst>
            <a:rect l="0" t="0" r="r" b="b"/>
            <a:pathLst>
              <a:path w="1985" h="3968">
                <a:moveTo>
                  <a:pt x="0" y="0"/>
                </a:moveTo>
                <a:cubicBezTo>
                  <a:pt x="1096" y="0"/>
                  <a:pt x="1985" y="888"/>
                  <a:pt x="1985" y="1984"/>
                </a:cubicBezTo>
                <a:cubicBezTo>
                  <a:pt x="1985" y="3080"/>
                  <a:pt x="1096" y="3968"/>
                  <a:pt x="0" y="3968"/>
                </a:cubicBezTo>
                <a:lnTo>
                  <a:pt x="0" y="3443"/>
                </a:lnTo>
                <a:cubicBezTo>
                  <a:pt x="806" y="3443"/>
                  <a:pt x="1460" y="2790"/>
                  <a:pt x="1460" y="1984"/>
                </a:cubicBezTo>
                <a:cubicBezTo>
                  <a:pt x="1460" y="1178"/>
                  <a:pt x="806" y="525"/>
                  <a:pt x="0" y="525"/>
                </a:cubicBezTo>
                <a:lnTo>
                  <a:pt x="0" y="0"/>
                </a:lnTo>
                <a:close/>
              </a:path>
            </a:pathLst>
          </a:custGeom>
          <a:solidFill>
            <a:srgbClr val="013D4D"/>
          </a:soli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3717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20</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2.2. </a:t>
            </a: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3785652"/>
          </a:xfrm>
          <a:prstGeom prst="rect">
            <a:avLst/>
          </a:prstGeom>
          <a:noFill/>
        </p:spPr>
        <p:txBody>
          <a:bodyPr wrap="square" rtlCol="0">
            <a:spAutoFit/>
          </a:bodyPr>
          <a:lstStyle/>
          <a:p>
            <a:pPr marL="285750" indent="-285750">
              <a:buFontTx/>
              <a:buChar char="-"/>
            </a:pPr>
            <a:r>
              <a:rPr lang="vi-VN" sz="1600">
                <a:latin typeface="Arial (Body)"/>
              </a:rPr>
              <a:t>Đối với những Website càng lớn và phức tạp, Drupal càng chứng tỏ sự ổn định, tin cậy, kinh tế và hiệu quả</a:t>
            </a:r>
            <a:r>
              <a:rPr lang="en-US" sz="1600">
                <a:latin typeface="Arial (Body)"/>
              </a:rPr>
              <a:t>.</a:t>
            </a:r>
          </a:p>
          <a:p>
            <a:pPr marL="285750" indent="-285750">
              <a:buFontTx/>
              <a:buChar char="-"/>
            </a:pPr>
            <a:r>
              <a:rPr lang="vi-VN" sz="1600">
                <a:solidFill>
                  <a:srgbClr val="FF0000"/>
                </a:solidFill>
                <a:latin typeface="Arial (Body)"/>
              </a:rPr>
              <a:t>Khác với Joomla</a:t>
            </a:r>
            <a:r>
              <a:rPr lang="vi-VN" sz="1600">
                <a:latin typeface="Arial (Body)"/>
              </a:rPr>
              <a:t>, một CMS đang ngày càng trở nên lỗi thời, và WordPress dành cho Web cá nhân và blog nhỏ lẻ, </a:t>
            </a:r>
            <a:r>
              <a:rPr lang="vi-VN" sz="1600">
                <a:solidFill>
                  <a:srgbClr val="FF0000"/>
                </a:solidFill>
                <a:latin typeface="Arial (Body)"/>
              </a:rPr>
              <a:t>Drupal nổi lên và tiến xa</a:t>
            </a:r>
            <a:r>
              <a:rPr lang="vi-VN" sz="1600">
                <a:latin typeface="Arial (Body)"/>
              </a:rPr>
              <a:t> nhờ tầm nhìn thiên tài của nhà sáng lập người bỉ Dries cùng hàng nghìn nhà phát triển Web trên toàn thế giới.</a:t>
            </a:r>
            <a:endParaRPr lang="en-US" sz="1600">
              <a:latin typeface="Arial (Body)"/>
            </a:endParaRPr>
          </a:p>
          <a:p>
            <a:pPr marL="285750" indent="-285750">
              <a:buFontTx/>
              <a:buChar char="-"/>
            </a:pPr>
            <a:r>
              <a:rPr lang="vi-VN" sz="1600">
                <a:latin typeface="Arial (Body)"/>
              </a:rPr>
              <a:t>Drupal cung cấp những hook, một dạng </a:t>
            </a:r>
            <a:r>
              <a:rPr lang="vi-VN" sz="1600">
                <a:solidFill>
                  <a:srgbClr val="FF0000"/>
                </a:solidFill>
                <a:latin typeface="Arial (Body)"/>
              </a:rPr>
              <a:t>phép màu</a:t>
            </a:r>
            <a:r>
              <a:rPr lang="vi-VN" sz="1600">
                <a:latin typeface="Arial (Body)"/>
              </a:rPr>
              <a:t> cho phép nhà phát triển Web có khả năng </a:t>
            </a:r>
            <a:r>
              <a:rPr lang="vi-VN" sz="1600">
                <a:solidFill>
                  <a:srgbClr val="FF0000"/>
                </a:solidFill>
                <a:latin typeface="Arial (Body)"/>
              </a:rPr>
              <a:t>tương tác rất cao</a:t>
            </a:r>
            <a:r>
              <a:rPr lang="vi-VN" sz="1600">
                <a:latin typeface="Arial (Body)"/>
              </a:rPr>
              <a:t> vào toàn bộ hệ thống (cả core). </a:t>
            </a:r>
            <a:endParaRPr lang="en-US" sz="1600">
              <a:latin typeface="Arial (Body)"/>
            </a:endParaRPr>
          </a:p>
          <a:p>
            <a:pPr marL="285750" indent="-285750">
              <a:buFontTx/>
              <a:buChar char="-"/>
            </a:pPr>
            <a:r>
              <a:rPr lang="vi-VN" sz="1600">
                <a:latin typeface="Arial (Body)"/>
              </a:rPr>
              <a:t>Drupal luôn </a:t>
            </a:r>
            <a:r>
              <a:rPr lang="vi-VN" sz="1600">
                <a:solidFill>
                  <a:srgbClr val="FF0000"/>
                </a:solidFill>
                <a:latin typeface="Arial (Body)"/>
              </a:rPr>
              <a:t>nhanh chóng tích hợp</a:t>
            </a:r>
            <a:r>
              <a:rPr lang="vi-VN" sz="1600">
                <a:latin typeface="Arial (Body)"/>
              </a:rPr>
              <a:t> những công nghệ Web hiện đại nhất thế giới như Jquery,HTML 5 và CSS 3 vào trong hệ thống nhân của mình</a:t>
            </a:r>
            <a:r>
              <a:rPr lang="en-US" sz="1600">
                <a:latin typeface="Arial (Body)"/>
              </a:rPr>
              <a:t>.</a:t>
            </a:r>
            <a:endParaRPr lang="en-US" sz="1600" dirty="0">
              <a:latin typeface="Arial (Bod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8274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21</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2.2. </a:t>
            </a: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29435" y="1223408"/>
            <a:ext cx="5041090" cy="2800767"/>
          </a:xfrm>
          <a:prstGeom prst="rect">
            <a:avLst/>
          </a:prstGeom>
          <a:noFill/>
        </p:spPr>
        <p:txBody>
          <a:bodyPr wrap="square" rtlCol="0">
            <a:spAutoFit/>
          </a:bodyPr>
          <a:lstStyle/>
          <a:p>
            <a:pPr marL="285750" indent="-285750">
              <a:buFontTx/>
              <a:buChar char="-"/>
            </a:pPr>
            <a:r>
              <a:rPr lang="vi-VN" sz="1600">
                <a:latin typeface="Arial (Body)"/>
              </a:rPr>
              <a:t>Drupal được xây dựng với mục đích giúp người quản lý Web đễ </a:t>
            </a:r>
            <a:r>
              <a:rPr lang="en-US" sz="1600">
                <a:latin typeface="Arial (Body)"/>
              </a:rPr>
              <a:t>dễ </a:t>
            </a:r>
            <a:r>
              <a:rPr lang="vi-VN" sz="1600">
                <a:latin typeface="Arial (Body)"/>
              </a:rPr>
              <a:t>quản trị hệ thống Web</a:t>
            </a:r>
            <a:r>
              <a:rPr lang="en-US" sz="1600">
                <a:latin typeface="Arial (Body)"/>
              </a:rPr>
              <a:t>.</a:t>
            </a:r>
          </a:p>
          <a:p>
            <a:pPr marL="285750" indent="-285750">
              <a:buFontTx/>
              <a:buChar char="-"/>
            </a:pPr>
            <a:r>
              <a:rPr lang="vi-VN" sz="1600">
                <a:latin typeface="Arial (Body)"/>
              </a:rPr>
              <a:t>Điểm khác biệt giữa mô hình Drupal so với các mô hình khác như Joomla, WordPres, là Drupal phát triển </a:t>
            </a:r>
            <a:r>
              <a:rPr lang="vi-VN" sz="1600">
                <a:solidFill>
                  <a:srgbClr val="FF0000"/>
                </a:solidFill>
                <a:latin typeface="Arial (Body)"/>
              </a:rPr>
              <a:t>dựa trên nền tảng modules</a:t>
            </a:r>
            <a:r>
              <a:rPr lang="vi-VN" sz="1600">
                <a:latin typeface="Arial (Body)"/>
              </a:rPr>
              <a:t>(mô đun), mà trong đó mỗi module được một người hay một nhóm người phát triển </a:t>
            </a:r>
            <a:r>
              <a:rPr lang="vi-VN" sz="1600">
                <a:solidFill>
                  <a:srgbClr val="FF0000"/>
                </a:solidFill>
                <a:latin typeface="Arial (Body)"/>
              </a:rPr>
              <a:t>riêng biệt</a:t>
            </a:r>
            <a:r>
              <a:rPr lang="en-US" sz="1600">
                <a:latin typeface="Arial (Body)"/>
              </a:rPr>
              <a:t> </a:t>
            </a:r>
            <a:r>
              <a:rPr lang="en-US" sz="1600">
                <a:latin typeface="Arial (Body)"/>
                <a:sym typeface="Wingdings" panose="05000000000000000000" pitchFamily="2" charset="2"/>
              </a:rPr>
              <a:t> </a:t>
            </a:r>
            <a:r>
              <a:rPr lang="vi-VN" sz="1600">
                <a:latin typeface="Arial (Body)"/>
              </a:rPr>
              <a:t>sau đó các modules này được </a:t>
            </a:r>
            <a:r>
              <a:rPr lang="vi-VN" sz="1600">
                <a:solidFill>
                  <a:srgbClr val="FF0000"/>
                </a:solidFill>
                <a:latin typeface="Arial (Body)"/>
              </a:rPr>
              <a:t>kết nối</a:t>
            </a:r>
            <a:r>
              <a:rPr lang="vi-VN" sz="1600">
                <a:latin typeface="Arial (Body)"/>
              </a:rPr>
              <a:t> lại thông qua quy ước được định sẵn</a:t>
            </a:r>
            <a:r>
              <a:rPr lang="en-US" sz="1600">
                <a:latin typeface="Arial (Body)"/>
              </a:rPr>
              <a:t>,</a:t>
            </a:r>
            <a:r>
              <a:rPr lang="vi-VN" sz="1600">
                <a:latin typeface="Arial (Body)"/>
              </a:rPr>
              <a:t> </a:t>
            </a:r>
            <a:r>
              <a:rPr lang="en-US" sz="1600">
                <a:latin typeface="Arial (Body)"/>
              </a:rPr>
              <a:t>để </a:t>
            </a:r>
            <a:r>
              <a:rPr lang="vi-VN" sz="1600">
                <a:latin typeface="Arial (Body)"/>
              </a:rPr>
              <a:t>hình thành một mô hình </a:t>
            </a:r>
            <a:r>
              <a:rPr lang="vi-VN" sz="1600">
                <a:solidFill>
                  <a:srgbClr val="FF0000"/>
                </a:solidFill>
                <a:latin typeface="Arial (Body)"/>
              </a:rPr>
              <a:t>rộng lớn</a:t>
            </a:r>
            <a:r>
              <a:rPr lang="vi-VN" sz="1600">
                <a:latin typeface="Arial (Body)"/>
              </a:rPr>
              <a:t>. Các modules này được gỡ ra khỏi phần lõi Drupal</a:t>
            </a:r>
            <a:r>
              <a:rPr lang="en-US" sz="1600">
                <a:latin typeface="Arial (Body)"/>
              </a:rPr>
              <a:t>,</a:t>
            </a:r>
            <a:r>
              <a:rPr lang="vi-VN" sz="1600">
                <a:latin typeface="Arial (Body)"/>
              </a:rPr>
              <a:t> chúng nâng cấp cũng </a:t>
            </a:r>
            <a:r>
              <a:rPr lang="vi-VN" sz="1600">
                <a:solidFill>
                  <a:srgbClr val="FF0000"/>
                </a:solidFill>
                <a:latin typeface="Arial (Body)"/>
              </a:rPr>
              <a:t>khá dễ dàng</a:t>
            </a:r>
            <a:r>
              <a:rPr lang="en-US" sz="1600">
                <a:latin typeface="Arial (Body)"/>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232141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22</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815882"/>
          </a:xfrm>
          <a:prstGeom prst="rect">
            <a:avLst/>
          </a:prstGeom>
          <a:noFill/>
        </p:spPr>
        <p:txBody>
          <a:bodyPr wrap="square" rtlCol="0">
            <a:spAutoFit/>
          </a:bodyPr>
          <a:lstStyle/>
          <a:p>
            <a:pPr marL="285750" indent="-285750">
              <a:buFontTx/>
              <a:buChar char="-"/>
            </a:pPr>
            <a:r>
              <a:rPr lang="vi-VN" sz="1600">
                <a:latin typeface="Arial (Body)"/>
              </a:rPr>
              <a:t>Drupal </a:t>
            </a:r>
            <a:r>
              <a:rPr lang="vi-VN" sz="1600" dirty="0">
                <a:latin typeface="Arial (Body)"/>
              </a:rPr>
              <a:t>8 có thêm một engine mới dựa trên nền tảng PHP, tên là Twig, linh hoạt, nhanh chóng và an toàn</a:t>
            </a:r>
            <a:r>
              <a:rPr lang="vi-VN" sz="1600">
                <a:latin typeface="Arial (Body)"/>
              </a:rPr>
              <a:t>. </a:t>
            </a:r>
            <a:endParaRPr lang="en-US" sz="1600">
              <a:latin typeface="Arial (Body)"/>
            </a:endParaRPr>
          </a:p>
          <a:p>
            <a:pPr marL="285750" indent="-285750">
              <a:buFontTx/>
              <a:buChar char="-"/>
            </a:pPr>
            <a:r>
              <a:rPr lang="vi-VN" sz="1600">
                <a:latin typeface="Arial (Body)"/>
              </a:rPr>
              <a:t>Rất </a:t>
            </a:r>
            <a:r>
              <a:rPr lang="vi-VN" sz="1600" dirty="0">
                <a:latin typeface="Arial (Body)"/>
              </a:rPr>
              <a:t>dễ dàng để tạo một website Drupal đẹp mắt với nhiều chức năng hơn từ Twig, bởi các template đều được viết bởi cú pháp ít phức tạp hơn PHP template nhưng lại bảo mật hơn.</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2.3.1. Theme engine </a:t>
            </a:r>
            <a:r>
              <a:rPr lang="en-US" dirty="0" err="1"/>
              <a:t>mới</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4430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23</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062103"/>
          </a:xfrm>
          <a:prstGeom prst="rect">
            <a:avLst/>
          </a:prstGeom>
          <a:noFill/>
        </p:spPr>
        <p:txBody>
          <a:bodyPr wrap="square" rtlCol="0">
            <a:spAutoFit/>
          </a:bodyPr>
          <a:lstStyle/>
          <a:p>
            <a:pPr marL="285750" indent="-285750">
              <a:buFontTx/>
              <a:buChar char="-"/>
            </a:pPr>
            <a:r>
              <a:rPr lang="vi-VN" sz="1600">
                <a:latin typeface="Arial (Body)"/>
              </a:rPr>
              <a:t>Toàn </a:t>
            </a:r>
            <a:r>
              <a:rPr lang="vi-VN" sz="1600" dirty="0">
                <a:latin typeface="Arial (Body)"/>
              </a:rPr>
              <a:t>bộ các theme nền được tích hợp sẵn trong Drupal đều là các giao diện responsive, còn có trang quản trị tự động tùy chỉnh theo nhiều kích cỡ màn hình khác nhau và thêm một nút "Back To Site" để quay lại trang trước</a:t>
            </a:r>
            <a:r>
              <a:rPr lang="vi-VN" sz="1600">
                <a:latin typeface="Arial (Body)"/>
              </a:rPr>
              <a:t>. </a:t>
            </a:r>
            <a:endParaRPr lang="en-US" sz="1600">
              <a:latin typeface="Arial (Body)"/>
            </a:endParaRPr>
          </a:p>
          <a:p>
            <a:pPr marL="285750" indent="-285750">
              <a:buFontTx/>
              <a:buChar char="-"/>
            </a:pPr>
            <a:r>
              <a:rPr lang="vi-VN" sz="1600">
                <a:latin typeface="Arial (Body)"/>
              </a:rPr>
              <a:t>Kích </a:t>
            </a:r>
            <a:r>
              <a:rPr lang="vi-VN" sz="1600" dirty="0">
                <a:latin typeface="Arial (Body)"/>
              </a:rPr>
              <a:t>cỡ bảng biểu vừa với mọi loại màn hình và thanh công cụ tiện ích dễ dàng thao tác trên các thiết bị di động.</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2.3.2. </a:t>
            </a:r>
            <a:r>
              <a:rPr lang="en-US" dirty="0" err="1"/>
              <a:t>Giao</a:t>
            </a:r>
            <a:r>
              <a:rPr lang="en-US" dirty="0"/>
              <a:t> </a:t>
            </a:r>
            <a:r>
              <a:rPr lang="en-US" dirty="0" err="1"/>
              <a:t>diện</a:t>
            </a:r>
            <a:r>
              <a:rPr lang="en-US" dirty="0"/>
              <a:t> mobile </a:t>
            </a:r>
            <a:r>
              <a:rPr lang="en-US" dirty="0" err="1"/>
              <a:t>đầu</a:t>
            </a:r>
            <a:r>
              <a:rPr lang="en-US" dirty="0"/>
              <a:t> </a:t>
            </a:r>
            <a:r>
              <a:rPr lang="en-US" dirty="0" err="1"/>
              <a:t>tiên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86474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24</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815882"/>
          </a:xfrm>
          <a:prstGeom prst="rect">
            <a:avLst/>
          </a:prstGeom>
          <a:noFill/>
        </p:spPr>
        <p:txBody>
          <a:bodyPr wrap="square" rtlCol="0">
            <a:spAutoFit/>
          </a:bodyPr>
          <a:lstStyle/>
          <a:p>
            <a:pPr marL="285750" indent="-285750">
              <a:buFontTx/>
              <a:buChar char="-"/>
            </a:pPr>
            <a:r>
              <a:rPr lang="vi-VN" sz="1600">
                <a:latin typeface="Arial (Body)"/>
              </a:rPr>
              <a:t>HTML5 </a:t>
            </a:r>
            <a:r>
              <a:rPr lang="vi-VN" sz="1600" dirty="0">
                <a:latin typeface="Arial (Body)"/>
              </a:rPr>
              <a:t>hiện nay được tính là một tiêu chuẩn để viết các web markup</a:t>
            </a:r>
            <a:r>
              <a:rPr lang="vi-VN" sz="1600">
                <a:latin typeface="Arial (Body)"/>
              </a:rPr>
              <a:t>. </a:t>
            </a:r>
            <a:endParaRPr lang="en-US" sz="1600">
              <a:latin typeface="Arial (Body)"/>
            </a:endParaRPr>
          </a:p>
          <a:p>
            <a:pPr marL="285750" indent="-285750">
              <a:buFontTx/>
              <a:buChar char="-"/>
            </a:pPr>
            <a:r>
              <a:rPr lang="vi-VN" sz="1600">
                <a:latin typeface="Arial (Body)"/>
              </a:rPr>
              <a:t>HTML5 </a:t>
            </a:r>
            <a:r>
              <a:rPr lang="vi-VN" sz="1600" dirty="0">
                <a:latin typeface="Arial (Body)"/>
              </a:rPr>
              <a:t>hiện có sẵn trong Drupal 8, cho phép bạn truy cập vào các trường input như ngày, e-mail, </a:t>
            </a:r>
            <a:r>
              <a:rPr lang="vi-VN" sz="1600">
                <a:latin typeface="Arial (Body)"/>
              </a:rPr>
              <a:t>điện thoại</a:t>
            </a:r>
            <a:r>
              <a:rPr lang="en-US" sz="1600">
                <a:latin typeface="Arial (Body)"/>
              </a:rPr>
              <a:t>…</a:t>
            </a:r>
            <a:r>
              <a:rPr lang="vi-VN" sz="1600">
                <a:latin typeface="Arial (Body)"/>
              </a:rPr>
              <a:t>, </a:t>
            </a:r>
            <a:r>
              <a:rPr lang="vi-VN" sz="1600" dirty="0">
                <a:latin typeface="Arial (Body)"/>
              </a:rPr>
              <a:t>ngoài ra còn nhiều chức năng khác, tất cả đều có khả năng tương thích với các thiết bị di động và cầm tay.</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2.3.3. </a:t>
            </a:r>
            <a:r>
              <a:rPr lang="en-US" dirty="0" err="1"/>
              <a:t>Gia</a:t>
            </a:r>
            <a:r>
              <a:rPr lang="en-US" dirty="0"/>
              <a:t> tang </a:t>
            </a:r>
            <a:r>
              <a:rPr lang="en-US" dirty="0" err="1"/>
              <a:t>sức</a:t>
            </a:r>
            <a:r>
              <a:rPr lang="en-US" dirty="0"/>
              <a:t> </a:t>
            </a:r>
            <a:r>
              <a:rPr lang="en-US" dirty="0" err="1"/>
              <a:t>mạnh</a:t>
            </a:r>
            <a:r>
              <a:rPr lang="en-US" dirty="0"/>
              <a:t> </a:t>
            </a:r>
            <a:r>
              <a:rPr lang="en-US" dirty="0" err="1"/>
              <a:t>với</a:t>
            </a:r>
            <a:r>
              <a:rPr lang="en-US" dirty="0"/>
              <a:t> HTML5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6826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25</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815882"/>
          </a:xfrm>
          <a:prstGeom prst="rect">
            <a:avLst/>
          </a:prstGeom>
          <a:noFill/>
        </p:spPr>
        <p:txBody>
          <a:bodyPr wrap="square" rtlCol="0">
            <a:spAutoFit/>
          </a:bodyPr>
          <a:lstStyle/>
          <a:p>
            <a:pPr marL="285750" indent="-285750">
              <a:buFontTx/>
              <a:buChar char="-"/>
            </a:pPr>
            <a:r>
              <a:rPr lang="en-US" sz="1600">
                <a:latin typeface="Arial (Body)"/>
              </a:rPr>
              <a:t>Drupal </a:t>
            </a:r>
            <a:r>
              <a:rPr lang="en-US" sz="1600" dirty="0">
                <a:latin typeface="Arial (Body)"/>
              </a:rPr>
              <a:t>8 </a:t>
            </a:r>
            <a:r>
              <a:rPr lang="en-US" sz="1600" dirty="0" err="1">
                <a:latin typeface="Arial (Body)"/>
              </a:rPr>
              <a:t>nổi</a:t>
            </a:r>
            <a:r>
              <a:rPr lang="en-US" sz="1600" dirty="0">
                <a:latin typeface="Arial (Body)"/>
              </a:rPr>
              <a:t> </a:t>
            </a:r>
            <a:r>
              <a:rPr lang="en-US" sz="1600" dirty="0" err="1">
                <a:latin typeface="Arial (Body)"/>
              </a:rPr>
              <a:t>trội</a:t>
            </a:r>
            <a:r>
              <a:rPr lang="en-US" sz="1600" dirty="0">
                <a:latin typeface="Arial (Body)"/>
              </a:rPr>
              <a:t> </a:t>
            </a:r>
            <a:r>
              <a:rPr lang="en-US" sz="1600" dirty="0" err="1">
                <a:latin typeface="Arial (Body)"/>
              </a:rPr>
              <a:t>với</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tính</a:t>
            </a:r>
            <a:r>
              <a:rPr lang="en-US" sz="1600" dirty="0">
                <a:latin typeface="Arial (Body)"/>
              </a:rPr>
              <a:t> </a:t>
            </a:r>
            <a:r>
              <a:rPr lang="en-US" sz="1600" dirty="0" err="1">
                <a:latin typeface="Arial (Body)"/>
              </a:rPr>
              <a:t>năng</a:t>
            </a:r>
            <a:r>
              <a:rPr lang="en-US" sz="1600" dirty="0">
                <a:latin typeface="Arial (Body)"/>
              </a:rPr>
              <a:t> </a:t>
            </a:r>
            <a:r>
              <a:rPr lang="en-US" sz="1600" dirty="0" err="1">
                <a:latin typeface="Arial (Body)"/>
              </a:rPr>
              <a:t>đa</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rất</a:t>
            </a:r>
            <a:r>
              <a:rPr lang="en-US" sz="1600" dirty="0">
                <a:latin typeface="Arial (Body)"/>
              </a:rPr>
              <a:t> </a:t>
            </a:r>
            <a:r>
              <a:rPr lang="en-US" sz="1600" dirty="0" err="1">
                <a:latin typeface="Arial (Body)"/>
              </a:rPr>
              <a:t>đa</a:t>
            </a:r>
            <a:r>
              <a:rPr lang="en-US" sz="1600" dirty="0">
                <a:latin typeface="Arial (Body)"/>
              </a:rPr>
              <a:t> </a:t>
            </a:r>
            <a:r>
              <a:rPr lang="en-US" sz="1600" dirty="0" err="1">
                <a:latin typeface="Arial (Body)"/>
              </a:rPr>
              <a:t>dạng</a:t>
            </a:r>
            <a:r>
              <a:rPr lang="en-US" sz="1600" dirty="0">
                <a:latin typeface="Arial (Body)"/>
              </a:rPr>
              <a:t>. </a:t>
            </a:r>
            <a:r>
              <a:rPr lang="en-US" sz="1600" dirty="0" err="1">
                <a:latin typeface="Arial (Body)"/>
              </a:rPr>
              <a:t>Trên</a:t>
            </a:r>
            <a:r>
              <a:rPr lang="en-US" sz="1600" dirty="0">
                <a:latin typeface="Arial (Body)"/>
              </a:rPr>
              <a:t> </a:t>
            </a:r>
            <a:r>
              <a:rPr lang="en-US" sz="1600" dirty="0" err="1">
                <a:latin typeface="Arial (Body)"/>
              </a:rPr>
              <a:t>giao</a:t>
            </a:r>
            <a:r>
              <a:rPr lang="en-US" sz="1600" dirty="0">
                <a:latin typeface="Arial (Body)"/>
              </a:rPr>
              <a:t> </a:t>
            </a:r>
            <a:r>
              <a:rPr lang="en-US" sz="1600" dirty="0" err="1">
                <a:latin typeface="Arial (Body)"/>
              </a:rPr>
              <a:t>diện</a:t>
            </a:r>
            <a:r>
              <a:rPr lang="en-US" sz="1600" dirty="0">
                <a:latin typeface="Arial (Body)"/>
              </a:rPr>
              <a:t> </a:t>
            </a:r>
            <a:r>
              <a:rPr lang="en-US" sz="1600" dirty="0" err="1">
                <a:latin typeface="Arial (Body)"/>
              </a:rPr>
              <a:t>quản</a:t>
            </a:r>
            <a:r>
              <a:rPr lang="en-US" sz="1600" dirty="0">
                <a:latin typeface="Arial (Body)"/>
              </a:rPr>
              <a:t> </a:t>
            </a:r>
            <a:r>
              <a:rPr lang="en-US" sz="1600" dirty="0" err="1">
                <a:latin typeface="Arial (Body)"/>
              </a:rPr>
              <a:t>trị</a:t>
            </a:r>
            <a:r>
              <a:rPr lang="en-US" sz="1600" dirty="0">
                <a:latin typeface="Arial (Body)"/>
              </a:rPr>
              <a:t> </a:t>
            </a:r>
            <a:r>
              <a:rPr lang="en-US" sz="1600" dirty="0" err="1">
                <a:latin typeface="Arial (Body)"/>
              </a:rPr>
              <a:t>có</a:t>
            </a:r>
            <a:r>
              <a:rPr lang="en-US" sz="1600" dirty="0">
                <a:latin typeface="Arial (Body)"/>
              </a:rPr>
              <a:t> </a:t>
            </a:r>
            <a:r>
              <a:rPr lang="en-US" sz="1600" dirty="0" err="1">
                <a:latin typeface="Arial (Body)"/>
              </a:rPr>
              <a:t>tích</a:t>
            </a:r>
            <a:r>
              <a:rPr lang="en-US" sz="1600" dirty="0">
                <a:latin typeface="Arial (Body)"/>
              </a:rPr>
              <a:t> </a:t>
            </a:r>
            <a:r>
              <a:rPr lang="en-US" sz="1600" dirty="0" err="1">
                <a:latin typeface="Arial (Body)"/>
              </a:rPr>
              <a:t>hợp</a:t>
            </a:r>
            <a:r>
              <a:rPr lang="en-US" sz="1600" dirty="0">
                <a:latin typeface="Arial (Body)"/>
              </a:rPr>
              <a:t> </a:t>
            </a:r>
            <a:r>
              <a:rPr lang="en-US" sz="1600" dirty="0" err="1">
                <a:latin typeface="Arial (Body)"/>
              </a:rPr>
              <a:t>sẵn</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bản</a:t>
            </a:r>
            <a:r>
              <a:rPr lang="en-US" sz="1600" dirty="0">
                <a:latin typeface="Arial (Body)"/>
              </a:rPr>
              <a:t> </a:t>
            </a:r>
            <a:r>
              <a:rPr lang="en-US" sz="1600" dirty="0" err="1">
                <a:latin typeface="Arial (Body)"/>
              </a:rPr>
              <a:t>dịch</a:t>
            </a:r>
            <a:r>
              <a:rPr lang="en-US" sz="1600">
                <a:latin typeface="Arial (Body)"/>
              </a:rPr>
              <a:t>. </a:t>
            </a:r>
          </a:p>
          <a:p>
            <a:pPr marL="285750" indent="-285750">
              <a:buFontTx/>
              <a:buChar char="-"/>
            </a:pPr>
            <a:r>
              <a:rPr lang="en-US" sz="1600">
                <a:latin typeface="Arial (Body)"/>
              </a:rPr>
              <a:t>Bạn </a:t>
            </a:r>
            <a:r>
              <a:rPr lang="en-US" sz="1600" dirty="0" err="1">
                <a:latin typeface="Arial (Body)"/>
              </a:rPr>
              <a:t>cũng</a:t>
            </a:r>
            <a:r>
              <a:rPr lang="en-US" sz="1600" dirty="0">
                <a:latin typeface="Arial (Body)"/>
              </a:rPr>
              <a:t> </a:t>
            </a:r>
            <a:r>
              <a:rPr lang="en-US" sz="1600" dirty="0" err="1">
                <a:latin typeface="Arial (Body)"/>
              </a:rPr>
              <a:t>có</a:t>
            </a:r>
            <a:r>
              <a:rPr lang="en-US" sz="1600" dirty="0">
                <a:latin typeface="Arial (Body)"/>
              </a:rPr>
              <a:t> </a:t>
            </a:r>
            <a:r>
              <a:rPr lang="en-US" sz="1600" dirty="0" err="1">
                <a:latin typeface="Arial (Body)"/>
              </a:rPr>
              <a:t>thể</a:t>
            </a:r>
            <a:r>
              <a:rPr lang="en-US" sz="1600" dirty="0">
                <a:latin typeface="Arial (Body)"/>
              </a:rPr>
              <a:t> </a:t>
            </a:r>
            <a:r>
              <a:rPr lang="en-US" sz="1600" dirty="0" err="1">
                <a:latin typeface="Arial (Body)"/>
              </a:rPr>
              <a:t>tạo</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trang</a:t>
            </a:r>
            <a:r>
              <a:rPr lang="en-US" sz="1600" dirty="0">
                <a:latin typeface="Arial (Body)"/>
              </a:rPr>
              <a:t> </a:t>
            </a:r>
            <a:r>
              <a:rPr lang="en-US" sz="1600" dirty="0" err="1">
                <a:latin typeface="Arial (Body)"/>
              </a:rPr>
              <a:t>có</a:t>
            </a:r>
            <a:r>
              <a:rPr lang="en-US" sz="1600" dirty="0">
                <a:latin typeface="Arial (Body)"/>
              </a:rPr>
              <a:t> </a:t>
            </a:r>
            <a:r>
              <a:rPr lang="en-US" sz="1600" dirty="0" err="1">
                <a:latin typeface="Arial (Body)"/>
              </a:rPr>
              <a:t>chế</a:t>
            </a:r>
            <a:r>
              <a:rPr lang="en-US" sz="1600" dirty="0">
                <a:latin typeface="Arial (Body)"/>
              </a:rPr>
              <a:t> </a:t>
            </a:r>
            <a:r>
              <a:rPr lang="en-US" sz="1600" dirty="0" err="1">
                <a:latin typeface="Arial (Body)"/>
              </a:rPr>
              <a:t>độ</a:t>
            </a:r>
            <a:r>
              <a:rPr lang="en-US" sz="1600" dirty="0">
                <a:latin typeface="Arial (Body)"/>
              </a:rPr>
              <a:t> </a:t>
            </a:r>
            <a:r>
              <a:rPr lang="en-US" sz="1600" dirty="0" err="1">
                <a:latin typeface="Arial (Body)"/>
              </a:rPr>
              <a:t>xem</a:t>
            </a:r>
            <a:r>
              <a:rPr lang="en-US" sz="1600" dirty="0">
                <a:latin typeface="Arial (Body)"/>
              </a:rPr>
              <a:t> </a:t>
            </a:r>
            <a:r>
              <a:rPr lang="en-US" sz="1600" dirty="0" err="1">
                <a:latin typeface="Arial (Body)"/>
              </a:rPr>
              <a:t>dựa</a:t>
            </a:r>
            <a:r>
              <a:rPr lang="en-US" sz="1600" dirty="0">
                <a:latin typeface="Arial (Body)"/>
              </a:rPr>
              <a:t> </a:t>
            </a:r>
            <a:r>
              <a:rPr lang="en-US" sz="1600" dirty="0" err="1">
                <a:latin typeface="Arial (Body)"/>
              </a:rPr>
              <a:t>trên</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và</a:t>
            </a:r>
            <a:r>
              <a:rPr lang="en-US" sz="1600" dirty="0">
                <a:latin typeface="Arial (Body)"/>
              </a:rPr>
              <a:t> </a:t>
            </a:r>
            <a:r>
              <a:rPr lang="en-US" sz="1600" dirty="0" err="1">
                <a:latin typeface="Arial (Body)"/>
              </a:rPr>
              <a:t>chặn</a:t>
            </a:r>
            <a:r>
              <a:rPr lang="en-US" sz="1600" dirty="0">
                <a:latin typeface="Arial (Body)"/>
              </a:rPr>
              <a:t> </a:t>
            </a:r>
            <a:r>
              <a:rPr lang="en-US" sz="1600" dirty="0" err="1">
                <a:latin typeface="Arial (Body)"/>
              </a:rPr>
              <a:t>hiển</a:t>
            </a:r>
            <a:r>
              <a:rPr lang="en-US" sz="1600" dirty="0">
                <a:latin typeface="Arial (Body)"/>
              </a:rPr>
              <a:t> </a:t>
            </a:r>
            <a:r>
              <a:rPr lang="en-US" sz="1600" dirty="0" err="1">
                <a:latin typeface="Arial (Body)"/>
              </a:rPr>
              <a:t>thị</a:t>
            </a:r>
            <a:r>
              <a:rPr lang="en-US" sz="1600">
                <a:latin typeface="Arial (Body)"/>
              </a:rPr>
              <a:t>. </a:t>
            </a:r>
          </a:p>
          <a:p>
            <a:pPr marL="285750" indent="-285750">
              <a:buFontTx/>
              <a:buChar char="-"/>
            </a:pPr>
            <a:r>
              <a:rPr lang="en-US" sz="1600">
                <a:latin typeface="Arial (Body)"/>
              </a:rPr>
              <a:t>Ngoài </a:t>
            </a:r>
            <a:r>
              <a:rPr lang="en-US" sz="1600" dirty="0" err="1">
                <a:latin typeface="Arial (Body)"/>
              </a:rPr>
              <a:t>ra</a:t>
            </a:r>
            <a:r>
              <a:rPr lang="en-US" sz="1600" dirty="0">
                <a:latin typeface="Arial (Body)"/>
              </a:rPr>
              <a:t>, </a:t>
            </a:r>
            <a:r>
              <a:rPr lang="en-US" sz="1600" dirty="0" err="1">
                <a:latin typeface="Arial (Body)"/>
              </a:rPr>
              <a:t>còn</a:t>
            </a:r>
            <a:r>
              <a:rPr lang="en-US" sz="1600" dirty="0">
                <a:latin typeface="Arial (Body)"/>
              </a:rPr>
              <a:t> </a:t>
            </a:r>
            <a:r>
              <a:rPr lang="en-US" sz="1600" dirty="0" err="1">
                <a:latin typeface="Arial (Body)"/>
              </a:rPr>
              <a:t>hỗ</a:t>
            </a:r>
            <a:r>
              <a:rPr lang="en-US" sz="1600" dirty="0">
                <a:latin typeface="Arial (Body)"/>
              </a:rPr>
              <a:t> </a:t>
            </a:r>
            <a:r>
              <a:rPr lang="en-US" sz="1600" dirty="0" err="1">
                <a:latin typeface="Arial (Body)"/>
              </a:rPr>
              <a:t>trợ</a:t>
            </a:r>
            <a:r>
              <a:rPr lang="en-US" sz="1600" dirty="0">
                <a:latin typeface="Arial (Body)"/>
              </a:rPr>
              <a:t> </a:t>
            </a:r>
            <a:r>
              <a:rPr lang="en-US" sz="1600" dirty="0" err="1">
                <a:latin typeface="Arial (Body)"/>
              </a:rPr>
              <a:t>thêm</a:t>
            </a:r>
            <a:r>
              <a:rPr lang="en-US" sz="1600" dirty="0">
                <a:latin typeface="Arial (Body)"/>
              </a:rPr>
              <a:t> </a:t>
            </a:r>
            <a:r>
              <a:rPr lang="en-US" sz="1600" dirty="0" err="1">
                <a:latin typeface="Arial (Body)"/>
              </a:rPr>
              <a:t>tính</a:t>
            </a:r>
            <a:r>
              <a:rPr lang="en-US" sz="1600" dirty="0">
                <a:latin typeface="Arial (Body)"/>
              </a:rPr>
              <a:t> </a:t>
            </a:r>
            <a:r>
              <a:rPr lang="en-US" sz="1600" dirty="0" err="1">
                <a:latin typeface="Arial (Body)"/>
              </a:rPr>
              <a:t>năng</a:t>
            </a:r>
            <a:r>
              <a:rPr lang="en-US" sz="1600" dirty="0">
                <a:latin typeface="Arial (Body)"/>
              </a:rPr>
              <a:t> </a:t>
            </a:r>
            <a:r>
              <a:rPr lang="en-US" sz="1600" dirty="0" err="1">
                <a:latin typeface="Arial (Body)"/>
              </a:rPr>
              <a:t>cập</a:t>
            </a:r>
            <a:r>
              <a:rPr lang="en-US" sz="1600" dirty="0">
                <a:latin typeface="Arial (Body)"/>
              </a:rPr>
              <a:t> </a:t>
            </a:r>
            <a:r>
              <a:rPr lang="en-US" sz="1600" dirty="0" err="1">
                <a:latin typeface="Arial (Body)"/>
              </a:rPr>
              <a:t>nhật</a:t>
            </a:r>
            <a:r>
              <a:rPr lang="en-US" sz="1600" dirty="0">
                <a:latin typeface="Arial (Body)"/>
              </a:rPr>
              <a:t> </a:t>
            </a:r>
            <a:r>
              <a:rPr lang="en-US" sz="1600" dirty="0" err="1">
                <a:latin typeface="Arial (Body)"/>
              </a:rPr>
              <a:t>bản</a:t>
            </a:r>
            <a:r>
              <a:rPr lang="en-US" sz="1600" dirty="0">
                <a:latin typeface="Arial (Body)"/>
              </a:rPr>
              <a:t> </a:t>
            </a:r>
            <a:r>
              <a:rPr lang="en-US" sz="1600" dirty="0" err="1">
                <a:latin typeface="Arial (Body)"/>
              </a:rPr>
              <a:t>dịch</a:t>
            </a:r>
            <a:r>
              <a:rPr lang="en-US" sz="1600" dirty="0">
                <a:latin typeface="Arial (Body)"/>
              </a:rPr>
              <a:t> </a:t>
            </a:r>
            <a:r>
              <a:rPr lang="en-US" sz="1600" dirty="0" err="1">
                <a:latin typeface="Arial (Body)"/>
              </a:rPr>
              <a:t>tự</a:t>
            </a:r>
            <a:r>
              <a:rPr lang="en-US" sz="1600" dirty="0">
                <a:latin typeface="Arial (Body)"/>
              </a:rPr>
              <a:t> </a:t>
            </a:r>
            <a:r>
              <a:rPr lang="en-US" sz="1600" dirty="0" err="1">
                <a:latin typeface="Arial (Body)"/>
              </a:rPr>
              <a:t>động</a:t>
            </a:r>
            <a:r>
              <a:rPr lang="en-US" sz="1600" dirty="0">
                <a:latin typeface="Arial (Body)"/>
              </a:rPr>
              <a:t> </a:t>
            </a:r>
            <a:r>
              <a:rPr lang="en-US" sz="1600" dirty="0" err="1">
                <a:latin typeface="Arial (Body)"/>
              </a:rPr>
              <a:t>từ</a:t>
            </a:r>
            <a:r>
              <a:rPr lang="en-US" sz="1600" dirty="0">
                <a:latin typeface="Arial (Body)"/>
              </a:rPr>
              <a:t> </a:t>
            </a:r>
            <a:r>
              <a:rPr lang="en-US" sz="1600" dirty="0" err="1">
                <a:latin typeface="Arial (Body)"/>
              </a:rPr>
              <a:t>cộng</a:t>
            </a:r>
            <a:r>
              <a:rPr lang="en-US" sz="1600" dirty="0">
                <a:latin typeface="Arial (Body)"/>
              </a:rPr>
              <a:t> </a:t>
            </a:r>
            <a:r>
              <a:rPr lang="en-US" sz="1600" dirty="0" err="1">
                <a:latin typeface="Arial (Body)"/>
              </a:rPr>
              <a:t>đồng</a:t>
            </a:r>
            <a:r>
              <a:rPr lang="en-US" sz="1600" dirty="0">
                <a:latin typeface="Arial (Body)"/>
              </a:rPr>
              <a:t> </a:t>
            </a:r>
            <a:r>
              <a:rPr lang="en-US" sz="1600" dirty="0" err="1">
                <a:latin typeface="Arial (Body)"/>
              </a:rPr>
              <a:t>đóng</a:t>
            </a:r>
            <a:r>
              <a:rPr lang="en-US" sz="1600" dirty="0">
                <a:latin typeface="Arial (Body)"/>
              </a:rPr>
              <a:t> </a:t>
            </a:r>
            <a:r>
              <a:rPr lang="en-US" sz="1600" dirty="0" err="1">
                <a:latin typeface="Arial (Body)"/>
              </a:rPr>
              <a:t>góp</a:t>
            </a:r>
            <a:r>
              <a:rPr lang="en-US" sz="1600" dirty="0">
                <a:latin typeface="Arial (Body)"/>
              </a:rPr>
              <a:t>. </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2.3.4. </a:t>
            </a:r>
            <a:r>
              <a:rPr lang="en-US" dirty="0" err="1"/>
              <a:t>Hỗ</a:t>
            </a:r>
            <a:r>
              <a:rPr lang="en-US" dirty="0"/>
              <a:t> </a:t>
            </a:r>
            <a:r>
              <a:rPr lang="en-US" dirty="0" err="1"/>
              <a:t>trợ</a:t>
            </a:r>
            <a:r>
              <a:rPr lang="en-US" dirty="0"/>
              <a:t> </a:t>
            </a:r>
            <a:r>
              <a:rPr lang="en-US" dirty="0" err="1"/>
              <a:t>đa</a:t>
            </a:r>
            <a:r>
              <a:rPr lang="en-US" dirty="0"/>
              <a:t> </a:t>
            </a:r>
            <a:r>
              <a:rPr lang="en-US" dirty="0" err="1"/>
              <a:t>ngôn</a:t>
            </a:r>
            <a:r>
              <a:rPr lang="en-US" dirty="0"/>
              <a:t> </a:t>
            </a:r>
            <a:r>
              <a:rPr lang="en-US" dirty="0" err="1"/>
              <a:t>ngữ</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04868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26</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308324"/>
          </a:xfrm>
          <a:prstGeom prst="rect">
            <a:avLst/>
          </a:prstGeom>
          <a:noFill/>
        </p:spPr>
        <p:txBody>
          <a:bodyPr wrap="square" rtlCol="0">
            <a:spAutoFit/>
          </a:bodyPr>
          <a:lstStyle/>
          <a:p>
            <a:pPr marL="285750" indent="-285750">
              <a:buFontTx/>
              <a:buChar char="-"/>
            </a:pPr>
            <a:r>
              <a:rPr lang="vi-VN" sz="1600">
                <a:latin typeface="Arial (Body)"/>
              </a:rPr>
              <a:t>Drupal </a:t>
            </a:r>
            <a:r>
              <a:rPr lang="vi-VN" sz="1600" dirty="0">
                <a:latin typeface="Arial (Body)"/>
              </a:rPr>
              <a:t>8 có hệ quản lý cấu hình được tích hợp sẵn ở cấp độ file-system nên có thể chuyển một số thành phần (như kiểu nội dung, kiểu xem hoặc trường, v.v) từ môi trường cục bộ lên server một cách dễ </a:t>
            </a:r>
            <a:r>
              <a:rPr lang="vi-VN" sz="1600">
                <a:latin typeface="Arial (Body)"/>
              </a:rPr>
              <a:t>dàng.</a:t>
            </a:r>
            <a:endParaRPr lang="en-US" sz="1600">
              <a:latin typeface="Arial (Body)"/>
            </a:endParaRPr>
          </a:p>
          <a:p>
            <a:pPr marL="285750" indent="-285750">
              <a:buFontTx/>
              <a:buChar char="-"/>
            </a:pPr>
            <a:r>
              <a:rPr lang="vi-VN" sz="1600">
                <a:latin typeface="Arial (Body)"/>
              </a:rPr>
              <a:t>Bạn </a:t>
            </a:r>
            <a:r>
              <a:rPr lang="vi-VN" sz="1600" dirty="0">
                <a:latin typeface="Arial (Body)"/>
              </a:rPr>
              <a:t>có thể sử dụng hệ thống kiểm soát phiên bản để theo dõi các thay đổi cấu hình</a:t>
            </a:r>
            <a:r>
              <a:rPr lang="vi-VN" sz="1600">
                <a:latin typeface="Arial (Body)"/>
              </a:rPr>
              <a:t>. </a:t>
            </a:r>
            <a:endParaRPr lang="en-US" sz="1600">
              <a:latin typeface="Arial (Body)"/>
            </a:endParaRPr>
          </a:p>
          <a:p>
            <a:pPr marL="285750" indent="-285750">
              <a:buFontTx/>
              <a:buChar char="-"/>
            </a:pPr>
            <a:r>
              <a:rPr lang="vi-VN" sz="1600">
                <a:latin typeface="Arial (Body)"/>
              </a:rPr>
              <a:t>Dữ </a:t>
            </a:r>
            <a:r>
              <a:rPr lang="vi-VN" sz="1600" dirty="0">
                <a:latin typeface="Arial (Body)"/>
              </a:rPr>
              <a:t>liệu cấu hình được lưu trữ trong các tệp, tách biệt với cơ sở dữ liệu của web.</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2.3.5. </a:t>
            </a:r>
            <a:r>
              <a:rPr lang="en-US" dirty="0" err="1"/>
              <a:t>Quản</a:t>
            </a:r>
            <a:r>
              <a:rPr lang="en-US" dirty="0"/>
              <a:t> </a:t>
            </a:r>
            <a:r>
              <a:rPr lang="en-US" dirty="0" err="1"/>
              <a:t>lí</a:t>
            </a:r>
            <a:r>
              <a:rPr lang="en-US" dirty="0"/>
              <a:t> </a:t>
            </a:r>
            <a:r>
              <a:rPr lang="en-US" dirty="0" err="1"/>
              <a:t>cấu</a:t>
            </a:r>
            <a:r>
              <a:rPr lang="en-US" dirty="0"/>
              <a:t> </a:t>
            </a:r>
            <a:r>
              <a:rPr lang="en-US" dirty="0" err="1"/>
              <a:t>hình</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78691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27</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554545"/>
          </a:xfrm>
          <a:prstGeom prst="rect">
            <a:avLst/>
          </a:prstGeom>
          <a:noFill/>
        </p:spPr>
        <p:txBody>
          <a:bodyPr wrap="square" rtlCol="0">
            <a:spAutoFit/>
          </a:bodyPr>
          <a:lstStyle/>
          <a:p>
            <a:pPr marL="285750" indent="-285750">
              <a:buFontTx/>
              <a:buChar char="-"/>
            </a:pPr>
            <a:r>
              <a:rPr lang="vi-VN" sz="1600" dirty="0">
                <a:latin typeface="Arial (Body)"/>
              </a:rPr>
              <a:t>Các tính năng mới trong Drupal 8 cung cấp cho Trình chỉnh sửa nội dung/</a:t>
            </a:r>
            <a:r>
              <a:rPr lang="vi-VN" sz="1600">
                <a:latin typeface="Arial (Body)"/>
              </a:rPr>
              <a:t>Content Editor </a:t>
            </a:r>
            <a:r>
              <a:rPr lang="vi-VN" sz="1600" dirty="0">
                <a:latin typeface="Arial (Body)"/>
              </a:rPr>
              <a:t>nhiều khả năng hơn, khi tích hợp với trình soạn thảo WYSIWYG CKEditor. Tuy nhiên, cải </a:t>
            </a:r>
            <a:r>
              <a:rPr lang="vi-VN" sz="1600">
                <a:latin typeface="Arial (Body)"/>
              </a:rPr>
              <a:t>tiến </a:t>
            </a:r>
            <a:r>
              <a:rPr lang="en-US" sz="1600">
                <a:latin typeface="Arial (Body)"/>
              </a:rPr>
              <a:t>lớn</a:t>
            </a:r>
            <a:r>
              <a:rPr lang="vi-VN" sz="1600">
                <a:latin typeface="Arial (Body)"/>
              </a:rPr>
              <a:t> nhất </a:t>
            </a:r>
            <a:r>
              <a:rPr lang="en-US" sz="1600">
                <a:latin typeface="Arial (Body)"/>
              </a:rPr>
              <a:t>là</a:t>
            </a:r>
            <a:r>
              <a:rPr lang="vi-VN" sz="1600">
                <a:latin typeface="Arial (Body)"/>
              </a:rPr>
              <a:t> </a:t>
            </a:r>
            <a:r>
              <a:rPr lang="vi-VN" sz="1600" dirty="0">
                <a:latin typeface="Arial (Body)"/>
              </a:rPr>
              <a:t>khả năng </a:t>
            </a:r>
            <a:r>
              <a:rPr lang="vi-VN" sz="1600" dirty="0">
                <a:solidFill>
                  <a:srgbClr val="FF0000"/>
                </a:solidFill>
                <a:latin typeface="Arial (Body)"/>
              </a:rPr>
              <a:t>chỉnh sửa tại chỗ</a:t>
            </a:r>
            <a:r>
              <a:rPr lang="vi-VN" sz="1600" dirty="0">
                <a:latin typeface="Arial (Body)"/>
              </a:rPr>
              <a:t> mà </a:t>
            </a:r>
            <a:r>
              <a:rPr lang="vi-VN" sz="1600">
                <a:latin typeface="Arial (Body)"/>
              </a:rPr>
              <a:t>Drupal 8 hỗ </a:t>
            </a:r>
            <a:r>
              <a:rPr lang="vi-VN" sz="1600" dirty="0">
                <a:latin typeface="Arial (Body)"/>
              </a:rPr>
              <a:t>trợ người dùng.</a:t>
            </a:r>
            <a:endParaRPr lang="en-US" sz="1600" dirty="0">
              <a:latin typeface="Arial (Body)"/>
            </a:endParaRPr>
          </a:p>
          <a:p>
            <a:pPr marL="285750" indent="-285750">
              <a:buFontTx/>
              <a:buChar char="-"/>
            </a:pPr>
            <a:r>
              <a:rPr lang="vi-VN" sz="1600" dirty="0">
                <a:latin typeface="Arial (Body)"/>
              </a:rPr>
              <a:t>Người tạo </a:t>
            </a:r>
            <a:r>
              <a:rPr lang="vi-VN" sz="1600">
                <a:latin typeface="Arial (Body)"/>
              </a:rPr>
              <a:t>trang hoặc editor </a:t>
            </a:r>
            <a:r>
              <a:rPr lang="vi-VN" sz="1600" dirty="0">
                <a:latin typeface="Arial (Body)"/>
              </a:rPr>
              <a:t>có thể chỉnh sửa văn bản trên bất kỳ trang nào mà không phải chuyển sang biểu mẫu chỉnh sửa đầy đủ. Dễ </a:t>
            </a:r>
            <a:r>
              <a:rPr lang="vi-VN" sz="1600">
                <a:latin typeface="Arial (Body)"/>
              </a:rPr>
              <a:t>dàng tạo </a:t>
            </a:r>
            <a:r>
              <a:rPr lang="vi-VN" sz="1600" dirty="0">
                <a:latin typeface="Arial (Body)"/>
              </a:rPr>
              <a:t>draft hơn và bảo mật cũng được nâng cao hơn.</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2.3.6. </a:t>
            </a:r>
            <a:r>
              <a:rPr lang="en-US" dirty="0" err="1"/>
              <a:t>Dễ</a:t>
            </a:r>
            <a:r>
              <a:rPr lang="en-US" dirty="0"/>
              <a:t> </a:t>
            </a:r>
            <a:r>
              <a:rPr lang="en-US" dirty="0" err="1"/>
              <a:t>dàng</a:t>
            </a:r>
            <a:r>
              <a:rPr lang="en-US" dirty="0"/>
              <a:t> </a:t>
            </a:r>
            <a:r>
              <a:rPr lang="en-US" dirty="0" err="1"/>
              <a:t>soạn</a:t>
            </a:r>
            <a:r>
              <a:rPr lang="en-US" dirty="0"/>
              <a:t> </a:t>
            </a:r>
            <a:r>
              <a:rPr lang="en-US" dirty="0" err="1"/>
              <a:t>thảo</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21416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28</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3293209"/>
          </a:xfrm>
          <a:prstGeom prst="rect">
            <a:avLst/>
          </a:prstGeom>
          <a:noFill/>
        </p:spPr>
        <p:txBody>
          <a:bodyPr wrap="square" rtlCol="0">
            <a:spAutoFit/>
          </a:bodyPr>
          <a:lstStyle/>
          <a:p>
            <a:pPr marL="285750" indent="-285750">
              <a:buFontTx/>
              <a:buChar char="-"/>
            </a:pPr>
            <a:r>
              <a:rPr lang="vi-VN" sz="1600" dirty="0">
                <a:latin typeface="Arial (Body)"/>
              </a:rPr>
              <a:t>Được đánh giá là một tính năng tuyệt vời khi có thể xem và chỉnh sửa nhanh chóng và trực tiếp khi cần. Ngay khi bạn log-in, nội dung sẽ sẵn sàng để bạn thêm và chỉnh sửa nhanh từ front-end.</a:t>
            </a:r>
            <a:endParaRPr lang="en-US" sz="1600" dirty="0">
              <a:latin typeface="Arial (Body)"/>
            </a:endParaRPr>
          </a:p>
          <a:p>
            <a:pPr marL="285750" indent="-285750">
              <a:buFontTx/>
              <a:buChar char="-"/>
            </a:pPr>
            <a:r>
              <a:rPr lang="vi-VN" sz="1600" dirty="0">
                <a:latin typeface="Arial (Body)"/>
              </a:rPr>
              <a:t>View có vị trí rất cao trong phân cấp mô-đun Drupal, vì nó được xem là một phần không thể tách rời của hầu hết các dự án web và có nhiều tác vụ không thể thực hiện được nếu thiếu yếu tố này. Các web designer dùng module này để xuất </a:t>
            </a:r>
            <a:r>
              <a:rPr lang="vi-VN" sz="1600">
                <a:latin typeface="Arial (Body)"/>
              </a:rPr>
              <a:t>các </a:t>
            </a:r>
            <a:r>
              <a:rPr lang="en-US" sz="1600">
                <a:latin typeface="Arial (Body)"/>
              </a:rPr>
              <a:t>hình ảnh</a:t>
            </a:r>
            <a:r>
              <a:rPr lang="vi-VN" sz="1600">
                <a:latin typeface="Arial (Body)"/>
              </a:rPr>
              <a:t>, bản </a:t>
            </a:r>
            <a:r>
              <a:rPr lang="vi-VN" sz="1600" dirty="0">
                <a:latin typeface="Arial (Body)"/>
              </a:rPr>
              <a:t>đồ, đồ thị, danh sách, bài đăng, bảng, menu, báo cáo… </a:t>
            </a:r>
            <a:endParaRPr lang="en-US" sz="1600" dirty="0">
              <a:latin typeface="Arial (Body)"/>
            </a:endParaRPr>
          </a:p>
          <a:p>
            <a:pPr marL="285750" indent="-285750">
              <a:buFontTx/>
              <a:buChar char="-"/>
            </a:pPr>
            <a:r>
              <a:rPr lang="vi-VN" sz="1600" dirty="0">
                <a:latin typeface="Arial (Body)"/>
              </a:rPr>
              <a:t>Với Drupal 8, tính năng View được tích hợp sẵn </a:t>
            </a:r>
            <a:r>
              <a:rPr lang="vi-VN" sz="1600">
                <a:latin typeface="Arial (Body)"/>
              </a:rPr>
              <a:t>trong lõi</a:t>
            </a:r>
            <a:r>
              <a:rPr lang="en-US" sz="1600">
                <a:latin typeface="Arial (Body)"/>
              </a:rPr>
              <a:t>.</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2.3.7. </a:t>
            </a:r>
            <a:r>
              <a:rPr lang="en-US" dirty="0" err="1"/>
              <a:t>Chỉnh</a:t>
            </a:r>
            <a:r>
              <a:rPr lang="en-US" dirty="0"/>
              <a:t> </a:t>
            </a:r>
            <a:r>
              <a:rPr lang="en-US" dirty="0" err="1"/>
              <a:t>sửa</a:t>
            </a:r>
            <a:r>
              <a:rPr lang="en-US" dirty="0"/>
              <a:t> </a:t>
            </a:r>
            <a:r>
              <a:rPr lang="en-US" dirty="0" err="1"/>
              <a:t>nhanh</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36544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29</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308324"/>
          </a:xfrm>
          <a:prstGeom prst="rect">
            <a:avLst/>
          </a:prstGeom>
          <a:noFill/>
        </p:spPr>
        <p:txBody>
          <a:bodyPr wrap="square" rtlCol="0">
            <a:spAutoFit/>
          </a:bodyPr>
          <a:lstStyle/>
          <a:p>
            <a:pPr marL="285750" indent="-285750">
              <a:buFontTx/>
              <a:buChar char="-"/>
            </a:pPr>
            <a:r>
              <a:rPr lang="vi-VN" sz="1600" dirty="0">
                <a:latin typeface="Arial (Body)"/>
              </a:rPr>
              <a:t>Drupal 8 hỗ trợ các công nghệ truy cập tiêu chuẩn </a:t>
            </a:r>
            <a:r>
              <a:rPr lang="vi-VN" sz="1600">
                <a:latin typeface="Arial (Body)"/>
              </a:rPr>
              <a:t>tuyệt vời, </a:t>
            </a:r>
            <a:r>
              <a:rPr lang="vi-VN" sz="1600" dirty="0">
                <a:latin typeface="Arial (Body)"/>
              </a:rPr>
              <a:t>như WAIARIA. ARIA Live Notification API và Tab Manager là những cải tiến đáng kể trong Drupal 8, cung cấp khả năng kiểm soát các </a:t>
            </a:r>
            <a:r>
              <a:rPr lang="vi-VN" sz="1600">
                <a:latin typeface="Arial (Body)"/>
              </a:rPr>
              <a:t>ứng dụng</a:t>
            </a:r>
            <a:r>
              <a:rPr lang="en-US" sz="1600">
                <a:latin typeface="Arial (Body)"/>
              </a:rPr>
              <a:t>.</a:t>
            </a:r>
            <a:endParaRPr lang="en-US" sz="1600" dirty="0">
              <a:latin typeface="Arial (Body)"/>
            </a:endParaRPr>
          </a:p>
          <a:p>
            <a:pPr marL="285750" indent="-285750">
              <a:buFontTx/>
              <a:buChar char="-"/>
            </a:pPr>
            <a:r>
              <a:rPr lang="vi-VN" sz="1600" dirty="0">
                <a:latin typeface="Arial (Body)"/>
              </a:rPr>
              <a:t>Sự kết hợp ăn ý giữa kích thước phông chữ </a:t>
            </a:r>
            <a:r>
              <a:rPr lang="vi-VN" sz="1600" dirty="0">
                <a:solidFill>
                  <a:srgbClr val="FF0000"/>
                </a:solidFill>
                <a:latin typeface="Arial (Body)"/>
              </a:rPr>
              <a:t>dễ nhìn</a:t>
            </a:r>
            <a:r>
              <a:rPr lang="vi-VN" sz="1600" dirty="0">
                <a:latin typeface="Arial (Body)"/>
              </a:rPr>
              <a:t>, tinh chỉnh tương phản màu sắc, hộp thoại tự động jQuery UI và các hộp thoại modal giúp </a:t>
            </a:r>
            <a:r>
              <a:rPr lang="vi-VN" sz="1600">
                <a:latin typeface="Arial (Body)"/>
              </a:rPr>
              <a:t>bạn </a:t>
            </a:r>
            <a:r>
              <a:rPr lang="en-US" sz="1600">
                <a:latin typeface="Arial (Body)"/>
              </a:rPr>
              <a:t>sử dụng</a:t>
            </a:r>
            <a:r>
              <a:rPr lang="vi-VN" sz="1600">
                <a:latin typeface="Arial (Body)"/>
              </a:rPr>
              <a:t> dễ </a:t>
            </a:r>
            <a:r>
              <a:rPr lang="vi-VN" sz="1600" dirty="0">
                <a:latin typeface="Arial (Body)"/>
              </a:rPr>
              <a:t>dàng </a:t>
            </a:r>
            <a:r>
              <a:rPr lang="vi-VN" sz="1600">
                <a:latin typeface="Arial (Body)"/>
              </a:rPr>
              <a:t>hơn.</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2.3.8. </a:t>
            </a:r>
            <a:r>
              <a:rPr lang="en-US" dirty="0" err="1"/>
              <a:t>Hỗ</a:t>
            </a:r>
            <a:r>
              <a:rPr lang="en-US" dirty="0"/>
              <a:t> </a:t>
            </a:r>
            <a:r>
              <a:rPr lang="en-US" dirty="0" err="1"/>
              <a:t>trợ</a:t>
            </a:r>
            <a:r>
              <a:rPr lang="en-US" dirty="0"/>
              <a:t> </a:t>
            </a:r>
            <a:r>
              <a:rPr lang="en-US" dirty="0" err="1"/>
              <a:t>truy</a:t>
            </a:r>
            <a:r>
              <a:rPr lang="en-US" dirty="0"/>
              <a:t> </a:t>
            </a:r>
            <a:r>
              <a:rPr lang="en-US" dirty="0" err="1"/>
              <a:t>cập</a:t>
            </a:r>
            <a:r>
              <a:rPr lang="en-US" dirty="0"/>
              <a:t> </a:t>
            </a:r>
            <a:r>
              <a:rPr lang="en-US" dirty="0" err="1"/>
              <a:t>tốt</a:t>
            </a:r>
            <a:r>
              <a:rPr lang="en-US" dirty="0"/>
              <a:t> </a:t>
            </a:r>
            <a:r>
              <a:rPr lang="en-US" dirty="0" err="1"/>
              <a:t>hơn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290383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646331"/>
          </a:xfrm>
          <a:prstGeom prst="rect">
            <a:avLst/>
          </a:prstGeom>
          <a:noFill/>
        </p:spPr>
        <p:txBody>
          <a:bodyPr wrap="square" rtlCol="0">
            <a:spAutoFit/>
          </a:bodyPr>
          <a:lstStyle/>
          <a:p>
            <a:r>
              <a:rPr lang="en-US" dirty="0"/>
              <a:t>1.1. </a:t>
            </a:r>
            <a:r>
              <a:rPr lang="vi-VN" dirty="0"/>
              <a:t>G</a:t>
            </a:r>
            <a:r>
              <a:rPr lang="en-US" dirty="0" err="1"/>
              <a:t>iới</a:t>
            </a:r>
            <a:r>
              <a:rPr lang="en-US" dirty="0"/>
              <a:t> </a:t>
            </a:r>
            <a:r>
              <a:rPr lang="en-US" dirty="0" err="1"/>
              <a:t>thiệu</a:t>
            </a:r>
            <a:r>
              <a:rPr lang="en-US" dirty="0"/>
              <a:t> </a:t>
            </a:r>
            <a:r>
              <a:rPr lang="en-US" dirty="0" err="1"/>
              <a:t>mã</a:t>
            </a:r>
            <a:r>
              <a:rPr lang="en-US" dirty="0"/>
              <a:t> </a:t>
            </a:r>
            <a:r>
              <a:rPr lang="en-US" dirty="0" err="1"/>
              <a:t>nguồn</a:t>
            </a:r>
            <a:r>
              <a:rPr lang="en-US" dirty="0"/>
              <a:t> </a:t>
            </a:r>
            <a:r>
              <a:rPr lang="en-US" dirty="0" err="1"/>
              <a:t>mở</a:t>
            </a:r>
            <a:r>
              <a:rPr lang="en-US" dirty="0"/>
              <a:t/>
            </a:r>
            <a:br>
              <a:rPr lang="en-US" dirty="0"/>
            </a:b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6675797" y="1294445"/>
            <a:ext cx="5135188" cy="3293209"/>
          </a:xfrm>
          <a:prstGeom prst="rect">
            <a:avLst/>
          </a:prstGeom>
          <a:noFill/>
        </p:spPr>
        <p:txBody>
          <a:bodyPr wrap="square" rtlCol="0">
            <a:spAutoFit/>
          </a:bodyPr>
          <a:lstStyle/>
          <a:p>
            <a:pPr marL="285750" indent="-285750">
              <a:buFontTx/>
              <a:buChar char="-"/>
            </a:pPr>
            <a:r>
              <a:rPr lang="vi-VN" sz="1600" dirty="0">
                <a:latin typeface="Arial (Body)"/>
              </a:rPr>
              <a:t>Phần mềm mã nguồn </a:t>
            </a:r>
            <a:r>
              <a:rPr lang="vi-VN" sz="1600">
                <a:latin typeface="Arial (Body)"/>
              </a:rPr>
              <a:t>mở là</a:t>
            </a:r>
            <a:r>
              <a:rPr lang="vi-VN" sz="1600" dirty="0">
                <a:latin typeface="Arial (Body)"/>
              </a:rPr>
              <a:t>: những phần mềm được cung cấp dưới dạng cả mã </a:t>
            </a:r>
            <a:r>
              <a:rPr lang="vi-VN" sz="1600">
                <a:latin typeface="Arial (Body)"/>
              </a:rPr>
              <a:t>và nguồn</a:t>
            </a:r>
            <a:r>
              <a:rPr lang="en-US" sz="1600">
                <a:latin typeface="Arial (Body)"/>
              </a:rPr>
              <a:t>.</a:t>
            </a:r>
          </a:p>
          <a:p>
            <a:pPr marL="285750" indent="-285750">
              <a:buFontTx/>
              <a:buChar char="-"/>
            </a:pPr>
            <a:r>
              <a:rPr lang="en-US" sz="1600">
                <a:latin typeface="Arial (Body)"/>
              </a:rPr>
              <a:t>M</a:t>
            </a:r>
            <a:r>
              <a:rPr lang="vi-VN" sz="1600">
                <a:latin typeface="Arial (Body)"/>
              </a:rPr>
              <a:t>iễn </a:t>
            </a:r>
            <a:r>
              <a:rPr lang="vi-VN" sz="1600" dirty="0">
                <a:latin typeface="Arial (Body)"/>
              </a:rPr>
              <a:t>phí về giá mua mà chủ yếu là miễn phí về </a:t>
            </a:r>
            <a:r>
              <a:rPr lang="vi-VN" sz="1600">
                <a:latin typeface="Arial (Body)"/>
              </a:rPr>
              <a:t>bản quyền</a:t>
            </a:r>
            <a:r>
              <a:rPr lang="en-US" sz="1600">
                <a:latin typeface="Arial (Body)"/>
              </a:rPr>
              <a:t>.</a:t>
            </a:r>
          </a:p>
          <a:p>
            <a:pPr marL="285750" indent="-285750">
              <a:buFontTx/>
              <a:buChar char="-"/>
            </a:pPr>
            <a:r>
              <a:rPr lang="en-US" sz="1600">
                <a:latin typeface="Arial (Body)"/>
              </a:rPr>
              <a:t>N</a:t>
            </a:r>
            <a:r>
              <a:rPr lang="vi-VN" sz="1600">
                <a:latin typeface="Arial (Body)"/>
              </a:rPr>
              <a:t>gười </a:t>
            </a:r>
            <a:r>
              <a:rPr lang="vi-VN" sz="1600" dirty="0">
                <a:latin typeface="Arial (Body)"/>
              </a:rPr>
              <a:t>dùng có quyền sửa đổi, cải tiến, phát triển, nâng cấp theo một số nguyên </a:t>
            </a:r>
            <a:r>
              <a:rPr lang="vi-VN" sz="1600">
                <a:latin typeface="Arial (Body)"/>
              </a:rPr>
              <a:t>tắc chung</a:t>
            </a:r>
            <a:r>
              <a:rPr lang="en-US" sz="1600">
                <a:latin typeface="Arial (Body)"/>
              </a:rPr>
              <a:t> được</a:t>
            </a:r>
            <a:r>
              <a:rPr lang="vi-VN" sz="1600">
                <a:latin typeface="Arial (Body)"/>
              </a:rPr>
              <a:t> </a:t>
            </a:r>
            <a:r>
              <a:rPr lang="vi-VN" sz="1600" dirty="0">
                <a:latin typeface="Arial (Body)"/>
              </a:rPr>
              <a:t>quy định trong giấy phép phần mềm mã nguồn mở</a:t>
            </a:r>
            <a:r>
              <a:rPr lang="en-US" sz="1600" dirty="0">
                <a:latin typeface="Arial (Body)"/>
              </a:rPr>
              <a:t>.</a:t>
            </a:r>
          </a:p>
          <a:p>
            <a:pPr marL="285750" indent="-285750">
              <a:buFontTx/>
              <a:buChar char="-"/>
            </a:pPr>
            <a:r>
              <a:rPr lang="vi-VN" sz="1600" dirty="0">
                <a:latin typeface="Arial (Body)"/>
              </a:rPr>
              <a:t>Nhà cung cấp phần mềm mã nguồn mở có quyền yêu cầu người dùng trả một số chi phí bảo hành, nâng cấp, tư vấn... tức là những dịch vụ thực sự phục vụ người dùng. Nhưng không được bán sản phẩm nguồn mở vì nó là sản phẩm trí tuệ chung, không phải của riêng nhà cung cấp nào</a:t>
            </a:r>
            <a:r>
              <a:rPr lang="en-US" sz="1600" dirty="0">
                <a:latin typeface="Arial (Body)"/>
              </a:rPr>
              <a: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30</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323439"/>
          </a:xfrm>
          <a:prstGeom prst="rect">
            <a:avLst/>
          </a:prstGeom>
          <a:noFill/>
        </p:spPr>
        <p:txBody>
          <a:bodyPr wrap="square" rtlCol="0">
            <a:spAutoFit/>
          </a:bodyPr>
          <a:lstStyle/>
          <a:p>
            <a:pPr marL="285750" indent="-285750">
              <a:buFontTx/>
              <a:buChar char="-"/>
            </a:pPr>
            <a:r>
              <a:rPr lang="vi-VN" sz="1600">
                <a:latin typeface="Arial (Body)"/>
              </a:rPr>
              <a:t>Drupal </a:t>
            </a:r>
            <a:r>
              <a:rPr lang="vi-VN" sz="1600" dirty="0">
                <a:latin typeface="Arial (Body)"/>
              </a:rPr>
              <a:t>8 cho phép sử dụng chính nền tảng của mình như một nguồn dữ liệu, với nội dung đầu ra là JSON </a:t>
            </a:r>
            <a:r>
              <a:rPr lang="vi-VN" sz="1600">
                <a:latin typeface="Arial (Body)"/>
              </a:rPr>
              <a:t>hoặc XML</a:t>
            </a:r>
            <a:r>
              <a:rPr lang="en-US" sz="1600">
                <a:latin typeface="Arial (Body)"/>
              </a:rPr>
              <a:t>.</a:t>
            </a:r>
          </a:p>
          <a:p>
            <a:pPr marL="285750" indent="-285750">
              <a:buFontTx/>
              <a:buChar char="-"/>
            </a:pPr>
            <a:r>
              <a:rPr lang="vi-VN" sz="1600">
                <a:latin typeface="Arial (Body)"/>
              </a:rPr>
              <a:t>Drupal </a:t>
            </a:r>
            <a:r>
              <a:rPr lang="vi-VN" sz="1600" dirty="0">
                <a:latin typeface="Arial (Body)"/>
              </a:rPr>
              <a:t>8 triển khai ngôn ngữ ứng dụng HAL cho phép khai thác các dịch vụ web đơn giản hơn.</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2.3.9. </a:t>
            </a:r>
            <a:r>
              <a:rPr lang="en-US" dirty="0" err="1"/>
              <a:t>Tích</a:t>
            </a:r>
            <a:r>
              <a:rPr lang="en-US" dirty="0"/>
              <a:t> </a:t>
            </a:r>
            <a:r>
              <a:rPr lang="en-US" dirty="0" err="1"/>
              <a:t>hợp</a:t>
            </a:r>
            <a:r>
              <a:rPr lang="en-US" dirty="0"/>
              <a:t> web service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69867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31</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062103"/>
          </a:xfrm>
          <a:prstGeom prst="rect">
            <a:avLst/>
          </a:prstGeom>
          <a:noFill/>
        </p:spPr>
        <p:txBody>
          <a:bodyPr wrap="square" rtlCol="0">
            <a:spAutoFit/>
          </a:bodyPr>
          <a:lstStyle/>
          <a:p>
            <a:pPr marL="285750" indent="-285750">
              <a:buFontTx/>
              <a:buChar char="-"/>
            </a:pPr>
            <a:r>
              <a:rPr lang="vi-VN" sz="1600">
                <a:latin typeface="Arial (Body)"/>
              </a:rPr>
              <a:t>Drupal </a:t>
            </a:r>
            <a:r>
              <a:rPr lang="vi-VN" sz="1600" dirty="0">
                <a:latin typeface="Arial (Body)"/>
              </a:rPr>
              <a:t>8 lưu trữ tất cả các đối tượng và chỉ tải JavaScript khi cần thiết</a:t>
            </a:r>
            <a:r>
              <a:rPr lang="vi-VN" sz="1600">
                <a:latin typeface="Arial (Body)"/>
              </a:rPr>
              <a:t>. </a:t>
            </a:r>
            <a:endParaRPr lang="en-US" sz="1600">
              <a:latin typeface="Arial (Body)"/>
            </a:endParaRPr>
          </a:p>
          <a:p>
            <a:pPr marL="285750" indent="-285750">
              <a:buFontTx/>
              <a:buChar char="-"/>
            </a:pPr>
            <a:r>
              <a:rPr lang="vi-VN" sz="1600">
                <a:latin typeface="Arial (Body)"/>
              </a:rPr>
              <a:t>Khi </a:t>
            </a:r>
            <a:r>
              <a:rPr lang="vi-VN" sz="1600" dirty="0">
                <a:latin typeface="Arial (Body)"/>
              </a:rPr>
              <a:t>page được view, sẽ không cần phải tải lại nội dung</a:t>
            </a:r>
            <a:r>
              <a:rPr lang="vi-VN" sz="1600">
                <a:latin typeface="Arial (Body)"/>
              </a:rPr>
              <a:t>. </a:t>
            </a:r>
            <a:endParaRPr lang="en-US" sz="1600">
              <a:latin typeface="Arial (Body)"/>
            </a:endParaRPr>
          </a:p>
          <a:p>
            <a:pPr marL="285750" indent="-285750">
              <a:buFontTx/>
              <a:buChar char="-"/>
            </a:pPr>
            <a:r>
              <a:rPr lang="vi-VN" sz="1600">
                <a:latin typeface="Arial (Body)"/>
              </a:rPr>
              <a:t>Nội </a:t>
            </a:r>
            <a:r>
              <a:rPr lang="vi-VN" sz="1600" dirty="0">
                <a:latin typeface="Arial (Body)"/>
              </a:rPr>
              <a:t>dung đã được lưu trước đó sẽ tự động được tải từ cache</a:t>
            </a:r>
            <a:r>
              <a:rPr lang="vi-VN" sz="1600">
                <a:latin typeface="Arial (Body)"/>
              </a:rPr>
              <a:t>. </a:t>
            </a:r>
            <a:endParaRPr lang="en-US" sz="1600">
              <a:latin typeface="Arial (Body)"/>
            </a:endParaRPr>
          </a:p>
          <a:p>
            <a:pPr marL="285750" indent="-285750">
              <a:buFontTx/>
              <a:buChar char="-"/>
            </a:pPr>
            <a:r>
              <a:rPr lang="vi-VN" sz="1600">
                <a:latin typeface="Arial (Body)"/>
              </a:rPr>
              <a:t>Ngay </a:t>
            </a:r>
            <a:r>
              <a:rPr lang="vi-VN" sz="1600" dirty="0">
                <a:latin typeface="Arial (Body)"/>
              </a:rPr>
              <a:t>khi được cài đặt và khởi động, cache sẽ tự động </a:t>
            </a:r>
            <a:r>
              <a:rPr lang="vi-VN" sz="1600">
                <a:latin typeface="Arial (Body)"/>
              </a:rPr>
              <a:t>được bật</a:t>
            </a:r>
            <a:r>
              <a:rPr lang="en-US" sz="1600">
                <a:latin typeface="Arial (Body)"/>
              </a:rPr>
              <a:t>.</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2.3.10. Loading Speed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11822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32</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077218"/>
          </a:xfrm>
          <a:prstGeom prst="rect">
            <a:avLst/>
          </a:prstGeom>
          <a:noFill/>
        </p:spPr>
        <p:txBody>
          <a:bodyPr wrap="square" rtlCol="0">
            <a:spAutoFit/>
          </a:bodyPr>
          <a:lstStyle/>
          <a:p>
            <a:r>
              <a:rPr lang="vi-VN" sz="1600" dirty="0">
                <a:latin typeface="Arial (Body)"/>
              </a:rPr>
              <a:t>Drupal 8 có kèm theo các tiêu chuẩn PHP 7 mới nhất như PSR-4, namespace, đánh dấu, và sử dụng các thư viện nổi bật như Composer, PHPUnit, Guzzle, Zend Feed Component, Assetic.</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2.3.11. </a:t>
            </a:r>
            <a:r>
              <a:rPr lang="en-US" dirty="0" err="1"/>
              <a:t>Các</a:t>
            </a:r>
            <a:r>
              <a:rPr lang="en-US" dirty="0"/>
              <a:t> </a:t>
            </a:r>
            <a:r>
              <a:rPr lang="en-US" dirty="0" err="1"/>
              <a:t>nền</a:t>
            </a:r>
            <a:r>
              <a:rPr lang="en-US" dirty="0"/>
              <a:t> </a:t>
            </a:r>
            <a:r>
              <a:rPr lang="en-US" dirty="0" err="1"/>
              <a:t>tảng</a:t>
            </a:r>
            <a:r>
              <a:rPr lang="en-US" dirty="0"/>
              <a:t> </a:t>
            </a:r>
            <a:r>
              <a:rPr lang="en-US" dirty="0" err="1"/>
              <a:t>tiêu</a:t>
            </a:r>
            <a:r>
              <a:rPr lang="en-US" dirty="0"/>
              <a:t> </a:t>
            </a:r>
            <a:r>
              <a:rPr lang="en-US" dirty="0" err="1"/>
              <a:t>chuẩn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0447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33</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323439"/>
          </a:xfrm>
          <a:prstGeom prst="rect">
            <a:avLst/>
          </a:prstGeom>
          <a:noFill/>
        </p:spPr>
        <p:txBody>
          <a:bodyPr wrap="square" rtlCol="0">
            <a:spAutoFit/>
          </a:bodyPr>
          <a:lstStyle/>
          <a:p>
            <a:r>
              <a:rPr lang="en-US" sz="1600" dirty="0" err="1">
                <a:latin typeface="Arial (Body)"/>
              </a:rPr>
              <a:t>Tự</a:t>
            </a:r>
            <a:r>
              <a:rPr lang="en-US" sz="1600" dirty="0">
                <a:latin typeface="Arial (Body)"/>
              </a:rPr>
              <a:t> </a:t>
            </a:r>
            <a:r>
              <a:rPr lang="en-US" sz="1600" dirty="0" err="1">
                <a:latin typeface="Arial (Body)"/>
              </a:rPr>
              <a:t>động</a:t>
            </a:r>
            <a:r>
              <a:rPr lang="en-US" sz="1600" dirty="0">
                <a:latin typeface="Arial (Body)"/>
              </a:rPr>
              <a:t> </a:t>
            </a:r>
            <a:r>
              <a:rPr lang="en-US" sz="1600" dirty="0" err="1">
                <a:latin typeface="Arial (Body)"/>
              </a:rPr>
              <a:t>kiểm</a:t>
            </a:r>
            <a:r>
              <a:rPr lang="en-US" sz="1600" dirty="0">
                <a:latin typeface="Arial (Body)"/>
              </a:rPr>
              <a:t> </a:t>
            </a:r>
            <a:r>
              <a:rPr lang="en-US" sz="1600" dirty="0" err="1">
                <a:latin typeface="Arial (Body)"/>
              </a:rPr>
              <a:t>tra</a:t>
            </a:r>
            <a:r>
              <a:rPr lang="en-US" sz="1600" dirty="0">
                <a:latin typeface="Arial (Body)"/>
              </a:rPr>
              <a:t> JavaScript (JS) </a:t>
            </a:r>
            <a:r>
              <a:rPr lang="en-US" sz="1600" dirty="0" err="1">
                <a:latin typeface="Arial (Body)"/>
              </a:rPr>
              <a:t>hiện</a:t>
            </a:r>
            <a:r>
              <a:rPr lang="en-US" sz="1600" dirty="0">
                <a:latin typeface="Arial (Body)"/>
              </a:rPr>
              <a:t> </a:t>
            </a:r>
            <a:r>
              <a:rPr lang="en-US" sz="1600" dirty="0" err="1">
                <a:latin typeface="Arial (Body)"/>
              </a:rPr>
              <a:t>khả</a:t>
            </a:r>
            <a:r>
              <a:rPr lang="en-US" sz="1600" dirty="0">
                <a:latin typeface="Arial (Body)"/>
              </a:rPr>
              <a:t> </a:t>
            </a:r>
            <a:r>
              <a:rPr lang="en-US" sz="1600" dirty="0" err="1">
                <a:latin typeface="Arial (Body)"/>
              </a:rPr>
              <a:t>dụng</a:t>
            </a:r>
            <a:r>
              <a:rPr lang="en-US" sz="1600" dirty="0">
                <a:latin typeface="Arial (Body)"/>
              </a:rPr>
              <a:t> </a:t>
            </a:r>
            <a:r>
              <a:rPr lang="en-US" sz="1600" dirty="0" err="1">
                <a:latin typeface="Arial (Body)"/>
              </a:rPr>
              <a:t>với</a:t>
            </a:r>
            <a:r>
              <a:rPr lang="en-US" sz="1600" dirty="0">
                <a:latin typeface="Arial (Body)"/>
              </a:rPr>
              <a:t> </a:t>
            </a:r>
            <a:r>
              <a:rPr lang="en-US" sz="1600">
                <a:latin typeface="Arial (Body)"/>
              </a:rPr>
              <a:t>Drupal 8.1 </a:t>
            </a:r>
            <a:r>
              <a:rPr lang="en-US" sz="1600">
                <a:latin typeface="Arial (Body)"/>
                <a:sym typeface="Wingdings" panose="05000000000000000000" pitchFamily="2" charset="2"/>
              </a:rPr>
              <a:t> </a:t>
            </a:r>
            <a:r>
              <a:rPr lang="en-US" sz="1600">
                <a:latin typeface="Arial (Body)"/>
              </a:rPr>
              <a:t>Do </a:t>
            </a:r>
            <a:r>
              <a:rPr lang="en-US" sz="1600" dirty="0" err="1">
                <a:latin typeface="Arial (Body)"/>
              </a:rPr>
              <a:t>đó</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nhân</a:t>
            </a:r>
            <a:r>
              <a:rPr lang="en-US" sz="1600" dirty="0">
                <a:latin typeface="Arial (Body)"/>
              </a:rPr>
              <a:t> </a:t>
            </a:r>
            <a:r>
              <a:rPr lang="en-US" sz="1600" dirty="0" err="1">
                <a:latin typeface="Arial (Body)"/>
              </a:rPr>
              <a:t>viên</a:t>
            </a:r>
            <a:r>
              <a:rPr lang="en-US" sz="1600" dirty="0">
                <a:latin typeface="Arial (Body)"/>
              </a:rPr>
              <a:t> QA </a:t>
            </a:r>
            <a:r>
              <a:rPr lang="en-US" sz="1600" dirty="0" err="1">
                <a:latin typeface="Arial (Body)"/>
              </a:rPr>
              <a:t>có</a:t>
            </a:r>
            <a:r>
              <a:rPr lang="en-US" sz="1600" dirty="0">
                <a:latin typeface="Arial (Body)"/>
              </a:rPr>
              <a:t> </a:t>
            </a:r>
            <a:r>
              <a:rPr lang="en-US" sz="1600" dirty="0" err="1">
                <a:latin typeface="Arial (Body)"/>
              </a:rPr>
              <a:t>thể</a:t>
            </a:r>
            <a:r>
              <a:rPr lang="en-US" sz="1600" dirty="0">
                <a:latin typeface="Arial (Body)"/>
              </a:rPr>
              <a:t> test JavaScript front-end </a:t>
            </a:r>
            <a:r>
              <a:rPr lang="en-US" sz="1600" dirty="0" err="1">
                <a:latin typeface="Arial (Body)"/>
              </a:rPr>
              <a:t>hoàn</a:t>
            </a:r>
            <a:r>
              <a:rPr lang="en-US" sz="1600" dirty="0">
                <a:latin typeface="Arial (Body)"/>
              </a:rPr>
              <a:t> </a:t>
            </a:r>
            <a:r>
              <a:rPr lang="en-US" sz="1600" dirty="0" err="1">
                <a:latin typeface="Arial (Body)"/>
              </a:rPr>
              <a:t>toàn</a:t>
            </a:r>
            <a:r>
              <a:rPr lang="en-US" sz="1600" dirty="0">
                <a:latin typeface="Arial (Body)"/>
              </a:rPr>
              <a:t> </a:t>
            </a:r>
            <a:r>
              <a:rPr lang="en-US" sz="1600" dirty="0" err="1">
                <a:latin typeface="Arial (Body)"/>
              </a:rPr>
              <a:t>tự</a:t>
            </a:r>
            <a:r>
              <a:rPr lang="en-US" sz="1600" dirty="0">
                <a:latin typeface="Arial (Body)"/>
              </a:rPr>
              <a:t> </a:t>
            </a:r>
            <a:r>
              <a:rPr lang="en-US" sz="1600" dirty="0" err="1">
                <a:latin typeface="Arial (Body)"/>
              </a:rPr>
              <a:t>động</a:t>
            </a:r>
            <a:r>
              <a:rPr lang="en-US" sz="1600" dirty="0">
                <a:latin typeface="Arial (Body)"/>
              </a:rPr>
              <a:t> </a:t>
            </a:r>
            <a:r>
              <a:rPr lang="en-US" sz="1600" dirty="0" err="1">
                <a:latin typeface="Arial (Body)"/>
              </a:rPr>
              <a:t>giúp</a:t>
            </a:r>
            <a:r>
              <a:rPr lang="en-US" sz="1600" dirty="0">
                <a:latin typeface="Arial (Body)"/>
              </a:rPr>
              <a:t> </a:t>
            </a:r>
            <a:r>
              <a:rPr lang="en-US" sz="1600" dirty="0" err="1">
                <a:latin typeface="Arial (Body)"/>
              </a:rPr>
              <a:t>tiết</a:t>
            </a:r>
            <a:r>
              <a:rPr lang="en-US" sz="1600" dirty="0">
                <a:latin typeface="Arial (Body)"/>
              </a:rPr>
              <a:t> </a:t>
            </a:r>
            <a:r>
              <a:rPr lang="en-US" sz="1600" dirty="0" err="1">
                <a:latin typeface="Arial (Body)"/>
              </a:rPr>
              <a:t>kiệm</a:t>
            </a:r>
            <a:r>
              <a:rPr lang="en-US" sz="1600" dirty="0">
                <a:latin typeface="Arial (Body)"/>
              </a:rPr>
              <a:t> </a:t>
            </a:r>
            <a:r>
              <a:rPr lang="en-US" sz="1600" dirty="0" err="1">
                <a:latin typeface="Arial (Body)"/>
              </a:rPr>
              <a:t>thời</a:t>
            </a:r>
            <a:r>
              <a:rPr lang="en-US" sz="1600" dirty="0">
                <a:latin typeface="Arial (Body)"/>
              </a:rPr>
              <a:t> </a:t>
            </a:r>
            <a:r>
              <a:rPr lang="en-US" sz="1600" dirty="0" err="1">
                <a:latin typeface="Arial (Body)"/>
              </a:rPr>
              <a:t>gian</a:t>
            </a:r>
            <a:r>
              <a:rPr lang="en-US" sz="1600" dirty="0">
                <a:latin typeface="Arial (Body)"/>
              </a:rPr>
              <a:t>, </a:t>
            </a:r>
            <a:r>
              <a:rPr lang="en-US" sz="1600" dirty="0" err="1">
                <a:latin typeface="Arial (Body)"/>
              </a:rPr>
              <a:t>bên</a:t>
            </a:r>
            <a:r>
              <a:rPr lang="en-US" sz="1600" dirty="0">
                <a:latin typeface="Arial (Body)"/>
              </a:rPr>
              <a:t> </a:t>
            </a:r>
            <a:r>
              <a:rPr lang="en-US" sz="1600" dirty="0" err="1">
                <a:latin typeface="Arial (Body)"/>
              </a:rPr>
              <a:t>cạnh</a:t>
            </a:r>
            <a:r>
              <a:rPr lang="en-US" sz="1600" dirty="0">
                <a:latin typeface="Arial (Body)"/>
              </a:rPr>
              <a:t> </a:t>
            </a:r>
            <a:r>
              <a:rPr lang="en-US" sz="1600" dirty="0" err="1">
                <a:latin typeface="Arial (Body)"/>
              </a:rPr>
              <a:t>đó</a:t>
            </a:r>
            <a:r>
              <a:rPr lang="en-US" sz="1600" dirty="0">
                <a:latin typeface="Arial (Body)"/>
              </a:rPr>
              <a:t>, </a:t>
            </a:r>
            <a:r>
              <a:rPr lang="en-US" sz="1600" dirty="0" err="1">
                <a:latin typeface="Arial (Body)"/>
              </a:rPr>
              <a:t>giúp</a:t>
            </a:r>
            <a:r>
              <a:rPr lang="en-US" sz="1600" dirty="0">
                <a:latin typeface="Arial (Body)"/>
              </a:rPr>
              <a:t> </a:t>
            </a:r>
            <a:r>
              <a:rPr lang="en-US" sz="1600" dirty="0" err="1">
                <a:latin typeface="Arial (Body)"/>
              </a:rPr>
              <a:t>cho</a:t>
            </a:r>
            <a:r>
              <a:rPr lang="en-US" sz="1600" dirty="0">
                <a:latin typeface="Arial (Body)"/>
              </a:rPr>
              <a:t> </a:t>
            </a:r>
            <a:r>
              <a:rPr lang="en-US" sz="1600" dirty="0" err="1">
                <a:latin typeface="Arial (Body)"/>
              </a:rPr>
              <a:t>việc</a:t>
            </a:r>
            <a:r>
              <a:rPr lang="en-US" sz="1600" dirty="0">
                <a:latin typeface="Arial (Body)"/>
              </a:rPr>
              <a:t> </a:t>
            </a:r>
            <a:r>
              <a:rPr lang="en-US" sz="1600" dirty="0" err="1">
                <a:latin typeface="Arial (Body)"/>
              </a:rPr>
              <a:t>tích</a:t>
            </a:r>
            <a:r>
              <a:rPr lang="en-US" sz="1600" dirty="0">
                <a:latin typeface="Arial (Body)"/>
              </a:rPr>
              <a:t> </a:t>
            </a:r>
            <a:r>
              <a:rPr lang="en-US" sz="1600" dirty="0" err="1">
                <a:latin typeface="Arial (Body)"/>
              </a:rPr>
              <a:t>hợp</a:t>
            </a:r>
            <a:r>
              <a:rPr lang="en-US" sz="1600" dirty="0">
                <a:latin typeface="Arial (Body)"/>
              </a:rPr>
              <a:t> </a:t>
            </a:r>
            <a:r>
              <a:rPr lang="en-US" sz="1600" dirty="0" err="1">
                <a:latin typeface="Arial (Body)"/>
              </a:rPr>
              <a:t>không</a:t>
            </a:r>
            <a:r>
              <a:rPr lang="en-US" sz="1600" dirty="0">
                <a:latin typeface="Arial (Body)"/>
              </a:rPr>
              <a:t> </a:t>
            </a:r>
            <a:r>
              <a:rPr lang="en-US" sz="1600" dirty="0" err="1">
                <a:latin typeface="Arial (Body)"/>
              </a:rPr>
              <a:t>bị</a:t>
            </a:r>
            <a:r>
              <a:rPr lang="en-US" sz="1600" dirty="0">
                <a:latin typeface="Arial (Body)"/>
              </a:rPr>
              <a:t> </a:t>
            </a:r>
            <a:r>
              <a:rPr lang="en-US" sz="1600" dirty="0" err="1">
                <a:latin typeface="Arial (Body)"/>
              </a:rPr>
              <a:t>gián</a:t>
            </a:r>
            <a:r>
              <a:rPr lang="en-US" sz="1600" dirty="0">
                <a:latin typeface="Arial (Body)"/>
              </a:rPr>
              <a:t> </a:t>
            </a:r>
            <a:r>
              <a:rPr lang="en-US" sz="1600" dirty="0" err="1">
                <a:latin typeface="Arial (Body)"/>
              </a:rPr>
              <a:t>đoạn</a:t>
            </a:r>
            <a:r>
              <a:rPr lang="en-US" sz="1600" dirty="0">
                <a:latin typeface="Arial (Body)"/>
              </a:rPr>
              <a:t>.</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2.3.12. </a:t>
            </a:r>
            <a:r>
              <a:rPr lang="en-US" dirty="0" err="1"/>
              <a:t>Tự</a:t>
            </a:r>
            <a:r>
              <a:rPr lang="en-US" dirty="0"/>
              <a:t> </a:t>
            </a:r>
            <a:r>
              <a:rPr lang="en-US" dirty="0" err="1"/>
              <a:t>động</a:t>
            </a:r>
            <a:r>
              <a:rPr lang="en-US" dirty="0"/>
              <a:t> </a:t>
            </a:r>
            <a:r>
              <a:rPr lang="en-US" dirty="0" err="1"/>
              <a:t>kiểm</a:t>
            </a:r>
            <a:r>
              <a:rPr lang="en-US" dirty="0"/>
              <a:t> </a:t>
            </a:r>
            <a:r>
              <a:rPr lang="en-US" dirty="0" err="1"/>
              <a:t>tra</a:t>
            </a:r>
            <a:r>
              <a:rPr lang="en-US" dirty="0"/>
              <a:t> </a:t>
            </a:r>
            <a:r>
              <a:rPr lang="en-US" dirty="0" err="1"/>
              <a:t>Javascript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98768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34</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2.3. </a:t>
            </a:r>
            <a:r>
              <a:rPr lang="en-US" dirty="0" err="1"/>
              <a:t>Chức</a:t>
            </a:r>
            <a:r>
              <a:rPr lang="en-US" dirty="0"/>
              <a:t> </a:t>
            </a:r>
            <a:r>
              <a:rPr lang="en-US" dirty="0" err="1"/>
              <a:t>năng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062103"/>
          </a:xfrm>
          <a:prstGeom prst="rect">
            <a:avLst/>
          </a:prstGeom>
          <a:noFill/>
        </p:spPr>
        <p:txBody>
          <a:bodyPr wrap="square" rtlCol="0">
            <a:spAutoFit/>
          </a:bodyPr>
          <a:lstStyle/>
          <a:p>
            <a:pPr marL="285750" indent="-285750">
              <a:buFontTx/>
              <a:buChar char="-"/>
            </a:pPr>
            <a:r>
              <a:rPr lang="vi-VN" sz="1600">
                <a:latin typeface="Arial (Body)"/>
              </a:rPr>
              <a:t>Nhờ </a:t>
            </a:r>
            <a:r>
              <a:rPr lang="vi-VN" sz="1600" dirty="0">
                <a:latin typeface="Arial (Body)"/>
              </a:rPr>
              <a:t>cải tiến này, developer có thể tối ưu hóa hiệu suất tải trang đáng kể cho trải nghiệm khách hàng tốt hơn</a:t>
            </a:r>
            <a:r>
              <a:rPr lang="vi-VN" sz="1600">
                <a:latin typeface="Arial (Body)"/>
              </a:rPr>
              <a:t>. </a:t>
            </a:r>
            <a:endParaRPr lang="en-US" sz="1600">
              <a:latin typeface="Arial (Body)"/>
            </a:endParaRPr>
          </a:p>
          <a:p>
            <a:pPr marL="285750" indent="-285750">
              <a:buFontTx/>
              <a:buChar char="-"/>
            </a:pPr>
            <a:r>
              <a:rPr lang="vi-VN" sz="1600">
                <a:latin typeface="Arial (Body)"/>
              </a:rPr>
              <a:t>Mặc </a:t>
            </a:r>
            <a:r>
              <a:rPr lang="vi-VN" sz="1600" dirty="0">
                <a:latin typeface="Arial (Body)"/>
              </a:rPr>
              <a:t>dù tính năng này không ảnh hưởng gì đến hiệu suất thực tế và chỉ mang tính cảm quan, nhưng lại tạo ra những trải nghiệm tuyệt vời khi người dùng cuối có thể cảm nhận rõ rệt sự khác biệt về thời gian tải trang. </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2.3.13. </a:t>
            </a:r>
            <a:r>
              <a:rPr lang="en-US" dirty="0" err="1"/>
              <a:t>Hỗ</a:t>
            </a:r>
            <a:r>
              <a:rPr lang="en-US" dirty="0"/>
              <a:t> </a:t>
            </a:r>
            <a:r>
              <a:rPr lang="en-US" dirty="0" err="1"/>
              <a:t>trợ</a:t>
            </a:r>
            <a:r>
              <a:rPr lang="en-US" dirty="0"/>
              <a:t> pipe </a:t>
            </a:r>
            <a:r>
              <a:rPr lang="en-US" dirty="0" err="1"/>
              <a:t>lớn</a:t>
            </a:r>
            <a:r>
              <a:rPr lang="en-US" dirty="0"/>
              <a:t> </a:t>
            </a:r>
            <a:r>
              <a:rPr lang="en-US" dirty="0" err="1"/>
              <a:t>trong</a:t>
            </a:r>
            <a:r>
              <a:rPr lang="en-US" dirty="0"/>
              <a:t> core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126183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35</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2.4. So </a:t>
            </a:r>
            <a:r>
              <a:rPr lang="en-US" dirty="0" err="1"/>
              <a:t>sánh</a:t>
            </a:r>
            <a:r>
              <a:rPr lang="en-US" dirty="0"/>
              <a:t> Drupal </a:t>
            </a:r>
            <a:r>
              <a:rPr lang="en-US" dirty="0" err="1"/>
              <a:t>với</a:t>
            </a:r>
            <a:r>
              <a:rPr lang="en-US" dirty="0"/>
              <a:t> WordPress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graphicFrame>
        <p:nvGraphicFramePr>
          <p:cNvPr id="3" name="Table 2"/>
          <p:cNvGraphicFramePr>
            <a:graphicFrameLocks noGrp="1"/>
          </p:cNvGraphicFramePr>
          <p:nvPr>
            <p:extLst>
              <p:ext uri="{D42A27DB-BD31-4B8C-83A1-F6EECF244321}">
                <p14:modId xmlns:p14="http://schemas.microsoft.com/office/powerpoint/2010/main" val="435753465"/>
              </p:ext>
            </p:extLst>
          </p:nvPr>
        </p:nvGraphicFramePr>
        <p:xfrm>
          <a:off x="6095998" y="1223408"/>
          <a:ext cx="5708075" cy="5461000"/>
        </p:xfrm>
        <a:graphic>
          <a:graphicData uri="http://schemas.openxmlformats.org/drawingml/2006/table">
            <a:tbl>
              <a:tblPr firstRow="1" bandRow="1">
                <a:tableStyleId>{5940675A-B579-460E-94D1-54222C63F5DA}</a:tableStyleId>
              </a:tblPr>
              <a:tblGrid>
                <a:gridCol w="955966">
                  <a:extLst>
                    <a:ext uri="{9D8B030D-6E8A-4147-A177-3AD203B41FA5}">
                      <a16:colId xmlns:a16="http://schemas.microsoft.com/office/drawing/2014/main" val="20000"/>
                    </a:ext>
                  </a:extLst>
                </a:gridCol>
                <a:gridCol w="1884218">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370840">
                <a:tc>
                  <a:txBody>
                    <a:bodyPr/>
                    <a:lstStyle/>
                    <a:p>
                      <a:r>
                        <a:rPr lang="en-US" sz="1600" dirty="0" err="1">
                          <a:latin typeface="Arial (Body)"/>
                        </a:rPr>
                        <a:t>Tiêu</a:t>
                      </a:r>
                      <a:r>
                        <a:rPr lang="en-US" sz="1600" baseline="0" dirty="0">
                          <a:latin typeface="Arial (Body)"/>
                        </a:rPr>
                        <a:t> </a:t>
                      </a:r>
                      <a:r>
                        <a:rPr lang="en-US" sz="1600" baseline="0" dirty="0" err="1">
                          <a:latin typeface="Arial (Body)"/>
                        </a:rPr>
                        <a:t>chí</a:t>
                      </a:r>
                      <a:endParaRPr lang="en-US" sz="1600" dirty="0">
                        <a:latin typeface="Arial (Body)"/>
                      </a:endParaRPr>
                    </a:p>
                  </a:txBody>
                  <a:tcPr/>
                </a:tc>
                <a:tc>
                  <a:txBody>
                    <a:bodyPr/>
                    <a:lstStyle/>
                    <a:p>
                      <a:r>
                        <a:rPr lang="en-US" sz="1600" dirty="0">
                          <a:latin typeface="Arial (Body)"/>
                        </a:rPr>
                        <a:t>Drupal</a:t>
                      </a:r>
                    </a:p>
                  </a:txBody>
                  <a:tcPr/>
                </a:tc>
                <a:tc>
                  <a:txBody>
                    <a:bodyPr/>
                    <a:lstStyle/>
                    <a:p>
                      <a:r>
                        <a:rPr lang="en-US" sz="1600" dirty="0">
                          <a:latin typeface="Arial (Body)"/>
                        </a:rPr>
                        <a:t>WordPress</a:t>
                      </a:r>
                    </a:p>
                  </a:txBody>
                  <a:tcPr/>
                </a:tc>
                <a:extLst>
                  <a:ext uri="{0D108BD9-81ED-4DB2-BD59-A6C34878D82A}">
                    <a16:rowId xmlns:a16="http://schemas.microsoft.com/office/drawing/2014/main" val="10000"/>
                  </a:ext>
                </a:extLst>
              </a:tr>
              <a:tr h="370840">
                <a:tc>
                  <a:txBody>
                    <a:bodyPr/>
                    <a:lstStyle/>
                    <a:p>
                      <a:r>
                        <a:rPr lang="vi-VN" sz="1600" dirty="0">
                          <a:latin typeface="Arial (Body)"/>
                        </a:rPr>
                        <a:t>Tính dễ sử dụng</a:t>
                      </a:r>
                      <a:endParaRPr lang="en-US" sz="1600" dirty="0">
                        <a:latin typeface="Arial (Body)"/>
                      </a:endParaRPr>
                    </a:p>
                  </a:txBody>
                  <a:tcPr/>
                </a:tc>
                <a:tc>
                  <a:txBody>
                    <a:bodyPr/>
                    <a:lstStyle/>
                    <a:p>
                      <a:r>
                        <a:rPr lang="vi-VN" sz="1600" dirty="0">
                          <a:latin typeface="Arial (Body)"/>
                        </a:rPr>
                        <a:t>Cần có một số </a:t>
                      </a:r>
                      <a:r>
                        <a:rPr lang="vi-VN" sz="1600" dirty="0">
                          <a:solidFill>
                            <a:srgbClr val="FF0000"/>
                          </a:solidFill>
                          <a:latin typeface="Arial (Body)"/>
                        </a:rPr>
                        <a:t>kiến thức</a:t>
                      </a:r>
                      <a:r>
                        <a:rPr lang="vi-VN" sz="1600" dirty="0">
                          <a:latin typeface="Arial (Body)"/>
                        </a:rPr>
                        <a:t> kỹ thuật. </a:t>
                      </a:r>
                      <a:endParaRPr lang="en-US" sz="1600" dirty="0">
                        <a:latin typeface="Arial (Body)"/>
                      </a:endParaRPr>
                    </a:p>
                  </a:txBody>
                  <a:tcPr/>
                </a:tc>
                <a:tc>
                  <a:txBody>
                    <a:bodyPr/>
                    <a:lstStyle/>
                    <a:p>
                      <a:r>
                        <a:rPr lang="vi-VN" sz="1600" dirty="0">
                          <a:solidFill>
                            <a:srgbClr val="00B050"/>
                          </a:solidFill>
                          <a:latin typeface="Arial (Body)"/>
                        </a:rPr>
                        <a:t>Đơn giản</a:t>
                      </a:r>
                      <a:r>
                        <a:rPr lang="vi-VN" sz="1600" dirty="0">
                          <a:latin typeface="Arial (Body)"/>
                        </a:rPr>
                        <a:t>, dễ sử dụng và thiết lập</a:t>
                      </a:r>
                      <a:endParaRPr lang="en-US" sz="1600" dirty="0">
                        <a:latin typeface="Arial (Body)"/>
                      </a:endParaRPr>
                    </a:p>
                  </a:txBody>
                  <a:tcPr/>
                </a:tc>
                <a:extLst>
                  <a:ext uri="{0D108BD9-81ED-4DB2-BD59-A6C34878D82A}">
                    <a16:rowId xmlns:a16="http://schemas.microsoft.com/office/drawing/2014/main" val="10001"/>
                  </a:ext>
                </a:extLst>
              </a:tr>
              <a:tr h="370840">
                <a:tc>
                  <a:txBody>
                    <a:bodyPr/>
                    <a:lstStyle/>
                    <a:p>
                      <a:r>
                        <a:rPr lang="en-US" sz="1600">
                          <a:latin typeface="Arial (Body)"/>
                        </a:rPr>
                        <a:t>Quản </a:t>
                      </a:r>
                      <a:r>
                        <a:rPr lang="en-US" sz="1600" err="1">
                          <a:latin typeface="Arial (Body)"/>
                        </a:rPr>
                        <a:t>lý</a:t>
                      </a:r>
                      <a:r>
                        <a:rPr lang="en-US" sz="1600">
                          <a:latin typeface="Arial (Body)"/>
                        </a:rPr>
                        <a:t> web </a:t>
                      </a:r>
                      <a:endParaRPr lang="en-US" sz="1600" dirty="0">
                        <a:latin typeface="Arial (Body)"/>
                      </a:endParaRPr>
                    </a:p>
                  </a:txBody>
                  <a:tcPr/>
                </a:tc>
                <a:tc>
                  <a:txBody>
                    <a:bodyPr/>
                    <a:lstStyle/>
                    <a:p>
                      <a:r>
                        <a:rPr lang="vi-VN" sz="1600" dirty="0">
                          <a:latin typeface="Arial (Body)"/>
                        </a:rPr>
                        <a:t>Việc cập nhật sẽ </a:t>
                      </a:r>
                      <a:r>
                        <a:rPr lang="vi-VN" sz="1600" dirty="0">
                          <a:solidFill>
                            <a:srgbClr val="FF0000"/>
                          </a:solidFill>
                          <a:latin typeface="Arial (Body)"/>
                        </a:rPr>
                        <a:t>hơi khó khăn</a:t>
                      </a:r>
                      <a:r>
                        <a:rPr lang="vi-VN" sz="1600" dirty="0">
                          <a:latin typeface="Arial (Body)"/>
                        </a:rPr>
                        <a:t> cho người mới bắt đầu.</a:t>
                      </a:r>
                      <a:endParaRPr lang="en-US" sz="1600" dirty="0">
                        <a:latin typeface="Arial (Body)"/>
                      </a:endParaRPr>
                    </a:p>
                  </a:txBody>
                  <a:tcPr/>
                </a:tc>
                <a:tc>
                  <a:txBody>
                    <a:bodyPr/>
                    <a:lstStyle/>
                    <a:p>
                      <a:r>
                        <a:rPr lang="en-US" sz="1600" dirty="0" err="1">
                          <a:solidFill>
                            <a:srgbClr val="00B050"/>
                          </a:solidFill>
                          <a:latin typeface="Arial (Body)"/>
                        </a:rPr>
                        <a:t>Dễ</a:t>
                      </a:r>
                      <a:r>
                        <a:rPr lang="en-US" sz="1600" dirty="0">
                          <a:solidFill>
                            <a:srgbClr val="00B050"/>
                          </a:solidFill>
                          <a:latin typeface="Arial (Body)"/>
                        </a:rPr>
                        <a:t> </a:t>
                      </a:r>
                      <a:r>
                        <a:rPr lang="en-US" sz="1600" dirty="0" err="1">
                          <a:solidFill>
                            <a:srgbClr val="00B050"/>
                          </a:solidFill>
                          <a:latin typeface="Arial (Body)"/>
                        </a:rPr>
                        <a:t>dàng</a:t>
                      </a:r>
                      <a:r>
                        <a:rPr lang="en-US" sz="1600" dirty="0">
                          <a:solidFill>
                            <a:srgbClr val="00B050"/>
                          </a:solidFill>
                          <a:latin typeface="Arial (Body)"/>
                        </a:rPr>
                        <a:t> </a:t>
                      </a:r>
                      <a:r>
                        <a:rPr lang="en-US" sz="1600" dirty="0" err="1">
                          <a:solidFill>
                            <a:srgbClr val="00B050"/>
                          </a:solidFill>
                          <a:latin typeface="Arial (Body)"/>
                        </a:rPr>
                        <a:t>quản</a:t>
                      </a:r>
                      <a:r>
                        <a:rPr lang="en-US" sz="1600" dirty="0">
                          <a:solidFill>
                            <a:srgbClr val="00B050"/>
                          </a:solidFill>
                          <a:latin typeface="Arial (Body)"/>
                        </a:rPr>
                        <a:t> </a:t>
                      </a:r>
                      <a:r>
                        <a:rPr lang="en-US" sz="1600" dirty="0" err="1">
                          <a:solidFill>
                            <a:srgbClr val="00B050"/>
                          </a:solidFill>
                          <a:latin typeface="Arial (Body)"/>
                        </a:rPr>
                        <a:t>lý</a:t>
                      </a:r>
                      <a:r>
                        <a:rPr lang="en-US" sz="1600" dirty="0">
                          <a:latin typeface="Arial (Body)"/>
                        </a:rPr>
                        <a:t> </a:t>
                      </a:r>
                      <a:r>
                        <a:rPr lang="en-US" sz="1600" dirty="0" err="1">
                          <a:latin typeface="Arial (Body)"/>
                        </a:rPr>
                        <a:t>và</a:t>
                      </a:r>
                      <a:r>
                        <a:rPr lang="en-US" sz="1600" dirty="0">
                          <a:latin typeface="Arial (Body)"/>
                        </a:rPr>
                        <a:t> </a:t>
                      </a:r>
                      <a:r>
                        <a:rPr lang="en-US" sz="1600" dirty="0" err="1">
                          <a:latin typeface="Arial (Body)"/>
                        </a:rPr>
                        <a:t>cập</a:t>
                      </a:r>
                      <a:r>
                        <a:rPr lang="en-US" sz="1600" dirty="0">
                          <a:latin typeface="Arial (Body)"/>
                        </a:rPr>
                        <a:t> </a:t>
                      </a:r>
                      <a:r>
                        <a:rPr lang="en-US" sz="1600" dirty="0" err="1">
                          <a:latin typeface="Arial (Body)"/>
                        </a:rPr>
                        <a:t>nhật</a:t>
                      </a:r>
                      <a:r>
                        <a:rPr lang="en-US" sz="1600" dirty="0">
                          <a:latin typeface="Arial (Body)"/>
                        </a:rPr>
                        <a:t> website</a:t>
                      </a:r>
                    </a:p>
                  </a:txBody>
                  <a:tcPr/>
                </a:tc>
                <a:extLst>
                  <a:ext uri="{0D108BD9-81ED-4DB2-BD59-A6C34878D82A}">
                    <a16:rowId xmlns:a16="http://schemas.microsoft.com/office/drawing/2014/main" val="10002"/>
                  </a:ext>
                </a:extLst>
              </a:tr>
              <a:tr h="370840">
                <a:tc>
                  <a:txBody>
                    <a:bodyPr/>
                    <a:lstStyle/>
                    <a:p>
                      <a:r>
                        <a:rPr lang="en-US" sz="1600">
                          <a:latin typeface="Arial (Body)"/>
                        </a:rPr>
                        <a:t>Tốc </a:t>
                      </a:r>
                      <a:r>
                        <a:rPr lang="en-US" sz="1600" dirty="0" err="1">
                          <a:latin typeface="Arial (Body)"/>
                        </a:rPr>
                        <a:t>độ</a:t>
                      </a:r>
                      <a:r>
                        <a:rPr lang="en-US" sz="1600" dirty="0">
                          <a:latin typeface="Arial (Body)"/>
                        </a:rPr>
                        <a:t> </a:t>
                      </a:r>
                    </a:p>
                  </a:txBody>
                  <a:tcPr/>
                </a:tc>
                <a:tc>
                  <a:txBody>
                    <a:bodyPr/>
                    <a:lstStyle/>
                    <a:p>
                      <a:r>
                        <a:rPr lang="vi-VN" sz="1600" dirty="0">
                          <a:latin typeface="Arial (Body)"/>
                        </a:rPr>
                        <a:t>Một nền tảng đã </a:t>
                      </a:r>
                      <a:r>
                        <a:rPr lang="vi-VN" sz="1600" dirty="0">
                          <a:solidFill>
                            <a:srgbClr val="00B050"/>
                          </a:solidFill>
                          <a:latin typeface="Arial (Body)"/>
                        </a:rPr>
                        <a:t>nhanh</a:t>
                      </a:r>
                      <a:r>
                        <a:rPr lang="vi-VN" sz="1600" dirty="0">
                          <a:latin typeface="Arial (Body)"/>
                        </a:rPr>
                        <a:t> sẵn, nhờ vào dung lượng nhẹ.</a:t>
                      </a:r>
                      <a:endParaRPr lang="en-US" sz="1600" dirty="0">
                        <a:latin typeface="Arial (Body)"/>
                      </a:endParaRPr>
                    </a:p>
                  </a:txBody>
                  <a:tcPr/>
                </a:tc>
                <a:tc>
                  <a:txBody>
                    <a:bodyPr/>
                    <a:lstStyle/>
                    <a:p>
                      <a:r>
                        <a:rPr lang="en-US" sz="1600" dirty="0" err="1">
                          <a:latin typeface="Arial (Body)"/>
                        </a:rPr>
                        <a:t>Tốc</a:t>
                      </a:r>
                      <a:r>
                        <a:rPr lang="en-US" sz="1600" dirty="0">
                          <a:latin typeface="Arial (Body)"/>
                        </a:rPr>
                        <a:t> </a:t>
                      </a:r>
                      <a:r>
                        <a:rPr lang="en-US" sz="1600" dirty="0" err="1">
                          <a:latin typeface="Arial (Body)"/>
                        </a:rPr>
                        <a:t>độ</a:t>
                      </a:r>
                      <a:r>
                        <a:rPr lang="en-US" sz="1600" dirty="0">
                          <a:latin typeface="Arial (Body)"/>
                        </a:rPr>
                        <a:t> </a:t>
                      </a:r>
                      <a:r>
                        <a:rPr lang="en-US" sz="1600" dirty="0" err="1">
                          <a:solidFill>
                            <a:srgbClr val="FF0000"/>
                          </a:solidFill>
                          <a:latin typeface="Arial (Body)"/>
                        </a:rPr>
                        <a:t>tùy</a:t>
                      </a:r>
                      <a:r>
                        <a:rPr lang="en-US" sz="1600" dirty="0">
                          <a:solidFill>
                            <a:srgbClr val="FF0000"/>
                          </a:solidFill>
                          <a:latin typeface="Arial (Body)"/>
                        </a:rPr>
                        <a:t> </a:t>
                      </a:r>
                      <a:r>
                        <a:rPr lang="en-US" sz="1600" dirty="0" err="1">
                          <a:solidFill>
                            <a:srgbClr val="FF0000"/>
                          </a:solidFill>
                          <a:latin typeface="Arial (Body)"/>
                        </a:rPr>
                        <a:t>thuộc</a:t>
                      </a:r>
                      <a:r>
                        <a:rPr lang="en-US" sz="1600" dirty="0">
                          <a:latin typeface="Arial (Body)"/>
                        </a:rPr>
                        <a:t> </a:t>
                      </a:r>
                      <a:r>
                        <a:rPr lang="en-US" sz="1600" dirty="0" err="1">
                          <a:latin typeface="Arial (Body)"/>
                        </a:rPr>
                        <a:t>vào</a:t>
                      </a:r>
                      <a:r>
                        <a:rPr lang="en-US" sz="1600" dirty="0">
                          <a:latin typeface="Arial (Body)"/>
                        </a:rPr>
                        <a:t> </a:t>
                      </a:r>
                      <a:r>
                        <a:rPr lang="en-US" sz="1600" dirty="0" err="1">
                          <a:latin typeface="Arial (Body)"/>
                        </a:rPr>
                        <a:t>việc</a:t>
                      </a:r>
                      <a:r>
                        <a:rPr lang="en-US" sz="1600" dirty="0">
                          <a:latin typeface="Arial (Body)"/>
                        </a:rPr>
                        <a:t> </a:t>
                      </a:r>
                      <a:r>
                        <a:rPr lang="en-US" sz="1600" dirty="0" err="1">
                          <a:latin typeface="Arial (Body)"/>
                        </a:rPr>
                        <a:t>quản</a:t>
                      </a:r>
                      <a:r>
                        <a:rPr lang="en-US" sz="1600" dirty="0">
                          <a:latin typeface="Arial (Body)"/>
                        </a:rPr>
                        <a:t> </a:t>
                      </a:r>
                      <a:r>
                        <a:rPr lang="en-US" sz="1600" dirty="0" err="1">
                          <a:latin typeface="Arial (Body)"/>
                        </a:rPr>
                        <a:t>lý</a:t>
                      </a:r>
                      <a:r>
                        <a:rPr lang="en-US" sz="1600" dirty="0">
                          <a:latin typeface="Arial (Body)"/>
                        </a:rPr>
                        <a:t> website </a:t>
                      </a:r>
                      <a:r>
                        <a:rPr lang="en-US" sz="1600" dirty="0" err="1">
                          <a:latin typeface="Arial (Body)"/>
                        </a:rPr>
                        <a:t>của</a:t>
                      </a:r>
                      <a:r>
                        <a:rPr lang="en-US" sz="1600" dirty="0">
                          <a:latin typeface="Arial (Body)"/>
                        </a:rPr>
                        <a:t> website </a:t>
                      </a:r>
                      <a:r>
                        <a:rPr lang="en-US" sz="1600" dirty="0" err="1">
                          <a:latin typeface="Arial (Body)"/>
                        </a:rPr>
                        <a:t>và</a:t>
                      </a:r>
                      <a:r>
                        <a:rPr lang="en-US" sz="1600" dirty="0">
                          <a:latin typeface="Arial (Body)"/>
                        </a:rPr>
                        <a:t> hosting </a:t>
                      </a:r>
                      <a:r>
                        <a:rPr lang="en-US" sz="1600" dirty="0" err="1">
                          <a:latin typeface="Arial (Body)"/>
                        </a:rPr>
                        <a:t>đang</a:t>
                      </a:r>
                      <a:r>
                        <a:rPr lang="en-US" sz="1600" dirty="0">
                          <a:latin typeface="Arial (Body)"/>
                        </a:rPr>
                        <a:t> </a:t>
                      </a:r>
                      <a:r>
                        <a:rPr lang="en-US" sz="1600" dirty="0" err="1">
                          <a:latin typeface="Arial (Body)"/>
                        </a:rPr>
                        <a:t>sử</a:t>
                      </a:r>
                      <a:r>
                        <a:rPr lang="en-US" sz="1600" dirty="0">
                          <a:latin typeface="Arial (Body)"/>
                        </a:rPr>
                        <a:t> </a:t>
                      </a:r>
                      <a:r>
                        <a:rPr lang="en-US" sz="1600" dirty="0" err="1">
                          <a:latin typeface="Arial (Body)"/>
                        </a:rPr>
                        <a:t>dụng</a:t>
                      </a:r>
                      <a:r>
                        <a:rPr lang="en-US" sz="1600" dirty="0">
                          <a:latin typeface="Arial (Body)"/>
                        </a:rPr>
                        <a:t>.</a:t>
                      </a:r>
                    </a:p>
                  </a:txBody>
                  <a:tcPr/>
                </a:tc>
                <a:extLst>
                  <a:ext uri="{0D108BD9-81ED-4DB2-BD59-A6C34878D82A}">
                    <a16:rowId xmlns:a16="http://schemas.microsoft.com/office/drawing/2014/main" val="10003"/>
                  </a:ext>
                </a:extLst>
              </a:tr>
              <a:tr h="370840">
                <a:tc>
                  <a:txBody>
                    <a:bodyPr/>
                    <a:lstStyle/>
                    <a:p>
                      <a:r>
                        <a:rPr lang="en-US" sz="1600">
                          <a:latin typeface="Arial (Body)"/>
                        </a:rPr>
                        <a:t>Độ </a:t>
                      </a:r>
                      <a:r>
                        <a:rPr lang="en-US" sz="1600" dirty="0">
                          <a:latin typeface="Arial (Body)"/>
                        </a:rPr>
                        <a:t>an </a:t>
                      </a:r>
                      <a:r>
                        <a:rPr lang="en-US" sz="1600" dirty="0" err="1">
                          <a:latin typeface="Arial (Body)"/>
                        </a:rPr>
                        <a:t>toàn</a:t>
                      </a:r>
                      <a:endParaRPr lang="en-US" sz="1600" dirty="0">
                        <a:latin typeface="Arial (Body)"/>
                      </a:endParaRPr>
                    </a:p>
                  </a:txBody>
                  <a:tcPr/>
                </a:tc>
                <a:tc>
                  <a:txBody>
                    <a:bodyPr/>
                    <a:lstStyle/>
                    <a:p>
                      <a:r>
                        <a:rPr lang="vi-VN" sz="1600" dirty="0">
                          <a:solidFill>
                            <a:srgbClr val="00B050"/>
                          </a:solidFill>
                          <a:latin typeface="Arial (Body)"/>
                        </a:rPr>
                        <a:t>An toàn hơn</a:t>
                      </a:r>
                      <a:r>
                        <a:rPr lang="vi-VN" sz="1600" dirty="0">
                          <a:latin typeface="Arial (Body)"/>
                        </a:rPr>
                        <a:t>, ít có khả năng bị hack hơn</a:t>
                      </a:r>
                      <a:endParaRPr lang="en-US" sz="1600" dirty="0">
                        <a:latin typeface="Arial (Body)"/>
                      </a:endParaRPr>
                    </a:p>
                  </a:txBody>
                  <a:tcPr/>
                </a:tc>
                <a:tc>
                  <a:txBody>
                    <a:bodyPr/>
                    <a:lstStyle/>
                    <a:p>
                      <a:r>
                        <a:rPr lang="en-US" sz="1600" dirty="0">
                          <a:latin typeface="Arial (Body)"/>
                        </a:rPr>
                        <a:t>C</a:t>
                      </a:r>
                      <a:r>
                        <a:rPr lang="vi-VN" sz="1600" dirty="0">
                          <a:latin typeface="Arial (Body)"/>
                        </a:rPr>
                        <a:t>ó thể đạt được mức độ an toàn cực cao, nhưng chỉ khi biết cách để bảo vệ website</a:t>
                      </a:r>
                      <a:r>
                        <a:rPr lang="vi-VN" sz="1600">
                          <a:latin typeface="Arial (Body)"/>
                        </a:rPr>
                        <a:t>. </a:t>
                      </a:r>
                      <a:r>
                        <a:rPr lang="vi-VN" sz="1600">
                          <a:solidFill>
                            <a:srgbClr val="FF0000"/>
                          </a:solidFill>
                          <a:latin typeface="Arial (Body)"/>
                        </a:rPr>
                        <a:t>Rủi ro bị hack cao</a:t>
                      </a:r>
                      <a:r>
                        <a:rPr lang="en-US" sz="1600">
                          <a:latin typeface="Arial (Body)"/>
                        </a:rPr>
                        <a:t>.</a:t>
                      </a:r>
                      <a:endParaRPr lang="en-US" sz="1600" dirty="0">
                        <a:latin typeface="Arial (Body)"/>
                      </a:endParaRPr>
                    </a:p>
                  </a:txBody>
                  <a:tcPr/>
                </a:tc>
                <a:extLst>
                  <a:ext uri="{0D108BD9-81ED-4DB2-BD59-A6C34878D82A}">
                    <a16:rowId xmlns:a16="http://schemas.microsoft.com/office/drawing/2014/main" val="10004"/>
                  </a:ext>
                </a:extLst>
              </a:tr>
              <a:tr h="370840">
                <a:tc>
                  <a:txBody>
                    <a:bodyPr/>
                    <a:lstStyle/>
                    <a:p>
                      <a:r>
                        <a:rPr lang="en-US" sz="1600">
                          <a:latin typeface="Arial (Body)"/>
                        </a:rPr>
                        <a:t>Độ </a:t>
                      </a:r>
                      <a:r>
                        <a:rPr lang="en-US" sz="1600" dirty="0" err="1">
                          <a:latin typeface="Arial (Body)"/>
                        </a:rPr>
                        <a:t>linh</a:t>
                      </a:r>
                      <a:r>
                        <a:rPr lang="en-US" sz="1600" dirty="0">
                          <a:latin typeface="Arial (Body)"/>
                        </a:rPr>
                        <a:t> </a:t>
                      </a:r>
                      <a:r>
                        <a:rPr lang="en-US" sz="1600" dirty="0" err="1">
                          <a:latin typeface="Arial (Body)"/>
                        </a:rPr>
                        <a:t>hoạt</a:t>
                      </a:r>
                      <a:endParaRPr lang="en-US" sz="1600" dirty="0">
                        <a:latin typeface="Arial (Body)"/>
                      </a:endParaRPr>
                    </a:p>
                  </a:txBody>
                  <a:tcPr/>
                </a:tc>
                <a:tc>
                  <a:txBody>
                    <a:bodyPr/>
                    <a:lstStyle/>
                    <a:p>
                      <a:r>
                        <a:rPr lang="vi-VN" sz="1600" dirty="0">
                          <a:latin typeface="Arial (Body)"/>
                        </a:rPr>
                        <a:t>Có giao diện và tính năng độc nhất nên </a:t>
                      </a:r>
                      <a:r>
                        <a:rPr lang="vi-VN" sz="1600" dirty="0">
                          <a:solidFill>
                            <a:srgbClr val="FF0000"/>
                          </a:solidFill>
                          <a:latin typeface="Arial (Body)"/>
                        </a:rPr>
                        <a:t>ít linh hoạt</a:t>
                      </a:r>
                      <a:r>
                        <a:rPr lang="vi-VN" sz="1600" dirty="0">
                          <a:solidFill>
                            <a:srgbClr val="00B050"/>
                          </a:solidFill>
                          <a:latin typeface="Arial (Body)"/>
                        </a:rPr>
                        <a:t> </a:t>
                      </a:r>
                      <a:r>
                        <a:rPr lang="vi-VN" sz="1600" dirty="0">
                          <a:solidFill>
                            <a:schemeClr val="accent4">
                              <a:lumMod val="50000"/>
                            </a:schemeClr>
                          </a:solidFill>
                          <a:latin typeface="Arial (Body)"/>
                        </a:rPr>
                        <a:t>hơn.</a:t>
                      </a:r>
                      <a:endParaRPr lang="en-US" sz="1600" dirty="0">
                        <a:solidFill>
                          <a:schemeClr val="accent4">
                            <a:lumMod val="50000"/>
                          </a:schemeClr>
                        </a:solidFill>
                        <a:latin typeface="Arial (Body)"/>
                      </a:endParaRPr>
                    </a:p>
                  </a:txBody>
                  <a:tcPr/>
                </a:tc>
                <a:tc>
                  <a:txBody>
                    <a:bodyPr/>
                    <a:lstStyle/>
                    <a:p>
                      <a:r>
                        <a:rPr lang="vi-VN" sz="1600" dirty="0">
                          <a:latin typeface="Arial (Body)"/>
                        </a:rPr>
                        <a:t>Giao diện của trang web có thể thay đổi bằng themes, và những tính năng có thể được thêm vào qua plugins. Nên tính </a:t>
                      </a:r>
                      <a:r>
                        <a:rPr lang="vi-VN" sz="1600" dirty="0">
                          <a:solidFill>
                            <a:srgbClr val="FF0000"/>
                          </a:solidFill>
                          <a:latin typeface="Arial (Body)"/>
                        </a:rPr>
                        <a:t>linh hoạt tốt hơn</a:t>
                      </a:r>
                      <a:r>
                        <a:rPr lang="en-US" sz="1600" dirty="0">
                          <a:latin typeface="Arial (Body)"/>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699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36</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2.5. </a:t>
            </a:r>
            <a:r>
              <a:rPr lang="vi-VN" dirty="0"/>
              <a:t>Ưu điểm và nhược điểm của Drupal</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4524315"/>
          </a:xfrm>
          <a:prstGeom prst="rect">
            <a:avLst/>
          </a:prstGeom>
          <a:noFill/>
        </p:spPr>
        <p:txBody>
          <a:bodyPr wrap="square" rtlCol="0">
            <a:spAutoFit/>
          </a:bodyPr>
          <a:lstStyle/>
          <a:p>
            <a:pPr marL="285750" indent="-285750">
              <a:buFontTx/>
              <a:buChar char="-"/>
            </a:pPr>
            <a:r>
              <a:rPr lang="vi-VN" sz="1600" dirty="0">
                <a:latin typeface="Arial (Body)"/>
              </a:rPr>
              <a:t>Nền tảng mạnh mẽ, ổn định, mã nguồn được tối ưu nâng cao hiệu suất hoạt động giúp </a:t>
            </a:r>
            <a:r>
              <a:rPr lang="vi-VN" sz="1600">
                <a:latin typeface="Arial (Body)"/>
              </a:rPr>
              <a:t>tiết kiệm </a:t>
            </a:r>
            <a:r>
              <a:rPr lang="en-US" sz="1600">
                <a:latin typeface="Arial (Body)"/>
              </a:rPr>
              <a:t>tài </a:t>
            </a:r>
            <a:r>
              <a:rPr lang="vi-VN" sz="1600">
                <a:latin typeface="Arial (Body)"/>
              </a:rPr>
              <a:t>nguyên </a:t>
            </a:r>
            <a:r>
              <a:rPr lang="vi-VN" sz="1600" dirty="0">
                <a:latin typeface="Arial (Body)"/>
              </a:rPr>
              <a:t>của </a:t>
            </a:r>
            <a:r>
              <a:rPr lang="vi-VN" sz="1600">
                <a:latin typeface="Arial (Body)"/>
              </a:rPr>
              <a:t>hệ thống.</a:t>
            </a:r>
            <a:endParaRPr lang="en-US" sz="1600">
              <a:latin typeface="Arial (Body)"/>
            </a:endParaRPr>
          </a:p>
          <a:p>
            <a:pPr marL="285750" indent="-285750">
              <a:buFontTx/>
              <a:buChar char="-"/>
            </a:pPr>
            <a:r>
              <a:rPr lang="vi-VN" sz="1600">
                <a:latin typeface="Arial (Body)"/>
              </a:rPr>
              <a:t>Là </a:t>
            </a:r>
            <a:r>
              <a:rPr lang="vi-VN" sz="1600" dirty="0">
                <a:latin typeface="Arial (Body)"/>
              </a:rPr>
              <a:t>nền tảng vững chắc cho các website có lượng truy cập lớn như BBC England, MTV …Một trang báo công nghệ sử dụng Drupal khá thành công là trang Thông Tin Công Nghệ.</a:t>
            </a:r>
            <a:endParaRPr lang="en-US" sz="1600" dirty="0">
              <a:latin typeface="Arial (Body)"/>
            </a:endParaRPr>
          </a:p>
          <a:p>
            <a:pPr marL="285750" indent="-285750">
              <a:buFontTx/>
              <a:buChar char="-"/>
            </a:pPr>
            <a:r>
              <a:rPr lang="en-US" sz="1600" dirty="0" err="1">
                <a:latin typeface="Arial (Body)"/>
              </a:rPr>
              <a:t>Cấu</a:t>
            </a:r>
            <a:r>
              <a:rPr lang="en-US" sz="1600" dirty="0">
                <a:latin typeface="Arial (Body)"/>
              </a:rPr>
              <a:t> </a:t>
            </a:r>
            <a:r>
              <a:rPr lang="en-US" sz="1600" dirty="0" err="1">
                <a:latin typeface="Arial (Body)"/>
              </a:rPr>
              <a:t>trúc</a:t>
            </a:r>
            <a:r>
              <a:rPr lang="en-US" sz="1600" dirty="0">
                <a:latin typeface="Arial (Body)"/>
              </a:rPr>
              <a:t> </a:t>
            </a:r>
            <a:r>
              <a:rPr lang="en-US" sz="1600" dirty="0" err="1">
                <a:latin typeface="Arial (Body)"/>
              </a:rPr>
              <a:t>linh</a:t>
            </a:r>
            <a:r>
              <a:rPr lang="en-US" sz="1600" dirty="0">
                <a:latin typeface="Arial (Body)"/>
              </a:rPr>
              <a:t> </a:t>
            </a:r>
            <a:r>
              <a:rPr lang="en-US" sz="1600" dirty="0" err="1">
                <a:latin typeface="Arial (Body)"/>
              </a:rPr>
              <a:t>hoạt</a:t>
            </a:r>
            <a:r>
              <a:rPr lang="en-US" sz="1600" dirty="0">
                <a:latin typeface="Arial (Body)"/>
              </a:rPr>
              <a:t> </a:t>
            </a:r>
            <a:r>
              <a:rPr lang="en-US" sz="1600" dirty="0" err="1">
                <a:latin typeface="Arial (Body)"/>
              </a:rPr>
              <a:t>giúp</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lập</a:t>
            </a:r>
            <a:r>
              <a:rPr lang="en-US" sz="1600" dirty="0">
                <a:latin typeface="Arial (Body)"/>
              </a:rPr>
              <a:t> </a:t>
            </a:r>
            <a:r>
              <a:rPr lang="en-US" sz="1600" dirty="0" err="1">
                <a:latin typeface="Arial (Body)"/>
              </a:rPr>
              <a:t>trình</a:t>
            </a:r>
            <a:r>
              <a:rPr lang="en-US" sz="1600" dirty="0">
                <a:latin typeface="Arial (Body)"/>
              </a:rPr>
              <a:t> </a:t>
            </a:r>
            <a:r>
              <a:rPr lang="en-US" sz="1600" dirty="0" err="1">
                <a:latin typeface="Arial (Body)"/>
              </a:rPr>
              <a:t>viên</a:t>
            </a:r>
            <a:r>
              <a:rPr lang="en-US" sz="1600" dirty="0">
                <a:latin typeface="Arial (Body)"/>
              </a:rPr>
              <a:t> </a:t>
            </a:r>
            <a:r>
              <a:rPr lang="en-US" sz="1600" dirty="0" err="1">
                <a:latin typeface="Arial (Body)"/>
              </a:rPr>
              <a:t>mở</a:t>
            </a:r>
            <a:r>
              <a:rPr lang="en-US" sz="1600" dirty="0">
                <a:latin typeface="Arial (Body)"/>
              </a:rPr>
              <a:t> </a:t>
            </a:r>
            <a:r>
              <a:rPr lang="en-US" sz="1600" dirty="0" err="1">
                <a:latin typeface="Arial (Body)"/>
              </a:rPr>
              <a:t>rộng</a:t>
            </a:r>
            <a:r>
              <a:rPr lang="en-US" sz="1600" dirty="0">
                <a:latin typeface="Arial (Body)"/>
              </a:rPr>
              <a:t> </a:t>
            </a:r>
            <a:r>
              <a:rPr lang="en-US" sz="1600" dirty="0" err="1">
                <a:latin typeface="Arial (Body)"/>
              </a:rPr>
              <a:t>chức</a:t>
            </a:r>
            <a:r>
              <a:rPr lang="en-US" sz="1600" dirty="0">
                <a:latin typeface="Arial (Body)"/>
              </a:rPr>
              <a:t> </a:t>
            </a:r>
            <a:r>
              <a:rPr lang="en-US" sz="1600" dirty="0" err="1">
                <a:latin typeface="Arial (Body)"/>
              </a:rPr>
              <a:t>năng</a:t>
            </a:r>
            <a:r>
              <a:rPr lang="en-US" sz="1600" dirty="0">
                <a:latin typeface="Arial (Body)"/>
              </a:rPr>
              <a:t> </a:t>
            </a:r>
            <a:r>
              <a:rPr lang="en-US" sz="1600" dirty="0" err="1">
                <a:latin typeface="Arial (Body)"/>
              </a:rPr>
              <a:t>không</a:t>
            </a:r>
            <a:r>
              <a:rPr lang="en-US" sz="1600" dirty="0">
                <a:latin typeface="Arial (Body)"/>
              </a:rPr>
              <a:t> </a:t>
            </a:r>
            <a:r>
              <a:rPr lang="en-US" sz="1600" dirty="0" err="1">
                <a:latin typeface="Arial (Body)"/>
              </a:rPr>
              <a:t>hạn</a:t>
            </a:r>
            <a:r>
              <a:rPr lang="en-US" sz="1600" dirty="0">
                <a:latin typeface="Arial (Body)"/>
              </a:rPr>
              <a:t> </a:t>
            </a:r>
            <a:r>
              <a:rPr lang="en-US" sz="1600" dirty="0" err="1">
                <a:latin typeface="Arial (Body)"/>
              </a:rPr>
              <a:t>chế</a:t>
            </a:r>
            <a:r>
              <a:rPr lang="en-US" sz="1600" dirty="0">
                <a:latin typeface="Arial (Body)"/>
              </a:rPr>
              <a:t> </a:t>
            </a:r>
            <a:r>
              <a:rPr lang="en-US" sz="1600" dirty="0" err="1">
                <a:latin typeface="Arial (Body)"/>
              </a:rPr>
              <a:t>theo</a:t>
            </a:r>
            <a:r>
              <a:rPr lang="en-US" sz="1600" dirty="0">
                <a:latin typeface="Arial (Body)"/>
              </a:rPr>
              <a:t> </a:t>
            </a:r>
            <a:r>
              <a:rPr lang="en-US" sz="1600" dirty="0" err="1">
                <a:latin typeface="Arial (Body)"/>
              </a:rPr>
              <a:t>nhu</a:t>
            </a:r>
            <a:r>
              <a:rPr lang="en-US" sz="1600" dirty="0">
                <a:latin typeface="Arial (Body)"/>
              </a:rPr>
              <a:t> </a:t>
            </a:r>
            <a:r>
              <a:rPr lang="en-US" sz="1600" dirty="0" err="1">
                <a:latin typeface="Arial (Body)"/>
              </a:rPr>
              <a:t>cầu</a:t>
            </a:r>
            <a:r>
              <a:rPr lang="en-US" sz="1600" dirty="0">
                <a:latin typeface="Arial (Body)"/>
              </a:rPr>
              <a:t> </a:t>
            </a:r>
            <a:r>
              <a:rPr lang="en-US" sz="1600" dirty="0" err="1">
                <a:latin typeface="Arial (Body)"/>
              </a:rPr>
              <a:t>sử</a:t>
            </a:r>
            <a:r>
              <a:rPr lang="en-US" sz="1600" dirty="0">
                <a:latin typeface="Arial (Body)"/>
              </a:rPr>
              <a:t> </a:t>
            </a:r>
            <a:r>
              <a:rPr lang="en-US" sz="1600" dirty="0" err="1">
                <a:latin typeface="Arial (Body)"/>
              </a:rPr>
              <a:t>dụng</a:t>
            </a:r>
            <a:r>
              <a:rPr lang="en-US" sz="1600" dirty="0">
                <a:latin typeface="Arial (Body)"/>
              </a:rPr>
              <a:t>.</a:t>
            </a:r>
          </a:p>
          <a:p>
            <a:pPr marL="285750" indent="-285750">
              <a:buFontTx/>
              <a:buChar char="-"/>
            </a:pPr>
            <a:r>
              <a:rPr lang="vi-VN" sz="1600" dirty="0">
                <a:latin typeface="Arial (Body)"/>
              </a:rPr>
              <a:t>Drupal cực kỳ thân thiện với công cụ tìm kiếm, đó là một lợi thế rất lớn khi SEO luôn là một vấn đề được quan tâm đối với bất kỳ trang web nào.</a:t>
            </a:r>
            <a:endParaRPr lang="en-US" sz="1600" dirty="0">
              <a:latin typeface="Arial (Body)"/>
            </a:endParaRPr>
          </a:p>
          <a:p>
            <a:pPr marL="285750" indent="-285750">
              <a:buFontTx/>
              <a:buChar char="-"/>
            </a:pPr>
            <a:r>
              <a:rPr lang="vi-VN" sz="1600" dirty="0">
                <a:latin typeface="Arial (Body)"/>
              </a:rPr>
              <a:t>Tính năng Multiple giúp bạn có nhiều website với một lần cài </a:t>
            </a:r>
            <a:r>
              <a:rPr lang="vi-VN" sz="1600">
                <a:latin typeface="Arial (Body)"/>
              </a:rPr>
              <a:t>đặt Drupal. </a:t>
            </a:r>
            <a:endParaRPr lang="en-US" sz="1600">
              <a:latin typeface="Arial (Body)"/>
            </a:endParaRPr>
          </a:p>
          <a:p>
            <a:pPr marL="285750" indent="-285750">
              <a:buFontTx/>
              <a:buChar char="-"/>
            </a:pPr>
            <a:r>
              <a:rPr lang="vi-VN" sz="1600">
                <a:latin typeface="Arial (Body)"/>
              </a:rPr>
              <a:t>Giúp </a:t>
            </a:r>
            <a:r>
              <a:rPr lang="vi-VN" sz="1600" dirty="0">
                <a:latin typeface="Arial (Body)"/>
              </a:rPr>
              <a:t>bạn điều khiển và quản lý dễ dàng hơn. </a:t>
            </a:r>
            <a:endParaRPr lang="en-US" sz="1600" dirty="0">
              <a:latin typeface="Arial (Body)"/>
            </a:endParaRPr>
          </a:p>
          <a:p>
            <a:pPr marL="285750" indent="-285750">
              <a:buFontTx/>
              <a:buChar char="-"/>
            </a:pPr>
            <a:r>
              <a:rPr lang="vi-VN" sz="1600" dirty="0">
                <a:latin typeface="Arial (Body)"/>
              </a:rPr>
              <a:t>Drupal chạy được cả trên server Linux và Windows trong </a:t>
            </a:r>
            <a:r>
              <a:rPr lang="vi-VN" sz="1600">
                <a:latin typeface="Arial (Body)"/>
              </a:rPr>
              <a:t>khi Joo</a:t>
            </a:r>
            <a:r>
              <a:rPr lang="en-US" sz="1600">
                <a:latin typeface="Arial (Body)"/>
              </a:rPr>
              <a:t>ml</a:t>
            </a:r>
            <a:r>
              <a:rPr lang="vi-VN" sz="1600">
                <a:latin typeface="Arial (Body)"/>
              </a:rPr>
              <a:t>a </a:t>
            </a:r>
            <a:r>
              <a:rPr lang="vi-VN" sz="1600" dirty="0">
                <a:latin typeface="Arial (Body)"/>
              </a:rPr>
              <a:t>chỉ chạy tốt trên server Linux.</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2.5.1. </a:t>
            </a:r>
            <a:r>
              <a:rPr lang="vi-VN" dirty="0"/>
              <a:t>Ưu điểm của Drupal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22474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37</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2.5. </a:t>
            </a:r>
            <a:r>
              <a:rPr lang="vi-VN" dirty="0"/>
              <a:t>Ưu điểm và nhược điểm của Drupal</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800767"/>
          </a:xfrm>
          <a:prstGeom prst="rect">
            <a:avLst/>
          </a:prstGeom>
          <a:noFill/>
        </p:spPr>
        <p:txBody>
          <a:bodyPr wrap="square" rtlCol="0">
            <a:spAutoFit/>
          </a:bodyPr>
          <a:lstStyle/>
          <a:p>
            <a:pPr marL="285750" indent="-285750">
              <a:buFontTx/>
              <a:buChar char="-"/>
            </a:pPr>
            <a:r>
              <a:rPr lang="vi-VN" sz="1600" dirty="0">
                <a:latin typeface="Arial (Body)"/>
              </a:rPr>
              <a:t>Drupal được đánh giá là khó sử dụng với người </a:t>
            </a:r>
            <a:r>
              <a:rPr lang="vi-VN" sz="1600">
                <a:latin typeface="Arial (Body)"/>
              </a:rPr>
              <a:t>dùng mới. </a:t>
            </a:r>
            <a:r>
              <a:rPr lang="vi-VN" sz="1600" dirty="0">
                <a:latin typeface="Arial (Body)"/>
              </a:rPr>
              <a:t>Việc tạo </a:t>
            </a:r>
            <a:r>
              <a:rPr lang="vi-VN" sz="1600">
                <a:latin typeface="Arial (Body)"/>
              </a:rPr>
              <a:t>các Menu</a:t>
            </a:r>
            <a:r>
              <a:rPr lang="en-US" sz="1600">
                <a:latin typeface="Arial (Body)"/>
              </a:rPr>
              <a:t> có thể</a:t>
            </a:r>
            <a:r>
              <a:rPr lang="vi-VN" sz="1600">
                <a:latin typeface="Arial (Body)"/>
              </a:rPr>
              <a:t> khiến</a:t>
            </a:r>
            <a:r>
              <a:rPr lang="en-US" sz="1600">
                <a:latin typeface="Arial (Body)"/>
              </a:rPr>
              <a:t> bạn</a:t>
            </a:r>
            <a:r>
              <a:rPr lang="vi-VN" sz="1600">
                <a:latin typeface="Arial (Body)"/>
              </a:rPr>
              <a:t> bối rối. </a:t>
            </a:r>
            <a:r>
              <a:rPr lang="vi-VN" sz="1600" dirty="0">
                <a:latin typeface="Arial (Body)"/>
              </a:rPr>
              <a:t>Có lẽ sự bối rối này chính vì thói quen sử dụng Joomla</a:t>
            </a:r>
            <a:r>
              <a:rPr lang="en-US" sz="1600" dirty="0">
                <a:latin typeface="Arial (Body)"/>
              </a:rPr>
              <a:t>.</a:t>
            </a:r>
          </a:p>
          <a:p>
            <a:pPr marL="285750" indent="-285750">
              <a:buFontTx/>
              <a:buChar char="-"/>
            </a:pPr>
            <a:r>
              <a:rPr lang="vi-VN" sz="1600" dirty="0">
                <a:latin typeface="Arial (Body)"/>
              </a:rPr>
              <a:t>Drupal có ít các thành phần mở rộng (extensions) </a:t>
            </a:r>
            <a:r>
              <a:rPr lang="vi-VN" sz="1600">
                <a:latin typeface="Arial (Body)"/>
              </a:rPr>
              <a:t>hơn Joomla</a:t>
            </a:r>
            <a:r>
              <a:rPr lang="en-US" sz="1600">
                <a:latin typeface="Arial (Body)"/>
              </a:rPr>
              <a:t>. </a:t>
            </a:r>
            <a:r>
              <a:rPr lang="en-US" sz="1600">
                <a:latin typeface="Arial (Body)"/>
                <a:sym typeface="Wingdings" panose="05000000000000000000" pitchFamily="2" charset="2"/>
              </a:rPr>
              <a:t> </a:t>
            </a:r>
            <a:r>
              <a:rPr lang="vi-VN" sz="1600">
                <a:latin typeface="Arial (Body)"/>
              </a:rPr>
              <a:t>Mỗi </a:t>
            </a:r>
            <a:r>
              <a:rPr lang="vi-VN" sz="1600" dirty="0">
                <a:latin typeface="Arial (Body)"/>
              </a:rPr>
              <a:t>khi có phiên bản Drupal mới bạn phải chờ các nhà cung cấp nâng cấp extensions của họ để tương thích.</a:t>
            </a:r>
            <a:endParaRPr lang="en-US" sz="1600" dirty="0">
              <a:latin typeface="Arial (Body)"/>
            </a:endParaRPr>
          </a:p>
          <a:p>
            <a:pPr marL="285750" indent="-285750">
              <a:buFontTx/>
              <a:buChar char="-"/>
            </a:pPr>
            <a:r>
              <a:rPr lang="vi-VN" sz="1600" dirty="0">
                <a:latin typeface="Arial (Body)"/>
              </a:rPr>
              <a:t>Cách bố trí của website Drupal khiến người mới sử dụng khó tìm kiếm và đánh giá nên dùng extensions nào.</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2.5.2. </a:t>
            </a:r>
            <a:r>
              <a:rPr lang="en-US" dirty="0" err="1"/>
              <a:t>Nhược</a:t>
            </a:r>
            <a:r>
              <a:rPr lang="vi-VN" dirty="0"/>
              <a:t> điểm của Drupal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45" y="2762762"/>
            <a:ext cx="6857143" cy="4095238"/>
          </a:xfrm>
          <a:prstGeom prst="rect">
            <a:avLst/>
          </a:prstGeom>
        </p:spPr>
      </p:pic>
      <p:sp>
        <p:nvSpPr>
          <p:cNvPr id="14" name="Picture Placeholder 11"/>
          <p:cNvSpPr>
            <a:spLocks noGrp="1"/>
          </p:cNvSpPr>
          <p:nvPr>
            <p:ph type="pic" sz="quarter" idx="14"/>
          </p:nvPr>
        </p:nvSpPr>
        <p:spPr>
          <a:xfrm>
            <a:off x="-1" y="0"/>
            <a:ext cx="6095999" cy="6846932"/>
          </a:xfrm>
        </p:spPr>
      </p:sp>
    </p:spTree>
    <p:extLst>
      <p:ext uri="{BB962C8B-B14F-4D97-AF65-F5344CB8AC3E}">
        <p14:creationId xmlns:p14="http://schemas.microsoft.com/office/powerpoint/2010/main" val="353021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38</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830997"/>
          </a:xfrm>
          <a:prstGeom prst="rect">
            <a:avLst/>
          </a:prstGeom>
          <a:noFill/>
        </p:spPr>
        <p:txBody>
          <a:bodyPr wrap="square" rtlCol="0">
            <a:spAutoFit/>
          </a:bodyPr>
          <a:lstStyle/>
          <a:p>
            <a:r>
              <a:rPr lang="vi-VN" sz="1600" dirty="0">
                <a:latin typeface="Arial (Body)"/>
              </a:rPr>
              <a:t>Thành phần này chịu trách nhiệm tạo ra mã HTML, JSON hoặc CSS. Đây là kết quả người dùng cuối sẽ nhận được và hiểu thị bởi các trình duyệt web.</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2.6.1. Theme</a:t>
            </a:r>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141011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39</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077218"/>
          </a:xfrm>
          <a:prstGeom prst="rect">
            <a:avLst/>
          </a:prstGeom>
          <a:noFill/>
        </p:spPr>
        <p:txBody>
          <a:bodyPr wrap="square" rtlCol="0">
            <a:spAutoFit/>
          </a:bodyPr>
          <a:lstStyle/>
          <a:p>
            <a:r>
              <a:rPr lang="vi-VN" sz="1600" dirty="0">
                <a:latin typeface="Arial (Body)"/>
              </a:rPr>
              <a:t>Thành phần này năm ngay dưới Theme và nó quy định việc khởi tạo các biến trong các tập tin template trước khi tạo mã HTML cho Theme từ tập tin template.</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2.6.2. Template preprocessing</a:t>
            </a:r>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6022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646331"/>
          </a:xfrm>
          <a:prstGeom prst="rect">
            <a:avLst/>
          </a:prstGeom>
          <a:noFill/>
        </p:spPr>
        <p:txBody>
          <a:bodyPr wrap="square" rtlCol="0">
            <a:spAutoFit/>
          </a:bodyPr>
          <a:lstStyle/>
          <a:p>
            <a:r>
              <a:rPr lang="en-US" dirty="0"/>
              <a:t>1.2. </a:t>
            </a:r>
            <a:r>
              <a:rPr lang="en-US" dirty="0" err="1"/>
              <a:t>Lịch</a:t>
            </a:r>
            <a:r>
              <a:rPr lang="en-US" dirty="0"/>
              <a:t> </a:t>
            </a:r>
            <a:r>
              <a:rPr lang="en-US" dirty="0" err="1"/>
              <a:t>sử</a:t>
            </a:r>
            <a:r>
              <a:rPr lang="en-US" dirty="0"/>
              <a:t> </a:t>
            </a:r>
            <a:r>
              <a:rPr lang="en-US" dirty="0" err="1"/>
              <a:t>mã</a:t>
            </a:r>
            <a:r>
              <a:rPr lang="en-US" dirty="0"/>
              <a:t> </a:t>
            </a:r>
            <a:r>
              <a:rPr lang="en-US" dirty="0" err="1"/>
              <a:t>nguồn</a:t>
            </a:r>
            <a:r>
              <a:rPr lang="en-US" dirty="0"/>
              <a:t> </a:t>
            </a:r>
            <a:r>
              <a:rPr lang="en-US" dirty="0" err="1"/>
              <a:t>mở</a:t>
            </a:r>
            <a:r>
              <a:rPr lang="en-US" dirty="0"/>
              <a:t/>
            </a:r>
            <a:br>
              <a:rPr lang="en-US" dirty="0"/>
            </a:b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6675797" y="1294445"/>
            <a:ext cx="5135188" cy="3539430"/>
          </a:xfrm>
          <a:prstGeom prst="rect">
            <a:avLst/>
          </a:prstGeom>
          <a:noFill/>
        </p:spPr>
        <p:txBody>
          <a:bodyPr wrap="square" rtlCol="0">
            <a:spAutoFit/>
          </a:bodyPr>
          <a:lstStyle/>
          <a:p>
            <a:pPr marL="285750" indent="-285750">
              <a:buFontTx/>
              <a:buChar char="-"/>
            </a:pPr>
            <a:r>
              <a:rPr lang="vi-VN" sz="1600">
                <a:latin typeface="Arial (Body)"/>
              </a:rPr>
              <a:t>Lịch </a:t>
            </a:r>
            <a:r>
              <a:rPr lang="vi-VN" sz="1600" dirty="0">
                <a:latin typeface="Arial (Body)"/>
              </a:rPr>
              <a:t>sử phần mềm mã nguồn mở xuyên suốt theo lịch sử của phần mềm</a:t>
            </a:r>
            <a:r>
              <a:rPr lang="vi-VN" sz="1600">
                <a:latin typeface="Arial (Body)"/>
              </a:rPr>
              <a:t>. </a:t>
            </a:r>
            <a:endParaRPr lang="en-US" sz="1600">
              <a:latin typeface="Arial (Body)"/>
            </a:endParaRPr>
          </a:p>
          <a:p>
            <a:pPr marL="285750" indent="-285750">
              <a:buFontTx/>
              <a:buChar char="-"/>
            </a:pPr>
            <a:r>
              <a:rPr lang="vi-VN" sz="1600">
                <a:latin typeface="Arial (Body)"/>
              </a:rPr>
              <a:t>Trong </a:t>
            </a:r>
            <a:r>
              <a:rPr lang="vi-VN" sz="1600" dirty="0">
                <a:latin typeface="Arial (Body)"/>
              </a:rPr>
              <a:t>thời gian đầu của ngành phần mềm chỉ có phần mềm miễn phí - free (libre) software</a:t>
            </a:r>
            <a:r>
              <a:rPr lang="vi-VN" sz="1600">
                <a:latin typeface="Arial (Body)"/>
              </a:rPr>
              <a:t>. </a:t>
            </a:r>
            <a:endParaRPr lang="en-US" sz="1600">
              <a:latin typeface="Arial (Body)"/>
            </a:endParaRPr>
          </a:p>
          <a:p>
            <a:pPr marL="285750" indent="-285750">
              <a:buFontTx/>
              <a:buChar char="-"/>
            </a:pPr>
            <a:r>
              <a:rPr lang="vi-VN" sz="1600">
                <a:latin typeface="Arial (Body)"/>
              </a:rPr>
              <a:t>Kế </a:t>
            </a:r>
            <a:r>
              <a:rPr lang="vi-VN" sz="1600" dirty="0">
                <a:latin typeface="Arial (Body)"/>
              </a:rPr>
              <a:t>tiếp</a:t>
            </a:r>
            <a:r>
              <a:rPr lang="vi-VN" sz="1600">
                <a:latin typeface="Arial (Body)"/>
              </a:rPr>
              <a:t>, phần </a:t>
            </a:r>
            <a:r>
              <a:rPr lang="vi-VN" sz="1600" dirty="0">
                <a:latin typeface="Arial (Body)"/>
              </a:rPr>
              <a:t>mềm bản quyền - proprietary software mới xuất hiện</a:t>
            </a:r>
            <a:r>
              <a:rPr lang="vi-VN" sz="1600">
                <a:latin typeface="Arial (Body)"/>
              </a:rPr>
              <a:t>. </a:t>
            </a:r>
            <a:endParaRPr lang="en-US" sz="1600">
              <a:latin typeface="Arial (Body)"/>
            </a:endParaRPr>
          </a:p>
          <a:p>
            <a:pPr marL="285750" indent="-285750">
              <a:buFontTx/>
              <a:buChar char="-"/>
            </a:pPr>
            <a:r>
              <a:rPr lang="vi-VN" sz="1600">
                <a:latin typeface="Arial (Body)"/>
              </a:rPr>
              <a:t>Khi </a:t>
            </a:r>
            <a:r>
              <a:rPr lang="vi-VN" sz="1600" dirty="0">
                <a:latin typeface="Arial (Body)"/>
              </a:rPr>
              <a:t>phần mềm bản quyền ra đời, nó nhanh chóng chiếm hết ưu thế so với các loại phần mềm khác trong </a:t>
            </a:r>
            <a:r>
              <a:rPr lang="vi-VN" sz="1600">
                <a:latin typeface="Arial (Body)"/>
              </a:rPr>
              <a:t>ngành này</a:t>
            </a:r>
            <a:r>
              <a:rPr lang="en-US" sz="1600">
                <a:latin typeface="Arial (Body)"/>
              </a:rPr>
              <a:t> </a:t>
            </a:r>
            <a:r>
              <a:rPr lang="en-US" sz="1600">
                <a:latin typeface="Arial (Body)"/>
                <a:sym typeface="Wingdings" panose="05000000000000000000" pitchFamily="2" charset="2"/>
              </a:rPr>
              <a:t> </a:t>
            </a:r>
            <a:r>
              <a:rPr lang="vi-VN" sz="1600">
                <a:solidFill>
                  <a:srgbClr val="FF0000"/>
                </a:solidFill>
                <a:latin typeface="Arial (Body)"/>
              </a:rPr>
              <a:t>Điều </a:t>
            </a:r>
            <a:r>
              <a:rPr lang="vi-VN" sz="1600" dirty="0">
                <a:solidFill>
                  <a:srgbClr val="FF0000"/>
                </a:solidFill>
                <a:latin typeface="Arial (Body)"/>
              </a:rPr>
              <a:t>này dẫn đến việc rất nhiều người quan niệm rằng chỉ phần mềm bản quyền mới là mô hình sản xuất phần mềm tốt duy nhất</a:t>
            </a:r>
            <a:r>
              <a:rPr lang="vi-VN" sz="1600">
                <a:solidFill>
                  <a:srgbClr val="FF0000"/>
                </a:solidFill>
                <a:latin typeface="Arial (Body)"/>
              </a:rPr>
              <a:t>.</a:t>
            </a:r>
            <a:r>
              <a:rPr lang="vi-VN" sz="1600">
                <a:latin typeface="Arial (Body)"/>
              </a:rPr>
              <a:t> </a:t>
            </a:r>
            <a:r>
              <a:rPr lang="en-US" sz="1600">
                <a:latin typeface="Arial (Body)"/>
              </a:rPr>
              <a:t>G</a:t>
            </a:r>
            <a:r>
              <a:rPr lang="vi-VN" sz="1600">
                <a:latin typeface="Arial (Body)"/>
              </a:rPr>
              <a:t>ần </a:t>
            </a:r>
            <a:r>
              <a:rPr lang="vi-VN" sz="1600" dirty="0">
                <a:latin typeface="Arial (Body)"/>
              </a:rPr>
              <a:t>đây thì giới công nghiệp phần mềm mới lại coi phần mềm miễn phí và phần mềm mã nguồn mở như là một lựa chọn quan trọng không kém</a:t>
            </a:r>
            <a:r>
              <a:rPr lang="en-US" sz="1600" dirty="0">
                <a:latin typeface="Arial (Body)"/>
              </a:rPr>
              <a:t>.</a:t>
            </a:r>
          </a:p>
        </p:txBody>
      </p:sp>
    </p:spTree>
    <p:extLst>
      <p:ext uri="{BB962C8B-B14F-4D97-AF65-F5344CB8AC3E}">
        <p14:creationId xmlns:p14="http://schemas.microsoft.com/office/powerpoint/2010/main" val="272640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40</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323439"/>
          </a:xfrm>
          <a:prstGeom prst="rect">
            <a:avLst/>
          </a:prstGeom>
          <a:noFill/>
        </p:spPr>
        <p:txBody>
          <a:bodyPr wrap="square" rtlCol="0">
            <a:spAutoFit/>
          </a:bodyPr>
          <a:lstStyle/>
          <a:p>
            <a:pPr marL="285750" indent="-285750">
              <a:buFontTx/>
              <a:buChar char="-"/>
            </a:pPr>
            <a:r>
              <a:rPr lang="vi-VN" sz="1600">
                <a:latin typeface="Arial (Body)"/>
              </a:rPr>
              <a:t>Thành phần này đảm trách công việc sắp xếp điều khiển (control) trên một trang (page). </a:t>
            </a:r>
            <a:endParaRPr lang="en-US" sz="1600">
              <a:latin typeface="Arial (Body)"/>
            </a:endParaRPr>
          </a:p>
          <a:p>
            <a:pPr marL="285750" indent="-285750">
              <a:buFontTx/>
              <a:buChar char="-"/>
            </a:pPr>
            <a:r>
              <a:rPr lang="vi-VN" sz="1600">
                <a:latin typeface="Arial (Body)"/>
              </a:rPr>
              <a:t>Nó thực hiện việc này thông qua việc truy suất các tham số của trang từ cơ sở dữ liệu và xây dựng các thành phần tương ứng cho trang đó.</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2.6.3. Views</a:t>
            </a:r>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288398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41</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323439"/>
          </a:xfrm>
          <a:prstGeom prst="rect">
            <a:avLst/>
          </a:prstGeom>
          <a:noFill/>
        </p:spPr>
        <p:txBody>
          <a:bodyPr wrap="square" rtlCol="0">
            <a:spAutoFit/>
          </a:bodyPr>
          <a:lstStyle/>
          <a:p>
            <a:pPr marL="285750" indent="-285750">
              <a:buFontTx/>
              <a:buChar char="-"/>
            </a:pPr>
            <a:r>
              <a:rPr lang="vi-VN" sz="1600">
                <a:latin typeface="Arial (Body)"/>
              </a:rPr>
              <a:t>Đây là nơi phát triển các module do cộng đồng đóng góp hoặc do người dùng tự phát triển tùy theo nhu cầu sử dụng. </a:t>
            </a:r>
            <a:endParaRPr lang="en-US" sz="1600">
              <a:latin typeface="Arial (Body)"/>
            </a:endParaRPr>
          </a:p>
          <a:p>
            <a:pPr marL="285750" indent="-285750">
              <a:buFontTx/>
              <a:buChar char="-"/>
            </a:pPr>
            <a:r>
              <a:rPr lang="vi-VN" sz="1600">
                <a:latin typeface="Arial (Body)"/>
              </a:rPr>
              <a:t>Ngoài các thành phân như trên, Drupal còn cung cấp các module có sẵn dùng chung.</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2.6.4. Modules add functionality here</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178479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42</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584775"/>
          </a:xfrm>
          <a:prstGeom prst="rect">
            <a:avLst/>
          </a:prstGeom>
          <a:noFill/>
        </p:spPr>
        <p:txBody>
          <a:bodyPr wrap="square" rtlCol="0">
            <a:spAutoFit/>
          </a:bodyPr>
          <a:lstStyle/>
          <a:p>
            <a:r>
              <a:rPr lang="vi-VN" sz="1600">
                <a:latin typeface="Arial (Body)"/>
              </a:rPr>
              <a:t>Đây là thành phần cơ bản của Drupal. Mọi loại nội dung trong Drupal được xử lý và lưu dưới dạng Node</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2.6.5. Nodes</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249252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43</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584775"/>
          </a:xfrm>
          <a:prstGeom prst="rect">
            <a:avLst/>
          </a:prstGeom>
          <a:noFill/>
        </p:spPr>
        <p:txBody>
          <a:bodyPr wrap="square" rtlCol="0">
            <a:spAutoFit/>
          </a:bodyPr>
          <a:lstStyle/>
          <a:p>
            <a:r>
              <a:rPr lang="en-US" sz="1600">
                <a:latin typeface="Arial (Body)"/>
              </a:rPr>
              <a:t>Thành phần này dùng để phân loại nội dung của website. </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2.6.6. Taxonomy</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171431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44</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338554"/>
          </a:xfrm>
          <a:prstGeom prst="rect">
            <a:avLst/>
          </a:prstGeom>
          <a:noFill/>
        </p:spPr>
        <p:txBody>
          <a:bodyPr wrap="square" rtlCol="0">
            <a:spAutoFit/>
          </a:bodyPr>
          <a:lstStyle/>
          <a:p>
            <a:r>
              <a:rPr lang="en-US" sz="1600">
                <a:latin typeface="Arial (Body)"/>
              </a:rPr>
              <a:t>Hỗ trợ các loại bình luận trong website Drupal. </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2.6.7. Comments</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29218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45</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584775"/>
          </a:xfrm>
          <a:prstGeom prst="rect">
            <a:avLst/>
          </a:prstGeom>
          <a:noFill/>
        </p:spPr>
        <p:txBody>
          <a:bodyPr wrap="square" rtlCol="0">
            <a:spAutoFit/>
          </a:bodyPr>
          <a:lstStyle/>
          <a:p>
            <a:r>
              <a:rPr lang="vi-VN" sz="1600">
                <a:latin typeface="Arial (Body)"/>
              </a:rPr>
              <a:t>Thành phần hỗ trợ quản lý người sử dụng trong hệ thống. </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2.6.8. User</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35948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46</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2.6. </a:t>
            </a:r>
            <a:r>
              <a:rPr lang="en-US" dirty="0" err="1"/>
              <a:t>Kiến</a:t>
            </a:r>
            <a:r>
              <a:rPr lang="en-US" dirty="0"/>
              <a:t> </a:t>
            </a:r>
            <a:r>
              <a:rPr lang="en-US" dirty="0" err="1"/>
              <a:t>trúc</a:t>
            </a:r>
            <a:r>
              <a:rPr lang="en-US" dirty="0"/>
              <a:t> </a:t>
            </a:r>
            <a:r>
              <a:rPr lang="en-US" dirty="0" err="1"/>
              <a:t>của</a:t>
            </a:r>
            <a:r>
              <a:rPr lang="en-US" dirty="0"/>
              <a:t> Drupal</a:t>
            </a:r>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1077218"/>
          </a:xfrm>
          <a:prstGeom prst="rect">
            <a:avLst/>
          </a:prstGeom>
          <a:noFill/>
        </p:spPr>
        <p:txBody>
          <a:bodyPr wrap="square" rtlCol="0">
            <a:spAutoFit/>
          </a:bodyPr>
          <a:lstStyle/>
          <a:p>
            <a:r>
              <a:rPr lang="vi-VN" sz="1600">
                <a:latin typeface="Arial (Body)"/>
              </a:rPr>
              <a:t>Do Drupal hỗ trợ lập trình. Ở đây có sự phân chia thành hai loại là các API làm việc với các thành phần của trang (page) và các API làm việc với cơ sở dữ liệu.</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2.6.9. Các API</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p:cNvPicPr/>
          <p:nvPr/>
        </p:nvPicPr>
        <p:blipFill>
          <a:blip r:embed="rId3"/>
          <a:stretch>
            <a:fillRect/>
          </a:stretch>
        </p:blipFill>
        <p:spPr>
          <a:xfrm>
            <a:off x="0" y="1457608"/>
            <a:ext cx="6095998" cy="5400392"/>
          </a:xfrm>
          <a:prstGeom prst="rect">
            <a:avLst/>
          </a:prstGeom>
        </p:spPr>
      </p:pic>
    </p:spTree>
    <p:extLst>
      <p:ext uri="{BB962C8B-B14F-4D97-AF65-F5344CB8AC3E}">
        <p14:creationId xmlns:p14="http://schemas.microsoft.com/office/powerpoint/2010/main" val="332361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47</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2.7. Kiến trúc triển khai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062103"/>
          </a:xfrm>
          <a:prstGeom prst="rect">
            <a:avLst/>
          </a:prstGeom>
          <a:noFill/>
        </p:spPr>
        <p:txBody>
          <a:bodyPr wrap="square" rtlCol="0">
            <a:spAutoFit/>
          </a:bodyPr>
          <a:lstStyle/>
          <a:p>
            <a:pPr marL="285750" indent="-285750">
              <a:buFontTx/>
              <a:buChar char="-"/>
            </a:pPr>
            <a:r>
              <a:rPr lang="vi-VN" sz="1600">
                <a:latin typeface="Arial (Body)"/>
              </a:rPr>
              <a:t>Drupal hỗ trợ nhiều loại webserver khác nhau như Apache, Nginx, Microsft IIS… </a:t>
            </a:r>
            <a:endParaRPr lang="en-US" sz="1600">
              <a:latin typeface="Arial (Body)"/>
            </a:endParaRPr>
          </a:p>
          <a:p>
            <a:pPr marL="285750" indent="-285750">
              <a:buFontTx/>
              <a:buChar char="-"/>
            </a:pPr>
            <a:r>
              <a:rPr lang="vi-VN" sz="1600">
                <a:latin typeface="Arial (Body)"/>
              </a:rPr>
              <a:t>Webserver đảm nhận việc nhận các yêu cầu (request) từ các máy khách (client) và sau đó chuyển chúng xuống cho tầng Application Server (Drupal) xử lý trước khi nhận lại các kết quả phản hồi dưới dạng các mã HTML để phân phối lại cho các client đã yêu cầu. </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2.7.1. Webserver</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Tree>
    <p:extLst>
      <p:ext uri="{BB962C8B-B14F-4D97-AF65-F5344CB8AC3E}">
        <p14:creationId xmlns:p14="http://schemas.microsoft.com/office/powerpoint/2010/main" val="16032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48</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2.7. Kiến trúc triển khai</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554545"/>
          </a:xfrm>
          <a:prstGeom prst="rect">
            <a:avLst/>
          </a:prstGeom>
          <a:noFill/>
        </p:spPr>
        <p:txBody>
          <a:bodyPr wrap="square" rtlCol="0">
            <a:spAutoFit/>
          </a:bodyPr>
          <a:lstStyle/>
          <a:p>
            <a:pPr marL="285750" indent="-285750">
              <a:buFontTx/>
              <a:buChar char="-"/>
            </a:pPr>
            <a:r>
              <a:rPr lang="vi-VN" sz="1600">
                <a:latin typeface="Arial (Body)"/>
              </a:rPr>
              <a:t>Drupal nhận và phân tích thông tin từ webserver. </a:t>
            </a:r>
            <a:endParaRPr lang="en-US" sz="1600">
              <a:latin typeface="Arial (Body)"/>
            </a:endParaRPr>
          </a:p>
          <a:p>
            <a:pPr marL="285750" indent="-285750">
              <a:buFontTx/>
              <a:buChar char="-"/>
            </a:pPr>
            <a:r>
              <a:rPr lang="vi-VN" sz="1600">
                <a:latin typeface="Arial (Body)"/>
              </a:rPr>
              <a:t>Application Server thực hiện các câu lệnh PHP. </a:t>
            </a:r>
            <a:endParaRPr lang="en-US" sz="1600">
              <a:latin typeface="Arial (Body)"/>
            </a:endParaRPr>
          </a:p>
          <a:p>
            <a:pPr marL="285750" indent="-285750">
              <a:buFontTx/>
              <a:buChar char="-"/>
            </a:pPr>
            <a:r>
              <a:rPr lang="vi-VN" sz="1600">
                <a:latin typeface="Arial (Body)"/>
              </a:rPr>
              <a:t>Thông qua thành phần Data Abstraction, Drupal kết nối với Database Server và thực hiện các câu truy vấn cần thiết để lấy ra những dữ liệu cần thiết. </a:t>
            </a:r>
            <a:endParaRPr lang="en-US" sz="1600">
              <a:latin typeface="Arial (Body)"/>
            </a:endParaRPr>
          </a:p>
          <a:p>
            <a:pPr marL="285750" indent="-285750">
              <a:buFontTx/>
              <a:buChar char="-"/>
            </a:pPr>
            <a:r>
              <a:rPr lang="vi-VN" sz="1600">
                <a:latin typeface="Arial (Body)"/>
              </a:rPr>
              <a:t>Sau khi nhận được kết quả từ Database Server, Drupal sẽ định dạng các kết quả sang các mã HTML và gửi chúng về webserver để phản hồi (response) cho các máy khách (client).</a:t>
            </a:r>
            <a:endParaRPr lang="en-US" sz="1600" b="1"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a:t>2.7.2. Application Server (Drupal)</a:t>
            </a:r>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Tree>
    <p:extLst>
      <p:ext uri="{BB962C8B-B14F-4D97-AF65-F5344CB8AC3E}">
        <p14:creationId xmlns:p14="http://schemas.microsoft.com/office/powerpoint/2010/main" val="421922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49</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3AD2B361-A40C-4C75-85D4-54BEC03E8A44}"/>
              </a:ext>
            </a:extLst>
          </p:cNvPr>
          <p:cNvSpPr txBox="1">
            <a:spLocks/>
          </p:cNvSpPr>
          <p:nvPr/>
        </p:nvSpPr>
        <p:spPr>
          <a:xfrm>
            <a:off x="6294782" y="0"/>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a:t>Phần 2. Tìm hiểu</a:t>
            </a:r>
            <a:endParaRPr lang="en-US" dirty="0"/>
          </a:p>
        </p:txBody>
      </p:sp>
      <p:sp>
        <p:nvSpPr>
          <p:cNvPr id="7" name="TextBox 6">
            <a:extLst>
              <a:ext uri="{FF2B5EF4-FFF2-40B4-BE49-F238E27FC236}">
                <a16:creationId xmlns:a16="http://schemas.microsoft.com/office/drawing/2014/main" id="{FC5E82FC-6684-4060-8462-4E30BA5B4A38}"/>
              </a:ext>
            </a:extLst>
          </p:cNvPr>
          <p:cNvSpPr txBox="1"/>
          <p:nvPr/>
        </p:nvSpPr>
        <p:spPr>
          <a:xfrm>
            <a:off x="6535337" y="854076"/>
            <a:ext cx="5135188" cy="369332"/>
          </a:xfrm>
          <a:prstGeom prst="rect">
            <a:avLst/>
          </a:prstGeom>
          <a:noFill/>
        </p:spPr>
        <p:txBody>
          <a:bodyPr wrap="square" rtlCol="0">
            <a:spAutoFit/>
          </a:bodyPr>
          <a:lstStyle/>
          <a:p>
            <a:r>
              <a:rPr lang="en-US"/>
              <a:t>2.7. Kiến trúc triển khai</a:t>
            </a:r>
            <a:endParaRPr lang="en-US" dirty="0"/>
          </a:p>
        </p:txBody>
      </p:sp>
      <p:sp>
        <p:nvSpPr>
          <p:cNvPr id="8" name="TextBox 7">
            <a:extLst>
              <a:ext uri="{FF2B5EF4-FFF2-40B4-BE49-F238E27FC236}">
                <a16:creationId xmlns:a16="http://schemas.microsoft.com/office/drawing/2014/main" id="{343773C6-7238-4E21-9A55-28E9A87F6843}"/>
              </a:ext>
            </a:extLst>
          </p:cNvPr>
          <p:cNvSpPr txBox="1"/>
          <p:nvPr/>
        </p:nvSpPr>
        <p:spPr>
          <a:xfrm>
            <a:off x="7013890" y="1606838"/>
            <a:ext cx="5041090" cy="1323439"/>
          </a:xfrm>
          <a:prstGeom prst="rect">
            <a:avLst/>
          </a:prstGeom>
          <a:noFill/>
        </p:spPr>
        <p:txBody>
          <a:bodyPr wrap="square" rtlCol="0">
            <a:spAutoFit/>
          </a:bodyPr>
          <a:lstStyle/>
          <a:p>
            <a:pPr marL="285750" indent="-285750">
              <a:buFontTx/>
              <a:buChar char="-"/>
            </a:pPr>
            <a:r>
              <a:rPr lang="vi-VN" sz="1600">
                <a:latin typeface="Arial (Body)"/>
              </a:rPr>
              <a:t>Drupal hỗ trợ nhiều hệ quản trị CSDL như MySQL, PostgresSQL và SQLite…</a:t>
            </a:r>
            <a:endParaRPr lang="en-US" sz="1600">
              <a:latin typeface="Arial (Body)"/>
            </a:endParaRPr>
          </a:p>
          <a:p>
            <a:pPr marL="285750" indent="-285750">
              <a:buFontTx/>
              <a:buChar char="-"/>
            </a:pPr>
            <a:r>
              <a:rPr lang="vi-VN" sz="1600">
                <a:latin typeface="Arial (Body)"/>
              </a:rPr>
              <a:t>Nhiệm vụ chính của tầng Database Server là lưu trữ dữ liệu về các tùy chỉnh, cấu trúc trang (page) cũng như các nội dung của các node.</a:t>
            </a:r>
            <a:endParaRPr lang="en-US" sz="1600" b="1" dirty="0">
              <a:latin typeface="Arial (Body)"/>
            </a:endParaRPr>
          </a:p>
        </p:txBody>
      </p:sp>
      <p:sp>
        <p:nvSpPr>
          <p:cNvPr id="9" name="TextBox 8">
            <a:extLst>
              <a:ext uri="{FF2B5EF4-FFF2-40B4-BE49-F238E27FC236}">
                <a16:creationId xmlns:a16="http://schemas.microsoft.com/office/drawing/2014/main" id="{8B56D7E2-BACA-49CA-ABE1-B38D3CDADFF4}"/>
              </a:ext>
            </a:extLst>
          </p:cNvPr>
          <p:cNvSpPr txBox="1"/>
          <p:nvPr/>
        </p:nvSpPr>
        <p:spPr>
          <a:xfrm>
            <a:off x="6796075" y="1215541"/>
            <a:ext cx="5135188" cy="369332"/>
          </a:xfrm>
          <a:prstGeom prst="rect">
            <a:avLst/>
          </a:prstGeom>
          <a:noFill/>
        </p:spPr>
        <p:txBody>
          <a:bodyPr wrap="square" rtlCol="0">
            <a:spAutoFit/>
          </a:bodyPr>
          <a:lstStyle/>
          <a:p>
            <a:r>
              <a:rPr lang="en-US"/>
              <a:t>2.7.3. Database Server</a:t>
            </a:r>
            <a:endParaRPr lang="en-US" dirty="0"/>
          </a:p>
        </p:txBody>
      </p:sp>
    </p:spTree>
    <p:extLst>
      <p:ext uri="{BB962C8B-B14F-4D97-AF65-F5344CB8AC3E}">
        <p14:creationId xmlns:p14="http://schemas.microsoft.com/office/powerpoint/2010/main" val="128092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646331"/>
          </a:xfrm>
          <a:prstGeom prst="rect">
            <a:avLst/>
          </a:prstGeom>
          <a:noFill/>
        </p:spPr>
        <p:txBody>
          <a:bodyPr wrap="square" rtlCol="0">
            <a:spAutoFit/>
          </a:bodyPr>
          <a:lstStyle/>
          <a:p>
            <a:r>
              <a:rPr lang="en-US" dirty="0"/>
              <a:t>1.3. Xu </a:t>
            </a:r>
            <a:r>
              <a:rPr lang="en-US" dirty="0" err="1"/>
              <a:t>hướng</a:t>
            </a:r>
            <a:r>
              <a:rPr lang="en-US" dirty="0"/>
              <a:t> </a:t>
            </a:r>
            <a:r>
              <a:rPr lang="en-US" dirty="0" err="1"/>
              <a:t>sử</a:t>
            </a:r>
            <a:r>
              <a:rPr lang="en-US" dirty="0"/>
              <a:t> </a:t>
            </a:r>
            <a:r>
              <a:rPr lang="en-US" dirty="0" err="1"/>
              <a:t>dụng</a:t>
            </a:r>
            <a:r>
              <a:rPr lang="en-US" dirty="0"/>
              <a:t> &amp; </a:t>
            </a:r>
            <a:r>
              <a:rPr lang="en-US" dirty="0" err="1"/>
              <a:t>phát</a:t>
            </a:r>
            <a:r>
              <a:rPr lang="en-US" dirty="0"/>
              <a:t> </a:t>
            </a:r>
            <a:r>
              <a:rPr lang="en-US" dirty="0" err="1"/>
              <a:t>triển</a:t>
            </a:r>
            <a:r>
              <a:rPr lang="en-US" dirty="0"/>
              <a:t/>
            </a:r>
            <a:br>
              <a:rPr lang="en-US" dirty="0"/>
            </a:b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6675797" y="1294445"/>
            <a:ext cx="5135188" cy="2308324"/>
          </a:xfrm>
          <a:prstGeom prst="rect">
            <a:avLst/>
          </a:prstGeom>
          <a:noFill/>
        </p:spPr>
        <p:txBody>
          <a:bodyPr wrap="square" rtlCol="0">
            <a:spAutoFit/>
          </a:bodyPr>
          <a:lstStyle/>
          <a:p>
            <a:pPr marL="285750" indent="-285750">
              <a:buFontTx/>
              <a:buChar char="-"/>
            </a:pPr>
            <a:r>
              <a:rPr lang="en-US" sz="1600" dirty="0" err="1">
                <a:latin typeface="Arial (Body)"/>
              </a:rPr>
              <a:t>Một</a:t>
            </a:r>
            <a:r>
              <a:rPr lang="en-US" sz="1600" dirty="0">
                <a:latin typeface="Arial (Body)"/>
              </a:rPr>
              <a:t> </a:t>
            </a:r>
            <a:r>
              <a:rPr lang="en-US" sz="1600" dirty="0" err="1">
                <a:latin typeface="Arial (Body)"/>
              </a:rPr>
              <a:t>là</a:t>
            </a:r>
            <a:r>
              <a:rPr lang="en-US" sz="1600" dirty="0">
                <a:latin typeface="Arial (Body)"/>
              </a:rPr>
              <a:t> </a:t>
            </a:r>
            <a:r>
              <a:rPr lang="en-US" sz="1600" dirty="0" err="1">
                <a:latin typeface="Arial (Body)"/>
              </a:rPr>
              <a:t>phát</a:t>
            </a:r>
            <a:r>
              <a:rPr lang="en-US" sz="1600" dirty="0">
                <a:latin typeface="Arial (Body)"/>
              </a:rPr>
              <a:t> </a:t>
            </a:r>
            <a:r>
              <a:rPr lang="en-US" sz="1600" dirty="0" err="1">
                <a:latin typeface="Arial (Body)"/>
              </a:rPr>
              <a:t>triển</a:t>
            </a:r>
            <a:r>
              <a:rPr lang="en-US" sz="1600" dirty="0">
                <a:latin typeface="Arial (Body)"/>
              </a:rPr>
              <a:t> </a:t>
            </a:r>
            <a:r>
              <a:rPr lang="en-US" sz="1600" dirty="0" err="1">
                <a:latin typeface="Arial (Body)"/>
              </a:rPr>
              <a:t>phần</a:t>
            </a:r>
            <a:r>
              <a:rPr lang="en-US" sz="1600" dirty="0">
                <a:latin typeface="Arial (Body)"/>
              </a:rPr>
              <a:t> </a:t>
            </a:r>
            <a:r>
              <a:rPr lang="en-US" sz="1600" dirty="0" err="1">
                <a:latin typeface="Arial (Body)"/>
              </a:rPr>
              <a:t>mềm</a:t>
            </a:r>
            <a:r>
              <a:rPr lang="en-US" sz="1600" dirty="0">
                <a:latin typeface="Arial (Body)"/>
              </a:rPr>
              <a:t> </a:t>
            </a:r>
            <a:r>
              <a:rPr lang="en-US" sz="1600" dirty="0" err="1">
                <a:latin typeface="Arial (Body)"/>
              </a:rPr>
              <a:t>mã</a:t>
            </a:r>
            <a:r>
              <a:rPr lang="en-US" sz="1600" dirty="0">
                <a:latin typeface="Arial (Body)"/>
              </a:rPr>
              <a:t> </a:t>
            </a:r>
            <a:r>
              <a:rPr lang="en-US" sz="1600" dirty="0" err="1">
                <a:latin typeface="Arial (Body)"/>
              </a:rPr>
              <a:t>nguồn</a:t>
            </a:r>
            <a:r>
              <a:rPr lang="en-US" sz="1600" dirty="0">
                <a:latin typeface="Arial (Body)"/>
              </a:rPr>
              <a:t> </a:t>
            </a:r>
            <a:r>
              <a:rPr lang="en-US" sz="1600" dirty="0" err="1">
                <a:latin typeface="Arial (Body)"/>
              </a:rPr>
              <a:t>mở</a:t>
            </a:r>
            <a:r>
              <a:rPr lang="en-US" sz="1600" dirty="0">
                <a:latin typeface="Arial (Body)"/>
              </a:rPr>
              <a:t> </a:t>
            </a:r>
            <a:r>
              <a:rPr lang="en-US" sz="1600" dirty="0" err="1">
                <a:latin typeface="Arial (Body)"/>
              </a:rPr>
              <a:t>không</a:t>
            </a:r>
            <a:r>
              <a:rPr lang="en-US" sz="1600" dirty="0">
                <a:latin typeface="Arial (Body)"/>
              </a:rPr>
              <a:t> </a:t>
            </a:r>
            <a:r>
              <a:rPr lang="en-US" sz="1600" dirty="0" err="1">
                <a:latin typeface="Arial (Body)"/>
              </a:rPr>
              <a:t>với</a:t>
            </a:r>
            <a:r>
              <a:rPr lang="en-US" sz="1600" dirty="0">
                <a:latin typeface="Arial (Body)"/>
              </a:rPr>
              <a:t> </a:t>
            </a:r>
            <a:r>
              <a:rPr lang="en-US" sz="1600" dirty="0" err="1">
                <a:latin typeface="Arial (Body)"/>
              </a:rPr>
              <a:t>mục</a:t>
            </a:r>
            <a:r>
              <a:rPr lang="en-US" sz="1600" dirty="0">
                <a:latin typeface="Arial (Body)"/>
              </a:rPr>
              <a:t> </a:t>
            </a:r>
            <a:r>
              <a:rPr lang="en-US" sz="1600" dirty="0" err="1">
                <a:latin typeface="Arial (Body)"/>
              </a:rPr>
              <a:t>đích</a:t>
            </a:r>
            <a:r>
              <a:rPr lang="en-US" sz="1600" dirty="0">
                <a:latin typeface="Arial (Body)"/>
              </a:rPr>
              <a:t> </a:t>
            </a:r>
            <a:r>
              <a:rPr lang="en-US" sz="1600" dirty="0" err="1">
                <a:latin typeface="Arial (Body)"/>
              </a:rPr>
              <a:t>kinh</a:t>
            </a:r>
            <a:r>
              <a:rPr lang="en-US" sz="1600" dirty="0">
                <a:latin typeface="Arial (Body)"/>
              </a:rPr>
              <a:t> </a:t>
            </a:r>
            <a:r>
              <a:rPr lang="en-US" sz="1600" dirty="0" err="1">
                <a:latin typeface="Arial (Body)"/>
              </a:rPr>
              <a:t>doanh</a:t>
            </a:r>
            <a:r>
              <a:rPr lang="en-US" sz="1600" dirty="0">
                <a:latin typeface="Arial (Body)"/>
              </a:rPr>
              <a:t>.</a:t>
            </a:r>
          </a:p>
          <a:p>
            <a:pPr marL="285750" indent="-285750">
              <a:buFontTx/>
              <a:buChar char="-"/>
            </a:pPr>
            <a:r>
              <a:rPr lang="en-US" sz="1600" dirty="0">
                <a:latin typeface="Arial (Body)"/>
              </a:rPr>
              <a:t>Hai </a:t>
            </a:r>
            <a:r>
              <a:rPr lang="en-US" sz="1600" dirty="0" err="1">
                <a:latin typeface="Arial (Body)"/>
              </a:rPr>
              <a:t>là</a:t>
            </a:r>
            <a:r>
              <a:rPr lang="en-US" sz="1600" dirty="0">
                <a:latin typeface="Arial (Body)"/>
              </a:rPr>
              <a:t> </a:t>
            </a:r>
            <a:r>
              <a:rPr lang="en-US" sz="1600" dirty="0" err="1">
                <a:latin typeface="Arial (Body)"/>
              </a:rPr>
              <a:t>tổ</a:t>
            </a:r>
            <a:r>
              <a:rPr lang="en-US" sz="1600" dirty="0">
                <a:latin typeface="Arial (Body)"/>
              </a:rPr>
              <a:t> </a:t>
            </a:r>
            <a:r>
              <a:rPr lang="en-US" sz="1600" dirty="0" err="1">
                <a:latin typeface="Arial (Body)"/>
              </a:rPr>
              <a:t>chức</a:t>
            </a:r>
            <a:r>
              <a:rPr lang="en-US" sz="1600" dirty="0">
                <a:latin typeface="Arial (Body)"/>
              </a:rPr>
              <a:t> hay </a:t>
            </a:r>
            <a:r>
              <a:rPr lang="en-US" sz="1600" dirty="0" err="1">
                <a:latin typeface="Arial (Body)"/>
              </a:rPr>
              <a:t>công</a:t>
            </a:r>
            <a:r>
              <a:rPr lang="en-US" sz="1600" dirty="0">
                <a:latin typeface="Arial (Body)"/>
              </a:rPr>
              <a:t> ty </a:t>
            </a:r>
            <a:r>
              <a:rPr lang="en-US" sz="1600" dirty="0" err="1">
                <a:latin typeface="Arial (Body)"/>
              </a:rPr>
              <a:t>kinh</a:t>
            </a:r>
            <a:r>
              <a:rPr lang="en-US" sz="1600" dirty="0">
                <a:latin typeface="Arial (Body)"/>
              </a:rPr>
              <a:t> </a:t>
            </a:r>
            <a:r>
              <a:rPr lang="en-US" sz="1600" dirty="0" err="1">
                <a:latin typeface="Arial (Body)"/>
              </a:rPr>
              <a:t>doanh</a:t>
            </a:r>
            <a:r>
              <a:rPr lang="en-US" sz="1600" dirty="0">
                <a:latin typeface="Arial (Body)"/>
              </a:rPr>
              <a:t> </a:t>
            </a:r>
            <a:r>
              <a:rPr lang="en-US" sz="1600" dirty="0" err="1">
                <a:latin typeface="Arial (Body)"/>
              </a:rPr>
              <a:t>dịch</a:t>
            </a:r>
            <a:r>
              <a:rPr lang="en-US" sz="1600" dirty="0">
                <a:latin typeface="Arial (Body)"/>
              </a:rPr>
              <a:t> </a:t>
            </a:r>
            <a:r>
              <a:rPr lang="en-US" sz="1600" dirty="0" err="1">
                <a:latin typeface="Arial (Body)"/>
              </a:rPr>
              <a:t>vụ</a:t>
            </a:r>
            <a:r>
              <a:rPr lang="en-US" sz="1600" dirty="0">
                <a:latin typeface="Arial (Body)"/>
              </a:rPr>
              <a:t> </a:t>
            </a:r>
            <a:r>
              <a:rPr lang="en-US" sz="1600" dirty="0" err="1">
                <a:latin typeface="Arial (Body)"/>
              </a:rPr>
              <a:t>hỗ</a:t>
            </a:r>
            <a:r>
              <a:rPr lang="en-US" sz="1600" dirty="0">
                <a:latin typeface="Arial (Body)"/>
              </a:rPr>
              <a:t> </a:t>
            </a:r>
            <a:r>
              <a:rPr lang="en-US" sz="1600" dirty="0" err="1">
                <a:latin typeface="Arial (Body)"/>
              </a:rPr>
              <a:t>trợ</a:t>
            </a:r>
            <a:r>
              <a:rPr lang="en-US" sz="1600" dirty="0">
                <a:latin typeface="Arial (Body)"/>
              </a:rPr>
              <a:t> </a:t>
            </a:r>
            <a:r>
              <a:rPr lang="en-US" sz="1600" dirty="0" err="1">
                <a:latin typeface="Arial (Body)"/>
              </a:rPr>
              <a:t>trên</a:t>
            </a:r>
            <a:r>
              <a:rPr lang="en-US" sz="1600" dirty="0">
                <a:latin typeface="Arial (Body)"/>
              </a:rPr>
              <a:t> </a:t>
            </a:r>
            <a:r>
              <a:rPr lang="en-US" sz="1600" dirty="0" err="1">
                <a:latin typeface="Arial (Body)"/>
              </a:rPr>
              <a:t>phần</a:t>
            </a:r>
            <a:r>
              <a:rPr lang="en-US" sz="1600" dirty="0">
                <a:latin typeface="Arial (Body)"/>
              </a:rPr>
              <a:t> </a:t>
            </a:r>
            <a:r>
              <a:rPr lang="en-US" sz="1600" dirty="0" err="1">
                <a:latin typeface="Arial (Body)"/>
              </a:rPr>
              <a:t>mềm</a:t>
            </a:r>
            <a:r>
              <a:rPr lang="en-US" sz="1600" dirty="0">
                <a:latin typeface="Arial (Body)"/>
              </a:rPr>
              <a:t> </a:t>
            </a:r>
            <a:r>
              <a:rPr lang="en-US" sz="1600" dirty="0" err="1">
                <a:latin typeface="Arial (Body)"/>
              </a:rPr>
              <a:t>mã</a:t>
            </a:r>
            <a:r>
              <a:rPr lang="en-US" sz="1600" dirty="0">
                <a:latin typeface="Arial (Body)"/>
              </a:rPr>
              <a:t> </a:t>
            </a:r>
            <a:r>
              <a:rPr lang="en-US" sz="1600" dirty="0" err="1">
                <a:latin typeface="Arial (Body)"/>
              </a:rPr>
              <a:t>nguồn</a:t>
            </a:r>
            <a:r>
              <a:rPr lang="en-US" sz="1600" dirty="0">
                <a:latin typeface="Arial (Body)"/>
              </a:rPr>
              <a:t> </a:t>
            </a:r>
            <a:r>
              <a:rPr lang="en-US" sz="1600" dirty="0" err="1">
                <a:latin typeface="Arial (Body)"/>
              </a:rPr>
              <a:t>mở</a:t>
            </a:r>
            <a:r>
              <a:rPr lang="en-US" sz="1600" dirty="0">
                <a:latin typeface="Arial (Body)"/>
              </a:rPr>
              <a:t>.</a:t>
            </a:r>
          </a:p>
          <a:p>
            <a:pPr marL="285750" indent="-285750">
              <a:buFontTx/>
              <a:buChar char="-"/>
            </a:pPr>
            <a:r>
              <a:rPr lang="vi-VN" sz="1600" dirty="0">
                <a:latin typeface="Arial (Body)"/>
              </a:rPr>
              <a:t>Ba là tổ chức hay công ty kinh doanh sử dụng phần mềm mã nguồn mở như một giải pháp thay thế cho phần mềm thương mại để giảm chi phí.</a:t>
            </a:r>
            <a:endParaRPr lang="en-US" sz="1600" dirty="0">
              <a:latin typeface="Arial (Body)"/>
            </a:endParaRPr>
          </a:p>
          <a:p>
            <a:pPr marL="285750" indent="-285750">
              <a:buFontTx/>
              <a:buChar char="-"/>
            </a:pPr>
            <a:r>
              <a:rPr lang="vi-VN" sz="1600" dirty="0">
                <a:latin typeface="Arial (Body)"/>
              </a:rPr>
              <a:t>Bốn là công ty thương mại cung cấp nền tảng mở, phát hành miễn phí cho các tổ chức cá nhân.</a:t>
            </a:r>
            <a:endParaRPr lang="en-US" sz="1600" dirty="0">
              <a:latin typeface="Arial (Body)"/>
            </a:endParaRPr>
          </a:p>
        </p:txBody>
      </p:sp>
    </p:spTree>
    <p:extLst>
      <p:ext uri="{BB962C8B-B14F-4D97-AF65-F5344CB8AC3E}">
        <p14:creationId xmlns:p14="http://schemas.microsoft.com/office/powerpoint/2010/main" val="300707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50</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2.8. Tính linh hoạt và đơn giản</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730153" y="1223408"/>
            <a:ext cx="5041090" cy="3785652"/>
          </a:xfrm>
          <a:prstGeom prst="rect">
            <a:avLst/>
          </a:prstGeom>
          <a:noFill/>
        </p:spPr>
        <p:txBody>
          <a:bodyPr wrap="square" rtlCol="0">
            <a:spAutoFit/>
          </a:bodyPr>
          <a:lstStyle/>
          <a:p>
            <a:r>
              <a:rPr lang="vi-VN" sz="1600">
                <a:latin typeface="Arial (Body)"/>
              </a:rPr>
              <a:t>Các giải pháp quản lý nội dung gặp khó khăn trong việc cân bằng tính Linh hoạt và Đơn giản.</a:t>
            </a:r>
            <a:endParaRPr lang="en-US" sz="1600">
              <a:latin typeface="Arial (Body)"/>
            </a:endParaRPr>
          </a:p>
          <a:p>
            <a:pPr marL="285750" indent="-285750">
              <a:buFont typeface="Arial" panose="020B0604020202020204" pitchFamily="34" charset="0"/>
              <a:buChar char="•"/>
            </a:pPr>
            <a:r>
              <a:rPr lang="vi-VN" sz="1600">
                <a:latin typeface="Arial (Body)"/>
              </a:rPr>
              <a:t>Linh hoạt (như Framework): Khó cho người mới. </a:t>
            </a:r>
            <a:endParaRPr lang="en-US" sz="1600">
              <a:latin typeface="Arial (Body)"/>
            </a:endParaRPr>
          </a:p>
          <a:p>
            <a:pPr marL="285750" indent="-285750">
              <a:buFont typeface="Arial" panose="020B0604020202020204" pitchFamily="34" charset="0"/>
              <a:buChar char="•"/>
            </a:pPr>
            <a:r>
              <a:rPr lang="vi-VN" sz="1600">
                <a:latin typeface="Arial (Body)"/>
              </a:rPr>
              <a:t>Đơn giản (như CMS): Chỉ có thể được sử dụng với một mục đích. Drupal giải quyết vấn đề này thông qua hướng tiếp cận xây dựng website đơn thể.</a:t>
            </a:r>
            <a:endParaRPr lang="en-US" sz="1600">
              <a:latin typeface="Arial (Body)"/>
            </a:endParaRPr>
          </a:p>
          <a:p>
            <a:pPr marL="285750" indent="-285750">
              <a:buFont typeface="Arial" panose="020B0604020202020204" pitchFamily="34" charset="0"/>
              <a:buChar char="•"/>
            </a:pPr>
            <a:r>
              <a:rPr lang="vi-VN" sz="1600">
                <a:latin typeface="Arial (Body)"/>
              </a:rPr>
              <a:t>Khả năng thiết kế một website tuỳ ý muốn (có thể là trang quảng bá đơn giản, hoặc là một trang mua hàng, một trang mạng xã hội, blog, wiki).</a:t>
            </a:r>
            <a:endParaRPr lang="en-US" sz="1600">
              <a:latin typeface="Arial (Body)"/>
            </a:endParaRPr>
          </a:p>
          <a:p>
            <a:pPr marL="285750" indent="-285750">
              <a:buFont typeface="Arial" panose="020B0604020202020204" pitchFamily="34" charset="0"/>
              <a:buChar char="•"/>
            </a:pPr>
            <a:r>
              <a:rPr lang="en-US" sz="1600">
                <a:latin typeface="Arial (Body)"/>
              </a:rPr>
              <a:t>Quan trọng là việc kết hợp các module sao cho hợp lý.</a:t>
            </a:r>
          </a:p>
          <a:p>
            <a:r>
              <a:rPr lang="en-US" sz="1600" b="1">
                <a:latin typeface="Arial (Body)"/>
                <a:sym typeface="Wingdings" panose="05000000000000000000" pitchFamily="2" charset="2"/>
              </a:rPr>
              <a:t> </a:t>
            </a:r>
            <a:r>
              <a:rPr lang="vi-VN" sz="1600">
                <a:latin typeface="Arial (Body)"/>
              </a:rPr>
              <a:t>Sử dụng Drupal, ta có thể thiết kế một trang web đơn giản mà không cần kiến thức kĩ thuật , hoặc có thể mở rộng trang web</a:t>
            </a:r>
            <a:r>
              <a:rPr lang="en-US" sz="1600">
                <a:latin typeface="Arial (Body)"/>
              </a:rPr>
              <a:t>.</a:t>
            </a:r>
            <a:endParaRPr lang="en-US" sz="1600" b="1" dirty="0">
              <a:latin typeface="Arial (Body)"/>
            </a:endParaRPr>
          </a:p>
        </p:txBody>
      </p:sp>
      <p:sp>
        <p:nvSpPr>
          <p:cNvPr id="14" name="Picture Placeholder 11"/>
          <p:cNvSpPr>
            <a:spLocks noGrp="1"/>
          </p:cNvSpPr>
          <p:nvPr>
            <p:ph type="pic" sz="quarter" idx="14"/>
          </p:nvPr>
        </p:nvSpPr>
        <p:spPr>
          <a:xfrm>
            <a:off x="-1" y="0"/>
            <a:ext cx="6095999" cy="6846932"/>
          </a:xfrm>
        </p:spPr>
      </p:sp>
      <p:pic>
        <p:nvPicPr>
          <p:cNvPr id="11" name="Picture 10">
            <a:extLst>
              <a:ext uri="{FF2B5EF4-FFF2-40B4-BE49-F238E27FC236}">
                <a16:creationId xmlns:a16="http://schemas.microsoft.com/office/drawing/2014/main" id="{A86DFE66-0E72-44C2-8976-E52BE18EEC47}"/>
              </a:ext>
            </a:extLst>
          </p:cNvPr>
          <p:cNvPicPr/>
          <p:nvPr/>
        </p:nvPicPr>
        <p:blipFill>
          <a:blip r:embed="rId3"/>
          <a:stretch>
            <a:fillRect/>
          </a:stretch>
        </p:blipFill>
        <p:spPr>
          <a:xfrm>
            <a:off x="0" y="2931577"/>
            <a:ext cx="6558721" cy="3901851"/>
          </a:xfrm>
          <a:prstGeom prst="rect">
            <a:avLst/>
          </a:prstGeom>
        </p:spPr>
      </p:pic>
    </p:spTree>
    <p:extLst>
      <p:ext uri="{BB962C8B-B14F-4D97-AF65-F5344CB8AC3E}">
        <p14:creationId xmlns:p14="http://schemas.microsoft.com/office/powerpoint/2010/main" val="339785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51</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F8042A17-5B6D-4BE9-BB39-A8A260ECF1E0}"/>
              </a:ext>
            </a:extLst>
          </p:cNvPr>
          <p:cNvSpPr txBox="1">
            <a:spLocks/>
          </p:cNvSpPr>
          <p:nvPr/>
        </p:nvSpPr>
        <p:spPr>
          <a:xfrm>
            <a:off x="6294782" y="0"/>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a:t>Phần 2. Tìm hiểu</a:t>
            </a:r>
            <a:endParaRPr lang="en-US" dirty="0"/>
          </a:p>
        </p:txBody>
      </p:sp>
      <p:sp>
        <p:nvSpPr>
          <p:cNvPr id="7" name="TextBox 6">
            <a:extLst>
              <a:ext uri="{FF2B5EF4-FFF2-40B4-BE49-F238E27FC236}">
                <a16:creationId xmlns:a16="http://schemas.microsoft.com/office/drawing/2014/main" id="{057B58E2-9ECD-4440-BB14-16A2F8374C65}"/>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FA2CB7C6-8CC1-493B-B429-F7E2FFCB50B3}"/>
              </a:ext>
            </a:extLst>
          </p:cNvPr>
          <p:cNvSpPr txBox="1"/>
          <p:nvPr/>
        </p:nvSpPr>
        <p:spPr>
          <a:xfrm>
            <a:off x="6808083" y="1592740"/>
            <a:ext cx="5041090" cy="2800767"/>
          </a:xfrm>
          <a:prstGeom prst="rect">
            <a:avLst/>
          </a:prstGeom>
          <a:noFill/>
        </p:spPr>
        <p:txBody>
          <a:bodyPr wrap="square" rtlCol="0">
            <a:spAutoFit/>
          </a:bodyPr>
          <a:lstStyle/>
          <a:p>
            <a:pPr marL="285750" indent="-285750">
              <a:buFontTx/>
              <a:buChar char="-"/>
            </a:pPr>
            <a:r>
              <a:rPr lang="en-US" sz="1600">
                <a:latin typeface="Arial (Body)"/>
              </a:rPr>
              <a:t>Thông qua trình cài đặt của Drupal: Có thể điền URL của Module hoặc upload file của Module lên trang.</a:t>
            </a:r>
          </a:p>
          <a:p>
            <a:pPr marL="285750" indent="-285750">
              <a:buFontTx/>
              <a:buChar char="-"/>
            </a:pPr>
            <a:r>
              <a:rPr lang="vi-VN" sz="1600">
                <a:latin typeface="Arial (Body)"/>
              </a:rPr>
              <a:t>Thông qua Composer (KHUYẾN KHÍCH): Thực hiện cài đặt Module qua Composer sẽ thực hiện cả việc cài đặt các Module phụ thuộc (dependencies) và cập nhật các Module. </a:t>
            </a:r>
            <a:endParaRPr lang="en-US" sz="1600">
              <a:latin typeface="Arial (Body)"/>
            </a:endParaRPr>
          </a:p>
          <a:p>
            <a:pPr marL="285750" indent="-285750">
              <a:buFontTx/>
              <a:buChar char="-"/>
            </a:pPr>
            <a:r>
              <a:rPr lang="vi-VN" sz="1600">
                <a:latin typeface="Arial (Body)"/>
              </a:rPr>
              <a:t>Việc cài đặt được thực hiện nhanh chóng thông qua dòng lệnh LƯU Ý: Kết nối đến server hosting bằng SSH, sau đó trỏ thư mục làm việc đến folder chứa web (folder có file composer.json).</a:t>
            </a:r>
            <a:endParaRPr lang="en-US" sz="1600">
              <a:latin typeface="Arial (Body)"/>
            </a:endParaRPr>
          </a:p>
        </p:txBody>
      </p:sp>
      <p:sp>
        <p:nvSpPr>
          <p:cNvPr id="9" name="TextBox 8">
            <a:extLst>
              <a:ext uri="{FF2B5EF4-FFF2-40B4-BE49-F238E27FC236}">
                <a16:creationId xmlns:a16="http://schemas.microsoft.com/office/drawing/2014/main" id="{B2B57055-62E6-4086-9A77-E52C17BC8732}"/>
              </a:ext>
            </a:extLst>
          </p:cNvPr>
          <p:cNvSpPr txBox="1"/>
          <p:nvPr/>
        </p:nvSpPr>
        <p:spPr>
          <a:xfrm>
            <a:off x="6713985" y="1223408"/>
            <a:ext cx="5135188" cy="369332"/>
          </a:xfrm>
          <a:prstGeom prst="rect">
            <a:avLst/>
          </a:prstGeom>
          <a:noFill/>
        </p:spPr>
        <p:txBody>
          <a:bodyPr wrap="square" rtlCol="0">
            <a:spAutoFit/>
          </a:bodyPr>
          <a:lstStyle/>
          <a:p>
            <a:r>
              <a:rPr lang="en-US"/>
              <a:t>2.9.1. Cách cài đặt Module</a:t>
            </a:r>
            <a:endParaRPr lang="en-US" dirty="0"/>
          </a:p>
        </p:txBody>
      </p:sp>
    </p:spTree>
    <p:extLst>
      <p:ext uri="{BB962C8B-B14F-4D97-AF65-F5344CB8AC3E}">
        <p14:creationId xmlns:p14="http://schemas.microsoft.com/office/powerpoint/2010/main" val="32096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52</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0C0E18D2-4AA1-4C2F-82E1-8CF405CF2ED3}"/>
              </a:ext>
            </a:extLst>
          </p:cNvPr>
          <p:cNvSpPr txBox="1">
            <a:spLocks/>
          </p:cNvSpPr>
          <p:nvPr/>
        </p:nvSpPr>
        <p:spPr>
          <a:xfrm>
            <a:off x="6294782" y="0"/>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a:t>Phần 2. Tìm hiểu</a:t>
            </a:r>
            <a:endParaRPr lang="en-US" dirty="0"/>
          </a:p>
        </p:txBody>
      </p:sp>
      <p:sp>
        <p:nvSpPr>
          <p:cNvPr id="7" name="TextBox 6">
            <a:extLst>
              <a:ext uri="{FF2B5EF4-FFF2-40B4-BE49-F238E27FC236}">
                <a16:creationId xmlns:a16="http://schemas.microsoft.com/office/drawing/2014/main" id="{0C89CD5C-217E-4808-A2C2-233B925378BE}"/>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E6FF6AD6-BC27-4D13-AA86-E3A016BD75B9}"/>
              </a:ext>
            </a:extLst>
          </p:cNvPr>
          <p:cNvSpPr txBox="1"/>
          <p:nvPr/>
        </p:nvSpPr>
        <p:spPr>
          <a:xfrm>
            <a:off x="6808083" y="1592740"/>
            <a:ext cx="5041090" cy="4278094"/>
          </a:xfrm>
          <a:prstGeom prst="rect">
            <a:avLst/>
          </a:prstGeom>
          <a:noFill/>
        </p:spPr>
        <p:txBody>
          <a:bodyPr wrap="square" rtlCol="0">
            <a:spAutoFit/>
          </a:bodyPr>
          <a:lstStyle/>
          <a:p>
            <a:pPr marL="285750" indent="-285750">
              <a:buFontTx/>
              <a:buChar char="-"/>
            </a:pPr>
            <a:r>
              <a:rPr lang="vi-VN" sz="1600">
                <a:latin typeface="Arial (Body)"/>
              </a:rPr>
              <a:t>Admin Toolbar: </a:t>
            </a:r>
            <a:r>
              <a:rPr lang="vi-VN" sz="1600">
                <a:solidFill>
                  <a:schemeClr val="accent5">
                    <a:lumMod val="50000"/>
                    <a:lumOff val="50000"/>
                  </a:schemeClr>
                </a:solidFill>
                <a:latin typeface="Arial (Body)"/>
                <a:hlinkClick r:id="rId4">
                  <a:extLst>
                    <a:ext uri="{A12FA001-AC4F-418D-AE19-62706E023703}">
                      <ahyp:hlinkClr xmlns:ahyp="http://schemas.microsoft.com/office/drawing/2018/hyperlinkcolor" xmlns="" val="tx"/>
                    </a:ext>
                  </a:extLst>
                </a:hlinkClick>
              </a:rPr>
              <a:t>https://www.drupal.org/project/admin_toolbar</a:t>
            </a:r>
            <a:r>
              <a:rPr lang="vi-VN" sz="1600">
                <a:latin typeface="Arial (Body)"/>
              </a:rPr>
              <a:t> </a:t>
            </a:r>
            <a:r>
              <a:rPr lang="en-US" sz="1600">
                <a:latin typeface="Arial (Body)"/>
              </a:rPr>
              <a:t>Thêm </a:t>
            </a:r>
            <a:r>
              <a:rPr lang="vi-VN" sz="1600">
                <a:latin typeface="Arial (Body)"/>
              </a:rPr>
              <a:t>menu dropdown cho thanh toolbar của trang Admin Giúp quản trị dễ truy cập đến các chức năng quản lý hơn</a:t>
            </a:r>
            <a:r>
              <a:rPr lang="en-US" sz="1600">
                <a:latin typeface="Arial (Body)"/>
              </a:rPr>
              <a:t>.</a:t>
            </a:r>
          </a:p>
          <a:p>
            <a:pPr marL="285750" indent="-285750">
              <a:buFontTx/>
              <a:buChar char="-"/>
            </a:pPr>
            <a:r>
              <a:rPr lang="en-US" sz="1600">
                <a:latin typeface="Arial (Body)"/>
              </a:rPr>
              <a:t>Module Filter: </a:t>
            </a:r>
            <a:r>
              <a:rPr lang="en-US" sz="1600">
                <a:solidFill>
                  <a:schemeClr val="accent5">
                    <a:lumMod val="50000"/>
                    <a:lumOff val="50000"/>
                  </a:schemeClr>
                </a:solidFill>
                <a:latin typeface="Arial (Body)"/>
                <a:hlinkClick r:id="rId5">
                  <a:extLst>
                    <a:ext uri="{A12FA001-AC4F-418D-AE19-62706E023703}">
                      <ahyp:hlinkClr xmlns:ahyp="http://schemas.microsoft.com/office/drawing/2018/hyperlinkcolor" xmlns="" val="tx"/>
                    </a:ext>
                  </a:extLst>
                </a:hlinkClick>
              </a:rPr>
              <a:t>https://www.drupal.org/project/module_filter</a:t>
            </a:r>
            <a:r>
              <a:rPr lang="en-US" sz="1600">
                <a:latin typeface="Arial (Body)"/>
              </a:rPr>
              <a:t> </a:t>
            </a:r>
            <a:br>
              <a:rPr lang="en-US" sz="1600">
                <a:latin typeface="Arial (Body)"/>
              </a:rPr>
            </a:br>
            <a:r>
              <a:rPr lang="en-US" sz="1600">
                <a:latin typeface="Arial (Body)"/>
              </a:rPr>
              <a:t>Thay đổi giao diện quản lý Module của Drupal. </a:t>
            </a:r>
          </a:p>
          <a:p>
            <a:pPr marL="285750" indent="-285750">
              <a:buFontTx/>
              <a:buChar char="-"/>
            </a:pPr>
            <a:r>
              <a:rPr lang="en-US" sz="1600">
                <a:latin typeface="Arial (Body)"/>
              </a:rPr>
              <a:t>Các thay đổi nổi bật là:</a:t>
            </a:r>
          </a:p>
          <a:p>
            <a:pPr marL="742950" lvl="1" indent="-285750">
              <a:buFont typeface="Arial" panose="020B0604020202020204" pitchFamily="34" charset="0"/>
              <a:buChar char="•"/>
            </a:pPr>
            <a:r>
              <a:rPr lang="en-US" sz="1600">
                <a:latin typeface="Arial (Body)"/>
              </a:rPr>
              <a:t>Chức năng tìm kiếm Module theo tên</a:t>
            </a:r>
          </a:p>
          <a:p>
            <a:pPr marL="742950" lvl="1" indent="-285750">
              <a:buFont typeface="Arial" panose="020B0604020202020204" pitchFamily="34" charset="0"/>
              <a:buChar char="•"/>
            </a:pPr>
            <a:r>
              <a:rPr lang="en-US" sz="1600">
                <a:latin typeface="Arial (Body)"/>
              </a:rPr>
              <a:t>Lọc Module theo phân loại</a:t>
            </a:r>
          </a:p>
          <a:p>
            <a:pPr marL="285750" indent="-285750">
              <a:buFontTx/>
              <a:buChar char="-"/>
            </a:pPr>
            <a:r>
              <a:rPr lang="en-US" sz="1600">
                <a:latin typeface="Arial (Body)"/>
              </a:rPr>
              <a:t>CKEditorTemplates: </a:t>
            </a:r>
            <a:r>
              <a:rPr lang="en-US" sz="1600">
                <a:solidFill>
                  <a:schemeClr val="accent5">
                    <a:lumMod val="50000"/>
                    <a:lumOff val="50000"/>
                  </a:schemeClr>
                </a:solidFill>
                <a:latin typeface="Arial (Body)"/>
                <a:hlinkClick r:id="rId6">
                  <a:extLst>
                    <a:ext uri="{A12FA001-AC4F-418D-AE19-62706E023703}">
                      <ahyp:hlinkClr xmlns:ahyp="http://schemas.microsoft.com/office/drawing/2018/hyperlinkcolor" xmlns="" val="tx"/>
                    </a:ext>
                  </a:extLst>
                </a:hlinkClick>
              </a:rPr>
              <a:t>https://www.drupal.org/project/ckeditor_templates</a:t>
            </a:r>
            <a:r>
              <a:rPr lang="en-US" sz="1600">
                <a:latin typeface="Arial (Body)"/>
              </a:rPr>
              <a:t> Bổ sung các template cho trình soạn thảo CKEditor.</a:t>
            </a:r>
          </a:p>
          <a:p>
            <a:pPr marL="285750" indent="-285750">
              <a:buFont typeface="Wingdings" panose="05000000000000000000" pitchFamily="2" charset="2"/>
              <a:buChar char="Ø"/>
            </a:pPr>
            <a:r>
              <a:rPr lang="en-US" sz="1600">
                <a:latin typeface="Arial (Body)"/>
              </a:rPr>
              <a:t>Quản trị có thể cài đặt thêm các Template bên thứ ba.</a:t>
            </a:r>
            <a:endParaRPr lang="en-US" sz="1600" b="1" dirty="0">
              <a:latin typeface="Arial (Body)"/>
            </a:endParaRPr>
          </a:p>
        </p:txBody>
      </p:sp>
      <p:sp>
        <p:nvSpPr>
          <p:cNvPr id="9" name="TextBox 8">
            <a:extLst>
              <a:ext uri="{FF2B5EF4-FFF2-40B4-BE49-F238E27FC236}">
                <a16:creationId xmlns:a16="http://schemas.microsoft.com/office/drawing/2014/main" id="{00A1E3A8-9A6A-46F6-A66F-3880C0DA825F}"/>
              </a:ext>
            </a:extLst>
          </p:cNvPr>
          <p:cNvSpPr txBox="1"/>
          <p:nvPr/>
        </p:nvSpPr>
        <p:spPr>
          <a:xfrm>
            <a:off x="6713985" y="1223408"/>
            <a:ext cx="5135188" cy="369332"/>
          </a:xfrm>
          <a:prstGeom prst="rect">
            <a:avLst/>
          </a:prstGeom>
          <a:noFill/>
        </p:spPr>
        <p:txBody>
          <a:bodyPr wrap="square" rtlCol="0">
            <a:spAutoFit/>
          </a:bodyPr>
          <a:lstStyle/>
          <a:p>
            <a:r>
              <a:rPr lang="en-US"/>
              <a:t>2.9.2. Các module bổ ích cho Admin</a:t>
            </a:r>
            <a:endParaRPr lang="en-US" dirty="0"/>
          </a:p>
        </p:txBody>
      </p:sp>
    </p:spTree>
    <p:extLst>
      <p:ext uri="{BB962C8B-B14F-4D97-AF65-F5344CB8AC3E}">
        <p14:creationId xmlns:p14="http://schemas.microsoft.com/office/powerpoint/2010/main" val="19668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53</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A72CCD1F-23F5-4395-B7FB-49E506C52934}"/>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1B03AB90-6F29-4C21-BE3C-E228AFCF9124}"/>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F7A0DECB-F033-437A-90A5-E73D80A76609}"/>
              </a:ext>
            </a:extLst>
          </p:cNvPr>
          <p:cNvSpPr txBox="1"/>
          <p:nvPr/>
        </p:nvSpPr>
        <p:spPr>
          <a:xfrm>
            <a:off x="6857142" y="1888426"/>
            <a:ext cx="5041090" cy="2554545"/>
          </a:xfrm>
          <a:prstGeom prst="rect">
            <a:avLst/>
          </a:prstGeom>
          <a:noFill/>
        </p:spPr>
        <p:txBody>
          <a:bodyPr wrap="square" rtlCol="0">
            <a:spAutoFit/>
          </a:bodyPr>
          <a:lstStyle/>
          <a:p>
            <a:pPr marL="285750" indent="-285750">
              <a:buFontTx/>
              <a:buChar char="-"/>
            </a:pPr>
            <a:r>
              <a:rPr lang="vi-VN" sz="1600">
                <a:latin typeface="Arial (Body)"/>
              </a:rPr>
              <a:t>Pathauto:</a:t>
            </a:r>
            <a:r>
              <a:rPr lang="en-US" sz="1600">
                <a:latin typeface="Arial (Body)"/>
              </a:rPr>
              <a:t> </a:t>
            </a:r>
            <a:r>
              <a:rPr lang="en-US" sz="1600">
                <a:solidFill>
                  <a:schemeClr val="accent5">
                    <a:lumMod val="50000"/>
                    <a:lumOff val="50000"/>
                  </a:schemeClr>
                </a:solidFill>
                <a:latin typeface="Arial (Body)"/>
                <a:hlinkClick r:id="rId4">
                  <a:extLst>
                    <a:ext uri="{A12FA001-AC4F-418D-AE19-62706E023703}">
                      <ahyp:hlinkClr xmlns:ahyp="http://schemas.microsoft.com/office/drawing/2018/hyperlinkcolor" xmlns="" val="tx"/>
                    </a:ext>
                  </a:extLst>
                </a:hlinkClick>
              </a:rPr>
              <a:t>https://www.drupal.org/project/pathauto</a:t>
            </a:r>
            <a:r>
              <a:rPr lang="vi-VN" sz="1600">
                <a:latin typeface="Arial (Body)"/>
              </a:rPr>
              <a:t> Vấn đề: Mặc định, các Content, Taxonomy được gán URL theo ID / số thứ tự mà nó được tạo.</a:t>
            </a:r>
            <a:endParaRPr lang="en-US" sz="1600">
              <a:latin typeface="Arial (Body)"/>
            </a:endParaRPr>
          </a:p>
          <a:p>
            <a:pPr marL="285750" indent="-285750">
              <a:buFontTx/>
              <a:buChar char="-"/>
            </a:pPr>
            <a:r>
              <a:rPr lang="vi-VN" sz="1600">
                <a:latin typeface="Arial (Body)"/>
              </a:rPr>
              <a:t>Quản trị có thể gán Alias URL tuỳ thích, nhưng việc quản trị phải tự ghi URL trở nên khó khăn, và khó khăn hơn nữa khi trang web cần thay đổi định dạng URL của các Content, Taxonomy. </a:t>
            </a:r>
            <a:endParaRPr lang="en-US" sz="1600">
              <a:latin typeface="Arial (Body)"/>
            </a:endParaRPr>
          </a:p>
          <a:p>
            <a:pPr marL="285750" indent="-285750">
              <a:buFontTx/>
              <a:buChar char="-"/>
            </a:pPr>
            <a:r>
              <a:rPr lang="en-US" sz="1600">
                <a:latin typeface="Arial (Body)"/>
              </a:rPr>
              <a:t>Pathauto giúp tạo, cập nhật Alias URL tự động cho các Content, Taxonomy theo định dạng nhất định (gọi là Pattern) mà quản trị đề ra.</a:t>
            </a:r>
          </a:p>
        </p:txBody>
      </p:sp>
      <p:sp>
        <p:nvSpPr>
          <p:cNvPr id="9" name="TextBox 8">
            <a:extLst>
              <a:ext uri="{FF2B5EF4-FFF2-40B4-BE49-F238E27FC236}">
                <a16:creationId xmlns:a16="http://schemas.microsoft.com/office/drawing/2014/main" id="{BAE85DFF-FA8C-40F2-AECF-C84155D44414}"/>
              </a:ext>
            </a:extLst>
          </p:cNvPr>
          <p:cNvSpPr txBox="1"/>
          <p:nvPr/>
        </p:nvSpPr>
        <p:spPr>
          <a:xfrm>
            <a:off x="6730153" y="1308217"/>
            <a:ext cx="5135188" cy="369332"/>
          </a:xfrm>
          <a:prstGeom prst="rect">
            <a:avLst/>
          </a:prstGeom>
          <a:noFill/>
        </p:spPr>
        <p:txBody>
          <a:bodyPr wrap="square" rtlCol="0">
            <a:spAutoFit/>
          </a:bodyPr>
          <a:lstStyle/>
          <a:p>
            <a:r>
              <a:rPr lang="en-US"/>
              <a:t>2.9.3. Các module tùy biến nội dung</a:t>
            </a:r>
            <a:endParaRPr lang="en-US" dirty="0"/>
          </a:p>
        </p:txBody>
      </p:sp>
    </p:spTree>
    <p:extLst>
      <p:ext uri="{BB962C8B-B14F-4D97-AF65-F5344CB8AC3E}">
        <p14:creationId xmlns:p14="http://schemas.microsoft.com/office/powerpoint/2010/main" val="19903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54</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E489B33F-C846-42AF-AEBB-0D157786AF76}"/>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3E0397B1-3753-4126-85CE-4993EF110A0E}"/>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D158E0D4-44F7-44FF-9341-CC590BEF8383}"/>
              </a:ext>
            </a:extLst>
          </p:cNvPr>
          <p:cNvSpPr txBox="1"/>
          <p:nvPr/>
        </p:nvSpPr>
        <p:spPr>
          <a:xfrm>
            <a:off x="6857142" y="1888426"/>
            <a:ext cx="5041090" cy="3293209"/>
          </a:xfrm>
          <a:prstGeom prst="rect">
            <a:avLst/>
          </a:prstGeom>
          <a:noFill/>
        </p:spPr>
        <p:txBody>
          <a:bodyPr wrap="square" rtlCol="0">
            <a:spAutoFit/>
          </a:bodyPr>
          <a:lstStyle/>
          <a:p>
            <a:pPr marL="285750" indent="-285750">
              <a:buFontTx/>
              <a:buChar char="-"/>
            </a:pPr>
            <a:r>
              <a:rPr lang="en-US" sz="1600">
                <a:latin typeface="Arial (Body)"/>
              </a:rPr>
              <a:t>Media</a:t>
            </a:r>
          </a:p>
          <a:p>
            <a:pPr marL="742950" lvl="1" indent="-285750">
              <a:buFont typeface="Arial" panose="020B0604020202020204" pitchFamily="34" charset="0"/>
              <a:buChar char="•"/>
            </a:pPr>
            <a:r>
              <a:rPr lang="vi-VN" sz="1600">
                <a:latin typeface="Arial (Body)"/>
              </a:rPr>
              <a:t>Quản lý hình ảnh, video được upload lên trang web, Tái sử dụng các hình ảnh, video ở nhiều Content Media được chọn khi tạo Field cho Content Type. Khi tạo xong, field đó thuộc dạng Entity Reference.</a:t>
            </a:r>
            <a:endParaRPr lang="en-US" sz="1600">
              <a:latin typeface="Arial (Body)"/>
            </a:endParaRPr>
          </a:p>
          <a:p>
            <a:pPr marL="742950" lvl="1" indent="-285750">
              <a:buFont typeface="Arial" panose="020B0604020202020204" pitchFamily="34" charset="0"/>
              <a:buChar char="•"/>
            </a:pPr>
            <a:r>
              <a:rPr lang="en-US" sz="1600">
                <a:latin typeface="Arial (Body)"/>
              </a:rPr>
              <a:t>Ở giao diện chọn item cho Media (màn hình Thêm/sửa Content), quản trị có thể chọn thêm file mới hoặc chọn các file cũ. Giao diện chọn có bộ lọc tìm kiếm và sắp xếp.</a:t>
            </a:r>
          </a:p>
          <a:p>
            <a:pPr marL="285750" indent="-285750">
              <a:buFontTx/>
              <a:buChar char="-"/>
            </a:pPr>
            <a:r>
              <a:rPr lang="en-US" sz="1600">
                <a:latin typeface="Arial (Body)"/>
              </a:rPr>
              <a:t>VideoEmbedField: </a:t>
            </a:r>
            <a:r>
              <a:rPr lang="en-US" sz="1600">
                <a:solidFill>
                  <a:schemeClr val="accent5">
                    <a:lumMod val="50000"/>
                    <a:lumOff val="50000"/>
                  </a:schemeClr>
                </a:solidFill>
                <a:latin typeface="Arial (Body)"/>
                <a:hlinkClick r:id="rId4">
                  <a:extLst>
                    <a:ext uri="{A12FA001-AC4F-418D-AE19-62706E023703}">
                      <ahyp:hlinkClr xmlns:ahyp="http://schemas.microsoft.com/office/drawing/2018/hyperlinkcolor" xmlns="" val="tx"/>
                    </a:ext>
                  </a:extLst>
                </a:hlinkClick>
              </a:rPr>
              <a:t>https://www.drupal.org/project/video_embed_field</a:t>
            </a:r>
            <a:r>
              <a:rPr lang="en-US" sz="1600">
                <a:latin typeface="Arial (Body)"/>
              </a:rPr>
              <a:t>  Thên field mới cho Drupal.</a:t>
            </a:r>
          </a:p>
        </p:txBody>
      </p:sp>
      <p:sp>
        <p:nvSpPr>
          <p:cNvPr id="9" name="TextBox 8">
            <a:extLst>
              <a:ext uri="{FF2B5EF4-FFF2-40B4-BE49-F238E27FC236}">
                <a16:creationId xmlns:a16="http://schemas.microsoft.com/office/drawing/2014/main" id="{A08F6DC1-A9E8-4690-B92B-D344C90F27F7}"/>
              </a:ext>
            </a:extLst>
          </p:cNvPr>
          <p:cNvSpPr txBox="1"/>
          <p:nvPr/>
        </p:nvSpPr>
        <p:spPr>
          <a:xfrm>
            <a:off x="6730153" y="1308217"/>
            <a:ext cx="5135188" cy="369332"/>
          </a:xfrm>
          <a:prstGeom prst="rect">
            <a:avLst/>
          </a:prstGeom>
          <a:noFill/>
        </p:spPr>
        <p:txBody>
          <a:bodyPr wrap="square" rtlCol="0">
            <a:spAutoFit/>
          </a:bodyPr>
          <a:lstStyle/>
          <a:p>
            <a:r>
              <a:rPr lang="en-US"/>
              <a:t>2.9.3. Các module tùy biến nội dung</a:t>
            </a:r>
            <a:endParaRPr lang="en-US" dirty="0"/>
          </a:p>
        </p:txBody>
      </p:sp>
    </p:spTree>
    <p:extLst>
      <p:ext uri="{BB962C8B-B14F-4D97-AF65-F5344CB8AC3E}">
        <p14:creationId xmlns:p14="http://schemas.microsoft.com/office/powerpoint/2010/main" val="253492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55</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C47E8EAC-B693-4A00-878A-B69431FAE032}"/>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31D8C16D-1B14-475B-8727-72300DE326ED}"/>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77247D6E-6EAC-49C2-9788-2B75489166CB}"/>
              </a:ext>
            </a:extLst>
          </p:cNvPr>
          <p:cNvSpPr txBox="1"/>
          <p:nvPr/>
        </p:nvSpPr>
        <p:spPr>
          <a:xfrm>
            <a:off x="6857142" y="1888426"/>
            <a:ext cx="5041090" cy="1815882"/>
          </a:xfrm>
          <a:prstGeom prst="rect">
            <a:avLst/>
          </a:prstGeom>
          <a:noFill/>
        </p:spPr>
        <p:txBody>
          <a:bodyPr wrap="square" rtlCol="0">
            <a:spAutoFit/>
          </a:bodyPr>
          <a:lstStyle/>
          <a:p>
            <a:pPr marL="285750" indent="-285750">
              <a:buFontTx/>
              <a:buChar char="-"/>
            </a:pPr>
            <a:r>
              <a:rPr lang="en-US" sz="1600">
                <a:latin typeface="Arial (Body)"/>
              </a:rPr>
              <a:t>Field chứa video dạng nhúng. </a:t>
            </a:r>
          </a:p>
          <a:p>
            <a:pPr marL="742950" lvl="1" indent="-285750">
              <a:buFont typeface="Arial" panose="020B0604020202020204" pitchFamily="34" charset="0"/>
              <a:buChar char="•"/>
            </a:pPr>
            <a:r>
              <a:rPr lang="en-US" sz="1600">
                <a:latin typeface="Arial (Body)"/>
              </a:rPr>
              <a:t>Mặc định, hỗ trợ video từ Youtube, Vimeo. </a:t>
            </a:r>
          </a:p>
          <a:p>
            <a:pPr marL="742950" lvl="1" indent="-285750">
              <a:buFont typeface="Arial" panose="020B0604020202020204" pitchFamily="34" charset="0"/>
              <a:buChar char="•"/>
            </a:pPr>
            <a:r>
              <a:rPr lang="en-US" sz="1600">
                <a:latin typeface="Arial (Body)"/>
              </a:rPr>
              <a:t>Ngoài ra còn có thể cài thêm các module hỗ trợ các dịch vụ đăng tải video khác.</a:t>
            </a:r>
          </a:p>
          <a:p>
            <a:pPr marL="742950" lvl="1" indent="-285750">
              <a:buFont typeface="Arial" panose="020B0604020202020204" pitchFamily="34" charset="0"/>
              <a:buChar char="•"/>
            </a:pPr>
            <a:r>
              <a:rPr lang="en-US" sz="1600">
                <a:latin typeface="Arial (Body)"/>
              </a:rPr>
              <a:t>Field này chỉ cần điền URL dẫn đến video. </a:t>
            </a:r>
          </a:p>
          <a:p>
            <a:pPr marL="742950" lvl="1" indent="-285750">
              <a:buFont typeface="Arial" panose="020B0604020202020204" pitchFamily="34" charset="0"/>
              <a:buChar char="•"/>
            </a:pPr>
            <a:r>
              <a:rPr lang="en-US" sz="1600">
                <a:latin typeface="Arial (Body)"/>
              </a:rPr>
              <a:t>Video hiển thị ở trang chi tiết Content dạng nhúng. </a:t>
            </a:r>
          </a:p>
        </p:txBody>
      </p:sp>
      <p:sp>
        <p:nvSpPr>
          <p:cNvPr id="9" name="TextBox 8">
            <a:extLst>
              <a:ext uri="{FF2B5EF4-FFF2-40B4-BE49-F238E27FC236}">
                <a16:creationId xmlns:a16="http://schemas.microsoft.com/office/drawing/2014/main" id="{50CC500F-7968-430B-8FE6-5E750821EEA2}"/>
              </a:ext>
            </a:extLst>
          </p:cNvPr>
          <p:cNvSpPr txBox="1"/>
          <p:nvPr/>
        </p:nvSpPr>
        <p:spPr>
          <a:xfrm>
            <a:off x="6730153" y="1308217"/>
            <a:ext cx="5135188" cy="369332"/>
          </a:xfrm>
          <a:prstGeom prst="rect">
            <a:avLst/>
          </a:prstGeom>
          <a:noFill/>
        </p:spPr>
        <p:txBody>
          <a:bodyPr wrap="square" rtlCol="0">
            <a:spAutoFit/>
          </a:bodyPr>
          <a:lstStyle/>
          <a:p>
            <a:r>
              <a:rPr lang="en-US"/>
              <a:t>2.9.3. Các module tùy biến nội dung</a:t>
            </a:r>
            <a:endParaRPr lang="en-US" dirty="0"/>
          </a:p>
        </p:txBody>
      </p:sp>
    </p:spTree>
    <p:extLst>
      <p:ext uri="{BB962C8B-B14F-4D97-AF65-F5344CB8AC3E}">
        <p14:creationId xmlns:p14="http://schemas.microsoft.com/office/powerpoint/2010/main" val="69524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56</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54AC3F28-B423-4172-81C8-255C2027C625}"/>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096962A1-0092-40DC-AF8A-D63E9908333B}"/>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E8ADB73E-07C2-4B3F-B8EE-4AFA987FB26F}"/>
              </a:ext>
            </a:extLst>
          </p:cNvPr>
          <p:cNvSpPr txBox="1"/>
          <p:nvPr/>
        </p:nvSpPr>
        <p:spPr>
          <a:xfrm>
            <a:off x="6857142" y="1888426"/>
            <a:ext cx="5041090" cy="3539430"/>
          </a:xfrm>
          <a:prstGeom prst="rect">
            <a:avLst/>
          </a:prstGeom>
          <a:noFill/>
        </p:spPr>
        <p:txBody>
          <a:bodyPr wrap="square" rtlCol="0">
            <a:spAutoFit/>
          </a:bodyPr>
          <a:lstStyle/>
          <a:p>
            <a:pPr marL="285750" indent="-285750">
              <a:buFontTx/>
              <a:buChar char="-"/>
            </a:pPr>
            <a:r>
              <a:rPr lang="en-US" sz="1600">
                <a:latin typeface="Arial (Body)"/>
              </a:rPr>
              <a:t>Views Slideshow: </a:t>
            </a:r>
            <a:r>
              <a:rPr lang="en-US" sz="1600" u="sng">
                <a:solidFill>
                  <a:schemeClr val="accent5">
                    <a:lumMod val="50000"/>
                    <a:lumOff val="50000"/>
                  </a:schemeClr>
                </a:solidFill>
                <a:latin typeface="Arial (Body)"/>
              </a:rPr>
              <a:t>https://www.drupal.org/project/views_slideshow</a:t>
            </a:r>
            <a:r>
              <a:rPr lang="en-US" sz="1600">
                <a:latin typeface="Arial (Body)"/>
              </a:rPr>
              <a:t> Thêm View chứa Slideshow các field / content. Cho phép chọn Transition animation, chọn Skin hiển thị</a:t>
            </a:r>
          </a:p>
          <a:p>
            <a:pPr marL="285750" indent="-285750">
              <a:buFontTx/>
              <a:buChar char="-"/>
            </a:pPr>
            <a:r>
              <a:rPr lang="vi-VN" sz="1600">
                <a:latin typeface="Arial (Body)"/>
              </a:rPr>
              <a:t>Slick Carousel: </a:t>
            </a:r>
            <a:r>
              <a:rPr lang="vi-VN" sz="1600" u="sng">
                <a:solidFill>
                  <a:schemeClr val="accent5">
                    <a:lumMod val="50000"/>
                    <a:lumOff val="50000"/>
                  </a:schemeClr>
                </a:solidFill>
                <a:latin typeface="Arial (Body)"/>
              </a:rPr>
              <a:t>https://www.drupal.org/project/slick</a:t>
            </a:r>
            <a:r>
              <a:rPr lang="vi-VN" sz="1600">
                <a:latin typeface="Arial (Body)"/>
              </a:rPr>
              <a:t> Slick là một thư viện slideshow khá phổ biến, với giao diện đẹp mắt, dễ thiết lập, hỗ trợ màn hình cảm ứng. Slick Carousel là module tích hợp Slick vào Drupal, ở dạng là một kiểu hiển thị của một View</a:t>
            </a:r>
            <a:r>
              <a:rPr lang="en-US" sz="1600">
                <a:latin typeface="Arial (Body)"/>
              </a:rPr>
              <a:t>.</a:t>
            </a:r>
          </a:p>
          <a:p>
            <a:pPr marL="285750" indent="-285750">
              <a:buFontTx/>
              <a:buChar char="-"/>
            </a:pPr>
            <a:r>
              <a:rPr lang="vi-VN" sz="1600">
                <a:latin typeface="Arial (Body)"/>
              </a:rPr>
              <a:t>Slick cho phép tạo các Optionset, như là một bộ các cài đặt hiển thị để áp dụng, tái sử dụng cho các Carousel.</a:t>
            </a:r>
            <a:endParaRPr lang="en-US" sz="1600">
              <a:latin typeface="Arial (Body)"/>
            </a:endParaRPr>
          </a:p>
        </p:txBody>
      </p:sp>
      <p:sp>
        <p:nvSpPr>
          <p:cNvPr id="9" name="TextBox 8">
            <a:extLst>
              <a:ext uri="{FF2B5EF4-FFF2-40B4-BE49-F238E27FC236}">
                <a16:creationId xmlns:a16="http://schemas.microsoft.com/office/drawing/2014/main" id="{E31D2406-D67F-4F42-B209-7BC83CCE5BEF}"/>
              </a:ext>
            </a:extLst>
          </p:cNvPr>
          <p:cNvSpPr txBox="1"/>
          <p:nvPr/>
        </p:nvSpPr>
        <p:spPr>
          <a:xfrm>
            <a:off x="6730153" y="1308217"/>
            <a:ext cx="5135188" cy="369332"/>
          </a:xfrm>
          <a:prstGeom prst="rect">
            <a:avLst/>
          </a:prstGeom>
          <a:noFill/>
        </p:spPr>
        <p:txBody>
          <a:bodyPr wrap="square" rtlCol="0">
            <a:spAutoFit/>
          </a:bodyPr>
          <a:lstStyle/>
          <a:p>
            <a:r>
              <a:rPr lang="en-US"/>
              <a:t>2.9.4 Các module bổ sung Widget.</a:t>
            </a:r>
            <a:endParaRPr lang="en-US" dirty="0"/>
          </a:p>
        </p:txBody>
      </p:sp>
    </p:spTree>
    <p:extLst>
      <p:ext uri="{BB962C8B-B14F-4D97-AF65-F5344CB8AC3E}">
        <p14:creationId xmlns:p14="http://schemas.microsoft.com/office/powerpoint/2010/main" val="19100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57</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6F26CB96-E67F-43DE-8A86-8677755352C5}"/>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E518E11E-67C6-4B0F-BAAD-41F4AF6402FD}"/>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C219DC93-C5BD-4A36-9511-B74D01D5ACAE}"/>
              </a:ext>
            </a:extLst>
          </p:cNvPr>
          <p:cNvSpPr txBox="1"/>
          <p:nvPr/>
        </p:nvSpPr>
        <p:spPr>
          <a:xfrm>
            <a:off x="6857142" y="1888426"/>
            <a:ext cx="5041090" cy="3046988"/>
          </a:xfrm>
          <a:prstGeom prst="rect">
            <a:avLst/>
          </a:prstGeom>
          <a:noFill/>
        </p:spPr>
        <p:txBody>
          <a:bodyPr wrap="square" rtlCol="0">
            <a:spAutoFit/>
          </a:bodyPr>
          <a:lstStyle/>
          <a:p>
            <a:pPr marL="285750" indent="-285750">
              <a:buFontTx/>
              <a:buChar char="-"/>
            </a:pPr>
            <a:r>
              <a:rPr lang="vi-VN" sz="1600">
                <a:latin typeface="Arial (Body)"/>
              </a:rPr>
              <a:t>Swift Mailer: </a:t>
            </a:r>
            <a:r>
              <a:rPr lang="vi-VN" sz="1600" u="sng">
                <a:solidFill>
                  <a:schemeClr val="accent5">
                    <a:lumMod val="50000"/>
                    <a:lumOff val="50000"/>
                  </a:schemeClr>
                </a:solidFill>
                <a:latin typeface="Arial (Body)"/>
              </a:rPr>
              <a:t>https://www.drupal.org/project/swiftmailer</a:t>
            </a:r>
            <a:r>
              <a:rPr lang="vi-VN" sz="1600">
                <a:latin typeface="Arial (Body)"/>
              </a:rPr>
              <a:t> Mặc dù Drupal có kèm sẵn hệ thống Email, module này giúp mở rộng thêm chức năng như là: </a:t>
            </a:r>
            <a:endParaRPr lang="en-US" sz="1600">
              <a:latin typeface="Arial (Body)"/>
            </a:endParaRPr>
          </a:p>
          <a:p>
            <a:pPr marL="742950" lvl="1" indent="-285750">
              <a:buFont typeface="Arial" panose="020B0604020202020204" pitchFamily="34" charset="0"/>
              <a:buChar char="•"/>
            </a:pPr>
            <a:r>
              <a:rPr lang="en-US" sz="1600">
                <a:latin typeface="Arial (Body)"/>
              </a:rPr>
              <a:t>Gửi Email thông qua server SMTP tuỳ chọn.</a:t>
            </a:r>
          </a:p>
          <a:p>
            <a:pPr marL="742950" lvl="1" indent="-285750">
              <a:buFont typeface="Arial" panose="020B0604020202020204" pitchFamily="34" charset="0"/>
              <a:buChar char="•"/>
            </a:pPr>
            <a:r>
              <a:rPr lang="en-US" sz="1600">
                <a:latin typeface="Arial (Body)"/>
              </a:rPr>
              <a:t>Gửi Email HTML.</a:t>
            </a:r>
          </a:p>
          <a:p>
            <a:pPr marL="742950" lvl="1" indent="-285750">
              <a:buFont typeface="Arial" panose="020B0604020202020204" pitchFamily="34" charset="0"/>
              <a:buChar char="•"/>
            </a:pPr>
            <a:r>
              <a:rPr lang="en-US" sz="1600">
                <a:latin typeface="Arial (Body)"/>
              </a:rPr>
              <a:t>Đính kèm hình ảnh, tập tin vào Email. Ngoài ra, Swift Mailer còn cho phép tuỳ biến hiển thị cho các Email.</a:t>
            </a:r>
          </a:p>
          <a:p>
            <a:pPr marL="285750" indent="-285750">
              <a:buFontTx/>
              <a:buChar char="-"/>
            </a:pPr>
            <a:r>
              <a:rPr lang="en-US" sz="1600">
                <a:latin typeface="Arial (Body)"/>
              </a:rPr>
              <a:t>Webform: </a:t>
            </a:r>
            <a:r>
              <a:rPr lang="en-US" sz="1600" u="sng">
                <a:solidFill>
                  <a:schemeClr val="accent5">
                    <a:lumMod val="50000"/>
                    <a:lumOff val="50000"/>
                  </a:schemeClr>
                </a:solidFill>
                <a:latin typeface="Arial (Body)"/>
              </a:rPr>
              <a:t>https://www.drupal.org/project/webform</a:t>
            </a:r>
            <a:r>
              <a:rPr lang="en-US" sz="1600">
                <a:latin typeface="Arial (Body)"/>
              </a:rPr>
              <a:t>, Webform là module cho phép quản trị thêm Form vào trang web.</a:t>
            </a:r>
          </a:p>
        </p:txBody>
      </p:sp>
      <p:sp>
        <p:nvSpPr>
          <p:cNvPr id="9" name="TextBox 8">
            <a:extLst>
              <a:ext uri="{FF2B5EF4-FFF2-40B4-BE49-F238E27FC236}">
                <a16:creationId xmlns:a16="http://schemas.microsoft.com/office/drawing/2014/main" id="{FED532BF-40F3-4C1C-9A01-EBA26F3D928C}"/>
              </a:ext>
            </a:extLst>
          </p:cNvPr>
          <p:cNvSpPr txBox="1"/>
          <p:nvPr/>
        </p:nvSpPr>
        <p:spPr>
          <a:xfrm>
            <a:off x="6730153" y="1308217"/>
            <a:ext cx="5135188" cy="369332"/>
          </a:xfrm>
          <a:prstGeom prst="rect">
            <a:avLst/>
          </a:prstGeom>
          <a:noFill/>
        </p:spPr>
        <p:txBody>
          <a:bodyPr wrap="square" rtlCol="0">
            <a:spAutoFit/>
          </a:bodyPr>
          <a:lstStyle/>
          <a:p>
            <a:r>
              <a:rPr lang="en-US"/>
              <a:t>2.9.5. Các module bổ sung chức năng</a:t>
            </a:r>
            <a:endParaRPr lang="en-US" dirty="0"/>
          </a:p>
        </p:txBody>
      </p:sp>
    </p:spTree>
    <p:extLst>
      <p:ext uri="{BB962C8B-B14F-4D97-AF65-F5344CB8AC3E}">
        <p14:creationId xmlns:p14="http://schemas.microsoft.com/office/powerpoint/2010/main" val="201506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58</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B48FB9D5-77B9-46FB-AD57-E38F3B785A1F}"/>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30C085E2-F054-44BB-BE10-A816E00E5D84}"/>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6596B7EE-4C3E-4053-9D48-19C250FC2683}"/>
              </a:ext>
            </a:extLst>
          </p:cNvPr>
          <p:cNvSpPr txBox="1"/>
          <p:nvPr/>
        </p:nvSpPr>
        <p:spPr>
          <a:xfrm>
            <a:off x="6857142" y="1888426"/>
            <a:ext cx="5041090" cy="3293209"/>
          </a:xfrm>
          <a:prstGeom prst="rect">
            <a:avLst/>
          </a:prstGeom>
          <a:noFill/>
        </p:spPr>
        <p:txBody>
          <a:bodyPr wrap="square" rtlCol="0">
            <a:spAutoFit/>
          </a:bodyPr>
          <a:lstStyle/>
          <a:p>
            <a:pPr marL="285750" indent="-285750">
              <a:buFontTx/>
              <a:buChar char="-"/>
            </a:pPr>
            <a:r>
              <a:rPr lang="en-US" sz="1600">
                <a:latin typeface="Arial (Body)"/>
              </a:rPr>
              <a:t>Form mà Webform cung cấp có khả năng tuỳ biến cao:</a:t>
            </a:r>
          </a:p>
          <a:p>
            <a:pPr marL="742950" lvl="1" indent="-285750">
              <a:buFont typeface="Arial" panose="020B0604020202020204" pitchFamily="34" charset="0"/>
              <a:buChar char="•"/>
            </a:pPr>
            <a:r>
              <a:rPr lang="en-US" sz="1600">
                <a:latin typeface="Arial (Body)"/>
              </a:rPr>
              <a:t>Số trang (Step) của một Form.</a:t>
            </a:r>
          </a:p>
          <a:p>
            <a:pPr marL="742950" lvl="1" indent="-285750">
              <a:buFont typeface="Arial" panose="020B0604020202020204" pitchFamily="34" charset="0"/>
              <a:buChar char="•"/>
            </a:pPr>
            <a:r>
              <a:rPr lang="en-US" sz="1600">
                <a:latin typeface="Arial (Body)"/>
              </a:rPr>
              <a:t>Hàng trăm loại field, mỗi field đều có hệ thống kiểm duyệt.</a:t>
            </a:r>
          </a:p>
          <a:p>
            <a:pPr marL="742950" lvl="1" indent="-285750">
              <a:buFont typeface="Arial" panose="020B0604020202020204" pitchFamily="34" charset="0"/>
              <a:buChar char="•"/>
            </a:pPr>
            <a:r>
              <a:rPr lang="vi-VN" sz="1600">
                <a:latin typeface="Arial (Body)"/>
              </a:rPr>
              <a:t>Điều chỉnh gửi mail cho khách hàng, cho quản trịsau khi form được điền thành công. Ngoài ra, Webform còn đi kèm theo Webform UI, cho phép người dùng điều chỉnh Form dễ dàng chỉ với thao tác kéo thả.</a:t>
            </a:r>
            <a:endParaRPr lang="en-US" sz="1600">
              <a:latin typeface="Arial (Body)"/>
            </a:endParaRPr>
          </a:p>
          <a:p>
            <a:pPr marL="285750" indent="-285750">
              <a:buFontTx/>
              <a:buChar char="-"/>
            </a:pPr>
            <a:r>
              <a:rPr lang="en-US" sz="1600">
                <a:latin typeface="Arial (Body)"/>
              </a:rPr>
              <a:t>BetterExposedFilters: </a:t>
            </a:r>
            <a:r>
              <a:rPr lang="en-US" sz="1600" u="sng">
                <a:solidFill>
                  <a:schemeClr val="accent5">
                    <a:lumMod val="50000"/>
                    <a:lumOff val="50000"/>
                  </a:schemeClr>
                </a:solidFill>
                <a:latin typeface="Arial (Body)"/>
              </a:rPr>
              <a:t>https://www.drupal.org/project/better_exposed_filters</a:t>
            </a:r>
          </a:p>
        </p:txBody>
      </p:sp>
      <p:sp>
        <p:nvSpPr>
          <p:cNvPr id="9" name="TextBox 8">
            <a:extLst>
              <a:ext uri="{FF2B5EF4-FFF2-40B4-BE49-F238E27FC236}">
                <a16:creationId xmlns:a16="http://schemas.microsoft.com/office/drawing/2014/main" id="{FE6237B0-D427-4962-966A-A0F834C30446}"/>
              </a:ext>
            </a:extLst>
          </p:cNvPr>
          <p:cNvSpPr txBox="1"/>
          <p:nvPr/>
        </p:nvSpPr>
        <p:spPr>
          <a:xfrm>
            <a:off x="6730153" y="1308217"/>
            <a:ext cx="5135188" cy="369332"/>
          </a:xfrm>
          <a:prstGeom prst="rect">
            <a:avLst/>
          </a:prstGeom>
          <a:noFill/>
        </p:spPr>
        <p:txBody>
          <a:bodyPr wrap="square" rtlCol="0">
            <a:spAutoFit/>
          </a:bodyPr>
          <a:lstStyle/>
          <a:p>
            <a:r>
              <a:rPr lang="en-US"/>
              <a:t>2.9.5. Các module bổ sung chức năng</a:t>
            </a:r>
            <a:endParaRPr lang="en-US" dirty="0"/>
          </a:p>
        </p:txBody>
      </p:sp>
    </p:spTree>
    <p:extLst>
      <p:ext uri="{BB962C8B-B14F-4D97-AF65-F5344CB8AC3E}">
        <p14:creationId xmlns:p14="http://schemas.microsoft.com/office/powerpoint/2010/main" val="60026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59</a:t>
            </a:fld>
            <a:endParaRPr lang="en-US" dirty="0"/>
          </a:p>
        </p:txBody>
      </p:sp>
      <p:sp>
        <p:nvSpPr>
          <p:cNvPr id="14" name="Picture Placeholder 11"/>
          <p:cNvSpPr>
            <a:spLocks noGrp="1"/>
          </p:cNvSpPr>
          <p:nvPr>
            <p:ph type="pic" sz="quarter" idx="14"/>
          </p:nvPr>
        </p:nvSpPr>
        <p:spPr>
          <a:xfrm>
            <a:off x="-1" y="0"/>
            <a:ext cx="6095999" cy="6846932"/>
          </a:xfrm>
        </p:spPr>
      </p:sp>
      <p:pic>
        <p:nvPicPr>
          <p:cNvPr id="10" name="Picture 9">
            <a:extLst>
              <a:ext uri="{FF2B5EF4-FFF2-40B4-BE49-F238E27FC236}">
                <a16:creationId xmlns:a16="http://schemas.microsoft.com/office/drawing/2014/main" id="{03B1BC62-BCB5-41DE-8806-A9A70BB16288}"/>
              </a:ext>
            </a:extLst>
          </p:cNvPr>
          <p:cNvPicPr/>
          <p:nvPr/>
        </p:nvPicPr>
        <p:blipFill>
          <a:blip r:embed="rId3"/>
          <a:stretch>
            <a:fillRect/>
          </a:stretch>
        </p:blipFill>
        <p:spPr>
          <a:xfrm>
            <a:off x="-3777" y="2931577"/>
            <a:ext cx="6558721" cy="3901851"/>
          </a:xfrm>
          <a:prstGeom prst="rect">
            <a:avLst/>
          </a:prstGeom>
        </p:spPr>
      </p:pic>
      <p:sp>
        <p:nvSpPr>
          <p:cNvPr id="6" name="Title 7">
            <a:extLst>
              <a:ext uri="{FF2B5EF4-FFF2-40B4-BE49-F238E27FC236}">
                <a16:creationId xmlns:a16="http://schemas.microsoft.com/office/drawing/2014/main" id="{3280059B-230A-400D-A2FE-5FCFEBBA412D}"/>
              </a:ext>
            </a:extLst>
          </p:cNvPr>
          <p:cNvSpPr>
            <a:spLocks noGrp="1"/>
          </p:cNvSpPr>
          <p:nvPr>
            <p:ph type="title"/>
          </p:nvPr>
        </p:nvSpPr>
        <p:spPr>
          <a:xfrm>
            <a:off x="6294782" y="0"/>
            <a:ext cx="5897218" cy="884238"/>
          </a:xfrm>
        </p:spPr>
        <p:txBody>
          <a:bodyPr/>
          <a:lstStyle/>
          <a:p>
            <a:r>
              <a:rPr lang="en-US" dirty="0" err="1"/>
              <a:t>Phần</a:t>
            </a:r>
            <a:r>
              <a:rPr lang="en-US" dirty="0"/>
              <a:t> 2. </a:t>
            </a:r>
            <a:r>
              <a:rPr lang="en-US" dirty="0" err="1"/>
              <a:t>Tìm</a:t>
            </a:r>
            <a:r>
              <a:rPr lang="en-US" dirty="0"/>
              <a:t> </a:t>
            </a:r>
            <a:r>
              <a:rPr lang="en-US" dirty="0" err="1"/>
              <a:t>hiểu</a:t>
            </a:r>
            <a:endParaRPr lang="en-US" dirty="0"/>
          </a:p>
        </p:txBody>
      </p:sp>
      <p:sp>
        <p:nvSpPr>
          <p:cNvPr id="7" name="TextBox 6">
            <a:extLst>
              <a:ext uri="{FF2B5EF4-FFF2-40B4-BE49-F238E27FC236}">
                <a16:creationId xmlns:a16="http://schemas.microsoft.com/office/drawing/2014/main" id="{FEE83245-B0FA-480D-B990-5BC941E2BD71}"/>
              </a:ext>
            </a:extLst>
          </p:cNvPr>
          <p:cNvSpPr txBox="1"/>
          <p:nvPr/>
        </p:nvSpPr>
        <p:spPr>
          <a:xfrm>
            <a:off x="6535337" y="854076"/>
            <a:ext cx="5135188" cy="369332"/>
          </a:xfrm>
          <a:prstGeom prst="rect">
            <a:avLst/>
          </a:prstGeom>
          <a:noFill/>
        </p:spPr>
        <p:txBody>
          <a:bodyPr wrap="square" rtlCol="0">
            <a:spAutoFit/>
          </a:bodyPr>
          <a:lstStyle/>
          <a:p>
            <a:r>
              <a:rPr lang="en-US"/>
              <a:t>2.9. Các module</a:t>
            </a:r>
            <a:endParaRPr lang="en-US" dirty="0"/>
          </a:p>
        </p:txBody>
      </p:sp>
      <p:sp>
        <p:nvSpPr>
          <p:cNvPr id="8" name="TextBox 7">
            <a:extLst>
              <a:ext uri="{FF2B5EF4-FFF2-40B4-BE49-F238E27FC236}">
                <a16:creationId xmlns:a16="http://schemas.microsoft.com/office/drawing/2014/main" id="{9C2BD43B-D2AA-43B4-98A5-CAC7D7329E1A}"/>
              </a:ext>
            </a:extLst>
          </p:cNvPr>
          <p:cNvSpPr txBox="1"/>
          <p:nvPr/>
        </p:nvSpPr>
        <p:spPr>
          <a:xfrm>
            <a:off x="6857142" y="1888426"/>
            <a:ext cx="5041090" cy="1815882"/>
          </a:xfrm>
          <a:prstGeom prst="rect">
            <a:avLst/>
          </a:prstGeom>
          <a:noFill/>
        </p:spPr>
        <p:txBody>
          <a:bodyPr wrap="square" rtlCol="0">
            <a:spAutoFit/>
          </a:bodyPr>
          <a:lstStyle/>
          <a:p>
            <a:pPr marL="285750" indent="-285750">
              <a:buFontTx/>
              <a:buChar char="-"/>
            </a:pPr>
            <a:r>
              <a:rPr lang="vi-VN" sz="1600">
                <a:latin typeface="Arial (Body)"/>
              </a:rPr>
              <a:t>Drupal có sẵn hệ thống lọc và sắp xếp content gọi là Exposed Filters Nhưng có nhiều hạn chế.</a:t>
            </a:r>
            <a:endParaRPr lang="en-US" sz="1600">
              <a:latin typeface="Arial (Body)"/>
            </a:endParaRPr>
          </a:p>
          <a:p>
            <a:pPr marL="742950" lvl="1" indent="-285750">
              <a:buFont typeface="Arial" panose="020B0604020202020204" pitchFamily="34" charset="0"/>
              <a:buChar char="•"/>
            </a:pPr>
            <a:r>
              <a:rPr lang="vi-VN" sz="1600">
                <a:latin typeface="Arial (Body)"/>
              </a:rPr>
              <a:t>Các field có nhiều dữ liệu sẽ hiển thị dạng 1 hoặc nhiều Dropdown</a:t>
            </a:r>
            <a:endParaRPr lang="en-US" sz="1600">
              <a:latin typeface="Arial (Body)"/>
            </a:endParaRPr>
          </a:p>
          <a:p>
            <a:pPr marL="742950" lvl="1" indent="-285750">
              <a:buFont typeface="Arial" panose="020B0604020202020204" pitchFamily="34" charset="0"/>
              <a:buChar char="•"/>
            </a:pPr>
            <a:r>
              <a:rPr lang="vi-VN" sz="1600">
                <a:latin typeface="Arial (Body)"/>
              </a:rPr>
              <a:t>Thiếu các filter quan trọng như Slider. Better Exposed Filters thay đổi các filter Dropdown bằng Radio / Checkbox, thêm Slider filter</a:t>
            </a:r>
            <a:endParaRPr lang="en-US" sz="1600">
              <a:latin typeface="Arial (Body)"/>
            </a:endParaRPr>
          </a:p>
        </p:txBody>
      </p:sp>
      <p:sp>
        <p:nvSpPr>
          <p:cNvPr id="9" name="TextBox 8">
            <a:extLst>
              <a:ext uri="{FF2B5EF4-FFF2-40B4-BE49-F238E27FC236}">
                <a16:creationId xmlns:a16="http://schemas.microsoft.com/office/drawing/2014/main" id="{347EAA74-FB7F-4511-BD9A-D43A854B28DC}"/>
              </a:ext>
            </a:extLst>
          </p:cNvPr>
          <p:cNvSpPr txBox="1"/>
          <p:nvPr/>
        </p:nvSpPr>
        <p:spPr>
          <a:xfrm>
            <a:off x="6730153" y="1308217"/>
            <a:ext cx="5135188" cy="369332"/>
          </a:xfrm>
          <a:prstGeom prst="rect">
            <a:avLst/>
          </a:prstGeom>
          <a:noFill/>
        </p:spPr>
        <p:txBody>
          <a:bodyPr wrap="square" rtlCol="0">
            <a:spAutoFit/>
          </a:bodyPr>
          <a:lstStyle/>
          <a:p>
            <a:r>
              <a:rPr lang="en-US"/>
              <a:t>2.9.5. Các module bổ sung chức năng</a:t>
            </a:r>
            <a:endParaRPr lang="en-US" dirty="0"/>
          </a:p>
        </p:txBody>
      </p:sp>
    </p:spTree>
    <p:extLst>
      <p:ext uri="{BB962C8B-B14F-4D97-AF65-F5344CB8AC3E}">
        <p14:creationId xmlns:p14="http://schemas.microsoft.com/office/powerpoint/2010/main" val="330658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1.4. </a:t>
            </a:r>
            <a:r>
              <a:rPr lang="en-US" dirty="0" err="1"/>
              <a:t>Lợi</a:t>
            </a:r>
            <a:r>
              <a:rPr lang="en-US" dirty="0"/>
              <a:t> </a:t>
            </a:r>
            <a:r>
              <a:rPr lang="en-US" dirty="0" err="1"/>
              <a:t>ích</a:t>
            </a:r>
            <a:r>
              <a:rPr lang="en-US" dirty="0"/>
              <a:t> </a:t>
            </a:r>
            <a:r>
              <a:rPr lang="en-US" dirty="0" err="1"/>
              <a:t>khi</a:t>
            </a:r>
            <a:r>
              <a:rPr lang="en-US" dirty="0"/>
              <a:t> </a:t>
            </a:r>
            <a:r>
              <a:rPr lang="en-US" dirty="0" err="1"/>
              <a:t>sử</a:t>
            </a:r>
            <a:r>
              <a:rPr lang="en-US" dirty="0"/>
              <a:t> </a:t>
            </a:r>
            <a:r>
              <a:rPr lang="en-US" dirty="0" err="1"/>
              <a:t>dụng</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6675797" y="1294445"/>
            <a:ext cx="5135188" cy="3785652"/>
          </a:xfrm>
          <a:prstGeom prst="rect">
            <a:avLst/>
          </a:prstGeom>
          <a:noFill/>
        </p:spPr>
        <p:txBody>
          <a:bodyPr wrap="square" rtlCol="0">
            <a:spAutoFit/>
          </a:bodyPr>
          <a:lstStyle/>
          <a:p>
            <a:pPr marL="285750" indent="-285750">
              <a:buFontTx/>
              <a:buChar char="-"/>
            </a:pPr>
            <a:r>
              <a:rPr lang="en-US" sz="1600" dirty="0" err="1">
                <a:latin typeface="Arial (Body)"/>
              </a:rPr>
              <a:t>Lợi</a:t>
            </a:r>
            <a:r>
              <a:rPr lang="en-US" sz="1600" dirty="0">
                <a:latin typeface="Arial (Body)"/>
              </a:rPr>
              <a:t> </a:t>
            </a:r>
            <a:r>
              <a:rPr lang="en-US" sz="1600" dirty="0" err="1">
                <a:latin typeface="Arial (Body)"/>
              </a:rPr>
              <a:t>ích</a:t>
            </a:r>
            <a:r>
              <a:rPr lang="en-US" sz="1600" dirty="0">
                <a:latin typeface="Arial (Body)"/>
              </a:rPr>
              <a:t> </a:t>
            </a:r>
            <a:r>
              <a:rPr lang="en-US" sz="1600" dirty="0" err="1">
                <a:latin typeface="Arial (Body)"/>
              </a:rPr>
              <a:t>phần</a:t>
            </a:r>
            <a:r>
              <a:rPr lang="en-US" sz="1600" dirty="0">
                <a:latin typeface="Arial (Body)"/>
              </a:rPr>
              <a:t> </a:t>
            </a:r>
            <a:r>
              <a:rPr lang="en-US" sz="1600" dirty="0" err="1">
                <a:latin typeface="Arial (Body)"/>
              </a:rPr>
              <a:t>mềm</a:t>
            </a:r>
            <a:r>
              <a:rPr lang="en-US" sz="1600" dirty="0">
                <a:latin typeface="Arial (Body)"/>
              </a:rPr>
              <a:t> </a:t>
            </a:r>
            <a:r>
              <a:rPr lang="en-US" sz="1600" dirty="0" err="1">
                <a:latin typeface="Arial (Body)"/>
              </a:rPr>
              <a:t>mã</a:t>
            </a:r>
            <a:r>
              <a:rPr lang="en-US" sz="1600" dirty="0">
                <a:latin typeface="Arial (Body)"/>
              </a:rPr>
              <a:t> </a:t>
            </a:r>
            <a:r>
              <a:rPr lang="en-US" sz="1600" dirty="0" err="1">
                <a:latin typeface="Arial (Body)"/>
              </a:rPr>
              <a:t>nguồn</a:t>
            </a:r>
            <a:r>
              <a:rPr lang="en-US" sz="1600" dirty="0">
                <a:latin typeface="Arial (Body)"/>
              </a:rPr>
              <a:t> </a:t>
            </a:r>
            <a:r>
              <a:rPr lang="en-US" sz="1600" dirty="0" err="1">
                <a:latin typeface="Arial (Body)"/>
              </a:rPr>
              <a:t>mở</a:t>
            </a:r>
            <a:r>
              <a:rPr lang="en-US" sz="1600" dirty="0">
                <a:latin typeface="Arial (Body)"/>
              </a:rPr>
              <a:t> </a:t>
            </a:r>
            <a:r>
              <a:rPr lang="en-US" sz="1600" dirty="0" err="1">
                <a:latin typeface="Arial (Body)"/>
              </a:rPr>
              <a:t>là</a:t>
            </a:r>
            <a:r>
              <a:rPr lang="en-US" sz="1600" dirty="0">
                <a:latin typeface="Arial (Body)"/>
              </a:rPr>
              <a:t> </a:t>
            </a:r>
            <a:r>
              <a:rPr lang="en-US" sz="1600" dirty="0" err="1">
                <a:latin typeface="Arial (Body)"/>
              </a:rPr>
              <a:t>miễn</a:t>
            </a:r>
            <a:r>
              <a:rPr lang="en-US" sz="1600" dirty="0">
                <a:latin typeface="Arial (Body)"/>
              </a:rPr>
              <a:t> </a:t>
            </a:r>
            <a:r>
              <a:rPr lang="en-US" sz="1600" dirty="0" err="1">
                <a:latin typeface="Arial (Body)"/>
              </a:rPr>
              <a:t>phí</a:t>
            </a:r>
            <a:r>
              <a:rPr lang="en-US" sz="1600" dirty="0">
                <a:latin typeface="Arial (Body)"/>
              </a:rPr>
              <a:t> </a:t>
            </a:r>
            <a:r>
              <a:rPr lang="en-US" sz="1600" dirty="0" err="1">
                <a:latin typeface="Arial (Body)"/>
              </a:rPr>
              <a:t>có</a:t>
            </a:r>
            <a:r>
              <a:rPr lang="en-US" sz="1600" dirty="0">
                <a:latin typeface="Arial (Body)"/>
              </a:rPr>
              <a:t> </a:t>
            </a:r>
            <a:r>
              <a:rPr lang="en-US" sz="1600" dirty="0" err="1">
                <a:latin typeface="Arial (Body)"/>
              </a:rPr>
              <a:t>thể</a:t>
            </a:r>
            <a:r>
              <a:rPr lang="en-US" sz="1600" dirty="0">
                <a:latin typeface="Arial (Body)"/>
              </a:rPr>
              <a:t> </a:t>
            </a:r>
            <a:r>
              <a:rPr lang="en-US" sz="1600" dirty="0" err="1">
                <a:latin typeface="Arial (Body)"/>
              </a:rPr>
              <a:t>hoàn</a:t>
            </a:r>
            <a:r>
              <a:rPr lang="en-US" sz="1600" dirty="0">
                <a:latin typeface="Arial (Body)"/>
              </a:rPr>
              <a:t> </a:t>
            </a:r>
            <a:r>
              <a:rPr lang="en-US" sz="1600" dirty="0" err="1">
                <a:latin typeface="Arial (Body)"/>
              </a:rPr>
              <a:t>toàn</a:t>
            </a:r>
            <a:r>
              <a:rPr lang="en-US" sz="1600" dirty="0">
                <a:latin typeface="Arial (Body)"/>
              </a:rPr>
              <a:t> </a:t>
            </a:r>
            <a:r>
              <a:rPr lang="en-US" sz="1600" dirty="0" err="1">
                <a:latin typeface="Arial (Body)"/>
              </a:rPr>
              <a:t>sao</a:t>
            </a:r>
            <a:r>
              <a:rPr lang="en-US" sz="1600" dirty="0">
                <a:latin typeface="Arial (Body)"/>
              </a:rPr>
              <a:t> </a:t>
            </a:r>
            <a:r>
              <a:rPr lang="en-US" sz="1600" dirty="0" err="1">
                <a:latin typeface="Arial (Body)"/>
              </a:rPr>
              <a:t>chép</a:t>
            </a:r>
            <a:r>
              <a:rPr lang="en-US" sz="1600" dirty="0">
                <a:latin typeface="Arial (Body)"/>
              </a:rPr>
              <a:t> chia </a:t>
            </a:r>
            <a:r>
              <a:rPr lang="en-US" sz="1600" dirty="0" err="1">
                <a:latin typeface="Arial (Body)"/>
              </a:rPr>
              <a:t>sẻ</a:t>
            </a:r>
            <a:r>
              <a:rPr lang="en-US" sz="1600" dirty="0">
                <a:latin typeface="Arial (Body)"/>
              </a:rPr>
              <a:t>. </a:t>
            </a:r>
          </a:p>
          <a:p>
            <a:pPr marL="285750" indent="-285750">
              <a:buFontTx/>
              <a:buChar char="-"/>
            </a:pPr>
            <a:r>
              <a:rPr lang="vi-VN" sz="1600" dirty="0">
                <a:latin typeface="Arial (Body)"/>
              </a:rPr>
              <a:t>Không bị kiểm soát bởi một vài nhà cung cấp vì vậy các mã nguồn mở sẽ không gặp trường hợp có một số file bị ẩn đi so với các phần mềm độc quyền.</a:t>
            </a:r>
            <a:endParaRPr lang="en-US" sz="1600" dirty="0">
              <a:latin typeface="Arial (Body)"/>
            </a:endParaRPr>
          </a:p>
          <a:p>
            <a:pPr marL="285750" indent="-285750">
              <a:buFontTx/>
              <a:buChar char="-"/>
            </a:pPr>
            <a:r>
              <a:rPr lang="vi-VN" sz="1600" dirty="0">
                <a:latin typeface="Arial (Body)"/>
              </a:rPr>
              <a:t>Có cộng đồng hỗ trợ sử dụng vô cùng mạnh mẽ nên việc quản lí chất lượng tốt hơn, có lỗi sẽ được giải quyết nhanh hơn</a:t>
            </a:r>
            <a:r>
              <a:rPr lang="en-US" sz="1600" dirty="0">
                <a:latin typeface="Arial (Body)"/>
              </a:rPr>
              <a:t>.</a:t>
            </a:r>
          </a:p>
          <a:p>
            <a:pPr marL="285750" indent="-285750">
              <a:buFontTx/>
              <a:buChar char="-"/>
            </a:pPr>
            <a:r>
              <a:rPr lang="vi-VN" sz="1600" dirty="0">
                <a:latin typeface="Arial (Body)"/>
              </a:rPr>
              <a:t>Tiết kiệm được về mặt kinh tế.</a:t>
            </a:r>
            <a:endParaRPr lang="en-US" sz="1600" dirty="0">
              <a:latin typeface="Arial (Body)"/>
            </a:endParaRPr>
          </a:p>
          <a:p>
            <a:pPr marL="285750" indent="-285750">
              <a:buFontTx/>
              <a:buChar char="-"/>
            </a:pPr>
            <a:r>
              <a:rPr lang="en-US" sz="1600" dirty="0" err="1">
                <a:latin typeface="Arial (Body)"/>
              </a:rPr>
              <a:t>Học</a:t>
            </a:r>
            <a:r>
              <a:rPr lang="en-US" sz="1600" dirty="0">
                <a:latin typeface="Arial (Body)"/>
              </a:rPr>
              <a:t> </a:t>
            </a:r>
            <a:r>
              <a:rPr lang="en-US" sz="1600" dirty="0" err="1">
                <a:latin typeface="Arial (Body)"/>
              </a:rPr>
              <a:t>hỏi</a:t>
            </a:r>
            <a:r>
              <a:rPr lang="en-US" sz="1600" dirty="0">
                <a:latin typeface="Arial (Body)"/>
              </a:rPr>
              <a:t>, </a:t>
            </a:r>
            <a:r>
              <a:rPr lang="en-US" sz="1600" dirty="0" err="1">
                <a:latin typeface="Arial (Body)"/>
              </a:rPr>
              <a:t>kế</a:t>
            </a:r>
            <a:r>
              <a:rPr lang="en-US" sz="1600" dirty="0">
                <a:latin typeface="Arial (Body)"/>
              </a:rPr>
              <a:t> </a:t>
            </a:r>
            <a:r>
              <a:rPr lang="en-US" sz="1600" dirty="0" err="1">
                <a:latin typeface="Arial (Body)"/>
              </a:rPr>
              <a:t>thừa</a:t>
            </a:r>
            <a:r>
              <a:rPr lang="en-US" sz="1600" dirty="0">
                <a:latin typeface="Arial (Body)"/>
              </a:rPr>
              <a:t> </a:t>
            </a:r>
            <a:r>
              <a:rPr lang="en-US" sz="1600" dirty="0" err="1">
                <a:latin typeface="Arial (Body)"/>
              </a:rPr>
              <a:t>và</a:t>
            </a:r>
            <a:r>
              <a:rPr lang="en-US" sz="1600" dirty="0">
                <a:latin typeface="Arial (Body)"/>
              </a:rPr>
              <a:t> </a:t>
            </a:r>
            <a:r>
              <a:rPr lang="en-US" sz="1600" dirty="0" err="1">
                <a:latin typeface="Arial (Body)"/>
              </a:rPr>
              <a:t>phát</a:t>
            </a:r>
            <a:r>
              <a:rPr lang="en-US" sz="1600" dirty="0">
                <a:latin typeface="Arial (Body)"/>
              </a:rPr>
              <a:t> </a:t>
            </a:r>
            <a:r>
              <a:rPr lang="en-US" sz="1600" dirty="0" err="1">
                <a:latin typeface="Arial (Body)"/>
              </a:rPr>
              <a:t>triển</a:t>
            </a:r>
            <a:r>
              <a:rPr lang="en-US" sz="1600" dirty="0">
                <a:latin typeface="Arial (Body)"/>
              </a:rPr>
              <a:t> </a:t>
            </a:r>
            <a:r>
              <a:rPr lang="en-US" sz="1600" dirty="0" err="1">
                <a:latin typeface="Arial (Body)"/>
              </a:rPr>
              <a:t>kĩ</a:t>
            </a:r>
            <a:r>
              <a:rPr lang="en-US" sz="1600" dirty="0">
                <a:latin typeface="Arial (Body)"/>
              </a:rPr>
              <a:t> </a:t>
            </a:r>
            <a:r>
              <a:rPr lang="en-US" sz="1600" dirty="0" err="1">
                <a:latin typeface="Arial (Body)"/>
              </a:rPr>
              <a:t>năng</a:t>
            </a:r>
            <a:r>
              <a:rPr lang="en-US" sz="1600" dirty="0">
                <a:latin typeface="Arial (Body)"/>
              </a:rPr>
              <a:t> </a:t>
            </a:r>
            <a:r>
              <a:rPr lang="en-US" sz="1600" dirty="0" err="1">
                <a:latin typeface="Arial (Body)"/>
              </a:rPr>
              <a:t>mới</a:t>
            </a:r>
            <a:r>
              <a:rPr lang="en-US" sz="1600" dirty="0">
                <a:latin typeface="Arial (Body)"/>
              </a:rPr>
              <a:t>, chia </a:t>
            </a:r>
            <a:r>
              <a:rPr lang="en-US" sz="1600" dirty="0" err="1">
                <a:latin typeface="Arial (Body)"/>
              </a:rPr>
              <a:t>sẻ</a:t>
            </a:r>
            <a:r>
              <a:rPr lang="en-US" sz="1600" dirty="0">
                <a:latin typeface="Arial (Body)"/>
              </a:rPr>
              <a:t> </a:t>
            </a:r>
            <a:r>
              <a:rPr lang="en-US" sz="1600" dirty="0" err="1">
                <a:latin typeface="Arial (Body)"/>
              </a:rPr>
              <a:t>kiến</a:t>
            </a:r>
            <a:r>
              <a:rPr lang="en-US" sz="1600" dirty="0">
                <a:latin typeface="Arial (Body)"/>
              </a:rPr>
              <a:t> </a:t>
            </a:r>
            <a:r>
              <a:rPr lang="en-US" sz="1600" dirty="0" err="1">
                <a:latin typeface="Arial (Body)"/>
              </a:rPr>
              <a:t>thức</a:t>
            </a:r>
            <a:r>
              <a:rPr lang="en-US" sz="1600" dirty="0">
                <a:latin typeface="Arial (Body)"/>
              </a:rPr>
              <a:t> </a:t>
            </a:r>
            <a:r>
              <a:rPr lang="en-US" sz="1600" dirty="0" err="1">
                <a:latin typeface="Arial (Body)"/>
              </a:rPr>
              <a:t>và</a:t>
            </a:r>
            <a:r>
              <a:rPr lang="en-US" sz="1600" dirty="0">
                <a:latin typeface="Arial (Body)"/>
              </a:rPr>
              <a:t> </a:t>
            </a:r>
            <a:r>
              <a:rPr lang="en-US" sz="1600" dirty="0" err="1">
                <a:latin typeface="Arial (Body)"/>
              </a:rPr>
              <a:t>kỹ</a:t>
            </a:r>
            <a:r>
              <a:rPr lang="en-US" sz="1600" dirty="0">
                <a:latin typeface="Arial (Body)"/>
              </a:rPr>
              <a:t> </a:t>
            </a:r>
            <a:r>
              <a:rPr lang="en-US" sz="1600" dirty="0" err="1">
                <a:latin typeface="Arial (Body)"/>
              </a:rPr>
              <a:t>năng</a:t>
            </a:r>
            <a:r>
              <a:rPr lang="en-US" sz="1600" dirty="0">
                <a:latin typeface="Arial (Body)"/>
              </a:rPr>
              <a:t>.</a:t>
            </a:r>
          </a:p>
          <a:p>
            <a:pPr marL="285750" indent="-285750">
              <a:buFontTx/>
              <a:buChar char="-"/>
            </a:pPr>
            <a:r>
              <a:rPr lang="vi-VN" sz="1600" dirty="0">
                <a:latin typeface="Arial (Body)"/>
              </a:rPr>
              <a:t>Cải thiện cơ hội việc làm</a:t>
            </a:r>
            <a:r>
              <a:rPr lang="en-US" sz="1600" dirty="0">
                <a:latin typeface="Arial (Body)"/>
              </a:rPr>
              <a:t>.</a:t>
            </a:r>
          </a:p>
          <a:p>
            <a:pPr marL="285750" indent="-285750">
              <a:buFontTx/>
              <a:buChar char="-"/>
            </a:pPr>
            <a:r>
              <a:rPr lang="vi-VN" sz="1600" dirty="0">
                <a:latin typeface="Arial (Body)"/>
              </a:rPr>
              <a:t>Có được thu nhập trực tiếp hoặc gián tiếp thông qua việc tham gia vào cộng đồng FLOSS.</a:t>
            </a:r>
            <a:endParaRPr lang="en-US" sz="1600" dirty="0">
              <a:latin typeface="Arial (Body)"/>
            </a:endParaRPr>
          </a:p>
        </p:txBody>
      </p:sp>
    </p:spTree>
    <p:extLst>
      <p:ext uri="{BB962C8B-B14F-4D97-AF65-F5344CB8AC3E}">
        <p14:creationId xmlns:p14="http://schemas.microsoft.com/office/powerpoint/2010/main" val="426761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err="1"/>
              <a:t>Phần</a:t>
            </a:r>
            <a:r>
              <a:rPr lang="en-US"/>
              <a:t> 3. Kết luận</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60</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3.1. Kết quả học được</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582386" y="1306699"/>
            <a:ext cx="5041090" cy="4278094"/>
          </a:xfrm>
          <a:prstGeom prst="rect">
            <a:avLst/>
          </a:prstGeom>
          <a:noFill/>
        </p:spPr>
        <p:txBody>
          <a:bodyPr wrap="square" rtlCol="0">
            <a:spAutoFit/>
          </a:bodyPr>
          <a:lstStyle/>
          <a:p>
            <a:pPr marL="285750" indent="-285750">
              <a:buFontTx/>
              <a:buChar char="-"/>
            </a:pPr>
            <a:r>
              <a:rPr lang="vi-VN" sz="1600">
                <a:latin typeface="Arial (Body)"/>
              </a:rPr>
              <a:t>Qua quá trình học và tìm hiểu về phần mềm mã nguồn mở nhóm em đã có được những kiến thức cơ bản về phần mềm mã nguồn mở</a:t>
            </a:r>
            <a:r>
              <a:rPr lang="en-US" sz="1600">
                <a:latin typeface="Arial (Body)"/>
              </a:rPr>
              <a:t>:</a:t>
            </a:r>
          </a:p>
          <a:p>
            <a:pPr marL="742950" lvl="1" indent="-285750">
              <a:buFont typeface="Arial" panose="020B0604020202020204" pitchFamily="34" charset="0"/>
              <a:buChar char="•"/>
            </a:pPr>
            <a:r>
              <a:rPr lang="vi-VN" sz="1600">
                <a:latin typeface="Arial (Body)"/>
              </a:rPr>
              <a:t>Nắm được lịch sử hình thành và phát triển của phần mềm mã nguồn mở. </a:t>
            </a:r>
            <a:endParaRPr lang="en-US" sz="1600">
              <a:latin typeface="Arial (Body)"/>
            </a:endParaRPr>
          </a:p>
          <a:p>
            <a:pPr marL="742950" lvl="1" indent="-285750">
              <a:buFont typeface="Arial" panose="020B0604020202020204" pitchFamily="34" charset="0"/>
              <a:buChar char="•"/>
            </a:pPr>
            <a:r>
              <a:rPr lang="vi-VN" sz="1600">
                <a:latin typeface="Arial (Body)"/>
              </a:rPr>
              <a:t>Xu hướng phát triển phần mềm nói chung và phần mềm mã nguồn mở nói </a:t>
            </a:r>
            <a:r>
              <a:rPr lang="en-US" sz="1600">
                <a:latin typeface="Arial (Body)"/>
              </a:rPr>
              <a:t>riêng cùng những lợi ích mà phần mềm mã nguồn mở đem lại. </a:t>
            </a:r>
          </a:p>
          <a:p>
            <a:pPr marL="742950" lvl="1" indent="-285750">
              <a:buFont typeface="Arial" panose="020B0604020202020204" pitchFamily="34" charset="0"/>
              <a:buChar char="•"/>
            </a:pPr>
            <a:r>
              <a:rPr lang="en-US" sz="1600">
                <a:latin typeface="Arial (Body)"/>
              </a:rPr>
              <a:t>Hiểu biết về các loại giấy phép về phân phối phần mềm mã nguồn mở qua đó giúp có thêm kiến thức về những quy định khi phát triển phần mềm mã nguồn mở.</a:t>
            </a:r>
          </a:p>
          <a:p>
            <a:pPr marL="742950" lvl="1" indent="-285750">
              <a:buFont typeface="Arial" panose="020B0604020202020204" pitchFamily="34" charset="0"/>
              <a:buChar char="•"/>
            </a:pPr>
            <a:r>
              <a:rPr lang="vi-VN" sz="1600">
                <a:latin typeface="Arial (Body)"/>
              </a:rPr>
              <a:t>Có thêm kiến thức về các phần mềm mã nguồn mở đang thịnh hành trong thời điểm hiện tại và tìm được định hướng công việc trong tương lai.</a:t>
            </a:r>
            <a:endParaRPr lang="en-US" sz="1600">
              <a:latin typeface="Arial (Body)"/>
            </a:endParaRPr>
          </a:p>
        </p:txBody>
      </p:sp>
      <p:pic>
        <p:nvPicPr>
          <p:cNvPr id="22" name="Picture Placeholder 21" descr="A picture containing icon&#10;&#10;Description automatically generated">
            <a:extLst>
              <a:ext uri="{FF2B5EF4-FFF2-40B4-BE49-F238E27FC236}">
                <a16:creationId xmlns:a16="http://schemas.microsoft.com/office/drawing/2014/main" id="{31059BC7-2DAC-4B5C-A11D-EF0FD43EFD74}"/>
              </a:ext>
            </a:extLst>
          </p:cNvPr>
          <p:cNvPicPr>
            <a:picLocks noGrp="1" noChangeAspect="1"/>
          </p:cNvPicPr>
          <p:nvPr>
            <p:ph type="pic" sz="quarter" idx="14"/>
          </p:nvPr>
        </p:nvPicPr>
        <p:blipFill>
          <a:blip r:embed="rId3"/>
          <a:srcRect l="25155" r="25155"/>
          <a:stretch>
            <a:fillRect/>
          </a:stretch>
        </p:blipFill>
        <p:spPr>
          <a:xfrm>
            <a:off x="0" y="0"/>
            <a:ext cx="6096000" cy="6846888"/>
          </a:xfrm>
        </p:spPr>
      </p:pic>
    </p:spTree>
    <p:extLst>
      <p:ext uri="{BB962C8B-B14F-4D97-AF65-F5344CB8AC3E}">
        <p14:creationId xmlns:p14="http://schemas.microsoft.com/office/powerpoint/2010/main" val="12676750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err="1"/>
              <a:t>Phần</a:t>
            </a:r>
            <a:r>
              <a:rPr lang="en-US"/>
              <a:t> 3. Kết luận</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61</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3.1. Kết quả học được</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582386" y="1306699"/>
            <a:ext cx="5041090" cy="2554545"/>
          </a:xfrm>
          <a:prstGeom prst="rect">
            <a:avLst/>
          </a:prstGeom>
          <a:noFill/>
        </p:spPr>
        <p:txBody>
          <a:bodyPr wrap="square" rtlCol="0">
            <a:spAutoFit/>
          </a:bodyPr>
          <a:lstStyle/>
          <a:p>
            <a:pPr marL="285750" indent="-285750">
              <a:buFontTx/>
              <a:buChar char="-"/>
            </a:pPr>
            <a:r>
              <a:rPr lang="vi-VN" sz="1600">
                <a:latin typeface="Arial (Body)"/>
              </a:rPr>
              <a:t>Trong quá trình nghiên cứu về Drupal chúng em thu được nhiều kết quả:</a:t>
            </a:r>
            <a:endParaRPr lang="en-US" sz="1600">
              <a:latin typeface="Arial (Body)"/>
            </a:endParaRPr>
          </a:p>
          <a:p>
            <a:pPr marL="742950" lvl="1" indent="-285750">
              <a:buFont typeface="Arial" panose="020B0604020202020204" pitchFamily="34" charset="0"/>
              <a:buChar char="•"/>
            </a:pPr>
            <a:r>
              <a:rPr lang="vi-VN" sz="1600">
                <a:latin typeface="Arial (Body)"/>
              </a:rPr>
              <a:t>Có kiến thức cơ bản về phần mềm mã nguồn mở Drupal. </a:t>
            </a:r>
            <a:endParaRPr lang="en-US" sz="1600">
              <a:latin typeface="Arial (Body)"/>
            </a:endParaRPr>
          </a:p>
          <a:p>
            <a:pPr marL="742950" lvl="1" indent="-285750">
              <a:buFont typeface="Arial" panose="020B0604020202020204" pitchFamily="34" charset="0"/>
              <a:buChar char="•"/>
            </a:pPr>
            <a:r>
              <a:rPr lang="en-US" sz="1600">
                <a:latin typeface="Arial (Body)"/>
              </a:rPr>
              <a:t>Tuân thủ đúng quy định của các loại giấy phép khi phát triển phần mềm mã nguồn mở đó. </a:t>
            </a:r>
          </a:p>
          <a:p>
            <a:pPr marL="742950" lvl="1" indent="-285750">
              <a:buFont typeface="Arial" panose="020B0604020202020204" pitchFamily="34" charset="0"/>
              <a:buChar char="•"/>
            </a:pPr>
            <a:r>
              <a:rPr lang="vi-VN" sz="1600">
                <a:latin typeface="Arial (Body)"/>
              </a:rPr>
              <a:t>Ứng dụng những nghiên cứu và tìm hiểu tạo được một trang web bán hàng hoàn chỉnh sử dụng Drupal</a:t>
            </a:r>
            <a:r>
              <a:rPr lang="en-US" sz="1600">
                <a:latin typeface="Arial (Body)"/>
              </a:rPr>
              <a:t>.</a:t>
            </a:r>
          </a:p>
        </p:txBody>
      </p:sp>
      <p:pic>
        <p:nvPicPr>
          <p:cNvPr id="22" name="Picture Placeholder 21" descr="A picture containing icon&#10;&#10;Description automatically generated">
            <a:extLst>
              <a:ext uri="{FF2B5EF4-FFF2-40B4-BE49-F238E27FC236}">
                <a16:creationId xmlns:a16="http://schemas.microsoft.com/office/drawing/2014/main" id="{31059BC7-2DAC-4B5C-A11D-EF0FD43EFD74}"/>
              </a:ext>
            </a:extLst>
          </p:cNvPr>
          <p:cNvPicPr>
            <a:picLocks noGrp="1" noChangeAspect="1"/>
          </p:cNvPicPr>
          <p:nvPr>
            <p:ph type="pic" sz="quarter" idx="14"/>
          </p:nvPr>
        </p:nvPicPr>
        <p:blipFill>
          <a:blip r:embed="rId3"/>
          <a:srcRect l="25155" r="25155"/>
          <a:stretch>
            <a:fillRect/>
          </a:stretch>
        </p:blipFill>
        <p:spPr>
          <a:xfrm>
            <a:off x="0" y="0"/>
            <a:ext cx="6096000" cy="6846888"/>
          </a:xfrm>
        </p:spPr>
      </p:pic>
    </p:spTree>
    <p:extLst>
      <p:ext uri="{BB962C8B-B14F-4D97-AF65-F5344CB8AC3E}">
        <p14:creationId xmlns:p14="http://schemas.microsoft.com/office/powerpoint/2010/main" val="327153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err="1"/>
              <a:t>Phần</a:t>
            </a:r>
            <a:r>
              <a:rPr lang="en-US"/>
              <a:t> 3. Kết luận</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62</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3.2. Hướng phát triển</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582386" y="1306699"/>
            <a:ext cx="5041090" cy="2062103"/>
          </a:xfrm>
          <a:prstGeom prst="rect">
            <a:avLst/>
          </a:prstGeom>
          <a:noFill/>
        </p:spPr>
        <p:txBody>
          <a:bodyPr wrap="square" rtlCol="0">
            <a:spAutoFit/>
          </a:bodyPr>
          <a:lstStyle/>
          <a:p>
            <a:pPr marL="285750" indent="-285750">
              <a:buFontTx/>
              <a:buChar char="-"/>
            </a:pPr>
            <a:r>
              <a:rPr lang="vi-VN" sz="1600">
                <a:latin typeface="Arial (Body)"/>
              </a:rPr>
              <a:t>Khi tham gia vào các cộng đồng mã nguồn mở chúng ta có rất nhiều hướng phát triển như</a:t>
            </a:r>
            <a:r>
              <a:rPr lang="en-US" sz="1600">
                <a:latin typeface="Arial (Body)"/>
              </a:rPr>
              <a:t>:</a:t>
            </a:r>
          </a:p>
          <a:p>
            <a:pPr marL="742950" lvl="1" indent="-285750">
              <a:buFont typeface="Arial" panose="020B0604020202020204" pitchFamily="34" charset="0"/>
              <a:buChar char="•"/>
            </a:pPr>
            <a:r>
              <a:rPr lang="en-US" sz="1600">
                <a:latin typeface="Arial (Body)"/>
              </a:rPr>
              <a:t>Tham gia đóng góp: sử lỗi, phát triển tính năng mới...</a:t>
            </a:r>
          </a:p>
          <a:p>
            <a:pPr marL="742950" lvl="1" indent="-285750">
              <a:buFont typeface="Arial" panose="020B0604020202020204" pitchFamily="34" charset="0"/>
              <a:buChar char="•"/>
            </a:pPr>
            <a:r>
              <a:rPr lang="en-US" sz="1600">
                <a:latin typeface="Arial (Body)"/>
              </a:rPr>
              <a:t>Kế thừa, sử dụng tạo ra các sản phầm, dịch vụ.</a:t>
            </a:r>
          </a:p>
          <a:p>
            <a:pPr marL="742950" lvl="1" indent="-285750">
              <a:buFont typeface="Arial" panose="020B0604020202020204" pitchFamily="34" charset="0"/>
              <a:buChar char="•"/>
            </a:pPr>
            <a:r>
              <a:rPr lang="vi-VN" sz="1600">
                <a:latin typeface="Arial (Body)"/>
              </a:rPr>
              <a:t>Tạo ra phiên bản khác với nhưng nâng cấp theo mong muốn.</a:t>
            </a:r>
            <a:endParaRPr lang="en-US" sz="1600">
              <a:latin typeface="Arial (Body)"/>
            </a:endParaRPr>
          </a:p>
        </p:txBody>
      </p:sp>
      <p:pic>
        <p:nvPicPr>
          <p:cNvPr id="22" name="Picture Placeholder 21" descr="A picture containing icon&#10;&#10;Description automatically generated">
            <a:extLst>
              <a:ext uri="{FF2B5EF4-FFF2-40B4-BE49-F238E27FC236}">
                <a16:creationId xmlns:a16="http://schemas.microsoft.com/office/drawing/2014/main" id="{31059BC7-2DAC-4B5C-A11D-EF0FD43EFD74}"/>
              </a:ext>
            </a:extLst>
          </p:cNvPr>
          <p:cNvPicPr>
            <a:picLocks noGrp="1" noChangeAspect="1"/>
          </p:cNvPicPr>
          <p:nvPr>
            <p:ph type="pic" sz="quarter" idx="14"/>
          </p:nvPr>
        </p:nvPicPr>
        <p:blipFill>
          <a:blip r:embed="rId3"/>
          <a:srcRect l="25155" r="25155"/>
          <a:stretch>
            <a:fillRect/>
          </a:stretch>
        </p:blipFill>
        <p:spPr>
          <a:xfrm>
            <a:off x="0" y="0"/>
            <a:ext cx="6096000" cy="6846888"/>
          </a:xfrm>
        </p:spPr>
      </p:pic>
    </p:spTree>
    <p:extLst>
      <p:ext uri="{BB962C8B-B14F-4D97-AF65-F5344CB8AC3E}">
        <p14:creationId xmlns:p14="http://schemas.microsoft.com/office/powerpoint/2010/main" val="201229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3586728" y="-42231"/>
            <a:ext cx="5897218" cy="884238"/>
          </a:xfrm>
        </p:spPr>
        <p:txBody>
          <a:bodyPr/>
          <a:lstStyle/>
          <a:p>
            <a:r>
              <a:rPr lang="en-US" err="1"/>
              <a:t>Phần</a:t>
            </a:r>
            <a:r>
              <a:rPr lang="en-US"/>
              <a:t> 4. tài liệu tham khảo</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63</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a:t>4.1. Bài giảng</a:t>
            </a:r>
            <a:endParaRPr lang="en-US" dirty="0"/>
          </a:p>
        </p:txBody>
      </p:sp>
      <p:sp>
        <p:nvSpPr>
          <p:cNvPr id="13" name="TextBox 12">
            <a:extLst>
              <a:ext uri="{FF2B5EF4-FFF2-40B4-BE49-F238E27FC236}">
                <a16:creationId xmlns:a16="http://schemas.microsoft.com/office/drawing/2014/main" id="{B4474068-DFCB-499F-88DD-CCC2600D8A97}"/>
              </a:ext>
            </a:extLst>
          </p:cNvPr>
          <p:cNvSpPr txBox="1"/>
          <p:nvPr/>
        </p:nvSpPr>
        <p:spPr>
          <a:xfrm>
            <a:off x="6676484" y="1302949"/>
            <a:ext cx="5041090" cy="1077218"/>
          </a:xfrm>
          <a:prstGeom prst="rect">
            <a:avLst/>
          </a:prstGeom>
          <a:noFill/>
        </p:spPr>
        <p:txBody>
          <a:bodyPr wrap="square" rtlCol="0">
            <a:spAutoFit/>
          </a:bodyPr>
          <a:lstStyle/>
          <a:p>
            <a:pPr marL="285750" indent="-285750">
              <a:buFontTx/>
              <a:buChar char="-"/>
            </a:pPr>
            <a:r>
              <a:rPr lang="en-US" sz="1600">
                <a:latin typeface="Arial (Body)"/>
              </a:rPr>
              <a:t>Giáo trình phát triển phần mềm mã nguồn mở, Biên soạn: PGS.TS. Vũ thanh Nguyên, ThS. Nguyễn Công Hoan, ThS. Phan Trung Hiếu, TS. Lê Đình Tuấn</a:t>
            </a:r>
          </a:p>
        </p:txBody>
      </p:sp>
      <p:pic>
        <p:nvPicPr>
          <p:cNvPr id="12" name="Picture 11" descr="A close up of a map&#10;&#10;Description automatically generated">
            <a:extLst>
              <a:ext uri="{FF2B5EF4-FFF2-40B4-BE49-F238E27FC236}">
                <a16:creationId xmlns:a16="http://schemas.microsoft.com/office/drawing/2014/main" id="{7B845FBC-3D3E-43FB-BD12-2EBDE2049EE1}"/>
              </a:ext>
            </a:extLst>
          </p:cNvPr>
          <p:cNvPicPr>
            <a:picLocks noChangeAspect="1"/>
          </p:cNvPicPr>
          <p:nvPr/>
        </p:nvPicPr>
        <p:blipFill>
          <a:blip r:embed="rId3"/>
          <a:stretch>
            <a:fillRect/>
          </a:stretch>
        </p:blipFill>
        <p:spPr>
          <a:xfrm>
            <a:off x="1" y="1732096"/>
            <a:ext cx="6582386" cy="3413437"/>
          </a:xfrm>
          <a:prstGeom prst="rect">
            <a:avLst/>
          </a:prstGeom>
        </p:spPr>
      </p:pic>
      <p:sp>
        <p:nvSpPr>
          <p:cNvPr id="15" name="TextBox 14">
            <a:extLst>
              <a:ext uri="{FF2B5EF4-FFF2-40B4-BE49-F238E27FC236}">
                <a16:creationId xmlns:a16="http://schemas.microsoft.com/office/drawing/2014/main" id="{43BD6076-A164-40D2-8CFC-B32E87286BEC}"/>
              </a:ext>
            </a:extLst>
          </p:cNvPr>
          <p:cNvSpPr txBox="1"/>
          <p:nvPr/>
        </p:nvSpPr>
        <p:spPr>
          <a:xfrm>
            <a:off x="6535337" y="2346200"/>
            <a:ext cx="5135188" cy="369332"/>
          </a:xfrm>
          <a:prstGeom prst="rect">
            <a:avLst/>
          </a:prstGeom>
          <a:noFill/>
        </p:spPr>
        <p:txBody>
          <a:bodyPr wrap="square" rtlCol="0">
            <a:spAutoFit/>
          </a:bodyPr>
          <a:lstStyle/>
          <a:p>
            <a:r>
              <a:rPr lang="en-US"/>
              <a:t>4.2. Trang chủ Drupal</a:t>
            </a:r>
            <a:endParaRPr lang="en-US" dirty="0"/>
          </a:p>
        </p:txBody>
      </p:sp>
      <p:sp>
        <p:nvSpPr>
          <p:cNvPr id="16" name="TextBox 15">
            <a:extLst>
              <a:ext uri="{FF2B5EF4-FFF2-40B4-BE49-F238E27FC236}">
                <a16:creationId xmlns:a16="http://schemas.microsoft.com/office/drawing/2014/main" id="{631F7EF6-618B-4A1F-9359-BBC49048600D}"/>
              </a:ext>
            </a:extLst>
          </p:cNvPr>
          <p:cNvSpPr txBox="1"/>
          <p:nvPr/>
        </p:nvSpPr>
        <p:spPr>
          <a:xfrm>
            <a:off x="6582386" y="3429000"/>
            <a:ext cx="5135188" cy="369332"/>
          </a:xfrm>
          <a:prstGeom prst="rect">
            <a:avLst/>
          </a:prstGeom>
          <a:noFill/>
        </p:spPr>
        <p:txBody>
          <a:bodyPr wrap="square" rtlCol="0">
            <a:spAutoFit/>
          </a:bodyPr>
          <a:lstStyle/>
          <a:p>
            <a:r>
              <a:rPr lang="en-US"/>
              <a:t>4.3. Các tài liệu khác</a:t>
            </a:r>
            <a:endParaRPr lang="en-US" dirty="0"/>
          </a:p>
        </p:txBody>
      </p:sp>
      <p:sp>
        <p:nvSpPr>
          <p:cNvPr id="17" name="TextBox 16">
            <a:extLst>
              <a:ext uri="{FF2B5EF4-FFF2-40B4-BE49-F238E27FC236}">
                <a16:creationId xmlns:a16="http://schemas.microsoft.com/office/drawing/2014/main" id="{65F33BA4-8E3B-4B18-B9A9-84C71496C779}"/>
              </a:ext>
            </a:extLst>
          </p:cNvPr>
          <p:cNvSpPr txBox="1"/>
          <p:nvPr/>
        </p:nvSpPr>
        <p:spPr>
          <a:xfrm>
            <a:off x="6605911" y="2693998"/>
            <a:ext cx="5041090" cy="338554"/>
          </a:xfrm>
          <a:prstGeom prst="rect">
            <a:avLst/>
          </a:prstGeom>
          <a:noFill/>
        </p:spPr>
        <p:txBody>
          <a:bodyPr wrap="square" rtlCol="0">
            <a:spAutoFit/>
          </a:bodyPr>
          <a:lstStyle/>
          <a:p>
            <a:pPr marL="285750" indent="-285750">
              <a:buFontTx/>
              <a:buChar char="-"/>
            </a:pPr>
            <a:r>
              <a:rPr lang="en-US" sz="1600">
                <a:solidFill>
                  <a:schemeClr val="accent5">
                    <a:lumMod val="75000"/>
                    <a:lumOff val="25000"/>
                  </a:schemeClr>
                </a:solidFill>
                <a:latin typeface="Arial (Body)"/>
                <a:hlinkClick r:id="rId4">
                  <a:extLst>
                    <a:ext uri="{A12FA001-AC4F-418D-AE19-62706E023703}">
                      <ahyp:hlinkClr xmlns:ahyp="http://schemas.microsoft.com/office/drawing/2018/hyperlinkcolor" xmlns="" val="tx"/>
                    </a:ext>
                  </a:extLst>
                </a:hlinkClick>
              </a:rPr>
              <a:t>https://www.drupal.org/</a:t>
            </a:r>
            <a:r>
              <a:rPr lang="en-US" sz="1600">
                <a:latin typeface="Arial (Body)"/>
              </a:rPr>
              <a:t> truy cập ngày 22/10/2020</a:t>
            </a:r>
          </a:p>
        </p:txBody>
      </p:sp>
      <p:sp>
        <p:nvSpPr>
          <p:cNvPr id="18" name="TextBox 17">
            <a:extLst>
              <a:ext uri="{FF2B5EF4-FFF2-40B4-BE49-F238E27FC236}">
                <a16:creationId xmlns:a16="http://schemas.microsoft.com/office/drawing/2014/main" id="{6896D262-6A08-453A-8CAA-44BD5BD3A9F2}"/>
              </a:ext>
            </a:extLst>
          </p:cNvPr>
          <p:cNvSpPr txBox="1"/>
          <p:nvPr/>
        </p:nvSpPr>
        <p:spPr>
          <a:xfrm>
            <a:off x="6582386" y="3820407"/>
            <a:ext cx="5562564" cy="2554545"/>
          </a:xfrm>
          <a:prstGeom prst="rect">
            <a:avLst/>
          </a:prstGeom>
          <a:noFill/>
        </p:spPr>
        <p:txBody>
          <a:bodyPr wrap="square" rtlCol="0">
            <a:spAutoFit/>
          </a:bodyPr>
          <a:lstStyle/>
          <a:p>
            <a:pPr marL="285750" indent="-285750">
              <a:buFontTx/>
              <a:buChar char="-"/>
            </a:pPr>
            <a:r>
              <a:rPr lang="en-US" sz="1600">
                <a:solidFill>
                  <a:schemeClr val="accent5">
                    <a:lumMod val="75000"/>
                    <a:lumOff val="25000"/>
                  </a:schemeClr>
                </a:solidFill>
                <a:latin typeface="Arial (Body)"/>
                <a:hlinkClick r:id="rId5">
                  <a:extLst>
                    <a:ext uri="{A12FA001-AC4F-418D-AE19-62706E023703}">
                      <ahyp:hlinkClr xmlns:ahyp="http://schemas.microsoft.com/office/drawing/2018/hyperlinkcolor" xmlns="" val="tx"/>
                    </a:ext>
                  </a:extLst>
                </a:hlinkClick>
              </a:rPr>
              <a:t>https://quantrimang.com/phan-mem-ma-nguon-mo-la-gi-156024</a:t>
            </a:r>
            <a:r>
              <a:rPr lang="en-US" sz="1600">
                <a:latin typeface="Arial (Body)"/>
              </a:rPr>
              <a:t> truy cập ngày 22/10/2020.</a:t>
            </a:r>
          </a:p>
          <a:p>
            <a:pPr marL="285750" indent="-285750">
              <a:buFontTx/>
              <a:buChar char="-"/>
            </a:pPr>
            <a:r>
              <a:rPr lang="en-US" sz="1600">
                <a:solidFill>
                  <a:schemeClr val="accent5">
                    <a:lumMod val="75000"/>
                    <a:lumOff val="25000"/>
                  </a:schemeClr>
                </a:solidFill>
                <a:latin typeface="Arial (Body)"/>
                <a:hlinkClick r:id="rId6">
                  <a:extLst>
                    <a:ext uri="{A12FA001-AC4F-418D-AE19-62706E023703}">
                      <ahyp:hlinkClr xmlns:ahyp="http://schemas.microsoft.com/office/drawing/2018/hyperlinkcolor" xmlns="" val="tx"/>
                    </a:ext>
                  </a:extLst>
                </a:hlinkClick>
              </a:rPr>
              <a:t>https://labs.septeni-technology.jp/technote/open-source-va-nhung-loai-giayphep-licenses-dang-duoc-dung-hien-nay</a:t>
            </a:r>
            <a:r>
              <a:rPr lang="en-US" sz="1600">
                <a:latin typeface="Arial (Body)"/>
              </a:rPr>
              <a:t>  truy cập ngày 22/10/2020.</a:t>
            </a:r>
          </a:p>
          <a:p>
            <a:pPr marL="285750" indent="-285750">
              <a:buFontTx/>
              <a:buChar char="-"/>
            </a:pPr>
            <a:r>
              <a:rPr lang="nl-NL" sz="1600">
                <a:solidFill>
                  <a:schemeClr val="accent5">
                    <a:lumMod val="75000"/>
                    <a:lumOff val="25000"/>
                  </a:schemeClr>
                </a:solidFill>
                <a:latin typeface="Arial (Body)"/>
                <a:hlinkClick r:id="rId7">
                  <a:extLst>
                    <a:ext uri="{A12FA001-AC4F-418D-AE19-62706E023703}">
                      <ahyp:hlinkClr xmlns:ahyp="http://schemas.microsoft.com/office/drawing/2018/hyperlinkcolor" xmlns="" val="tx"/>
                    </a:ext>
                  </a:extLst>
                </a:hlinkClick>
              </a:rPr>
              <a:t>https://web.itsystems.vn/blogs/nen-dung-ma-nguon-mo-hay-ma-nguon-dongde-thiet-kewebsite.html?fbclid=IwAR3zBFNxjQfoJiwqx_Nl6shA3fJH1c15BN_7v1NHp2 U2_ONhJfKf7IE5CgE</a:t>
            </a:r>
            <a:r>
              <a:rPr lang="en-US" sz="1600">
                <a:latin typeface="Arial (Body)"/>
              </a:rPr>
              <a:t> </a:t>
            </a:r>
            <a:br>
              <a:rPr lang="en-US" sz="1600">
                <a:latin typeface="Arial (Body)"/>
              </a:rPr>
            </a:br>
            <a:r>
              <a:rPr lang="en-US" sz="1600">
                <a:latin typeface="Arial (Body)"/>
              </a:rPr>
              <a:t>truy cập ngày 22/10/2020</a:t>
            </a:r>
          </a:p>
        </p:txBody>
      </p:sp>
    </p:spTree>
    <p:extLst>
      <p:ext uri="{BB962C8B-B14F-4D97-AF65-F5344CB8AC3E}">
        <p14:creationId xmlns:p14="http://schemas.microsoft.com/office/powerpoint/2010/main" val="41529977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fontScale="90000"/>
          </a:bodyPr>
          <a:lstStyle/>
          <a:p>
            <a:r>
              <a:rPr lang="en-US" sz="4000" spc="300"/>
              <a:t>Cảm ơn thầy và các bạn đã chú ý theo dõi</a:t>
            </a:r>
            <a:endParaRPr lang="en-US" sz="4000" spc="300" dirty="0"/>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endParaRPr lang="en-US" dirty="0"/>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a:bodyPr>
          <a:lstStyle/>
          <a:p>
            <a:endParaRPr lang="en-US" dirty="0"/>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10437232" y="6339205"/>
            <a:ext cx="1754768" cy="518795"/>
          </a:xfrm>
        </p:spPr>
        <p:txBody>
          <a:bodyPr/>
          <a:lstStyle/>
          <a:p>
            <a:endParaRPr lang="en-US"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1.5. </a:t>
            </a:r>
            <a:r>
              <a:rPr lang="en-US" dirty="0" err="1"/>
              <a:t>Các</a:t>
            </a:r>
            <a:r>
              <a:rPr lang="en-US" dirty="0"/>
              <a:t> </a:t>
            </a:r>
            <a:r>
              <a:rPr lang="en-US" dirty="0" err="1"/>
              <a:t>loại</a:t>
            </a:r>
            <a:r>
              <a:rPr lang="en-US" dirty="0"/>
              <a:t> </a:t>
            </a:r>
            <a:r>
              <a:rPr lang="en-US" dirty="0" err="1"/>
              <a:t>giấy</a:t>
            </a:r>
            <a:r>
              <a:rPr lang="en-US" dirty="0"/>
              <a:t> </a:t>
            </a:r>
            <a:r>
              <a:rPr lang="en-US" dirty="0" err="1"/>
              <a:t>phép</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3293209"/>
          </a:xfrm>
          <a:prstGeom prst="rect">
            <a:avLst/>
          </a:prstGeom>
          <a:noFill/>
        </p:spPr>
        <p:txBody>
          <a:bodyPr wrap="square" rtlCol="0">
            <a:spAutoFit/>
          </a:bodyPr>
          <a:lstStyle/>
          <a:p>
            <a:pPr marL="285750" indent="-285750">
              <a:buFontTx/>
              <a:buChar char="-"/>
            </a:pPr>
            <a:r>
              <a:rPr lang="en-US" sz="1600" dirty="0" err="1">
                <a:latin typeface="Arial (Body)"/>
              </a:rPr>
              <a:t>Giấy</a:t>
            </a:r>
            <a:r>
              <a:rPr lang="en-US" sz="1600" dirty="0">
                <a:latin typeface="Arial (Body)"/>
              </a:rPr>
              <a:t> </a:t>
            </a:r>
            <a:r>
              <a:rPr lang="en-US" sz="1600" dirty="0" err="1">
                <a:latin typeface="Arial (Body)"/>
              </a:rPr>
              <a:t>phép</a:t>
            </a:r>
            <a:r>
              <a:rPr lang="en-US" sz="1600" dirty="0">
                <a:latin typeface="Arial (Body)"/>
              </a:rPr>
              <a:t> </a:t>
            </a:r>
            <a:r>
              <a:rPr lang="en-US" sz="1600" dirty="0" err="1">
                <a:latin typeface="Arial (Body)"/>
              </a:rPr>
              <a:t>Công</a:t>
            </a:r>
            <a:r>
              <a:rPr lang="en-US" sz="1600" dirty="0">
                <a:latin typeface="Arial (Body)"/>
              </a:rPr>
              <a:t> </a:t>
            </a:r>
            <a:r>
              <a:rPr lang="en-US" sz="1600" dirty="0" err="1">
                <a:latin typeface="Arial (Body)"/>
              </a:rPr>
              <a:t>cộng</a:t>
            </a:r>
            <a:r>
              <a:rPr lang="en-US" sz="1600" dirty="0">
                <a:latin typeface="Arial (Body)"/>
              </a:rPr>
              <a:t> </a:t>
            </a:r>
            <a:r>
              <a:rPr lang="en-US" sz="1600">
                <a:latin typeface="Arial (Body)"/>
              </a:rPr>
              <a:t>GNU (GNU - General </a:t>
            </a:r>
            <a:r>
              <a:rPr lang="en-US" sz="1600" dirty="0">
                <a:latin typeface="Arial (Body)"/>
              </a:rPr>
              <a:t>Public License, </a:t>
            </a:r>
            <a:r>
              <a:rPr lang="en-US" sz="1600" dirty="0" err="1">
                <a:latin typeface="Arial (Body)"/>
              </a:rPr>
              <a:t>viết</a:t>
            </a:r>
            <a:r>
              <a:rPr lang="en-US" sz="1600" dirty="0">
                <a:latin typeface="Arial (Body)"/>
              </a:rPr>
              <a:t> </a:t>
            </a:r>
            <a:r>
              <a:rPr lang="en-US" sz="1600" dirty="0" err="1">
                <a:latin typeface="Arial (Body)"/>
              </a:rPr>
              <a:t>tắt</a:t>
            </a:r>
            <a:r>
              <a:rPr lang="en-US" sz="1600" dirty="0">
                <a:latin typeface="Arial (Body)"/>
              </a:rPr>
              <a:t> GNU GPL hay </a:t>
            </a:r>
            <a:r>
              <a:rPr lang="en-US" sz="1600" dirty="0" err="1">
                <a:latin typeface="Arial (Body)"/>
              </a:rPr>
              <a:t>chỉ</a:t>
            </a:r>
            <a:r>
              <a:rPr lang="en-US" sz="1600" dirty="0">
                <a:latin typeface="Arial (Body)"/>
              </a:rPr>
              <a:t> GPL) </a:t>
            </a:r>
            <a:r>
              <a:rPr lang="en-US" sz="1600" dirty="0" err="1">
                <a:latin typeface="Arial (Body)"/>
              </a:rPr>
              <a:t>là</a:t>
            </a:r>
            <a:r>
              <a:rPr lang="en-US" sz="1600" dirty="0">
                <a:latin typeface="Arial (Body)"/>
              </a:rPr>
              <a:t> </a:t>
            </a:r>
            <a:r>
              <a:rPr lang="en-US" sz="1600" dirty="0" err="1">
                <a:latin typeface="Arial (Body)"/>
              </a:rPr>
              <a:t>giấy</a:t>
            </a:r>
            <a:r>
              <a:rPr lang="en-US" sz="1600" dirty="0">
                <a:latin typeface="Arial (Body)"/>
              </a:rPr>
              <a:t> </a:t>
            </a:r>
            <a:r>
              <a:rPr lang="en-US" sz="1600" dirty="0" err="1">
                <a:latin typeface="Arial (Body)"/>
              </a:rPr>
              <a:t>phép</a:t>
            </a:r>
            <a:r>
              <a:rPr lang="en-US" sz="1600" dirty="0">
                <a:latin typeface="Arial (Body)"/>
              </a:rPr>
              <a:t> </a:t>
            </a:r>
            <a:r>
              <a:rPr lang="en-US" sz="1600" dirty="0" err="1">
                <a:latin typeface="Arial (Body)"/>
              </a:rPr>
              <a:t>phần</a:t>
            </a:r>
            <a:r>
              <a:rPr lang="en-US" sz="1600" dirty="0">
                <a:latin typeface="Arial (Body)"/>
              </a:rPr>
              <a:t> </a:t>
            </a:r>
            <a:r>
              <a:rPr lang="en-US" sz="1600" dirty="0" err="1">
                <a:latin typeface="Arial (Body)"/>
              </a:rPr>
              <a:t>mềm</a:t>
            </a:r>
            <a:r>
              <a:rPr lang="en-US" sz="1600" dirty="0">
                <a:latin typeface="Arial (Body)"/>
              </a:rPr>
              <a:t> </a:t>
            </a:r>
            <a:r>
              <a:rPr lang="en-US" sz="1600" dirty="0" err="1">
                <a:latin typeface="Arial (Body)"/>
              </a:rPr>
              <a:t>tự</a:t>
            </a:r>
            <a:r>
              <a:rPr lang="en-US" sz="1600" dirty="0">
                <a:latin typeface="Arial (Body)"/>
              </a:rPr>
              <a:t> do </a:t>
            </a:r>
            <a:r>
              <a:rPr lang="en-US" sz="1600" dirty="0" err="1">
                <a:latin typeface="Arial (Body)"/>
              </a:rPr>
              <a:t>phổ</a:t>
            </a:r>
            <a:r>
              <a:rPr lang="en-US" sz="1600" dirty="0">
                <a:latin typeface="Arial (Body)"/>
              </a:rPr>
              <a:t> </a:t>
            </a:r>
            <a:r>
              <a:rPr lang="en-US" sz="1600" dirty="0" err="1">
                <a:latin typeface="Arial (Body)"/>
              </a:rPr>
              <a:t>biến</a:t>
            </a:r>
            <a:r>
              <a:rPr lang="en-US" sz="1600" dirty="0">
                <a:latin typeface="Arial (Body)"/>
              </a:rPr>
              <a:t> </a:t>
            </a:r>
            <a:r>
              <a:rPr lang="en-US" sz="1600" dirty="0" err="1">
                <a:latin typeface="Arial (Body)"/>
              </a:rPr>
              <a:t>nhất</a:t>
            </a:r>
            <a:r>
              <a:rPr lang="en-US" sz="1600" dirty="0">
                <a:latin typeface="Arial (Body)"/>
              </a:rPr>
              <a:t>, </a:t>
            </a:r>
            <a:r>
              <a:rPr lang="en-US" sz="1600" dirty="0" err="1">
                <a:latin typeface="Arial (Body)"/>
              </a:rPr>
              <a:t>mới</a:t>
            </a:r>
            <a:r>
              <a:rPr lang="en-US" sz="1600" dirty="0">
                <a:latin typeface="Arial (Body)"/>
              </a:rPr>
              <a:t> </a:t>
            </a:r>
            <a:r>
              <a:rPr lang="en-US" sz="1600" dirty="0" err="1">
                <a:latin typeface="Arial (Body)"/>
              </a:rPr>
              <a:t>đầu</a:t>
            </a:r>
            <a:r>
              <a:rPr lang="en-US" sz="1600" dirty="0">
                <a:latin typeface="Arial (Body)"/>
              </a:rPr>
              <a:t> do Richard Stallman </a:t>
            </a:r>
            <a:r>
              <a:rPr lang="en-US" sz="1600" dirty="0" err="1">
                <a:latin typeface="Arial (Body)"/>
              </a:rPr>
              <a:t>viết</a:t>
            </a:r>
            <a:r>
              <a:rPr lang="en-US" sz="1600" dirty="0">
                <a:latin typeface="Arial (Body)"/>
              </a:rPr>
              <a:t> </a:t>
            </a:r>
            <a:r>
              <a:rPr lang="en-US" sz="1600" dirty="0" err="1">
                <a:latin typeface="Arial (Body)"/>
              </a:rPr>
              <a:t>cho</a:t>
            </a:r>
            <a:r>
              <a:rPr lang="en-US" sz="1600" dirty="0">
                <a:latin typeface="Arial (Body)"/>
              </a:rPr>
              <a:t> </a:t>
            </a:r>
            <a:r>
              <a:rPr lang="en-US" sz="1600" dirty="0" err="1">
                <a:latin typeface="Arial (Body)"/>
              </a:rPr>
              <a:t>dự</a:t>
            </a:r>
            <a:r>
              <a:rPr lang="en-US" sz="1600" dirty="0">
                <a:latin typeface="Arial (Body)"/>
              </a:rPr>
              <a:t> </a:t>
            </a:r>
            <a:r>
              <a:rPr lang="en-US" sz="1600" err="1">
                <a:latin typeface="Arial (Body)"/>
              </a:rPr>
              <a:t>án</a:t>
            </a:r>
            <a:r>
              <a:rPr lang="en-US" sz="1600">
                <a:latin typeface="Arial (Body)"/>
              </a:rPr>
              <a:t> GNU.</a:t>
            </a:r>
            <a:endParaRPr lang="en-US" sz="1600" dirty="0">
              <a:latin typeface="Arial (Body)"/>
            </a:endParaRPr>
          </a:p>
          <a:p>
            <a:pPr marL="285750" indent="-285750">
              <a:buFontTx/>
              <a:buChar char="-"/>
            </a:pPr>
            <a:r>
              <a:rPr lang="vi-VN" sz="1600" dirty="0">
                <a:latin typeface="Arial (Body)"/>
              </a:rPr>
              <a:t>Quyền được sao chép và phân phối chương trình, quyền được yêu cầu trả phí cho việc phân phối đó</a:t>
            </a:r>
            <a:r>
              <a:rPr lang="vi-VN" sz="1600">
                <a:latin typeface="Arial (Body)"/>
              </a:rPr>
              <a:t>. </a:t>
            </a:r>
            <a:endParaRPr lang="en-US" sz="1600">
              <a:latin typeface="Arial (Body)"/>
            </a:endParaRPr>
          </a:p>
          <a:p>
            <a:pPr marL="285750" indent="-285750">
              <a:buFontTx/>
              <a:buChar char="-"/>
            </a:pPr>
            <a:r>
              <a:rPr lang="vi-VN" sz="1600">
                <a:latin typeface="Arial (Body)"/>
              </a:rPr>
              <a:t>Quyền </a:t>
            </a:r>
            <a:r>
              <a:rPr lang="vi-VN" sz="1600" dirty="0">
                <a:latin typeface="Arial (Body)"/>
              </a:rPr>
              <a:t>được thay đổi chương trình để sử dụng cho mục đích cá nhân</a:t>
            </a:r>
            <a:r>
              <a:rPr lang="vi-VN" sz="1600">
                <a:latin typeface="Arial (Body)"/>
              </a:rPr>
              <a:t>. </a:t>
            </a:r>
            <a:endParaRPr lang="en-US" sz="1600">
              <a:latin typeface="Arial (Body)"/>
            </a:endParaRPr>
          </a:p>
          <a:p>
            <a:pPr marL="285750" indent="-285750">
              <a:buFontTx/>
              <a:buChar char="-"/>
            </a:pPr>
            <a:r>
              <a:rPr lang="vi-VN" sz="1600">
                <a:latin typeface="Arial (Body)"/>
              </a:rPr>
              <a:t>Quyền </a:t>
            </a:r>
            <a:r>
              <a:rPr lang="vi-VN" sz="1600" dirty="0">
                <a:latin typeface="Arial (Body)"/>
              </a:rPr>
              <a:t>được phân phối bản đã được thay đổi đó</a:t>
            </a:r>
            <a:endParaRPr lang="en-US" sz="1600" dirty="0">
              <a:latin typeface="Arial (Body)"/>
            </a:endParaRPr>
          </a:p>
          <a:p>
            <a:pPr marL="285750" indent="-285750">
              <a:buFontTx/>
              <a:buChar char="-"/>
            </a:pPr>
            <a:r>
              <a:rPr lang="vi-VN" sz="1600" dirty="0">
                <a:latin typeface="Arial (Body)"/>
              </a:rPr>
              <a:t>Tác giả gốc giữ bản quyền, và cho người dùng các quyền hợp pháp trong việc: sao chép, chỉnh sửa, phân phối sản phẩm</a:t>
            </a:r>
            <a:r>
              <a:rPr lang="vi-VN" sz="1600">
                <a:latin typeface="Arial (Body)"/>
              </a:rPr>
              <a:t>. </a:t>
            </a:r>
            <a:endParaRPr lang="en-US" sz="160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1.5.1. </a:t>
            </a:r>
            <a:r>
              <a:rPr lang="en-US" dirty="0" err="1"/>
              <a:t>Giấy</a:t>
            </a:r>
            <a:r>
              <a:rPr lang="en-US" dirty="0"/>
              <a:t> </a:t>
            </a:r>
            <a:r>
              <a:rPr lang="en-US" dirty="0" err="1"/>
              <a:t>phép</a:t>
            </a:r>
            <a:r>
              <a:rPr lang="en-US" dirty="0"/>
              <a:t> </a:t>
            </a:r>
            <a:r>
              <a:rPr lang="en-US" dirty="0" err="1"/>
              <a:t>công</a:t>
            </a:r>
            <a:r>
              <a:rPr lang="en-US" dirty="0"/>
              <a:t> </a:t>
            </a:r>
            <a:r>
              <a:rPr lang="en-US" dirty="0" err="1"/>
              <a:t>cộng</a:t>
            </a:r>
            <a:r>
              <a:rPr lang="en-US" dirty="0"/>
              <a:t> GNU</a:t>
            </a:r>
          </a:p>
        </p:txBody>
      </p:sp>
    </p:spTree>
    <p:extLst>
      <p:ext uri="{BB962C8B-B14F-4D97-AF65-F5344CB8AC3E}">
        <p14:creationId xmlns:p14="http://schemas.microsoft.com/office/powerpoint/2010/main" val="16169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1.5. </a:t>
            </a:r>
            <a:r>
              <a:rPr lang="en-US" dirty="0" err="1"/>
              <a:t>Các</a:t>
            </a:r>
            <a:r>
              <a:rPr lang="en-US" dirty="0"/>
              <a:t> </a:t>
            </a:r>
            <a:r>
              <a:rPr lang="en-US" dirty="0" err="1"/>
              <a:t>loại</a:t>
            </a:r>
            <a:r>
              <a:rPr lang="en-US" dirty="0"/>
              <a:t> </a:t>
            </a:r>
            <a:r>
              <a:rPr lang="en-US" dirty="0" err="1"/>
              <a:t>giấy</a:t>
            </a:r>
            <a:r>
              <a:rPr lang="en-US" dirty="0"/>
              <a:t> </a:t>
            </a:r>
            <a:r>
              <a:rPr lang="en-US" dirty="0" err="1"/>
              <a:t>phép</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2308324"/>
          </a:xfrm>
          <a:prstGeom prst="rect">
            <a:avLst/>
          </a:prstGeom>
          <a:noFill/>
        </p:spPr>
        <p:txBody>
          <a:bodyPr wrap="square" rtlCol="0">
            <a:spAutoFit/>
          </a:bodyPr>
          <a:lstStyle/>
          <a:p>
            <a:pPr marL="285750" indent="-285750">
              <a:buFontTx/>
              <a:buChar char="-"/>
            </a:pPr>
            <a:r>
              <a:rPr lang="vi-VN" sz="1600">
                <a:latin typeface="Arial (Body)"/>
              </a:rPr>
              <a:t>Mặc </a:t>
            </a:r>
            <a:r>
              <a:rPr lang="vi-VN" sz="1600" dirty="0">
                <a:latin typeface="Arial (Body)"/>
              </a:rPr>
              <a:t>dù giấy phép GNU yêu cầu mã nguồn và chương trình phải được cung cấp miễn phí, song nó cho phép người phân phối có thể kinh doanh với sản phẩm nhờ đưa ra các chính sách về bảo hành, tính chi phí phân phối sản phẩm, đào tạo sử dụng …</a:t>
            </a:r>
            <a:endParaRPr lang="en-US" sz="1600" dirty="0">
              <a:latin typeface="Arial (Body)"/>
            </a:endParaRPr>
          </a:p>
          <a:p>
            <a:pPr marL="285750" indent="-285750">
              <a:buFontTx/>
              <a:buChar char="-"/>
            </a:pPr>
            <a:r>
              <a:rPr lang="en-US" sz="1600" dirty="0" err="1">
                <a:latin typeface="Arial (Body)"/>
              </a:rPr>
              <a:t>Các</a:t>
            </a:r>
            <a:r>
              <a:rPr lang="en-US" sz="1600" dirty="0">
                <a:latin typeface="Arial (Body)"/>
              </a:rPr>
              <a:t> </a:t>
            </a:r>
            <a:r>
              <a:rPr lang="en-US" sz="1600" dirty="0" err="1">
                <a:latin typeface="Arial (Body)"/>
              </a:rPr>
              <a:t>phần</a:t>
            </a:r>
            <a:r>
              <a:rPr lang="en-US" sz="1600" dirty="0">
                <a:latin typeface="Arial (Body)"/>
              </a:rPr>
              <a:t> </a:t>
            </a:r>
            <a:r>
              <a:rPr lang="en-US" sz="1600" dirty="0" err="1">
                <a:latin typeface="Arial (Body)"/>
              </a:rPr>
              <a:t>mềm</a:t>
            </a:r>
            <a:r>
              <a:rPr lang="en-US" sz="1600" dirty="0">
                <a:latin typeface="Arial (Body)"/>
              </a:rPr>
              <a:t> </a:t>
            </a:r>
            <a:r>
              <a:rPr lang="en-US" sz="1600" dirty="0" err="1">
                <a:latin typeface="Arial (Body)"/>
              </a:rPr>
              <a:t>sử</a:t>
            </a:r>
            <a:r>
              <a:rPr lang="en-US" sz="1600" dirty="0">
                <a:latin typeface="Arial (Body)"/>
              </a:rPr>
              <a:t> </a:t>
            </a:r>
            <a:r>
              <a:rPr lang="en-US" sz="1600" dirty="0" err="1">
                <a:latin typeface="Arial (Body)"/>
              </a:rPr>
              <a:t>dụng</a:t>
            </a:r>
            <a:r>
              <a:rPr lang="en-US" sz="1600" dirty="0">
                <a:latin typeface="Arial (Body)"/>
              </a:rPr>
              <a:t> </a:t>
            </a:r>
            <a:r>
              <a:rPr lang="en-US" sz="1600" dirty="0" err="1">
                <a:latin typeface="Arial (Body)"/>
              </a:rPr>
              <a:t>giấy</a:t>
            </a:r>
            <a:r>
              <a:rPr lang="en-US" sz="1600" dirty="0">
                <a:latin typeface="Arial (Body)"/>
              </a:rPr>
              <a:t> </a:t>
            </a:r>
            <a:r>
              <a:rPr lang="en-US" sz="1600" dirty="0" err="1">
                <a:latin typeface="Arial (Body)"/>
              </a:rPr>
              <a:t>phép</a:t>
            </a:r>
            <a:r>
              <a:rPr lang="en-US" sz="1600" dirty="0">
                <a:latin typeface="Arial (Body)"/>
              </a:rPr>
              <a:t> GNU GPL </a:t>
            </a:r>
            <a:r>
              <a:rPr lang="en-US" sz="1600" dirty="0" err="1">
                <a:latin typeface="Arial (Body)"/>
              </a:rPr>
              <a:t>nổi</a:t>
            </a:r>
            <a:r>
              <a:rPr lang="en-US" sz="1600" dirty="0">
                <a:latin typeface="Arial (Body)"/>
              </a:rPr>
              <a:t> </a:t>
            </a:r>
            <a:r>
              <a:rPr lang="en-US" sz="1600" dirty="0" err="1">
                <a:latin typeface="Arial (Body)"/>
              </a:rPr>
              <a:t>bật</a:t>
            </a:r>
            <a:r>
              <a:rPr lang="en-US" sz="1600">
                <a:latin typeface="Arial (Body)"/>
              </a:rPr>
              <a:t>: RedHat </a:t>
            </a:r>
            <a:r>
              <a:rPr lang="en-US" sz="1600" dirty="0">
                <a:latin typeface="Arial (Body)"/>
              </a:rPr>
              <a:t>Enterprise Linux, Ubuntu, GIMP, Drupal, WordPress, Joomla… </a:t>
            </a: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1.5.1. </a:t>
            </a:r>
            <a:r>
              <a:rPr lang="en-US" dirty="0" err="1"/>
              <a:t>Giấy</a:t>
            </a:r>
            <a:r>
              <a:rPr lang="en-US" dirty="0"/>
              <a:t> </a:t>
            </a:r>
            <a:r>
              <a:rPr lang="en-US" dirty="0" err="1"/>
              <a:t>phép</a:t>
            </a:r>
            <a:r>
              <a:rPr lang="en-US" dirty="0"/>
              <a:t> </a:t>
            </a:r>
            <a:r>
              <a:rPr lang="en-US" dirty="0" err="1"/>
              <a:t>công</a:t>
            </a:r>
            <a:r>
              <a:rPr lang="en-US" dirty="0"/>
              <a:t> </a:t>
            </a:r>
            <a:r>
              <a:rPr lang="en-US" dirty="0" err="1"/>
              <a:t>cộng</a:t>
            </a:r>
            <a:r>
              <a:rPr lang="en-US" dirty="0"/>
              <a:t> GNU</a:t>
            </a:r>
          </a:p>
        </p:txBody>
      </p:sp>
    </p:spTree>
    <p:extLst>
      <p:ext uri="{BB962C8B-B14F-4D97-AF65-F5344CB8AC3E}">
        <p14:creationId xmlns:p14="http://schemas.microsoft.com/office/powerpoint/2010/main" val="32632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94782" y="0"/>
            <a:ext cx="5897218" cy="884238"/>
          </a:xfrm>
        </p:spPr>
        <p:txBody>
          <a:bodyPr/>
          <a:lstStyle/>
          <a:p>
            <a:r>
              <a:rPr lang="en-US" dirty="0" err="1"/>
              <a:t>Phần</a:t>
            </a:r>
            <a:r>
              <a:rPr lang="en-US" dirty="0"/>
              <a:t> 1. </a:t>
            </a:r>
            <a:r>
              <a:rPr lang="en-US" dirty="0" err="1"/>
              <a:t>Giới</a:t>
            </a:r>
            <a:r>
              <a:rPr lang="en-US" dirty="0"/>
              <a:t> </a:t>
            </a:r>
            <a:r>
              <a:rPr lang="en-US" dirty="0" err="1"/>
              <a:t>thiệu</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6" name="TextBox 5">
            <a:extLst>
              <a:ext uri="{FF2B5EF4-FFF2-40B4-BE49-F238E27FC236}">
                <a16:creationId xmlns:a16="http://schemas.microsoft.com/office/drawing/2014/main" id="{B4474068-DFCB-499F-88DD-CCC2600D8A97}"/>
              </a:ext>
            </a:extLst>
          </p:cNvPr>
          <p:cNvSpPr txBox="1"/>
          <p:nvPr/>
        </p:nvSpPr>
        <p:spPr>
          <a:xfrm>
            <a:off x="6535337" y="854076"/>
            <a:ext cx="5135188" cy="369332"/>
          </a:xfrm>
          <a:prstGeom prst="rect">
            <a:avLst/>
          </a:prstGeom>
          <a:noFill/>
        </p:spPr>
        <p:txBody>
          <a:bodyPr wrap="square" rtlCol="0">
            <a:spAutoFit/>
          </a:bodyPr>
          <a:lstStyle/>
          <a:p>
            <a:r>
              <a:rPr lang="en-US" dirty="0"/>
              <a:t>1.5. </a:t>
            </a:r>
            <a:r>
              <a:rPr lang="en-US" dirty="0" err="1"/>
              <a:t>Các</a:t>
            </a:r>
            <a:r>
              <a:rPr lang="en-US" dirty="0"/>
              <a:t> </a:t>
            </a:r>
            <a:r>
              <a:rPr lang="en-US" dirty="0" err="1"/>
              <a:t>loại</a:t>
            </a:r>
            <a:r>
              <a:rPr lang="en-US" dirty="0"/>
              <a:t> </a:t>
            </a:r>
            <a:r>
              <a:rPr lang="en-US" dirty="0" err="1"/>
              <a:t>giấy</a:t>
            </a:r>
            <a:r>
              <a:rPr lang="en-US" dirty="0"/>
              <a:t> </a:t>
            </a:r>
            <a:r>
              <a:rPr lang="en-US" dirty="0" err="1"/>
              <a:t>phép</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47" y="736872"/>
            <a:ext cx="8888889" cy="4736508"/>
          </a:xfrm>
          <a:prstGeom prst="rect">
            <a:avLst/>
          </a:prstGeom>
        </p:spPr>
      </p:pic>
      <p:sp>
        <p:nvSpPr>
          <p:cNvPr id="12" name="Picture Placeholder 11"/>
          <p:cNvSpPr>
            <a:spLocks noGrp="1"/>
          </p:cNvSpPr>
          <p:nvPr>
            <p:ph type="pic" sz="quarter" idx="14"/>
          </p:nvPr>
        </p:nvSpPr>
        <p:spPr>
          <a:xfrm>
            <a:off x="-1" y="0"/>
            <a:ext cx="6095999" cy="6846932"/>
          </a:xfrm>
        </p:spPr>
      </p:sp>
      <p:sp>
        <p:nvSpPr>
          <p:cNvPr id="13" name="TextBox 12">
            <a:extLst>
              <a:ext uri="{FF2B5EF4-FFF2-40B4-BE49-F238E27FC236}">
                <a16:creationId xmlns:a16="http://schemas.microsoft.com/office/drawing/2014/main" id="{B4474068-DFCB-499F-88DD-CCC2600D8A97}"/>
              </a:ext>
            </a:extLst>
          </p:cNvPr>
          <p:cNvSpPr txBox="1"/>
          <p:nvPr/>
        </p:nvSpPr>
        <p:spPr>
          <a:xfrm>
            <a:off x="7013890" y="1606838"/>
            <a:ext cx="5041090" cy="4278094"/>
          </a:xfrm>
          <a:prstGeom prst="rect">
            <a:avLst/>
          </a:prstGeom>
          <a:noFill/>
        </p:spPr>
        <p:txBody>
          <a:bodyPr wrap="square" rtlCol="0">
            <a:spAutoFit/>
          </a:bodyPr>
          <a:lstStyle/>
          <a:p>
            <a:pPr marL="285750" indent="-285750">
              <a:buFontTx/>
              <a:buChar char="-"/>
            </a:pPr>
            <a:r>
              <a:rPr lang="vi-VN" sz="1600" dirty="0">
                <a:latin typeface="Arial (Body)"/>
              </a:rPr>
              <a:t>Giấy phép Công cộng GNU Hạn </a:t>
            </a:r>
            <a:r>
              <a:rPr lang="vi-VN" sz="1600">
                <a:latin typeface="Arial (Body)"/>
              </a:rPr>
              <a:t>chế (Lesser </a:t>
            </a:r>
            <a:r>
              <a:rPr lang="vi-VN" sz="1600" dirty="0">
                <a:latin typeface="Arial (Body)"/>
              </a:rPr>
              <a:t>General Public License, viết tắt LGPL) là một giấy phép phần mềm miễn phí được xuất bản bởi Quỹ Phần mềm Tự do (</a:t>
            </a:r>
            <a:r>
              <a:rPr lang="vi-VN" sz="1600">
                <a:latin typeface="Arial (Body)"/>
              </a:rPr>
              <a:t>FSF).</a:t>
            </a:r>
            <a:endParaRPr lang="en-US" sz="1600">
              <a:latin typeface="Arial (Body)"/>
            </a:endParaRPr>
          </a:p>
          <a:p>
            <a:pPr marL="285750" indent="-285750">
              <a:buFontTx/>
              <a:buChar char="-"/>
            </a:pPr>
            <a:r>
              <a:rPr lang="vi-VN" sz="1600">
                <a:latin typeface="Arial (Body)"/>
              </a:rPr>
              <a:t>Nó </a:t>
            </a:r>
            <a:r>
              <a:rPr lang="vi-VN" sz="1600" dirty="0">
                <a:latin typeface="Arial (Body)"/>
              </a:rPr>
              <a:t>được xây dựng dựa trên một sự thỏa hiệp giữa Giấy phép Công cộng GNU (GPL) có tính copyleft mạnh mẽ và các giấy phép hạn chế khác như các giấy phép BSD và MIT.</a:t>
            </a:r>
            <a:endParaRPr lang="en-US" sz="1600" dirty="0">
              <a:latin typeface="Arial (Body)"/>
            </a:endParaRPr>
          </a:p>
          <a:p>
            <a:pPr marL="285750" indent="-285750">
              <a:buFontTx/>
              <a:buChar char="-"/>
            </a:pPr>
            <a:r>
              <a:rPr lang="vi-VN" sz="1600" dirty="0">
                <a:latin typeface="Arial (Body)"/>
              </a:rPr>
              <a:t>LGPL thiết lập các hạn chế copyleft trên chương trình quản lý </a:t>
            </a:r>
            <a:r>
              <a:rPr lang="vi-VN" sz="1600">
                <a:latin typeface="Arial (Body)"/>
              </a:rPr>
              <a:t>bởi nó</a:t>
            </a:r>
            <a:r>
              <a:rPr lang="en-US" sz="1600">
                <a:latin typeface="Arial (Body)"/>
              </a:rPr>
              <a:t>,</a:t>
            </a:r>
            <a:r>
              <a:rPr lang="vi-VN" sz="1600">
                <a:latin typeface="Arial (Body)"/>
              </a:rPr>
              <a:t> </a:t>
            </a:r>
            <a:r>
              <a:rPr lang="vi-VN" sz="1600" dirty="0">
                <a:latin typeface="Arial (Body)"/>
              </a:rPr>
              <a:t>nhưng không áp dụng những hạn chế này cho các phần mềm chỉ kết nối với chương trình</a:t>
            </a:r>
            <a:r>
              <a:rPr lang="vi-VN" sz="1600">
                <a:latin typeface="Arial (Body)"/>
              </a:rPr>
              <a:t>. </a:t>
            </a:r>
            <a:endParaRPr lang="en-US" sz="1600">
              <a:latin typeface="Arial (Body)"/>
            </a:endParaRPr>
          </a:p>
          <a:p>
            <a:pPr marL="285750" indent="-285750">
              <a:buFontTx/>
              <a:buChar char="-"/>
            </a:pPr>
            <a:r>
              <a:rPr lang="vi-VN" sz="1600">
                <a:latin typeface="Arial (Body)"/>
              </a:rPr>
              <a:t>Tuy </a:t>
            </a:r>
            <a:r>
              <a:rPr lang="vi-VN" sz="1600" dirty="0">
                <a:latin typeface="Arial (Body)"/>
              </a:rPr>
              <a:t>nhiên, có một số hạn chế trên phần mềm này. LGPL được sử dụng chủ yếu cho các thư viện phần mềm, mặc dù nó cũng được sử dụng bởi các chương trình ứng dụng stand-alone khác, tiêu biểu như Mozilla và OpenOffice</a:t>
            </a:r>
            <a:r>
              <a:rPr lang="vi-VN" sz="1600">
                <a:latin typeface="Arial (Body)"/>
              </a:rPr>
              <a:t>.org</a:t>
            </a:r>
            <a:endParaRPr lang="en-US" sz="1600" dirty="0">
              <a:latin typeface="Arial (Body)"/>
            </a:endParaRPr>
          </a:p>
        </p:txBody>
      </p:sp>
      <p:sp>
        <p:nvSpPr>
          <p:cNvPr id="9" name="TextBox 8">
            <a:extLst>
              <a:ext uri="{FF2B5EF4-FFF2-40B4-BE49-F238E27FC236}">
                <a16:creationId xmlns:a16="http://schemas.microsoft.com/office/drawing/2014/main" id="{B4474068-DFCB-499F-88DD-CCC2600D8A97}"/>
              </a:ext>
            </a:extLst>
          </p:cNvPr>
          <p:cNvSpPr txBox="1"/>
          <p:nvPr/>
        </p:nvSpPr>
        <p:spPr>
          <a:xfrm>
            <a:off x="6796075" y="1215541"/>
            <a:ext cx="5135188" cy="369332"/>
          </a:xfrm>
          <a:prstGeom prst="rect">
            <a:avLst/>
          </a:prstGeom>
          <a:noFill/>
        </p:spPr>
        <p:txBody>
          <a:bodyPr wrap="square" rtlCol="0">
            <a:spAutoFit/>
          </a:bodyPr>
          <a:lstStyle/>
          <a:p>
            <a:r>
              <a:rPr lang="en-US" dirty="0"/>
              <a:t>1.5.2. </a:t>
            </a:r>
            <a:r>
              <a:rPr lang="en-US" dirty="0" err="1"/>
              <a:t>Giấy</a:t>
            </a:r>
            <a:r>
              <a:rPr lang="en-US" dirty="0"/>
              <a:t> </a:t>
            </a:r>
            <a:r>
              <a:rPr lang="en-US" dirty="0" err="1"/>
              <a:t>phép</a:t>
            </a:r>
            <a:r>
              <a:rPr lang="en-US" dirty="0"/>
              <a:t> </a:t>
            </a:r>
            <a:r>
              <a:rPr lang="en-US" dirty="0" err="1"/>
              <a:t>công</a:t>
            </a:r>
            <a:r>
              <a:rPr lang="en-US" dirty="0"/>
              <a:t> </a:t>
            </a:r>
            <a:r>
              <a:rPr lang="en-US" dirty="0" err="1"/>
              <a:t>cộng</a:t>
            </a:r>
            <a:r>
              <a:rPr lang="en-US" dirty="0"/>
              <a:t> GNU </a:t>
            </a:r>
            <a:r>
              <a:rPr lang="en-US" dirty="0" err="1"/>
              <a:t>hạn</a:t>
            </a:r>
            <a:r>
              <a:rPr lang="en-US" dirty="0"/>
              <a:t> </a:t>
            </a:r>
            <a:r>
              <a:rPr lang="en-US" dirty="0" err="1"/>
              <a:t>chế</a:t>
            </a:r>
            <a:r>
              <a:rPr lang="en-US" dirty="0"/>
              <a:t> - LGPL</a:t>
            </a:r>
          </a:p>
        </p:txBody>
      </p:sp>
    </p:spTree>
    <p:extLst>
      <p:ext uri="{BB962C8B-B14F-4D97-AF65-F5344CB8AC3E}">
        <p14:creationId xmlns:p14="http://schemas.microsoft.com/office/powerpoint/2010/main" val="64152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b9e13d2d-15ba-47ca-8177-e1eeb1045ca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10802787D66841ACDD7832E1DB2497" ma:contentTypeVersion="10" ma:contentTypeDescription="Create a new document." ma:contentTypeScope="" ma:versionID="13ccf5393b7eb699d6d24d43763bc37a">
  <xsd:schema xmlns:xsd="http://www.w3.org/2001/XMLSchema" xmlns:xs="http://www.w3.org/2001/XMLSchema" xmlns:p="http://schemas.microsoft.com/office/2006/metadata/properties" xmlns:ns3="b9e13d2d-15ba-47ca-8177-e1eeb1045ca4" targetNamespace="http://schemas.microsoft.com/office/2006/metadata/properties" ma:root="true" ma:fieldsID="89a55b1c32751a2e09b072c04f01a9fd" ns3:_="">
    <xsd:import namespace="b9e13d2d-15ba-47ca-8177-e1eeb1045ca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e13d2d-15ba-47ca-8177-e1eeb1045c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b9e13d2d-15ba-47ca-8177-e1eeb1045ca4"/>
  </ds:schemaRefs>
</ds:datastoreItem>
</file>

<file path=customXml/itemProps3.xml><?xml version="1.0" encoding="utf-8"?>
<ds:datastoreItem xmlns:ds="http://schemas.openxmlformats.org/officeDocument/2006/customXml" ds:itemID="{E7141433-A01F-49F3-9D88-757110E063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e13d2d-15ba-47ca-8177-e1eeb1045c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6288</Words>
  <Application>Microsoft Office PowerPoint</Application>
  <PresentationFormat>Widescreen</PresentationFormat>
  <Paragraphs>516</Paragraphs>
  <Slides>64</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Arial (Body)</vt:lpstr>
      <vt:lpstr>Biome Light</vt:lpstr>
      <vt:lpstr>Calibri</vt:lpstr>
      <vt:lpstr>Calibri Light</vt:lpstr>
      <vt:lpstr>Wingdings</vt:lpstr>
      <vt:lpstr>Office Theme</vt:lpstr>
      <vt:lpstr>Tìm hiểu phần mềm  mã nguồn mở drupal</vt:lpstr>
      <vt:lpstr>PowerPoint Presentation</vt:lpstr>
      <vt:lpstr>Phần 1. Giới thiệu</vt:lpstr>
      <vt:lpstr>Phần 1. Giới thiệu</vt:lpstr>
      <vt:lpstr>Phần 1. Giới thiệu</vt:lpstr>
      <vt:lpstr>Phần 1. Giới thiệu</vt:lpstr>
      <vt:lpstr>Phần 1. Giới thiệu</vt:lpstr>
      <vt:lpstr>Phần 1. Giới thiệu</vt:lpstr>
      <vt:lpstr>Phần 1. Giới thiệu</vt:lpstr>
      <vt:lpstr>Phần 1. Giới thiệu</vt:lpstr>
      <vt:lpstr>Phần 1. Giới thiệu</vt:lpstr>
      <vt:lpstr>Phần 1. Giới thiệu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Phần 2. Tìm hiểu</vt:lpstr>
      <vt:lpstr>PowerPoint Presentation</vt:lpstr>
      <vt:lpstr>Phần 2. Tìm hiểu</vt:lpstr>
      <vt:lpstr>PowerPoint Presentation</vt:lpstr>
      <vt:lpstr>PowerPoint Presentation</vt:lpstr>
      <vt:lpstr>Phần 2. Tìm hiểu</vt:lpstr>
      <vt:lpstr>Phần 2. Tìm hiểu</vt:lpstr>
      <vt:lpstr>Phần 2. Tìm hiểu</vt:lpstr>
      <vt:lpstr>Phần 2. Tìm hiểu</vt:lpstr>
      <vt:lpstr>Phần 2. Tìm hiểu</vt:lpstr>
      <vt:lpstr>Phần 2. Tìm hiểu</vt:lpstr>
      <vt:lpstr>Phần 2. Tìm hiểu</vt:lpstr>
      <vt:lpstr>Phần 3. Kết luận</vt:lpstr>
      <vt:lpstr>Phần 3. Kết luận</vt:lpstr>
      <vt:lpstr>Phần 3. Kết luận</vt:lpstr>
      <vt:lpstr>Phần 4. tài liệu tham khảo</vt:lpstr>
      <vt:lpstr>Cảm ơn thầy và các bạn đã chú ý theo dõi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2020-10-18T19:04:28Z</dcterms:created>
  <dcterms:modified xsi:type="dcterms:W3CDTF">2020-10-27T00:28:57Z</dcterms:modified>
</cp:coreProperties>
</file>