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88" r:id="rId13"/>
    <p:sldId id="269" r:id="rId14"/>
    <p:sldId id="270" r:id="rId15"/>
    <p:sldId id="289" r:id="rId16"/>
    <p:sldId id="271" r:id="rId17"/>
    <p:sldId id="290" r:id="rId18"/>
    <p:sldId id="287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FC10-A287-4D77-A025-57F6FD230956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BBD4-9FCF-43F2-8779-B741E4ED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Kết</a:t>
            </a:r>
            <a:r>
              <a:rPr lang="en-US" baseline="0" dirty="0" smtClean="0"/>
              <a:t> quả của slide 12.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4BBD4-9FCF-43F2-8779-B741E4ED26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7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Kết</a:t>
            </a:r>
            <a:r>
              <a:rPr lang="en-US" baseline="0" dirty="0" smtClean="0"/>
              <a:t> quả của slide 15.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4BBD4-9FCF-43F2-8779-B741E4ED26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Kết</a:t>
            </a:r>
            <a:r>
              <a:rPr lang="en-US" baseline="0" dirty="0" smtClean="0"/>
              <a:t> quả của Slide 18.</a:t>
            </a:r>
          </a:p>
          <a:p>
            <a:r>
              <a:rPr lang="en-US" dirty="0" smtClean="0"/>
              <a:t>T1: dòng</a:t>
            </a:r>
            <a:r>
              <a:rPr lang="en-US" baseline="0" dirty="0" smtClean="0"/>
              <a:t> số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4BBD4-9FCF-43F2-8779-B741E4ED26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7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AB8CBC-034D-40B0-99FD-1D0F8DEF8E9A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0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99855" y="840483"/>
            <a:ext cx="9892146" cy="806231"/>
          </a:xfrm>
          <a:prstGeom prst="rect">
            <a:avLst/>
          </a:prstGeom>
          <a:solidFill>
            <a:srgbClr val="56BBEF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ĐẠI HỌC SÀI GÒN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3" y="211994"/>
            <a:ext cx="2054041" cy="20632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551225"/>
            <a:ext cx="12192000" cy="1352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NGÀNH: </a:t>
            </a:r>
            <a:r>
              <a:rPr lang="en-US" sz="24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CSDL QUAN HỆ XÁC SUẤT VỚI GIÁ TRỊ THUỘC TÍNH KHÔNG CHẮC </a:t>
            </a: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9854" y="4710546"/>
            <a:ext cx="516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     Nguyễn Hòa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Nguyễn Đình Sang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Trần Viết Thanh Hải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Biểu thức chọn: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84910" y="1428209"/>
            <a:ext cx="3163729" cy="411075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x.A </a:t>
            </a:r>
            <a:r>
              <a:rPr lang="en-US" sz="2800" b="1" dirty="0" smtClean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x.A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x.A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Ä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Å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254939" y="1492708"/>
            <a:ext cx="393700" cy="13831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254939" y="2949894"/>
            <a:ext cx="393700" cy="13412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5629" y="1339921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x là một bộ, A là thuộc tính , </a:t>
            </a:r>
            <a:r>
              <a:rPr lang="en-US" sz="3200" b="1" dirty="0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là một quan hệ hai ngôi từ tập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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=,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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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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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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629" y="2953461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b="1" dirty="0">
                <a:latin typeface="Symbol" panose="05050102010706020507" pitchFamily="18" charset="2"/>
                <a:cs typeface="Arial" panose="020B0604020202020204" pitchFamily="34" charset="0"/>
              </a:rPr>
              <a:t>Ä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Symbol" panose="05050102010706020507" pitchFamily="18" charset="2"/>
                <a:cs typeface="Arial" panose="020B0604020202020204" pitchFamily="34" charset="0"/>
              </a:rPr>
              <a:t>Å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là các chiến lược kêt hợp xác suất 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1" y="5777895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x.Disease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‘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hepatitis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  x.P_Cost &gt;= 7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51789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583382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0.3,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0.6 ]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0.35, 0.65 ]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PT234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0.4, 0.7 ]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PT242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PT267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bronchitis, angina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490" y="4098965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x.Disease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‘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hepatitis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  x.P_Cost &gt;= 7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4909" y="1354217"/>
          <a:ext cx="113330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583382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PT234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0.4, 0.7 ]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Biểu thức chọn: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84910" y="1354217"/>
            <a:ext cx="1030309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(E)[L, U], E là biểu thức chọn và [L, U] là một khoảng xác suất.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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2532622" y="2976890"/>
            <a:ext cx="558800" cy="17399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4268" y="3585230"/>
            <a:ext cx="471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,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 là các điều kiện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chọn.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72148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583382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0.3,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0.6 ]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0.35, 0.65 ]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PT234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0.4, 0.7 ]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PT242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PT267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bronchitis, angina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9490" y="5775008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 x.Disease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‘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hepatitis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)[0.2, 0.4]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 x.P_Cost &gt;= 7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)[0.2, 0.5]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44626"/>
              </p:ext>
            </p:extLst>
          </p:nvPr>
        </p:nvGraphicFramePr>
        <p:xfrm>
          <a:off x="484909" y="1354217"/>
          <a:ext cx="1133301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583382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0.3,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0.6 ]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0.35, 0.65 ]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PT234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0.4, 0.7 ]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9490" y="4708208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 x.Disease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‘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hepatitis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)[0.2, 0.4]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 x.P_Cost &gt;= 7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)[0.2, 0.5]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Diễn dịch xác suất: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10" y="1354217"/>
            <a:ext cx="1207394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(x.A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c) = 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Pr(v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min(1,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Pr(v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trong đó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t.A 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(x.A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x.A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min(1,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))],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trong đó t.A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t.A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và [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(v)] = [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583382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0.3,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0.6 ]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0.35, 0.65 ]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PT234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0.4, 0.7 ]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PT242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PT267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bronchitis, angina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9490" y="5775008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 x.Disease </a:t>
            </a:r>
            <a:r>
              <a:rPr lang="en-US" sz="2800" b="1" dirty="0"/>
              <a:t>⊇  {hepatitis,cirrhosis</a:t>
            </a:r>
            <a:r>
              <a:rPr lang="en-US" sz="2800" b="1" dirty="0" smtClean="0"/>
              <a:t>} )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[0.2, 0.5]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454" y="2817257"/>
            <a:ext cx="12192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8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R,r,t1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x.Disease </a:t>
            </a:r>
            <a:r>
              <a:rPr lang="en-US" sz="2800" b="1" dirty="0"/>
              <a:t>⊇  {hepatitis,cirrhosis</a:t>
            </a:r>
            <a:r>
              <a:rPr lang="en-US" sz="2800" b="1" dirty="0" smtClean="0"/>
              <a:t>}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U({</a:t>
            </a:r>
            <a:r>
              <a:rPr lang="en-US" sz="2800" b="1" dirty="0" smtClean="0"/>
              <a:t>hepatitis,cirrhosis}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prob({</a:t>
            </a:r>
            <a:r>
              <a:rPr lang="en-US" sz="2800" b="1" dirty="0"/>
              <a:t>hepatitis,cirrhosis</a:t>
            </a:r>
            <a:r>
              <a:rPr lang="en-US" sz="2800" b="1" dirty="0" smtClean="0"/>
              <a:t>}</a:t>
            </a:r>
            <a:r>
              <a:rPr lang="en-US" sz="2800" b="1" dirty="0"/>
              <a:t> ⊇  {hepatitis,cirrhosis</a:t>
            </a:r>
            <a:r>
              <a:rPr lang="en-US" sz="2800" b="1" dirty="0" smtClean="0"/>
              <a:t>}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U({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cholecystitis</a:t>
            </a:r>
            <a:r>
              <a:rPr lang="en-US" sz="2800" b="1" dirty="0" smtClean="0"/>
              <a:t>}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cholecystitis</a:t>
            </a:r>
            <a:r>
              <a:rPr lang="en-US" sz="2800" b="1" dirty="0" smtClean="0"/>
              <a:t>} </a:t>
            </a:r>
            <a:r>
              <a:rPr lang="en-US" sz="2800" b="1" dirty="0"/>
              <a:t>⊇  {hepatitis,cirrhosis</a:t>
            </a:r>
            <a:r>
              <a:rPr lang="en-US" sz="2800" b="1" dirty="0" smtClean="0"/>
              <a:t>}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L({</a:t>
            </a:r>
            <a:r>
              <a:rPr lang="en-US" sz="2800" b="1" dirty="0"/>
              <a:t>hepatitis,cirrhosis}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prob({</a:t>
            </a:r>
            <a:r>
              <a:rPr lang="en-US" sz="2800" b="1" dirty="0"/>
              <a:t>hepatitis,cirrhosis} ⊇ </a:t>
            </a:r>
            <a:r>
              <a:rPr lang="en-US" sz="2800" b="1" dirty="0" smtClean="0"/>
              <a:t>{</a:t>
            </a:r>
            <a:r>
              <a:rPr lang="en-US" sz="2800" b="1" dirty="0"/>
              <a:t>hepatitis,cirrhosis}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L({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cholecystitis</a:t>
            </a:r>
            <a:r>
              <a:rPr lang="en-US" sz="2800" b="1" dirty="0"/>
              <a:t>}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prob({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cholecystitis</a:t>
            </a:r>
            <a:r>
              <a:rPr lang="en-US" sz="2800" b="1" dirty="0"/>
              <a:t>} ⊇  {hepatitis,cirrhosis</a:t>
            </a:r>
            <a:r>
              <a:rPr lang="en-US" sz="2800" b="1" dirty="0" smtClean="0"/>
              <a:t>}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0.22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0.22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0.32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0.32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0.22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min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0.32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0.22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0.32</a:t>
            </a:r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⊆ </a:t>
            </a:r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0.2, 0.5</a:t>
            </a:r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4909" y="1354217"/>
          <a:ext cx="113330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583382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PT234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0.4, 0.7 ]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Sự thỏa mãn của điều kiện chọn: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909" y="1354217"/>
            <a:ext cx="110282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(E)[L, U]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(E)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[L, U].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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thỏa.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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và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thỏa.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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thỏa hoặc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thỏa.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321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0291" y="2092036"/>
            <a:ext cx="8742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cơ sở dữ liệu quan hệ xác suất.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phép toán đại số.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 	xác suất.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và hướng phát triển.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Phép chọn trên r theo </a:t>
            </a:r>
            <a:r>
              <a:rPr lang="en-US" sz="3600" b="1" dirty="0" smtClean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3600" b="1" dirty="0" smtClean="0">
                <a:solidFill>
                  <a:srgbClr val="0070C0"/>
                </a:solidFill>
              </a:rPr>
              <a:t>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876" y="2582614"/>
            <a:ext cx="102602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r*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sz="8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n-US" sz="8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⊨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chiếu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>
                <a:solidFill>
                  <a:srgbClr val="0070C0"/>
                </a:solidFill>
              </a:rPr>
              <a:t>Phép chiếu của r trên L theo </a:t>
            </a:r>
            <a:r>
              <a:rPr lang="en-US" sz="36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: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909" y="1354217"/>
            <a:ext cx="11028217" cy="196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/>
              <a:t>R</a:t>
            </a:r>
            <a:r>
              <a:rPr lang="en-US" sz="2800" b="1" dirty="0"/>
              <a:t>* = (L,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*) và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*(A) =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(A), </a:t>
            </a:r>
            <a:r>
              <a:rPr lang="en-US" sz="2800" b="1" dirty="0">
                <a:sym typeface="Symbol" panose="05050102010706020507" pitchFamily="18" charset="2"/>
              </a:rPr>
              <a:t></a:t>
            </a:r>
            <a:r>
              <a:rPr lang="en-US" sz="2800" b="1" dirty="0"/>
              <a:t>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L.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/>
              <a:t>  r</a:t>
            </a:r>
            <a:r>
              <a:rPr lang="es-ES" sz="2800" b="1" baseline="30000" dirty="0"/>
              <a:t>*</a:t>
            </a:r>
            <a:r>
              <a:rPr lang="en-US" sz="2800" b="1" dirty="0"/>
              <a:t> = {t</a:t>
            </a:r>
            <a:r>
              <a:rPr lang="es-ES" sz="2800" b="1" baseline="30000" dirty="0"/>
              <a:t>* </a:t>
            </a:r>
            <a:r>
              <a:rPr lang="en-US" sz="2800" b="1" dirty="0"/>
              <a:t>| t</a:t>
            </a:r>
            <a:r>
              <a:rPr lang="es-ES" sz="2800" b="1" baseline="30000" dirty="0"/>
              <a:t>*</a:t>
            </a:r>
            <a:r>
              <a:rPr lang="es-ES" sz="2800" b="1" dirty="0"/>
              <a:t>.A = </a:t>
            </a:r>
            <a:r>
              <a:rPr lang="en-US" sz="2800" b="1" dirty="0"/>
              <a:t>u.A 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dirty="0"/>
              <a:t>…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dirty="0"/>
              <a:t> w.A</a:t>
            </a:r>
            <a:r>
              <a:rPr lang="es-ES" sz="2800" b="1" dirty="0"/>
              <a:t>, </a:t>
            </a:r>
            <a:r>
              <a:rPr lang="es-ES" sz="2800" b="1" dirty="0">
                <a:sym typeface="Symbol" panose="05050102010706020507" pitchFamily="18" charset="2"/>
              </a:rPr>
              <a:t></a:t>
            </a:r>
            <a:r>
              <a:rPr lang="es-ES" sz="2800" b="1" dirty="0"/>
              <a:t>A </a:t>
            </a:r>
            <a:r>
              <a:rPr lang="es-ES" sz="2800" b="1" dirty="0">
                <a:sym typeface="Symbol" panose="05050102010706020507" pitchFamily="18" charset="2"/>
              </a:rPr>
              <a:t></a:t>
            </a:r>
            <a:r>
              <a:rPr lang="es-ES" sz="2800" b="1" dirty="0"/>
              <a:t> </a:t>
            </a:r>
            <a:r>
              <a:rPr lang="en-US" sz="2800" b="1" dirty="0"/>
              <a:t>L, t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r sao cho </a:t>
            </a:r>
            <a:r>
              <a:rPr lang="en-US" sz="2800" b="1" dirty="0">
                <a:sym typeface="Symbol" panose="05050102010706020507" pitchFamily="18" charset="2"/>
              </a:rPr>
              <a:t></a:t>
            </a:r>
            <a:r>
              <a:rPr lang="en-US" sz="2800" b="1" dirty="0"/>
              <a:t> u, …, w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r và [</a:t>
            </a:r>
            <a:r>
              <a:rPr lang="es-ES" sz="2800" b="1" dirty="0"/>
              <a:t>u</a:t>
            </a:r>
            <a:r>
              <a:rPr lang="en-US" sz="2800" b="1" dirty="0"/>
              <a:t>[L]] = …= </a:t>
            </a:r>
            <a:r>
              <a:rPr lang="es-ES" sz="2800" b="1" dirty="0"/>
              <a:t>[w</a:t>
            </a:r>
            <a:r>
              <a:rPr lang="en-US" sz="2800" b="1" dirty="0"/>
              <a:t>[L]] = [t[L]]}.</a:t>
            </a:r>
            <a:endParaRPr lang="en-U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chiếu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09" y="3937607"/>
            <a:ext cx="1127759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 = </a:t>
            </a:r>
            <a:r>
              <a:rPr lang="en-US" sz="2800" b="1" dirty="0" smtClean="0"/>
              <a:t>{P_Name,Disease} </a:t>
            </a:r>
            <a:r>
              <a:rPr lang="en-US" sz="2800" b="1" dirty="0"/>
              <a:t>theo 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baseline="-25000" dirty="0"/>
              <a:t>in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20414"/>
              </p:ext>
            </p:extLst>
          </p:nvPr>
        </p:nvGraphicFramePr>
        <p:xfrm>
          <a:off x="484909" y="4648896"/>
          <a:ext cx="112775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546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6567052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[ 1, 1 ]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}[ 0.454, 0.66 ]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{ cholecystitis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}[ 0.61, 0.796 ]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4512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46173"/>
              </p:ext>
            </p:extLst>
          </p:nvPr>
        </p:nvGraphicFramePr>
        <p:xfrm>
          <a:off x="484909" y="1354217"/>
          <a:ext cx="1133301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583382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PT345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[ 1, 1 ]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}[ 0.3, 0.5 ]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{ cholecystitis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}[ 0.5, 0.7 ]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[ 1, 1 ]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PT234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0.4, 0.7 ]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của URDB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Nội dung chính: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Kiến trúc của hệ quản trị URDB-SQLite.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Hiện thực khối biểu diễn mô hình URDB.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Hiện thực khối thao tác xử lý.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 trúc hệ thống URDB-SQLite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27" y="707886"/>
            <a:ext cx="7377543" cy="56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biểu diễn mô hình URDB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890" y="707886"/>
            <a:ext cx="110282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 diện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phép người dùng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 tác: tạo lược đồ, nhập liệu, thực hiện truy vấn xem kết quả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Tất cả các thông tin đặc tả cho lược đồ, quan hệ, các thuộc tính và dữ liệu được lưu lại bởi SQLite.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biểu diễn mô hình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URDB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Các lớp chính: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ProbSchema: lưu trữ lược đồ quan hệ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ProbRelation: lưu trữ các quan hệ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ProbAttribute: lưu trữ các thuộc tính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ProbDataType: lưu trữ kiểu dữ liệu.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ProbTuple: Tập giá trị của một bộ.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ProbTriple: tập giá trị của một thuộc tính.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ValueOfTriple: giá trị riêng lẽ trong tập giá trị.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tác xử lý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890" y="707886"/>
            <a:ext cx="110282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xử lý truy vấn được xây dựng trên lớp SelectionCondition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QueryExcutor.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lớp hỗ trợ:</a:t>
            </a: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CompareProbTuple:</a:t>
            </a:r>
            <a:r>
              <a:rPr lang="vi-V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sánh 2 bộ dữ liệu.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CompareTriple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sánh tập hợp.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HandleEqual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HandleValue,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ReplaceString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tổ hợp xác suất, chuẩn hóa dữ liệu.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tác xử lý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9" y="707886"/>
            <a:ext cx="10446760" cy="55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và hướng phát triển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Tóm tắt: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 thiệu mô hình URDB như một mở rộng từ mô hình dữ liệu truyền thông.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Xây dựng hệ thống URDB với thao tác, truy vấn thân thiện tựa SQL.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Đóng góp một cách biểu diễn mới các giá trị thuộc tính quan hệ.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Đóng góp cho quá trình nghiên cứu, phát triển hệ thống CSDL xác suất.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Động cơ: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10" y="1354217"/>
            <a:ext cx="112269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hệ truyền thống (RDB)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biểu diễn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xử lý thông tin không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 ràng và không chính xác.</a:t>
            </a:r>
          </a:p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hiều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hệ xác suất (PRDB) được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dựng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để khắc phục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RDB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(Fuhr &amp; et al, 1997; Lakshmanan &amp; et al, 1997; Zhao &amp; et al, 2009; v.v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và hướng phát triển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Hướng phát triển: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 vẫn chưa được hiện thực như một hệ quản trị CSDL để ứng dụng mô hình vào thực tế.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hệ thống URDB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các hàm kết gộp xác suất: min, max, ..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Tối ưu truy vấn và xử lý để có hiệu suất cao hơn.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1726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Động cơ: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10" y="1354217"/>
            <a:ext cx="11226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 có mô hình nào bao quát hết mọi khía cạnh thông tin không chắn chắn và rõ ràng trong thực tế.</a:t>
            </a:r>
          </a:p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 mô hình chưa có hệ quản trị CSDL.</a:t>
            </a:r>
            <a:endParaRPr lang="en-US" sz="2800" b="1" dirty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Mục tiêu: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10" y="1354217"/>
            <a:ext cx="11226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thiệu một mô hình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URDB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mới để biểu diễn và xử lý thông tin không chắc chắn trong thế giới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thực.</a:t>
            </a:r>
            <a:endParaRPr lang="en-US" sz="2800" b="1" dirty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 một hệ quản trị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URDB-SQLite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nhằm hiện thực hóa khả năng áp dụng và xử lý của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URDB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 thực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tế.</a:t>
            </a:r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 quan hệ truyền 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90105"/>
              </p:ext>
            </p:extLst>
          </p:nvPr>
        </p:nvGraphicFramePr>
        <p:xfrm>
          <a:off x="484910" y="1354217"/>
          <a:ext cx="1122218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7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250873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618508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PT226 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lung cancer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PT234 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 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5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PT242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4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PT267 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bronchitis 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95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 quan hệ xác suất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Định nghĩa: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910" y="1354217"/>
            <a:ext cx="11226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Lược đồ quan hệ xác suất là một cặp: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(U, </a:t>
            </a:r>
            <a:r>
              <a:rPr lang="en-US" sz="3600" b="1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Ã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{A1, A2, …, Ak} là một tập các thuộc tính đôi một khác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nhau.</a:t>
            </a:r>
          </a:p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là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ánh xạ gán mỗi thuộc tính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tập tất cả các bộ ba xác suất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miền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của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 quan hệ xác suất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5064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583382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0.3,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0.6 ]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0.35, 0.65 ]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PT234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hepatitis, cirrhosis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}[ 0.22, 0.32 ]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0.4, 0.7 ]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PT242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cholecystitis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PT267 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bronchitis, angina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}[ 1, 1 ]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phép toán đại số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FF0000"/>
                </a:solidFill>
              </a:rPr>
              <a:t>Phép chọn.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FF0000"/>
                </a:solidFill>
              </a:rPr>
              <a:t>Phép chiếu.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tích Descartes.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kết tự nhiên.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giao.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hợp.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trừ.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1728</TotalTime>
  <Words>2754</Words>
  <Application>Microsoft Office PowerPoint</Application>
  <PresentationFormat>Widescreen</PresentationFormat>
  <Paragraphs>411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DinhSang</dc:creator>
  <cp:lastModifiedBy>DinhSang</cp:lastModifiedBy>
  <cp:revision>86</cp:revision>
  <dcterms:created xsi:type="dcterms:W3CDTF">2022-05-24T15:13:16Z</dcterms:created>
  <dcterms:modified xsi:type="dcterms:W3CDTF">2022-06-17T11:49:51Z</dcterms:modified>
</cp:coreProperties>
</file>