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83" r:id="rId7"/>
    <p:sldId id="261" r:id="rId8"/>
    <p:sldId id="262" r:id="rId9"/>
    <p:sldId id="263" r:id="rId10"/>
    <p:sldId id="264" r:id="rId11"/>
    <p:sldId id="265" r:id="rId12"/>
    <p:sldId id="284" r:id="rId13"/>
    <p:sldId id="266" r:id="rId14"/>
    <p:sldId id="267" r:id="rId15"/>
    <p:sldId id="285" r:id="rId16"/>
    <p:sldId id="268" r:id="rId17"/>
    <p:sldId id="269" r:id="rId18"/>
    <p:sldId id="286" r:id="rId19"/>
    <p:sldId id="270" r:id="rId20"/>
    <p:sldId id="271" r:id="rId21"/>
    <p:sldId id="287" r:id="rId22"/>
    <p:sldId id="288" r:id="rId23"/>
    <p:sldId id="274" r:id="rId24"/>
    <p:sldId id="275" r:id="rId25"/>
    <p:sldId id="289" r:id="rId26"/>
    <p:sldId id="278"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3" autoAdjust="0"/>
    <p:restoredTop sz="94660"/>
  </p:normalViewPr>
  <p:slideViewPr>
    <p:cSldViewPr snapToGrid="0">
      <p:cViewPr varScale="1">
        <p:scale>
          <a:sx n="44" d="100"/>
          <a:sy n="44" d="100"/>
        </p:scale>
        <p:origin x="54"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2F2ED-417D-4C55-9244-71C90C626A6B}" type="datetimeFigureOut">
              <a:rPr lang="en-US" smtClean="0"/>
              <a:t>06/17/2022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5694F-186A-47FE-AF56-94DEBD573AFD}" type="slidenum">
              <a:rPr lang="en-US" smtClean="0"/>
              <a:t>‹#›</a:t>
            </a:fld>
            <a:endParaRPr lang="en-US"/>
          </a:p>
        </p:txBody>
      </p:sp>
    </p:spTree>
    <p:extLst>
      <p:ext uri="{BB962C8B-B14F-4D97-AF65-F5344CB8AC3E}">
        <p14:creationId xmlns:p14="http://schemas.microsoft.com/office/powerpoint/2010/main" val="275510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7092D-ABE8-4A92-A2D8-26C45BE58E6B}" type="datetime1">
              <a:rPr lang="en-US" smtClean="0"/>
              <a:t>06/17/2022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36345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52212-B641-41D1-BC80-2070522737FD}" type="datetime1">
              <a:rPr lang="en-US" smtClean="0"/>
              <a:t>06/17/2022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67252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5A104-1363-4760-A1D2-B368CACB101B}" type="datetime1">
              <a:rPr lang="en-US" smtClean="0"/>
              <a:t>06/17/2022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16983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F7FEC-3338-4D63-99AF-018031BDE1A5}" type="datetime1">
              <a:rPr lang="en-US" smtClean="0"/>
              <a:t>06/17/2022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4736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929B41-011D-4C56-969B-B8191C8D7184}" type="datetime1">
              <a:rPr lang="en-US" smtClean="0"/>
              <a:t>06/17/2022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60163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23832-A300-4196-8114-DF55302CC49A}" type="datetime1">
              <a:rPr lang="en-US" smtClean="0"/>
              <a:t>06/17/2022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07802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238254-B488-499F-AC1E-EFEFDB35DE00}" type="datetime1">
              <a:rPr lang="en-US" smtClean="0"/>
              <a:t>06/17/2022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339254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DF93E-90B7-4E86-82EE-0E0DAA386289}" type="datetime1">
              <a:rPr lang="en-US" smtClean="0"/>
              <a:t>06/17/2022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65031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95C07-4D95-4808-9C95-5E579400E17F}" type="datetime1">
              <a:rPr lang="en-US" smtClean="0"/>
              <a:t>06/17/2022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02195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7C2665-3654-4B27-944E-46237B6CFDAB}" type="datetime1">
              <a:rPr lang="en-US" smtClean="0"/>
              <a:t>06/17/2022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75603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C22F1D-955C-4CB1-A0BB-0E983D345EA2}" type="datetime1">
              <a:rPr lang="en-US" smtClean="0"/>
              <a:t>06/17/2022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6002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E675E-C326-4852-8025-97B2D7AA96BF}" type="datetime1">
              <a:rPr lang="en-US" smtClean="0"/>
              <a:t>06/17/2022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1E730-9EA9-48CD-B7AD-9139A5D91F4B}" type="slidenum">
              <a:rPr lang="en-US" smtClean="0"/>
              <a:t>‹#›</a:t>
            </a:fld>
            <a:endParaRPr lang="en-US"/>
          </a:p>
        </p:txBody>
      </p:sp>
    </p:spTree>
    <p:extLst>
      <p:ext uri="{BB962C8B-B14F-4D97-AF65-F5344CB8AC3E}">
        <p14:creationId xmlns:p14="http://schemas.microsoft.com/office/powerpoint/2010/main" val="180300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1</a:t>
            </a:fld>
            <a:endParaRPr lang="en-US"/>
          </a:p>
        </p:txBody>
      </p:sp>
    </p:spTree>
    <p:extLst>
      <p:ext uri="{BB962C8B-B14F-4D97-AF65-F5344CB8AC3E}">
        <p14:creationId xmlns:p14="http://schemas.microsoft.com/office/powerpoint/2010/main" val="134771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926" y="592183"/>
            <a:ext cx="11460480" cy="704808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t>Trong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phép</a:t>
            </a:r>
            <a:r>
              <a:rPr lang="en-US" sz="2000" dirty="0" smtClean="0"/>
              <a:t> </a:t>
            </a:r>
            <a:r>
              <a:rPr lang="en-US" sz="2000" dirty="0" err="1" smtClean="0"/>
              <a:t>chọn</a:t>
            </a:r>
            <a:r>
              <a:rPr lang="en-US" sz="2000" dirty="0" smtClean="0"/>
              <a:t> </a:t>
            </a:r>
            <a:r>
              <a:rPr lang="en-US" sz="2000" dirty="0" err="1" smtClean="0"/>
              <a:t>cũng</a:t>
            </a:r>
            <a:r>
              <a:rPr lang="en-US" sz="2000" dirty="0" smtClean="0"/>
              <a:t> </a:t>
            </a:r>
            <a:r>
              <a:rPr lang="en-US" sz="2000" dirty="0" err="1" smtClean="0"/>
              <a:t>có</a:t>
            </a:r>
            <a:r>
              <a:rPr lang="en-US" sz="2000" dirty="0" smtClean="0"/>
              <a:t> </a:t>
            </a:r>
            <a:r>
              <a:rPr lang="en-US" sz="2000" dirty="0" err="1" smtClean="0"/>
              <a:t>các</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và</a:t>
            </a:r>
            <a:r>
              <a:rPr lang="en-US" sz="2000" dirty="0" smtClean="0"/>
              <a:t> </a:t>
            </a:r>
            <a:r>
              <a:rPr lang="en-US" sz="2000" dirty="0" err="1" smtClean="0"/>
              <a:t>điều</a:t>
            </a:r>
            <a:r>
              <a:rPr lang="en-US" sz="2000" dirty="0" smtClean="0"/>
              <a:t> </a:t>
            </a:r>
            <a:r>
              <a:rPr lang="en-US" sz="2000" dirty="0" err="1" smtClean="0"/>
              <a:t>kiện</a:t>
            </a:r>
            <a:r>
              <a:rPr lang="en-US" sz="2000" dirty="0" smtClean="0"/>
              <a:t> </a:t>
            </a:r>
            <a:r>
              <a:rPr lang="en-US" sz="2000" dirty="0" err="1" smtClean="0"/>
              <a:t>chọn</a:t>
            </a:r>
            <a:r>
              <a:rPr lang="en-US" sz="2000" dirty="0" smtClean="0"/>
              <a:t> </a:t>
            </a:r>
            <a:r>
              <a:rPr lang="en-US" sz="2000" dirty="0" err="1" smtClean="0"/>
              <a:t>giống</a:t>
            </a:r>
            <a:r>
              <a:rPr lang="en-US" sz="2000" dirty="0" smtClean="0"/>
              <a:t> </a:t>
            </a:r>
            <a:r>
              <a:rPr lang="en-US" sz="2000" dirty="0" err="1" smtClean="0"/>
              <a:t>như</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cổ</a:t>
            </a:r>
            <a:r>
              <a:rPr lang="en-US" sz="2000" dirty="0" smtClean="0"/>
              <a:t> </a:t>
            </a:r>
            <a:r>
              <a:rPr lang="en-US" sz="2000" dirty="0" err="1" smtClean="0"/>
              <a:t>điển</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nó</a:t>
            </a:r>
            <a:r>
              <a:rPr lang="en-US" sz="2000" dirty="0" smtClean="0"/>
              <a:t> </a:t>
            </a:r>
            <a:r>
              <a:rPr lang="en-US" sz="2000" dirty="0" err="1" smtClean="0"/>
              <a:t>gồm</a:t>
            </a:r>
            <a:r>
              <a:rPr lang="en-US" sz="2000" dirty="0" smtClean="0"/>
              <a:t> </a:t>
            </a:r>
            <a:r>
              <a:rPr lang="en-US" sz="2000" dirty="0" err="1" smtClean="0"/>
              <a:t>các</a:t>
            </a:r>
            <a:r>
              <a:rPr lang="en-US" sz="2000" dirty="0" smtClean="0"/>
              <a:t> </a:t>
            </a:r>
            <a:r>
              <a:rPr lang="en-US" sz="2000" dirty="0" err="1" smtClean="0"/>
              <a:t>dạng</a:t>
            </a:r>
            <a:r>
              <a:rPr lang="en-US" sz="2000" dirty="0" smtClean="0"/>
              <a:t> </a:t>
            </a:r>
            <a:r>
              <a:rPr lang="en-US" sz="2000" dirty="0" err="1" smtClean="0"/>
              <a:t>như</a:t>
            </a:r>
            <a:r>
              <a:rPr lang="en-US" sz="2000" dirty="0" smtClean="0"/>
              <a:t> </a:t>
            </a:r>
            <a:r>
              <a:rPr lang="en-US" sz="2000" dirty="0" err="1" smtClean="0"/>
              <a:t>sau</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nhất</a:t>
            </a:r>
            <a:r>
              <a:rPr lang="en-US" sz="2000" dirty="0" smtClean="0"/>
              <a:t>: </a:t>
            </a:r>
          </a:p>
          <a:p>
            <a:pPr marL="285750" indent="-285750">
              <a:buFont typeface="Arial" panose="020B0604020202020204" pitchFamily="34" charset="0"/>
              <a:buChar char="•"/>
            </a:pPr>
            <a:r>
              <a:rPr lang="en-US" sz="2000" dirty="0" err="1" smtClean="0"/>
              <a:t>x.A</a:t>
            </a:r>
            <a:r>
              <a:rPr lang="en-US" sz="2000" dirty="0" smtClean="0"/>
              <a:t> </a:t>
            </a:r>
            <a:r>
              <a:rPr lang="en-US" sz="2000" dirty="0" smtClean="0">
                <a:latin typeface="Symbol" panose="05050102010706020507" pitchFamily="18" charset="2"/>
                <a:cs typeface="Arial" panose="020B0604020202020204" pitchFamily="34" charset="0"/>
              </a:rPr>
              <a:t> </a:t>
            </a:r>
            <a:r>
              <a:rPr lang="en-US" sz="2000" dirty="0">
                <a:latin typeface="Symbol" panose="05050102010706020507" pitchFamily="18" charset="2"/>
                <a:cs typeface="Arial" panose="020B0604020202020204" pitchFamily="34" charset="0"/>
              </a:rPr>
              <a:t>q </a:t>
            </a:r>
            <a:r>
              <a:rPr lang="en-US" sz="2000" dirty="0" smtClean="0">
                <a:latin typeface="Symbol" panose="05050102010706020507" pitchFamily="18" charset="2"/>
                <a:cs typeface="Arial" panose="020B0604020202020204" pitchFamily="34" charset="0"/>
              </a:rPr>
              <a:t>(</a:t>
            </a:r>
            <a:r>
              <a:rPr lang="en-US" sz="2000" dirty="0" err="1" smtClean="0"/>
              <a:t>tê</a:t>
            </a:r>
            <a:r>
              <a:rPr lang="en-US" sz="2000" dirty="0" smtClean="0"/>
              <a:t>-ta) c. </a:t>
            </a:r>
            <a:r>
              <a:rPr lang="en-US" sz="2000" dirty="0" err="1" smtClean="0"/>
              <a:t>Trong</a:t>
            </a:r>
            <a:r>
              <a:rPr lang="en-US" sz="2000" dirty="0" smtClean="0"/>
              <a:t> </a:t>
            </a:r>
            <a:r>
              <a:rPr lang="en-US" sz="2000" dirty="0" err="1" smtClean="0"/>
              <a:t>đó</a:t>
            </a:r>
            <a:r>
              <a:rPr lang="en-US" sz="2000" dirty="0" smtClean="0"/>
              <a:t>, x </a:t>
            </a:r>
            <a:r>
              <a:rPr lang="en-US" sz="2000" dirty="0" err="1" smtClean="0"/>
              <a:t>là</a:t>
            </a:r>
            <a:r>
              <a:rPr lang="en-US" sz="2000" dirty="0" smtClean="0"/>
              <a:t> </a:t>
            </a:r>
            <a:r>
              <a:rPr lang="en-US" sz="2000" dirty="0" err="1" smtClean="0"/>
              <a:t>biến</a:t>
            </a:r>
            <a:r>
              <a:rPr lang="en-US" sz="2000" dirty="0" smtClean="0"/>
              <a:t> </a:t>
            </a:r>
            <a:r>
              <a:rPr lang="en-US" sz="2000" dirty="0" err="1" smtClean="0"/>
              <a:t>bộ</a:t>
            </a:r>
            <a:r>
              <a:rPr lang="en-US" sz="2000" dirty="0" smtClean="0"/>
              <a:t>, A </a:t>
            </a:r>
            <a:r>
              <a:rPr lang="en-US" sz="2000" dirty="0" err="1" smtClean="0"/>
              <a:t>là</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a:latin typeface="Symbol" panose="05050102010706020507" pitchFamily="18" charset="2"/>
                <a:cs typeface="Arial" panose="020B0604020202020204" pitchFamily="34" charset="0"/>
              </a:rPr>
              <a:t>q (</a:t>
            </a:r>
            <a:r>
              <a:rPr lang="en-US" sz="2000" dirty="0" err="1"/>
              <a:t>tê</a:t>
            </a:r>
            <a:r>
              <a:rPr lang="en-US" sz="2000" dirty="0"/>
              <a:t>-ta) </a:t>
            </a:r>
            <a:r>
              <a:rPr lang="en-US" sz="2000" dirty="0" err="1" smtClean="0"/>
              <a:t>là</a:t>
            </a:r>
            <a:r>
              <a:rPr lang="en-US" sz="2000" dirty="0" smtClean="0"/>
              <a:t> </a:t>
            </a:r>
            <a:r>
              <a:rPr lang="en-US" sz="2000" dirty="0" err="1" smtClean="0"/>
              <a:t>một</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hai</a:t>
            </a:r>
            <a:r>
              <a:rPr lang="en-US" sz="2000" dirty="0" smtClean="0"/>
              <a:t> </a:t>
            </a:r>
            <a:r>
              <a:rPr lang="en-US" sz="2000" dirty="0" err="1" smtClean="0"/>
              <a:t>ngôi</a:t>
            </a:r>
            <a:r>
              <a:rPr lang="en-US" sz="2000" dirty="0" smtClean="0"/>
              <a:t>, c </a:t>
            </a:r>
            <a:r>
              <a:rPr lang="en-US" sz="2000" dirty="0" err="1" smtClean="0"/>
              <a:t>là</a:t>
            </a:r>
            <a:r>
              <a:rPr lang="en-US" sz="2000" dirty="0" smtClean="0"/>
              <a:t> </a:t>
            </a:r>
            <a:r>
              <a:rPr lang="en-US" sz="2000" dirty="0" err="1" smtClean="0"/>
              <a:t>một</a:t>
            </a:r>
            <a:r>
              <a:rPr lang="en-US" sz="2000" dirty="0" smtClean="0"/>
              <a:t> </a:t>
            </a:r>
            <a:r>
              <a:rPr lang="en-US" sz="2000" dirty="0" err="1" smtClean="0"/>
              <a:t>hằng</a:t>
            </a:r>
            <a:r>
              <a:rPr lang="en-US" sz="2000" dirty="0" smtClean="0"/>
              <a:t> </a:t>
            </a:r>
            <a:r>
              <a:rPr lang="en-US" sz="2000" dirty="0" err="1" smtClean="0"/>
              <a:t>số</a:t>
            </a:r>
            <a:r>
              <a:rPr lang="en-US" sz="2000" dirty="0" smtClean="0"/>
              <a:t>.</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này</a:t>
            </a:r>
            <a:r>
              <a:rPr lang="en-US" sz="2000" dirty="0" smtClean="0"/>
              <a:t> </a:t>
            </a:r>
            <a:r>
              <a:rPr lang="en-US" sz="2000" dirty="0" err="1" smtClean="0"/>
              <a:t>nó</a:t>
            </a:r>
            <a:r>
              <a:rPr lang="en-US" sz="2000" dirty="0" smtClean="0"/>
              <a:t> </a:t>
            </a:r>
            <a:r>
              <a:rPr lang="en-US" sz="2000" dirty="0" err="1" smtClean="0"/>
              <a:t>biểu</a:t>
            </a:r>
            <a:r>
              <a:rPr lang="en-US" sz="2000" dirty="0" smtClean="0"/>
              <a:t> </a:t>
            </a:r>
            <a:r>
              <a:rPr lang="en-US" sz="2000" dirty="0" err="1" smtClean="0"/>
              <a:t>diễn</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sau</a:t>
            </a:r>
            <a:r>
              <a:rPr lang="en-US" sz="2000" dirty="0" smtClean="0"/>
              <a:t> </a:t>
            </a:r>
            <a:r>
              <a:rPr lang="en-US" sz="2000" dirty="0" err="1" smtClean="0"/>
              <a:t>đây</a:t>
            </a:r>
            <a:r>
              <a:rPr lang="en-US" sz="2000" dirty="0" smtClean="0"/>
              <a:t> : </a:t>
            </a:r>
            <a:r>
              <a:rPr lang="en-US" sz="2000" dirty="0" err="1" smtClean="0"/>
              <a:t>tìm</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bộ</a:t>
            </a:r>
            <a:r>
              <a:rPr lang="en-US" sz="2000" dirty="0" smtClean="0"/>
              <a:t> x </a:t>
            </a:r>
            <a:r>
              <a:rPr lang="en-US" sz="2000" dirty="0" err="1" smtClean="0"/>
              <a:t>mà</a:t>
            </a:r>
            <a:r>
              <a:rPr lang="en-US" sz="2000" dirty="0" smtClean="0"/>
              <a:t> </a:t>
            </a:r>
            <a:r>
              <a:rPr lang="en-US" sz="2000" dirty="0" err="1" smtClean="0"/>
              <a:t>thuộc</a:t>
            </a:r>
            <a:r>
              <a:rPr lang="en-US" sz="2000" dirty="0" smtClean="0"/>
              <a:t> </a:t>
            </a:r>
            <a:r>
              <a:rPr lang="en-US" sz="2000" dirty="0" err="1" smtClean="0"/>
              <a:t>tính</a:t>
            </a:r>
            <a:r>
              <a:rPr lang="en-US" sz="2000" dirty="0" smtClean="0"/>
              <a:t> A </a:t>
            </a:r>
            <a:r>
              <a:rPr lang="en-US" sz="2000" dirty="0" err="1" smtClean="0"/>
              <a:t>của</a:t>
            </a:r>
            <a:r>
              <a:rPr lang="en-US" sz="2000" dirty="0" smtClean="0"/>
              <a:t> </a:t>
            </a:r>
            <a:r>
              <a:rPr lang="en-US" sz="2000" dirty="0" err="1" smtClean="0"/>
              <a:t>nó</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tê</a:t>
            </a:r>
            <a:r>
              <a:rPr lang="en-US" sz="2000" dirty="0" smtClean="0"/>
              <a:t>-ta </a:t>
            </a:r>
            <a:r>
              <a:rPr lang="en-US" sz="2000" dirty="0" err="1" smtClean="0"/>
              <a:t>với</a:t>
            </a:r>
            <a:r>
              <a:rPr lang="en-US" sz="2000" dirty="0" smtClean="0"/>
              <a:t> c</a:t>
            </a:r>
          </a:p>
          <a:p>
            <a:pPr marL="285750" indent="-285750">
              <a:buFont typeface="Arial" panose="020B0604020202020204" pitchFamily="34" charset="0"/>
              <a:buChar char="•"/>
            </a:pPr>
            <a:r>
              <a:rPr lang="en-US" sz="2000" dirty="0" smtClean="0"/>
              <a:t>VD: </a:t>
            </a:r>
            <a:r>
              <a:rPr lang="en-US" sz="2000" dirty="0" err="1" smtClean="0"/>
              <a:t>Tìm</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bệnh</a:t>
            </a:r>
            <a:r>
              <a:rPr lang="en-US" sz="2000" dirty="0" smtClean="0"/>
              <a:t> </a:t>
            </a:r>
            <a:r>
              <a:rPr lang="en-US" sz="2000" dirty="0" err="1" smtClean="0"/>
              <a:t>nhân</a:t>
            </a:r>
            <a:r>
              <a:rPr lang="en-US" sz="2000" dirty="0" smtClean="0"/>
              <a:t> </a:t>
            </a:r>
            <a:r>
              <a:rPr lang="en-US" sz="2000" dirty="0" err="1" smtClean="0"/>
              <a:t>mà</a:t>
            </a:r>
            <a:r>
              <a:rPr lang="en-US" sz="2000" dirty="0" smtClean="0"/>
              <a:t> </a:t>
            </a:r>
            <a:r>
              <a:rPr lang="en-US" sz="2000" dirty="0" err="1" smtClean="0"/>
              <a:t>tuổi</a:t>
            </a:r>
            <a:r>
              <a:rPr lang="en-US" sz="2000" dirty="0" smtClean="0"/>
              <a:t> </a:t>
            </a:r>
            <a:r>
              <a:rPr lang="en-US" sz="2000" dirty="0" err="1" smtClean="0"/>
              <a:t>của</a:t>
            </a:r>
            <a:r>
              <a:rPr lang="en-US" sz="2000" dirty="0" smtClean="0"/>
              <a:t> </a:t>
            </a:r>
            <a:r>
              <a:rPr lang="en-US" sz="2000" dirty="0" err="1" smtClean="0"/>
              <a:t>họ</a:t>
            </a:r>
            <a:r>
              <a:rPr lang="en-US" sz="2000" dirty="0" smtClean="0"/>
              <a:t> </a:t>
            </a:r>
            <a:r>
              <a:rPr lang="en-US" sz="2000" dirty="0" err="1" smtClean="0"/>
              <a:t>lớn</a:t>
            </a:r>
            <a:r>
              <a:rPr lang="en-US" sz="2000" dirty="0" smtClean="0"/>
              <a:t> </a:t>
            </a:r>
            <a:r>
              <a:rPr lang="en-US" sz="2000" dirty="0" err="1" smtClean="0"/>
              <a:t>hơn</a:t>
            </a:r>
            <a:r>
              <a:rPr lang="en-US" sz="2000" dirty="0" smtClean="0"/>
              <a:t> 20.(</a:t>
            </a:r>
            <a:r>
              <a:rPr lang="en-US" sz="2000" dirty="0" err="1" smtClean="0"/>
              <a:t>các</a:t>
            </a:r>
            <a:r>
              <a:rPr lang="en-US" sz="2000" dirty="0" smtClean="0"/>
              <a:t> </a:t>
            </a:r>
            <a:r>
              <a:rPr lang="en-US" sz="2000" dirty="0" err="1" smtClean="0"/>
              <a:t>bệnh</a:t>
            </a:r>
            <a:r>
              <a:rPr lang="en-US" sz="2000" dirty="0" smtClean="0"/>
              <a:t> </a:t>
            </a:r>
            <a:r>
              <a:rPr lang="en-US" sz="2000" dirty="0" err="1" smtClean="0"/>
              <a:t>nhân</a:t>
            </a:r>
            <a:r>
              <a:rPr lang="en-US" sz="2000" dirty="0" smtClean="0"/>
              <a:t> </a:t>
            </a:r>
            <a:r>
              <a:rPr lang="en-US" sz="2000" dirty="0" err="1" smtClean="0"/>
              <a:t>là</a:t>
            </a:r>
            <a:r>
              <a:rPr lang="en-US" sz="2000" dirty="0" smtClean="0"/>
              <a:t> x, </a:t>
            </a:r>
            <a:r>
              <a:rPr lang="en-US" sz="2000" dirty="0" err="1" smtClean="0"/>
              <a:t>thuộc</a:t>
            </a:r>
            <a:r>
              <a:rPr lang="en-US" sz="2000" dirty="0" smtClean="0"/>
              <a:t> </a:t>
            </a:r>
            <a:r>
              <a:rPr lang="en-US" sz="2000" dirty="0" err="1" smtClean="0"/>
              <a:t>tính</a:t>
            </a:r>
            <a:r>
              <a:rPr lang="en-US" sz="2000" dirty="0" smtClean="0"/>
              <a:t> </a:t>
            </a:r>
            <a:r>
              <a:rPr lang="en-US" sz="2000" dirty="0" err="1" smtClean="0"/>
              <a:t>là</a:t>
            </a:r>
            <a:r>
              <a:rPr lang="en-US" sz="2000" dirty="0" smtClean="0"/>
              <a:t> </a:t>
            </a:r>
            <a:r>
              <a:rPr lang="en-US" sz="2000" dirty="0" err="1" smtClean="0"/>
              <a:t>tuổi</a:t>
            </a:r>
            <a:r>
              <a:rPr lang="en-US" sz="2000" dirty="0" smtClean="0"/>
              <a:t>, </a:t>
            </a:r>
            <a:r>
              <a:rPr lang="en-US" sz="2000" dirty="0" err="1" smtClean="0"/>
              <a:t>tê</a:t>
            </a:r>
            <a:r>
              <a:rPr lang="en-US" sz="2000" dirty="0" smtClean="0"/>
              <a:t>-ta: </a:t>
            </a:r>
            <a:r>
              <a:rPr lang="en-US" sz="2000" dirty="0" err="1" smtClean="0"/>
              <a:t>là</a:t>
            </a:r>
            <a:r>
              <a:rPr lang="en-US" sz="2000" dirty="0" smtClean="0"/>
              <a:t> </a:t>
            </a:r>
            <a:r>
              <a:rPr lang="en-US" sz="2000" dirty="0" err="1" smtClean="0"/>
              <a:t>lớn</a:t>
            </a:r>
            <a:r>
              <a:rPr lang="en-US" sz="2000" dirty="0" smtClean="0"/>
              <a:t> </a:t>
            </a:r>
            <a:r>
              <a:rPr lang="en-US" sz="2000" dirty="0" err="1" smtClean="0"/>
              <a:t>hơn</a:t>
            </a:r>
            <a:r>
              <a:rPr lang="en-US" sz="2000" dirty="0" smtClean="0"/>
              <a:t>, c: </a:t>
            </a:r>
            <a:r>
              <a:rPr lang="en-US" sz="2000" dirty="0" err="1" smtClean="0"/>
              <a:t>là</a:t>
            </a:r>
            <a:r>
              <a:rPr lang="en-US" sz="2000" dirty="0" smtClean="0"/>
              <a:t> 20)</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hai</a:t>
            </a:r>
            <a:r>
              <a:rPr lang="en-US" sz="2000" dirty="0" smtClean="0"/>
              <a:t>: x.A1=x.A2 </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diễn</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tìm</a:t>
            </a:r>
            <a:r>
              <a:rPr lang="en-US" sz="2000" dirty="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bộ</a:t>
            </a:r>
            <a:r>
              <a:rPr lang="en-US" sz="2000" dirty="0" smtClean="0"/>
              <a:t> </a:t>
            </a:r>
            <a:r>
              <a:rPr lang="en-US" sz="2000" dirty="0" err="1" smtClean="0"/>
              <a:t>mà</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thuộc</a:t>
            </a:r>
            <a:r>
              <a:rPr lang="en-US" sz="2000" dirty="0" smtClean="0"/>
              <a:t> </a:t>
            </a:r>
            <a:r>
              <a:rPr lang="en-US" sz="2000" dirty="0" err="1" smtClean="0"/>
              <a:t>tính</a:t>
            </a:r>
            <a:r>
              <a:rPr lang="en-US" sz="2000" dirty="0" smtClean="0"/>
              <a:t> A1 </a:t>
            </a:r>
            <a:r>
              <a:rPr lang="en-US" sz="2000" dirty="0" err="1" smtClean="0"/>
              <a:t>của</a:t>
            </a:r>
            <a:r>
              <a:rPr lang="en-US" sz="2000" dirty="0" smtClean="0"/>
              <a:t> </a:t>
            </a:r>
            <a:r>
              <a:rPr lang="en-US" sz="2000" dirty="0" err="1" smtClean="0"/>
              <a:t>nó</a:t>
            </a:r>
            <a:r>
              <a:rPr lang="en-US" sz="2000" dirty="0" smtClean="0"/>
              <a:t> </a:t>
            </a:r>
            <a:r>
              <a:rPr lang="en-US" sz="2000" dirty="0" err="1" smtClean="0"/>
              <a:t>bằng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thuộc</a:t>
            </a:r>
            <a:r>
              <a:rPr lang="en-US" sz="2000" dirty="0" smtClean="0"/>
              <a:t> </a:t>
            </a:r>
            <a:r>
              <a:rPr lang="en-US" sz="2000" dirty="0" err="1" smtClean="0"/>
              <a:t>tính</a:t>
            </a:r>
            <a:r>
              <a:rPr lang="en-US" sz="2000" dirty="0" smtClean="0"/>
              <a:t> A2 </a:t>
            </a:r>
            <a:r>
              <a:rPr lang="en-US" sz="2000" dirty="0" err="1" smtClean="0"/>
              <a:t>của</a:t>
            </a:r>
            <a:r>
              <a:rPr lang="en-US" sz="2000" dirty="0" smtClean="0"/>
              <a:t> </a:t>
            </a:r>
            <a:r>
              <a:rPr lang="en-US" sz="2000" dirty="0" err="1" smtClean="0"/>
              <a:t>nó</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ba</a:t>
            </a:r>
            <a:r>
              <a:rPr lang="en-US" sz="2000" dirty="0" smtClean="0"/>
              <a:t>:</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ở </a:t>
            </a:r>
            <a:r>
              <a:rPr lang="en-US" sz="2000" dirty="0" err="1" smtClean="0"/>
              <a:t>trong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được</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một</a:t>
            </a:r>
            <a:r>
              <a:rPr lang="en-US" sz="2000" dirty="0" smtClean="0"/>
              <a:t> </a:t>
            </a:r>
            <a:r>
              <a:rPr lang="en-US" sz="2000" dirty="0" err="1" smtClean="0"/>
              <a:t>cách</a:t>
            </a:r>
            <a:r>
              <a:rPr lang="en-US" sz="2000" dirty="0" smtClean="0"/>
              <a:t> </a:t>
            </a:r>
            <a:r>
              <a:rPr lang="en-US" sz="2000" dirty="0" err="1" smtClean="0"/>
              <a:t>đệ</a:t>
            </a:r>
            <a:r>
              <a:rPr lang="en-US" sz="2000" dirty="0" smtClean="0"/>
              <a:t> </a:t>
            </a:r>
            <a:r>
              <a:rPr lang="en-US" sz="2000" dirty="0" err="1" smtClean="0"/>
              <a:t>quy</a:t>
            </a:r>
            <a:endParaRPr lang="en-US" sz="2000" dirty="0" smtClean="0"/>
          </a:p>
          <a:p>
            <a:pPr marL="285750" indent="-285750">
              <a:buFont typeface="Arial" panose="020B0604020202020204" pitchFamily="34" charset="0"/>
              <a:buChar char="•"/>
            </a:pPr>
            <a:r>
              <a:rPr lang="en-US" sz="2000" dirty="0" err="1" smtClean="0"/>
              <a:t>Hội</a:t>
            </a:r>
            <a:r>
              <a:rPr lang="en-US" sz="2000" dirty="0" smtClean="0"/>
              <a:t> </a:t>
            </a:r>
            <a:r>
              <a:rPr lang="en-US" sz="2000" dirty="0" err="1" smtClean="0"/>
              <a:t>của</a:t>
            </a:r>
            <a:r>
              <a:rPr lang="en-US" sz="2000" dirty="0" smtClean="0"/>
              <a:t> </a:t>
            </a:r>
            <a:r>
              <a:rPr lang="en-US" sz="2000" dirty="0" err="1" smtClean="0"/>
              <a:t>hai</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là</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endParaRPr lang="en-US" sz="2000" dirty="0" smtClean="0"/>
          </a:p>
          <a:p>
            <a:pPr marL="285750" indent="-285750">
              <a:buFont typeface="Arial" panose="020B0604020202020204" pitchFamily="34" charset="0"/>
              <a:buChar char="•"/>
            </a:pPr>
            <a:r>
              <a:rPr lang="en-US" sz="2000" dirty="0" err="1" smtClean="0"/>
              <a:t>Tuyển</a:t>
            </a:r>
            <a:r>
              <a:rPr lang="en-US" sz="2000" dirty="0" smtClean="0"/>
              <a:t> </a:t>
            </a:r>
            <a:r>
              <a:rPr lang="en-US" sz="2000" dirty="0" err="1"/>
              <a:t>của</a:t>
            </a:r>
            <a:r>
              <a:rPr lang="en-US" sz="2000" dirty="0"/>
              <a:t> </a:t>
            </a:r>
            <a:r>
              <a:rPr lang="en-US" sz="2000" dirty="0" err="1"/>
              <a:t>hai</a:t>
            </a:r>
            <a:r>
              <a:rPr lang="en-US" sz="2000" dirty="0"/>
              <a:t> </a:t>
            </a:r>
            <a:r>
              <a:rPr lang="en-US" sz="2000" dirty="0" err="1"/>
              <a:t>biểu</a:t>
            </a:r>
            <a:r>
              <a:rPr lang="en-US" sz="2000" dirty="0"/>
              <a:t> </a:t>
            </a:r>
            <a:r>
              <a:rPr lang="en-US" sz="2000" dirty="0" err="1"/>
              <a:t>thức</a:t>
            </a:r>
            <a:r>
              <a:rPr lang="en-US" sz="2000" dirty="0"/>
              <a:t> </a:t>
            </a:r>
            <a:r>
              <a:rPr lang="en-US" sz="2000" dirty="0" err="1"/>
              <a:t>chọn</a:t>
            </a:r>
            <a:r>
              <a:rPr lang="en-US" sz="2000" dirty="0"/>
              <a:t> </a:t>
            </a:r>
            <a:r>
              <a:rPr lang="en-US" sz="2000" dirty="0" smtClean="0"/>
              <a:t> </a:t>
            </a:r>
            <a:r>
              <a:rPr lang="en-US" sz="2000" dirty="0" err="1"/>
              <a:t>là</a:t>
            </a:r>
            <a:r>
              <a:rPr lang="en-US" sz="2000" dirty="0"/>
              <a:t> </a:t>
            </a:r>
            <a:r>
              <a:rPr lang="en-US" sz="2000" dirty="0" smtClean="0"/>
              <a:t> </a:t>
            </a:r>
            <a:r>
              <a:rPr lang="en-US" sz="2000" dirty="0" err="1"/>
              <a:t>biểu</a:t>
            </a:r>
            <a:r>
              <a:rPr lang="en-US" sz="2000" dirty="0"/>
              <a:t> </a:t>
            </a:r>
            <a:r>
              <a:rPr lang="en-US" sz="2000" dirty="0" err="1"/>
              <a:t>thức</a:t>
            </a:r>
            <a:r>
              <a:rPr lang="en-US" sz="2000" dirty="0"/>
              <a:t> </a:t>
            </a:r>
            <a:r>
              <a:rPr lang="en-US" sz="2000" dirty="0" err="1"/>
              <a:t>chọn</a:t>
            </a:r>
            <a:endParaRPr lang="en-US" sz="20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r>
              <a:rPr lang="en-US" dirty="0" smtClean="0"/>
              <a:t> </a:t>
            </a:r>
            <a:endParaRPr lang="en-US"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10</a:t>
            </a:fld>
            <a:endParaRPr lang="en-US" sz="3200" dirty="0"/>
          </a:p>
        </p:txBody>
      </p:sp>
    </p:spTree>
    <p:extLst>
      <p:ext uri="{BB962C8B-B14F-4D97-AF65-F5344CB8AC3E}">
        <p14:creationId xmlns:p14="http://schemas.microsoft.com/office/powerpoint/2010/main" val="77831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3474" y="696686"/>
            <a:ext cx="10877006" cy="3539430"/>
          </a:xfrm>
          <a:prstGeom prst="rect">
            <a:avLst/>
          </a:prstGeom>
          <a:noFill/>
        </p:spPr>
        <p:txBody>
          <a:bodyPr wrap="square" rtlCol="0">
            <a:spAutoFit/>
          </a:bodyPr>
          <a:lstStyle/>
          <a:p>
            <a:r>
              <a:rPr lang="en-US" sz="2800" dirty="0" err="1" smtClean="0"/>
              <a:t>Ví</a:t>
            </a:r>
            <a:r>
              <a:rPr lang="en-US" sz="2800" dirty="0" smtClean="0"/>
              <a:t> </a:t>
            </a:r>
            <a:r>
              <a:rPr lang="en-US" sz="2800" dirty="0" err="1" smtClean="0"/>
              <a:t>dụ</a:t>
            </a:r>
            <a:r>
              <a:rPr lang="en-US" sz="2800" dirty="0" smtClean="0"/>
              <a:t>: </a:t>
            </a:r>
            <a:r>
              <a:rPr lang="en-US" sz="2800" dirty="0" err="1" smtClean="0"/>
              <a:t>Trong</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bệnh</a:t>
            </a:r>
            <a:r>
              <a:rPr lang="en-US" sz="2800" dirty="0" smtClean="0"/>
              <a:t> </a:t>
            </a:r>
            <a:r>
              <a:rPr lang="en-US" sz="2800" dirty="0" err="1" smtClean="0"/>
              <a:t>nhân</a:t>
            </a:r>
            <a:r>
              <a:rPr lang="en-US" sz="2800" dirty="0" smtClean="0"/>
              <a:t> ta </a:t>
            </a:r>
            <a:r>
              <a:rPr lang="en-US" sz="2800" dirty="0" err="1" smtClean="0"/>
              <a:t>có</a:t>
            </a:r>
            <a:r>
              <a:rPr lang="en-US" sz="2800" dirty="0" smtClean="0"/>
              <a:t> </a:t>
            </a:r>
            <a:r>
              <a:rPr lang="en-US" sz="2800" dirty="0" err="1" smtClean="0"/>
              <a:t>thể</a:t>
            </a:r>
            <a:r>
              <a:rPr lang="en-US" sz="2800" dirty="0" smtClean="0"/>
              <a:t> </a:t>
            </a:r>
            <a:r>
              <a:rPr lang="en-US" sz="2800" dirty="0" err="1" smtClean="0"/>
              <a:t>có</a:t>
            </a:r>
            <a:r>
              <a:rPr lang="en-US" sz="2800" dirty="0" smtClean="0"/>
              <a:t> </a:t>
            </a:r>
            <a:r>
              <a:rPr lang="en-US" sz="2800" dirty="0" err="1" smtClean="0"/>
              <a:t>về</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sau</a:t>
            </a:r>
            <a:r>
              <a:rPr lang="en-US" sz="2800" dirty="0" smtClean="0"/>
              <a:t> </a:t>
            </a:r>
            <a:r>
              <a:rPr lang="en-US" sz="2800" dirty="0" err="1" smtClean="0"/>
              <a:t>đây</a:t>
            </a:r>
            <a:r>
              <a:rPr lang="en-US" sz="2800" dirty="0" smtClean="0"/>
              <a:t>: </a:t>
            </a:r>
          </a:p>
          <a:p>
            <a:endParaRPr lang="en-US" sz="2800" dirty="0" smtClean="0"/>
          </a:p>
          <a:p>
            <a:r>
              <a:rPr lang="en-US" sz="2800" b="1" dirty="0">
                <a:latin typeface="Arial" panose="020B0604020202020204" pitchFamily="34" charset="0"/>
                <a:cs typeface="Arial" panose="020B0604020202020204" pitchFamily="34" charset="0"/>
              </a:rPr>
              <a:t>x.P_DISEASE = </a:t>
            </a:r>
            <a:r>
              <a:rPr lang="en-US" sz="2800" b="1" dirty="0" smtClean="0">
                <a:latin typeface="Arial" panose="020B0604020202020204" pitchFamily="34" charset="0"/>
                <a:cs typeface="Arial" panose="020B0604020202020204" pitchFamily="34" charset="0"/>
              </a:rPr>
              <a:t>“</a:t>
            </a:r>
            <a:r>
              <a:rPr lang="en-US" sz="2800" b="1" dirty="0">
                <a:latin typeface="Times New Roman" panose="02020603050405020304" pitchFamily="18" charset="0"/>
                <a:cs typeface="Times New Roman" panose="02020603050405020304" pitchFamily="18" charset="0"/>
              </a:rPr>
              <a:t>hepatitis</a:t>
            </a:r>
            <a:r>
              <a:rPr lang="en-US" sz="2800" b="1" dirty="0" smtClean="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sym typeface="Symbol" panose="05050102010706020507" pitchFamily="18" charset="2"/>
              </a:rPr>
              <a:t></a:t>
            </a:r>
            <a:r>
              <a:rPr lang="en-US" sz="2800" b="1" dirty="0">
                <a:latin typeface="Arial" panose="020B0604020202020204" pitchFamily="34" charset="0"/>
                <a:cs typeface="Arial" panose="020B0604020202020204" pitchFamily="34" charset="0"/>
              </a:rPr>
              <a:t> x.P_COST &gt; </a:t>
            </a:r>
            <a:r>
              <a:rPr lang="en-US" sz="2800" b="1" dirty="0" smtClean="0">
                <a:latin typeface="Arial" panose="020B0604020202020204" pitchFamily="34" charset="0"/>
                <a:cs typeface="Arial" panose="020B0604020202020204" pitchFamily="34" charset="0"/>
              </a:rPr>
              <a:t>7(Không có đọc chỉ quét khối trên slide)</a:t>
            </a:r>
          </a:p>
          <a:p>
            <a:endParaRPr lang="en-US" sz="2800" b="1" dirty="0">
              <a:latin typeface="Arial" panose="020B0604020202020204" pitchFamily="34" charset="0"/>
              <a:cs typeface="Arial" panose="020B0604020202020204" pitchFamily="34" charset="0"/>
            </a:endParaRPr>
          </a:p>
          <a:p>
            <a:r>
              <a:rPr lang="en-US" sz="2800" dirty="0" err="1" smtClean="0"/>
              <a:t>Cái</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cho</a:t>
            </a:r>
            <a:r>
              <a:rPr lang="en-US" sz="2800" dirty="0" smtClean="0"/>
              <a:t> </a:t>
            </a:r>
            <a:r>
              <a:rPr lang="en-US" sz="2800" dirty="0" err="1" smtClean="0"/>
              <a:t>truy</a:t>
            </a:r>
            <a:r>
              <a:rPr lang="en-US" sz="2800" dirty="0" smtClean="0"/>
              <a:t> </a:t>
            </a:r>
            <a:r>
              <a:rPr lang="en-US" sz="2800" dirty="0" err="1" smtClean="0"/>
              <a:t>vấn</a:t>
            </a:r>
            <a:r>
              <a:rPr lang="en-US" sz="2800" dirty="0" smtClean="0"/>
              <a:t>: </a:t>
            </a:r>
          </a:p>
          <a:p>
            <a:r>
              <a:rPr lang="en-US" sz="2800" dirty="0" smtClean="0"/>
              <a:t>Tìm tất cả bệnh nhân có bệnh là viêm gan và có chi phí điều trị là lớn 7 đô một ngày.</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11</a:t>
            </a:fld>
            <a:endParaRPr lang="en-US" sz="3200" dirty="0"/>
          </a:p>
        </p:txBody>
      </p:sp>
    </p:spTree>
    <p:extLst>
      <p:ext uri="{BB962C8B-B14F-4D97-AF65-F5344CB8AC3E}">
        <p14:creationId xmlns:p14="http://schemas.microsoft.com/office/powerpoint/2010/main" val="283299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12</a:t>
            </a:fld>
            <a:endParaRPr lang="en-US"/>
          </a:p>
        </p:txBody>
      </p:sp>
    </p:spTree>
    <p:extLst>
      <p:ext uri="{BB962C8B-B14F-4D97-AF65-F5344CB8AC3E}">
        <p14:creationId xmlns:p14="http://schemas.microsoft.com/office/powerpoint/2010/main" val="51156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9566" y="566057"/>
            <a:ext cx="1024998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một</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sự</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giữa</a:t>
            </a:r>
            <a:r>
              <a:rPr lang="en-US" sz="2800" dirty="0" smtClean="0"/>
              <a:t> </a:t>
            </a:r>
            <a:r>
              <a:rPr lang="en-US" sz="2800" dirty="0" err="1" smtClean="0"/>
              <a:t>một</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với</a:t>
            </a:r>
            <a:r>
              <a:rPr lang="en-US" sz="2800" dirty="0" smtClean="0"/>
              <a:t> </a:t>
            </a:r>
            <a:r>
              <a:rPr lang="en-US" sz="2800" dirty="0" err="1" smtClean="0"/>
              <a:t>một</a:t>
            </a:r>
            <a:r>
              <a:rPr lang="en-US" sz="2800" dirty="0" smtClean="0"/>
              <a:t> </a:t>
            </a:r>
            <a:r>
              <a:rPr lang="en-US" sz="2800" dirty="0" err="1" smtClean="0"/>
              <a:t>khoảng</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để</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thỏa</a:t>
            </a:r>
            <a:r>
              <a:rPr lang="en-US" sz="2800" dirty="0" smtClean="0"/>
              <a:t> </a:t>
            </a:r>
            <a:r>
              <a:rPr lang="en-US" sz="2800" dirty="0" err="1" smtClean="0"/>
              <a:t>mảng</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cũng</a:t>
            </a:r>
            <a:r>
              <a:rPr lang="en-US" sz="2800" dirty="0" smtClean="0"/>
              <a:t> </a:t>
            </a:r>
            <a:r>
              <a:rPr lang="en-US" sz="2800" dirty="0" err="1" smtClean="0"/>
              <a:t>được</a:t>
            </a:r>
            <a:r>
              <a:rPr lang="en-US" sz="2800" dirty="0" smtClean="0"/>
              <a:t> </a:t>
            </a:r>
            <a:r>
              <a:rPr lang="en-US" sz="2800" dirty="0" err="1" smtClean="0"/>
              <a:t>định</a:t>
            </a:r>
            <a:r>
              <a:rPr lang="en-US" sz="2800" dirty="0" smtClean="0"/>
              <a:t> </a:t>
            </a:r>
            <a:r>
              <a:rPr lang="en-US" sz="2800" dirty="0" err="1" smtClean="0"/>
              <a:t>nghĩa</a:t>
            </a:r>
            <a:r>
              <a:rPr lang="en-US" sz="2800" dirty="0" smtClean="0"/>
              <a:t> </a:t>
            </a:r>
            <a:r>
              <a:rPr lang="en-US" sz="2800" dirty="0" err="1" smtClean="0"/>
              <a:t>đệ</a:t>
            </a:r>
            <a:r>
              <a:rPr lang="en-US" sz="2800" dirty="0" smtClean="0"/>
              <a:t> </a:t>
            </a:r>
            <a:r>
              <a:rPr lang="en-US" sz="2800" dirty="0" err="1" smtClean="0"/>
              <a:t>quy</a:t>
            </a:r>
            <a:r>
              <a:rPr lang="en-US" sz="2800" dirty="0" smtClean="0"/>
              <a:t>:</a:t>
            </a:r>
          </a:p>
          <a:p>
            <a:pPr marL="285750" indent="-285750">
              <a:buFont typeface="Arial" panose="020B0604020202020204" pitchFamily="34" charset="0"/>
              <a:buChar char="•"/>
            </a:pPr>
            <a:r>
              <a:rPr lang="en-US" sz="2800" dirty="0" err="1" smtClean="0"/>
              <a:t>Phủ</a:t>
            </a:r>
            <a:r>
              <a:rPr lang="en-US" sz="2800" dirty="0" smtClean="0"/>
              <a:t> </a:t>
            </a:r>
            <a:r>
              <a:rPr lang="en-US" sz="2800" dirty="0" err="1" smtClean="0"/>
              <a:t>định</a:t>
            </a:r>
            <a:r>
              <a:rPr lang="en-US" sz="2800" dirty="0" smtClean="0"/>
              <a:t> </a:t>
            </a:r>
            <a:r>
              <a:rPr lang="en-US" sz="2800" dirty="0" err="1" smtClean="0"/>
              <a:t>của</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endParaRPr lang="en-US" sz="2800" dirty="0" smtClean="0"/>
          </a:p>
          <a:p>
            <a:pPr marL="285750" indent="-285750">
              <a:buFont typeface="Arial" panose="020B0604020202020204" pitchFamily="34" charset="0"/>
              <a:buChar char="•"/>
            </a:pPr>
            <a:r>
              <a:rPr lang="en-US" sz="2800" dirty="0" err="1" smtClean="0"/>
              <a:t>Hội</a:t>
            </a:r>
            <a:r>
              <a:rPr lang="en-US" sz="2800" dirty="0" smtClean="0"/>
              <a:t> logic, </a:t>
            </a:r>
            <a:r>
              <a:rPr lang="en-US" sz="2800" dirty="0" err="1" smtClean="0"/>
              <a:t>tuyển</a:t>
            </a:r>
            <a:r>
              <a:rPr lang="en-US" sz="2800" dirty="0" smtClean="0"/>
              <a:t> logic </a:t>
            </a:r>
            <a:r>
              <a:rPr lang="en-US" sz="2800" dirty="0" err="1" smtClean="0"/>
              <a:t>của</a:t>
            </a:r>
            <a:r>
              <a:rPr lang="en-US" sz="2800" dirty="0" smtClean="0"/>
              <a:t> </a:t>
            </a:r>
            <a:r>
              <a:rPr lang="en-US" sz="2800" dirty="0" err="1" smtClean="0"/>
              <a:t>các</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các</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a:t>
            </a:r>
          </a:p>
          <a:p>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13</a:t>
            </a:fld>
            <a:endParaRPr lang="en-US" sz="3200" dirty="0"/>
          </a:p>
        </p:txBody>
      </p:sp>
    </p:spTree>
    <p:extLst>
      <p:ext uri="{BB962C8B-B14F-4D97-AF65-F5344CB8AC3E}">
        <p14:creationId xmlns:p14="http://schemas.microsoft.com/office/powerpoint/2010/main" val="8137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0892" y="1341121"/>
            <a:ext cx="1152144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Ví</a:t>
            </a:r>
            <a:r>
              <a:rPr lang="en-US" sz="2800" dirty="0" smtClean="0"/>
              <a:t> </a:t>
            </a:r>
            <a:r>
              <a:rPr lang="en-US" sz="2800" dirty="0" err="1" smtClean="0"/>
              <a:t>dụ</a:t>
            </a:r>
            <a:r>
              <a:rPr lang="en-US" sz="2800" dirty="0" smtClean="0"/>
              <a:t>: </a:t>
            </a:r>
            <a:r>
              <a:rPr lang="en-US" sz="2800" dirty="0" err="1" smtClean="0"/>
              <a:t>Trong</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bệnh</a:t>
            </a:r>
            <a:r>
              <a:rPr lang="en-US" sz="2800" dirty="0" smtClean="0"/>
              <a:t> </a:t>
            </a:r>
            <a:r>
              <a:rPr lang="en-US" sz="2800" dirty="0" err="1" smtClean="0"/>
              <a:t>nhân</a:t>
            </a:r>
            <a:r>
              <a:rPr lang="en-US" sz="2800" dirty="0" smtClean="0"/>
              <a:t> ta </a:t>
            </a:r>
            <a:r>
              <a:rPr lang="en-US" sz="2800" dirty="0" err="1" smtClean="0"/>
              <a:t>có</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Tìm tất cả bệnh nhân bị viên gan với xác suất trong khoảng từ 0.2 đến 0.4 hoặc có chi phí điều trị lớn hơn hoặc bằng 7 đô </a:t>
            </a:r>
            <a:r>
              <a:rPr lang="en-US" sz="2800" dirty="0"/>
              <a:t>với xác suất trong khoảng từ </a:t>
            </a:r>
            <a:r>
              <a:rPr lang="en-US" sz="2800" dirty="0" smtClean="0"/>
              <a:t>0.2 </a:t>
            </a:r>
            <a:r>
              <a:rPr lang="en-US" sz="2800" dirty="0"/>
              <a:t>đến </a:t>
            </a:r>
            <a:r>
              <a:rPr lang="en-US" sz="2800" dirty="0" smtClean="0"/>
              <a:t>0.5 </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14</a:t>
            </a:fld>
            <a:endParaRPr lang="en-US" sz="3200" dirty="0"/>
          </a:p>
        </p:txBody>
      </p:sp>
    </p:spTree>
    <p:extLst>
      <p:ext uri="{BB962C8B-B14F-4D97-AF65-F5344CB8AC3E}">
        <p14:creationId xmlns:p14="http://schemas.microsoft.com/office/powerpoint/2010/main" val="68683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5C1E730-9EA9-48CD-B7AD-9139A5D91F4B}" type="slidenum">
              <a:rPr lang="en-US" smtClean="0"/>
              <a:t>15</a:t>
            </a:fld>
            <a:endParaRPr lang="en-US"/>
          </a:p>
        </p:txBody>
      </p:sp>
    </p:spTree>
    <p:extLst>
      <p:ext uri="{BB962C8B-B14F-4D97-AF65-F5344CB8AC3E}">
        <p14:creationId xmlns:p14="http://schemas.microsoft.com/office/powerpoint/2010/main" val="19435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8903" y="600891"/>
            <a:ext cx="10781211" cy="6432530"/>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t>Để</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được</a:t>
            </a:r>
            <a:r>
              <a:rPr lang="en-US" sz="2000" dirty="0" smtClean="0"/>
              <a:t> </a:t>
            </a:r>
            <a:r>
              <a:rPr lang="en-US" sz="2000" dirty="0" err="1" smtClean="0"/>
              <a:t>chúng</a:t>
            </a:r>
            <a:r>
              <a:rPr lang="en-US" sz="2000" dirty="0" smtClean="0"/>
              <a:t> ta </a:t>
            </a:r>
            <a:r>
              <a:rPr lang="en-US" sz="2000" dirty="0" err="1" smtClean="0"/>
              <a:t>cần</a:t>
            </a:r>
            <a:r>
              <a:rPr lang="en-US" sz="2000" dirty="0" smtClean="0"/>
              <a:t> </a:t>
            </a:r>
            <a:r>
              <a:rPr lang="en-US" sz="2000" dirty="0" err="1" smtClean="0"/>
              <a:t>biết</a:t>
            </a:r>
            <a:r>
              <a:rPr lang="en-US" sz="2000" dirty="0" smtClean="0"/>
              <a:t> </a:t>
            </a:r>
            <a:r>
              <a:rPr lang="en-US" sz="2000" dirty="0" err="1" smtClean="0"/>
              <a:t>mức</a:t>
            </a:r>
            <a:r>
              <a:rPr lang="en-US" sz="2000" dirty="0" smtClean="0"/>
              <a:t> </a:t>
            </a:r>
            <a:r>
              <a:rPr lang="en-US" sz="2000" dirty="0" err="1" smtClean="0"/>
              <a:t>độ</a:t>
            </a:r>
            <a:r>
              <a:rPr lang="en-US" sz="2000" dirty="0" smtClean="0"/>
              <a:t> </a:t>
            </a:r>
            <a:r>
              <a:rPr lang="en-US" sz="2000" dirty="0" err="1" smtClean="0"/>
              <a:t>thỏa</a:t>
            </a:r>
            <a:r>
              <a:rPr lang="en-US" sz="2000" dirty="0" smtClean="0"/>
              <a:t> </a:t>
            </a:r>
            <a:r>
              <a:rPr lang="en-US" sz="2000" dirty="0" err="1" smtClean="0"/>
              <a:t>mãn</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tức</a:t>
            </a:r>
            <a:r>
              <a:rPr lang="en-US" sz="2000" dirty="0" smtClean="0"/>
              <a:t> </a:t>
            </a:r>
            <a:r>
              <a:rPr lang="en-US" sz="2000" dirty="0" err="1" smtClean="0"/>
              <a:t>là</a:t>
            </a:r>
            <a:r>
              <a:rPr lang="en-US" sz="2000" dirty="0" smtClean="0"/>
              <a:t> </a:t>
            </a:r>
            <a:r>
              <a:rPr lang="en-US" sz="2000" dirty="0" err="1" smtClean="0"/>
              <a:t>diễn</a:t>
            </a:r>
            <a:r>
              <a:rPr lang="en-US" sz="2000" dirty="0" smtClean="0"/>
              <a:t> </a:t>
            </a:r>
            <a:r>
              <a:rPr lang="en-US" sz="2000" dirty="0" err="1" smtClean="0"/>
              <a:t>dịch</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Cụ</a:t>
            </a:r>
            <a:r>
              <a:rPr lang="en-US" sz="2000" dirty="0" smtClean="0"/>
              <a:t> </a:t>
            </a:r>
            <a:r>
              <a:rPr lang="en-US" sz="2000" dirty="0" err="1" smtClean="0"/>
              <a:t>thể</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Diễn</a:t>
            </a:r>
            <a:r>
              <a:rPr lang="en-US" sz="2000" dirty="0" smtClean="0"/>
              <a:t> </a:t>
            </a:r>
            <a:r>
              <a:rPr lang="en-US" sz="2000" dirty="0" err="1" smtClean="0"/>
              <a:t>dịch</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latin typeface="Arial" panose="020B0604020202020204" pitchFamily="34" charset="0"/>
                <a:cs typeface="Arial" panose="020B0604020202020204" pitchFamily="34" charset="0"/>
              </a:rPr>
              <a:t>x.A</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Symbol" panose="05050102010706020507" pitchFamily="18" charset="2"/>
              </a:rPr>
              <a:t>(</a:t>
            </a:r>
            <a:r>
              <a:rPr lang="en-US" sz="2000" dirty="0" err="1" smtClean="0">
                <a:latin typeface="Arial" panose="020B0604020202020204" pitchFamily="34" charset="0"/>
                <a:cs typeface="Arial" panose="020B0604020202020204" pitchFamily="34" charset="0"/>
                <a:sym typeface="Symbol" panose="05050102010706020507" pitchFamily="18" charset="2"/>
              </a:rPr>
              <a:t>tê</a:t>
            </a:r>
            <a:r>
              <a:rPr lang="en-US" sz="2000" dirty="0" smtClean="0">
                <a:latin typeface="Arial" panose="020B0604020202020204" pitchFamily="34" charset="0"/>
                <a:cs typeface="Arial" panose="020B0604020202020204" pitchFamily="34" charset="0"/>
                <a:sym typeface="Symbol" panose="05050102010706020507" pitchFamily="18" charset="2"/>
              </a:rPr>
              <a:t>-ta)</a:t>
            </a:r>
            <a:r>
              <a:rPr lang="en-US" sz="2000" dirty="0" smtClean="0">
                <a:latin typeface="Arial" panose="020B0604020202020204" pitchFamily="34" charset="0"/>
                <a:cs typeface="Arial" panose="020B0604020202020204" pitchFamily="34" charset="0"/>
              </a:rPr>
              <a:t> c </a:t>
            </a:r>
            <a:r>
              <a:rPr lang="en-US" sz="2000" dirty="0" err="1" smtClean="0">
                <a:latin typeface="Arial" panose="020B0604020202020204" pitchFamily="34" charset="0"/>
                <a:cs typeface="Arial" panose="020B0604020202020204" pitchFamily="34" charset="0"/>
              </a:rPr>
              <a:t>đối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khoảng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thuộc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hệ</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tê</a:t>
            </a:r>
            <a:r>
              <a:rPr lang="en-US" sz="2000" dirty="0" smtClean="0">
                <a:latin typeface="Arial" panose="020B0604020202020204" pitchFamily="34" charset="0"/>
                <a:cs typeface="Arial" panose="020B0604020202020204" pitchFamily="34" charset="0"/>
              </a:rPr>
              <a:t>-ta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x.A1=x.A2 </a:t>
            </a:r>
            <a:r>
              <a:rPr lang="en-US" sz="2000" dirty="0" err="1" smtClean="0">
                <a:latin typeface="Arial" panose="020B0604020202020204" pitchFamily="34" charset="0"/>
                <a:cs typeface="Arial" panose="020B0604020202020204" pitchFamily="34" charset="0"/>
              </a:rPr>
              <a:t>đối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khoảng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thuộc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A1, A2 </a:t>
            </a:r>
            <a:r>
              <a:rPr lang="en-US" sz="2000" dirty="0" err="1" smtClean="0">
                <a:latin typeface="Arial" panose="020B0604020202020204" pitchFamily="34" charset="0"/>
                <a:cs typeface="Arial" panose="020B0604020202020204" pitchFamily="34" charset="0"/>
              </a:rPr>
              <a:t>bằng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hội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hội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đó</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a:latin typeface="Arial" panose="020B0604020202020204" pitchFamily="34" charset="0"/>
                <a:cs typeface="Arial" panose="020B0604020202020204" pitchFamily="34" charset="0"/>
              </a:rPr>
              <a:t>Diễn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tuyển</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tuyển</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p>
          <a:p>
            <a:r>
              <a:rPr lang="en-US" dirty="0" smtClean="0"/>
              <a:t> </a:t>
            </a:r>
            <a:endParaRPr lang="en-US"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16</a:t>
            </a:fld>
            <a:endParaRPr lang="en-US" sz="3200" dirty="0"/>
          </a:p>
        </p:txBody>
      </p:sp>
    </p:spTree>
    <p:extLst>
      <p:ext uri="{BB962C8B-B14F-4D97-AF65-F5344CB8AC3E}">
        <p14:creationId xmlns:p14="http://schemas.microsoft.com/office/powerpoint/2010/main" val="195614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4663" y="2264229"/>
            <a:ext cx="898724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Ví dụ trong quan hệ bệnh nhân diễn dịch của biểu thức chọn tìm tất cả các bệnh nhân bị cả 2 bệnh viên gan và xơ gan với khoảng xác suất từ 0.2 đến 0.5</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17</a:t>
            </a:fld>
            <a:endParaRPr lang="en-US" sz="3200" dirty="0"/>
          </a:p>
        </p:txBody>
      </p:sp>
    </p:spTree>
    <p:extLst>
      <p:ext uri="{BB962C8B-B14F-4D97-AF65-F5344CB8AC3E}">
        <p14:creationId xmlns:p14="http://schemas.microsoft.com/office/powerpoint/2010/main" val="119285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5C1E730-9EA9-48CD-B7AD-9139A5D91F4B}" type="slidenum">
              <a:rPr lang="en-US" smtClean="0"/>
              <a:t>18</a:t>
            </a:fld>
            <a:endParaRPr lang="en-US"/>
          </a:p>
        </p:txBody>
      </p:sp>
    </p:spTree>
    <p:extLst>
      <p:ext uri="{BB962C8B-B14F-4D97-AF65-F5344CB8AC3E}">
        <p14:creationId xmlns:p14="http://schemas.microsoft.com/office/powerpoint/2010/main" val="203547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2480" y="757646"/>
            <a:ext cx="10415451"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Để</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được</a:t>
            </a:r>
            <a:r>
              <a:rPr lang="en-US" sz="2400" dirty="0" smtClean="0"/>
              <a:t> </a:t>
            </a:r>
            <a:r>
              <a:rPr lang="en-US" sz="2400" dirty="0" err="1" smtClean="0"/>
              <a:t>chúng</a:t>
            </a:r>
            <a:r>
              <a:rPr lang="en-US" sz="2400" dirty="0" smtClean="0"/>
              <a:t> ta </a:t>
            </a:r>
            <a:r>
              <a:rPr lang="en-US" sz="2400" dirty="0" err="1" smtClean="0"/>
              <a:t>cần</a:t>
            </a:r>
            <a:r>
              <a:rPr lang="en-US" sz="2400" dirty="0" smtClean="0"/>
              <a:t> </a:t>
            </a:r>
            <a:r>
              <a:rPr lang="en-US" sz="2400" dirty="0" err="1" smtClean="0"/>
              <a:t>định</a:t>
            </a:r>
            <a:r>
              <a:rPr lang="en-US" sz="2400" dirty="0" smtClean="0"/>
              <a:t> </a:t>
            </a:r>
            <a:r>
              <a:rPr lang="en-US" sz="2400" dirty="0" err="1" smtClean="0"/>
              <a:t>nghĩa</a:t>
            </a:r>
            <a:r>
              <a:rPr lang="en-US" sz="2400" dirty="0" smtClean="0"/>
              <a:t> </a:t>
            </a:r>
            <a:r>
              <a:rPr lang="en-US" sz="2400" dirty="0" err="1" smtClean="0"/>
              <a:t>được</a:t>
            </a:r>
            <a:r>
              <a:rPr lang="en-US" sz="2400" dirty="0" smtClean="0"/>
              <a:t> </a:t>
            </a:r>
            <a:r>
              <a:rPr lang="en-US" sz="2400" dirty="0" err="1" smtClean="0"/>
              <a:t>sự</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của</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là</a:t>
            </a:r>
            <a:r>
              <a:rPr lang="en-US" sz="2400" dirty="0" smtClean="0"/>
              <a:t> E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khoảng</a:t>
            </a:r>
            <a:r>
              <a:rPr lang="en-US" sz="2400" dirty="0" smtClean="0"/>
              <a:t> </a:t>
            </a:r>
            <a:r>
              <a:rPr lang="en-US" sz="2400" dirty="0" err="1" smtClean="0"/>
              <a:t>xác</a:t>
            </a:r>
            <a:r>
              <a:rPr lang="en-US" sz="2400" dirty="0" smtClean="0"/>
              <a:t> </a:t>
            </a:r>
            <a:r>
              <a:rPr lang="en-US" sz="2400" dirty="0" err="1" smtClean="0"/>
              <a:t>suất</a:t>
            </a:r>
            <a:r>
              <a:rPr lang="en-US" sz="2400" dirty="0" smtClean="0"/>
              <a:t> L,U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diễn</a:t>
            </a:r>
            <a:r>
              <a:rPr lang="en-US" sz="2400" dirty="0" smtClean="0"/>
              <a:t> </a:t>
            </a:r>
            <a:r>
              <a:rPr lang="en-US" sz="2400" dirty="0" err="1" smtClean="0"/>
              <a:t>dịch</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của</a:t>
            </a:r>
            <a:r>
              <a:rPr lang="en-US" sz="2400" dirty="0" smtClean="0"/>
              <a:t> </a:t>
            </a:r>
            <a:r>
              <a:rPr lang="en-US" sz="2400" dirty="0" err="1" smtClean="0"/>
              <a:t>biểu</a:t>
            </a:r>
            <a:r>
              <a:rPr lang="en-US" sz="2400" dirty="0" smtClean="0"/>
              <a:t> </a:t>
            </a:r>
            <a:r>
              <a:rPr lang="en-US" sz="2400" dirty="0" err="1" smtClean="0"/>
              <a:t>thức</a:t>
            </a:r>
            <a:r>
              <a:rPr lang="en-US" sz="2400" dirty="0" smtClean="0"/>
              <a:t> </a:t>
            </a:r>
            <a:r>
              <a:rPr lang="en-US" sz="2400" dirty="0" err="1" smtClean="0"/>
              <a:t>chọn</a:t>
            </a:r>
            <a:r>
              <a:rPr lang="en-US" sz="2400" dirty="0" smtClean="0"/>
              <a:t> E </a:t>
            </a:r>
            <a:r>
              <a:rPr lang="en-US" sz="2400" dirty="0" err="1" smtClean="0"/>
              <a:t>đối</a:t>
            </a:r>
            <a:r>
              <a:rPr lang="en-US" sz="2400" dirty="0" smtClean="0"/>
              <a:t> </a:t>
            </a:r>
            <a:r>
              <a:rPr lang="en-US" sz="2400" dirty="0" err="1" smtClean="0"/>
              <a:t>với</a:t>
            </a:r>
            <a:r>
              <a:rPr lang="en-US" sz="2400" dirty="0" smtClean="0"/>
              <a:t> </a:t>
            </a:r>
            <a:r>
              <a:rPr lang="en-US" sz="2400" dirty="0" err="1" smtClean="0"/>
              <a:t>bộ</a:t>
            </a:r>
            <a:r>
              <a:rPr lang="en-US" sz="2400" dirty="0" smtClean="0"/>
              <a:t> t </a:t>
            </a:r>
            <a:r>
              <a:rPr lang="en-US" sz="2400" dirty="0" err="1" smtClean="0"/>
              <a:t>nằm</a:t>
            </a:r>
            <a:r>
              <a:rPr lang="en-US" sz="2400" dirty="0" smtClean="0"/>
              <a:t> </a:t>
            </a:r>
            <a:r>
              <a:rPr lang="en-US" sz="2400" dirty="0" err="1" smtClean="0"/>
              <a:t>trong</a:t>
            </a:r>
            <a:r>
              <a:rPr lang="en-US" sz="2400" dirty="0" smtClean="0"/>
              <a:t> </a:t>
            </a:r>
            <a:r>
              <a:rPr lang="en-US" sz="2400" dirty="0" err="1" smtClean="0"/>
              <a:t>khoảng</a:t>
            </a:r>
            <a:r>
              <a:rPr lang="en-US" sz="2400" dirty="0" smtClean="0"/>
              <a:t> L,U</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phủ</a:t>
            </a:r>
            <a:r>
              <a:rPr lang="en-US" sz="2400" dirty="0" smtClean="0"/>
              <a:t> </a:t>
            </a:r>
            <a:r>
              <a:rPr lang="en-US" sz="2400" dirty="0" err="1" smtClean="0"/>
              <a:t>định</a:t>
            </a:r>
            <a:r>
              <a:rPr lang="en-US" sz="2400" dirty="0" smtClean="0"/>
              <a:t> </a:t>
            </a:r>
            <a:r>
              <a:rPr lang="en-US" sz="2400" dirty="0" err="1" smtClean="0"/>
              <a:t>của</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bộ</a:t>
            </a:r>
            <a:r>
              <a:rPr lang="en-US" sz="2400" dirty="0" smtClean="0"/>
              <a:t> t </a:t>
            </a:r>
            <a:r>
              <a:rPr lang="en-US" sz="2400" dirty="0" err="1" smtClean="0"/>
              <a:t>không</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đó</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một</a:t>
            </a:r>
            <a:r>
              <a:rPr lang="en-US" sz="2400" dirty="0" smtClean="0"/>
              <a:t> </a:t>
            </a:r>
            <a:r>
              <a:rPr lang="en-US" sz="2400" dirty="0" err="1" smtClean="0"/>
              <a:t>hội</a:t>
            </a:r>
            <a:r>
              <a:rPr lang="en-US" sz="2400" dirty="0" smtClean="0"/>
              <a:t> logic </a:t>
            </a:r>
            <a:r>
              <a:rPr lang="en-US" sz="2400" dirty="0" err="1" smtClean="0"/>
              <a:t>hai</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nó</a:t>
            </a:r>
            <a:r>
              <a:rPr lang="en-US" sz="2400" dirty="0" smtClean="0"/>
              <a:t> </a:t>
            </a:r>
            <a:r>
              <a:rPr lang="en-US" sz="2400" dirty="0" err="1" smtClean="0"/>
              <a:t>thỏa</a:t>
            </a:r>
            <a:r>
              <a:rPr lang="en-US" sz="2400" dirty="0" smtClean="0"/>
              <a:t> </a:t>
            </a:r>
            <a:r>
              <a:rPr lang="en-US" sz="2400" dirty="0" err="1" smtClean="0"/>
              <a:t>mảng</a:t>
            </a:r>
            <a:r>
              <a:rPr lang="en-US" sz="2400" dirty="0" smtClean="0"/>
              <a:t> </a:t>
            </a:r>
            <a:r>
              <a:rPr lang="en-US" sz="2400" dirty="0" err="1" smtClean="0"/>
              <a:t>đồng</a:t>
            </a:r>
            <a:r>
              <a:rPr lang="en-US" sz="2400" dirty="0" smtClean="0"/>
              <a:t> </a:t>
            </a:r>
            <a:r>
              <a:rPr lang="en-US" sz="2400" dirty="0" err="1" smtClean="0"/>
              <a:t>thời</a:t>
            </a:r>
            <a:r>
              <a:rPr lang="en-US" sz="2400" dirty="0" smtClean="0"/>
              <a:t> </a:t>
            </a:r>
            <a:r>
              <a:rPr lang="en-US" sz="2400" dirty="0" err="1" smtClean="0"/>
              <a:t>cả</a:t>
            </a:r>
            <a:r>
              <a:rPr lang="en-US" sz="2400" dirty="0" smtClean="0"/>
              <a:t> </a:t>
            </a:r>
            <a:r>
              <a:rPr lang="en-US" sz="2400" dirty="0" err="1" smtClean="0"/>
              <a:t>hai</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một</a:t>
            </a:r>
            <a:r>
              <a:rPr lang="en-US" sz="2400" dirty="0" smtClean="0"/>
              <a:t> </a:t>
            </a:r>
            <a:r>
              <a:rPr lang="en-US" sz="2400" dirty="0" err="1" smtClean="0"/>
              <a:t>tuyển</a:t>
            </a:r>
            <a:r>
              <a:rPr lang="en-US" sz="2400" dirty="0" smtClean="0"/>
              <a:t> logic 2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nó</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này</a:t>
            </a:r>
            <a:r>
              <a:rPr lang="en-US" sz="2400" dirty="0" smtClean="0"/>
              <a:t> </a:t>
            </a:r>
            <a:r>
              <a:rPr lang="en-US" sz="2400" dirty="0" err="1" smtClean="0"/>
              <a:t>hoặc</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kia</a:t>
            </a:r>
            <a:r>
              <a:rPr lang="en-US" sz="2400" dirty="0" smtClean="0"/>
              <a:t>.</a:t>
            </a:r>
            <a:endParaRPr lang="en-US" sz="24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19</a:t>
            </a:fld>
            <a:endParaRPr lang="en-US" sz="3200" dirty="0"/>
          </a:p>
        </p:txBody>
      </p:sp>
    </p:spTree>
    <p:extLst>
      <p:ext uri="{BB962C8B-B14F-4D97-AF65-F5344CB8AC3E}">
        <p14:creationId xmlns:p14="http://schemas.microsoft.com/office/powerpoint/2010/main" val="345396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3143" y="905691"/>
            <a:ext cx="11286308" cy="4832092"/>
          </a:xfrm>
          <a:prstGeom prst="rect">
            <a:avLst/>
          </a:prstGeom>
          <a:noFill/>
        </p:spPr>
        <p:txBody>
          <a:bodyPr wrap="square" rtlCol="0">
            <a:spAutoFit/>
          </a:bodyPr>
          <a:lstStyle/>
          <a:p>
            <a:r>
              <a:rPr lang="en-US" sz="2800" dirty="0" err="1" smtClean="0"/>
              <a:t>Báo</a:t>
            </a:r>
            <a:r>
              <a:rPr lang="en-US" sz="2800" dirty="0" smtClean="0"/>
              <a:t> </a:t>
            </a:r>
            <a:r>
              <a:rPr lang="en-US" sz="2800" dirty="0" err="1" smtClean="0"/>
              <a:t>cáo</a:t>
            </a:r>
            <a:r>
              <a:rPr lang="en-US" sz="2800" dirty="0" smtClean="0"/>
              <a:t> </a:t>
            </a:r>
            <a:r>
              <a:rPr lang="en-US" sz="2800" dirty="0" err="1" smtClean="0"/>
              <a:t>khóa</a:t>
            </a:r>
            <a:r>
              <a:rPr lang="en-US" sz="2800" dirty="0" smtClean="0"/>
              <a:t> </a:t>
            </a:r>
            <a:r>
              <a:rPr lang="en-US" sz="2800" dirty="0" err="1" smtClean="0"/>
              <a:t>luận</a:t>
            </a:r>
            <a:r>
              <a:rPr lang="en-US" sz="2800" dirty="0" smtClean="0"/>
              <a:t> </a:t>
            </a:r>
            <a:r>
              <a:rPr lang="en-US" sz="2800" dirty="0" err="1" smtClean="0"/>
              <a:t>tốt</a:t>
            </a:r>
            <a:r>
              <a:rPr lang="en-US" sz="2800" dirty="0" smtClean="0"/>
              <a:t> </a:t>
            </a:r>
            <a:r>
              <a:rPr lang="en-US" sz="2800" dirty="0" err="1" smtClean="0"/>
              <a:t>nghiệp</a:t>
            </a:r>
            <a:r>
              <a:rPr lang="en-US" sz="2800" dirty="0" smtClean="0"/>
              <a:t> </a:t>
            </a:r>
            <a:r>
              <a:rPr lang="en-US" sz="2800" dirty="0" err="1" smtClean="0"/>
              <a:t>của</a:t>
            </a:r>
            <a:r>
              <a:rPr lang="en-US" sz="2800" dirty="0" smtClean="0"/>
              <a:t> </a:t>
            </a:r>
            <a:r>
              <a:rPr lang="en-US" sz="2800" dirty="0" err="1" smtClean="0"/>
              <a:t>chúng</a:t>
            </a:r>
            <a:r>
              <a:rPr lang="en-US" sz="2800" dirty="0" smtClean="0"/>
              <a:t> </a:t>
            </a:r>
            <a:r>
              <a:rPr lang="en-US" sz="2800" dirty="0" err="1" smtClean="0"/>
              <a:t>em</a:t>
            </a:r>
            <a:r>
              <a:rPr lang="en-US" sz="2800" dirty="0" smtClean="0"/>
              <a:t> </a:t>
            </a:r>
            <a:r>
              <a:rPr lang="en-US" sz="2800" dirty="0" err="1" smtClean="0"/>
              <a:t>gồm</a:t>
            </a:r>
            <a:r>
              <a:rPr lang="en-US" sz="2800" dirty="0" smtClean="0"/>
              <a:t> 5 </a:t>
            </a:r>
            <a:r>
              <a:rPr lang="en-US" sz="2800" dirty="0" err="1" smtClean="0"/>
              <a:t>phần</a:t>
            </a:r>
            <a:r>
              <a:rPr lang="en-US" sz="2800" dirty="0" smtClean="0"/>
              <a:t>:</a:t>
            </a:r>
          </a:p>
          <a:p>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nhất</a:t>
            </a:r>
            <a:r>
              <a:rPr lang="en-US" sz="2800" dirty="0" smtClean="0"/>
              <a:t>, </a:t>
            </a:r>
            <a:r>
              <a:rPr lang="en-US" sz="2800" dirty="0" err="1" smtClean="0"/>
              <a:t>là</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về</a:t>
            </a:r>
            <a:r>
              <a:rPr lang="en-US" sz="2800" dirty="0" smtClean="0"/>
              <a:t> </a:t>
            </a:r>
            <a:r>
              <a:rPr lang="en-US" sz="2800" dirty="0" err="1" smtClean="0"/>
              <a:t>đề</a:t>
            </a:r>
            <a:r>
              <a:rPr lang="en-US" sz="2800" dirty="0" smtClean="0"/>
              <a:t> </a:t>
            </a:r>
            <a:r>
              <a:rPr lang="en-US" sz="2800" dirty="0" err="1" smtClean="0"/>
              <a:t>tài</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hai</a:t>
            </a:r>
            <a:r>
              <a:rPr lang="en-US" sz="2800" dirty="0" smtClean="0"/>
              <a:t>, </a:t>
            </a:r>
            <a:r>
              <a:rPr lang="en-US" sz="2800" dirty="0" err="1" smtClean="0"/>
              <a:t>là</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về</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ba</a:t>
            </a:r>
            <a:r>
              <a:rPr lang="en-US" sz="2800" dirty="0" smtClean="0"/>
              <a:t>, </a:t>
            </a:r>
            <a:r>
              <a:rPr lang="en-US" sz="2800" dirty="0" err="1" smtClean="0"/>
              <a:t>là</a:t>
            </a:r>
            <a:r>
              <a:rPr lang="en-US" sz="2800" dirty="0" smtClean="0"/>
              <a:t> </a:t>
            </a:r>
            <a:r>
              <a:rPr lang="en-US" sz="2800" dirty="0" err="1" smtClean="0"/>
              <a:t>nói</a:t>
            </a:r>
            <a:r>
              <a:rPr lang="en-US" sz="2800" dirty="0" smtClean="0"/>
              <a:t> </a:t>
            </a:r>
            <a:r>
              <a:rPr lang="en-US" sz="2800" dirty="0" err="1" smtClean="0"/>
              <a:t>về</a:t>
            </a:r>
            <a:r>
              <a:rPr lang="en-US" sz="2800" dirty="0" smtClean="0"/>
              <a:t> </a:t>
            </a:r>
            <a:r>
              <a:rPr lang="en-US" sz="2800" dirty="0" err="1" smtClean="0"/>
              <a:t>các</a:t>
            </a:r>
            <a:r>
              <a:rPr lang="en-US" sz="2800" dirty="0" smtClean="0"/>
              <a:t> </a:t>
            </a:r>
            <a:r>
              <a:rPr lang="en-US" sz="2800" dirty="0" err="1" smtClean="0"/>
              <a:t>phép</a:t>
            </a:r>
            <a:r>
              <a:rPr lang="en-US" sz="2800" dirty="0" smtClean="0"/>
              <a:t> </a:t>
            </a:r>
            <a:r>
              <a:rPr lang="en-US" sz="2800" dirty="0" err="1" smtClean="0"/>
              <a:t>toán</a:t>
            </a:r>
            <a:r>
              <a:rPr lang="en-US" sz="2800" dirty="0" smtClean="0"/>
              <a:t> </a:t>
            </a:r>
            <a:r>
              <a:rPr lang="en-US" sz="2800" dirty="0" err="1" smtClean="0"/>
              <a:t>đại</a:t>
            </a:r>
            <a:r>
              <a:rPr lang="en-US" sz="2800" dirty="0" smtClean="0"/>
              <a:t> </a:t>
            </a:r>
            <a:r>
              <a:rPr lang="en-US" sz="2800" dirty="0" err="1" smtClean="0"/>
              <a:t>số</a:t>
            </a:r>
            <a:r>
              <a:rPr lang="en-US" sz="2800" dirty="0" smtClean="0"/>
              <a:t> </a:t>
            </a:r>
            <a:r>
              <a:rPr lang="en-US" sz="2800" dirty="0" err="1" smtClean="0"/>
              <a:t>trên</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này</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tư</a:t>
            </a:r>
            <a:r>
              <a:rPr lang="en-US" sz="2800" dirty="0" smtClean="0"/>
              <a:t>, </a:t>
            </a:r>
            <a:r>
              <a:rPr lang="en-US" sz="2800" dirty="0" err="1" smtClean="0"/>
              <a:t>là</a:t>
            </a:r>
            <a:r>
              <a:rPr lang="en-US" sz="2800" dirty="0" smtClean="0"/>
              <a:t> </a:t>
            </a:r>
            <a:r>
              <a:rPr lang="en-US" sz="2800" dirty="0" err="1" smtClean="0"/>
              <a:t>trình</a:t>
            </a:r>
            <a:r>
              <a:rPr lang="en-US" sz="2800" dirty="0" smtClean="0"/>
              <a:t> </a:t>
            </a:r>
            <a:r>
              <a:rPr lang="en-US" sz="2800" dirty="0" err="1" smtClean="0"/>
              <a:t>bày</a:t>
            </a:r>
            <a:r>
              <a:rPr lang="en-US" sz="2800" dirty="0" smtClean="0"/>
              <a:t> </a:t>
            </a:r>
            <a:r>
              <a:rPr lang="en-US" sz="2800" dirty="0" err="1" smtClean="0"/>
              <a:t>về</a:t>
            </a:r>
            <a:r>
              <a:rPr lang="en-US" sz="2800" dirty="0" smtClean="0"/>
              <a:t> </a:t>
            </a:r>
            <a:r>
              <a:rPr lang="en-US" sz="2800" dirty="0" err="1" smtClean="0"/>
              <a:t>hệ</a:t>
            </a:r>
            <a:r>
              <a:rPr lang="en-US" sz="2800" dirty="0" smtClean="0"/>
              <a:t> </a:t>
            </a:r>
            <a:r>
              <a:rPr lang="en-US" sz="2800" dirty="0" err="1" smtClean="0"/>
              <a:t>quản</a:t>
            </a:r>
            <a:r>
              <a:rPr lang="en-US" sz="2800" dirty="0" smtClean="0"/>
              <a:t> </a:t>
            </a:r>
            <a:r>
              <a:rPr lang="en-US" sz="2800" dirty="0" err="1" smtClean="0"/>
              <a:t>trị</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đã</a:t>
            </a:r>
            <a:r>
              <a:rPr lang="en-US" sz="2800" dirty="0" smtClean="0"/>
              <a:t> </a:t>
            </a:r>
            <a:r>
              <a:rPr lang="en-US" sz="2800" dirty="0" err="1" smtClean="0"/>
              <a:t>xây</a:t>
            </a:r>
            <a:r>
              <a:rPr lang="en-US" sz="2800" dirty="0" smtClean="0"/>
              <a:t> </a:t>
            </a:r>
            <a:r>
              <a:rPr lang="en-US" sz="2800" dirty="0" err="1" smtClean="0"/>
              <a:t>dựng</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năm</a:t>
            </a:r>
            <a:r>
              <a:rPr lang="en-US" sz="2800" dirty="0" smtClean="0"/>
              <a:t>, </a:t>
            </a:r>
            <a:r>
              <a:rPr lang="en-US" sz="2800" dirty="0" err="1" smtClean="0"/>
              <a:t>là</a:t>
            </a:r>
            <a:r>
              <a:rPr lang="en-US" sz="2800" dirty="0" smtClean="0"/>
              <a:t> </a:t>
            </a:r>
            <a:r>
              <a:rPr lang="en-US" sz="2800" dirty="0" err="1" smtClean="0"/>
              <a:t>tóm</a:t>
            </a:r>
            <a:r>
              <a:rPr lang="en-US" sz="2800" dirty="0" smtClean="0"/>
              <a:t> </a:t>
            </a:r>
            <a:r>
              <a:rPr lang="en-US" sz="2800" dirty="0" err="1" smtClean="0"/>
              <a:t>tắt</a:t>
            </a:r>
            <a:r>
              <a:rPr lang="en-US" sz="2800" dirty="0" smtClean="0"/>
              <a:t> </a:t>
            </a:r>
            <a:r>
              <a:rPr lang="en-US" sz="2800" dirty="0" err="1" smtClean="0"/>
              <a:t>hướng</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của</a:t>
            </a:r>
            <a:r>
              <a:rPr lang="en-US" sz="2800" dirty="0" smtClean="0"/>
              <a:t> </a:t>
            </a:r>
            <a:r>
              <a:rPr lang="en-US" sz="2800" dirty="0" err="1" smtClean="0"/>
              <a:t>đề</a:t>
            </a:r>
            <a:r>
              <a:rPr lang="en-US" sz="2800" dirty="0" smtClean="0"/>
              <a:t> </a:t>
            </a:r>
            <a:r>
              <a:rPr lang="en-US" sz="2800" dirty="0" err="1" smtClean="0"/>
              <a:t>tài</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2</a:t>
            </a:fld>
            <a:endParaRPr lang="en-US" sz="3200" dirty="0"/>
          </a:p>
        </p:txBody>
      </p:sp>
    </p:spTree>
    <p:extLst>
      <p:ext uri="{BB962C8B-B14F-4D97-AF65-F5344CB8AC3E}">
        <p14:creationId xmlns:p14="http://schemas.microsoft.com/office/powerpoint/2010/main" val="836440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1" y="2333896"/>
            <a:ext cx="11625943" cy="954107"/>
          </a:xfrm>
          <a:prstGeom prst="rect">
            <a:avLst/>
          </a:prstGeom>
          <a:noFill/>
        </p:spPr>
        <p:txBody>
          <a:bodyPr wrap="square" rtlCol="0">
            <a:spAutoFit/>
          </a:bodyPr>
          <a:lstStyle/>
          <a:p>
            <a:r>
              <a:rPr lang="en-US" sz="2800" dirty="0" err="1" smtClean="0"/>
              <a:t>Phép</a:t>
            </a:r>
            <a:r>
              <a:rPr lang="en-US" sz="2800" dirty="0" smtClean="0"/>
              <a:t> </a:t>
            </a:r>
            <a:r>
              <a:rPr lang="en-US" sz="2800" dirty="0" err="1" smtClean="0"/>
              <a:t>chọn</a:t>
            </a:r>
            <a:r>
              <a:rPr lang="en-US" sz="2800" dirty="0" smtClean="0"/>
              <a:t> </a:t>
            </a:r>
            <a:r>
              <a:rPr lang="en-US" sz="2800" dirty="0" err="1" smtClean="0"/>
              <a:t>trên</a:t>
            </a:r>
            <a:r>
              <a:rPr lang="en-US" sz="2800" dirty="0" smtClean="0"/>
              <a:t> r </a:t>
            </a:r>
            <a:r>
              <a:rPr lang="en-US" sz="2800" dirty="0" err="1" smtClean="0"/>
              <a:t>theo</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smtClean="0">
                <a:latin typeface="Arial" panose="020B0604020202020204" pitchFamily="34" charset="0"/>
                <a:cs typeface="Arial" panose="020B0604020202020204" pitchFamily="34" charset="0"/>
                <a:sym typeface="Symbol" panose="05050102010706020507" pitchFamily="18" charset="2"/>
              </a:rPr>
              <a:t>(phi) </a:t>
            </a:r>
            <a:r>
              <a:rPr lang="en-US" sz="2800" dirty="0" err="1" smtClean="0">
                <a:latin typeface="Arial" panose="020B0604020202020204" pitchFamily="34" charset="0"/>
                <a:cs typeface="Arial" panose="020B0604020202020204" pitchFamily="34" charset="0"/>
                <a:sym typeface="Symbol" panose="05050102010706020507" pitchFamily="18" charset="2"/>
              </a:rPr>
              <a:t>được</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định</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nghĩa</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Tập</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tất</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cả</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các</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bộ</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thỏa</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mãng</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điều</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kiện</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chọn</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đó</a:t>
            </a:r>
            <a:r>
              <a:rPr lang="en-US" sz="2800" dirty="0" smtClean="0">
                <a:latin typeface="Arial" panose="020B0604020202020204" pitchFamily="34" charset="0"/>
                <a:cs typeface="Arial" panose="020B0604020202020204" pitchFamily="34" charset="0"/>
                <a:sym typeface="Symbol" panose="05050102010706020507" pitchFamily="18" charset="2"/>
              </a:rPr>
              <a:t>.</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20</a:t>
            </a:fld>
            <a:endParaRPr lang="en-US" sz="3200" dirty="0"/>
          </a:p>
        </p:txBody>
      </p:sp>
    </p:spTree>
    <p:extLst>
      <p:ext uri="{BB962C8B-B14F-4D97-AF65-F5344CB8AC3E}">
        <p14:creationId xmlns:p14="http://schemas.microsoft.com/office/powerpoint/2010/main" val="1666839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5C1E730-9EA9-48CD-B7AD-9139A5D91F4B}" type="slidenum">
              <a:rPr lang="en-US" smtClean="0"/>
              <a:t>21</a:t>
            </a:fld>
            <a:endParaRPr lang="en-US"/>
          </a:p>
        </p:txBody>
      </p:sp>
    </p:spTree>
    <p:extLst>
      <p:ext uri="{BB962C8B-B14F-4D97-AF65-F5344CB8AC3E}">
        <p14:creationId xmlns:p14="http://schemas.microsoft.com/office/powerpoint/2010/main" val="309371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5C1E730-9EA9-48CD-B7AD-9139A5D91F4B}" type="slidenum">
              <a:rPr lang="en-US" smtClean="0"/>
              <a:t>22</a:t>
            </a:fld>
            <a:endParaRPr lang="en-US"/>
          </a:p>
        </p:txBody>
      </p:sp>
    </p:spTree>
    <p:extLst>
      <p:ext uri="{BB962C8B-B14F-4D97-AF65-F5344CB8AC3E}">
        <p14:creationId xmlns:p14="http://schemas.microsoft.com/office/powerpoint/2010/main" val="313689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680" y="548640"/>
            <a:ext cx="10937966" cy="3600986"/>
          </a:xfrm>
          <a:prstGeom prst="rect">
            <a:avLst/>
          </a:prstGeom>
          <a:noFill/>
        </p:spPr>
        <p:txBody>
          <a:bodyPr wrap="square" rtlCol="0">
            <a:spAutoFit/>
          </a:bodyPr>
          <a:lstStyle/>
          <a:p>
            <a:r>
              <a:rPr lang="en-US" sz="2800" dirty="0" err="1" smtClean="0"/>
              <a:t>Chúng</a:t>
            </a:r>
            <a:r>
              <a:rPr lang="en-US" sz="2800" dirty="0" smtClean="0"/>
              <a:t> </a:t>
            </a:r>
            <a:r>
              <a:rPr lang="en-US" sz="2800" dirty="0" err="1" smtClean="0"/>
              <a:t>em</a:t>
            </a:r>
            <a:r>
              <a:rPr lang="en-US" sz="2800" dirty="0" smtClean="0"/>
              <a:t> </a:t>
            </a:r>
            <a:r>
              <a:rPr lang="en-US" sz="2800" dirty="0" err="1" smtClean="0"/>
              <a:t>đã</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một</a:t>
            </a:r>
            <a:r>
              <a:rPr lang="en-US" sz="2800" dirty="0" smtClean="0"/>
              <a:t> </a:t>
            </a:r>
            <a:r>
              <a:rPr lang="en-US" sz="2800" dirty="0" err="1" smtClean="0"/>
              <a:t>hệ</a:t>
            </a:r>
            <a:r>
              <a:rPr lang="en-US" sz="2800" dirty="0" smtClean="0"/>
              <a:t> </a:t>
            </a:r>
            <a:r>
              <a:rPr lang="en-US" sz="2800" dirty="0" err="1" smtClean="0"/>
              <a:t>quản</a:t>
            </a:r>
            <a:r>
              <a:rPr lang="en-US" sz="2800" dirty="0" smtClean="0"/>
              <a:t> </a:t>
            </a:r>
            <a:r>
              <a:rPr lang="en-US" sz="2800" dirty="0" err="1" smtClean="0"/>
              <a:t>trị</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cho</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vừa</a:t>
            </a:r>
            <a:r>
              <a:rPr lang="en-US" sz="2800" dirty="0" smtClean="0"/>
              <a:t> </a:t>
            </a:r>
            <a:r>
              <a:rPr lang="en-US" sz="2800" dirty="0" err="1" smtClean="0"/>
              <a:t>được</a:t>
            </a:r>
            <a:r>
              <a:rPr lang="en-US" sz="2800" dirty="0" smtClean="0"/>
              <a:t> </a:t>
            </a:r>
            <a:r>
              <a:rPr lang="en-US" sz="2800" dirty="0" err="1" smtClean="0"/>
              <a:t>giới</a:t>
            </a:r>
            <a:r>
              <a:rPr lang="en-US" sz="2800" dirty="0" smtClean="0"/>
              <a:t> </a:t>
            </a:r>
            <a:r>
              <a:rPr lang="en-US" sz="2800" dirty="0" err="1" smtClean="0"/>
              <a:t>thiệu</a:t>
            </a:r>
            <a:r>
              <a:rPr lang="en-US" sz="2800" dirty="0" smtClean="0"/>
              <a:t>.</a:t>
            </a:r>
          </a:p>
          <a:p>
            <a:r>
              <a:rPr lang="en-US" sz="2800" dirty="0" err="1" smtClean="0"/>
              <a:t>Hệ</a:t>
            </a:r>
            <a:r>
              <a:rPr lang="en-US" sz="2800" dirty="0" smtClean="0"/>
              <a:t> </a:t>
            </a:r>
            <a:r>
              <a:rPr lang="en-US" sz="2800" dirty="0" err="1" smtClean="0"/>
              <a:t>quản</a:t>
            </a:r>
            <a:r>
              <a:rPr lang="en-US" sz="2800" dirty="0" smtClean="0"/>
              <a:t> </a:t>
            </a:r>
            <a:r>
              <a:rPr lang="en-US" sz="2800" dirty="0" err="1" smtClean="0"/>
              <a:t>trị</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này</a:t>
            </a:r>
            <a:r>
              <a:rPr lang="en-US" sz="2800" dirty="0" smtClean="0"/>
              <a:t> </a:t>
            </a:r>
            <a:r>
              <a:rPr lang="en-US" sz="2800" dirty="0" err="1" smtClean="0"/>
              <a:t>chúng</a:t>
            </a:r>
            <a:r>
              <a:rPr lang="en-US" sz="2800" dirty="0" smtClean="0"/>
              <a:t> </a:t>
            </a:r>
            <a:r>
              <a:rPr lang="en-US" sz="2800" dirty="0" err="1" smtClean="0"/>
              <a:t>em</a:t>
            </a:r>
            <a:r>
              <a:rPr lang="en-US" sz="2800" dirty="0" smtClean="0"/>
              <a:t> </a:t>
            </a:r>
            <a:r>
              <a:rPr lang="en-US" sz="2800" dirty="0" err="1" smtClean="0"/>
              <a:t>giới</a:t>
            </a:r>
            <a:r>
              <a:rPr lang="en-US" sz="2800" dirty="0" smtClean="0"/>
              <a:t> </a:t>
            </a:r>
            <a:r>
              <a:rPr lang="en-US" sz="2800" dirty="0" err="1" smtClean="0"/>
              <a:t>thiệu</a:t>
            </a:r>
            <a:r>
              <a:rPr lang="en-US" sz="2800" dirty="0" smtClean="0"/>
              <a:t> 3 </a:t>
            </a:r>
            <a:r>
              <a:rPr lang="en-US" sz="2800" dirty="0" err="1" smtClean="0"/>
              <a:t>phần</a:t>
            </a:r>
            <a:r>
              <a:rPr lang="en-US" sz="2800" dirty="0" smtClean="0"/>
              <a:t>:</a:t>
            </a:r>
          </a:p>
          <a:p>
            <a:pPr lvl="1">
              <a:lnSpc>
                <a:spcPct val="150000"/>
              </a:lnSpc>
              <a:buFont typeface="Wingdings" panose="05000000000000000000" pitchFamily="2" charset="2"/>
              <a:buChar char="ü"/>
            </a:pPr>
            <a:r>
              <a:rPr lang="en-US" sz="2800" dirty="0" err="1">
                <a:solidFill>
                  <a:schemeClr val="tx1">
                    <a:lumMod val="95000"/>
                    <a:lumOff val="5000"/>
                  </a:schemeClr>
                </a:solidFill>
                <a:latin typeface="Arial" panose="020B0604020202020204" pitchFamily="34" charset="0"/>
                <a:cs typeface="Arial" panose="020B0604020202020204" pitchFamily="34" charset="0"/>
              </a:rPr>
              <a:t>Kiến</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trúc</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của</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hệ</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quản</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trị</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vi-VN" sz="2800" dirty="0" smtClean="0">
                <a:solidFill>
                  <a:srgbClr val="000000"/>
                </a:solidFill>
                <a:ea typeface="Times New Roman" panose="02020603050405020304" pitchFamily="18" charset="0"/>
                <a:cs typeface="Arial" panose="020B0604020202020204" pitchFamily="34" charset="0"/>
              </a:rPr>
              <a:t>PRDB-SQLite</a:t>
            </a:r>
            <a:endParaRPr lang="en-US" sz="2800" dirty="0">
              <a:solidFill>
                <a:schemeClr val="tx1">
                  <a:lumMod val="95000"/>
                  <a:lumOff val="5000"/>
                </a:schemeClr>
              </a:solidFill>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ü"/>
            </a:pPr>
            <a:r>
              <a:rPr lang="en-US" sz="2800" dirty="0" err="1">
                <a:solidFill>
                  <a:schemeClr val="tx1">
                    <a:lumMod val="95000"/>
                    <a:lumOff val="5000"/>
                  </a:schemeClr>
                </a:solidFill>
                <a:latin typeface="Arial" panose="020B0604020202020204" pitchFamily="34" charset="0"/>
                <a:cs typeface="Arial" panose="020B0604020202020204" pitchFamily="34" charset="0"/>
              </a:rPr>
              <a:t>Hiện</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thực</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khối</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biểu</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diễn</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mô</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hình</a:t>
            </a:r>
            <a:r>
              <a:rPr lang="en-US" sz="2800" dirty="0">
                <a:solidFill>
                  <a:schemeClr val="tx1">
                    <a:lumMod val="95000"/>
                    <a:lumOff val="5000"/>
                  </a:schemeClr>
                </a:solidFill>
                <a:latin typeface="Arial" panose="020B0604020202020204" pitchFamily="34" charset="0"/>
                <a:cs typeface="Arial" panose="020B0604020202020204" pitchFamily="34" charset="0"/>
              </a:rPr>
              <a:t> PRDB</a:t>
            </a:r>
          </a:p>
          <a:p>
            <a:pPr lvl="1">
              <a:lnSpc>
                <a:spcPct val="150000"/>
              </a:lnSpc>
              <a:buFont typeface="Wingdings" panose="05000000000000000000" pitchFamily="2" charset="2"/>
              <a:buChar char="ü"/>
            </a:pPr>
            <a:r>
              <a:rPr lang="en-US" sz="2800" dirty="0" err="1">
                <a:solidFill>
                  <a:schemeClr val="tx1">
                    <a:lumMod val="95000"/>
                    <a:lumOff val="5000"/>
                  </a:schemeClr>
                </a:solidFill>
                <a:latin typeface="Arial" panose="020B0604020202020204" pitchFamily="34" charset="0"/>
                <a:cs typeface="Arial" panose="020B0604020202020204" pitchFamily="34" charset="0"/>
              </a:rPr>
              <a:t>Hiện</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thực</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khối</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thao</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tác</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xử</a:t>
            </a:r>
            <a:r>
              <a:rPr 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dirty="0" err="1">
                <a:solidFill>
                  <a:schemeClr val="tx1">
                    <a:lumMod val="95000"/>
                    <a:lumOff val="5000"/>
                  </a:schemeClr>
                </a:solidFill>
                <a:latin typeface="Arial" panose="020B0604020202020204" pitchFamily="34" charset="0"/>
                <a:cs typeface="Arial" panose="020B0604020202020204" pitchFamily="34" charset="0"/>
              </a:rPr>
              <a:t>lý</a:t>
            </a:r>
            <a:r>
              <a:rPr lang="en-US" sz="2800" dirty="0">
                <a:solidFill>
                  <a:schemeClr val="tx1">
                    <a:lumMod val="95000"/>
                    <a:lumOff val="5000"/>
                  </a:schemeClr>
                </a:solidFill>
                <a:latin typeface="Arial" panose="020B0604020202020204" pitchFamily="34" charset="0"/>
                <a:cs typeface="Arial" panose="020B0604020202020204" pitchFamily="34" charset="0"/>
              </a:rPr>
              <a:t> </a:t>
            </a:r>
          </a:p>
          <a:p>
            <a:endParaRPr lang="en-US"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23</a:t>
            </a:fld>
            <a:endParaRPr lang="en-US" sz="3200" dirty="0"/>
          </a:p>
        </p:txBody>
      </p:sp>
    </p:spTree>
    <p:extLst>
      <p:ext uri="{BB962C8B-B14F-4D97-AF65-F5344CB8AC3E}">
        <p14:creationId xmlns:p14="http://schemas.microsoft.com/office/powerpoint/2010/main" val="4047512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257" y="304800"/>
            <a:ext cx="11634651" cy="5509200"/>
          </a:xfrm>
          <a:prstGeom prst="rect">
            <a:avLst/>
          </a:prstGeom>
          <a:noFill/>
        </p:spPr>
        <p:txBody>
          <a:bodyPr wrap="square" rtlCol="0">
            <a:spAutoFit/>
          </a:bodyPr>
          <a:lstStyle/>
          <a:p>
            <a:r>
              <a:rPr lang="en-US" sz="3200" dirty="0" err="1" smtClean="0"/>
              <a:t>Kiến</a:t>
            </a:r>
            <a:r>
              <a:rPr lang="en-US" sz="3200" dirty="0" smtClean="0"/>
              <a:t> </a:t>
            </a:r>
            <a:r>
              <a:rPr lang="en-US" sz="3200" dirty="0" err="1" smtClean="0"/>
              <a:t>trúc</a:t>
            </a:r>
            <a:r>
              <a:rPr lang="en-US" sz="3200" dirty="0" smtClean="0"/>
              <a:t> </a:t>
            </a:r>
            <a:r>
              <a:rPr lang="en-US" sz="3200" dirty="0" err="1" smtClean="0"/>
              <a:t>mô</a:t>
            </a:r>
            <a:r>
              <a:rPr lang="en-US" sz="3200" dirty="0" smtClean="0"/>
              <a:t> </a:t>
            </a:r>
            <a:r>
              <a:rPr lang="en-US" sz="3200" dirty="0" err="1" smtClean="0"/>
              <a:t>hình</a:t>
            </a:r>
            <a:r>
              <a:rPr lang="en-US" sz="3200" dirty="0" smtClean="0"/>
              <a:t> </a:t>
            </a:r>
            <a:r>
              <a:rPr lang="en-US" sz="3200" dirty="0" err="1" smtClean="0"/>
              <a:t>này</a:t>
            </a:r>
            <a:r>
              <a:rPr lang="en-US" sz="3200" dirty="0" smtClean="0"/>
              <a:t> </a:t>
            </a:r>
            <a:r>
              <a:rPr lang="en-US" sz="3200" dirty="0" err="1" smtClean="0"/>
              <a:t>gồm</a:t>
            </a:r>
            <a:r>
              <a:rPr lang="en-US" sz="3200" dirty="0" smtClean="0"/>
              <a:t> 3 </a:t>
            </a:r>
            <a:r>
              <a:rPr lang="en-US" sz="3200" dirty="0" err="1" smtClean="0"/>
              <a:t>tầng</a:t>
            </a:r>
            <a:r>
              <a:rPr lang="en-US" sz="3200" dirty="0" smtClean="0"/>
              <a:t> </a:t>
            </a:r>
            <a:r>
              <a:rPr lang="en-US" sz="3200" dirty="0" err="1" smtClean="0"/>
              <a:t>chính</a:t>
            </a:r>
            <a:r>
              <a:rPr lang="en-US" sz="3200" dirty="0" smtClean="0"/>
              <a:t> </a:t>
            </a:r>
            <a:r>
              <a:rPr lang="en-US" sz="3200" dirty="0" err="1" smtClean="0"/>
              <a:t>nó</a:t>
            </a:r>
            <a:r>
              <a:rPr lang="en-US" sz="3200" dirty="0" smtClean="0"/>
              <a:t> </a:t>
            </a:r>
            <a:r>
              <a:rPr lang="en-US" sz="3200" dirty="0" err="1" smtClean="0"/>
              <a:t>thể</a:t>
            </a:r>
            <a:r>
              <a:rPr lang="en-US" sz="3200" dirty="0" smtClean="0"/>
              <a:t> </a:t>
            </a:r>
            <a:r>
              <a:rPr lang="en-US" sz="3200" dirty="0" err="1" smtClean="0"/>
              <a:t>hiện</a:t>
            </a:r>
            <a:r>
              <a:rPr lang="en-US" sz="3200" dirty="0" smtClean="0"/>
              <a:t> </a:t>
            </a:r>
            <a:r>
              <a:rPr lang="en-US" sz="3200" dirty="0" err="1" smtClean="0"/>
              <a:t>tương</a:t>
            </a:r>
            <a:r>
              <a:rPr lang="en-US" sz="3200" dirty="0" smtClean="0"/>
              <a:t> </a:t>
            </a:r>
            <a:r>
              <a:rPr lang="en-US" sz="3200" dirty="0" err="1" smtClean="0"/>
              <a:t>tự</a:t>
            </a:r>
            <a:r>
              <a:rPr lang="en-US" sz="3200" dirty="0" smtClean="0"/>
              <a:t> </a:t>
            </a:r>
            <a:r>
              <a:rPr lang="en-US" sz="3200" dirty="0" err="1" smtClean="0"/>
              <a:t>như</a:t>
            </a:r>
            <a:r>
              <a:rPr lang="en-US" sz="3200" dirty="0" smtClean="0"/>
              <a:t> </a:t>
            </a:r>
            <a:r>
              <a:rPr lang="en-US" sz="3200" dirty="0" err="1" smtClean="0"/>
              <a:t>kiến</a:t>
            </a:r>
            <a:r>
              <a:rPr lang="en-US" sz="3200" dirty="0" smtClean="0"/>
              <a:t> </a:t>
            </a:r>
            <a:r>
              <a:rPr lang="en-US" sz="3200" dirty="0" err="1" smtClean="0"/>
              <a:t>trúc</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quản</a:t>
            </a:r>
            <a:r>
              <a:rPr lang="en-US" sz="3200" dirty="0" smtClean="0"/>
              <a:t> </a:t>
            </a:r>
            <a:r>
              <a:rPr lang="en-US" sz="3200" dirty="0" err="1" smtClean="0"/>
              <a:t>trị</a:t>
            </a:r>
            <a:r>
              <a:rPr lang="en-US" sz="3200" dirty="0" smtClean="0"/>
              <a:t> </a:t>
            </a:r>
            <a:r>
              <a:rPr lang="en-US" sz="3200" dirty="0" err="1" smtClean="0"/>
              <a:t>csdl</a:t>
            </a:r>
            <a:r>
              <a:rPr lang="en-US" sz="3200" dirty="0" smtClean="0"/>
              <a:t> </a:t>
            </a:r>
            <a:r>
              <a:rPr lang="en-US" sz="3200" dirty="0" err="1" smtClean="0"/>
              <a:t>hệ</a:t>
            </a:r>
            <a:r>
              <a:rPr lang="en-US" sz="3200" dirty="0" smtClean="0"/>
              <a:t> </a:t>
            </a:r>
            <a:r>
              <a:rPr lang="en-US" sz="3200" dirty="0" err="1" smtClean="0"/>
              <a:t>thống</a:t>
            </a:r>
            <a:r>
              <a:rPr lang="en-US" sz="3200" dirty="0" smtClean="0"/>
              <a:t>.</a:t>
            </a:r>
          </a:p>
          <a:p>
            <a:r>
              <a:rPr lang="en-US" sz="3200" dirty="0" err="1" smtClean="0"/>
              <a:t>Tầng</a:t>
            </a:r>
            <a:r>
              <a:rPr lang="en-US" sz="3200" dirty="0" smtClean="0"/>
              <a:t> </a:t>
            </a:r>
            <a:r>
              <a:rPr lang="en-US" sz="3200" dirty="0" err="1" smtClean="0"/>
              <a:t>thứ</a:t>
            </a:r>
            <a:r>
              <a:rPr lang="en-US" sz="3200" dirty="0" smtClean="0"/>
              <a:t> </a:t>
            </a:r>
            <a:r>
              <a:rPr lang="en-US" sz="3200" dirty="0" err="1" smtClean="0"/>
              <a:t>nhất</a:t>
            </a:r>
            <a:r>
              <a:rPr lang="en-US" sz="3200" dirty="0" smtClean="0"/>
              <a:t> </a:t>
            </a:r>
            <a:r>
              <a:rPr lang="en-US" sz="3200" dirty="0" err="1" smtClean="0"/>
              <a:t>là</a:t>
            </a:r>
            <a:r>
              <a:rPr lang="en-US" sz="3200" dirty="0" smtClean="0"/>
              <a:t> </a:t>
            </a:r>
            <a:r>
              <a:rPr lang="en-US" sz="3200" dirty="0" err="1" smtClean="0"/>
              <a:t>tầng</a:t>
            </a:r>
            <a:r>
              <a:rPr lang="en-US" sz="3200" dirty="0" smtClean="0"/>
              <a:t> </a:t>
            </a:r>
            <a:r>
              <a:rPr lang="en-US" sz="3200" dirty="0" err="1" smtClean="0"/>
              <a:t>giao</a:t>
            </a:r>
            <a:r>
              <a:rPr lang="en-US" sz="3200" dirty="0" smtClean="0"/>
              <a:t> </a:t>
            </a:r>
            <a:r>
              <a:rPr lang="en-US" sz="3200" dirty="0" err="1" smtClean="0"/>
              <a:t>diện</a:t>
            </a:r>
            <a:endParaRPr lang="en-US" sz="3200" dirty="0" smtClean="0"/>
          </a:p>
          <a:p>
            <a:r>
              <a:rPr lang="en-US" sz="3200" dirty="0" err="1" smtClean="0"/>
              <a:t>Tầng</a:t>
            </a:r>
            <a:r>
              <a:rPr lang="en-US" sz="3200" dirty="0" smtClean="0"/>
              <a:t> </a:t>
            </a:r>
            <a:r>
              <a:rPr lang="en-US" sz="3200" dirty="0" err="1" smtClean="0"/>
              <a:t>thứ</a:t>
            </a:r>
            <a:r>
              <a:rPr lang="en-US" sz="3200" dirty="0" smtClean="0"/>
              <a:t> </a:t>
            </a:r>
            <a:r>
              <a:rPr lang="en-US" sz="3200" dirty="0" err="1" smtClean="0"/>
              <a:t>hai</a:t>
            </a:r>
            <a:r>
              <a:rPr lang="en-US" sz="3200" dirty="0" smtClean="0"/>
              <a:t> </a:t>
            </a:r>
            <a:r>
              <a:rPr lang="en-US" sz="3200" dirty="0" err="1" smtClean="0"/>
              <a:t>là</a:t>
            </a:r>
            <a:r>
              <a:rPr lang="en-US" sz="3200" dirty="0" smtClean="0"/>
              <a:t> </a:t>
            </a:r>
            <a:r>
              <a:rPr lang="en-US" sz="3200" dirty="0" err="1" smtClean="0"/>
              <a:t>tầng</a:t>
            </a:r>
            <a:r>
              <a:rPr lang="en-US" sz="3200" dirty="0" smtClean="0"/>
              <a:t> </a:t>
            </a:r>
            <a:r>
              <a:rPr lang="en-US" sz="3200" dirty="0" err="1" smtClean="0"/>
              <a:t>xử</a:t>
            </a:r>
            <a:r>
              <a:rPr lang="en-US" sz="3200" dirty="0" smtClean="0"/>
              <a:t> </a:t>
            </a:r>
            <a:r>
              <a:rPr lang="en-US" sz="3200" dirty="0" err="1" smtClean="0"/>
              <a:t>lí</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và</a:t>
            </a:r>
            <a:r>
              <a:rPr lang="en-US" sz="3200" dirty="0" smtClean="0"/>
              <a:t> </a:t>
            </a:r>
            <a:r>
              <a:rPr lang="en-US" sz="3200" dirty="0" err="1" smtClean="0"/>
              <a:t>thực</a:t>
            </a:r>
            <a:r>
              <a:rPr lang="en-US" sz="3200" dirty="0" smtClean="0"/>
              <a:t> </a:t>
            </a:r>
            <a:r>
              <a:rPr lang="en-US" sz="3200" dirty="0" err="1" smtClean="0"/>
              <a:t>hiện</a:t>
            </a:r>
            <a:r>
              <a:rPr lang="en-US" sz="3200" dirty="0" smtClean="0"/>
              <a:t> </a:t>
            </a:r>
            <a:r>
              <a:rPr lang="en-US" sz="3200" dirty="0" err="1" smtClean="0"/>
              <a:t>các</a:t>
            </a:r>
            <a:r>
              <a:rPr lang="en-US" sz="3200" dirty="0" smtClean="0"/>
              <a:t> </a:t>
            </a:r>
            <a:r>
              <a:rPr lang="en-US" sz="3200" dirty="0" err="1" smtClean="0"/>
              <a:t>câu</a:t>
            </a:r>
            <a:r>
              <a:rPr lang="en-US" sz="3200" dirty="0" smtClean="0"/>
              <a:t> </a:t>
            </a:r>
            <a:r>
              <a:rPr lang="en-US" sz="3200" dirty="0" err="1" smtClean="0"/>
              <a:t>truy</a:t>
            </a:r>
            <a:r>
              <a:rPr lang="en-US" sz="3200" dirty="0" smtClean="0"/>
              <a:t> </a:t>
            </a:r>
            <a:r>
              <a:rPr lang="en-US" sz="3200" dirty="0" err="1" smtClean="0"/>
              <a:t>vấn</a:t>
            </a:r>
            <a:r>
              <a:rPr lang="en-US" sz="3200" dirty="0" smtClean="0"/>
              <a:t>.</a:t>
            </a:r>
          </a:p>
          <a:p>
            <a:r>
              <a:rPr lang="en-US" sz="3200" dirty="0" err="1" smtClean="0"/>
              <a:t>Tầng</a:t>
            </a:r>
            <a:r>
              <a:rPr lang="en-US" sz="3200" dirty="0" smtClean="0"/>
              <a:t> </a:t>
            </a:r>
            <a:r>
              <a:rPr lang="en-US" sz="3200" dirty="0" err="1" smtClean="0"/>
              <a:t>thứ</a:t>
            </a:r>
            <a:r>
              <a:rPr lang="en-US" sz="3200" dirty="0" smtClean="0"/>
              <a:t> </a:t>
            </a:r>
            <a:r>
              <a:rPr lang="en-US" sz="3200" dirty="0" err="1" smtClean="0"/>
              <a:t>ba</a:t>
            </a:r>
            <a:r>
              <a:rPr lang="en-US" sz="3200" dirty="0" smtClean="0"/>
              <a:t> </a:t>
            </a:r>
            <a:r>
              <a:rPr lang="en-US" sz="3200" dirty="0" err="1" smtClean="0"/>
              <a:t>là</a:t>
            </a:r>
            <a:r>
              <a:rPr lang="en-US" sz="3200" dirty="0" smtClean="0"/>
              <a:t> </a:t>
            </a:r>
            <a:r>
              <a:rPr lang="en-US" sz="3200" dirty="0" err="1" smtClean="0"/>
              <a:t>tầng</a:t>
            </a:r>
            <a:r>
              <a:rPr lang="en-US" sz="3200" dirty="0" smtClean="0"/>
              <a:t> </a:t>
            </a:r>
            <a:r>
              <a:rPr lang="en-US" sz="3200" dirty="0" err="1" smtClean="0"/>
              <a:t>truy</a:t>
            </a:r>
            <a:r>
              <a:rPr lang="en-US" sz="3200" dirty="0" smtClean="0"/>
              <a:t> </a:t>
            </a:r>
            <a:r>
              <a:rPr lang="en-US" sz="3200" dirty="0" err="1" smtClean="0"/>
              <a:t>xuất</a:t>
            </a:r>
            <a:r>
              <a:rPr lang="en-US" sz="3200" dirty="0" smtClean="0"/>
              <a:t> </a:t>
            </a:r>
            <a:r>
              <a:rPr lang="en-US" sz="3200" dirty="0" err="1" smtClean="0"/>
              <a:t>và</a:t>
            </a:r>
            <a:r>
              <a:rPr lang="en-US" sz="3200" dirty="0" smtClean="0"/>
              <a:t> </a:t>
            </a:r>
            <a:r>
              <a:rPr lang="en-US" sz="3200" dirty="0" err="1" smtClean="0"/>
              <a:t>lưu</a:t>
            </a:r>
            <a:r>
              <a:rPr lang="en-US" sz="3200" dirty="0" smtClean="0"/>
              <a:t> </a:t>
            </a:r>
            <a:r>
              <a:rPr lang="en-US" sz="3200" dirty="0" err="1" smtClean="0"/>
              <a:t>trữ</a:t>
            </a:r>
            <a:r>
              <a:rPr lang="en-US" sz="3200" dirty="0" smtClean="0"/>
              <a:t> </a:t>
            </a:r>
            <a:r>
              <a:rPr lang="en-US" sz="3200" dirty="0" err="1" smtClean="0"/>
              <a:t>dữ</a:t>
            </a:r>
            <a:r>
              <a:rPr lang="en-US" sz="3200" dirty="0" smtClean="0"/>
              <a:t> </a:t>
            </a:r>
            <a:r>
              <a:rPr lang="en-US" sz="3200" dirty="0" err="1" smtClean="0"/>
              <a:t>liệu</a:t>
            </a:r>
            <a:r>
              <a:rPr lang="en-US" sz="3200" dirty="0" smtClean="0"/>
              <a:t>.</a:t>
            </a:r>
          </a:p>
          <a:p>
            <a:r>
              <a:rPr lang="en-US" sz="3200" dirty="0" smtClean="0"/>
              <a:t>//</a:t>
            </a:r>
            <a:r>
              <a:rPr lang="en-US" sz="3200" dirty="0" err="1" smtClean="0"/>
              <a:t>Phần</a:t>
            </a:r>
            <a:r>
              <a:rPr lang="en-US" sz="3200" dirty="0" smtClean="0"/>
              <a:t> </a:t>
            </a:r>
            <a:r>
              <a:rPr lang="en-US" sz="3200" dirty="0" err="1" smtClean="0"/>
              <a:t>nói</a:t>
            </a:r>
            <a:r>
              <a:rPr lang="en-US" sz="3200" dirty="0" smtClean="0"/>
              <a:t> </a:t>
            </a:r>
            <a:r>
              <a:rPr lang="en-US" sz="3200" dirty="0" err="1" smtClean="0"/>
              <a:t>thêm</a:t>
            </a:r>
            <a:r>
              <a:rPr lang="en-US" sz="3200" dirty="0" smtClean="0"/>
              <a:t> </a:t>
            </a:r>
            <a:r>
              <a:rPr lang="en-US" sz="3200" dirty="0" err="1" smtClean="0"/>
              <a:t>người</a:t>
            </a:r>
            <a:r>
              <a:rPr lang="en-US" sz="3200" dirty="0" smtClean="0"/>
              <a:t> ta </a:t>
            </a:r>
            <a:r>
              <a:rPr lang="en-US" sz="3200" dirty="0" err="1" smtClean="0"/>
              <a:t>hỏi</a:t>
            </a:r>
            <a:r>
              <a:rPr lang="en-US" sz="3200" dirty="0"/>
              <a:t>:</a:t>
            </a:r>
          </a:p>
          <a:p>
            <a:r>
              <a:rPr lang="en-US" sz="3200" dirty="0" err="1" smtClean="0"/>
              <a:t>Tầng</a:t>
            </a:r>
            <a:r>
              <a:rPr lang="en-US" sz="3200" dirty="0" smtClean="0"/>
              <a:t> </a:t>
            </a:r>
            <a:r>
              <a:rPr lang="en-US" sz="3200" dirty="0" err="1" smtClean="0"/>
              <a:t>giao</a:t>
            </a:r>
            <a:r>
              <a:rPr lang="en-US" sz="3200" dirty="0" smtClean="0"/>
              <a:t> </a:t>
            </a:r>
            <a:r>
              <a:rPr lang="en-US" sz="3200" dirty="0" err="1" smtClean="0"/>
              <a:t>diện</a:t>
            </a:r>
            <a:r>
              <a:rPr lang="en-US" sz="3200" dirty="0" smtClean="0"/>
              <a:t> </a:t>
            </a:r>
            <a:r>
              <a:rPr lang="en-US" sz="3200" dirty="0" err="1" smtClean="0"/>
              <a:t>cho</a:t>
            </a:r>
            <a:r>
              <a:rPr lang="en-US" sz="3200" dirty="0" smtClean="0"/>
              <a:t> </a:t>
            </a:r>
            <a:r>
              <a:rPr lang="en-US" sz="3200" dirty="0" err="1" smtClean="0"/>
              <a:t>phép</a:t>
            </a:r>
            <a:r>
              <a:rPr lang="en-US" sz="3200" dirty="0" smtClean="0"/>
              <a:t> </a:t>
            </a:r>
            <a:r>
              <a:rPr lang="en-US" sz="3200" dirty="0" err="1" smtClean="0"/>
              <a:t>chúng</a:t>
            </a:r>
            <a:r>
              <a:rPr lang="en-US" sz="3200" dirty="0" smtClean="0"/>
              <a:t> ta </a:t>
            </a:r>
            <a:r>
              <a:rPr lang="en-US" sz="3200" dirty="0" err="1" smtClean="0"/>
              <a:t>tạo</a:t>
            </a:r>
            <a:r>
              <a:rPr lang="en-US" sz="3200" dirty="0" smtClean="0"/>
              <a:t> </a:t>
            </a:r>
            <a:r>
              <a:rPr lang="en-US" sz="3200" dirty="0" err="1" smtClean="0"/>
              <a:t>lược</a:t>
            </a:r>
            <a:r>
              <a:rPr lang="en-US" sz="3200" dirty="0" smtClean="0"/>
              <a:t> </a:t>
            </a:r>
            <a:r>
              <a:rPr lang="en-US" sz="3200" dirty="0" err="1" smtClean="0"/>
              <a:t>đồ</a:t>
            </a:r>
            <a:r>
              <a:rPr lang="en-US" sz="3200" dirty="0" smtClean="0"/>
              <a:t> </a:t>
            </a:r>
            <a:r>
              <a:rPr lang="en-US" sz="3200" dirty="0" err="1" smtClean="0"/>
              <a:t>biểu</a:t>
            </a:r>
            <a:r>
              <a:rPr lang="en-US" sz="3200" dirty="0" smtClean="0"/>
              <a:t> </a:t>
            </a:r>
            <a:r>
              <a:rPr lang="en-US" sz="3200" dirty="0" err="1" smtClean="0"/>
              <a:t>diễn</a:t>
            </a:r>
            <a:r>
              <a:rPr lang="en-US" sz="3200" dirty="0" smtClean="0"/>
              <a:t> </a:t>
            </a:r>
            <a:r>
              <a:rPr lang="en-US" sz="3200" dirty="0" err="1" smtClean="0"/>
              <a:t>truy</a:t>
            </a:r>
            <a:r>
              <a:rPr lang="en-US" sz="3200" dirty="0" smtClean="0"/>
              <a:t> </a:t>
            </a:r>
            <a:r>
              <a:rPr lang="en-US" sz="3200" dirty="0" err="1" smtClean="0"/>
              <a:t>vấn</a:t>
            </a:r>
            <a:r>
              <a:rPr lang="en-US" sz="3200" dirty="0" smtClean="0"/>
              <a:t> </a:t>
            </a:r>
            <a:r>
              <a:rPr lang="en-US" sz="3200" dirty="0" err="1" smtClean="0"/>
              <a:t>và</a:t>
            </a:r>
            <a:r>
              <a:rPr lang="en-US" sz="3200" dirty="0" smtClean="0"/>
              <a:t> </a:t>
            </a:r>
            <a:r>
              <a:rPr lang="en-US" sz="3200" dirty="0" err="1" smtClean="0"/>
              <a:t>thực</a:t>
            </a:r>
            <a:r>
              <a:rPr lang="en-US" sz="3200" dirty="0" smtClean="0"/>
              <a:t> </a:t>
            </a:r>
            <a:r>
              <a:rPr lang="en-US" sz="3200" dirty="0" err="1" smtClean="0"/>
              <a:t>hiện</a:t>
            </a:r>
            <a:r>
              <a:rPr lang="en-US" sz="3200" dirty="0" smtClean="0"/>
              <a:t> </a:t>
            </a:r>
            <a:r>
              <a:rPr lang="en-US" sz="3200" dirty="0" err="1" smtClean="0"/>
              <a:t>truy</a:t>
            </a:r>
            <a:r>
              <a:rPr lang="en-US" sz="3200" dirty="0" smtClean="0"/>
              <a:t> </a:t>
            </a:r>
            <a:r>
              <a:rPr lang="en-US" sz="3200" dirty="0" err="1" smtClean="0"/>
              <a:t>vấn</a:t>
            </a:r>
            <a:r>
              <a:rPr lang="en-US" sz="3200" dirty="0" smtClean="0"/>
              <a:t>.</a:t>
            </a:r>
          </a:p>
          <a:p>
            <a:r>
              <a:rPr lang="en-US" sz="3200" dirty="0" err="1" smtClean="0"/>
              <a:t>Tầng</a:t>
            </a:r>
            <a:r>
              <a:rPr lang="en-US" sz="3200" dirty="0" smtClean="0"/>
              <a:t> </a:t>
            </a:r>
            <a:r>
              <a:rPr lang="en-US" sz="3200" dirty="0" err="1" smtClean="0"/>
              <a:t>thứ</a:t>
            </a:r>
            <a:r>
              <a:rPr lang="en-US" sz="3200" dirty="0" smtClean="0"/>
              <a:t> </a:t>
            </a:r>
            <a:r>
              <a:rPr lang="en-US" sz="3200" dirty="0" err="1" smtClean="0"/>
              <a:t>hai</a:t>
            </a:r>
            <a:r>
              <a:rPr lang="en-US" sz="3200" dirty="0" smtClean="0"/>
              <a:t> </a:t>
            </a:r>
            <a:r>
              <a:rPr lang="en-US" sz="3200" dirty="0" err="1" smtClean="0"/>
              <a:t>Hiện</a:t>
            </a:r>
            <a:r>
              <a:rPr lang="en-US" sz="3200" dirty="0" smtClean="0"/>
              <a:t> </a:t>
            </a:r>
            <a:r>
              <a:rPr lang="en-US" sz="3200" dirty="0" err="1" smtClean="0"/>
              <a:t>thực</a:t>
            </a:r>
            <a:r>
              <a:rPr lang="en-US" sz="3200" dirty="0" smtClean="0"/>
              <a:t> </a:t>
            </a:r>
            <a:r>
              <a:rPr lang="en-US" sz="3200" dirty="0" err="1" smtClean="0"/>
              <a:t>các</a:t>
            </a:r>
            <a:r>
              <a:rPr lang="en-US" sz="3200" dirty="0" smtClean="0"/>
              <a:t> </a:t>
            </a:r>
            <a:r>
              <a:rPr lang="en-US" sz="3200" dirty="0" err="1" smtClean="0"/>
              <a:t>lớp</a:t>
            </a:r>
            <a:r>
              <a:rPr lang="en-US" sz="3200" dirty="0" smtClean="0"/>
              <a:t> </a:t>
            </a:r>
            <a:r>
              <a:rPr lang="en-US" sz="3200" dirty="0" err="1" smtClean="0"/>
              <a:t>biểu</a:t>
            </a:r>
            <a:r>
              <a:rPr lang="en-US" sz="3200" dirty="0" smtClean="0"/>
              <a:t> </a:t>
            </a:r>
            <a:r>
              <a:rPr lang="en-US" sz="3200" dirty="0" err="1" smtClean="0"/>
              <a:t>diễn</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như</a:t>
            </a:r>
            <a:r>
              <a:rPr lang="en-US" sz="3200" dirty="0" smtClean="0"/>
              <a:t> </a:t>
            </a:r>
            <a:r>
              <a:rPr lang="en-US" sz="3200" dirty="0" err="1" smtClean="0"/>
              <a:t>là</a:t>
            </a:r>
            <a:r>
              <a:rPr lang="en-US" sz="3200" dirty="0" smtClean="0"/>
              <a:t> </a:t>
            </a:r>
            <a:r>
              <a:rPr lang="en-US" sz="3200" dirty="0" err="1" smtClean="0"/>
              <a:t>lược</a:t>
            </a:r>
            <a:r>
              <a:rPr lang="en-US" sz="3200" dirty="0" smtClean="0"/>
              <a:t> </a:t>
            </a:r>
            <a:r>
              <a:rPr lang="en-US" sz="3200" dirty="0" err="1" smtClean="0"/>
              <a:t>đồ</a:t>
            </a:r>
            <a:r>
              <a:rPr lang="en-US" sz="3200" dirty="0" smtClean="0"/>
              <a:t>, </a:t>
            </a:r>
            <a:r>
              <a:rPr lang="en-US" sz="3200" dirty="0" err="1" smtClean="0"/>
              <a:t>như</a:t>
            </a:r>
            <a:r>
              <a:rPr lang="en-US" sz="3200" dirty="0" smtClean="0"/>
              <a:t> </a:t>
            </a:r>
            <a:r>
              <a:rPr lang="en-US" sz="3200" dirty="0" err="1" smtClean="0"/>
              <a:t>là</a:t>
            </a:r>
            <a:r>
              <a:rPr lang="en-US" sz="3200" dirty="0" smtClean="0"/>
              <a:t> </a:t>
            </a:r>
            <a:r>
              <a:rPr lang="en-US" sz="3200" dirty="0" err="1" smtClean="0"/>
              <a:t>quan</a:t>
            </a:r>
            <a:r>
              <a:rPr lang="en-US" sz="3200" dirty="0" smtClean="0"/>
              <a:t> </a:t>
            </a:r>
            <a:r>
              <a:rPr lang="en-US" sz="3200" dirty="0" err="1" smtClean="0"/>
              <a:t>hệ</a:t>
            </a:r>
            <a:r>
              <a:rPr lang="en-US" sz="3200" dirty="0" smtClean="0"/>
              <a:t>, </a:t>
            </a:r>
            <a:r>
              <a:rPr lang="en-US" sz="3200" dirty="0" err="1" smtClean="0"/>
              <a:t>như</a:t>
            </a:r>
            <a:r>
              <a:rPr lang="en-US" sz="3200" dirty="0" smtClean="0"/>
              <a:t> </a:t>
            </a:r>
            <a:r>
              <a:rPr lang="en-US" sz="3200" dirty="0" err="1" smtClean="0"/>
              <a:t>là</a:t>
            </a:r>
            <a:r>
              <a:rPr lang="en-US" sz="3200" dirty="0" smtClean="0"/>
              <a:t> </a:t>
            </a:r>
            <a:r>
              <a:rPr lang="en-US" sz="3200" dirty="0" err="1" smtClean="0"/>
              <a:t>các</a:t>
            </a:r>
            <a:r>
              <a:rPr lang="en-US" sz="3200" dirty="0" smtClean="0"/>
              <a:t> </a:t>
            </a:r>
            <a:r>
              <a:rPr lang="en-US" sz="3200" dirty="0" err="1" smtClean="0"/>
              <a:t>phép</a:t>
            </a:r>
            <a:r>
              <a:rPr lang="en-US" sz="3200" dirty="0" smtClean="0"/>
              <a:t> </a:t>
            </a:r>
            <a:r>
              <a:rPr lang="en-US" sz="3200" dirty="0" err="1" smtClean="0"/>
              <a:t>toán</a:t>
            </a:r>
            <a:r>
              <a:rPr lang="en-US" sz="3200" dirty="0" smtClean="0"/>
              <a:t> </a:t>
            </a:r>
            <a:r>
              <a:rPr lang="en-US" sz="3200" dirty="0" err="1" smtClean="0"/>
              <a:t>xử</a:t>
            </a:r>
            <a:r>
              <a:rPr lang="en-US" sz="3200" dirty="0" smtClean="0"/>
              <a:t> </a:t>
            </a:r>
            <a:r>
              <a:rPr lang="en-US" sz="3200" dirty="0" err="1" smtClean="0"/>
              <a:t>lí</a:t>
            </a:r>
            <a:endParaRPr lang="en-US" sz="3200" dirty="0" smtClean="0"/>
          </a:p>
          <a:p>
            <a:r>
              <a:rPr lang="en-US" sz="3200" dirty="0" smtClean="0"/>
              <a:t>Tầng thứ ba đọc và ghi dữ liệu.  </a:t>
            </a:r>
            <a:endParaRPr lang="en-US" sz="32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24</a:t>
            </a:fld>
            <a:endParaRPr lang="en-US" sz="3200" dirty="0"/>
          </a:p>
        </p:txBody>
      </p:sp>
    </p:spTree>
    <p:extLst>
      <p:ext uri="{BB962C8B-B14F-4D97-AF65-F5344CB8AC3E}">
        <p14:creationId xmlns:p14="http://schemas.microsoft.com/office/powerpoint/2010/main" val="3598495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25</a:t>
            </a:fld>
            <a:endParaRPr lang="en-US"/>
          </a:p>
        </p:txBody>
      </p:sp>
      <p:sp>
        <p:nvSpPr>
          <p:cNvPr id="5" name="Rectangle 4"/>
          <p:cNvSpPr/>
          <p:nvPr/>
        </p:nvSpPr>
        <p:spPr>
          <a:xfrm>
            <a:off x="0" y="1"/>
            <a:ext cx="12192000" cy="2677656"/>
          </a:xfrm>
          <a:prstGeom prst="rect">
            <a:avLst/>
          </a:prstGeom>
        </p:spPr>
        <p:txBody>
          <a:bodyPr wrap="square">
            <a:spAutoFit/>
          </a:bodyPr>
          <a:lstStyle/>
          <a:p>
            <a:r>
              <a:rPr lang="en-US" sz="2800" dirty="0"/>
              <a:t>Mô hình này mặc dù </a:t>
            </a:r>
            <a:r>
              <a:rPr lang="en-US" sz="2800" dirty="0" smtClean="0"/>
              <a:t>hiện </a:t>
            </a:r>
            <a:r>
              <a:rPr lang="en-US" sz="2800" dirty="0"/>
              <a:t>thực hệ thống csdl với phép toán đại số nhưng các phép toán đại số được chuyển tương ứng về theo dạng sql nhờ hệ quản trị cấp thấp là SQLite.</a:t>
            </a:r>
          </a:p>
          <a:p>
            <a:r>
              <a:rPr lang="en-US" sz="2800" dirty="0" smtClean="0"/>
              <a:t>Toàn </a:t>
            </a:r>
            <a:r>
              <a:rPr lang="en-US" sz="2800" dirty="0"/>
              <a:t>bộ hệ quản trị có giao diện, ngôn ngữ xử lí thân thiện là SQL  muốn làm như vậy thì chẳng qua là dùng 1 hệ quản trị csdl mã nguồn mở có ngôn ngữ truy vấn là SQL phía dưới đó chính là </a:t>
            </a:r>
            <a:r>
              <a:rPr lang="en-US" sz="2800" dirty="0" smtClean="0"/>
              <a:t>SQLite</a:t>
            </a:r>
            <a:endParaRPr lang="en-US" sz="2800" dirty="0"/>
          </a:p>
        </p:txBody>
      </p:sp>
    </p:spTree>
    <p:extLst>
      <p:ext uri="{BB962C8B-B14F-4D97-AF65-F5344CB8AC3E}">
        <p14:creationId xmlns:p14="http://schemas.microsoft.com/office/powerpoint/2010/main" val="478121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26</a:t>
            </a:fld>
            <a:endParaRPr lang="en-US"/>
          </a:p>
        </p:txBody>
      </p:sp>
    </p:spTree>
    <p:extLst>
      <p:ext uri="{BB962C8B-B14F-4D97-AF65-F5344CB8AC3E}">
        <p14:creationId xmlns:p14="http://schemas.microsoft.com/office/powerpoint/2010/main" val="1777765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a:spLocks noGrp="1"/>
          </p:cNvSpPr>
          <p:nvPr>
            <p:ph sz="half" idx="4294967295"/>
          </p:nvPr>
        </p:nvSpPr>
        <p:spPr>
          <a:xfrm>
            <a:off x="1163207" y="1344300"/>
            <a:ext cx="9957313" cy="4055031"/>
          </a:xfrm>
          <a:prstGeom prst="rect">
            <a:avLst/>
          </a:prstGeom>
        </p:spPr>
        <p:txBody>
          <a:bodyPr>
            <a:noAutofit/>
          </a:bodyPr>
          <a:lstStyle/>
          <a:p>
            <a:pPr marL="0" indent="0">
              <a:lnSpc>
                <a:spcPct val="100000"/>
              </a:lnSpc>
              <a:buNone/>
            </a:pPr>
            <a:r>
              <a:rPr lang="en-US" sz="2400" dirty="0" err="1">
                <a:solidFill>
                  <a:srgbClr val="002060"/>
                </a:solidFill>
                <a:latin typeface="Arial" panose="020B0604020202020204" pitchFamily="34" charset="0"/>
                <a:cs typeface="Arial" panose="020B0604020202020204" pitchFamily="34" charset="0"/>
              </a:rPr>
              <a:t>Tóm</a:t>
            </a:r>
            <a:r>
              <a:rPr lang="en-US" sz="2400" dirty="0">
                <a:solidFill>
                  <a:srgbClr val="002060"/>
                </a:solidFill>
                <a:latin typeface="Arial" panose="020B0604020202020204" pitchFamily="34" charset="0"/>
                <a:cs typeface="Arial" panose="020B0604020202020204" pitchFamily="34" charset="0"/>
              </a:rPr>
              <a:t> </a:t>
            </a:r>
            <a:r>
              <a:rPr lang="en-US" sz="2400" dirty="0" err="1">
                <a:solidFill>
                  <a:srgbClr val="002060"/>
                </a:solidFill>
                <a:latin typeface="Arial" panose="020B0604020202020204" pitchFamily="34" charset="0"/>
                <a:cs typeface="Arial" panose="020B0604020202020204" pitchFamily="34" charset="0"/>
              </a:rPr>
              <a:t>tắt</a:t>
            </a:r>
            <a:r>
              <a:rPr lang="en-US" sz="2400" dirty="0">
                <a:solidFill>
                  <a:srgbClr val="002060"/>
                </a:solidFill>
                <a:latin typeface="Arial" panose="020B0604020202020204" pitchFamily="34" charset="0"/>
                <a:cs typeface="Arial" panose="020B0604020202020204" pitchFamily="34" charset="0"/>
              </a:rPr>
              <a:t>:</a:t>
            </a:r>
          </a:p>
          <a:p>
            <a:pPr lvl="1">
              <a:lnSpc>
                <a:spcPct val="150000"/>
              </a:lnSpc>
              <a:buFont typeface="Wingdings" panose="05000000000000000000" pitchFamily="2" charset="2"/>
              <a:buChar char="ü"/>
            </a:pPr>
            <a:r>
              <a:rPr lang="en-US" dirty="0" err="1">
                <a:solidFill>
                  <a:schemeClr val="tx1">
                    <a:lumMod val="95000"/>
                    <a:lumOff val="5000"/>
                  </a:schemeClr>
                </a:solidFill>
                <a:latin typeface="Arial" panose="020B0604020202020204" pitchFamily="34" charset="0"/>
                <a:cs typeface="Arial" panose="020B0604020202020204" pitchFamily="34" charset="0"/>
              </a:rPr>
              <a:t>Giới</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thiệu</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mô</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hình</a:t>
            </a:r>
            <a:r>
              <a:rPr lang="en-US" dirty="0">
                <a:solidFill>
                  <a:schemeClr val="tx1">
                    <a:lumMod val="95000"/>
                    <a:lumOff val="5000"/>
                  </a:schemeClr>
                </a:solidFill>
                <a:latin typeface="Arial" panose="020B0604020202020204" pitchFamily="34" charset="0"/>
                <a:cs typeface="Arial" panose="020B0604020202020204" pitchFamily="34" charset="0"/>
              </a:rPr>
              <a:t> PRDB </a:t>
            </a:r>
            <a:r>
              <a:rPr lang="en-US" dirty="0" err="1">
                <a:solidFill>
                  <a:schemeClr val="tx1">
                    <a:lumMod val="95000"/>
                    <a:lumOff val="5000"/>
                  </a:schemeClr>
                </a:solidFill>
                <a:latin typeface="Arial" panose="020B0604020202020204" pitchFamily="34" charset="0"/>
                <a:cs typeface="Arial" panose="020B0604020202020204" pitchFamily="34" charset="0"/>
              </a:rPr>
              <a:t>như</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là</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một</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mở</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rộng</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từ</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mô</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hình</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dữ</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liệu</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quan</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hệ</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truyền</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thống</a:t>
            </a:r>
            <a:endParaRPr lang="en-US" dirty="0">
              <a:solidFill>
                <a:schemeClr val="tx1">
                  <a:lumMod val="95000"/>
                  <a:lumOff val="5000"/>
                </a:schemeClr>
              </a:solidFill>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ü"/>
            </a:pPr>
            <a:r>
              <a:rPr lang="en-US" dirty="0" err="1">
                <a:solidFill>
                  <a:schemeClr val="tx1">
                    <a:lumMod val="95000"/>
                    <a:lumOff val="5000"/>
                  </a:schemeClr>
                </a:solidFill>
                <a:latin typeface="Arial" panose="020B0604020202020204" pitchFamily="34" charset="0"/>
                <a:cs typeface="Arial" panose="020B0604020202020204" pitchFamily="34" charset="0"/>
              </a:rPr>
              <a:t>Xây</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dựng</a:t>
            </a:r>
            <a:r>
              <a:rPr lang="en-US" dirty="0">
                <a:solidFill>
                  <a:schemeClr val="tx1">
                    <a:lumMod val="95000"/>
                    <a:lumOff val="5000"/>
                  </a:schemeClr>
                </a:solidFill>
                <a:latin typeface="Arial" panose="020B0604020202020204" pitchFamily="34" charset="0"/>
                <a:cs typeface="Arial" panose="020B0604020202020204" pitchFamily="34" charset="0"/>
              </a:rPr>
              <a:t> </a:t>
            </a:r>
            <a:r>
              <a:rPr lang="vi-VN" dirty="0">
                <a:solidFill>
                  <a:schemeClr val="tx1">
                    <a:lumMod val="95000"/>
                    <a:lumOff val="5000"/>
                  </a:schemeClr>
                </a:solidFill>
                <a:latin typeface="Arial" panose="020B0604020202020204" pitchFamily="34" charset="0"/>
                <a:cs typeface="Arial" panose="020B0604020202020204" pitchFamily="34" charset="0"/>
              </a:rPr>
              <a:t>một hệ thống </a:t>
            </a:r>
            <a:r>
              <a:rPr lang="en-US" dirty="0" err="1">
                <a:solidFill>
                  <a:schemeClr val="tx1">
                    <a:lumMod val="95000"/>
                    <a:lumOff val="5000"/>
                  </a:schemeClr>
                </a:solidFill>
                <a:latin typeface="Arial" panose="020B0604020202020204" pitchFamily="34" charset="0"/>
                <a:cs typeface="Arial" panose="020B0604020202020204" pitchFamily="34" charset="0"/>
              </a:rPr>
              <a:t>quản</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trị</a:t>
            </a:r>
            <a:r>
              <a:rPr lang="en-US" dirty="0">
                <a:solidFill>
                  <a:schemeClr val="tx1">
                    <a:lumMod val="95000"/>
                    <a:lumOff val="5000"/>
                  </a:schemeClr>
                </a:solidFill>
                <a:latin typeface="Arial" panose="020B0604020202020204" pitchFamily="34" charset="0"/>
                <a:cs typeface="Arial" panose="020B0604020202020204" pitchFamily="34" charset="0"/>
              </a:rPr>
              <a:t> CSDL </a:t>
            </a:r>
            <a:r>
              <a:rPr lang="en-US" dirty="0" err="1">
                <a:solidFill>
                  <a:schemeClr val="tx1">
                    <a:lumMod val="95000"/>
                    <a:lumOff val="5000"/>
                  </a:schemeClr>
                </a:solidFill>
                <a:latin typeface="Arial" panose="020B0604020202020204" pitchFamily="34" charset="0"/>
                <a:cs typeface="Arial" panose="020B0604020202020204" pitchFamily="34" charset="0"/>
              </a:rPr>
              <a:t>cho</a:t>
            </a:r>
            <a:r>
              <a:rPr lang="en-US" dirty="0">
                <a:solidFill>
                  <a:schemeClr val="tx1">
                    <a:lumMod val="95000"/>
                    <a:lumOff val="5000"/>
                  </a:schemeClr>
                </a:solidFill>
                <a:latin typeface="Arial" panose="020B0604020202020204" pitchFamily="34" charset="0"/>
                <a:cs typeface="Arial" panose="020B0604020202020204" pitchFamily="34" charset="0"/>
              </a:rPr>
              <a:t> </a:t>
            </a:r>
            <a:r>
              <a:rPr lang="vi-VN" dirty="0">
                <a:solidFill>
                  <a:schemeClr val="tx1">
                    <a:lumMod val="95000"/>
                    <a:lumOff val="5000"/>
                  </a:schemeClr>
                </a:solidFill>
                <a:latin typeface="Arial" panose="020B0604020202020204" pitchFamily="34" charset="0"/>
                <a:cs typeface="Arial" panose="020B0604020202020204" pitchFamily="34" charset="0"/>
              </a:rPr>
              <a:t>cho PRDB</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với</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ngôn</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ngữ</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thao</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tác</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truy</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vấn</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thân</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thiện</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tựa</a:t>
            </a:r>
            <a:r>
              <a:rPr lang="en-US" dirty="0">
                <a:solidFill>
                  <a:schemeClr val="tx1">
                    <a:lumMod val="95000"/>
                    <a:lumOff val="5000"/>
                  </a:schemeClr>
                </a:solidFill>
                <a:latin typeface="Arial" panose="020B0604020202020204" pitchFamily="34" charset="0"/>
                <a:cs typeface="Arial" panose="020B0604020202020204" pitchFamily="34" charset="0"/>
              </a:rPr>
              <a:t> SQL</a:t>
            </a:r>
            <a:r>
              <a:rPr lang="en-US" sz="1800" dirty="0">
                <a:solidFill>
                  <a:schemeClr val="tx1">
                    <a:lumMod val="95000"/>
                    <a:lumOff val="5000"/>
                  </a:schemeClr>
                </a:solidFill>
                <a:latin typeface="Arial" panose="020B0604020202020204" pitchFamily="34" charset="0"/>
                <a:cs typeface="Arial" panose="020B0604020202020204" pitchFamily="34" charset="0"/>
              </a:rPr>
              <a:t>. </a:t>
            </a:r>
          </a:p>
        </p:txBody>
      </p:sp>
      <p:sp>
        <p:nvSpPr>
          <p:cNvPr id="2" name="Slide Number Placeholder 1"/>
          <p:cNvSpPr>
            <a:spLocks noGrp="1"/>
          </p:cNvSpPr>
          <p:nvPr>
            <p:ph type="sldNum" sz="quarter" idx="12"/>
          </p:nvPr>
        </p:nvSpPr>
        <p:spPr/>
        <p:txBody>
          <a:bodyPr/>
          <a:lstStyle/>
          <a:p>
            <a:fld id="{F5C1E730-9EA9-48CD-B7AD-9139A5D91F4B}" type="slidenum">
              <a:rPr lang="en-US" sz="3200" smtClean="0"/>
              <a:t>27</a:t>
            </a:fld>
            <a:endParaRPr lang="en-US" sz="3200" dirty="0"/>
          </a:p>
        </p:txBody>
      </p:sp>
    </p:spTree>
    <p:extLst>
      <p:ext uri="{BB962C8B-B14F-4D97-AF65-F5344CB8AC3E}">
        <p14:creationId xmlns:p14="http://schemas.microsoft.com/office/powerpoint/2010/main" val="1296611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a:spLocks noGrp="1"/>
          </p:cNvSpPr>
          <p:nvPr>
            <p:ph sz="half" idx="4294967295"/>
          </p:nvPr>
        </p:nvSpPr>
        <p:spPr>
          <a:xfrm>
            <a:off x="1300055" y="1358900"/>
            <a:ext cx="10508093" cy="3695700"/>
          </a:xfrm>
          <a:prstGeom prst="rect">
            <a:avLst/>
          </a:prstGeom>
        </p:spPr>
        <p:txBody>
          <a:bodyPr>
            <a:noAutofit/>
          </a:bodyPr>
          <a:lstStyle/>
          <a:p>
            <a:pPr marL="0" indent="0">
              <a:lnSpc>
                <a:spcPct val="100000"/>
              </a:lnSpc>
              <a:buNone/>
            </a:pPr>
            <a:r>
              <a:rPr lang="en-US" sz="2400" dirty="0" err="1">
                <a:solidFill>
                  <a:srgbClr val="002060"/>
                </a:solidFill>
                <a:latin typeface="Arial" panose="020B0604020202020204" pitchFamily="34" charset="0"/>
                <a:cs typeface="Arial" panose="020B0604020202020204" pitchFamily="34" charset="0"/>
              </a:rPr>
              <a:t>Hướng</a:t>
            </a:r>
            <a:r>
              <a:rPr lang="en-US" sz="2400" dirty="0">
                <a:solidFill>
                  <a:srgbClr val="002060"/>
                </a:solidFill>
                <a:latin typeface="Arial" panose="020B0604020202020204" pitchFamily="34" charset="0"/>
                <a:cs typeface="Arial" panose="020B0604020202020204" pitchFamily="34" charset="0"/>
              </a:rPr>
              <a:t> </a:t>
            </a:r>
            <a:r>
              <a:rPr lang="en-US" sz="2400" dirty="0" err="1">
                <a:solidFill>
                  <a:srgbClr val="002060"/>
                </a:solidFill>
                <a:latin typeface="Arial" panose="020B0604020202020204" pitchFamily="34" charset="0"/>
                <a:cs typeface="Arial" panose="020B0604020202020204" pitchFamily="34" charset="0"/>
              </a:rPr>
              <a:t>phát</a:t>
            </a:r>
            <a:r>
              <a:rPr lang="en-US" sz="2400" dirty="0">
                <a:solidFill>
                  <a:srgbClr val="002060"/>
                </a:solidFill>
                <a:latin typeface="Arial" panose="020B0604020202020204" pitchFamily="34" charset="0"/>
                <a:cs typeface="Arial" panose="020B0604020202020204" pitchFamily="34" charset="0"/>
              </a:rPr>
              <a:t> </a:t>
            </a:r>
            <a:r>
              <a:rPr lang="en-US" sz="2400" dirty="0" err="1">
                <a:solidFill>
                  <a:srgbClr val="002060"/>
                </a:solidFill>
                <a:latin typeface="Arial" panose="020B0604020202020204" pitchFamily="34" charset="0"/>
                <a:cs typeface="Arial" panose="020B0604020202020204" pitchFamily="34" charset="0"/>
              </a:rPr>
              <a:t>triển</a:t>
            </a:r>
            <a:r>
              <a:rPr lang="en-US" sz="2400" dirty="0">
                <a:solidFill>
                  <a:srgbClr val="002060"/>
                </a:solidFill>
                <a:latin typeface="Arial" panose="020B0604020202020204" pitchFamily="34" charset="0"/>
                <a:cs typeface="Arial" panose="020B0604020202020204" pitchFamily="34" charset="0"/>
              </a:rPr>
              <a:t>:</a:t>
            </a:r>
          </a:p>
          <a:p>
            <a:pPr lvl="1" eaLnBrk="0" fontAlgn="base" hangingPunct="0">
              <a:lnSpc>
                <a:spcPct val="150000"/>
              </a:lnSpc>
              <a:spcBef>
                <a:spcPct val="0"/>
              </a:spcBef>
              <a:spcAft>
                <a:spcPct val="0"/>
              </a:spcAft>
              <a:buClr>
                <a:srgbClr val="0070C0"/>
              </a:buClr>
              <a:buFont typeface="Wingdings" panose="05000000000000000000" pitchFamily="2" charset="2"/>
              <a:buChar char="ü"/>
            </a:pPr>
            <a:r>
              <a:rPr lang="vi-VN" dirty="0">
                <a:solidFill>
                  <a:srgbClr val="222222"/>
                </a:solidFill>
                <a:latin typeface="Arial" panose="020B0604020202020204" pitchFamily="34" charset="0"/>
                <a:cs typeface="Arial" panose="020B0604020202020204" pitchFamily="34" charset="0"/>
              </a:rPr>
              <a:t>Phát triển các </a:t>
            </a:r>
            <a:r>
              <a:rPr lang="en-US" dirty="0" err="1">
                <a:solidFill>
                  <a:srgbClr val="222222"/>
                </a:solidFill>
                <a:latin typeface="Arial" panose="020B0604020202020204" pitchFamily="34" charset="0"/>
                <a:cs typeface="Arial" panose="020B0604020202020204" pitchFamily="34" charset="0"/>
              </a:rPr>
              <a:t>hàm</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kết</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gộp</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như</a:t>
            </a:r>
            <a:r>
              <a:rPr lang="en-US" dirty="0">
                <a:solidFill>
                  <a:srgbClr val="222222"/>
                </a:solidFill>
                <a:latin typeface="Arial" panose="020B0604020202020204" pitchFamily="34" charset="0"/>
                <a:cs typeface="Arial" panose="020B0604020202020204" pitchFamily="34" charset="0"/>
              </a:rPr>
              <a:t> min, max, </a:t>
            </a:r>
            <a:r>
              <a:rPr lang="en-US" altLang="zh-CN" dirty="0">
                <a:solidFill>
                  <a:srgbClr val="000000"/>
                </a:solidFill>
                <a:latin typeface="Arial" panose="020B0604020202020204" pitchFamily="34" charset="0"/>
                <a:cs typeface="Arial" panose="020B0604020202020204" pitchFamily="34" charset="0"/>
              </a:rPr>
              <a:t>average, sum,… </a:t>
            </a:r>
            <a:r>
              <a:rPr lang="en-US" altLang="zh-CN" dirty="0" err="1">
                <a:solidFill>
                  <a:srgbClr val="000000"/>
                </a:solidFill>
                <a:latin typeface="Arial" panose="020B0604020202020204" pitchFamily="34" charset="0"/>
                <a:cs typeface="Arial" panose="020B0604020202020204" pitchFamily="34" charset="0"/>
              </a:rPr>
              <a:t>và</a:t>
            </a:r>
            <a:r>
              <a:rPr lang="en-US" altLang="zh-CN" dirty="0">
                <a:solidFill>
                  <a:srgbClr val="000000"/>
                </a:solidFill>
                <a:latin typeface="Arial" panose="020B0604020202020204" pitchFamily="34" charset="0"/>
                <a:cs typeface="Arial" panose="020B0604020202020204" pitchFamily="34" charset="0"/>
              </a:rPr>
              <a:t> </a:t>
            </a:r>
            <a:r>
              <a:rPr lang="en-US" altLang="zh-CN" dirty="0" err="1">
                <a:solidFill>
                  <a:srgbClr val="000000"/>
                </a:solidFill>
                <a:latin typeface="Arial" panose="020B0604020202020204" pitchFamily="34" charset="0"/>
                <a:cs typeface="Arial" panose="020B0604020202020204" pitchFamily="34" charset="0"/>
              </a:rPr>
              <a:t>phép</a:t>
            </a:r>
            <a:r>
              <a:rPr lang="en-US" altLang="zh-CN" dirty="0">
                <a:solidFill>
                  <a:srgbClr val="000000"/>
                </a:solidFill>
                <a:latin typeface="Arial" panose="020B0604020202020204" pitchFamily="34" charset="0"/>
                <a:cs typeface="Arial" panose="020B0604020202020204" pitchFamily="34" charset="0"/>
              </a:rPr>
              <a:t> </a:t>
            </a:r>
            <a:r>
              <a:rPr lang="en-US" altLang="zh-CN" dirty="0" err="1">
                <a:solidFill>
                  <a:srgbClr val="000000"/>
                </a:solidFill>
                <a:latin typeface="Arial" panose="020B0604020202020204" pitchFamily="34" charset="0"/>
                <a:cs typeface="Arial" panose="020B0604020202020204" pitchFamily="34" charset="0"/>
              </a:rPr>
              <a:t>toán</a:t>
            </a:r>
            <a:r>
              <a:rPr lang="en-US" altLang="zh-CN" dirty="0">
                <a:solidFill>
                  <a:srgbClr val="000000"/>
                </a:solidFill>
                <a:latin typeface="Arial" panose="020B0604020202020204" pitchFamily="34" charset="0"/>
                <a:cs typeface="Arial" panose="020B0604020202020204" pitchFamily="34" charset="0"/>
              </a:rPr>
              <a:t> </a:t>
            </a:r>
            <a:r>
              <a:rPr lang="en-US" altLang="zh-CN" dirty="0" err="1">
                <a:solidFill>
                  <a:srgbClr val="000000"/>
                </a:solidFill>
                <a:latin typeface="Arial" panose="020B0604020202020204" pitchFamily="34" charset="0"/>
                <a:cs typeface="Arial" panose="020B0604020202020204" pitchFamily="34" charset="0"/>
              </a:rPr>
              <a:t>gom</a:t>
            </a:r>
            <a:r>
              <a:rPr lang="en-US" altLang="zh-CN" dirty="0">
                <a:solidFill>
                  <a:srgbClr val="000000"/>
                </a:solidFill>
                <a:latin typeface="Arial" panose="020B0604020202020204" pitchFamily="34" charset="0"/>
                <a:cs typeface="Arial" panose="020B0604020202020204" pitchFamily="34" charset="0"/>
              </a:rPr>
              <a:t> </a:t>
            </a:r>
            <a:r>
              <a:rPr lang="en-US" altLang="zh-CN" dirty="0" err="1">
                <a:solidFill>
                  <a:srgbClr val="000000"/>
                </a:solidFill>
                <a:latin typeface="Arial" panose="020B0604020202020204" pitchFamily="34" charset="0"/>
                <a:cs typeface="Arial" panose="020B0604020202020204" pitchFamily="34" charset="0"/>
              </a:rPr>
              <a:t>nhóm</a:t>
            </a:r>
            <a:r>
              <a:rPr lang="en-US" altLang="zh-CN" dirty="0">
                <a:solidFill>
                  <a:srgbClr val="000000"/>
                </a:solidFill>
                <a:latin typeface="Arial" panose="020B0604020202020204" pitchFamily="34" charset="0"/>
                <a:cs typeface="Arial" panose="020B0604020202020204" pitchFamily="34" charset="0"/>
              </a:rPr>
              <a:t> </a:t>
            </a:r>
            <a:r>
              <a:rPr lang="en-US" altLang="zh-CN" dirty="0" err="1">
                <a:solidFill>
                  <a:srgbClr val="000000"/>
                </a:solidFill>
                <a:latin typeface="Arial" panose="020B0604020202020204" pitchFamily="34" charset="0"/>
                <a:cs typeface="Arial" panose="020B0604020202020204" pitchFamily="34" charset="0"/>
              </a:rPr>
              <a:t>trên</a:t>
            </a:r>
            <a:r>
              <a:rPr lang="en-US" altLang="zh-CN" dirty="0">
                <a:solidFill>
                  <a:srgbClr val="000000"/>
                </a:solidFill>
                <a:latin typeface="Arial" panose="020B0604020202020204" pitchFamily="34" charset="0"/>
                <a:cs typeface="Arial" panose="020B0604020202020204" pitchFamily="34" charset="0"/>
              </a:rPr>
              <a:t> PRDB</a:t>
            </a:r>
            <a:endParaRPr lang="en-US" dirty="0">
              <a:solidFill>
                <a:srgbClr val="222222"/>
              </a:solidFill>
              <a:latin typeface="Arial" panose="020B0604020202020204" pitchFamily="34" charset="0"/>
              <a:cs typeface="Arial" panose="020B0604020202020204" pitchFamily="34" charset="0"/>
            </a:endParaRPr>
          </a:p>
          <a:p>
            <a:pPr lvl="1" eaLnBrk="0" fontAlgn="base" hangingPunct="0">
              <a:lnSpc>
                <a:spcPct val="150000"/>
              </a:lnSpc>
              <a:spcBef>
                <a:spcPct val="0"/>
              </a:spcBef>
              <a:spcAft>
                <a:spcPct val="0"/>
              </a:spcAft>
              <a:buClr>
                <a:srgbClr val="0070C0"/>
              </a:buClr>
              <a:buFont typeface="Wingdings" panose="05000000000000000000" pitchFamily="2" charset="2"/>
              <a:buChar char="ü"/>
            </a:pPr>
            <a:r>
              <a:rPr lang="en-US" dirty="0" err="1">
                <a:solidFill>
                  <a:srgbClr val="222222"/>
                </a:solidFill>
                <a:latin typeface="Arial" panose="020B0604020202020204" pitchFamily="34" charset="0"/>
                <a:cs typeface="Arial" panose="020B0604020202020204" pitchFamily="34" charset="0"/>
              </a:rPr>
              <a:t>Mở</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rộng</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hệ</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quản</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trị</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của</a:t>
            </a:r>
            <a:r>
              <a:rPr lang="en-US" dirty="0">
                <a:solidFill>
                  <a:srgbClr val="222222"/>
                </a:solidFill>
                <a:latin typeface="Arial" panose="020B0604020202020204" pitchFamily="34" charset="0"/>
                <a:cs typeface="Arial" panose="020B0604020202020204" pitchFamily="34" charset="0"/>
              </a:rPr>
              <a:t> PRDB </a:t>
            </a:r>
            <a:r>
              <a:rPr lang="en-US" dirty="0" err="1">
                <a:solidFill>
                  <a:srgbClr val="222222"/>
                </a:solidFill>
                <a:latin typeface="Arial" panose="020B0604020202020204" pitchFamily="34" charset="0"/>
                <a:cs typeface="Arial" panose="020B0604020202020204" pitchFamily="34" charset="0"/>
              </a:rPr>
              <a:t>cho</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phép</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kết</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với</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điều</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kiện</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kết</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bất</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kỳ</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và</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phép</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toán</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gom</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nhóm</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trên</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các</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quan</a:t>
            </a:r>
            <a:r>
              <a:rPr lang="en-US" dirty="0">
                <a:solidFill>
                  <a:srgbClr val="222222"/>
                </a:solidFill>
                <a:latin typeface="Arial" panose="020B0604020202020204" pitchFamily="34" charset="0"/>
                <a:cs typeface="Arial" panose="020B0604020202020204" pitchFamily="34" charset="0"/>
              </a:rPr>
              <a:t> </a:t>
            </a:r>
            <a:r>
              <a:rPr lang="en-US" dirty="0" err="1">
                <a:solidFill>
                  <a:srgbClr val="222222"/>
                </a:solidFill>
                <a:latin typeface="Arial" panose="020B0604020202020204" pitchFamily="34" charset="0"/>
                <a:cs typeface="Arial" panose="020B0604020202020204" pitchFamily="34" charset="0"/>
              </a:rPr>
              <a:t>hệ</a:t>
            </a:r>
            <a:endParaRPr lang="vi-VN" dirty="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n-US" sz="2400" dirty="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F5C1E730-9EA9-48CD-B7AD-9139A5D91F4B}" type="slidenum">
              <a:rPr lang="en-US" sz="3200" smtClean="0"/>
              <a:t>28</a:t>
            </a:fld>
            <a:endParaRPr lang="en-US" sz="3200" dirty="0"/>
          </a:p>
        </p:txBody>
      </p:sp>
    </p:spTree>
    <p:extLst>
      <p:ext uri="{BB962C8B-B14F-4D97-AF65-F5344CB8AC3E}">
        <p14:creationId xmlns:p14="http://schemas.microsoft.com/office/powerpoint/2010/main" val="1597232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7"/>
          <p:cNvSpPr>
            <a:spLocks noChangeArrowheads="1" noChangeShapeType="1" noTextEdit="1"/>
          </p:cNvSpPr>
          <p:nvPr/>
        </p:nvSpPr>
        <p:spPr bwMode="gray">
          <a:xfrm>
            <a:off x="2142312" y="1910861"/>
            <a:ext cx="4145507" cy="709246"/>
          </a:xfrm>
          <a:prstGeom prst="rect">
            <a:avLst/>
          </a:prstGeom>
        </p:spPr>
        <p:txBody>
          <a:bodyPr wrap="none" fromWordArt="1">
            <a:prstTxWarp prst="textDeflate">
              <a:avLst>
                <a:gd name="adj" fmla="val 0"/>
              </a:avLst>
            </a:prstTxWarp>
          </a:bodyPr>
          <a:lstStyle/>
          <a:p>
            <a:pPr algn="ctr"/>
            <a:r>
              <a:rPr lang="en-US" b="1" kern="10" dirty="0">
                <a:ln w="28575">
                  <a:solidFill>
                    <a:schemeClr val="tx1"/>
                  </a:solidFill>
                  <a:round/>
                  <a:headEnd/>
                  <a:tailEnd/>
                </a:ln>
                <a:gradFill rotWithShape="1">
                  <a:gsLst>
                    <a:gs pos="0">
                      <a:schemeClr val="hlink"/>
                    </a:gs>
                    <a:gs pos="100000">
                      <a:schemeClr val="hlink">
                        <a:gamma/>
                        <a:shade val="46275"/>
                        <a:invGamma/>
                      </a:schemeClr>
                    </a:gs>
                  </a:gsLst>
                  <a:lin ang="5400000" scaled="1"/>
                </a:gradFill>
                <a:effectLst>
                  <a:outerShdw dist="107763" dir="2700000" algn="ctr" rotWithShape="0">
                    <a:srgbClr val="000000">
                      <a:alpha val="50000"/>
                    </a:srgbClr>
                  </a:outerShdw>
                </a:effectLst>
                <a:latin typeface="Verdana"/>
                <a:ea typeface="Verdana"/>
                <a:cs typeface="Verdana"/>
              </a:rPr>
              <a:t>Thank You</a:t>
            </a:r>
          </a:p>
        </p:txBody>
      </p:sp>
      <p:sp>
        <p:nvSpPr>
          <p:cNvPr id="5" name="WordArt 7"/>
          <p:cNvSpPr>
            <a:spLocks noChangeArrowheads="1" noChangeShapeType="1" noTextEdit="1"/>
          </p:cNvSpPr>
          <p:nvPr/>
        </p:nvSpPr>
        <p:spPr bwMode="gray">
          <a:xfrm>
            <a:off x="2263588" y="3077307"/>
            <a:ext cx="7041524" cy="838200"/>
          </a:xfrm>
          <a:prstGeom prst="rect">
            <a:avLst/>
          </a:prstGeom>
        </p:spPr>
        <p:txBody>
          <a:bodyPr wrap="none" fromWordArt="1">
            <a:prstTxWarp prst="textDeflate">
              <a:avLst>
                <a:gd name="adj" fmla="val 0"/>
              </a:avLst>
            </a:prstTxWarp>
          </a:bodyPr>
          <a:lstStyle/>
          <a:p>
            <a:pPr algn="ctr"/>
            <a:r>
              <a:rPr lang="en-US" b="1" kern="10" dirty="0">
                <a:ln w="28575">
                  <a:solidFill>
                    <a:schemeClr val="tx1"/>
                  </a:solidFill>
                  <a:round/>
                  <a:headEnd/>
                  <a:tailEnd/>
                </a:ln>
                <a:gradFill rotWithShape="1">
                  <a:gsLst>
                    <a:gs pos="0">
                      <a:schemeClr val="hlink"/>
                    </a:gs>
                    <a:gs pos="100000">
                      <a:schemeClr val="hlink">
                        <a:gamma/>
                        <a:shade val="46275"/>
                        <a:invGamma/>
                      </a:schemeClr>
                    </a:gs>
                  </a:gsLst>
                  <a:lin ang="5400000" scaled="1"/>
                </a:gradFill>
                <a:effectLst>
                  <a:outerShdw dist="107763" dir="2700000" algn="ctr" rotWithShape="0">
                    <a:srgbClr val="000000">
                      <a:alpha val="50000"/>
                    </a:srgbClr>
                  </a:outerShdw>
                </a:effectLst>
                <a:latin typeface="Verdana"/>
                <a:ea typeface="Verdana"/>
                <a:cs typeface="Verdana"/>
              </a:rPr>
              <a:t>For your attention</a:t>
            </a:r>
          </a:p>
        </p:txBody>
      </p:sp>
      <p:sp>
        <p:nvSpPr>
          <p:cNvPr id="2" name="Slide Number Placeholder 1"/>
          <p:cNvSpPr>
            <a:spLocks noGrp="1"/>
          </p:cNvSpPr>
          <p:nvPr>
            <p:ph type="sldNum" sz="quarter" idx="12"/>
          </p:nvPr>
        </p:nvSpPr>
        <p:spPr/>
        <p:txBody>
          <a:bodyPr/>
          <a:lstStyle/>
          <a:p>
            <a:fld id="{F5C1E730-9EA9-48CD-B7AD-9139A5D91F4B}" type="slidenum">
              <a:rPr lang="en-US" smtClean="0"/>
              <a:t>29</a:t>
            </a:fld>
            <a:endParaRPr lang="en-US"/>
          </a:p>
        </p:txBody>
      </p:sp>
    </p:spTree>
    <p:extLst>
      <p:ext uri="{BB962C8B-B14F-4D97-AF65-F5344CB8AC3E}">
        <p14:creationId xmlns:p14="http://schemas.microsoft.com/office/powerpoint/2010/main" val="194318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909" y="1576252"/>
            <a:ext cx="1064187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Như</a:t>
            </a:r>
            <a:r>
              <a:rPr lang="en-US" sz="2800" dirty="0" smtClean="0"/>
              <a:t> </a:t>
            </a:r>
            <a:r>
              <a:rPr lang="en-US" sz="2800" dirty="0" err="1" smtClean="0"/>
              <a:t>chúng</a:t>
            </a:r>
            <a:r>
              <a:rPr lang="en-US" sz="2800" dirty="0" smtClean="0"/>
              <a:t> ta </a:t>
            </a:r>
            <a:r>
              <a:rPr lang="en-US" sz="2800" dirty="0" err="1" smtClean="0"/>
              <a:t>đã</a:t>
            </a:r>
            <a:r>
              <a:rPr lang="en-US" sz="2800" dirty="0" smtClean="0"/>
              <a:t> </a:t>
            </a:r>
            <a:r>
              <a:rPr lang="en-US" sz="2800" dirty="0" err="1" smtClean="0"/>
              <a:t>biết</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truyền</a:t>
            </a:r>
            <a:r>
              <a:rPr lang="en-US" sz="2800" dirty="0" smtClean="0"/>
              <a:t> </a:t>
            </a:r>
            <a:r>
              <a:rPr lang="en-US" sz="2800" dirty="0" err="1" smtClean="0"/>
              <a:t>thống</a:t>
            </a:r>
            <a:r>
              <a:rPr lang="en-US" sz="2800" dirty="0" smtClean="0"/>
              <a:t> </a:t>
            </a:r>
            <a:r>
              <a:rPr lang="en-US" sz="2800" dirty="0" err="1" smtClean="0"/>
              <a:t>không</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và</a:t>
            </a:r>
            <a:r>
              <a:rPr lang="en-US" sz="2800" dirty="0" smtClean="0"/>
              <a:t> </a:t>
            </a:r>
            <a:r>
              <a:rPr lang="en-US" sz="2800" dirty="0" err="1" smtClean="0"/>
              <a:t>xử</a:t>
            </a:r>
            <a:r>
              <a:rPr lang="en-US" sz="2800" dirty="0" smtClean="0"/>
              <a:t> </a:t>
            </a:r>
            <a:r>
              <a:rPr lang="en-US" sz="2800" dirty="0" err="1" smtClean="0"/>
              <a:t>lí</a:t>
            </a:r>
            <a:r>
              <a:rPr lang="en-US" sz="2800" dirty="0" smtClean="0"/>
              <a:t> </a:t>
            </a:r>
            <a:r>
              <a:rPr lang="en-US" sz="2800" dirty="0" err="1" smtClean="0"/>
              <a:t>được</a:t>
            </a:r>
            <a:r>
              <a:rPr lang="en-US" sz="2800" dirty="0" smtClean="0"/>
              <a:t> </a:t>
            </a:r>
            <a:r>
              <a:rPr lang="en-US" sz="2800" dirty="0" err="1" smtClean="0"/>
              <a:t>thông</a:t>
            </a:r>
            <a:r>
              <a:rPr lang="en-US" sz="2800" dirty="0" smtClean="0"/>
              <a:t> tin </a:t>
            </a:r>
            <a:r>
              <a:rPr lang="en-US" sz="2800" dirty="0" err="1" smtClean="0"/>
              <a:t>không</a:t>
            </a:r>
            <a:r>
              <a:rPr lang="en-US" sz="2800" dirty="0" smtClean="0"/>
              <a:t> </a:t>
            </a:r>
            <a:r>
              <a:rPr lang="en-US" sz="2800" dirty="0" err="1" smtClean="0"/>
              <a:t>chắc</a:t>
            </a:r>
            <a:r>
              <a:rPr lang="en-US" sz="2800" dirty="0" smtClean="0"/>
              <a:t>  </a:t>
            </a:r>
            <a:r>
              <a:rPr lang="en-US" sz="2800" dirty="0" err="1" smtClean="0"/>
              <a:t>chắn</a:t>
            </a:r>
            <a:r>
              <a:rPr lang="en-US" sz="2800" dirty="0" smtClean="0"/>
              <a:t>.</a:t>
            </a:r>
          </a:p>
          <a:p>
            <a:pPr marL="285750" indent="-285750">
              <a:buFont typeface="Arial" panose="020B0604020202020204" pitchFamily="34" charset="0"/>
              <a:buChar char="•"/>
            </a:pPr>
            <a:r>
              <a:rPr lang="en-US" sz="2800" dirty="0" smtClean="0"/>
              <a:t>(</a:t>
            </a:r>
            <a:r>
              <a:rPr lang="en-US" sz="2800" dirty="0" err="1" smtClean="0"/>
              <a:t>Người</a:t>
            </a:r>
            <a:r>
              <a:rPr lang="en-US" sz="2800" dirty="0" smtClean="0"/>
              <a:t> ta </a:t>
            </a:r>
            <a:r>
              <a:rPr lang="en-US" sz="2800" dirty="0" err="1" smtClean="0"/>
              <a:t>hỏi</a:t>
            </a:r>
            <a:r>
              <a:rPr lang="en-US" sz="2800" dirty="0" smtClean="0"/>
              <a:t> </a:t>
            </a:r>
            <a:r>
              <a:rPr lang="en-US" sz="2800" dirty="0" err="1" smtClean="0"/>
              <a:t>thì</a:t>
            </a:r>
            <a:r>
              <a:rPr lang="en-US" sz="2800" dirty="0" smtClean="0"/>
              <a:t> </a:t>
            </a:r>
            <a:r>
              <a:rPr lang="en-US" sz="2800" dirty="0" err="1" smtClean="0"/>
              <a:t>mình</a:t>
            </a:r>
            <a:r>
              <a:rPr lang="en-US" sz="2800" dirty="0" smtClean="0"/>
              <a:t> </a:t>
            </a:r>
            <a:r>
              <a:rPr lang="en-US" sz="2800" dirty="0" err="1" smtClean="0"/>
              <a:t>mới</a:t>
            </a:r>
            <a:r>
              <a:rPr lang="en-US" sz="2800" dirty="0" smtClean="0"/>
              <a:t> </a:t>
            </a:r>
            <a:r>
              <a:rPr lang="en-US" sz="2800" dirty="0" err="1" smtClean="0"/>
              <a:t>đọc</a:t>
            </a:r>
            <a:r>
              <a:rPr lang="en-US" sz="2800" dirty="0" smtClean="0"/>
              <a:t> </a:t>
            </a:r>
            <a:r>
              <a:rPr lang="en-US" sz="2800" dirty="0" err="1" smtClean="0"/>
              <a:t>như</a:t>
            </a:r>
            <a:r>
              <a:rPr lang="en-US" sz="2800" dirty="0" smtClean="0"/>
              <a:t> </a:t>
            </a:r>
            <a:r>
              <a:rPr lang="en-US" sz="2800" dirty="0" err="1" smtClean="0"/>
              <a:t>sau</a:t>
            </a:r>
            <a:r>
              <a:rPr lang="en-US" sz="2800" dirty="0" smtClean="0"/>
              <a:t>: VD: </a:t>
            </a:r>
            <a:r>
              <a:rPr lang="en-US" sz="2800" dirty="0" err="1" smtClean="0"/>
              <a:t>Mô</a:t>
            </a:r>
            <a:r>
              <a:rPr lang="en-US" sz="2800" dirty="0" smtClean="0"/>
              <a:t> </a:t>
            </a:r>
            <a:r>
              <a:rPr lang="en-US" sz="2800" dirty="0" err="1" smtClean="0"/>
              <a:t>hình</a:t>
            </a:r>
            <a:r>
              <a:rPr lang="en-US" sz="2800" dirty="0" smtClean="0"/>
              <a:t> CSDL </a:t>
            </a:r>
            <a:r>
              <a:rPr lang="en-US" sz="2800" dirty="0" err="1" smtClean="0"/>
              <a:t>truyền</a:t>
            </a:r>
            <a:r>
              <a:rPr lang="en-US" sz="2800" dirty="0" smtClean="0"/>
              <a:t> </a:t>
            </a:r>
            <a:r>
              <a:rPr lang="en-US" sz="2800" dirty="0" err="1" smtClean="0"/>
              <a:t>thống</a:t>
            </a:r>
            <a:r>
              <a:rPr lang="en-US" sz="2800" dirty="0" smtClean="0"/>
              <a:t>) </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err="1" smtClean="0"/>
              <a:t>Vì</a:t>
            </a:r>
            <a:r>
              <a:rPr lang="en-US" sz="2800" dirty="0" smtClean="0"/>
              <a:t> </a:t>
            </a:r>
            <a:r>
              <a:rPr lang="en-US" sz="2800" dirty="0" err="1" smtClean="0"/>
              <a:t>vậy</a:t>
            </a:r>
            <a:r>
              <a:rPr lang="en-US" sz="2800" dirty="0" smtClean="0"/>
              <a:t>, </a:t>
            </a:r>
            <a:r>
              <a:rPr lang="en-US" sz="2800" dirty="0" err="1" smtClean="0"/>
              <a:t>đã</a:t>
            </a:r>
            <a:r>
              <a:rPr lang="en-US" sz="2800" dirty="0" smtClean="0"/>
              <a:t> </a:t>
            </a:r>
            <a:r>
              <a:rPr lang="en-US" sz="2800" dirty="0" err="1" smtClean="0"/>
              <a:t>có</a:t>
            </a:r>
            <a:r>
              <a:rPr lang="en-US" sz="2800" dirty="0" smtClean="0"/>
              <a:t> </a:t>
            </a:r>
            <a:r>
              <a:rPr lang="en-US" sz="2800" dirty="0" err="1" smtClean="0"/>
              <a:t>nhiều</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được</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để</a:t>
            </a:r>
            <a:r>
              <a:rPr lang="en-US" sz="2800" dirty="0" smtClean="0"/>
              <a:t> </a:t>
            </a:r>
            <a:r>
              <a:rPr lang="en-US" sz="2800" dirty="0" err="1" smtClean="0"/>
              <a:t>khắc</a:t>
            </a:r>
            <a:r>
              <a:rPr lang="en-US" sz="2800" dirty="0" smtClean="0"/>
              <a:t> </a:t>
            </a:r>
            <a:r>
              <a:rPr lang="en-US" sz="2800" dirty="0" err="1" smtClean="0"/>
              <a:t>phục</a:t>
            </a:r>
            <a:r>
              <a:rPr lang="en-US" sz="2800" dirty="0" smtClean="0"/>
              <a:t> </a:t>
            </a:r>
            <a:r>
              <a:rPr lang="en-US" sz="2800" dirty="0" err="1" smtClean="0"/>
              <a:t>hạn</a:t>
            </a:r>
            <a:r>
              <a:rPr lang="en-US" sz="2800" dirty="0" smtClean="0"/>
              <a:t> </a:t>
            </a:r>
            <a:r>
              <a:rPr lang="en-US" sz="2800" dirty="0" err="1" smtClean="0"/>
              <a:t>chế</a:t>
            </a:r>
            <a:r>
              <a:rPr lang="en-US" sz="2800" dirty="0" smtClean="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truyền</a:t>
            </a:r>
            <a:r>
              <a:rPr lang="en-US" sz="2800" dirty="0" smtClean="0"/>
              <a:t> </a:t>
            </a:r>
            <a:r>
              <a:rPr lang="en-US" sz="2800" dirty="0" err="1" smtClean="0"/>
              <a:t>thống</a:t>
            </a:r>
            <a:r>
              <a:rPr lang="en-US" sz="2800" dirty="0"/>
              <a:t>.</a:t>
            </a:r>
            <a:endParaRPr lang="en-US" sz="2800" dirty="0" smtClean="0"/>
          </a:p>
        </p:txBody>
      </p:sp>
      <p:sp>
        <p:nvSpPr>
          <p:cNvPr id="2" name="Slide Number Placeholder 1"/>
          <p:cNvSpPr>
            <a:spLocks noGrp="1"/>
          </p:cNvSpPr>
          <p:nvPr>
            <p:ph type="sldNum" sz="quarter" idx="12"/>
          </p:nvPr>
        </p:nvSpPr>
        <p:spPr/>
        <p:txBody>
          <a:bodyPr/>
          <a:lstStyle/>
          <a:p>
            <a:fld id="{F5C1E730-9EA9-48CD-B7AD-9139A5D91F4B}" type="slidenum">
              <a:rPr lang="en-US" sz="3200" smtClean="0"/>
              <a:t>3</a:t>
            </a:fld>
            <a:endParaRPr lang="en-US" sz="3200" dirty="0"/>
          </a:p>
        </p:txBody>
      </p:sp>
    </p:spTree>
    <p:extLst>
      <p:ext uri="{BB962C8B-B14F-4D97-AF65-F5344CB8AC3E}">
        <p14:creationId xmlns:p14="http://schemas.microsoft.com/office/powerpoint/2010/main" val="330754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1" y="818606"/>
            <a:ext cx="11086012" cy="2800767"/>
          </a:xfrm>
          <a:prstGeom prst="rect">
            <a:avLst/>
          </a:prstGeom>
          <a:noFill/>
        </p:spPr>
        <p:txBody>
          <a:bodyPr wrap="square" rtlCol="0">
            <a:spAutoFit/>
          </a:bodyPr>
          <a:lstStyle/>
          <a:p>
            <a:pPr marL="342900" lvl="2" indent="-3429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Tuy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chưa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t>nào</a:t>
            </a:r>
            <a:r>
              <a:rPr lang="en-US" sz="2800" dirty="0" smtClean="0"/>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bao</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quát</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hết</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mọi</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khía</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cạnh</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về</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thông</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a:effectLst>
                  <a:glow>
                    <a:srgbClr val="000000"/>
                  </a:glow>
                  <a:reflection stA="0" endPos="0" fadeDir="0" sx="0" sy="0"/>
                </a:effectLst>
                <a:latin typeface="Arial" panose="020B0604020202020204" pitchFamily="34" charset="0"/>
                <a:cs typeface="Arial" panose="020B0604020202020204" pitchFamily="34" charset="0"/>
              </a:rPr>
              <a:t>tin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không</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chắn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chắn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và</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không</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chính</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xác</a:t>
            </a:r>
            <a:endParaRPr lang="en-US" sz="2800" dirty="0" smtClean="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Arial" panose="020B0604020202020204" pitchFamily="34" charset="0"/>
              <a:buChar char="•"/>
            </a:pPr>
            <a:endParaRPr lang="en-US" sz="2800" dirty="0" smtClean="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Arial" panose="020B0604020202020204" pitchFamily="34" charset="0"/>
              <a:buChar char="•"/>
            </a:pPr>
            <a:r>
              <a:rPr lang="en-US" sz="2800" dirty="0" err="1">
                <a:effectLst>
                  <a:glow>
                    <a:srgbClr val="000000"/>
                  </a:glow>
                  <a:reflection stA="0" endPos="0" fadeDir="0" sx="0" sy="0"/>
                </a:effectLst>
                <a:latin typeface="Arial" panose="020B0604020202020204" pitchFamily="34" charset="0"/>
                <a:cs typeface="Arial" panose="020B0604020202020204" pitchFamily="34" charset="0"/>
              </a:rPr>
              <a:t>Nhiều</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mô</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hình</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chưa</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có</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hệ</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quản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trị</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CSDL</a:t>
            </a:r>
          </a:p>
          <a:p>
            <a:pPr marL="342900" lvl="2" indent="-342900">
              <a:buFont typeface="Arial" panose="020B0604020202020204" pitchFamily="34" charset="0"/>
              <a:buChar char="•"/>
            </a:pPr>
            <a:endParaRPr lang="en-US" sz="2800" dirty="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mj-lt"/>
              <a:buAutoNum type="arabicPeriod"/>
            </a:pPr>
            <a:endParaRPr lang="en-US" dirty="0">
              <a:effectLst>
                <a:glow>
                  <a:srgbClr val="000000"/>
                </a:glow>
                <a:reflection stA="0" endPos="0" fadeDir="0" sx="0" sy="0"/>
              </a:effectLst>
              <a:latin typeface="Arial" panose="020B0604020202020204" pitchFamily="34" charset="0"/>
              <a:cs typeface="Arial" panose="020B0604020202020204" pitchFamily="34" charset="0"/>
            </a:endParaRPr>
          </a:p>
          <a:p>
            <a:pPr marL="342900" indent="-342900">
              <a:buFont typeface="+mj-lt"/>
              <a:buAutoNum type="arabicPeriod"/>
            </a:pPr>
            <a:endParaRPr lang="en-US" dirty="0"/>
          </a:p>
        </p:txBody>
      </p:sp>
      <p:sp>
        <p:nvSpPr>
          <p:cNvPr id="3" name="Slide Number Placeholder 2"/>
          <p:cNvSpPr>
            <a:spLocks noGrp="1"/>
          </p:cNvSpPr>
          <p:nvPr>
            <p:ph type="sldNum" sz="quarter" idx="12"/>
          </p:nvPr>
        </p:nvSpPr>
        <p:spPr/>
        <p:txBody>
          <a:bodyPr/>
          <a:lstStyle/>
          <a:p>
            <a:fld id="{F5C1E730-9EA9-48CD-B7AD-9139A5D91F4B}" type="slidenum">
              <a:rPr lang="en-US" sz="3200" smtClean="0"/>
              <a:t>4</a:t>
            </a:fld>
            <a:endParaRPr lang="en-US" sz="3200" dirty="0"/>
          </a:p>
        </p:txBody>
      </p:sp>
    </p:spTree>
    <p:extLst>
      <p:ext uri="{BB962C8B-B14F-4D97-AF65-F5344CB8AC3E}">
        <p14:creationId xmlns:p14="http://schemas.microsoft.com/office/powerpoint/2010/main" val="324827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8971" y="1741714"/>
            <a:ext cx="1121664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Do </a:t>
            </a:r>
            <a:r>
              <a:rPr lang="en-US" sz="2800" dirty="0" err="1" smtClean="0">
                <a:latin typeface="Arial" panose="020B0604020202020204" pitchFamily="34" charset="0"/>
                <a:cs typeface="Arial" panose="020B0604020202020204" pitchFamily="34" charset="0"/>
              </a:rPr>
              <a:t>đó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mục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luận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chúng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em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csdl</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quan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suất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để</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biểu</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diễn</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và</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xử</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lý</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thông</a:t>
            </a:r>
            <a:r>
              <a:rPr lang="en-US" sz="2800" dirty="0">
                <a:latin typeface="Arial" panose="020B0604020202020204" pitchFamily="34" charset="0"/>
                <a:ea typeface="Tahoma" panose="020B0604030504040204" pitchFamily="34" charset="0"/>
                <a:cs typeface="Arial" panose="020B0604020202020204" pitchFamily="34" charset="0"/>
              </a:rPr>
              <a:t> tin </a:t>
            </a:r>
            <a:r>
              <a:rPr lang="en-US" sz="2800" dirty="0" err="1">
                <a:latin typeface="Arial" panose="020B0604020202020204" pitchFamily="34" charset="0"/>
                <a:ea typeface="Tahoma" panose="020B0604030504040204" pitchFamily="34" charset="0"/>
                <a:cs typeface="Arial" panose="020B0604020202020204" pitchFamily="34" charset="0"/>
              </a:rPr>
              <a:t>không</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chắc</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chắn</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trong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tế</a:t>
            </a:r>
            <a:r>
              <a:rPr lang="en-US" sz="2800" dirty="0" smtClean="0">
                <a:latin typeface="Arial" panose="020B0604020202020204" pitchFamily="34" charset="0"/>
                <a:ea typeface="Tahoma" panose="020B0604030504040204" pitchFamily="34" charset="0"/>
                <a:cs typeface="Arial" panose="020B0604020202020204" pitchFamily="34" charset="0"/>
              </a:rPr>
              <a:t>.</a:t>
            </a:r>
          </a:p>
          <a:p>
            <a:pPr marL="285750" indent="-285750">
              <a:buFont typeface="Arial" panose="020B0604020202020204" pitchFamily="34" charset="0"/>
              <a:buChar char="•"/>
            </a:pPr>
            <a:endParaRPr lang="en-US" sz="2800" dirty="0" smtClean="0">
              <a:latin typeface="Arial" panose="020B0604020202020204" pitchFamily="34" charset="0"/>
              <a:ea typeface="Tahoma" panose="020B060403050404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ea typeface="Tahoma" panose="020B0604030504040204" pitchFamily="34" charset="0"/>
                <a:cs typeface="Arial" panose="020B0604020202020204" pitchFamily="34" charset="0"/>
              </a:rPr>
              <a:t>Hai </a:t>
            </a:r>
            <a:r>
              <a:rPr lang="en-US" sz="2800" dirty="0" err="1" smtClean="0">
                <a:latin typeface="Arial" panose="020B0604020202020204" pitchFamily="34" charset="0"/>
                <a:ea typeface="Tahoma" panose="020B0604030504040204" pitchFamily="34" charset="0"/>
                <a:cs typeface="Arial" panose="020B0604020202020204" pitchFamily="34" charset="0"/>
              </a:rPr>
              <a:t>là</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xây</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dựng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một</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hệ</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quản</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trị</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csdl</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cho</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mô</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hình</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này</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để</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hiện</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hóa</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khả</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năng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áp</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dụng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của</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mô</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hình</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vào</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tế</a:t>
            </a:r>
            <a:r>
              <a:rPr lang="en-US" sz="2800" dirty="0" smtClean="0">
                <a:latin typeface="Arial" panose="020B0604020202020204" pitchFamily="34" charset="0"/>
                <a:ea typeface="Tahoma" panose="020B060403050404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F5C1E730-9EA9-48CD-B7AD-9139A5D91F4B}" type="slidenum">
              <a:rPr lang="en-US" sz="3200" smtClean="0"/>
              <a:t>5</a:t>
            </a:fld>
            <a:endParaRPr lang="en-US" sz="3200" dirty="0"/>
          </a:p>
        </p:txBody>
      </p:sp>
    </p:spTree>
    <p:extLst>
      <p:ext uri="{BB962C8B-B14F-4D97-AF65-F5344CB8AC3E}">
        <p14:creationId xmlns:p14="http://schemas.microsoft.com/office/powerpoint/2010/main" val="428557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z="3200" smtClean="0"/>
              <a:t>6</a:t>
            </a:fld>
            <a:endParaRPr lang="en-US" sz="3200" dirty="0"/>
          </a:p>
        </p:txBody>
      </p:sp>
      <p:sp>
        <p:nvSpPr>
          <p:cNvPr id="6" name="Rectangle 5"/>
          <p:cNvSpPr/>
          <p:nvPr/>
        </p:nvSpPr>
        <p:spPr>
          <a:xfrm>
            <a:off x="1082040" y="125872"/>
            <a:ext cx="8900160" cy="1261884"/>
          </a:xfrm>
          <a:prstGeom prst="rect">
            <a:avLst/>
          </a:prstGeom>
        </p:spPr>
        <p:txBody>
          <a:bodyPr wrap="square">
            <a:spAutoFit/>
          </a:bodyPr>
          <a:lstStyle/>
          <a:p>
            <a:pPr marL="285750" indent="-285750">
              <a:buFont typeface="Arial" panose="020B0604020202020204" pitchFamily="34" charset="0"/>
              <a:buChar char="•"/>
            </a:pPr>
            <a:r>
              <a:rPr lang="en-US" sz="2400" dirty="0" err="1"/>
              <a:t>Trước</a:t>
            </a:r>
            <a:r>
              <a:rPr lang="en-US" sz="2400" dirty="0"/>
              <a:t> </a:t>
            </a:r>
            <a:r>
              <a:rPr lang="en-US" sz="2400" dirty="0" err="1"/>
              <a:t>hết</a:t>
            </a:r>
            <a:r>
              <a:rPr lang="en-US" sz="2400" dirty="0"/>
              <a:t> </a:t>
            </a:r>
            <a:r>
              <a:rPr lang="en-US" sz="2400" dirty="0" err="1"/>
              <a:t>chúng</a:t>
            </a:r>
            <a:r>
              <a:rPr lang="en-US" sz="2400" dirty="0"/>
              <a:t> </a:t>
            </a:r>
            <a:r>
              <a:rPr lang="en-US" sz="2400" dirty="0" err="1"/>
              <a:t>em</a:t>
            </a:r>
            <a:r>
              <a:rPr lang="en-US" sz="2400" dirty="0"/>
              <a:t> </a:t>
            </a:r>
            <a:r>
              <a:rPr lang="en-US" sz="2400" dirty="0" err="1"/>
              <a:t>xin</a:t>
            </a:r>
            <a:r>
              <a:rPr lang="en-US" sz="2400" dirty="0"/>
              <a:t> </a:t>
            </a:r>
            <a:r>
              <a:rPr lang="en-US" sz="2400" dirty="0" err="1" smtClean="0"/>
              <a:t>giới</a:t>
            </a:r>
            <a:r>
              <a:rPr lang="en-US" sz="2400" dirty="0" smtClean="0"/>
              <a:t> </a:t>
            </a:r>
            <a:r>
              <a:rPr lang="en-US" sz="2400" dirty="0" err="1" smtClean="0"/>
              <a:t>thiệu</a:t>
            </a:r>
            <a:r>
              <a:rPr lang="en-US" sz="2400" dirty="0" smtClean="0"/>
              <a:t> </a:t>
            </a:r>
            <a:r>
              <a:rPr lang="en-US" sz="2400" dirty="0" err="1"/>
              <a:t>mô</a:t>
            </a:r>
            <a:r>
              <a:rPr lang="en-US" sz="2400" dirty="0"/>
              <a:t> </a:t>
            </a:r>
            <a:r>
              <a:rPr lang="en-US" sz="2400" dirty="0" err="1"/>
              <a:t>hình</a:t>
            </a:r>
            <a:r>
              <a:rPr lang="en-US" sz="2400" dirty="0"/>
              <a:t> </a:t>
            </a:r>
            <a:r>
              <a:rPr lang="en-US" sz="2400" dirty="0" err="1"/>
              <a:t>dữ</a:t>
            </a:r>
            <a:r>
              <a:rPr lang="en-US" sz="2400" dirty="0"/>
              <a:t> </a:t>
            </a:r>
            <a:r>
              <a:rPr lang="en-US" sz="2400" dirty="0" err="1"/>
              <a:t>liệu</a:t>
            </a:r>
            <a:r>
              <a:rPr lang="en-US" sz="2400" dirty="0"/>
              <a:t>  </a:t>
            </a:r>
            <a:r>
              <a:rPr lang="en-US" sz="2400" dirty="0" err="1"/>
              <a:t>của</a:t>
            </a:r>
            <a:r>
              <a:rPr lang="en-US" sz="2400" dirty="0"/>
              <a:t> </a:t>
            </a:r>
            <a:r>
              <a:rPr lang="en-US" sz="2400" dirty="0" err="1"/>
              <a:t>csdl</a:t>
            </a:r>
            <a:r>
              <a:rPr lang="en-US" sz="2400" dirty="0"/>
              <a:t> </a:t>
            </a:r>
            <a:r>
              <a:rPr lang="en-US" sz="2400" dirty="0" err="1"/>
              <a:t>quan</a:t>
            </a:r>
            <a:r>
              <a:rPr lang="en-US" sz="2400" dirty="0"/>
              <a:t> </a:t>
            </a:r>
            <a:r>
              <a:rPr lang="en-US" sz="2400" dirty="0" err="1"/>
              <a:t>hệ</a:t>
            </a:r>
            <a:r>
              <a:rPr lang="en-US" sz="2400" dirty="0"/>
              <a:t> </a:t>
            </a:r>
            <a:r>
              <a:rPr lang="en-US" sz="2400" dirty="0" err="1" smtClean="0"/>
              <a:t>truyền</a:t>
            </a:r>
            <a:r>
              <a:rPr lang="en-US" sz="2400" dirty="0" smtClean="0"/>
              <a:t> </a:t>
            </a:r>
            <a:r>
              <a:rPr lang="en-US" sz="2400" dirty="0" err="1" smtClean="0"/>
              <a:t>thống</a:t>
            </a:r>
            <a:r>
              <a:rPr lang="en-US" sz="2400" dirty="0" smtClean="0"/>
              <a:t>.</a:t>
            </a:r>
          </a:p>
          <a:p>
            <a:pPr marL="285750" indent="-285750">
              <a:buFont typeface="Arial" panose="020B0604020202020204" pitchFamily="34" charset="0"/>
              <a:buChar char="•"/>
            </a:pPr>
            <a:r>
              <a:rPr lang="en-US" sz="2400" dirty="0" err="1" smtClean="0"/>
              <a:t>Như</a:t>
            </a:r>
            <a:r>
              <a:rPr lang="en-US" sz="2400" dirty="0" smtClean="0"/>
              <a:t> </a:t>
            </a:r>
            <a:r>
              <a:rPr lang="en-US" sz="2400" dirty="0" err="1" smtClean="0"/>
              <a:t>chúng</a:t>
            </a:r>
            <a:r>
              <a:rPr lang="en-US" sz="2400" dirty="0" smtClean="0"/>
              <a:t> ta </a:t>
            </a:r>
            <a:r>
              <a:rPr lang="en-US" sz="2400" dirty="0" err="1" smtClean="0"/>
              <a:t>đã</a:t>
            </a:r>
            <a:r>
              <a:rPr lang="en-US" sz="2400" dirty="0" smtClean="0"/>
              <a:t> </a:t>
            </a:r>
            <a:r>
              <a:rPr lang="en-US" sz="2400" dirty="0" err="1" smtClean="0"/>
              <a:t>biết</a:t>
            </a:r>
            <a:r>
              <a:rPr lang="en-US" sz="2800" dirty="0" smtClean="0"/>
              <a:t>: </a:t>
            </a:r>
            <a:endParaRPr lang="en-US" sz="2800" dirty="0"/>
          </a:p>
        </p:txBody>
      </p:sp>
      <p:sp>
        <p:nvSpPr>
          <p:cNvPr id="7" name="TextBox 6"/>
          <p:cNvSpPr txBox="1"/>
          <p:nvPr/>
        </p:nvSpPr>
        <p:spPr>
          <a:xfrm>
            <a:off x="1306287" y="1510867"/>
            <a:ext cx="7907383" cy="2739211"/>
          </a:xfrm>
          <a:prstGeom prst="rect">
            <a:avLst/>
          </a:prstGeom>
          <a:noFill/>
        </p:spPr>
        <p:txBody>
          <a:bodyPr wrap="square" rtlCol="0">
            <a:spAutoFit/>
          </a:bodyPr>
          <a:lstStyle/>
          <a:p>
            <a:r>
              <a:rPr lang="en-US" sz="2400" dirty="0"/>
              <a:t>M</a:t>
            </a:r>
            <a:r>
              <a:rPr lang="vi-VN" sz="2400" dirty="0" smtClean="0"/>
              <a:t>ô </a:t>
            </a:r>
            <a:r>
              <a:rPr lang="vi-VN" sz="2400" dirty="0"/>
              <a:t>hình dữ liệu quan hệ , có các đặc trưng sau:</a:t>
            </a:r>
          </a:p>
          <a:p>
            <a:pPr marL="285750" indent="-285750">
              <a:buFont typeface="Arial" panose="020B0604020202020204" pitchFamily="34" charset="0"/>
              <a:buChar char="•"/>
            </a:pPr>
            <a:r>
              <a:rPr lang="vi-VN" sz="2400" dirty="0"/>
              <a:t>Mỗi quan hệ có một tên phân biệt với quan hệ khác</a:t>
            </a:r>
          </a:p>
          <a:p>
            <a:pPr marL="285750" indent="-285750">
              <a:buFont typeface="Arial" panose="020B0604020202020204" pitchFamily="34" charset="0"/>
              <a:buChar char="•"/>
            </a:pPr>
            <a:r>
              <a:rPr lang="vi-VN" sz="2400" dirty="0"/>
              <a:t>Các bộ là phân biệt và không quan trọng thứ tự</a:t>
            </a:r>
          </a:p>
          <a:p>
            <a:pPr marL="285750" indent="-285750">
              <a:buFont typeface="Arial" panose="020B0604020202020204" pitchFamily="34" charset="0"/>
              <a:buChar char="•"/>
            </a:pPr>
            <a:r>
              <a:rPr lang="vi-VN" sz="2400" dirty="0"/>
              <a:t>Mỗi thuộc tính có một tên phân biệt và không quan trọng thứ tự</a:t>
            </a:r>
          </a:p>
          <a:p>
            <a:pPr marL="285750" indent="-285750">
              <a:buFont typeface="Arial" panose="020B0604020202020204" pitchFamily="34" charset="0"/>
              <a:buChar char="•"/>
            </a:pPr>
            <a:r>
              <a:rPr lang="vi-VN" sz="2400" dirty="0"/>
              <a:t>Quan hệ không có thuộc tính đa trị hay phức hợp</a:t>
            </a:r>
          </a:p>
          <a:p>
            <a:endParaRPr lang="en-US" sz="2800" dirty="0"/>
          </a:p>
        </p:txBody>
      </p:sp>
      <p:sp>
        <p:nvSpPr>
          <p:cNvPr id="8" name="TextBox 7"/>
          <p:cNvSpPr txBox="1"/>
          <p:nvPr/>
        </p:nvSpPr>
        <p:spPr>
          <a:xfrm>
            <a:off x="1541416" y="3973961"/>
            <a:ext cx="9379132" cy="3231654"/>
          </a:xfrm>
          <a:prstGeom prst="rect">
            <a:avLst/>
          </a:prstGeom>
          <a:noFill/>
        </p:spPr>
        <p:txBody>
          <a:bodyPr wrap="square" rtlCol="0">
            <a:spAutoFit/>
          </a:bodyPr>
          <a:lstStyle/>
          <a:p>
            <a:pPr marL="342900" indent="-342900" fontAlgn="ctr">
              <a:buFont typeface="Wingdings" panose="05000000000000000000" pitchFamily="2" charset="2"/>
              <a:buChar char="q"/>
            </a:pPr>
            <a:r>
              <a:rPr lang="en-US" sz="2400" dirty="0" err="1" smtClean="0"/>
              <a:t>Xét</a:t>
            </a:r>
            <a:r>
              <a:rPr lang="en-US" sz="2400" dirty="0" smtClean="0"/>
              <a:t> </a:t>
            </a:r>
            <a:r>
              <a:rPr lang="en-US" sz="2400" dirty="0" err="1" smtClean="0"/>
              <a:t>ví</a:t>
            </a:r>
            <a:r>
              <a:rPr lang="en-US" sz="2400" dirty="0" smtClean="0"/>
              <a:t> </a:t>
            </a:r>
            <a:r>
              <a:rPr lang="en-US" sz="2400" dirty="0" err="1" smtClean="0"/>
              <a:t>dụ</a:t>
            </a:r>
            <a:r>
              <a:rPr lang="en-US" sz="2400" dirty="0" smtClean="0"/>
              <a:t> </a:t>
            </a:r>
            <a:r>
              <a:rPr lang="en-US" sz="2400" dirty="0" err="1" smtClean="0"/>
              <a:t>về</a:t>
            </a:r>
            <a:r>
              <a:rPr lang="en-US" sz="2400" dirty="0" smtClean="0"/>
              <a:t> </a:t>
            </a:r>
            <a:r>
              <a:rPr lang="en-US" sz="2400" dirty="0" err="1" smtClean="0"/>
              <a:t>quan</a:t>
            </a:r>
            <a:r>
              <a:rPr lang="en-US" sz="2400" dirty="0" smtClean="0"/>
              <a:t> </a:t>
            </a:r>
            <a:r>
              <a:rPr lang="en-US" sz="2400" dirty="0" err="1" smtClean="0"/>
              <a:t>hệ</a:t>
            </a:r>
            <a:r>
              <a:rPr lang="en-US" sz="2400" dirty="0" smtClean="0"/>
              <a:t> patient </a:t>
            </a:r>
            <a:r>
              <a:rPr lang="en-US" sz="2400" dirty="0" err="1" smtClean="0"/>
              <a:t>thì</a:t>
            </a:r>
            <a:r>
              <a:rPr lang="en-US" sz="2400" dirty="0" smtClean="0"/>
              <a:t> </a:t>
            </a:r>
            <a:r>
              <a:rPr lang="en-US" sz="2400" dirty="0" err="1" smtClean="0"/>
              <a:t>như</a:t>
            </a:r>
            <a:r>
              <a:rPr lang="en-US" sz="2400" dirty="0" smtClean="0"/>
              <a:t> </a:t>
            </a:r>
            <a:r>
              <a:rPr lang="en-US" sz="2400" dirty="0" err="1" smtClean="0"/>
              <a:t>hình</a:t>
            </a:r>
            <a:r>
              <a:rPr lang="en-US" sz="2400" dirty="0" smtClean="0"/>
              <a:t> </a:t>
            </a:r>
            <a:r>
              <a:rPr lang="en-US" sz="2400" dirty="0" err="1" smtClean="0"/>
              <a:t>bên</a:t>
            </a:r>
            <a:r>
              <a:rPr lang="en-US" sz="2400" dirty="0" smtClean="0"/>
              <a:t> </a:t>
            </a:r>
            <a:r>
              <a:rPr lang="en-US" sz="2400" dirty="0" err="1" smtClean="0"/>
              <a:t>dưới</a:t>
            </a:r>
            <a:r>
              <a:rPr lang="en-US" sz="2400"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dirty="0" err="1" smtClean="0"/>
              <a:t>như</a:t>
            </a:r>
            <a:r>
              <a:rPr lang="en-US" sz="2400" dirty="0" smtClean="0"/>
              <a:t> </a:t>
            </a:r>
            <a:r>
              <a:rPr lang="en-US" sz="2400" dirty="0" err="1" smtClean="0"/>
              <a:t>là</a:t>
            </a:r>
            <a:r>
              <a:rPr lang="en-US" sz="2400" dirty="0" smtClean="0"/>
              <a:t>: </a:t>
            </a:r>
          </a:p>
          <a:p>
            <a:pPr marL="342900" indent="-342900" fontAlgn="ctr">
              <a:buFont typeface="Arial" panose="020B0604020202020204" pitchFamily="34" charset="0"/>
              <a:buChar char="•"/>
            </a:pPr>
            <a:r>
              <a:rPr lang="en-US" sz="2400" b="1" cap="small" dirty="0" smtClean="0"/>
              <a:t>P_ID,</a:t>
            </a:r>
          </a:p>
          <a:p>
            <a:pPr marL="342900" indent="-342900" fontAlgn="ctr">
              <a:buFont typeface="Arial" panose="020B0604020202020204" pitchFamily="34" charset="0"/>
              <a:buChar char="•"/>
            </a:pPr>
            <a:r>
              <a:rPr lang="en-US" sz="2400" b="1" cap="small" dirty="0" smtClean="0"/>
              <a:t> </a:t>
            </a:r>
            <a:r>
              <a:rPr lang="en-US" sz="2400" b="1" cap="small" dirty="0" err="1"/>
              <a:t>P_Name</a:t>
            </a:r>
            <a:endParaRPr lang="en-US" sz="2400" dirty="0"/>
          </a:p>
          <a:p>
            <a:pPr marL="342900" indent="-342900" fontAlgn="ctr">
              <a:buFont typeface="Arial" panose="020B0604020202020204" pitchFamily="34" charset="0"/>
              <a:buChar char="•"/>
            </a:pPr>
            <a:r>
              <a:rPr lang="en-US" sz="2400" b="1" cap="small" dirty="0" err="1"/>
              <a:t>P_Age</a:t>
            </a:r>
            <a:endParaRPr lang="en-US" sz="2400" dirty="0"/>
          </a:p>
          <a:p>
            <a:pPr marL="342900" indent="-342900" fontAlgn="ctr">
              <a:buFont typeface="Arial" panose="020B0604020202020204" pitchFamily="34" charset="0"/>
              <a:buChar char="•"/>
            </a:pPr>
            <a:r>
              <a:rPr lang="en-US" sz="2400" b="1" cap="small" dirty="0" err="1"/>
              <a:t>P_Disease</a:t>
            </a:r>
            <a:endParaRPr lang="en-US" sz="2400" dirty="0"/>
          </a:p>
          <a:p>
            <a:pPr marL="342900" indent="-342900" fontAlgn="ctr">
              <a:buFont typeface="Arial" panose="020B0604020202020204" pitchFamily="34" charset="0"/>
              <a:buChar char="•"/>
            </a:pPr>
            <a:r>
              <a:rPr lang="en-US" sz="2400" b="1" cap="small" dirty="0" err="1"/>
              <a:t>P_Cost</a:t>
            </a:r>
            <a:endParaRPr lang="en-US" sz="2400" dirty="0"/>
          </a:p>
          <a:p>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487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7680" y="1193074"/>
            <a:ext cx="1136468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Trước</a:t>
            </a:r>
            <a:r>
              <a:rPr lang="en-US" sz="2800" dirty="0" smtClean="0"/>
              <a:t> </a:t>
            </a:r>
            <a:r>
              <a:rPr lang="en-US" sz="2800" dirty="0" err="1" smtClean="0"/>
              <a:t>hết</a:t>
            </a:r>
            <a:r>
              <a:rPr lang="en-US" sz="2800" dirty="0" smtClean="0"/>
              <a:t> </a:t>
            </a:r>
            <a:r>
              <a:rPr lang="en-US" sz="2800" dirty="0" err="1" smtClean="0"/>
              <a:t>chúng</a:t>
            </a:r>
            <a:r>
              <a:rPr lang="en-US" sz="2800" dirty="0" smtClean="0"/>
              <a:t> </a:t>
            </a:r>
            <a:r>
              <a:rPr lang="en-US" sz="2800" dirty="0" err="1" smtClean="0"/>
              <a:t>em</a:t>
            </a:r>
            <a:r>
              <a:rPr lang="en-US" sz="2800" dirty="0" smtClean="0"/>
              <a:t> </a:t>
            </a:r>
            <a:r>
              <a:rPr lang="en-US" sz="2800" dirty="0" err="1" smtClean="0"/>
              <a:t>xin</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của</a:t>
            </a:r>
            <a:r>
              <a:rPr lang="en-US" sz="2800" dirty="0" smtClean="0"/>
              <a:t> </a:t>
            </a:r>
            <a:r>
              <a:rPr lang="en-US" sz="2800" dirty="0" err="1" smtClean="0"/>
              <a:t>csdl</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Trong mô hình csdl quan hệ xác suất mỗi một bộ quan hệ là một bộ hai, gồm một tập các thuộc tính và một ánh xạ gán mỗi bộ của quan hệ cho một cái khoảng xác suất biểu diễn mức độ không chắc chắn của giá trị thuộc tính của bộ. </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7</a:t>
            </a:fld>
            <a:endParaRPr lang="en-US" sz="3200" dirty="0"/>
          </a:p>
        </p:txBody>
      </p:sp>
    </p:spTree>
    <p:extLst>
      <p:ext uri="{BB962C8B-B14F-4D97-AF65-F5344CB8AC3E}">
        <p14:creationId xmlns:p14="http://schemas.microsoft.com/office/powerpoint/2010/main" val="272467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680" y="1236618"/>
            <a:ext cx="1150402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Tiếp</a:t>
            </a:r>
            <a:r>
              <a:rPr lang="en-US" sz="2800" dirty="0" smtClean="0"/>
              <a:t> </a:t>
            </a:r>
            <a:r>
              <a:rPr lang="en-US" sz="2800" dirty="0" err="1" smtClean="0"/>
              <a:t>theo</a:t>
            </a:r>
            <a:r>
              <a:rPr lang="en-US" sz="2800" dirty="0" smtClean="0"/>
              <a:t>, </a:t>
            </a: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mỗi</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trên</a:t>
            </a:r>
            <a:r>
              <a:rPr lang="en-US" sz="2800" dirty="0" smtClean="0"/>
              <a:t> </a:t>
            </a:r>
            <a:r>
              <a:rPr lang="en-US" sz="2800" dirty="0" err="1" smtClean="0"/>
              <a:t>lược</a:t>
            </a:r>
            <a:r>
              <a:rPr lang="en-US" sz="2800" dirty="0" smtClean="0"/>
              <a:t> </a:t>
            </a:r>
            <a:r>
              <a:rPr lang="en-US" sz="2800" dirty="0" err="1" smtClean="0"/>
              <a:t>đồ</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tập</a:t>
            </a:r>
            <a:r>
              <a:rPr lang="en-US" sz="2800" dirty="0" smtClean="0"/>
              <a:t> </a:t>
            </a:r>
            <a:r>
              <a:rPr lang="en-US" sz="2800" dirty="0" err="1" smtClean="0"/>
              <a:t>các</a:t>
            </a:r>
            <a:r>
              <a:rPr lang="en-US" sz="2800" dirty="0" smtClean="0"/>
              <a:t> </a:t>
            </a:r>
            <a:r>
              <a:rPr lang="en-US" sz="2800" dirty="0" err="1" smtClean="0"/>
              <a:t>bộ</a:t>
            </a:r>
            <a:r>
              <a:rPr lang="en-US" sz="2800" dirty="0" smtClean="0"/>
              <a:t> </a:t>
            </a:r>
            <a:r>
              <a:rPr lang="en-US" sz="2800" dirty="0" err="1" smtClean="0"/>
              <a:t>mà</a:t>
            </a:r>
            <a:r>
              <a:rPr lang="en-US" sz="2800" dirty="0" smtClean="0"/>
              <a:t> </a:t>
            </a:r>
            <a:r>
              <a:rPr lang="en-US" sz="2800" dirty="0" err="1" smtClean="0"/>
              <a:t>mỗi</a:t>
            </a:r>
            <a:r>
              <a:rPr lang="en-US" sz="2800" dirty="0" smtClean="0"/>
              <a:t> </a:t>
            </a:r>
            <a:r>
              <a:rPr lang="en-US" sz="2800" dirty="0" err="1" smtClean="0"/>
              <a:t>một</a:t>
            </a:r>
            <a:r>
              <a:rPr lang="en-US" sz="2800" dirty="0" smtClean="0"/>
              <a:t> </a:t>
            </a:r>
            <a:r>
              <a:rPr lang="en-US" sz="2800" dirty="0" err="1" smtClean="0"/>
              <a:t>bộ</a:t>
            </a:r>
            <a:r>
              <a:rPr lang="en-US" sz="2800" dirty="0" smtClean="0"/>
              <a:t> </a:t>
            </a:r>
            <a:r>
              <a:rPr lang="en-US" sz="2800" dirty="0" err="1" smtClean="0"/>
              <a:t>được</a:t>
            </a:r>
            <a:r>
              <a:rPr lang="en-US" sz="2800" dirty="0" smtClean="0"/>
              <a:t> </a:t>
            </a:r>
            <a:r>
              <a:rPr lang="en-US" sz="2800" dirty="0" err="1" smtClean="0"/>
              <a:t>gáng</a:t>
            </a:r>
            <a:r>
              <a:rPr lang="en-US" sz="2800" dirty="0" smtClean="0"/>
              <a:t> </a:t>
            </a:r>
            <a:r>
              <a:rPr lang="en-US" sz="2800" dirty="0" err="1" smtClean="0"/>
              <a:t>một</a:t>
            </a:r>
            <a:r>
              <a:rPr lang="en-US" sz="2800" dirty="0" smtClean="0"/>
              <a:t> </a:t>
            </a:r>
            <a:r>
              <a:rPr lang="en-US" sz="2800" dirty="0" err="1" smtClean="0"/>
              <a:t>khoảng</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thông</a:t>
            </a:r>
            <a:r>
              <a:rPr lang="en-US" sz="2800" dirty="0" smtClean="0"/>
              <a:t> tin </a:t>
            </a:r>
            <a:r>
              <a:rPr lang="en-US" sz="2800" dirty="0" err="1" smtClean="0"/>
              <a:t>không</a:t>
            </a:r>
            <a:r>
              <a:rPr lang="en-US" sz="2800" dirty="0" smtClean="0"/>
              <a:t> </a:t>
            </a:r>
            <a:r>
              <a:rPr lang="en-US" sz="2800" dirty="0" err="1" smtClean="0"/>
              <a:t>chắc</a:t>
            </a:r>
            <a:r>
              <a:rPr lang="en-US" sz="2800" dirty="0" smtClean="0"/>
              <a:t> </a:t>
            </a:r>
            <a:r>
              <a:rPr lang="en-US" sz="2800" dirty="0" err="1" smtClean="0"/>
              <a:t>chắn</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thuộc</a:t>
            </a:r>
            <a:r>
              <a:rPr lang="en-US" sz="2800" dirty="0" smtClean="0"/>
              <a:t> </a:t>
            </a:r>
            <a:r>
              <a:rPr lang="en-US" sz="2800" dirty="0" err="1" smtClean="0"/>
              <a:t>tính</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bộ</a:t>
            </a:r>
            <a:r>
              <a:rPr lang="en-US" sz="2800" dirty="0" smtClean="0"/>
              <a:t>.</a:t>
            </a:r>
          </a:p>
          <a:p>
            <a:endParaRPr lang="en-US" sz="2800" dirty="0" smtClean="0"/>
          </a:p>
          <a:p>
            <a:pPr marL="285750" indent="-285750">
              <a:buFont typeface="Arial" panose="020B0604020202020204" pitchFamily="34" charset="0"/>
              <a:buChar char="•"/>
            </a:pPr>
            <a:r>
              <a:rPr lang="en-US" sz="2800" dirty="0" smtClean="0"/>
              <a:t>Ví dụ: Quan hệ Patient.</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8</a:t>
            </a:fld>
            <a:endParaRPr lang="en-US" sz="3200" dirty="0"/>
          </a:p>
        </p:txBody>
      </p:sp>
    </p:spTree>
    <p:extLst>
      <p:ext uri="{BB962C8B-B14F-4D97-AF65-F5344CB8AC3E}">
        <p14:creationId xmlns:p14="http://schemas.microsoft.com/office/powerpoint/2010/main" val="165949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315" y="1036320"/>
            <a:ext cx="10450286"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có</a:t>
            </a:r>
            <a:r>
              <a:rPr lang="en-US" sz="2800" dirty="0" smtClean="0"/>
              <a:t> </a:t>
            </a:r>
            <a:r>
              <a:rPr lang="en-US" sz="2800" dirty="0" err="1" smtClean="0"/>
              <a:t>đầy</a:t>
            </a:r>
            <a:r>
              <a:rPr lang="en-US" sz="2800" dirty="0" smtClean="0"/>
              <a:t> </a:t>
            </a:r>
            <a:r>
              <a:rPr lang="en-US" sz="2800" dirty="0" err="1" smtClean="0"/>
              <a:t>đủ</a:t>
            </a:r>
            <a:r>
              <a:rPr lang="en-US" sz="2800" dirty="0" smtClean="0"/>
              <a:t> </a:t>
            </a:r>
            <a:r>
              <a:rPr lang="en-US" sz="2800" dirty="0" err="1" smtClean="0"/>
              <a:t>các</a:t>
            </a:r>
            <a:r>
              <a:rPr lang="en-US" sz="2800" dirty="0" smtClean="0"/>
              <a:t> </a:t>
            </a:r>
            <a:r>
              <a:rPr lang="en-US" sz="2800" dirty="0" err="1" smtClean="0"/>
              <a:t>phép</a:t>
            </a:r>
            <a:r>
              <a:rPr lang="en-US" sz="2800" dirty="0" smtClean="0"/>
              <a:t> </a:t>
            </a:r>
            <a:r>
              <a:rPr lang="en-US" sz="2800" dirty="0" err="1" smtClean="0"/>
              <a:t>toán</a:t>
            </a:r>
            <a:r>
              <a:rPr lang="en-US" sz="2800" dirty="0" smtClean="0"/>
              <a:t> </a:t>
            </a:r>
            <a:r>
              <a:rPr lang="en-US" sz="2800" dirty="0" err="1" smtClean="0"/>
              <a:t>đại</a:t>
            </a:r>
            <a:r>
              <a:rPr lang="en-US" sz="2800" dirty="0" smtClean="0"/>
              <a:t> </a:t>
            </a:r>
            <a:r>
              <a:rPr lang="en-US" sz="2800" dirty="0" err="1" smtClean="0"/>
              <a:t>số</a:t>
            </a:r>
            <a:r>
              <a:rPr lang="en-US" sz="2800" dirty="0" smtClean="0"/>
              <a:t> </a:t>
            </a:r>
            <a:r>
              <a:rPr lang="en-US" sz="2800" dirty="0" err="1" smtClean="0"/>
              <a:t>cơ</a:t>
            </a:r>
            <a:r>
              <a:rPr lang="en-US" sz="2800" dirty="0" smtClean="0"/>
              <a:t> </a:t>
            </a:r>
            <a:r>
              <a:rPr lang="en-US" sz="2800" dirty="0" err="1" smtClean="0"/>
              <a:t>bản</a:t>
            </a:r>
            <a:r>
              <a:rPr lang="en-US" sz="2800" dirty="0" smtClean="0"/>
              <a:t> </a:t>
            </a:r>
            <a:r>
              <a:rPr lang="en-US" sz="2800" dirty="0" err="1" smtClean="0"/>
              <a:t>như</a:t>
            </a:r>
            <a:r>
              <a:rPr lang="en-US" sz="2800" dirty="0" smtClean="0"/>
              <a:t> </a:t>
            </a:r>
            <a:r>
              <a:rPr lang="en-US" sz="2800" dirty="0" err="1" smtClean="0"/>
              <a:t>phép</a:t>
            </a:r>
            <a:r>
              <a:rPr lang="en-US" sz="2800" dirty="0" smtClean="0"/>
              <a:t> </a:t>
            </a:r>
            <a:r>
              <a:rPr lang="en-US" sz="2800" dirty="0" err="1" smtClean="0"/>
              <a:t>chọn</a:t>
            </a:r>
            <a:r>
              <a:rPr lang="en-US" sz="2800" dirty="0" smtClean="0"/>
              <a:t>, </a:t>
            </a:r>
            <a:r>
              <a:rPr lang="en-US" sz="2800" dirty="0" err="1" smtClean="0"/>
              <a:t>phép</a:t>
            </a:r>
            <a:r>
              <a:rPr lang="en-US" sz="2800" dirty="0" smtClean="0"/>
              <a:t> </a:t>
            </a:r>
            <a:r>
              <a:rPr lang="en-US" sz="2800" dirty="0" err="1" smtClean="0"/>
              <a:t>chiếu</a:t>
            </a:r>
            <a:r>
              <a:rPr lang="en-US" sz="2800" dirty="0" smtClean="0"/>
              <a:t>, </a:t>
            </a:r>
            <a:r>
              <a:rPr lang="en-US" sz="2800" dirty="0" err="1" smtClean="0"/>
              <a:t>phép</a:t>
            </a:r>
            <a:r>
              <a:rPr lang="en-US" sz="2800" dirty="0" smtClean="0"/>
              <a:t> </a:t>
            </a:r>
            <a:r>
              <a:rPr lang="en-US" sz="2800" dirty="0" err="1" smtClean="0"/>
              <a:t>kết</a:t>
            </a:r>
            <a:r>
              <a:rPr lang="en-US" sz="2800" dirty="0" smtClean="0"/>
              <a:t>, </a:t>
            </a:r>
            <a:r>
              <a:rPr lang="en-US" sz="2800" dirty="0" err="1" smtClean="0"/>
              <a:t>phép</a:t>
            </a:r>
            <a:r>
              <a:rPr lang="en-US" sz="2800" dirty="0" smtClean="0"/>
              <a:t> </a:t>
            </a:r>
            <a:r>
              <a:rPr lang="en-US" sz="2800" dirty="0" err="1" smtClean="0"/>
              <a:t>tích</a:t>
            </a:r>
            <a:r>
              <a:rPr lang="en-US" sz="2800" dirty="0" smtClean="0"/>
              <a:t> Descartes, </a:t>
            </a:r>
            <a:r>
              <a:rPr lang="en-US" sz="2800" dirty="0" err="1" smtClean="0"/>
              <a:t>phép</a:t>
            </a:r>
            <a:r>
              <a:rPr lang="en-US" sz="2800" dirty="0" smtClean="0"/>
              <a:t> </a:t>
            </a:r>
            <a:r>
              <a:rPr lang="en-US" sz="2800" dirty="0" err="1" smtClean="0"/>
              <a:t>giao</a:t>
            </a:r>
            <a:r>
              <a:rPr lang="en-US" sz="2800" dirty="0" smtClean="0"/>
              <a:t>, </a:t>
            </a:r>
            <a:r>
              <a:rPr lang="en-US" sz="2800" dirty="0" err="1" smtClean="0"/>
              <a:t>phép</a:t>
            </a:r>
            <a:r>
              <a:rPr lang="en-US" sz="2800" dirty="0" smtClean="0"/>
              <a:t> </a:t>
            </a:r>
            <a:r>
              <a:rPr lang="en-US" sz="2800" dirty="0" err="1" smtClean="0"/>
              <a:t>hợp</a:t>
            </a:r>
            <a:r>
              <a:rPr lang="en-US" sz="2800" dirty="0" smtClean="0"/>
              <a:t>, </a:t>
            </a:r>
            <a:r>
              <a:rPr lang="en-US" sz="2800" dirty="0" err="1" smtClean="0"/>
              <a:t>phép</a:t>
            </a:r>
            <a:r>
              <a:rPr lang="en-US" sz="2800" dirty="0" smtClean="0"/>
              <a:t> </a:t>
            </a:r>
            <a:r>
              <a:rPr lang="en-US" sz="2800" dirty="0" err="1" smtClean="0"/>
              <a:t>trừ</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Tuy nhiên do thời gian có hạn nên chúng em xin trình bày ngắn gọn hai phép toán đại diện đó là phép chọn và phép chiếu.</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9</a:t>
            </a:fld>
            <a:endParaRPr lang="en-US" sz="3200" dirty="0"/>
          </a:p>
        </p:txBody>
      </p:sp>
    </p:spTree>
    <p:extLst>
      <p:ext uri="{BB962C8B-B14F-4D97-AF65-F5344CB8AC3E}">
        <p14:creationId xmlns:p14="http://schemas.microsoft.com/office/powerpoint/2010/main" val="200813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1715</Words>
  <Application>Microsoft Office PowerPoint</Application>
  <PresentationFormat>Widescreen</PresentationFormat>
  <Paragraphs>156</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等线</vt:lpstr>
      <vt:lpstr>Symbol</vt:lpstr>
      <vt:lpstr>Tahoma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DinhSang</cp:lastModifiedBy>
  <cp:revision>52</cp:revision>
  <dcterms:created xsi:type="dcterms:W3CDTF">2021-06-08T12:38:21Z</dcterms:created>
  <dcterms:modified xsi:type="dcterms:W3CDTF">2022-06-17T14:30:13Z</dcterms:modified>
</cp:coreProperties>
</file>