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5" r:id="rId16"/>
    <p:sldId id="294" r:id="rId17"/>
    <p:sldId id="295" r:id="rId18"/>
    <p:sldId id="277" r:id="rId19"/>
    <p:sldId id="278" r:id="rId20"/>
    <p:sldId id="297" r:id="rId21"/>
    <p:sldId id="291" r:id="rId22"/>
    <p:sldId id="298" r:id="rId23"/>
    <p:sldId id="292" r:id="rId24"/>
    <p:sldId id="276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B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FC10-A287-4D77-A025-57F6FD230956}" type="datetimeFigureOut">
              <a:rPr lang="en-US" smtClean="0"/>
              <a:t>06/23/2022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4BBD4-9FCF-43F2-8779-B741E4ED2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4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8CBC-034D-40B0-99FD-1D0F8DEF8E9A}" type="datetimeFigureOut">
              <a:rPr lang="en-US" smtClean="0"/>
              <a:t>06/23/2022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47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8CBC-034D-40B0-99FD-1D0F8DEF8E9A}" type="datetimeFigureOut">
              <a:rPr lang="en-US" smtClean="0"/>
              <a:t>06/23/2022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8CBC-034D-40B0-99FD-1D0F8DEF8E9A}" type="datetimeFigureOut">
              <a:rPr lang="en-US" smtClean="0"/>
              <a:t>06/23/2022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3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8CBC-034D-40B0-99FD-1D0F8DEF8E9A}" type="datetimeFigureOut">
              <a:rPr lang="en-US" smtClean="0"/>
              <a:t>06/23/2022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8CBC-034D-40B0-99FD-1D0F8DEF8E9A}" type="datetimeFigureOut">
              <a:rPr lang="en-US" smtClean="0"/>
              <a:t>06/23/2022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0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8CBC-034D-40B0-99FD-1D0F8DEF8E9A}" type="datetimeFigureOut">
              <a:rPr lang="en-US" smtClean="0"/>
              <a:t>06/23/2022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5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8CBC-034D-40B0-99FD-1D0F8DEF8E9A}" type="datetimeFigureOut">
              <a:rPr lang="en-US" smtClean="0"/>
              <a:t>06/23/2022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7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8CBC-034D-40B0-99FD-1D0F8DEF8E9A}" type="datetimeFigureOut">
              <a:rPr lang="en-US" smtClean="0"/>
              <a:t>06/23/2022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8CBC-034D-40B0-99FD-1D0F8DEF8E9A}" type="datetimeFigureOut">
              <a:rPr lang="en-US" smtClean="0"/>
              <a:t>06/23/2022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2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AB8CBC-034D-40B0-99FD-1D0F8DEF8E9A}" type="datetimeFigureOut">
              <a:rPr lang="en-US" smtClean="0"/>
              <a:t>06/23/2022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6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8CBC-034D-40B0-99FD-1D0F8DEF8E9A}" type="datetimeFigureOut">
              <a:rPr lang="en-US" smtClean="0"/>
              <a:t>06/23/2022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6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AB8CBC-034D-40B0-99FD-1D0F8DEF8E9A}" type="datetimeFigureOut">
              <a:rPr lang="en-US" smtClean="0"/>
              <a:t>06/23/2022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C5FF90-116A-489A-9BB0-17094D5E266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50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99855" y="840483"/>
            <a:ext cx="9892146" cy="806231"/>
          </a:xfrm>
          <a:prstGeom prst="rect">
            <a:avLst/>
          </a:prstGeom>
          <a:solidFill>
            <a:srgbClr val="56BBEF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ĐẠI HỌC SÀI GÒN</a:t>
            </a:r>
            <a:endParaRPr lang="en-US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3" y="211994"/>
            <a:ext cx="2054041" cy="206321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551225"/>
            <a:ext cx="12192000" cy="13524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KHÓA LUẬN TỐT NGHIỆP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NGÀNH: </a:t>
            </a:r>
            <a:r>
              <a:rPr lang="en-US" sz="24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QUẢN TRỊ CSDL QUAN HỆ XÁC SUẤT VỚI GIÁ TRỊ THUỘC TÍNH KHÔNG CHẮC </a:t>
            </a:r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9854" y="4710546"/>
            <a:ext cx="5167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     Nguyễn Hòa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hiện: Nguyễn Đình Sang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Trần Viết Thanh Hải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5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chọn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Quan hệ Patient: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908" y="5777895"/>
            <a:ext cx="11333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x.Disease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‘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hepatitis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’  x.P_Cost &gt;= 7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476613"/>
              </p:ext>
            </p:extLst>
          </p:nvPr>
        </p:nvGraphicFramePr>
        <p:xfrm>
          <a:off x="484909" y="1354217"/>
          <a:ext cx="1133301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491">
                  <a:extLst>
                    <a:ext uri="{9D8B030D-6E8A-4147-A177-3AD203B41FA5}">
                      <a16:colId xmlns:a16="http://schemas.microsoft.com/office/drawing/2014/main" val="544123009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388066122"/>
                    </a:ext>
                  </a:extLst>
                </a:gridCol>
                <a:gridCol w="5081847">
                  <a:extLst>
                    <a:ext uri="{9D8B030D-6E8A-4147-A177-3AD203B41FA5}">
                      <a16:colId xmlns:a16="http://schemas.microsoft.com/office/drawing/2014/main" val="2315314265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187437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P_Name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PT226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Oliver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lung cancer, tuberculosis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0.6u, 1.2u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30, 35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0.7u, 1.3u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31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PT234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Blair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hepatitis,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cirrhosis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cholecystitis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0.9u, 1.3u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6, 7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0.8u, 1.4u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79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PT242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cholecystitis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u,</a:t>
                      </a:r>
                      <a:r>
                        <a:rPr lang="en-US" sz="2800" b="1" kern="1200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u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54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PT267 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Anne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bronchitis, angina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u,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u,</a:t>
                      </a:r>
                      <a:r>
                        <a:rPr lang="en-US" sz="2800" b="1" kern="1200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u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971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chọn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Điều kiện chọn: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84910" y="1354217"/>
            <a:ext cx="10303090" cy="377762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(E)[L, U], E là biểu thức chọn và [L, U] là một khoảng xác suất.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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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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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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2532622" y="2976890"/>
            <a:ext cx="558800" cy="17399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44268" y="3585230"/>
            <a:ext cx="471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,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 là các điều kiện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chọn.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6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chọn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Quan hệ Patient: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490" y="5775008"/>
            <a:ext cx="11333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 x.Disease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‘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hepatitis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’ </a:t>
            </a: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)[0.2, 0.4]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( x.P_Cost &gt;= 7 </a:t>
            </a: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)[0.2, 0.5]</a:t>
            </a:r>
            <a:endParaRPr 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476613"/>
              </p:ext>
            </p:extLst>
          </p:nvPr>
        </p:nvGraphicFramePr>
        <p:xfrm>
          <a:off x="484909" y="1354217"/>
          <a:ext cx="1133301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491">
                  <a:extLst>
                    <a:ext uri="{9D8B030D-6E8A-4147-A177-3AD203B41FA5}">
                      <a16:colId xmlns:a16="http://schemas.microsoft.com/office/drawing/2014/main" val="544123009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388066122"/>
                    </a:ext>
                  </a:extLst>
                </a:gridCol>
                <a:gridCol w="5081847">
                  <a:extLst>
                    <a:ext uri="{9D8B030D-6E8A-4147-A177-3AD203B41FA5}">
                      <a16:colId xmlns:a16="http://schemas.microsoft.com/office/drawing/2014/main" val="2315314265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187437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P_Name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PT226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Oliver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lung cancer, tuberculosis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0.6u, 1.2u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30, 35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0.7u, 1.3u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31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PT234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Blair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hepatitis,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cirrhosis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cholecystitis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0.9u, 1.3u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6, 7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0.8u, 1.4u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79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PT242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cholecystitis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u,</a:t>
                      </a:r>
                      <a:r>
                        <a:rPr lang="en-US" sz="2800" b="1" kern="1200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u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54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PT267 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Anne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bronchitis, angina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u,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u,</a:t>
                      </a:r>
                      <a:r>
                        <a:rPr lang="en-US" sz="2800" b="1" kern="1200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u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971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99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chọn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Diễn dịch xác suất: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910" y="1354217"/>
            <a:ext cx="12073946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pt-BR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R,r,t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(x.A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c) = 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(v).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Pr(v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c)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min(1,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(v).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Pr(v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c)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)],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trong đó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t.A =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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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pt-BR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R,r,t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(x.A</a:t>
            </a:r>
            <a:r>
              <a:rPr lang="pt-BR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x.A</a:t>
            </a:r>
            <a:r>
              <a:rPr lang="pt-BR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(v).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min(1,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(v).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))],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trong đó t.A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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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t.A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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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và [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(v),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(v)] = [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)]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)],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= (v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= 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R,r,t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prob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R,r,t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R,r,t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lvl="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R,r,t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prob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R,r,t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R,r,t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s-E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4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chọn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Sự thỏa mãn của điều kiện chọn: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4909" y="1354217"/>
            <a:ext cx="1102821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prob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R,r,t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⊨ (E)[L, U] nếu và chỉ nếu prob</a:t>
            </a:r>
            <a:r>
              <a:rPr lang="en-US" sz="28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R,r,t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(E)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[L, U].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prob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R,r,t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⊨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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nếu và chỉ nếu prob</a:t>
            </a:r>
            <a:r>
              <a:rPr lang="en-US" sz="28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R,r,t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⊨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không thỏa.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prob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R,r,t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⊨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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nếu và chỉ nếu prob</a:t>
            </a:r>
            <a:r>
              <a:rPr lang="en-US" sz="28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R,r,t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⊨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và prob</a:t>
            </a:r>
            <a:r>
              <a:rPr lang="en-US" sz="28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R,r,t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⊨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thỏa.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prob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R,r,t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⊨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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nếu và chỉ nếu prob</a:t>
            </a:r>
            <a:r>
              <a:rPr lang="en-US" sz="28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R,r,t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⊨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thỏa hoặc prob</a:t>
            </a:r>
            <a:r>
              <a:rPr lang="en-US" sz="2800" b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R,r,t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⊨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thỏa.</a:t>
            </a:r>
            <a:endParaRPr lang="en-US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2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chọn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Phép chọn trên r theo </a:t>
            </a:r>
            <a:r>
              <a:rPr lang="en-US" sz="3600" b="1" dirty="0" smtClean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</a:t>
            </a:r>
            <a:r>
              <a:rPr lang="en-US" sz="3600" b="1" dirty="0" smtClean="0">
                <a:solidFill>
                  <a:srgbClr val="0070C0"/>
                </a:solidFill>
              </a:rPr>
              <a:t>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5876" y="2582614"/>
            <a:ext cx="1026024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r*</a:t>
            </a:r>
            <a:r>
              <a:rPr lang="en-US" sz="8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sz="80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8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80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8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80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en-US" sz="8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R,r,t</a:t>
            </a:r>
            <a:r>
              <a:rPr lang="en-US" sz="8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⊨ </a:t>
            </a:r>
            <a:r>
              <a:rPr lang="en-US" sz="8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sz="8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8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8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chọn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Quan hệ Patient: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381" y="5777895"/>
            <a:ext cx="11333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b="1" dirty="0" smtClean="0"/>
              <a:t>(</a:t>
            </a:r>
            <a:r>
              <a:rPr lang="nl-NL" sz="2800" b="1" i="1" dirty="0" smtClean="0"/>
              <a:t>x</a:t>
            </a:r>
            <a:r>
              <a:rPr lang="nl-NL" sz="2800" b="1" dirty="0" smtClean="0"/>
              <a:t>.DISEASE </a:t>
            </a:r>
            <a:r>
              <a:rPr lang="en-US" sz="2800" b="1" dirty="0" smtClean="0">
                <a:sym typeface="Symbol" panose="05050102010706020507" pitchFamily="18" charset="2"/>
              </a:rPr>
              <a:t></a:t>
            </a:r>
            <a:r>
              <a:rPr lang="nl-NL" sz="2800" b="1" dirty="0" smtClean="0"/>
              <a:t> {hepatitis, </a:t>
            </a:r>
            <a:r>
              <a:rPr lang="es-ES" sz="2800" b="1" dirty="0" smtClean="0"/>
              <a:t>cirrhosis} </a:t>
            </a:r>
            <a:r>
              <a:rPr lang="en-US" sz="2800" b="1" dirty="0" smtClean="0">
                <a:sym typeface="Symbol" panose="05050102010706020507" pitchFamily="18" charset="2"/>
              </a:rPr>
              <a:t></a:t>
            </a:r>
            <a:r>
              <a:rPr lang="nl-NL" sz="2800" b="1" i="1" baseline="-25000" dirty="0" smtClean="0"/>
              <a:t>in</a:t>
            </a:r>
            <a:r>
              <a:rPr lang="nl-NL" sz="2800" b="1" dirty="0" smtClean="0"/>
              <a:t> </a:t>
            </a:r>
            <a:r>
              <a:rPr lang="nl-NL" sz="2800" b="1" i="1" dirty="0" smtClean="0"/>
              <a:t>x</a:t>
            </a:r>
            <a:r>
              <a:rPr lang="nl-NL" sz="2800" b="1" dirty="0" smtClean="0"/>
              <a:t>.D_</a:t>
            </a:r>
            <a:r>
              <a:rPr lang="vi-VN" sz="2800" b="1" dirty="0" smtClean="0"/>
              <a:t>COST </a:t>
            </a:r>
            <a:r>
              <a:rPr lang="en-US" sz="2800" b="1" dirty="0" smtClean="0">
                <a:sym typeface="Symbol" panose="05050102010706020507" pitchFamily="18" charset="2"/>
              </a:rPr>
              <a:t></a:t>
            </a:r>
            <a:r>
              <a:rPr lang="nl-NL" sz="2800" b="1" dirty="0" smtClean="0"/>
              <a:t> 6)[0.3, 0.7]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84909" y="1354217"/>
          <a:ext cx="1133301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491">
                  <a:extLst>
                    <a:ext uri="{9D8B030D-6E8A-4147-A177-3AD203B41FA5}">
                      <a16:colId xmlns:a16="http://schemas.microsoft.com/office/drawing/2014/main" val="544123009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388066122"/>
                    </a:ext>
                  </a:extLst>
                </a:gridCol>
                <a:gridCol w="5081847">
                  <a:extLst>
                    <a:ext uri="{9D8B030D-6E8A-4147-A177-3AD203B41FA5}">
                      <a16:colId xmlns:a16="http://schemas.microsoft.com/office/drawing/2014/main" val="2315314265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187437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P_Name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PT226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Oliver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lung cancer, tuberculosis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0.6u, 1.2u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30, 35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0.7u, 1.3u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31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PT234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Blair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hepatitis,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cirrhosis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cholecystitis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0.9u, 1.3u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6, 7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0.8u, 1.4u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79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PT242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cholecystitis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u,</a:t>
                      </a:r>
                      <a:r>
                        <a:rPr lang="en-US" sz="2800" b="1" kern="1200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u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54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PT267 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Anne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bronchitis, angina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u,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u,</a:t>
                      </a:r>
                      <a:r>
                        <a:rPr lang="en-US" sz="2800" b="1" kern="1200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u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971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10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chọn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Quan hệ Patient: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9490" y="4298615"/>
            <a:ext cx="11333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b="1" dirty="0" smtClean="0"/>
              <a:t>(</a:t>
            </a:r>
            <a:r>
              <a:rPr lang="nl-NL" sz="2800" b="1" i="1" dirty="0" smtClean="0"/>
              <a:t>x</a:t>
            </a:r>
            <a:r>
              <a:rPr lang="nl-NL" sz="2800" b="1" dirty="0" smtClean="0"/>
              <a:t>.DISEASE </a:t>
            </a:r>
            <a:r>
              <a:rPr lang="en-US" sz="2800" b="1" dirty="0" smtClean="0">
                <a:sym typeface="Symbol" panose="05050102010706020507" pitchFamily="18" charset="2"/>
              </a:rPr>
              <a:t></a:t>
            </a:r>
            <a:r>
              <a:rPr lang="nl-NL" sz="2800" b="1" dirty="0" smtClean="0"/>
              <a:t> {hepatitis, </a:t>
            </a:r>
            <a:r>
              <a:rPr lang="es-ES" sz="2800" b="1" dirty="0" smtClean="0"/>
              <a:t>cirrhosis} </a:t>
            </a:r>
            <a:r>
              <a:rPr lang="en-US" sz="2800" b="1" dirty="0" smtClean="0">
                <a:sym typeface="Symbol" panose="05050102010706020507" pitchFamily="18" charset="2"/>
              </a:rPr>
              <a:t></a:t>
            </a:r>
            <a:r>
              <a:rPr lang="nl-NL" sz="2800" b="1" i="1" baseline="-25000" dirty="0" smtClean="0"/>
              <a:t>in</a:t>
            </a:r>
            <a:r>
              <a:rPr lang="nl-NL" sz="2800" b="1" dirty="0" smtClean="0"/>
              <a:t> </a:t>
            </a:r>
            <a:r>
              <a:rPr lang="nl-NL" sz="2800" b="1" i="1" dirty="0" smtClean="0"/>
              <a:t>x</a:t>
            </a:r>
            <a:r>
              <a:rPr lang="nl-NL" sz="2800" b="1" dirty="0" smtClean="0"/>
              <a:t>.D_</a:t>
            </a:r>
            <a:r>
              <a:rPr lang="vi-VN" sz="2800" b="1" dirty="0" smtClean="0"/>
              <a:t>COST </a:t>
            </a:r>
            <a:r>
              <a:rPr lang="en-US" sz="2800" b="1" dirty="0" smtClean="0">
                <a:sym typeface="Symbol" panose="05050102010706020507" pitchFamily="18" charset="2"/>
              </a:rPr>
              <a:t></a:t>
            </a:r>
            <a:r>
              <a:rPr lang="nl-NL" sz="2800" b="1" dirty="0" smtClean="0"/>
              <a:t> 6)[0.3, 0.7]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40359"/>
              </p:ext>
            </p:extLst>
          </p:nvPr>
        </p:nvGraphicFramePr>
        <p:xfrm>
          <a:off x="484909" y="1354217"/>
          <a:ext cx="1133301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491">
                  <a:extLst>
                    <a:ext uri="{9D8B030D-6E8A-4147-A177-3AD203B41FA5}">
                      <a16:colId xmlns:a16="http://schemas.microsoft.com/office/drawing/2014/main" val="544123009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388066122"/>
                    </a:ext>
                  </a:extLst>
                </a:gridCol>
                <a:gridCol w="5081847">
                  <a:extLst>
                    <a:ext uri="{9D8B030D-6E8A-4147-A177-3AD203B41FA5}">
                      <a16:colId xmlns:a16="http://schemas.microsoft.com/office/drawing/2014/main" val="2315314265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187437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P_Name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PT234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Blair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hepatitis,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cirrhosis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cholecystitis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0.9u, 1.3u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6, 7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0.8u, 1.4u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79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4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chiếu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600" b="1" dirty="0">
                <a:solidFill>
                  <a:srgbClr val="0070C0"/>
                </a:solidFill>
              </a:rPr>
              <a:t>Phép chiếu của r trên L theo </a:t>
            </a:r>
            <a:r>
              <a:rPr lang="en-US" sz="3600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: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4909" y="1354217"/>
            <a:ext cx="11028217" cy="1962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b="1" dirty="0" smtClean="0"/>
              <a:t>R</a:t>
            </a:r>
            <a:r>
              <a:rPr lang="en-US" sz="2800" b="1" dirty="0"/>
              <a:t>* = (L, </a:t>
            </a:r>
            <a:r>
              <a:rPr lang="en-US" sz="2800" b="1" dirty="0">
                <a:sym typeface="Symbol" panose="05050102010706020507" pitchFamily="18" charset="2"/>
              </a:rPr>
              <a:t></a:t>
            </a:r>
            <a:r>
              <a:rPr lang="en-US" sz="2800" b="1" dirty="0"/>
              <a:t>*) và </a:t>
            </a:r>
            <a:r>
              <a:rPr lang="en-US" sz="2800" b="1" dirty="0">
                <a:sym typeface="Symbol" panose="05050102010706020507" pitchFamily="18" charset="2"/>
              </a:rPr>
              <a:t></a:t>
            </a:r>
            <a:r>
              <a:rPr lang="en-US" sz="2800" b="1" dirty="0"/>
              <a:t>*(A) = </a:t>
            </a:r>
            <a:r>
              <a:rPr lang="en-US" sz="2800" b="1" dirty="0">
                <a:sym typeface="Symbol" panose="05050102010706020507" pitchFamily="18" charset="2"/>
              </a:rPr>
              <a:t></a:t>
            </a:r>
            <a:r>
              <a:rPr lang="en-US" sz="2800" b="1" dirty="0"/>
              <a:t>(A), </a:t>
            </a:r>
            <a:r>
              <a:rPr lang="en-US" sz="2800" b="1" dirty="0">
                <a:sym typeface="Symbol" panose="05050102010706020507" pitchFamily="18" charset="2"/>
              </a:rPr>
              <a:t></a:t>
            </a:r>
            <a:r>
              <a:rPr lang="en-US" sz="2800" b="1" dirty="0"/>
              <a:t>A </a:t>
            </a:r>
            <a:r>
              <a:rPr lang="en-US" sz="2800" b="1" dirty="0">
                <a:sym typeface="Symbol" panose="05050102010706020507" pitchFamily="18" charset="2"/>
              </a:rPr>
              <a:t></a:t>
            </a:r>
            <a:r>
              <a:rPr lang="en-US" sz="2800" b="1" dirty="0"/>
              <a:t> L.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/>
              <a:t>  r</a:t>
            </a:r>
            <a:r>
              <a:rPr lang="es-ES" sz="2800" b="1" baseline="30000" dirty="0"/>
              <a:t>*</a:t>
            </a:r>
            <a:r>
              <a:rPr lang="en-US" sz="2800" b="1" dirty="0"/>
              <a:t> = {t</a:t>
            </a:r>
            <a:r>
              <a:rPr lang="es-ES" sz="2800" b="1" baseline="30000" dirty="0"/>
              <a:t>* </a:t>
            </a:r>
            <a:r>
              <a:rPr lang="en-US" sz="2800" b="1" dirty="0"/>
              <a:t>| t</a:t>
            </a:r>
            <a:r>
              <a:rPr lang="es-ES" sz="2800" b="1" baseline="30000" dirty="0"/>
              <a:t>*</a:t>
            </a:r>
            <a:r>
              <a:rPr lang="es-ES" sz="2800" b="1" dirty="0"/>
              <a:t>.A = </a:t>
            </a:r>
            <a:r>
              <a:rPr lang="en-US" sz="2800" b="1" dirty="0"/>
              <a:t>u.A </a:t>
            </a:r>
            <a:r>
              <a:rPr lang="en-US" sz="2800" b="1" dirty="0">
                <a:sym typeface="Symbol" panose="05050102010706020507" pitchFamily="18" charset="2"/>
              </a:rPr>
              <a:t></a:t>
            </a:r>
            <a:r>
              <a:rPr lang="en-US" sz="2800" b="1" dirty="0"/>
              <a:t>…</a:t>
            </a:r>
            <a:r>
              <a:rPr lang="en-US" sz="2800" b="1" dirty="0">
                <a:sym typeface="Symbol" panose="05050102010706020507" pitchFamily="18" charset="2"/>
              </a:rPr>
              <a:t></a:t>
            </a:r>
            <a:r>
              <a:rPr lang="en-US" sz="2800" b="1" dirty="0"/>
              <a:t> w.A</a:t>
            </a:r>
            <a:r>
              <a:rPr lang="es-ES" sz="2800" b="1" dirty="0"/>
              <a:t>, </a:t>
            </a:r>
            <a:r>
              <a:rPr lang="es-ES" sz="2800" b="1" dirty="0">
                <a:sym typeface="Symbol" panose="05050102010706020507" pitchFamily="18" charset="2"/>
              </a:rPr>
              <a:t></a:t>
            </a:r>
            <a:r>
              <a:rPr lang="es-ES" sz="2800" b="1" dirty="0"/>
              <a:t>A </a:t>
            </a:r>
            <a:r>
              <a:rPr lang="es-ES" sz="2800" b="1" dirty="0">
                <a:sym typeface="Symbol" panose="05050102010706020507" pitchFamily="18" charset="2"/>
              </a:rPr>
              <a:t></a:t>
            </a:r>
            <a:r>
              <a:rPr lang="es-ES" sz="2800" b="1" dirty="0"/>
              <a:t> </a:t>
            </a:r>
            <a:r>
              <a:rPr lang="en-US" sz="2800" b="1" dirty="0"/>
              <a:t>L, t</a:t>
            </a:r>
            <a:r>
              <a:rPr lang="en-US" sz="2800" b="1" dirty="0">
                <a:sym typeface="Symbol" panose="05050102010706020507" pitchFamily="18" charset="2"/>
              </a:rPr>
              <a:t></a:t>
            </a:r>
            <a:r>
              <a:rPr lang="en-US" sz="2800" b="1" dirty="0"/>
              <a:t>r sao cho </a:t>
            </a:r>
            <a:r>
              <a:rPr lang="en-US" sz="2800" b="1" dirty="0">
                <a:sym typeface="Symbol" panose="05050102010706020507" pitchFamily="18" charset="2"/>
              </a:rPr>
              <a:t></a:t>
            </a:r>
            <a:r>
              <a:rPr lang="en-US" sz="2800" b="1" dirty="0"/>
              <a:t> u, …, w </a:t>
            </a:r>
            <a:r>
              <a:rPr lang="en-US" sz="2800" b="1" dirty="0">
                <a:sym typeface="Symbol" panose="05050102010706020507" pitchFamily="18" charset="2"/>
              </a:rPr>
              <a:t></a:t>
            </a:r>
            <a:r>
              <a:rPr lang="en-US" sz="2800" b="1" dirty="0"/>
              <a:t>r và [</a:t>
            </a:r>
            <a:r>
              <a:rPr lang="es-ES" sz="2800" b="1" dirty="0"/>
              <a:t>u</a:t>
            </a:r>
            <a:r>
              <a:rPr lang="en-US" sz="2800" b="1" dirty="0"/>
              <a:t>[L]] = …= </a:t>
            </a:r>
            <a:r>
              <a:rPr lang="es-ES" sz="2800" b="1" dirty="0"/>
              <a:t>[w</a:t>
            </a:r>
            <a:r>
              <a:rPr lang="en-US" sz="2800" b="1" dirty="0"/>
              <a:t>[L]] = [t[L]]}.</a:t>
            </a:r>
            <a:endParaRPr lang="en-US" sz="28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chiếu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Quan hệ Patient: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933999"/>
              </p:ext>
            </p:extLst>
          </p:nvPr>
        </p:nvGraphicFramePr>
        <p:xfrm>
          <a:off x="484909" y="1354217"/>
          <a:ext cx="1133301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491">
                  <a:extLst>
                    <a:ext uri="{9D8B030D-6E8A-4147-A177-3AD203B41FA5}">
                      <a16:colId xmlns:a16="http://schemas.microsoft.com/office/drawing/2014/main" val="544123009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388066122"/>
                    </a:ext>
                  </a:extLst>
                </a:gridCol>
                <a:gridCol w="5081847">
                  <a:extLst>
                    <a:ext uri="{9D8B030D-6E8A-4147-A177-3AD203B41FA5}">
                      <a16:colId xmlns:a16="http://schemas.microsoft.com/office/drawing/2014/main" val="2315314265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187437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P_Name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PT226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Oliver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lung cancer, tuberculosis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0.6u, 1.2u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30, 35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0.7u, 1.3u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31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PT234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Blair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hepatitis,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cirrhosis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cholecystitis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0.9u, 1.3u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6, 7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0.8u, 1.4u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79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PT242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cholecystitis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u,</a:t>
                      </a:r>
                      <a:r>
                        <a:rPr lang="en-US" sz="2800" b="1" kern="1200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u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54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PT267 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Blair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 hepatitis, cirrhosis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cholecystitis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0.8u, 1.6u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u,</a:t>
                      </a:r>
                      <a:r>
                        <a:rPr lang="en-US" sz="2800" b="1" kern="1200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u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97186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0328" y="5775008"/>
            <a:ext cx="11277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 = </a:t>
            </a:r>
            <a:r>
              <a:rPr lang="en-US" sz="2800" b="1" dirty="0" smtClean="0"/>
              <a:t>{P_Name,Disease} </a:t>
            </a:r>
            <a:r>
              <a:rPr lang="en-US" sz="2800" b="1" dirty="0"/>
              <a:t>theo </a:t>
            </a:r>
            <a:r>
              <a:rPr lang="en-US" sz="2800" b="1" dirty="0">
                <a:sym typeface="Symbol" panose="05050102010706020507" pitchFamily="18" charset="2"/>
              </a:rPr>
              <a:t></a:t>
            </a:r>
            <a:r>
              <a:rPr lang="en-US" sz="2800" b="1" baseline="-25000" dirty="0"/>
              <a:t>in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405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3215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20291" y="2092036"/>
            <a:ext cx="87422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Dung:</a:t>
            </a:r>
          </a:p>
          <a:p>
            <a:pPr marL="342900" indent="-342900">
              <a:buAutoNum type="arabicPeriod"/>
            </a:pP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thiệu.</a:t>
            </a:r>
          </a:p>
          <a:p>
            <a:pPr marL="342900" indent="-342900">
              <a:buAutoNum type="arabicPeriod"/>
            </a:pP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cơ sở dữ liệu quan hệ xác suất.</a:t>
            </a:r>
          </a:p>
          <a:p>
            <a:pPr marL="342900" indent="-342900">
              <a:buAutoNum type="arabicPeriod"/>
            </a:pP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phép toán đại số.</a:t>
            </a:r>
          </a:p>
          <a:p>
            <a:pPr marL="342900" indent="-342900">
              <a:buAutoNum type="arabicPeriod"/>
            </a:pP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quản trị cơ sở dữ liệu 	xác suất.</a:t>
            </a:r>
          </a:p>
          <a:p>
            <a:pPr marL="342900" indent="-342900">
              <a:buAutoNum type="arabicPeriod"/>
            </a:pP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 tắt và hướng phát triển.</a:t>
            </a:r>
            <a:endParaRPr lang="en-US" sz="3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chiếu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Quan hệ Patient: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459191"/>
              </p:ext>
            </p:extLst>
          </p:nvPr>
        </p:nvGraphicFramePr>
        <p:xfrm>
          <a:off x="484909" y="1354217"/>
          <a:ext cx="11219411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54">
                  <a:extLst>
                    <a:ext uri="{9D8B030D-6E8A-4147-A177-3AD203B41FA5}">
                      <a16:colId xmlns:a16="http://schemas.microsoft.com/office/drawing/2014/main" val="388066122"/>
                    </a:ext>
                  </a:extLst>
                </a:gridCol>
                <a:gridCol w="8490857">
                  <a:extLst>
                    <a:ext uri="{9D8B030D-6E8A-4147-A177-3AD203B41FA5}">
                      <a16:colId xmlns:a16="http://schemas.microsoft.com/office/drawing/2014/main" val="231531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P_Name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Oliver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lung cancer, tuberculosis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0.6u, 1.2u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31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Blair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hepatitis,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cirrhosis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cholecystitis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0.67u, 0.93u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79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cholecystitis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54195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99656" y="4665375"/>
            <a:ext cx="11277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 = </a:t>
            </a:r>
            <a:r>
              <a:rPr lang="en-US" sz="2800" b="1" dirty="0" smtClean="0"/>
              <a:t>{P_Name,Disease} </a:t>
            </a:r>
            <a:r>
              <a:rPr lang="en-US" sz="2800" b="1" dirty="0"/>
              <a:t>theo </a:t>
            </a:r>
            <a:r>
              <a:rPr lang="en-US" sz="2800" b="1" dirty="0">
                <a:sym typeface="Symbol" panose="05050102010706020507" pitchFamily="18" charset="2"/>
              </a:rPr>
              <a:t></a:t>
            </a:r>
            <a:r>
              <a:rPr lang="en-US" sz="2800" b="1" baseline="-25000" dirty="0"/>
              <a:t>in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924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kêt tự nhiên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600" b="1" dirty="0" smtClean="0">
                <a:solidFill>
                  <a:srgbClr val="0070C0"/>
                </a:solidFill>
              </a:rPr>
              <a:t>Phép </a:t>
            </a:r>
            <a:r>
              <a:rPr lang="en-US" sz="3600" b="1" dirty="0">
                <a:solidFill>
                  <a:srgbClr val="0070C0"/>
                </a:solidFill>
              </a:rPr>
              <a:t>kết tự nhiên của r</a:t>
            </a:r>
            <a:r>
              <a:rPr lang="en-US" sz="3600" b="1" baseline="-25000" dirty="0">
                <a:solidFill>
                  <a:srgbClr val="0070C0"/>
                </a:solidFill>
              </a:rPr>
              <a:t>1</a:t>
            </a:r>
            <a:r>
              <a:rPr lang="en-US" sz="3600" b="1" dirty="0">
                <a:solidFill>
                  <a:srgbClr val="0070C0"/>
                </a:solidFill>
              </a:rPr>
              <a:t> và r</a:t>
            </a:r>
            <a:r>
              <a:rPr lang="en-US" sz="3600" b="1" baseline="-25000" dirty="0">
                <a:solidFill>
                  <a:srgbClr val="0070C0"/>
                </a:solidFill>
              </a:rPr>
              <a:t>2</a:t>
            </a:r>
            <a:r>
              <a:rPr lang="en-US" sz="3600" b="1" dirty="0">
                <a:solidFill>
                  <a:srgbClr val="0070C0"/>
                </a:solidFill>
              </a:rPr>
              <a:t> theo </a:t>
            </a:r>
            <a:r>
              <a:rPr lang="en-US" sz="3600" b="1" dirty="0">
                <a:solidFill>
                  <a:srgbClr val="0070C0"/>
                </a:solidFill>
                <a:sym typeface="Symbol" panose="05050102010706020507" pitchFamily="18" charset="2"/>
              </a:rPr>
              <a:t></a:t>
            </a:r>
            <a:r>
              <a:rPr lang="en-US" sz="3600" b="1" dirty="0">
                <a:solidFill>
                  <a:srgbClr val="0070C0"/>
                </a:solidFill>
              </a:rPr>
              <a:t>, ký hiệu là r</a:t>
            </a:r>
            <a:r>
              <a:rPr lang="en-US" sz="3600" b="1" baseline="-25000" dirty="0">
                <a:solidFill>
                  <a:srgbClr val="0070C0"/>
                </a:solidFill>
              </a:rPr>
              <a:t>1</a:t>
            </a:r>
            <a:r>
              <a:rPr lang="en-US" sz="3600" b="1" dirty="0">
                <a:solidFill>
                  <a:srgbClr val="0070C0"/>
                </a:solidFill>
              </a:rPr>
              <a:t>⋈</a:t>
            </a:r>
            <a:r>
              <a:rPr lang="en-US" sz="3600" b="1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</a:t>
            </a:r>
            <a:r>
              <a:rPr lang="en-US" sz="3600" b="1" dirty="0">
                <a:solidFill>
                  <a:srgbClr val="0070C0"/>
                </a:solidFill>
              </a:rPr>
              <a:t> r</a:t>
            </a:r>
            <a:r>
              <a:rPr lang="en-US" sz="3600" b="1" baseline="-25000" dirty="0">
                <a:solidFill>
                  <a:srgbClr val="0070C0"/>
                </a:solidFill>
              </a:rPr>
              <a:t>2</a:t>
            </a:r>
            <a:r>
              <a:rPr lang="en-US" sz="3600" b="1" dirty="0">
                <a:solidFill>
                  <a:srgbClr val="0070C0"/>
                </a:solidFill>
              </a:rPr>
              <a:t>, là quan hệ xác suất r trên lược đồ R, được xác định </a:t>
            </a:r>
            <a:r>
              <a:rPr lang="en-US" sz="3600" b="1" dirty="0" smtClean="0">
                <a:solidFill>
                  <a:srgbClr val="0070C0"/>
                </a:solidFill>
              </a:rPr>
              <a:t>bởi: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4910" y="1908215"/>
            <a:ext cx="110282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s-ES" sz="2800" b="1" dirty="0" smtClean="0"/>
              <a:t>R </a:t>
            </a:r>
            <a:r>
              <a:rPr lang="es-ES" sz="2800" b="1" dirty="0"/>
              <a:t>= (U, </a:t>
            </a:r>
            <a:r>
              <a:rPr lang="en-US" sz="2800" b="1" dirty="0">
                <a:sym typeface="Symbol" panose="05050102010706020507" pitchFamily="18" charset="2"/>
              </a:rPr>
              <a:t></a:t>
            </a:r>
            <a:r>
              <a:rPr lang="es-ES" sz="2800" b="1" dirty="0"/>
              <a:t>) trong đó U =</a:t>
            </a:r>
            <a:r>
              <a:rPr lang="en-US" sz="2800" b="1" dirty="0"/>
              <a:t> U­</a:t>
            </a:r>
            <a:r>
              <a:rPr lang="en-US" sz="2800" b="1" baseline="-25000" dirty="0"/>
              <a:t>1</a:t>
            </a:r>
            <a:r>
              <a:rPr lang="en-US" sz="2800" b="1" dirty="0"/>
              <a:t> </a:t>
            </a:r>
            <a:r>
              <a:rPr lang="es-ES" sz="2800" b="1" dirty="0">
                <a:sym typeface="Symbol" panose="05050102010706020507" pitchFamily="18" charset="2"/>
              </a:rPr>
              <a:t></a:t>
            </a:r>
            <a:r>
              <a:rPr lang="en-US" sz="2800" b="1" dirty="0"/>
              <a:t> U­</a:t>
            </a:r>
            <a:r>
              <a:rPr lang="en-US" sz="2800" b="1" baseline="-25000" dirty="0"/>
              <a:t>2</a:t>
            </a:r>
            <a:r>
              <a:rPr lang="es-ES" sz="2800" b="1" dirty="0"/>
              <a:t>, </a:t>
            </a:r>
            <a:r>
              <a:rPr lang="en-US" sz="2800" b="1" dirty="0">
                <a:sym typeface="Symbol" panose="05050102010706020507" pitchFamily="18" charset="2"/>
              </a:rPr>
              <a:t></a:t>
            </a:r>
            <a:r>
              <a:rPr lang="en-US" sz="2800" b="1" dirty="0"/>
              <a:t>(A) = </a:t>
            </a:r>
            <a:r>
              <a:rPr lang="en-US" sz="2800" b="1" dirty="0">
                <a:sym typeface="Symbol" panose="05050102010706020507" pitchFamily="18" charset="2"/>
              </a:rPr>
              <a:t></a:t>
            </a:r>
            <a:r>
              <a:rPr lang="en-US" sz="2800" b="1" baseline="-25000" dirty="0"/>
              <a:t>1</a:t>
            </a:r>
            <a:r>
              <a:rPr lang="en-US" sz="2800" b="1" dirty="0"/>
              <a:t>(A) nếu A </a:t>
            </a:r>
            <a:r>
              <a:rPr lang="en-US" sz="2800" b="1" dirty="0">
                <a:sym typeface="Symbol" panose="05050102010706020507" pitchFamily="18" charset="2"/>
              </a:rPr>
              <a:t></a:t>
            </a:r>
            <a:r>
              <a:rPr lang="en-US" sz="2800" b="1" dirty="0"/>
              <a:t>U</a:t>
            </a:r>
            <a:r>
              <a:rPr lang="en-US" sz="2800" b="1" baseline="-25000" dirty="0"/>
              <a:t>1</a:t>
            </a:r>
            <a:r>
              <a:rPr lang="en-US" sz="2800" b="1" dirty="0"/>
              <a:t>- U­</a:t>
            </a:r>
            <a:r>
              <a:rPr lang="en-US" sz="2800" b="1" baseline="-25000" dirty="0"/>
              <a:t>2</a:t>
            </a:r>
            <a:r>
              <a:rPr lang="en-US" sz="2800" b="1" dirty="0" smtClean="0"/>
              <a:t>,</a:t>
            </a:r>
            <a:r>
              <a:rPr lang="en-US" sz="2800" b="1" dirty="0" smtClean="0">
                <a:sym typeface="Symbol" panose="05050102010706020507" pitchFamily="18" charset="2"/>
              </a:rPr>
              <a:t></a:t>
            </a:r>
            <a:r>
              <a:rPr lang="en-US" sz="2800" b="1" dirty="0" smtClean="0"/>
              <a:t>(</a:t>
            </a:r>
            <a:r>
              <a:rPr lang="en-US" sz="2800" b="1" dirty="0"/>
              <a:t>A) = </a:t>
            </a:r>
            <a:r>
              <a:rPr lang="en-US" sz="2800" b="1" dirty="0">
                <a:sym typeface="Symbol" panose="05050102010706020507" pitchFamily="18" charset="2"/>
              </a:rPr>
              <a:t></a:t>
            </a:r>
            <a:r>
              <a:rPr lang="en-US" sz="2800" b="1" baseline="-25000" dirty="0"/>
              <a:t>2</a:t>
            </a:r>
            <a:r>
              <a:rPr lang="en-US" sz="2800" b="1" dirty="0"/>
              <a:t>(A) nếu A </a:t>
            </a:r>
            <a:r>
              <a:rPr lang="en-US" sz="2800" b="1" dirty="0">
                <a:sym typeface="Symbol" panose="05050102010706020507" pitchFamily="18" charset="2"/>
              </a:rPr>
              <a:t></a:t>
            </a:r>
            <a:r>
              <a:rPr lang="en-US" sz="2800" b="1" dirty="0"/>
              <a:t> U</a:t>
            </a:r>
            <a:r>
              <a:rPr lang="en-US" sz="2800" b="1" baseline="-25000" dirty="0"/>
              <a:t>2</a:t>
            </a:r>
            <a:r>
              <a:rPr lang="en-US" sz="2800" b="1" dirty="0"/>
              <a:t> - U­</a:t>
            </a:r>
            <a:r>
              <a:rPr lang="en-US" sz="2800" b="1" baseline="-25000" dirty="0"/>
              <a:t>1</a:t>
            </a:r>
            <a:r>
              <a:rPr lang="en-US" sz="2800" b="1" dirty="0"/>
              <a:t> và </a:t>
            </a:r>
            <a:r>
              <a:rPr lang="en-US" sz="2800" b="1" dirty="0">
                <a:sym typeface="Symbol" panose="05050102010706020507" pitchFamily="18" charset="2"/>
              </a:rPr>
              <a:t></a:t>
            </a:r>
            <a:r>
              <a:rPr lang="en-US" sz="2800" b="1" dirty="0"/>
              <a:t>(A) = </a:t>
            </a:r>
            <a:r>
              <a:rPr lang="en-US" sz="2800" b="1" dirty="0">
                <a:sym typeface="Symbol" panose="05050102010706020507" pitchFamily="18" charset="2"/>
              </a:rPr>
              <a:t></a:t>
            </a:r>
            <a:r>
              <a:rPr lang="en-US" sz="2800" b="1" baseline="-25000" dirty="0"/>
              <a:t>1</a:t>
            </a:r>
            <a:r>
              <a:rPr lang="en-US" sz="2800" b="1" dirty="0"/>
              <a:t>(A)</a:t>
            </a:r>
            <a:r>
              <a:rPr lang="en-US" sz="2800" b="1" dirty="0">
                <a:sym typeface="Symbol" panose="05050102010706020507" pitchFamily="18" charset="2"/>
              </a:rPr>
              <a:t></a:t>
            </a:r>
            <a:r>
              <a:rPr lang="en-US" sz="2800" b="1" dirty="0"/>
              <a:t>=</a:t>
            </a:r>
            <a:r>
              <a:rPr lang="en-US" sz="2800" b="1" dirty="0">
                <a:sym typeface="Symbol" panose="05050102010706020507" pitchFamily="18" charset="2"/>
              </a:rPr>
              <a:t></a:t>
            </a:r>
            <a:r>
              <a:rPr lang="en-US" sz="2800" b="1" baseline="-25000" dirty="0"/>
              <a:t>2</a:t>
            </a:r>
            <a:r>
              <a:rPr lang="en-US" sz="2800" b="1" dirty="0"/>
              <a:t>(A) nếu A</a:t>
            </a:r>
            <a:r>
              <a:rPr lang="en-US" sz="2800" b="1" dirty="0">
                <a:sym typeface="Symbol" panose="05050102010706020507" pitchFamily="18" charset="2"/>
              </a:rPr>
              <a:t></a:t>
            </a:r>
            <a:r>
              <a:rPr lang="en-US" sz="2800" b="1" dirty="0"/>
              <a:t> U­</a:t>
            </a:r>
            <a:r>
              <a:rPr lang="en-US" sz="2800" b="1" baseline="-25000" dirty="0"/>
              <a:t>1</a:t>
            </a:r>
            <a:r>
              <a:rPr lang="en-US" sz="2800" b="1" dirty="0">
                <a:sym typeface="Symbol" panose="05050102010706020507" pitchFamily="18" charset="2"/>
              </a:rPr>
              <a:t></a:t>
            </a:r>
            <a:r>
              <a:rPr lang="en-US" sz="2800" b="1" dirty="0"/>
              <a:t>U­</a:t>
            </a:r>
            <a:r>
              <a:rPr lang="en-US" sz="2800" b="1" baseline="-25000" dirty="0"/>
              <a:t>2</a:t>
            </a:r>
            <a:r>
              <a:rPr lang="en-US" sz="2800" b="1" dirty="0"/>
              <a:t>. 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/>
              <a:t>r </a:t>
            </a:r>
            <a:r>
              <a:rPr lang="en-US" sz="2800" b="1" dirty="0"/>
              <a:t>= {t | </a:t>
            </a:r>
            <a:r>
              <a:rPr lang="es-ES" sz="2800" b="1" dirty="0"/>
              <a:t>t.A = t</a:t>
            </a:r>
            <a:r>
              <a:rPr lang="es-ES" sz="2800" b="1" baseline="-25000" dirty="0"/>
              <a:t>1</a:t>
            </a:r>
            <a:r>
              <a:rPr lang="es-ES" sz="2800" b="1" dirty="0"/>
              <a:t>.A nếu A </a:t>
            </a:r>
            <a:r>
              <a:rPr lang="en-US" sz="2800" b="1" dirty="0">
                <a:sym typeface="Symbol" panose="05050102010706020507" pitchFamily="18" charset="2"/>
              </a:rPr>
              <a:t></a:t>
            </a:r>
            <a:r>
              <a:rPr lang="en-US" sz="2800" b="1" dirty="0"/>
              <a:t> </a:t>
            </a:r>
            <a:r>
              <a:rPr lang="es-ES" sz="2800" b="1" dirty="0"/>
              <a:t>U</a:t>
            </a:r>
            <a:r>
              <a:rPr lang="es-ES" sz="2800" b="1" baseline="-25000" dirty="0"/>
              <a:t>1 </a:t>
            </a:r>
            <a:r>
              <a:rPr lang="es-ES" sz="2800" b="1" dirty="0">
                <a:sym typeface="Symbol" panose="05050102010706020507" pitchFamily="18" charset="2"/>
              </a:rPr>
              <a:t></a:t>
            </a:r>
            <a:r>
              <a:rPr lang="es-ES" sz="2800" b="1" dirty="0"/>
              <a:t> U</a:t>
            </a:r>
            <a:r>
              <a:rPr lang="es-ES" sz="2800" b="1" baseline="-25000" dirty="0"/>
              <a:t>2</a:t>
            </a:r>
            <a:r>
              <a:rPr lang="es-ES" sz="2800" b="1" dirty="0"/>
              <a:t>, t.A = t</a:t>
            </a:r>
            <a:r>
              <a:rPr lang="es-ES" sz="2800" b="1" baseline="-25000" dirty="0"/>
              <a:t>2</a:t>
            </a:r>
            <a:r>
              <a:rPr lang="es-ES" sz="2800" b="1" dirty="0"/>
              <a:t>.A nếu A </a:t>
            </a:r>
            <a:r>
              <a:rPr lang="en-US" sz="2800" b="1" dirty="0">
                <a:sym typeface="Symbol" panose="05050102010706020507" pitchFamily="18" charset="2"/>
              </a:rPr>
              <a:t></a:t>
            </a:r>
            <a:r>
              <a:rPr lang="en-US" sz="2800" b="1" dirty="0"/>
              <a:t> </a:t>
            </a:r>
            <a:r>
              <a:rPr lang="es-ES" sz="2800" b="1" dirty="0"/>
              <a:t>U</a:t>
            </a:r>
            <a:r>
              <a:rPr lang="es-ES" sz="2800" b="1" baseline="-25000" dirty="0"/>
              <a:t>2 </a:t>
            </a:r>
            <a:r>
              <a:rPr lang="es-ES" sz="2800" b="1" dirty="0">
                <a:sym typeface="Symbol" panose="05050102010706020507" pitchFamily="18" charset="2"/>
              </a:rPr>
              <a:t></a:t>
            </a:r>
            <a:r>
              <a:rPr lang="es-ES" sz="2800" b="1" dirty="0"/>
              <a:t> U</a:t>
            </a:r>
            <a:r>
              <a:rPr lang="es-ES" sz="2800" b="1" baseline="-25000" dirty="0"/>
              <a:t>1</a:t>
            </a:r>
            <a:r>
              <a:rPr lang="es-ES" sz="2800" b="1" dirty="0"/>
              <a:t>, t.A = t</a:t>
            </a:r>
            <a:r>
              <a:rPr lang="es-ES" sz="2800" b="1" baseline="-25000" dirty="0"/>
              <a:t>1</a:t>
            </a:r>
            <a:r>
              <a:rPr lang="es-ES" sz="2800" b="1" dirty="0"/>
              <a:t>.A </a:t>
            </a:r>
            <a:r>
              <a:rPr lang="en-US" sz="2800" b="1" dirty="0">
                <a:sym typeface="Symbol" panose="05050102010706020507" pitchFamily="18" charset="2"/>
              </a:rPr>
              <a:t></a:t>
            </a:r>
            <a:r>
              <a:rPr lang="en-US" sz="2800" b="1" dirty="0"/>
              <a:t> </a:t>
            </a:r>
            <a:r>
              <a:rPr lang="es-ES" sz="2800" b="1" dirty="0"/>
              <a:t>t</a:t>
            </a:r>
            <a:r>
              <a:rPr lang="es-ES" sz="2800" b="1" baseline="-25000" dirty="0"/>
              <a:t>2</a:t>
            </a:r>
            <a:r>
              <a:rPr lang="es-ES" sz="2800" b="1" dirty="0"/>
              <a:t>.A nếu A </a:t>
            </a:r>
            <a:r>
              <a:rPr lang="en-US" sz="2800" b="1" dirty="0">
                <a:sym typeface="Symbol" panose="05050102010706020507" pitchFamily="18" charset="2"/>
              </a:rPr>
              <a:t></a:t>
            </a:r>
            <a:r>
              <a:rPr lang="en-US" sz="2800" b="1" dirty="0"/>
              <a:t> </a:t>
            </a:r>
            <a:r>
              <a:rPr lang="es-ES" sz="2800" b="1" dirty="0"/>
              <a:t>U</a:t>
            </a:r>
            <a:r>
              <a:rPr lang="es-ES" sz="2800" b="1" baseline="-25000" dirty="0"/>
              <a:t>1 </a:t>
            </a:r>
            <a:r>
              <a:rPr lang="en-US" sz="2800" b="1" dirty="0">
                <a:sym typeface="Symbol" panose="05050102010706020507" pitchFamily="18" charset="2"/>
              </a:rPr>
              <a:t></a:t>
            </a:r>
            <a:r>
              <a:rPr lang="en-US" sz="2800" b="1" dirty="0"/>
              <a:t> </a:t>
            </a:r>
            <a:r>
              <a:rPr lang="es-ES" sz="2800" b="1" dirty="0"/>
              <a:t>U</a:t>
            </a:r>
            <a:r>
              <a:rPr lang="es-ES" sz="2800" b="1" baseline="-25000" dirty="0"/>
              <a:t>2</a:t>
            </a:r>
            <a:r>
              <a:rPr lang="es-ES" sz="2800" b="1" dirty="0"/>
              <a:t> và t</a:t>
            </a:r>
            <a:r>
              <a:rPr lang="es-ES" sz="2800" b="1" baseline="-25000" dirty="0"/>
              <a:t>1</a:t>
            </a:r>
            <a:r>
              <a:rPr lang="es-ES" sz="2800" b="1" dirty="0"/>
              <a:t>.A </a:t>
            </a:r>
            <a:r>
              <a:rPr lang="en-US" sz="2800" b="1" dirty="0">
                <a:sym typeface="Symbol" panose="05050102010706020507" pitchFamily="18" charset="2"/>
              </a:rPr>
              <a:t></a:t>
            </a:r>
            <a:r>
              <a:rPr lang="en-US" sz="2800" b="1" dirty="0"/>
              <a:t> </a:t>
            </a:r>
            <a:r>
              <a:rPr lang="es-ES" sz="2800" b="1" dirty="0"/>
              <a:t>t</a:t>
            </a:r>
            <a:r>
              <a:rPr lang="es-ES" sz="2800" b="1" baseline="-25000" dirty="0"/>
              <a:t>2</a:t>
            </a:r>
            <a:r>
              <a:rPr lang="es-ES" sz="2800" b="1" dirty="0"/>
              <a:t>.A </a:t>
            </a:r>
            <a:r>
              <a:rPr lang="en-US" sz="2800" b="1" dirty="0">
                <a:sym typeface="Symbol" panose="05050102010706020507" pitchFamily="18" charset="2"/>
              </a:rPr>
              <a:t></a:t>
            </a:r>
            <a:r>
              <a:rPr lang="en-US" sz="2800" b="1" dirty="0"/>
              <a:t> </a:t>
            </a:r>
            <a:r>
              <a:rPr lang="en-US" sz="2800" b="1" dirty="0">
                <a:sym typeface="Symbol" panose="05050102010706020507" pitchFamily="18" charset="2"/>
              </a:rPr>
              <a:t></a:t>
            </a:r>
            <a:r>
              <a:rPr lang="es-ES" sz="2800" b="1" dirty="0"/>
              <a:t>, </a:t>
            </a:r>
            <a:r>
              <a:rPr lang="es-ES" sz="2800" b="1" dirty="0">
                <a:sym typeface="Symbol" panose="05050102010706020507" pitchFamily="18" charset="2"/>
              </a:rPr>
              <a:t></a:t>
            </a:r>
            <a:r>
              <a:rPr lang="es-ES" sz="2800" b="1" dirty="0"/>
              <a:t>, </a:t>
            </a:r>
            <a:r>
              <a:rPr lang="en-US" sz="2800" b="1" dirty="0"/>
              <a:t>β</a:t>
            </a:r>
            <a:r>
              <a:rPr lang="en-US" sz="2800" b="1" dirty="0">
                <a:sym typeface="Symbol" panose="05050102010706020507" pitchFamily="18" charset="2"/>
              </a:rPr>
              <a:t></a:t>
            </a:r>
            <a:r>
              <a:rPr lang="en-US" sz="2800" b="1" dirty="0"/>
              <a:t>, t</a:t>
            </a:r>
            <a:r>
              <a:rPr lang="en-US" sz="2800" b="1" baseline="-25000" dirty="0"/>
              <a:t>1</a:t>
            </a:r>
            <a:r>
              <a:rPr lang="en-US" sz="2800" b="1" dirty="0"/>
              <a:t> </a:t>
            </a:r>
            <a:r>
              <a:rPr lang="nl-NL" sz="2800" b="1" dirty="0">
                <a:sym typeface="Symbol" panose="05050102010706020507" pitchFamily="18" charset="2"/>
              </a:rPr>
              <a:t></a:t>
            </a:r>
            <a:r>
              <a:rPr lang="nl-NL" sz="2800" b="1" dirty="0"/>
              <a:t> </a:t>
            </a:r>
            <a:r>
              <a:rPr lang="en-US" sz="2800" b="1" dirty="0"/>
              <a:t>r</a:t>
            </a:r>
            <a:r>
              <a:rPr lang="en-US" sz="2800" b="1" baseline="-25000" dirty="0"/>
              <a:t>1</a:t>
            </a:r>
            <a:r>
              <a:rPr lang="en-US" sz="2800" b="1" dirty="0"/>
              <a:t>, t</a:t>
            </a:r>
            <a:r>
              <a:rPr lang="en-US" sz="2800" b="1" baseline="-25000" dirty="0"/>
              <a:t>2</a:t>
            </a:r>
            <a:r>
              <a:rPr lang="en-US" sz="2800" b="1" dirty="0"/>
              <a:t> </a:t>
            </a:r>
            <a:r>
              <a:rPr lang="nl-NL" sz="2800" b="1" dirty="0">
                <a:sym typeface="Symbol" panose="05050102010706020507" pitchFamily="18" charset="2"/>
              </a:rPr>
              <a:t></a:t>
            </a:r>
            <a:r>
              <a:rPr lang="nl-NL" sz="2800" b="1" dirty="0"/>
              <a:t> </a:t>
            </a:r>
            <a:r>
              <a:rPr lang="en-US" sz="2800" b="1" dirty="0"/>
              <a:t>r</a:t>
            </a:r>
            <a:r>
              <a:rPr lang="en-US" sz="2800" b="1" baseline="-25000" dirty="0"/>
              <a:t>2</a:t>
            </a:r>
            <a:r>
              <a:rPr lang="en-US" sz="2800" b="1" dirty="0"/>
              <a:t>}.</a:t>
            </a:r>
            <a:endParaRPr lang="en-US" sz="28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9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kết tự nhiên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Quan hệ Patient1: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359266"/>
              </p:ext>
            </p:extLst>
          </p:nvPr>
        </p:nvGraphicFramePr>
        <p:xfrm>
          <a:off x="484909" y="1354217"/>
          <a:ext cx="1121941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497">
                  <a:extLst>
                    <a:ext uri="{9D8B030D-6E8A-4147-A177-3AD203B41FA5}">
                      <a16:colId xmlns:a16="http://schemas.microsoft.com/office/drawing/2014/main" val="388066122"/>
                    </a:ext>
                  </a:extLst>
                </a:gridCol>
                <a:gridCol w="8294914">
                  <a:extLst>
                    <a:ext uri="{9D8B030D-6E8A-4147-A177-3AD203B41FA5}">
                      <a16:colId xmlns:a16="http://schemas.microsoft.com/office/drawing/2014/main" val="231531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nl-NL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PT0421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〈{bronchitis}, </a:t>
                      </a:r>
                      <a:r>
                        <a:rPr lang="nl-NL" sz="2800" b="1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u, u</a:t>
                      </a:r>
                      <a:r>
                        <a:rPr lang="nl-NL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〉</a:t>
                      </a:r>
                      <a:endParaRPr lang="en-US" sz="28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31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nl-NL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PT3829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〈{cholecystitis, gall-stone}, </a:t>
                      </a:r>
                      <a:r>
                        <a:rPr lang="nl-NL" sz="2800" b="1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0.8u, 1.2u</a:t>
                      </a:r>
                      <a:r>
                        <a:rPr lang="nl-NL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〉</a:t>
                      </a:r>
                      <a:endParaRPr lang="en-US" sz="2800" b="1" i="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79107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4908" y="2963049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Quan hệ Patient2: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32934"/>
              </p:ext>
            </p:extLst>
          </p:nvPr>
        </p:nvGraphicFramePr>
        <p:xfrm>
          <a:off x="484909" y="3609380"/>
          <a:ext cx="1121941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54">
                  <a:extLst>
                    <a:ext uri="{9D8B030D-6E8A-4147-A177-3AD203B41FA5}">
                      <a16:colId xmlns:a16="http://schemas.microsoft.com/office/drawing/2014/main" val="388066122"/>
                    </a:ext>
                  </a:extLst>
                </a:gridCol>
                <a:gridCol w="8490857">
                  <a:extLst>
                    <a:ext uri="{9D8B030D-6E8A-4147-A177-3AD203B41FA5}">
                      <a16:colId xmlns:a16="http://schemas.microsoft.com/office/drawing/2014/main" val="231531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P_Name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+mn-lt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Peter</a:t>
                      </a:r>
                      <a:r>
                        <a:rPr lang="en-US" sz="2800" b="1" dirty="0" smtClean="0">
                          <a:latin typeface="+mn-lt"/>
                          <a:cs typeface="Times New Roman" panose="02020603050405020304" pitchFamily="18" charset="0"/>
                        </a:rPr>
                        <a:t> },</a:t>
                      </a:r>
                      <a:r>
                        <a:rPr lang="en-US" sz="2800" b="1" baseline="0" dirty="0" smtClean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〈{bronchitis}, </a:t>
                      </a:r>
                      <a:r>
                        <a:rPr lang="nl-NL" sz="2800" b="1" i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nl-NL" sz="2800" b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nl-NL" sz="2800" b="1" i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nl-NL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〉</a:t>
                      </a:r>
                      <a:endParaRPr lang="en-US" sz="2800" b="1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31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+mn-lt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George</a:t>
                      </a:r>
                      <a:r>
                        <a:rPr lang="en-US" sz="2800" b="1" dirty="0" smtClean="0">
                          <a:latin typeface="+mn-lt"/>
                          <a:cs typeface="Times New Roman" panose="02020603050405020304" pitchFamily="18" charset="0"/>
                        </a:rPr>
                        <a:t> },</a:t>
                      </a:r>
                      <a:r>
                        <a:rPr lang="en-US" sz="2800" b="1" baseline="0" dirty="0" smtClean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〈{cholecystitis, cirrhosis}, </a:t>
                      </a:r>
                      <a:r>
                        <a:rPr lang="nl-NL" sz="2800" b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  <a:r>
                        <a:rPr lang="nl-NL" sz="2800" b="1" i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nl-NL" sz="2800" b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1.4</a:t>
                      </a:r>
                      <a:r>
                        <a:rPr lang="nl-NL" sz="2800" b="1" i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nl-NL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〉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79107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4908" y="5519172"/>
            <a:ext cx="1130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Patient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 </a:t>
            </a:r>
            <a:r>
              <a:rPr lang="en-US" sz="2800" b="1" dirty="0"/>
              <a:t>⋈</a:t>
            </a:r>
            <a:r>
              <a:rPr lang="en-US" sz="2800" b="1" baseline="-25000" dirty="0"/>
              <a:t>⊗in</a:t>
            </a:r>
            <a:r>
              <a:rPr lang="en-US" sz="2800" b="1" dirty="0"/>
              <a:t> </a:t>
            </a:r>
            <a:r>
              <a:rPr lang="en-US" sz="2800" b="1" dirty="0" smtClean="0"/>
              <a:t>Patient</a:t>
            </a:r>
            <a:r>
              <a:rPr lang="en-US" sz="2800" b="1" baseline="-25000" dirty="0" smtClean="0"/>
              <a:t>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4082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kết tự nhiên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05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Quan hệ </a:t>
            </a:r>
            <a:r>
              <a:rPr lang="en-US" sz="3600" b="1" dirty="0">
                <a:solidFill>
                  <a:srgbClr val="0070C0"/>
                </a:solidFill>
              </a:rPr>
              <a:t>Patient</a:t>
            </a:r>
            <a:r>
              <a:rPr lang="en-US" sz="3600" b="1" baseline="-25000" dirty="0">
                <a:solidFill>
                  <a:srgbClr val="0070C0"/>
                </a:solidFill>
              </a:rPr>
              <a:t>1</a:t>
            </a:r>
            <a:r>
              <a:rPr lang="en-US" sz="3600" b="1" dirty="0">
                <a:solidFill>
                  <a:srgbClr val="0070C0"/>
                </a:solidFill>
              </a:rPr>
              <a:t> ⋈</a:t>
            </a:r>
            <a:r>
              <a:rPr lang="en-US" sz="3600" b="1" baseline="-25000" dirty="0">
                <a:solidFill>
                  <a:srgbClr val="0070C0"/>
                </a:solidFill>
              </a:rPr>
              <a:t>⊗in</a:t>
            </a:r>
            <a:r>
              <a:rPr lang="en-US" sz="3600" b="1" dirty="0">
                <a:solidFill>
                  <a:srgbClr val="0070C0"/>
                </a:solidFill>
              </a:rPr>
              <a:t> Patient</a:t>
            </a:r>
            <a:r>
              <a:rPr lang="en-US" sz="3600" b="1" baseline="-25000" dirty="0">
                <a:solidFill>
                  <a:srgbClr val="0070C0"/>
                </a:solidFill>
              </a:rPr>
              <a:t>2 </a:t>
            </a:r>
            <a:r>
              <a:rPr lang="en-US" sz="3600" b="1" dirty="0" smtClean="0">
                <a:solidFill>
                  <a:srgbClr val="0070C0"/>
                </a:solidFill>
              </a:rPr>
              <a:t>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747645"/>
              </p:ext>
            </p:extLst>
          </p:nvPr>
        </p:nvGraphicFramePr>
        <p:xfrm>
          <a:off x="273126" y="1431934"/>
          <a:ext cx="1172886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998">
                  <a:extLst>
                    <a:ext uri="{9D8B030D-6E8A-4147-A177-3AD203B41FA5}">
                      <a16:colId xmlns:a16="http://schemas.microsoft.com/office/drawing/2014/main" val="544123009"/>
                    </a:ext>
                  </a:extLst>
                </a:gridCol>
                <a:gridCol w="2756262">
                  <a:extLst>
                    <a:ext uri="{9D8B030D-6E8A-4147-A177-3AD203B41FA5}">
                      <a16:colId xmlns:a16="http://schemas.microsoft.com/office/drawing/2014/main" val="388066122"/>
                    </a:ext>
                  </a:extLst>
                </a:gridCol>
                <a:gridCol w="6152605">
                  <a:extLst>
                    <a:ext uri="{9D8B030D-6E8A-4147-A177-3AD203B41FA5}">
                      <a16:colId xmlns:a16="http://schemas.microsoft.com/office/drawing/2014/main" val="231531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P_Name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nl-NL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PT0421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+mn-lt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Peter</a:t>
                      </a:r>
                      <a:r>
                        <a:rPr lang="en-US" sz="2800" b="1" dirty="0" smtClean="0">
                          <a:latin typeface="+mn-lt"/>
                          <a:cs typeface="Times New Roman" panose="02020603050405020304" pitchFamily="18" charset="0"/>
                        </a:rPr>
                        <a:t> },</a:t>
                      </a:r>
                      <a:r>
                        <a:rPr lang="en-US" sz="2800" b="1" baseline="0" dirty="0" smtClean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〈{bronchitis}, </a:t>
                      </a:r>
                      <a:r>
                        <a:rPr lang="nl-NL" sz="2800" b="1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u, u</a:t>
                      </a:r>
                      <a:r>
                        <a:rPr lang="nl-NL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〉</a:t>
                      </a:r>
                      <a:endParaRPr lang="en-US" sz="28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79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nl-NL" sz="2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PT3829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+mn-lt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George</a:t>
                      </a:r>
                      <a:r>
                        <a:rPr lang="en-US" sz="2800" b="1" dirty="0" smtClean="0">
                          <a:latin typeface="+mn-lt"/>
                          <a:cs typeface="Times New Roman" panose="02020603050405020304" pitchFamily="18" charset="0"/>
                        </a:rPr>
                        <a:t> },</a:t>
                      </a:r>
                      <a:r>
                        <a:rPr lang="en-US" sz="2800" b="1" baseline="0" dirty="0" smtClean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〈{cholecystitis, gall-stone}, </a:t>
                      </a:r>
                      <a:r>
                        <a:rPr lang="nl-NL" sz="2800" b="1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0.16u, 0.42u</a:t>
                      </a:r>
                      <a:r>
                        <a:rPr lang="nl-NL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〉</a:t>
                      </a:r>
                      <a:endParaRPr lang="en-US" sz="28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49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03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quản trị của URDB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Nội dung chính: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910" y="1354217"/>
            <a:ext cx="110282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Kiến trúc của hệ quản trị URDB-SQLite.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Hiện thực khối biểu diễn mô hình URDB.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Hiện thực khối thao tác xử lý.</a:t>
            </a:r>
            <a:endParaRPr lang="en-US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9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 trúc hệ thống URDB-SQLite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27" y="707886"/>
            <a:ext cx="7377543" cy="560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0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thực khối biểu diễn mô hình URDB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1890" y="707886"/>
            <a:ext cx="110282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iao diện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người dùng: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DevExpress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 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phép người dùng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hao tác: tạo lược đồ, nhập liệu, thực hiện truy vấn xem kết quả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Tất cả các thông tin đặc tả cho lược đồ, quan hệ, các thuộc tính và dữ liệu được lưu lại bởi SQLite.</a:t>
            </a:r>
            <a:endParaRPr lang="en-US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thực khối biểu diễn mô hình 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URDB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Các lớp chính: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910" y="1354217"/>
            <a:ext cx="1102821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ProbSchema: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 quan hệ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ProbRelation: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 hệ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ProbAttribute: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 tính của quan hệ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ProbDataType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 kiểu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ProbTuple: Tập giá trị của một bộ.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ProbTriple: tập giá trị của một thuộc tính.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ValueOfTriple: giá trị riêng lẽ trong tập giá trị.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8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thực khối 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tác xử lý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1890" y="707886"/>
            <a:ext cx="1102821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 xử lý truy vấn được xây dựng trên lớp SelectionCondition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QueryExcutor.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Các lớp hỗ trợ:</a:t>
            </a:r>
          </a:p>
          <a:p>
            <a:pPr marL="800100" lvl="1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CompareProbTuple:</a:t>
            </a:r>
            <a:r>
              <a:rPr lang="vi-VN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sánh 2 bộ dữ liệu.</a:t>
            </a:r>
            <a:endParaRPr lang="en-US" sz="28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CompareTriple:</a:t>
            </a:r>
            <a:r>
              <a:rPr lang="vi-VN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sánh tập hợp.</a:t>
            </a:r>
            <a:endParaRPr lang="en-US" sz="28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HandleEqual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HandleValue,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ReplaceString:</a:t>
            </a:r>
            <a:r>
              <a:rPr lang="vi-VN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tổ hợp xác suất, chuẩn hóa dữ liệu.</a:t>
            </a:r>
            <a:endParaRPr lang="en-US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3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thực khối 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tác xử lý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19" y="707886"/>
            <a:ext cx="10446760" cy="554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Động cơ: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910" y="1354217"/>
            <a:ext cx="112269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CSDL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hệ truyền thống (RDB)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biểu diễn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xử lý thông tin không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 ràng và không chính xác.</a:t>
            </a:r>
          </a:p>
          <a:p>
            <a:pPr marL="457200" lvl="2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hiều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CSDL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hệ xác suất (PRDB) được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xây dựng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để khắc phục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hạn 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chế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 RDB 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(Fuhr &amp; et al, 1997; Lakshmanan &amp; et al, 1997; Zhao &amp; et al, 2009; v.v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 tắt và hướng phát triển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Tóm tắt: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910" y="1354217"/>
            <a:ext cx="1102821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 thiệu mô hình URDB như một mở rộng từ mô hình dữ liệu truyền thông.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Xây dựng hệ thống URDB với thao tác, truy vấn thân thiện tựa SQL.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Đóng góp một cách biểu diễn mới các giá trị thuộc tính quan hệ.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Đóng góp cho quá trình nghiên cứu, phát triển hệ thống CSDL xác suất.</a:t>
            </a:r>
            <a:endParaRPr lang="en-US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 tắt và hướng phát triển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Hướng phát triển: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910" y="1354217"/>
            <a:ext cx="1102821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URDB vẫn chưa được hiện thực như một hệ quản trị CSDL để ứng dụng mô hình vào thực tế.</a:t>
            </a: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Hoàn thiện hệ thống URDB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các hàm kết gộp xác suất: min, max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average,...</a:t>
            </a:r>
            <a:endParaRPr lang="en-US" sz="28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 ưu truy vấn và xử lý để có hiệu suất cao hơn.</a:t>
            </a:r>
            <a:endParaRPr lang="en-US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48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1726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5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Động cơ: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910" y="1354217"/>
            <a:ext cx="112269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 smtClean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Chưa có mô hình nào bao quát hết mọi khía cạnh thông tin không chắn chắn và rõ ràng trong thực tế.</a:t>
            </a:r>
          </a:p>
          <a:p>
            <a:pPr marL="457200" lvl="2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 smtClean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Nhiều mô hình chưa có hệ quản trị CSDL.</a:t>
            </a:r>
            <a:endParaRPr lang="en-US" sz="2800" b="1" dirty="0">
              <a:effectLst>
                <a:glow>
                  <a:srgbClr val="000000"/>
                </a:glow>
                <a:reflection stA="0" endPos="0" fadeDir="0" sx="0" sy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2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Mục tiêu: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910" y="1354217"/>
            <a:ext cx="112269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 thiệu một mô hình </a:t>
            </a:r>
            <a:r>
              <a:rPr lang="en-US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URDB </a:t>
            </a: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mới để biểu diễn và xử lý thông tin không chắc chắn trong thế giới </a:t>
            </a:r>
            <a:r>
              <a:rPr lang="en-US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thực.</a:t>
            </a:r>
            <a:endParaRPr lang="en-US" sz="2800" b="1" dirty="0">
              <a:effectLst>
                <a:glow>
                  <a:srgbClr val="000000"/>
                </a:glow>
                <a:reflection stA="0" endPos="0" fadeDir="0" sx="0" sy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Xây </a:t>
            </a: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dựng một hệ quản trị </a:t>
            </a:r>
            <a:r>
              <a:rPr lang="en-US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URDB-SQLite </a:t>
            </a: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nhằm hiện thực hóa khả năng áp dụng và xử lý của </a:t>
            </a:r>
            <a:r>
              <a:rPr lang="en-US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URDB </a:t>
            </a:r>
            <a:r>
              <a:rPr 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trong thực </a:t>
            </a:r>
            <a:r>
              <a:rPr lang="en-US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tế.</a:t>
            </a:r>
            <a:endParaRPr lang="en-US" sz="28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0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CSDL quan hệ xác suất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Định nghĩa: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910" y="1354217"/>
            <a:ext cx="112269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Lược đồ quan hệ xác suất là một cặp: </a:t>
            </a: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(U, </a:t>
            </a:r>
            <a:r>
              <a:rPr lang="en-US" sz="3600" b="1" dirty="0">
                <a:solidFill>
                  <a:srgbClr val="FF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Ã</a:t>
            </a:r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lvl="2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= {A1, A2, …, Ak} là một tập các thuộc tính đôi một khác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nhau.</a:t>
            </a:r>
          </a:p>
          <a:p>
            <a:pPr marL="457200" lvl="2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là 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ánh xạ gán mỗi thuộc tính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tập tất cả các bộ ba xác suất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miền 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 trị của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1" dirty="0">
              <a:effectLst>
                <a:glow>
                  <a:srgbClr val="000000"/>
                </a:glow>
                <a:reflection stA="0" endPos="0" fadeDir="0" sx="0" sy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6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CSDL quan hệ xác suất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Quan hệ Patient: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365829"/>
              </p:ext>
            </p:extLst>
          </p:nvPr>
        </p:nvGraphicFramePr>
        <p:xfrm>
          <a:off x="484909" y="1354217"/>
          <a:ext cx="1133301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491">
                  <a:extLst>
                    <a:ext uri="{9D8B030D-6E8A-4147-A177-3AD203B41FA5}">
                      <a16:colId xmlns:a16="http://schemas.microsoft.com/office/drawing/2014/main" val="544123009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388066122"/>
                    </a:ext>
                  </a:extLst>
                </a:gridCol>
                <a:gridCol w="5081847">
                  <a:extLst>
                    <a:ext uri="{9D8B030D-6E8A-4147-A177-3AD203B41FA5}">
                      <a16:colId xmlns:a16="http://schemas.microsoft.com/office/drawing/2014/main" val="2315314265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187437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P_Name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0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PT226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Oliver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lung cancer, tuberculosis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0.6u, 1.2u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30, 35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0.7u, 1.3u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31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PT234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Blair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hepatitis,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cirrhosis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cholecystitis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0.9u, 1.3u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6, 7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0.8u, 1.4u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79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PT242 },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cholecystitis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u,</a:t>
                      </a:r>
                      <a:r>
                        <a:rPr lang="en-US" sz="2800" b="1" kern="1200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u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54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PT267 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u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Anne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u, 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bronchitis, angina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u,</a:t>
                      </a:r>
                      <a:r>
                        <a:rPr lang="en-US" sz="2800" b="1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u,</a:t>
                      </a:r>
                      <a:r>
                        <a:rPr lang="en-US" sz="2800" b="1" kern="1200" baseline="0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u</a:t>
                      </a:r>
                      <a:r>
                        <a:rPr lang="en-US" sz="2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</a:t>
                      </a:r>
                      <a:endParaRPr lang="en-US" sz="28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971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3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phép toán đại số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FF0000"/>
                </a:solidFill>
              </a:rPr>
              <a:t>Phép chọn.</a:t>
            </a:r>
            <a:endParaRPr lang="en-US" sz="3600" b="1" dirty="0" smtClean="0">
              <a:solidFill>
                <a:srgbClr val="0070C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FF0000"/>
                </a:solidFill>
              </a:rPr>
              <a:t>Phép chiếu.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70C0"/>
                </a:solidFill>
              </a:rPr>
              <a:t>Phép tích Descartes.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FF0000"/>
                </a:solidFill>
              </a:rPr>
              <a:t>Phép kết tự nhiên.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70C0"/>
                </a:solidFill>
              </a:rPr>
              <a:t>Phép giao.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70C0"/>
                </a:solidFill>
              </a:rPr>
              <a:t>Phép hợp.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70C0"/>
                </a:solidFill>
              </a:rPr>
              <a:t>Phép trừ.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chọn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910" y="707886"/>
            <a:ext cx="117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Biểu thức chọn: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427113"/>
            <a:ext cx="12191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FF00"/>
                </a:solidFill>
              </a:rPr>
              <a:t>HỆ QUẢN TRỊ CSDL QUAN HỆ XÁC SUẤT VỚI GIÁ TRỊ THUỘC TÍNH KHÔNG CHẮC CHẮN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84910" y="1428209"/>
            <a:ext cx="3163729" cy="411075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x.A </a:t>
            </a:r>
            <a:r>
              <a:rPr lang="en-US" sz="2800" b="1" dirty="0" smtClean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q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x.A</a:t>
            </a:r>
            <a:r>
              <a:rPr lang="en-US" sz="2800" b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r>
              <a:rPr lang="en-US" sz="2800" b="1" baseline="-25000" dirty="0">
                <a:sym typeface="Symbol" panose="05050102010706020507" pitchFamily="18" charset="2"/>
              </a:rPr>
              <a:t>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x.A</a:t>
            </a:r>
            <a:r>
              <a:rPr lang="en-US" sz="2800" b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n-US" sz="2800" b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Ä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n-US" sz="2800" b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n-US" sz="2800" b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Å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n-US" sz="2800" b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3254939" y="1492708"/>
            <a:ext cx="393700" cy="138319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3254939" y="2949894"/>
            <a:ext cx="393700" cy="134124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35629" y="1339921"/>
            <a:ext cx="632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x là một bộ, A là thuộc tính , </a:t>
            </a:r>
            <a:r>
              <a:rPr lang="en-US" sz="3200" b="1" dirty="0">
                <a:latin typeface="Symbol" panose="05050102010706020507" pitchFamily="18" charset="2"/>
                <a:cs typeface="Arial" panose="020B0604020202020204" pitchFamily="34" charset="0"/>
              </a:rPr>
              <a:t>q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là một quan hệ hai ngôi từ tập </a:t>
            </a: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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=,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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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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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≥, </a:t>
            </a:r>
            <a:r>
              <a:rPr lang="en-US" sz="2400" b="1" dirty="0">
                <a:sym typeface="Symbol" panose="05050102010706020507" pitchFamily="18" charset="2"/>
              </a:rPr>
              <a:t></a:t>
            </a:r>
            <a:r>
              <a:rPr lang="en-US" sz="2400" b="1" dirty="0"/>
              <a:t>, </a:t>
            </a:r>
            <a:r>
              <a:rPr lang="en-US" sz="2400" b="1" dirty="0">
                <a:sym typeface="Symbol" panose="05050102010706020507" pitchFamily="18" charset="2"/>
              </a:rPr>
              <a:t>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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.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5629" y="2953461"/>
            <a:ext cx="632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 E</a:t>
            </a:r>
            <a:r>
              <a:rPr lang="en-US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3200" b="1" dirty="0">
                <a:latin typeface="Symbol" panose="05050102010706020507" pitchFamily="18" charset="2"/>
                <a:cs typeface="Arial" panose="020B0604020202020204" pitchFamily="34" charset="0"/>
              </a:rPr>
              <a:t>Ä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>
                <a:latin typeface="Symbol" panose="05050102010706020507" pitchFamily="18" charset="2"/>
                <a:cs typeface="Arial" panose="020B0604020202020204" pitchFamily="34" charset="0"/>
              </a:rPr>
              <a:t>Å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là các chiến lược kêt hợp xác suất 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2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2548</TotalTime>
  <Words>3021</Words>
  <Application>Microsoft Office PowerPoint</Application>
  <PresentationFormat>Widescreen</PresentationFormat>
  <Paragraphs>339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Symbol</vt:lpstr>
      <vt:lpstr>Tahoma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DinhSang</dc:creator>
  <cp:lastModifiedBy>DinhSang</cp:lastModifiedBy>
  <cp:revision>127</cp:revision>
  <dcterms:created xsi:type="dcterms:W3CDTF">2022-05-24T15:13:16Z</dcterms:created>
  <dcterms:modified xsi:type="dcterms:W3CDTF">2022-06-23T15:45:15Z</dcterms:modified>
</cp:coreProperties>
</file>