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8" r:id="rId3"/>
    <p:sldId id="259" r:id="rId4"/>
    <p:sldId id="260" r:id="rId5"/>
    <p:sldId id="283" r:id="rId6"/>
    <p:sldId id="261" r:id="rId7"/>
    <p:sldId id="262" r:id="rId8"/>
    <p:sldId id="263" r:id="rId9"/>
    <p:sldId id="264" r:id="rId10"/>
    <p:sldId id="265" r:id="rId11"/>
    <p:sldId id="266" r:id="rId12"/>
    <p:sldId id="267" r:id="rId13"/>
    <p:sldId id="268" r:id="rId14"/>
    <p:sldId id="269" r:id="rId15"/>
    <p:sldId id="270" r:id="rId16"/>
    <p:sldId id="271" r:id="rId17"/>
    <p:sldId id="287" r:id="rId18"/>
    <p:sldId id="288" r:id="rId19"/>
    <p:sldId id="294" r:id="rId20"/>
    <p:sldId id="292" r:id="rId21"/>
    <p:sldId id="295" r:id="rId22"/>
    <p:sldId id="299" r:id="rId23"/>
    <p:sldId id="293" r:id="rId24"/>
    <p:sldId id="274" r:id="rId25"/>
    <p:sldId id="275" r:id="rId26"/>
    <p:sldId id="289" r:id="rId27"/>
    <p:sldId id="278" r:id="rId28"/>
    <p:sldId id="280" r:id="rId29"/>
    <p:sldId id="297" r:id="rId30"/>
    <p:sldId id="296" r:id="rId31"/>
    <p:sldId id="281" r:id="rId32"/>
    <p:sldId id="291" r:id="rId33"/>
    <p:sldId id="300" r:id="rId34"/>
    <p:sldId id="29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2F2ED-417D-4C55-9244-71C90C626A6B}" type="datetimeFigureOut">
              <a:rPr lang="en-US" smtClean="0"/>
              <a:t>06/24/2022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C5694F-186A-47FE-AF56-94DEBD573AFD}" type="slidenum">
              <a:rPr lang="en-US" smtClean="0"/>
              <a:t>‹#›</a:t>
            </a:fld>
            <a:endParaRPr lang="en-US"/>
          </a:p>
        </p:txBody>
      </p:sp>
    </p:spTree>
    <p:extLst>
      <p:ext uri="{BB962C8B-B14F-4D97-AF65-F5344CB8AC3E}">
        <p14:creationId xmlns:p14="http://schemas.microsoft.com/office/powerpoint/2010/main" val="2755102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E7092D-ABE8-4A92-A2D8-26C45BE58E6B}" type="datetime1">
              <a:rPr lang="en-US" smtClean="0"/>
              <a:t>06/24/2022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1363450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C52212-B641-41D1-BC80-2070522737FD}" type="datetime1">
              <a:rPr lang="en-US" smtClean="0"/>
              <a:t>06/24/2022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2672529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5A104-1363-4760-A1D2-B368CACB101B}" type="datetime1">
              <a:rPr lang="en-US" smtClean="0"/>
              <a:t>06/24/2022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416983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7F7FEC-3338-4D63-99AF-018031BDE1A5}" type="datetime1">
              <a:rPr lang="en-US" smtClean="0"/>
              <a:t>06/24/2022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447365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929B41-011D-4C56-969B-B8191C8D7184}" type="datetime1">
              <a:rPr lang="en-US" smtClean="0"/>
              <a:t>06/24/2022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60163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F23832-A300-4196-8114-DF55302CC49A}" type="datetime1">
              <a:rPr lang="en-US" smtClean="0"/>
              <a:t>06/24/2022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407802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238254-B488-499F-AC1E-EFEFDB35DE00}" type="datetime1">
              <a:rPr lang="en-US" smtClean="0"/>
              <a:t>06/24/2022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339254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1DF93E-90B7-4E86-82EE-0E0DAA386289}" type="datetime1">
              <a:rPr lang="en-US" smtClean="0"/>
              <a:t>06/24/2022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265031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95C07-4D95-4808-9C95-5E579400E17F}" type="datetime1">
              <a:rPr lang="en-US" smtClean="0"/>
              <a:t>06/24/2022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1021959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7C2665-3654-4B27-944E-46237B6CFDAB}" type="datetime1">
              <a:rPr lang="en-US" smtClean="0"/>
              <a:t>06/24/2022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2756037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C22F1D-955C-4CB1-A0BB-0E983D345EA2}" type="datetime1">
              <a:rPr lang="en-US" smtClean="0"/>
              <a:t>06/24/2022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1E730-9EA9-48CD-B7AD-9139A5D91F4B}" type="slidenum">
              <a:rPr lang="en-US" smtClean="0"/>
              <a:t>‹#›</a:t>
            </a:fld>
            <a:endParaRPr lang="en-US"/>
          </a:p>
        </p:txBody>
      </p:sp>
    </p:spTree>
    <p:extLst>
      <p:ext uri="{BB962C8B-B14F-4D97-AF65-F5344CB8AC3E}">
        <p14:creationId xmlns:p14="http://schemas.microsoft.com/office/powerpoint/2010/main" val="160020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E675E-C326-4852-8025-97B2D7AA96BF}" type="datetime1">
              <a:rPr lang="en-US" smtClean="0"/>
              <a:t>06/24/2022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1E730-9EA9-48CD-B7AD-9139A5D91F4B}" type="slidenum">
              <a:rPr lang="en-US" smtClean="0"/>
              <a:t>‹#›</a:t>
            </a:fld>
            <a:endParaRPr lang="en-US"/>
          </a:p>
        </p:txBody>
      </p:sp>
    </p:spTree>
    <p:extLst>
      <p:ext uri="{BB962C8B-B14F-4D97-AF65-F5344CB8AC3E}">
        <p14:creationId xmlns:p14="http://schemas.microsoft.com/office/powerpoint/2010/main" val="1803002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3143" y="905691"/>
            <a:ext cx="11286308" cy="4832092"/>
          </a:xfrm>
          <a:prstGeom prst="rect">
            <a:avLst/>
          </a:prstGeom>
          <a:noFill/>
        </p:spPr>
        <p:txBody>
          <a:bodyPr wrap="square" rtlCol="0">
            <a:spAutoFit/>
          </a:bodyPr>
          <a:lstStyle/>
          <a:p>
            <a:r>
              <a:rPr lang="en-US" sz="2800" dirty="0" err="1" smtClean="0"/>
              <a:t>Báo</a:t>
            </a:r>
            <a:r>
              <a:rPr lang="en-US" sz="2800" dirty="0" smtClean="0"/>
              <a:t> </a:t>
            </a:r>
            <a:r>
              <a:rPr lang="en-US" sz="2800" dirty="0" err="1" smtClean="0"/>
              <a:t>cáo</a:t>
            </a:r>
            <a:r>
              <a:rPr lang="en-US" sz="2800" dirty="0" smtClean="0"/>
              <a:t> </a:t>
            </a:r>
            <a:r>
              <a:rPr lang="en-US" sz="2800" dirty="0" err="1" smtClean="0"/>
              <a:t>khóa</a:t>
            </a:r>
            <a:r>
              <a:rPr lang="en-US" sz="2800" dirty="0" smtClean="0"/>
              <a:t> </a:t>
            </a:r>
            <a:r>
              <a:rPr lang="en-US" sz="2800" dirty="0" err="1" smtClean="0"/>
              <a:t>luận</a:t>
            </a:r>
            <a:r>
              <a:rPr lang="en-US" sz="2800" dirty="0" smtClean="0"/>
              <a:t> </a:t>
            </a:r>
            <a:r>
              <a:rPr lang="en-US" sz="2800" dirty="0" err="1" smtClean="0"/>
              <a:t>tốt</a:t>
            </a:r>
            <a:r>
              <a:rPr lang="en-US" sz="2800" dirty="0" smtClean="0"/>
              <a:t> </a:t>
            </a:r>
            <a:r>
              <a:rPr lang="en-US" sz="2800" dirty="0" err="1" smtClean="0"/>
              <a:t>nghiệp</a:t>
            </a:r>
            <a:r>
              <a:rPr lang="en-US" sz="2800" dirty="0" smtClean="0"/>
              <a:t> </a:t>
            </a:r>
            <a:r>
              <a:rPr lang="en-US" sz="2800" dirty="0" err="1" smtClean="0"/>
              <a:t>của</a:t>
            </a:r>
            <a:r>
              <a:rPr lang="en-US" sz="2800" dirty="0" smtClean="0"/>
              <a:t> </a:t>
            </a:r>
            <a:r>
              <a:rPr lang="en-US" sz="2800" dirty="0" err="1" smtClean="0"/>
              <a:t>chúng</a:t>
            </a:r>
            <a:r>
              <a:rPr lang="en-US" sz="2800" dirty="0" smtClean="0"/>
              <a:t> </a:t>
            </a:r>
            <a:r>
              <a:rPr lang="en-US" sz="2800" dirty="0" err="1" smtClean="0"/>
              <a:t>em</a:t>
            </a:r>
            <a:r>
              <a:rPr lang="en-US" sz="2800" dirty="0" smtClean="0"/>
              <a:t> </a:t>
            </a:r>
            <a:r>
              <a:rPr lang="en-US" sz="2800" dirty="0" err="1" smtClean="0"/>
              <a:t>gồm</a:t>
            </a:r>
            <a:r>
              <a:rPr lang="en-US" sz="2800" dirty="0" smtClean="0"/>
              <a:t> 5 </a:t>
            </a:r>
            <a:r>
              <a:rPr lang="en-US" sz="2800" dirty="0" err="1" smtClean="0"/>
              <a:t>phần</a:t>
            </a:r>
            <a:r>
              <a:rPr lang="en-US" sz="2800" dirty="0" smtClean="0"/>
              <a:t>:</a:t>
            </a:r>
          </a:p>
          <a:p>
            <a:endParaRPr lang="en-US" sz="2800" dirty="0" smtClean="0"/>
          </a:p>
          <a:p>
            <a:pPr marL="342900" indent="-342900">
              <a:buFont typeface="+mj-lt"/>
              <a:buAutoNum type="arabicPeriod"/>
            </a:pPr>
            <a:r>
              <a:rPr lang="en-US" sz="2800" dirty="0" err="1" smtClean="0"/>
              <a:t>Thứ</a:t>
            </a:r>
            <a:r>
              <a:rPr lang="en-US" sz="2800" dirty="0" smtClean="0"/>
              <a:t> </a:t>
            </a:r>
            <a:r>
              <a:rPr lang="en-US" sz="2800" dirty="0" err="1" smtClean="0"/>
              <a:t>nhất</a:t>
            </a:r>
            <a:r>
              <a:rPr lang="en-US" sz="2800" dirty="0" smtClean="0"/>
              <a:t>, </a:t>
            </a:r>
            <a:r>
              <a:rPr lang="en-US" sz="2800" dirty="0" err="1" smtClean="0"/>
              <a:t>là</a:t>
            </a:r>
            <a:r>
              <a:rPr lang="en-US" sz="2800" dirty="0" smtClean="0"/>
              <a:t> </a:t>
            </a:r>
            <a:r>
              <a:rPr lang="en-US" sz="2800" dirty="0" err="1" smtClean="0"/>
              <a:t>giới</a:t>
            </a:r>
            <a:r>
              <a:rPr lang="en-US" sz="2800" dirty="0" smtClean="0"/>
              <a:t> </a:t>
            </a:r>
            <a:r>
              <a:rPr lang="en-US" sz="2800" dirty="0" err="1" smtClean="0"/>
              <a:t>thiệu</a:t>
            </a:r>
            <a:r>
              <a:rPr lang="en-US" sz="2800" dirty="0" smtClean="0"/>
              <a:t> </a:t>
            </a:r>
            <a:r>
              <a:rPr lang="en-US" sz="2800" dirty="0" err="1" smtClean="0"/>
              <a:t>về</a:t>
            </a:r>
            <a:r>
              <a:rPr lang="en-US" sz="2800" dirty="0" smtClean="0"/>
              <a:t> </a:t>
            </a:r>
            <a:r>
              <a:rPr lang="en-US" sz="2800" dirty="0" err="1" smtClean="0"/>
              <a:t>đề</a:t>
            </a:r>
            <a:r>
              <a:rPr lang="en-US" sz="2800" dirty="0" smtClean="0"/>
              <a:t> </a:t>
            </a:r>
            <a:r>
              <a:rPr lang="en-US" sz="2800" dirty="0" err="1" smtClean="0"/>
              <a:t>tài</a:t>
            </a:r>
            <a:endParaRPr lang="en-US" sz="2800" dirty="0" smtClean="0"/>
          </a:p>
          <a:p>
            <a:pPr marL="342900" indent="-342900">
              <a:buFont typeface="+mj-lt"/>
              <a:buAutoNum type="arabicPeriod"/>
            </a:pPr>
            <a:endParaRPr lang="en-US" sz="2800" dirty="0" smtClean="0"/>
          </a:p>
          <a:p>
            <a:pPr marL="342900" indent="-342900">
              <a:buFont typeface="+mj-lt"/>
              <a:buAutoNum type="arabicPeriod"/>
            </a:pPr>
            <a:r>
              <a:rPr lang="en-US" sz="2800" dirty="0" err="1" smtClean="0"/>
              <a:t>Thứ</a:t>
            </a:r>
            <a:r>
              <a:rPr lang="en-US" sz="2800" dirty="0" smtClean="0"/>
              <a:t> </a:t>
            </a:r>
            <a:r>
              <a:rPr lang="en-US" sz="2800" dirty="0" err="1" smtClean="0"/>
              <a:t>hai</a:t>
            </a:r>
            <a:r>
              <a:rPr lang="en-US" sz="2800" dirty="0" smtClean="0"/>
              <a:t>, </a:t>
            </a:r>
            <a:r>
              <a:rPr lang="en-US" sz="2800" dirty="0" err="1" smtClean="0"/>
              <a:t>là</a:t>
            </a:r>
            <a:r>
              <a:rPr lang="en-US" sz="2800" dirty="0" smtClean="0"/>
              <a:t> </a:t>
            </a:r>
            <a:r>
              <a:rPr lang="en-US" sz="2800" dirty="0" err="1" smtClean="0"/>
              <a:t>giới</a:t>
            </a:r>
            <a:r>
              <a:rPr lang="en-US" sz="2800" dirty="0" smtClean="0"/>
              <a:t> </a:t>
            </a:r>
            <a:r>
              <a:rPr lang="en-US" sz="2800" dirty="0" err="1" smtClean="0"/>
              <a:t>thiệu</a:t>
            </a:r>
            <a:r>
              <a:rPr lang="en-US" sz="2800" dirty="0" smtClean="0"/>
              <a:t> </a:t>
            </a:r>
            <a:r>
              <a:rPr lang="en-US" sz="2800" dirty="0" err="1" smtClean="0"/>
              <a:t>về</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cơ</a:t>
            </a:r>
            <a:r>
              <a:rPr lang="en-US" sz="2800" dirty="0" smtClean="0"/>
              <a:t> </a:t>
            </a:r>
            <a:r>
              <a:rPr lang="en-US" sz="2800" dirty="0" err="1" smtClean="0"/>
              <a:t>sở</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quan</a:t>
            </a:r>
            <a:r>
              <a:rPr lang="en-US" sz="2800" dirty="0" smtClean="0"/>
              <a:t> </a:t>
            </a:r>
            <a:r>
              <a:rPr lang="en-US" sz="2800" dirty="0" err="1" smtClean="0"/>
              <a:t>hệ</a:t>
            </a:r>
            <a:r>
              <a:rPr lang="en-US" sz="2800" dirty="0" smtClean="0"/>
              <a:t> </a:t>
            </a:r>
            <a:r>
              <a:rPr lang="en-US" sz="2800" dirty="0" err="1" smtClean="0"/>
              <a:t>xác</a:t>
            </a:r>
            <a:r>
              <a:rPr lang="en-US" sz="2800" dirty="0" smtClean="0"/>
              <a:t> </a:t>
            </a:r>
            <a:r>
              <a:rPr lang="en-US" sz="2800" dirty="0" err="1" smtClean="0"/>
              <a:t>suất</a:t>
            </a:r>
            <a:endParaRPr lang="en-US" sz="2800" dirty="0" smtClean="0"/>
          </a:p>
          <a:p>
            <a:pPr marL="342900" indent="-342900">
              <a:buFont typeface="+mj-lt"/>
              <a:buAutoNum type="arabicPeriod"/>
            </a:pPr>
            <a:endParaRPr lang="en-US" sz="2800" dirty="0" smtClean="0"/>
          </a:p>
          <a:p>
            <a:pPr marL="342900" indent="-342900">
              <a:buFont typeface="+mj-lt"/>
              <a:buAutoNum type="arabicPeriod"/>
            </a:pPr>
            <a:r>
              <a:rPr lang="en-US" sz="2800" dirty="0" err="1" smtClean="0"/>
              <a:t>Thứ</a:t>
            </a:r>
            <a:r>
              <a:rPr lang="en-US" sz="2800" dirty="0" smtClean="0"/>
              <a:t> </a:t>
            </a:r>
            <a:r>
              <a:rPr lang="en-US" sz="2800" dirty="0" err="1" smtClean="0"/>
              <a:t>ba</a:t>
            </a:r>
            <a:r>
              <a:rPr lang="en-US" sz="2800" dirty="0" smtClean="0"/>
              <a:t>, </a:t>
            </a:r>
            <a:r>
              <a:rPr lang="en-US" sz="2800" dirty="0" err="1" smtClean="0"/>
              <a:t>là</a:t>
            </a:r>
            <a:r>
              <a:rPr lang="en-US" sz="2800" dirty="0" smtClean="0"/>
              <a:t> </a:t>
            </a:r>
            <a:r>
              <a:rPr lang="en-US" sz="2800" dirty="0" err="1" smtClean="0"/>
              <a:t>nói</a:t>
            </a:r>
            <a:r>
              <a:rPr lang="en-US" sz="2800" dirty="0" smtClean="0"/>
              <a:t> </a:t>
            </a:r>
            <a:r>
              <a:rPr lang="en-US" sz="2800" dirty="0" err="1" smtClean="0"/>
              <a:t>về</a:t>
            </a:r>
            <a:r>
              <a:rPr lang="en-US" sz="2800" dirty="0" smtClean="0"/>
              <a:t> </a:t>
            </a:r>
            <a:r>
              <a:rPr lang="en-US" sz="2800" dirty="0" err="1" smtClean="0"/>
              <a:t>các</a:t>
            </a:r>
            <a:r>
              <a:rPr lang="en-US" sz="2800" dirty="0" smtClean="0"/>
              <a:t> </a:t>
            </a:r>
            <a:r>
              <a:rPr lang="en-US" sz="2800" dirty="0" err="1" smtClean="0"/>
              <a:t>phép</a:t>
            </a:r>
            <a:r>
              <a:rPr lang="en-US" sz="2800" dirty="0" smtClean="0"/>
              <a:t> </a:t>
            </a:r>
            <a:r>
              <a:rPr lang="en-US" sz="2800" dirty="0" err="1" smtClean="0"/>
              <a:t>toán</a:t>
            </a:r>
            <a:r>
              <a:rPr lang="en-US" sz="2800" dirty="0" smtClean="0"/>
              <a:t> </a:t>
            </a:r>
            <a:r>
              <a:rPr lang="en-US" sz="2800" dirty="0" err="1" smtClean="0"/>
              <a:t>đại</a:t>
            </a:r>
            <a:r>
              <a:rPr lang="en-US" sz="2800" dirty="0" smtClean="0"/>
              <a:t> </a:t>
            </a:r>
            <a:r>
              <a:rPr lang="en-US" sz="2800" dirty="0" err="1" smtClean="0"/>
              <a:t>số</a:t>
            </a:r>
            <a:r>
              <a:rPr lang="en-US" sz="2800" dirty="0" smtClean="0"/>
              <a:t> </a:t>
            </a:r>
            <a:r>
              <a:rPr lang="en-US" sz="2800" dirty="0" err="1" smtClean="0"/>
              <a:t>trên</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này</a:t>
            </a:r>
            <a:endParaRPr lang="en-US" sz="2800" dirty="0" smtClean="0"/>
          </a:p>
          <a:p>
            <a:pPr marL="342900" indent="-342900">
              <a:buFont typeface="+mj-lt"/>
              <a:buAutoNum type="arabicPeriod"/>
            </a:pPr>
            <a:endParaRPr lang="en-US" sz="2800" dirty="0" smtClean="0"/>
          </a:p>
          <a:p>
            <a:pPr marL="342900" indent="-342900">
              <a:buFont typeface="+mj-lt"/>
              <a:buAutoNum type="arabicPeriod"/>
            </a:pPr>
            <a:r>
              <a:rPr lang="en-US" sz="2800" dirty="0" err="1" smtClean="0"/>
              <a:t>Thứ</a:t>
            </a:r>
            <a:r>
              <a:rPr lang="en-US" sz="2800" dirty="0" smtClean="0"/>
              <a:t> </a:t>
            </a:r>
            <a:r>
              <a:rPr lang="en-US" sz="2800" dirty="0" err="1" smtClean="0"/>
              <a:t>tư</a:t>
            </a:r>
            <a:r>
              <a:rPr lang="en-US" sz="2800" dirty="0" smtClean="0"/>
              <a:t>, </a:t>
            </a:r>
            <a:r>
              <a:rPr lang="en-US" sz="2800" dirty="0" err="1" smtClean="0"/>
              <a:t>là</a:t>
            </a:r>
            <a:r>
              <a:rPr lang="en-US" sz="2800" dirty="0" smtClean="0"/>
              <a:t> </a:t>
            </a:r>
            <a:r>
              <a:rPr lang="en-US" sz="2800" dirty="0" err="1" smtClean="0"/>
              <a:t>trình</a:t>
            </a:r>
            <a:r>
              <a:rPr lang="en-US" sz="2800" dirty="0" smtClean="0"/>
              <a:t> </a:t>
            </a:r>
            <a:r>
              <a:rPr lang="en-US" sz="2800" dirty="0" err="1" smtClean="0"/>
              <a:t>bày</a:t>
            </a:r>
            <a:r>
              <a:rPr lang="en-US" sz="2800" dirty="0" smtClean="0"/>
              <a:t> </a:t>
            </a:r>
            <a:r>
              <a:rPr lang="en-US" sz="2800" dirty="0" err="1" smtClean="0"/>
              <a:t>về</a:t>
            </a:r>
            <a:r>
              <a:rPr lang="en-US" sz="2800" dirty="0" smtClean="0"/>
              <a:t> </a:t>
            </a:r>
            <a:r>
              <a:rPr lang="en-US" sz="2800" dirty="0" err="1" smtClean="0"/>
              <a:t>hệ</a:t>
            </a:r>
            <a:r>
              <a:rPr lang="en-US" sz="2800" dirty="0" smtClean="0"/>
              <a:t> </a:t>
            </a:r>
            <a:r>
              <a:rPr lang="en-US" sz="2800" dirty="0" err="1" smtClean="0"/>
              <a:t>quản</a:t>
            </a:r>
            <a:r>
              <a:rPr lang="en-US" sz="2800" dirty="0" smtClean="0"/>
              <a:t> </a:t>
            </a:r>
            <a:r>
              <a:rPr lang="en-US" sz="2800" dirty="0" err="1" smtClean="0"/>
              <a:t>trị</a:t>
            </a:r>
            <a:r>
              <a:rPr lang="en-US" sz="2800" dirty="0" smtClean="0"/>
              <a:t> </a:t>
            </a:r>
            <a:r>
              <a:rPr lang="en-US" sz="2800" dirty="0" err="1" smtClean="0"/>
              <a:t>cơ</a:t>
            </a:r>
            <a:r>
              <a:rPr lang="en-US" sz="2800" dirty="0" smtClean="0"/>
              <a:t> </a:t>
            </a:r>
            <a:r>
              <a:rPr lang="en-US" sz="2800" dirty="0" err="1" smtClean="0"/>
              <a:t>sở</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đã</a:t>
            </a:r>
            <a:r>
              <a:rPr lang="en-US" sz="2800" dirty="0" smtClean="0"/>
              <a:t> </a:t>
            </a:r>
            <a:r>
              <a:rPr lang="en-US" sz="2800" dirty="0" err="1" smtClean="0"/>
              <a:t>xây</a:t>
            </a:r>
            <a:r>
              <a:rPr lang="en-US" sz="2800" dirty="0" smtClean="0"/>
              <a:t> </a:t>
            </a:r>
            <a:r>
              <a:rPr lang="en-US" sz="2800" dirty="0" err="1" smtClean="0"/>
              <a:t>dựng</a:t>
            </a:r>
            <a:endParaRPr lang="en-US" sz="2800" dirty="0" smtClean="0"/>
          </a:p>
          <a:p>
            <a:pPr marL="342900" indent="-342900">
              <a:buFont typeface="+mj-lt"/>
              <a:buAutoNum type="arabicPeriod"/>
            </a:pPr>
            <a:endParaRPr lang="en-US" sz="2800" dirty="0" smtClean="0"/>
          </a:p>
          <a:p>
            <a:pPr marL="342900" indent="-342900">
              <a:buFont typeface="+mj-lt"/>
              <a:buAutoNum type="arabicPeriod"/>
            </a:pPr>
            <a:r>
              <a:rPr lang="en-US" sz="2800" dirty="0" err="1" smtClean="0"/>
              <a:t>Thứ</a:t>
            </a:r>
            <a:r>
              <a:rPr lang="en-US" sz="2800" dirty="0" smtClean="0"/>
              <a:t> </a:t>
            </a:r>
            <a:r>
              <a:rPr lang="en-US" sz="2800" dirty="0" err="1" smtClean="0"/>
              <a:t>năm</a:t>
            </a:r>
            <a:r>
              <a:rPr lang="en-US" sz="2800" dirty="0" smtClean="0"/>
              <a:t>, </a:t>
            </a:r>
            <a:r>
              <a:rPr lang="en-US" sz="2800" dirty="0" err="1" smtClean="0"/>
              <a:t>là</a:t>
            </a:r>
            <a:r>
              <a:rPr lang="en-US" sz="2800" dirty="0" smtClean="0"/>
              <a:t> </a:t>
            </a:r>
            <a:r>
              <a:rPr lang="en-US" sz="2800" dirty="0" err="1" smtClean="0"/>
              <a:t>tóm</a:t>
            </a:r>
            <a:r>
              <a:rPr lang="en-US" sz="2800" dirty="0" smtClean="0"/>
              <a:t> </a:t>
            </a:r>
            <a:r>
              <a:rPr lang="en-US" sz="2800" dirty="0" err="1" smtClean="0"/>
              <a:t>tắt</a:t>
            </a:r>
            <a:r>
              <a:rPr lang="en-US" sz="2800" dirty="0" smtClean="0"/>
              <a:t> </a:t>
            </a:r>
            <a:r>
              <a:rPr lang="en-US" sz="2800" dirty="0" err="1" smtClean="0"/>
              <a:t>hướng</a:t>
            </a:r>
            <a:r>
              <a:rPr lang="en-US" sz="2800" dirty="0" smtClean="0"/>
              <a:t> </a:t>
            </a:r>
            <a:r>
              <a:rPr lang="en-US" sz="2800" dirty="0" err="1" smtClean="0"/>
              <a:t>phát</a:t>
            </a:r>
            <a:r>
              <a:rPr lang="en-US" sz="2800" dirty="0" smtClean="0"/>
              <a:t> </a:t>
            </a:r>
            <a:r>
              <a:rPr lang="en-US" sz="2800" dirty="0" err="1" smtClean="0"/>
              <a:t>triển</a:t>
            </a:r>
            <a:r>
              <a:rPr lang="en-US" sz="2800" dirty="0" smtClean="0"/>
              <a:t> </a:t>
            </a:r>
            <a:r>
              <a:rPr lang="en-US" sz="2800" dirty="0" err="1" smtClean="0"/>
              <a:t>của</a:t>
            </a:r>
            <a:r>
              <a:rPr lang="en-US" sz="2800" dirty="0" smtClean="0"/>
              <a:t> </a:t>
            </a:r>
            <a:r>
              <a:rPr lang="en-US" sz="2800" dirty="0" err="1" smtClean="0"/>
              <a:t>đề</a:t>
            </a:r>
            <a:r>
              <a:rPr lang="en-US" sz="2800" dirty="0" smtClean="0"/>
              <a:t> </a:t>
            </a:r>
            <a:r>
              <a:rPr lang="en-US" sz="2800" dirty="0" err="1" smtClean="0"/>
              <a:t>tài</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a:t>
            </a:fld>
            <a:endParaRPr lang="en-US" sz="3200" dirty="0"/>
          </a:p>
        </p:txBody>
      </p:sp>
    </p:spTree>
    <p:extLst>
      <p:ext uri="{BB962C8B-B14F-4D97-AF65-F5344CB8AC3E}">
        <p14:creationId xmlns:p14="http://schemas.microsoft.com/office/powerpoint/2010/main" val="836440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3474" y="696686"/>
            <a:ext cx="10877006" cy="3539430"/>
          </a:xfrm>
          <a:prstGeom prst="rect">
            <a:avLst/>
          </a:prstGeom>
          <a:noFill/>
        </p:spPr>
        <p:txBody>
          <a:bodyPr wrap="square" rtlCol="0">
            <a:spAutoFit/>
          </a:bodyPr>
          <a:lstStyle/>
          <a:p>
            <a:r>
              <a:rPr lang="en-US" sz="2800" dirty="0" err="1" smtClean="0"/>
              <a:t>Ví</a:t>
            </a:r>
            <a:r>
              <a:rPr lang="en-US" sz="2800" dirty="0" smtClean="0"/>
              <a:t> </a:t>
            </a:r>
            <a:r>
              <a:rPr lang="en-US" sz="2800" dirty="0" err="1" smtClean="0"/>
              <a:t>dụ</a:t>
            </a:r>
            <a:r>
              <a:rPr lang="en-US" sz="2800" dirty="0" smtClean="0"/>
              <a:t>: </a:t>
            </a:r>
            <a:r>
              <a:rPr lang="en-US" sz="2800" dirty="0" err="1" smtClean="0"/>
              <a:t>Trong</a:t>
            </a:r>
            <a:r>
              <a:rPr lang="en-US" sz="2800" dirty="0" smtClean="0"/>
              <a:t> </a:t>
            </a:r>
            <a:r>
              <a:rPr lang="en-US" sz="2800" dirty="0" err="1" smtClean="0"/>
              <a:t>quan</a:t>
            </a:r>
            <a:r>
              <a:rPr lang="en-US" sz="2800" dirty="0" smtClean="0"/>
              <a:t> </a:t>
            </a:r>
            <a:r>
              <a:rPr lang="en-US" sz="2800" dirty="0" err="1" smtClean="0"/>
              <a:t>hệ</a:t>
            </a:r>
            <a:r>
              <a:rPr lang="en-US" sz="2800" dirty="0" smtClean="0"/>
              <a:t> </a:t>
            </a:r>
            <a:r>
              <a:rPr lang="en-US" sz="2800" dirty="0" err="1" smtClean="0"/>
              <a:t>bệnh</a:t>
            </a:r>
            <a:r>
              <a:rPr lang="en-US" sz="2800" dirty="0" smtClean="0"/>
              <a:t> </a:t>
            </a:r>
            <a:r>
              <a:rPr lang="en-US" sz="2800" dirty="0" err="1" smtClean="0"/>
              <a:t>nhân</a:t>
            </a:r>
            <a:r>
              <a:rPr lang="en-US" sz="2800" dirty="0" smtClean="0"/>
              <a:t> ta </a:t>
            </a:r>
            <a:r>
              <a:rPr lang="en-US" sz="2800" dirty="0" err="1" smtClean="0"/>
              <a:t>có</a:t>
            </a:r>
            <a:r>
              <a:rPr lang="en-US" sz="2800" dirty="0" smtClean="0"/>
              <a:t> </a:t>
            </a:r>
            <a:r>
              <a:rPr lang="en-US" sz="2800" dirty="0" err="1" smtClean="0"/>
              <a:t>thể</a:t>
            </a:r>
            <a:r>
              <a:rPr lang="en-US" sz="2800" dirty="0" smtClean="0"/>
              <a:t> </a:t>
            </a:r>
            <a:r>
              <a:rPr lang="en-US" sz="2800" dirty="0" err="1" smtClean="0"/>
              <a:t>có</a:t>
            </a:r>
            <a:r>
              <a:rPr lang="en-US" sz="2800" dirty="0" smtClean="0"/>
              <a:t> </a:t>
            </a:r>
            <a:r>
              <a:rPr lang="en-US" sz="2800" dirty="0" err="1" smtClean="0"/>
              <a:t>về</a:t>
            </a:r>
            <a:r>
              <a:rPr lang="en-US" sz="2800" dirty="0" smtClean="0"/>
              <a:t> </a:t>
            </a:r>
            <a:r>
              <a:rPr lang="en-US" sz="2800" dirty="0" err="1" smtClean="0"/>
              <a:t>biểu</a:t>
            </a:r>
            <a:r>
              <a:rPr lang="en-US" sz="2800" dirty="0" smtClean="0"/>
              <a:t> </a:t>
            </a:r>
            <a:r>
              <a:rPr lang="en-US" sz="2800" dirty="0" err="1" smtClean="0"/>
              <a:t>thức</a:t>
            </a:r>
            <a:r>
              <a:rPr lang="en-US" sz="2800" dirty="0" smtClean="0"/>
              <a:t> </a:t>
            </a:r>
            <a:r>
              <a:rPr lang="en-US" sz="2800" dirty="0" err="1" smtClean="0"/>
              <a:t>chọn</a:t>
            </a:r>
            <a:r>
              <a:rPr lang="en-US" sz="2800" dirty="0" smtClean="0"/>
              <a:t> </a:t>
            </a:r>
            <a:r>
              <a:rPr lang="en-US" sz="2800" dirty="0" err="1" smtClean="0"/>
              <a:t>sau</a:t>
            </a:r>
            <a:r>
              <a:rPr lang="en-US" sz="2800" dirty="0" smtClean="0"/>
              <a:t> </a:t>
            </a:r>
            <a:r>
              <a:rPr lang="en-US" sz="2800" dirty="0" err="1" smtClean="0"/>
              <a:t>đây</a:t>
            </a:r>
            <a:r>
              <a:rPr lang="en-US" sz="2800" dirty="0" smtClean="0"/>
              <a:t>: </a:t>
            </a:r>
          </a:p>
          <a:p>
            <a:endParaRPr lang="en-US" sz="2800" dirty="0" smtClean="0"/>
          </a:p>
          <a:p>
            <a:r>
              <a:rPr lang="en-US" sz="2800" b="1" dirty="0">
                <a:latin typeface="Arial" panose="020B0604020202020204" pitchFamily="34" charset="0"/>
                <a:cs typeface="Arial" panose="020B0604020202020204" pitchFamily="34" charset="0"/>
              </a:rPr>
              <a:t>x.P_DISEASE = </a:t>
            </a:r>
            <a:r>
              <a:rPr lang="en-US" sz="2800" b="1" dirty="0" smtClean="0">
                <a:latin typeface="Arial" panose="020B0604020202020204" pitchFamily="34" charset="0"/>
                <a:cs typeface="Arial" panose="020B0604020202020204" pitchFamily="34" charset="0"/>
              </a:rPr>
              <a:t>“</a:t>
            </a:r>
            <a:r>
              <a:rPr lang="en-US" sz="2800" b="1" dirty="0">
                <a:latin typeface="Times New Roman" panose="02020603050405020304" pitchFamily="18" charset="0"/>
                <a:cs typeface="Times New Roman" panose="02020603050405020304" pitchFamily="18" charset="0"/>
              </a:rPr>
              <a:t>hepatitis</a:t>
            </a:r>
            <a:r>
              <a:rPr lang="en-US" sz="2800" b="1" dirty="0" smtClean="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sym typeface="Symbol" panose="05050102010706020507" pitchFamily="18" charset="2"/>
              </a:rPr>
              <a:t></a:t>
            </a:r>
            <a:r>
              <a:rPr lang="en-US" sz="2800" b="1" dirty="0">
                <a:latin typeface="Arial" panose="020B0604020202020204" pitchFamily="34" charset="0"/>
                <a:cs typeface="Arial" panose="020B0604020202020204" pitchFamily="34" charset="0"/>
              </a:rPr>
              <a:t> x.P_COST &gt; </a:t>
            </a:r>
            <a:r>
              <a:rPr lang="en-US" sz="2800" b="1" dirty="0" smtClean="0">
                <a:latin typeface="Arial" panose="020B0604020202020204" pitchFamily="34" charset="0"/>
                <a:cs typeface="Arial" panose="020B0604020202020204" pitchFamily="34" charset="0"/>
              </a:rPr>
              <a:t>7(Không có đọc chỉ quét khối trên slide)</a:t>
            </a:r>
          </a:p>
          <a:p>
            <a:endParaRPr lang="en-US" sz="2800" b="1" dirty="0">
              <a:latin typeface="Arial" panose="020B0604020202020204" pitchFamily="34" charset="0"/>
              <a:cs typeface="Arial" panose="020B0604020202020204" pitchFamily="34" charset="0"/>
            </a:endParaRPr>
          </a:p>
          <a:p>
            <a:r>
              <a:rPr lang="en-US" sz="2800" dirty="0" err="1" smtClean="0"/>
              <a:t>Cái</a:t>
            </a:r>
            <a:r>
              <a:rPr lang="en-US" sz="2800" dirty="0" smtClean="0"/>
              <a:t> </a:t>
            </a:r>
            <a:r>
              <a:rPr lang="en-US" sz="2800" dirty="0" err="1" smtClean="0"/>
              <a:t>biểu</a:t>
            </a:r>
            <a:r>
              <a:rPr lang="en-US" sz="2800" dirty="0" smtClean="0"/>
              <a:t> </a:t>
            </a:r>
            <a:r>
              <a:rPr lang="en-US" sz="2800" dirty="0" err="1" smtClean="0"/>
              <a:t>thức</a:t>
            </a:r>
            <a:r>
              <a:rPr lang="en-US" sz="2800" dirty="0" smtClean="0"/>
              <a:t> </a:t>
            </a:r>
            <a:r>
              <a:rPr lang="en-US" sz="2800" dirty="0" err="1" smtClean="0"/>
              <a:t>chọn</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cho</a:t>
            </a:r>
            <a:r>
              <a:rPr lang="en-US" sz="2800" dirty="0" smtClean="0"/>
              <a:t> </a:t>
            </a:r>
            <a:r>
              <a:rPr lang="en-US" sz="2800" dirty="0" err="1" smtClean="0"/>
              <a:t>truy</a:t>
            </a:r>
            <a:r>
              <a:rPr lang="en-US" sz="2800" dirty="0" smtClean="0"/>
              <a:t> </a:t>
            </a:r>
            <a:r>
              <a:rPr lang="en-US" sz="2800" dirty="0" err="1" smtClean="0"/>
              <a:t>vấn</a:t>
            </a:r>
            <a:r>
              <a:rPr lang="en-US" sz="2800" dirty="0" smtClean="0"/>
              <a:t>: </a:t>
            </a:r>
          </a:p>
          <a:p>
            <a:r>
              <a:rPr lang="en-US" sz="2800" dirty="0" smtClean="0"/>
              <a:t>Tìm tất cả bệnh nhân có bệnh là viêm gan và có chi phí điều trị là lớn 7 đô một ngày.</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10</a:t>
            </a:fld>
            <a:endParaRPr lang="en-US" sz="3200" dirty="0"/>
          </a:p>
        </p:txBody>
      </p:sp>
    </p:spTree>
    <p:extLst>
      <p:ext uri="{BB962C8B-B14F-4D97-AF65-F5344CB8AC3E}">
        <p14:creationId xmlns:p14="http://schemas.microsoft.com/office/powerpoint/2010/main" val="2832991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9566" y="566057"/>
            <a:ext cx="10249988"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Trong</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csdl</a:t>
            </a:r>
            <a:r>
              <a:rPr lang="en-US" sz="2800" dirty="0" smtClean="0"/>
              <a:t>  </a:t>
            </a:r>
            <a:r>
              <a:rPr lang="en-US" sz="2800" dirty="0" err="1" smtClean="0"/>
              <a:t>xác</a:t>
            </a:r>
            <a:r>
              <a:rPr lang="en-US" sz="2800" dirty="0" smtClean="0"/>
              <a:t> </a:t>
            </a:r>
            <a:r>
              <a:rPr lang="en-US" sz="2800" dirty="0" err="1" smtClean="0"/>
              <a:t>suất</a:t>
            </a:r>
            <a:r>
              <a:rPr lang="en-US" sz="2800" dirty="0" smtClean="0"/>
              <a:t> </a:t>
            </a:r>
            <a:r>
              <a:rPr lang="en-US" sz="2800" dirty="0" err="1" smtClean="0"/>
              <a:t>một</a:t>
            </a:r>
            <a:r>
              <a:rPr lang="en-US" sz="2800" dirty="0" smtClean="0"/>
              <a:t> </a:t>
            </a: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r>
              <a:rPr lang="en-US" sz="2800" dirty="0" smtClean="0"/>
              <a:t> </a:t>
            </a:r>
            <a:r>
              <a:rPr lang="en-US" sz="2800" dirty="0" err="1" smtClean="0"/>
              <a:t>là</a:t>
            </a:r>
            <a:r>
              <a:rPr lang="en-US" sz="2800" dirty="0" smtClean="0"/>
              <a:t> </a:t>
            </a:r>
            <a:r>
              <a:rPr lang="en-US" sz="2800" dirty="0" err="1" smtClean="0"/>
              <a:t>một</a:t>
            </a:r>
            <a:r>
              <a:rPr lang="en-US" sz="2800" dirty="0" smtClean="0"/>
              <a:t> </a:t>
            </a:r>
            <a:r>
              <a:rPr lang="en-US" sz="2800" dirty="0" err="1" smtClean="0"/>
              <a:t>sự</a:t>
            </a:r>
            <a:r>
              <a:rPr lang="en-US" sz="2800" dirty="0" smtClean="0"/>
              <a:t> </a:t>
            </a:r>
            <a:r>
              <a:rPr lang="en-US" sz="2800" dirty="0" err="1" smtClean="0"/>
              <a:t>kết</a:t>
            </a:r>
            <a:r>
              <a:rPr lang="en-US" sz="2800" dirty="0" smtClean="0"/>
              <a:t> </a:t>
            </a:r>
            <a:r>
              <a:rPr lang="en-US" sz="2800" dirty="0" err="1" smtClean="0"/>
              <a:t>hợp</a:t>
            </a:r>
            <a:r>
              <a:rPr lang="en-US" sz="2800" dirty="0" smtClean="0"/>
              <a:t> </a:t>
            </a:r>
            <a:r>
              <a:rPr lang="en-US" sz="2800" dirty="0" err="1" smtClean="0"/>
              <a:t>giữa</a:t>
            </a:r>
            <a:r>
              <a:rPr lang="en-US" sz="2800" dirty="0" smtClean="0"/>
              <a:t> </a:t>
            </a:r>
            <a:r>
              <a:rPr lang="en-US" sz="2800" dirty="0" err="1" smtClean="0"/>
              <a:t>một</a:t>
            </a:r>
            <a:r>
              <a:rPr lang="en-US" sz="2800" dirty="0" smtClean="0"/>
              <a:t> </a:t>
            </a:r>
            <a:r>
              <a:rPr lang="en-US" sz="2800" dirty="0" err="1" smtClean="0"/>
              <a:t>biểu</a:t>
            </a:r>
            <a:r>
              <a:rPr lang="en-US" sz="2800" dirty="0" smtClean="0"/>
              <a:t> </a:t>
            </a:r>
            <a:r>
              <a:rPr lang="en-US" sz="2800" dirty="0" err="1" smtClean="0"/>
              <a:t>thức</a:t>
            </a:r>
            <a:r>
              <a:rPr lang="en-US" sz="2800" dirty="0" smtClean="0"/>
              <a:t> </a:t>
            </a:r>
            <a:r>
              <a:rPr lang="en-US" sz="2800" dirty="0" err="1" smtClean="0"/>
              <a:t>chọn</a:t>
            </a:r>
            <a:r>
              <a:rPr lang="en-US" sz="2800" dirty="0" smtClean="0"/>
              <a:t> </a:t>
            </a:r>
            <a:r>
              <a:rPr lang="en-US" sz="2800" dirty="0" err="1" smtClean="0"/>
              <a:t>với</a:t>
            </a:r>
            <a:r>
              <a:rPr lang="en-US" sz="2800" dirty="0" smtClean="0"/>
              <a:t> </a:t>
            </a:r>
            <a:r>
              <a:rPr lang="en-US" sz="2800" dirty="0" err="1" smtClean="0"/>
              <a:t>một</a:t>
            </a:r>
            <a:r>
              <a:rPr lang="en-US" sz="2800" dirty="0" smtClean="0"/>
              <a:t> </a:t>
            </a:r>
            <a:r>
              <a:rPr lang="en-US" sz="2800" dirty="0" err="1" smtClean="0"/>
              <a:t>khoảng</a:t>
            </a:r>
            <a:r>
              <a:rPr lang="en-US" sz="2800" dirty="0" smtClean="0"/>
              <a:t> </a:t>
            </a:r>
            <a:r>
              <a:rPr lang="en-US" sz="2800" dirty="0" err="1" smtClean="0"/>
              <a:t>xác</a:t>
            </a:r>
            <a:r>
              <a:rPr lang="en-US" sz="2800" dirty="0" smtClean="0"/>
              <a:t> </a:t>
            </a:r>
            <a:r>
              <a:rPr lang="en-US" sz="2800" dirty="0" err="1" smtClean="0"/>
              <a:t>suất</a:t>
            </a:r>
            <a:r>
              <a:rPr lang="en-US" sz="2800" dirty="0" smtClean="0"/>
              <a:t> </a:t>
            </a:r>
            <a:r>
              <a:rPr lang="en-US" sz="2800" dirty="0" err="1" smtClean="0"/>
              <a:t>để</a:t>
            </a:r>
            <a:r>
              <a:rPr lang="en-US" sz="2800" dirty="0" smtClean="0"/>
              <a:t> </a:t>
            </a:r>
            <a:r>
              <a:rPr lang="en-US" sz="2800" dirty="0" err="1" smtClean="0"/>
              <a:t>biểu</a:t>
            </a:r>
            <a:r>
              <a:rPr lang="en-US" sz="2800" dirty="0" smtClean="0"/>
              <a:t> </a:t>
            </a:r>
            <a:r>
              <a:rPr lang="en-US" sz="2800" dirty="0" err="1" smtClean="0"/>
              <a:t>thức</a:t>
            </a:r>
            <a:r>
              <a:rPr lang="en-US" sz="2800" dirty="0" smtClean="0"/>
              <a:t> </a:t>
            </a:r>
            <a:r>
              <a:rPr lang="en-US" sz="2800" dirty="0" err="1" smtClean="0"/>
              <a:t>chọn</a:t>
            </a:r>
            <a:r>
              <a:rPr lang="en-US" sz="2800" dirty="0" smtClean="0"/>
              <a:t> </a:t>
            </a:r>
            <a:r>
              <a:rPr lang="en-US" sz="2800" dirty="0" err="1" smtClean="0"/>
              <a:t>thỏa</a:t>
            </a:r>
            <a:r>
              <a:rPr lang="en-US" sz="2800" dirty="0" smtClean="0"/>
              <a:t> </a:t>
            </a:r>
            <a:r>
              <a:rPr lang="en-US" sz="2800" dirty="0" err="1" smtClean="0"/>
              <a:t>mảng</a:t>
            </a:r>
            <a:r>
              <a:rPr lang="en-US" sz="2800" dirty="0" smtClean="0"/>
              <a:t>.</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r>
              <a:rPr lang="en-US" sz="2800" dirty="0" smtClean="0"/>
              <a:t> </a:t>
            </a:r>
            <a:r>
              <a:rPr lang="en-US" sz="2800" dirty="0" err="1" smtClean="0"/>
              <a:t>cũng</a:t>
            </a:r>
            <a:r>
              <a:rPr lang="en-US" sz="2800" dirty="0" smtClean="0"/>
              <a:t> </a:t>
            </a:r>
            <a:r>
              <a:rPr lang="en-US" sz="2800" dirty="0" err="1" smtClean="0"/>
              <a:t>được</a:t>
            </a:r>
            <a:r>
              <a:rPr lang="en-US" sz="2800" dirty="0" smtClean="0"/>
              <a:t> </a:t>
            </a:r>
            <a:r>
              <a:rPr lang="en-US" sz="2800" dirty="0" err="1" smtClean="0"/>
              <a:t>định</a:t>
            </a:r>
            <a:r>
              <a:rPr lang="en-US" sz="2800" dirty="0" smtClean="0"/>
              <a:t> </a:t>
            </a:r>
            <a:r>
              <a:rPr lang="en-US" sz="2800" dirty="0" err="1" smtClean="0"/>
              <a:t>nghĩa</a:t>
            </a:r>
            <a:r>
              <a:rPr lang="en-US" sz="2800" dirty="0" smtClean="0"/>
              <a:t> </a:t>
            </a:r>
            <a:r>
              <a:rPr lang="en-US" sz="2800" dirty="0" err="1" smtClean="0"/>
              <a:t>đệ</a:t>
            </a:r>
            <a:r>
              <a:rPr lang="en-US" sz="2800" dirty="0" smtClean="0"/>
              <a:t> </a:t>
            </a:r>
            <a:r>
              <a:rPr lang="en-US" sz="2800" dirty="0" err="1" smtClean="0"/>
              <a:t>quy</a:t>
            </a:r>
            <a:r>
              <a:rPr lang="en-US" sz="2800" dirty="0" smtClean="0"/>
              <a:t>:</a:t>
            </a:r>
          </a:p>
          <a:p>
            <a:pPr marL="285750" indent="-285750">
              <a:buFont typeface="Arial" panose="020B0604020202020204" pitchFamily="34" charset="0"/>
              <a:buChar char="•"/>
            </a:pPr>
            <a:r>
              <a:rPr lang="en-US" sz="2800" dirty="0" err="1" smtClean="0"/>
              <a:t>Phủ</a:t>
            </a:r>
            <a:r>
              <a:rPr lang="en-US" sz="2800" dirty="0" smtClean="0"/>
              <a:t> </a:t>
            </a:r>
            <a:r>
              <a:rPr lang="en-US" sz="2800" dirty="0" err="1" smtClean="0"/>
              <a:t>định</a:t>
            </a:r>
            <a:r>
              <a:rPr lang="en-US" sz="2800" dirty="0" smtClean="0"/>
              <a:t> </a:t>
            </a:r>
            <a:r>
              <a:rPr lang="en-US" sz="2800" dirty="0" err="1" smtClean="0"/>
              <a:t>của</a:t>
            </a:r>
            <a:r>
              <a:rPr lang="en-US" sz="2800" dirty="0" smtClean="0"/>
              <a:t> </a:t>
            </a: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r>
              <a:rPr lang="en-US" sz="2800" dirty="0" smtClean="0"/>
              <a:t> </a:t>
            </a:r>
            <a:r>
              <a:rPr lang="en-US" sz="2800" dirty="0" err="1" smtClean="0"/>
              <a:t>là</a:t>
            </a:r>
            <a:r>
              <a:rPr lang="en-US" sz="2800" dirty="0" smtClean="0"/>
              <a:t> </a:t>
            </a: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endParaRPr lang="en-US" sz="2800" dirty="0" smtClean="0"/>
          </a:p>
          <a:p>
            <a:pPr marL="285750" indent="-285750">
              <a:buFont typeface="Arial" panose="020B0604020202020204" pitchFamily="34" charset="0"/>
              <a:buChar char="•"/>
            </a:pPr>
            <a:r>
              <a:rPr lang="en-US" sz="2800" dirty="0" err="1" smtClean="0"/>
              <a:t>Hội</a:t>
            </a:r>
            <a:r>
              <a:rPr lang="en-US" sz="2800" dirty="0" smtClean="0"/>
              <a:t> logic, </a:t>
            </a:r>
            <a:r>
              <a:rPr lang="en-US" sz="2800" dirty="0" err="1" smtClean="0"/>
              <a:t>tuyển</a:t>
            </a:r>
            <a:r>
              <a:rPr lang="en-US" sz="2800" dirty="0" smtClean="0"/>
              <a:t> logic </a:t>
            </a:r>
            <a:r>
              <a:rPr lang="en-US" sz="2800" dirty="0" err="1" smtClean="0"/>
              <a:t>của</a:t>
            </a:r>
            <a:r>
              <a:rPr lang="en-US" sz="2800" dirty="0" smtClean="0"/>
              <a:t> </a:t>
            </a:r>
            <a:r>
              <a:rPr lang="en-US" sz="2800" dirty="0" err="1" smtClean="0"/>
              <a:t>các</a:t>
            </a:r>
            <a:r>
              <a:rPr lang="en-US" sz="2800" dirty="0" smtClean="0"/>
              <a:t> </a:t>
            </a: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r>
              <a:rPr lang="en-US" sz="2800" dirty="0" smtClean="0"/>
              <a:t> </a:t>
            </a:r>
            <a:r>
              <a:rPr lang="en-US" sz="2800" dirty="0" err="1" smtClean="0"/>
              <a:t>là</a:t>
            </a:r>
            <a:r>
              <a:rPr lang="en-US" sz="2800" dirty="0" smtClean="0"/>
              <a:t> </a:t>
            </a:r>
            <a:r>
              <a:rPr lang="en-US" sz="2800" dirty="0" err="1" smtClean="0"/>
              <a:t>các</a:t>
            </a:r>
            <a:r>
              <a:rPr lang="en-US" sz="2800" dirty="0" smtClean="0"/>
              <a:t> </a:t>
            </a: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r>
              <a:rPr lang="en-US" sz="2800" dirty="0" smtClean="0"/>
              <a:t>.</a:t>
            </a:r>
          </a:p>
          <a:p>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11</a:t>
            </a:fld>
            <a:endParaRPr lang="en-US" sz="3200" dirty="0"/>
          </a:p>
        </p:txBody>
      </p:sp>
    </p:spTree>
    <p:extLst>
      <p:ext uri="{BB962C8B-B14F-4D97-AF65-F5344CB8AC3E}">
        <p14:creationId xmlns:p14="http://schemas.microsoft.com/office/powerpoint/2010/main" val="81376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0892" y="1341121"/>
            <a:ext cx="11521440"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Ví</a:t>
            </a:r>
            <a:r>
              <a:rPr lang="en-US" sz="2800" dirty="0" smtClean="0"/>
              <a:t> </a:t>
            </a:r>
            <a:r>
              <a:rPr lang="en-US" sz="2800" dirty="0" err="1" smtClean="0"/>
              <a:t>dụ</a:t>
            </a:r>
            <a:r>
              <a:rPr lang="en-US" sz="2800" dirty="0" smtClean="0"/>
              <a:t>: </a:t>
            </a:r>
            <a:r>
              <a:rPr lang="en-US" sz="2800" dirty="0" err="1" smtClean="0"/>
              <a:t>Trong</a:t>
            </a:r>
            <a:r>
              <a:rPr lang="en-US" sz="2800" dirty="0" smtClean="0"/>
              <a:t> </a:t>
            </a:r>
            <a:r>
              <a:rPr lang="en-US" sz="2800" dirty="0" err="1" smtClean="0"/>
              <a:t>quan</a:t>
            </a:r>
            <a:r>
              <a:rPr lang="en-US" sz="2800" dirty="0" smtClean="0"/>
              <a:t> </a:t>
            </a:r>
            <a:r>
              <a:rPr lang="en-US" sz="2800" dirty="0" err="1" smtClean="0"/>
              <a:t>hệ</a:t>
            </a:r>
            <a:r>
              <a:rPr lang="en-US" sz="2800" dirty="0" smtClean="0"/>
              <a:t> </a:t>
            </a:r>
            <a:r>
              <a:rPr lang="en-US" sz="2800" dirty="0" err="1" smtClean="0"/>
              <a:t>bệnh</a:t>
            </a:r>
            <a:r>
              <a:rPr lang="en-US" sz="2800" dirty="0" smtClean="0"/>
              <a:t> </a:t>
            </a:r>
            <a:r>
              <a:rPr lang="en-US" sz="2800" dirty="0" err="1" smtClean="0"/>
              <a:t>nhân</a:t>
            </a:r>
            <a:r>
              <a:rPr lang="en-US" sz="2800" dirty="0" smtClean="0"/>
              <a:t> ta </a:t>
            </a:r>
            <a:r>
              <a:rPr lang="en-US" sz="2800" dirty="0" err="1" smtClean="0"/>
              <a:t>có</a:t>
            </a:r>
            <a:r>
              <a:rPr lang="en-US" sz="2800" dirty="0" smtClean="0"/>
              <a:t> </a:t>
            </a: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r>
              <a:rPr lang="en-US" sz="2800" dirty="0" smtClean="0"/>
              <a:t>:</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Tìm tất cả bệnh nhân bị viên gan với xác suất trong khoảng từ 0.2 đến 0.4 hoặc có chi phí điều trị lớn hơn hoặc bằng 7 đô </a:t>
            </a:r>
            <a:r>
              <a:rPr lang="en-US" sz="2800" dirty="0"/>
              <a:t>với xác suất trong khoảng từ </a:t>
            </a:r>
            <a:r>
              <a:rPr lang="en-US" sz="2800" dirty="0" smtClean="0"/>
              <a:t>0.2 </a:t>
            </a:r>
            <a:r>
              <a:rPr lang="en-US" sz="2800" dirty="0"/>
              <a:t>đến </a:t>
            </a:r>
            <a:r>
              <a:rPr lang="en-US" sz="2800" dirty="0" smtClean="0"/>
              <a:t>0.5 </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12</a:t>
            </a:fld>
            <a:endParaRPr lang="en-US" sz="3200" dirty="0"/>
          </a:p>
        </p:txBody>
      </p:sp>
    </p:spTree>
    <p:extLst>
      <p:ext uri="{BB962C8B-B14F-4D97-AF65-F5344CB8AC3E}">
        <p14:creationId xmlns:p14="http://schemas.microsoft.com/office/powerpoint/2010/main" val="686834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8903" y="600891"/>
            <a:ext cx="10781211" cy="6432530"/>
          </a:xfrm>
          <a:prstGeom prst="rect">
            <a:avLst/>
          </a:prstGeom>
          <a:noFill/>
        </p:spPr>
        <p:txBody>
          <a:bodyPr wrap="square" rtlCol="0">
            <a:spAutoFit/>
          </a:bodyPr>
          <a:lstStyle/>
          <a:p>
            <a:pPr marL="285750" indent="-285750">
              <a:buFont typeface="Arial" panose="020B0604020202020204" pitchFamily="34" charset="0"/>
              <a:buChar char="•"/>
            </a:pPr>
            <a:r>
              <a:rPr lang="en-US" sz="2000" dirty="0" err="1" smtClean="0"/>
              <a:t>Để</a:t>
            </a:r>
            <a:r>
              <a:rPr lang="en-US" sz="2000" dirty="0" smtClean="0"/>
              <a:t> </a:t>
            </a:r>
            <a:r>
              <a:rPr lang="en-US" sz="2000" dirty="0" err="1" smtClean="0"/>
              <a:t>truy</a:t>
            </a:r>
            <a:r>
              <a:rPr lang="en-US" sz="2000" dirty="0" smtClean="0"/>
              <a:t> </a:t>
            </a:r>
            <a:r>
              <a:rPr lang="en-US" sz="2000" dirty="0" err="1" smtClean="0"/>
              <a:t>vấn</a:t>
            </a:r>
            <a:r>
              <a:rPr lang="en-US" sz="2000" dirty="0" smtClean="0"/>
              <a:t> </a:t>
            </a:r>
            <a:r>
              <a:rPr lang="en-US" sz="2000" dirty="0" err="1" smtClean="0"/>
              <a:t>được</a:t>
            </a:r>
            <a:r>
              <a:rPr lang="en-US" sz="2000" dirty="0" smtClean="0"/>
              <a:t> </a:t>
            </a:r>
            <a:r>
              <a:rPr lang="en-US" sz="2000" dirty="0" err="1" smtClean="0"/>
              <a:t>chúng</a:t>
            </a:r>
            <a:r>
              <a:rPr lang="en-US" sz="2000" dirty="0" smtClean="0"/>
              <a:t> ta </a:t>
            </a:r>
            <a:r>
              <a:rPr lang="en-US" sz="2000" dirty="0" err="1" smtClean="0"/>
              <a:t>cần</a:t>
            </a:r>
            <a:r>
              <a:rPr lang="en-US" sz="2000" dirty="0" smtClean="0"/>
              <a:t> </a:t>
            </a:r>
            <a:r>
              <a:rPr lang="en-US" sz="2000" dirty="0" err="1" smtClean="0"/>
              <a:t>biết</a:t>
            </a:r>
            <a:r>
              <a:rPr lang="en-US" sz="2000" dirty="0" smtClean="0"/>
              <a:t> </a:t>
            </a:r>
            <a:r>
              <a:rPr lang="en-US" sz="2000" dirty="0" err="1" smtClean="0"/>
              <a:t>mức</a:t>
            </a:r>
            <a:r>
              <a:rPr lang="en-US" sz="2000" dirty="0" smtClean="0"/>
              <a:t> </a:t>
            </a:r>
            <a:r>
              <a:rPr lang="en-US" sz="2000" dirty="0" err="1" smtClean="0"/>
              <a:t>độ</a:t>
            </a:r>
            <a:r>
              <a:rPr lang="en-US" sz="2000" dirty="0" smtClean="0"/>
              <a:t> </a:t>
            </a:r>
            <a:r>
              <a:rPr lang="en-US" sz="2000" dirty="0" err="1" smtClean="0"/>
              <a:t>thỏa</a:t>
            </a:r>
            <a:r>
              <a:rPr lang="en-US" sz="2000" dirty="0" smtClean="0"/>
              <a:t> </a:t>
            </a:r>
            <a:r>
              <a:rPr lang="en-US" sz="2000" dirty="0" err="1" smtClean="0"/>
              <a:t>mãn</a:t>
            </a:r>
            <a:r>
              <a:rPr lang="en-US" sz="2000" dirty="0" smtClean="0"/>
              <a:t> </a:t>
            </a:r>
            <a:r>
              <a:rPr lang="en-US" sz="2000" dirty="0" err="1" smtClean="0"/>
              <a:t>của</a:t>
            </a:r>
            <a:r>
              <a:rPr lang="en-US" sz="2000" dirty="0" smtClean="0"/>
              <a:t> </a:t>
            </a: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 </a:t>
            </a:r>
            <a:r>
              <a:rPr lang="en-US" sz="2000" dirty="0" err="1" smtClean="0"/>
              <a:t>tức</a:t>
            </a:r>
            <a:r>
              <a:rPr lang="en-US" sz="2000" dirty="0" smtClean="0"/>
              <a:t> </a:t>
            </a:r>
            <a:r>
              <a:rPr lang="en-US" sz="2000" dirty="0" err="1" smtClean="0"/>
              <a:t>là</a:t>
            </a:r>
            <a:r>
              <a:rPr lang="en-US" sz="2000" dirty="0" smtClean="0"/>
              <a:t> </a:t>
            </a:r>
            <a:r>
              <a:rPr lang="en-US" sz="2000" dirty="0" err="1" smtClean="0"/>
              <a:t>diễn</a:t>
            </a:r>
            <a:r>
              <a:rPr lang="en-US" sz="2000" dirty="0" smtClean="0"/>
              <a:t> </a:t>
            </a:r>
            <a:r>
              <a:rPr lang="en-US" sz="2000" dirty="0" err="1" smtClean="0"/>
              <a:t>dịch</a:t>
            </a:r>
            <a:r>
              <a:rPr lang="en-US" sz="2000" dirty="0" smtClean="0"/>
              <a:t> </a:t>
            </a:r>
            <a:r>
              <a:rPr lang="en-US" sz="2000" dirty="0" err="1" smtClean="0"/>
              <a:t>xác</a:t>
            </a:r>
            <a:r>
              <a:rPr lang="en-US" sz="2000" dirty="0" smtClean="0"/>
              <a:t> </a:t>
            </a:r>
            <a:r>
              <a:rPr lang="en-US" sz="2000" dirty="0" err="1" smtClean="0"/>
              <a:t>suất</a:t>
            </a:r>
            <a:r>
              <a:rPr lang="en-US" sz="2000" dirty="0" smtClean="0"/>
              <a:t> </a:t>
            </a:r>
            <a:r>
              <a:rPr lang="en-US" sz="2000" dirty="0" err="1" smtClean="0"/>
              <a:t>của</a:t>
            </a:r>
            <a:r>
              <a:rPr lang="en-US" sz="2000" dirty="0" smtClean="0"/>
              <a:t> </a:t>
            </a: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err="1" smtClean="0"/>
              <a:t>Cụ</a:t>
            </a:r>
            <a:r>
              <a:rPr lang="en-US" sz="2000" dirty="0" smtClean="0"/>
              <a:t> </a:t>
            </a:r>
            <a:r>
              <a:rPr lang="en-US" sz="2000" dirty="0" err="1" smtClean="0"/>
              <a:t>thể</a:t>
            </a:r>
            <a:r>
              <a:rPr lang="en-US" sz="2000" dirty="0" smtClean="0"/>
              <a:t>:</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err="1" smtClean="0"/>
              <a:t>Diễn</a:t>
            </a:r>
            <a:r>
              <a:rPr lang="en-US" sz="2000" dirty="0" smtClean="0"/>
              <a:t> </a:t>
            </a:r>
            <a:r>
              <a:rPr lang="en-US" sz="2000" dirty="0" err="1" smtClean="0"/>
              <a:t>dịch</a:t>
            </a:r>
            <a:r>
              <a:rPr lang="en-US" sz="2000" dirty="0" smtClean="0"/>
              <a:t> </a:t>
            </a:r>
            <a:r>
              <a:rPr lang="en-US" sz="2000" dirty="0" err="1" smtClean="0"/>
              <a:t>xác</a:t>
            </a:r>
            <a:r>
              <a:rPr lang="en-US" sz="2000" dirty="0" smtClean="0"/>
              <a:t> </a:t>
            </a:r>
            <a:r>
              <a:rPr lang="en-US" sz="2000" dirty="0" err="1" smtClean="0"/>
              <a:t>suất</a:t>
            </a:r>
            <a:r>
              <a:rPr lang="en-US" sz="2000" dirty="0" smtClean="0"/>
              <a:t> </a:t>
            </a:r>
            <a:r>
              <a:rPr lang="en-US" sz="2000" dirty="0" err="1" smtClean="0"/>
              <a:t>của</a:t>
            </a:r>
            <a:r>
              <a:rPr lang="en-US" sz="2000" dirty="0" smtClean="0"/>
              <a:t> </a:t>
            </a: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 </a:t>
            </a:r>
            <a:r>
              <a:rPr lang="en-US" sz="2000" dirty="0" err="1" smtClean="0">
                <a:latin typeface="Arial" panose="020B0604020202020204" pitchFamily="34" charset="0"/>
                <a:cs typeface="Arial" panose="020B0604020202020204" pitchFamily="34" charset="0"/>
              </a:rPr>
              <a:t>x.A</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sym typeface="Symbol" panose="05050102010706020507" pitchFamily="18" charset="2"/>
              </a:rPr>
              <a:t>(</a:t>
            </a:r>
            <a:r>
              <a:rPr lang="en-US" sz="2000" dirty="0" err="1" smtClean="0">
                <a:latin typeface="Arial" panose="020B0604020202020204" pitchFamily="34" charset="0"/>
                <a:cs typeface="Arial" panose="020B0604020202020204" pitchFamily="34" charset="0"/>
                <a:sym typeface="Symbol" panose="05050102010706020507" pitchFamily="18" charset="2"/>
              </a:rPr>
              <a:t>tê</a:t>
            </a:r>
            <a:r>
              <a:rPr lang="en-US" sz="2000" dirty="0" smtClean="0">
                <a:latin typeface="Arial" panose="020B0604020202020204" pitchFamily="34" charset="0"/>
                <a:cs typeface="Arial" panose="020B0604020202020204" pitchFamily="34" charset="0"/>
                <a:sym typeface="Symbol" panose="05050102010706020507" pitchFamily="18" charset="2"/>
              </a:rPr>
              <a:t>-ta)</a:t>
            </a:r>
            <a:r>
              <a:rPr lang="en-US" sz="2000" dirty="0" smtClean="0">
                <a:latin typeface="Arial" panose="020B0604020202020204" pitchFamily="34" charset="0"/>
                <a:cs typeface="Arial" panose="020B0604020202020204" pitchFamily="34" charset="0"/>
              </a:rPr>
              <a:t> c </a:t>
            </a:r>
            <a:r>
              <a:rPr lang="en-US" sz="2000" dirty="0" err="1" smtClean="0">
                <a:latin typeface="Arial" panose="020B0604020202020204" pitchFamily="34" charset="0"/>
                <a:cs typeface="Arial" panose="020B0604020202020204" pitchFamily="34" charset="0"/>
              </a:rPr>
              <a:t>đối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bộ</a:t>
            </a:r>
            <a:r>
              <a:rPr lang="en-US" sz="2000" dirty="0" smtClean="0">
                <a:latin typeface="Arial" panose="020B0604020202020204" pitchFamily="34" charset="0"/>
                <a:cs typeface="Arial" panose="020B0604020202020204" pitchFamily="34" charset="0"/>
              </a:rPr>
              <a:t> 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khoảng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suất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trị</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thuộc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tính</a:t>
            </a:r>
            <a:r>
              <a:rPr lang="en-US" sz="2000" dirty="0" smtClean="0">
                <a:latin typeface="Arial" panose="020B0604020202020204" pitchFamily="34" charset="0"/>
                <a:cs typeface="Arial" panose="020B0604020202020204" pitchFamily="34" charset="0"/>
              </a:rPr>
              <a:t> A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bộ</a:t>
            </a:r>
            <a:r>
              <a:rPr lang="en-US" sz="2000" dirty="0" smtClean="0">
                <a:latin typeface="Arial" panose="020B0604020202020204" pitchFamily="34" charset="0"/>
                <a:cs typeface="Arial" panose="020B0604020202020204" pitchFamily="34" charset="0"/>
              </a:rPr>
              <a:t> t </a:t>
            </a:r>
            <a:r>
              <a:rPr lang="en-US" sz="2000" dirty="0" err="1" smtClean="0">
                <a:latin typeface="Arial" panose="020B0604020202020204" pitchFamily="34" charset="0"/>
                <a:cs typeface="Arial" panose="020B0604020202020204" pitchFamily="34" charset="0"/>
              </a:rPr>
              <a:t>quan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hệ</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tê</a:t>
            </a:r>
            <a:r>
              <a:rPr lang="en-US" sz="2000" dirty="0" smtClean="0">
                <a:latin typeface="Arial" panose="020B0604020202020204" pitchFamily="34" charset="0"/>
                <a:cs typeface="Arial" panose="020B0604020202020204" pitchFamily="34" charset="0"/>
              </a:rPr>
              <a:t>-ta </a:t>
            </a: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c.</a:t>
            </a: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err="1" smtClean="0">
                <a:latin typeface="Arial" panose="020B0604020202020204" pitchFamily="34" charset="0"/>
                <a:cs typeface="Arial" panose="020B0604020202020204" pitchFamily="34" charset="0"/>
              </a:rPr>
              <a:t>Diễn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dịch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suất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biểu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thức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chọn</a:t>
            </a:r>
            <a:r>
              <a:rPr lang="en-US" sz="2000" dirty="0" smtClean="0">
                <a:latin typeface="Arial" panose="020B0604020202020204" pitchFamily="34" charset="0"/>
                <a:cs typeface="Arial" panose="020B0604020202020204" pitchFamily="34" charset="0"/>
              </a:rPr>
              <a:t> x.A1=x.A2 </a:t>
            </a:r>
            <a:r>
              <a:rPr lang="en-US" sz="2000" dirty="0" err="1" smtClean="0">
                <a:latin typeface="Arial" panose="020B0604020202020204" pitchFamily="34" charset="0"/>
                <a:cs typeface="Arial" panose="020B0604020202020204" pitchFamily="34" charset="0"/>
              </a:rPr>
              <a:t>đối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bộ</a:t>
            </a:r>
            <a:r>
              <a:rPr lang="en-US" sz="2000" dirty="0" smtClean="0">
                <a:latin typeface="Arial" panose="020B0604020202020204" pitchFamily="34" charset="0"/>
                <a:cs typeface="Arial" panose="020B0604020202020204" pitchFamily="34" charset="0"/>
              </a:rPr>
              <a:t> 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khoảng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suất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trị</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thuộc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tính</a:t>
            </a:r>
            <a:r>
              <a:rPr lang="en-US" sz="2000" dirty="0" smtClean="0">
                <a:latin typeface="Arial" panose="020B0604020202020204" pitchFamily="34" charset="0"/>
                <a:cs typeface="Arial" panose="020B0604020202020204" pitchFamily="34" charset="0"/>
              </a:rPr>
              <a:t> A1, A2 </a:t>
            </a:r>
            <a:r>
              <a:rPr lang="en-US" sz="2000" dirty="0" err="1" smtClean="0">
                <a:latin typeface="Arial" panose="020B0604020202020204" pitchFamily="34" charset="0"/>
                <a:cs typeface="Arial" panose="020B0604020202020204" pitchFamily="34" charset="0"/>
              </a:rPr>
              <a:t>bằng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nhau</a:t>
            </a:r>
            <a:r>
              <a:rPr lang="en-US" sz="20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err="1" smtClean="0">
                <a:latin typeface="Arial" panose="020B0604020202020204" pitchFamily="34" charset="0"/>
                <a:cs typeface="Arial" panose="020B0604020202020204" pitchFamily="34" charset="0"/>
              </a:rPr>
              <a:t>Diễn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dịch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suất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hội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biểu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thức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chọn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hội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diễn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dịch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suất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biểu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thức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chọn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đó</a:t>
            </a:r>
            <a:r>
              <a:rPr lang="en-US" sz="20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err="1">
                <a:latin typeface="Arial" panose="020B0604020202020204" pitchFamily="34" charset="0"/>
                <a:cs typeface="Arial" panose="020B0604020202020204" pitchFamily="34" charset="0"/>
              </a:rPr>
              <a:t>Diễn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tuyển</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biểu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chọn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tuyển</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diễn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biểu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chọn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đó</a:t>
            </a:r>
            <a:r>
              <a:rPr lang="en-US" sz="20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p>
          <a:p>
            <a:r>
              <a:rPr lang="en-US" dirty="0" smtClean="0"/>
              <a:t> </a:t>
            </a:r>
            <a:endParaRPr lang="en-US"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13</a:t>
            </a:fld>
            <a:endParaRPr lang="en-US" sz="3200" dirty="0"/>
          </a:p>
        </p:txBody>
      </p:sp>
    </p:spTree>
    <p:extLst>
      <p:ext uri="{BB962C8B-B14F-4D97-AF65-F5344CB8AC3E}">
        <p14:creationId xmlns:p14="http://schemas.microsoft.com/office/powerpoint/2010/main" val="1956143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84663" y="2264229"/>
            <a:ext cx="8987246"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Ví dụ trong quan hệ bệnh nhân diễn dịch của biểu thức chọn tìm tất cả các bệnh nhân bị cả 2 bệnh viên gan và xơ gan với khoảng xác suất từ 0.2 đến 0.5</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14</a:t>
            </a:fld>
            <a:endParaRPr lang="en-US" sz="3200" dirty="0"/>
          </a:p>
        </p:txBody>
      </p:sp>
    </p:spTree>
    <p:extLst>
      <p:ext uri="{BB962C8B-B14F-4D97-AF65-F5344CB8AC3E}">
        <p14:creationId xmlns:p14="http://schemas.microsoft.com/office/powerpoint/2010/main" val="1192852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2480" y="757646"/>
            <a:ext cx="10415451"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err="1" smtClean="0"/>
              <a:t>Để</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dirty="0" err="1" smtClean="0"/>
              <a:t>được</a:t>
            </a:r>
            <a:r>
              <a:rPr lang="en-US" sz="2400" dirty="0" smtClean="0"/>
              <a:t> </a:t>
            </a:r>
            <a:r>
              <a:rPr lang="en-US" sz="2400" dirty="0" err="1" smtClean="0"/>
              <a:t>chúng</a:t>
            </a:r>
            <a:r>
              <a:rPr lang="en-US" sz="2400" dirty="0" smtClean="0"/>
              <a:t> ta </a:t>
            </a:r>
            <a:r>
              <a:rPr lang="en-US" sz="2400" dirty="0" err="1" smtClean="0"/>
              <a:t>cần</a:t>
            </a:r>
            <a:r>
              <a:rPr lang="en-US" sz="2400" dirty="0" smtClean="0"/>
              <a:t> </a:t>
            </a:r>
            <a:r>
              <a:rPr lang="en-US" sz="2400" dirty="0" err="1" smtClean="0"/>
              <a:t>định</a:t>
            </a:r>
            <a:r>
              <a:rPr lang="en-US" sz="2400" dirty="0" smtClean="0"/>
              <a:t> </a:t>
            </a:r>
            <a:r>
              <a:rPr lang="en-US" sz="2400" dirty="0" err="1" smtClean="0"/>
              <a:t>nghĩa</a:t>
            </a:r>
            <a:r>
              <a:rPr lang="en-US" sz="2400" dirty="0" smtClean="0"/>
              <a:t> </a:t>
            </a:r>
            <a:r>
              <a:rPr lang="en-US" sz="2400" dirty="0" err="1" smtClean="0"/>
              <a:t>được</a:t>
            </a:r>
            <a:r>
              <a:rPr lang="en-US" sz="2400" dirty="0" smtClean="0"/>
              <a:t> </a:t>
            </a:r>
            <a:r>
              <a:rPr lang="en-US" sz="2400" dirty="0" err="1" smtClean="0"/>
              <a:t>sự</a:t>
            </a:r>
            <a:r>
              <a:rPr lang="en-US" sz="2400" dirty="0" smtClean="0"/>
              <a:t> </a:t>
            </a:r>
            <a:r>
              <a:rPr lang="en-US" sz="2400" dirty="0" err="1" smtClean="0"/>
              <a:t>thỏa</a:t>
            </a:r>
            <a:r>
              <a:rPr lang="en-US" sz="2400" dirty="0" smtClean="0"/>
              <a:t> </a:t>
            </a:r>
            <a:r>
              <a:rPr lang="en-US" sz="2400" dirty="0" err="1" smtClean="0"/>
              <a:t>mãng</a:t>
            </a:r>
            <a:r>
              <a:rPr lang="en-US" sz="2400" dirty="0" smtClean="0"/>
              <a:t> </a:t>
            </a:r>
            <a:r>
              <a:rPr lang="en-US" sz="2400" dirty="0" err="1" smtClean="0"/>
              <a:t>của</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endParaRPr lang="en-US" sz="2400" dirty="0" smtClean="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err="1" smtClean="0"/>
              <a:t>Bộ</a:t>
            </a:r>
            <a:r>
              <a:rPr lang="en-US" sz="2400" dirty="0" smtClean="0"/>
              <a:t> t </a:t>
            </a:r>
            <a:r>
              <a:rPr lang="en-US" sz="2400" dirty="0" err="1" smtClean="0"/>
              <a:t>thỏa</a:t>
            </a:r>
            <a:r>
              <a:rPr lang="en-US" sz="2400" dirty="0" smtClean="0"/>
              <a:t> </a:t>
            </a:r>
            <a:r>
              <a:rPr lang="en-US" sz="2400" dirty="0" err="1" smtClean="0"/>
              <a:t>mãng</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kiện</a:t>
            </a:r>
            <a:r>
              <a:rPr lang="en-US" sz="2400" dirty="0" smtClean="0"/>
              <a:t> </a:t>
            </a:r>
            <a:r>
              <a:rPr lang="en-US" sz="2400" dirty="0" err="1" smtClean="0"/>
              <a:t>chọn</a:t>
            </a:r>
            <a:r>
              <a:rPr lang="en-US" sz="2400" dirty="0" smtClean="0"/>
              <a:t> </a:t>
            </a:r>
            <a:r>
              <a:rPr lang="en-US" sz="2400" dirty="0" err="1" smtClean="0"/>
              <a:t>là</a:t>
            </a:r>
            <a:r>
              <a:rPr lang="en-US" sz="2400" dirty="0" smtClean="0"/>
              <a:t> E </a:t>
            </a:r>
            <a:r>
              <a:rPr lang="en-US" sz="2400" dirty="0" err="1" smtClean="0"/>
              <a:t>kết</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khoảng</a:t>
            </a:r>
            <a:r>
              <a:rPr lang="en-US" sz="2400" dirty="0" smtClean="0"/>
              <a:t> </a:t>
            </a:r>
            <a:r>
              <a:rPr lang="en-US" sz="2400" dirty="0" err="1" smtClean="0"/>
              <a:t>xác</a:t>
            </a:r>
            <a:r>
              <a:rPr lang="en-US" sz="2400" dirty="0" smtClean="0"/>
              <a:t> </a:t>
            </a:r>
            <a:r>
              <a:rPr lang="en-US" sz="2400" dirty="0" err="1" smtClean="0"/>
              <a:t>suất</a:t>
            </a:r>
            <a:r>
              <a:rPr lang="en-US" sz="2400" dirty="0" smtClean="0"/>
              <a:t> L,U </a:t>
            </a:r>
            <a:r>
              <a:rPr lang="en-US" sz="2400" dirty="0" err="1" smtClean="0"/>
              <a:t>nếu</a:t>
            </a:r>
            <a:r>
              <a:rPr lang="en-US" sz="2400" dirty="0" smtClean="0"/>
              <a:t> </a:t>
            </a:r>
            <a:r>
              <a:rPr lang="en-US" sz="2400" dirty="0" err="1" smtClean="0"/>
              <a:t>và</a:t>
            </a:r>
            <a:r>
              <a:rPr lang="en-US" sz="2400" dirty="0" smtClean="0"/>
              <a:t> </a:t>
            </a:r>
            <a:r>
              <a:rPr lang="en-US" sz="2400" dirty="0" err="1" smtClean="0"/>
              <a:t>chỉ</a:t>
            </a:r>
            <a:r>
              <a:rPr lang="en-US" sz="2400" dirty="0" smtClean="0"/>
              <a:t> </a:t>
            </a:r>
            <a:r>
              <a:rPr lang="en-US" sz="2400" dirty="0" err="1" smtClean="0"/>
              <a:t>nếu</a:t>
            </a:r>
            <a:r>
              <a:rPr lang="en-US" sz="2400" dirty="0" smtClean="0"/>
              <a:t> </a:t>
            </a:r>
            <a:r>
              <a:rPr lang="en-US" sz="2400" dirty="0" err="1" smtClean="0"/>
              <a:t>diễn</a:t>
            </a:r>
            <a:r>
              <a:rPr lang="en-US" sz="2400" dirty="0" smtClean="0"/>
              <a:t> </a:t>
            </a:r>
            <a:r>
              <a:rPr lang="en-US" sz="2400" dirty="0" err="1" smtClean="0"/>
              <a:t>dịch</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của</a:t>
            </a:r>
            <a:r>
              <a:rPr lang="en-US" sz="2400" dirty="0" smtClean="0"/>
              <a:t> </a:t>
            </a:r>
            <a:r>
              <a:rPr lang="en-US" sz="2400" dirty="0" err="1" smtClean="0"/>
              <a:t>biểu</a:t>
            </a:r>
            <a:r>
              <a:rPr lang="en-US" sz="2400" dirty="0" smtClean="0"/>
              <a:t> </a:t>
            </a:r>
            <a:r>
              <a:rPr lang="en-US" sz="2400" dirty="0" err="1" smtClean="0"/>
              <a:t>thức</a:t>
            </a:r>
            <a:r>
              <a:rPr lang="en-US" sz="2400" dirty="0" smtClean="0"/>
              <a:t> </a:t>
            </a:r>
            <a:r>
              <a:rPr lang="en-US" sz="2400" dirty="0" err="1" smtClean="0"/>
              <a:t>chọn</a:t>
            </a:r>
            <a:r>
              <a:rPr lang="en-US" sz="2400" dirty="0" smtClean="0"/>
              <a:t> E </a:t>
            </a:r>
            <a:r>
              <a:rPr lang="en-US" sz="2400" dirty="0" err="1" smtClean="0"/>
              <a:t>đối</a:t>
            </a:r>
            <a:r>
              <a:rPr lang="en-US" sz="2400" dirty="0" smtClean="0"/>
              <a:t> </a:t>
            </a:r>
            <a:r>
              <a:rPr lang="en-US" sz="2400" dirty="0" err="1" smtClean="0"/>
              <a:t>với</a:t>
            </a:r>
            <a:r>
              <a:rPr lang="en-US" sz="2400" dirty="0" smtClean="0"/>
              <a:t> </a:t>
            </a:r>
            <a:r>
              <a:rPr lang="en-US" sz="2400" dirty="0" err="1" smtClean="0"/>
              <a:t>bộ</a:t>
            </a:r>
            <a:r>
              <a:rPr lang="en-US" sz="2400" dirty="0" smtClean="0"/>
              <a:t> t </a:t>
            </a:r>
            <a:r>
              <a:rPr lang="en-US" sz="2400" dirty="0" err="1" smtClean="0"/>
              <a:t>nằm</a:t>
            </a:r>
            <a:r>
              <a:rPr lang="en-US" sz="2400" dirty="0" smtClean="0"/>
              <a:t> </a:t>
            </a:r>
            <a:r>
              <a:rPr lang="en-US" sz="2400" dirty="0" err="1" smtClean="0"/>
              <a:t>trong</a:t>
            </a:r>
            <a:r>
              <a:rPr lang="en-US" sz="2400" dirty="0" smtClean="0"/>
              <a:t> </a:t>
            </a:r>
            <a:r>
              <a:rPr lang="en-US" sz="2400" dirty="0" err="1" smtClean="0"/>
              <a:t>khoảng</a:t>
            </a:r>
            <a:r>
              <a:rPr lang="en-US" sz="2400" dirty="0" smtClean="0"/>
              <a:t> L,U</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err="1" smtClean="0"/>
              <a:t>Bộ</a:t>
            </a:r>
            <a:r>
              <a:rPr lang="en-US" sz="2400" dirty="0" smtClean="0"/>
              <a:t> t </a:t>
            </a:r>
            <a:r>
              <a:rPr lang="en-US" sz="2400" dirty="0" err="1" smtClean="0"/>
              <a:t>thỏa</a:t>
            </a:r>
            <a:r>
              <a:rPr lang="en-US" sz="2400" dirty="0" smtClean="0"/>
              <a:t> </a:t>
            </a:r>
            <a:r>
              <a:rPr lang="en-US" sz="2400" dirty="0" err="1" smtClean="0"/>
              <a:t>mãng</a:t>
            </a:r>
            <a:r>
              <a:rPr lang="en-US" sz="2400" dirty="0" smtClean="0"/>
              <a:t> </a:t>
            </a:r>
            <a:r>
              <a:rPr lang="en-US" sz="2400" dirty="0" err="1" smtClean="0"/>
              <a:t>phủ</a:t>
            </a:r>
            <a:r>
              <a:rPr lang="en-US" sz="2400" dirty="0" smtClean="0"/>
              <a:t> </a:t>
            </a:r>
            <a:r>
              <a:rPr lang="en-US" sz="2400" dirty="0" err="1" smtClean="0"/>
              <a:t>định</a:t>
            </a:r>
            <a:r>
              <a:rPr lang="en-US" sz="2400" dirty="0" smtClean="0"/>
              <a:t> </a:t>
            </a:r>
            <a:r>
              <a:rPr lang="en-US" sz="2400" dirty="0" err="1" smtClean="0"/>
              <a:t>của</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r>
              <a:rPr lang="en-US" sz="2400" dirty="0" smtClean="0"/>
              <a:t> </a:t>
            </a:r>
            <a:r>
              <a:rPr lang="en-US" sz="2400" dirty="0" err="1" smtClean="0"/>
              <a:t>nếu</a:t>
            </a:r>
            <a:r>
              <a:rPr lang="en-US" sz="2400" dirty="0" smtClean="0"/>
              <a:t> </a:t>
            </a:r>
            <a:r>
              <a:rPr lang="en-US" sz="2400" dirty="0" err="1" smtClean="0"/>
              <a:t>và</a:t>
            </a:r>
            <a:r>
              <a:rPr lang="en-US" sz="2400" dirty="0" smtClean="0"/>
              <a:t> </a:t>
            </a:r>
            <a:r>
              <a:rPr lang="en-US" sz="2400" dirty="0" err="1" smtClean="0"/>
              <a:t>chỉ</a:t>
            </a:r>
            <a:r>
              <a:rPr lang="en-US" sz="2400" dirty="0" smtClean="0"/>
              <a:t> </a:t>
            </a:r>
            <a:r>
              <a:rPr lang="en-US" sz="2400" dirty="0" err="1" smtClean="0"/>
              <a:t>nếu</a:t>
            </a:r>
            <a:r>
              <a:rPr lang="en-US" sz="2400" dirty="0" smtClean="0"/>
              <a:t> </a:t>
            </a:r>
            <a:r>
              <a:rPr lang="en-US" sz="2400" dirty="0" err="1" smtClean="0"/>
              <a:t>bộ</a:t>
            </a:r>
            <a:r>
              <a:rPr lang="en-US" sz="2400" dirty="0" smtClean="0"/>
              <a:t> t </a:t>
            </a:r>
            <a:r>
              <a:rPr lang="en-US" sz="2400" dirty="0" err="1" smtClean="0"/>
              <a:t>không</a:t>
            </a:r>
            <a:r>
              <a:rPr lang="en-US" sz="2400" dirty="0" smtClean="0"/>
              <a:t> </a:t>
            </a:r>
            <a:r>
              <a:rPr lang="en-US" sz="2400" dirty="0" err="1" smtClean="0"/>
              <a:t>thỏa</a:t>
            </a:r>
            <a:r>
              <a:rPr lang="en-US" sz="2400" dirty="0" smtClean="0"/>
              <a:t> </a:t>
            </a:r>
            <a:r>
              <a:rPr lang="en-US" sz="2400" dirty="0" err="1" smtClean="0"/>
              <a:t>mãng</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r>
              <a:rPr lang="en-US" sz="2400" dirty="0" smtClean="0"/>
              <a:t> </a:t>
            </a:r>
            <a:r>
              <a:rPr lang="en-US" sz="2400" dirty="0" err="1" smtClean="0"/>
              <a:t>đó</a:t>
            </a:r>
            <a:r>
              <a:rPr lang="en-US" sz="2400" dirty="0" smtClean="0"/>
              <a:t>.</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err="1" smtClean="0"/>
              <a:t>Bộ</a:t>
            </a:r>
            <a:r>
              <a:rPr lang="en-US" sz="2400" dirty="0" smtClean="0"/>
              <a:t> t </a:t>
            </a:r>
            <a:r>
              <a:rPr lang="en-US" sz="2400" dirty="0" err="1" smtClean="0"/>
              <a:t>thỏa</a:t>
            </a:r>
            <a:r>
              <a:rPr lang="en-US" sz="2400" dirty="0" smtClean="0"/>
              <a:t> </a:t>
            </a:r>
            <a:r>
              <a:rPr lang="en-US" sz="2400" dirty="0" err="1" smtClean="0"/>
              <a:t>mãng</a:t>
            </a:r>
            <a:r>
              <a:rPr lang="en-US" sz="2400" dirty="0" smtClean="0"/>
              <a:t> </a:t>
            </a:r>
            <a:r>
              <a:rPr lang="en-US" sz="2400" dirty="0" err="1" smtClean="0"/>
              <a:t>một</a:t>
            </a:r>
            <a:r>
              <a:rPr lang="en-US" sz="2400" dirty="0" smtClean="0"/>
              <a:t> </a:t>
            </a:r>
            <a:r>
              <a:rPr lang="en-US" sz="2400" dirty="0" err="1" smtClean="0"/>
              <a:t>hội</a:t>
            </a:r>
            <a:r>
              <a:rPr lang="en-US" sz="2400" dirty="0" smtClean="0"/>
              <a:t> logic </a:t>
            </a:r>
            <a:r>
              <a:rPr lang="en-US" sz="2400" dirty="0" err="1" smtClean="0"/>
              <a:t>hai</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r>
              <a:rPr lang="en-US" sz="2400" dirty="0" smtClean="0"/>
              <a:t> </a:t>
            </a:r>
            <a:r>
              <a:rPr lang="en-US" sz="2400" dirty="0" err="1" smtClean="0"/>
              <a:t>nếu</a:t>
            </a:r>
            <a:r>
              <a:rPr lang="en-US" sz="2400" dirty="0" smtClean="0"/>
              <a:t> </a:t>
            </a:r>
            <a:r>
              <a:rPr lang="en-US" sz="2400" dirty="0" err="1" smtClean="0"/>
              <a:t>và</a:t>
            </a:r>
            <a:r>
              <a:rPr lang="en-US" sz="2400" dirty="0" smtClean="0"/>
              <a:t> </a:t>
            </a:r>
            <a:r>
              <a:rPr lang="en-US" sz="2400" dirty="0" err="1" smtClean="0"/>
              <a:t>chỉ</a:t>
            </a:r>
            <a:r>
              <a:rPr lang="en-US" sz="2400" dirty="0" smtClean="0"/>
              <a:t> </a:t>
            </a:r>
            <a:r>
              <a:rPr lang="en-US" sz="2400" dirty="0" err="1" smtClean="0"/>
              <a:t>nếu</a:t>
            </a:r>
            <a:r>
              <a:rPr lang="en-US" sz="2400" dirty="0" smtClean="0"/>
              <a:t> </a:t>
            </a:r>
            <a:r>
              <a:rPr lang="en-US" sz="2400" dirty="0" err="1" smtClean="0"/>
              <a:t>nó</a:t>
            </a:r>
            <a:r>
              <a:rPr lang="en-US" sz="2400" dirty="0" smtClean="0"/>
              <a:t> </a:t>
            </a:r>
            <a:r>
              <a:rPr lang="en-US" sz="2400" dirty="0" err="1" smtClean="0"/>
              <a:t>thỏa</a:t>
            </a:r>
            <a:r>
              <a:rPr lang="en-US" sz="2400" dirty="0" smtClean="0"/>
              <a:t> </a:t>
            </a:r>
            <a:r>
              <a:rPr lang="en-US" sz="2400" dirty="0" err="1" smtClean="0"/>
              <a:t>mảng</a:t>
            </a:r>
            <a:r>
              <a:rPr lang="en-US" sz="2400" dirty="0" smtClean="0"/>
              <a:t> </a:t>
            </a:r>
            <a:r>
              <a:rPr lang="en-US" sz="2400" dirty="0" err="1" smtClean="0"/>
              <a:t>đồng</a:t>
            </a:r>
            <a:r>
              <a:rPr lang="en-US" sz="2400" dirty="0" smtClean="0"/>
              <a:t> </a:t>
            </a:r>
            <a:r>
              <a:rPr lang="en-US" sz="2400" dirty="0" err="1" smtClean="0"/>
              <a:t>thời</a:t>
            </a:r>
            <a:r>
              <a:rPr lang="en-US" sz="2400" dirty="0" smtClean="0"/>
              <a:t> </a:t>
            </a:r>
            <a:r>
              <a:rPr lang="en-US" sz="2400" dirty="0" err="1" smtClean="0"/>
              <a:t>cả</a:t>
            </a:r>
            <a:r>
              <a:rPr lang="en-US" sz="2400" dirty="0" smtClean="0"/>
              <a:t> </a:t>
            </a:r>
            <a:r>
              <a:rPr lang="en-US" sz="2400" dirty="0" err="1" smtClean="0"/>
              <a:t>hai</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r>
              <a:rPr lang="en-US" sz="2400" dirty="0" smtClean="0"/>
              <a:t>.</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err="1" smtClean="0"/>
              <a:t>Bộ</a:t>
            </a:r>
            <a:r>
              <a:rPr lang="en-US" sz="2400" dirty="0" smtClean="0"/>
              <a:t> t </a:t>
            </a:r>
            <a:r>
              <a:rPr lang="en-US" sz="2400" dirty="0" err="1" smtClean="0"/>
              <a:t>thỏa</a:t>
            </a:r>
            <a:r>
              <a:rPr lang="en-US" sz="2400" dirty="0" smtClean="0"/>
              <a:t> </a:t>
            </a:r>
            <a:r>
              <a:rPr lang="en-US" sz="2400" dirty="0" err="1" smtClean="0"/>
              <a:t>mãng</a:t>
            </a:r>
            <a:r>
              <a:rPr lang="en-US" sz="2400" dirty="0" smtClean="0"/>
              <a:t> </a:t>
            </a:r>
            <a:r>
              <a:rPr lang="en-US" sz="2400" dirty="0" err="1" smtClean="0"/>
              <a:t>một</a:t>
            </a:r>
            <a:r>
              <a:rPr lang="en-US" sz="2400" dirty="0" smtClean="0"/>
              <a:t> </a:t>
            </a:r>
            <a:r>
              <a:rPr lang="en-US" sz="2400" dirty="0" err="1" smtClean="0"/>
              <a:t>tuyển</a:t>
            </a:r>
            <a:r>
              <a:rPr lang="en-US" sz="2400" dirty="0" smtClean="0"/>
              <a:t> logic 2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r>
              <a:rPr lang="en-US" sz="2400" dirty="0" smtClean="0"/>
              <a:t> </a:t>
            </a:r>
            <a:r>
              <a:rPr lang="en-US" sz="2400" dirty="0" err="1" smtClean="0"/>
              <a:t>nếu</a:t>
            </a:r>
            <a:r>
              <a:rPr lang="en-US" sz="2400" dirty="0" smtClean="0"/>
              <a:t> </a:t>
            </a:r>
            <a:r>
              <a:rPr lang="en-US" sz="2400" dirty="0" err="1" smtClean="0"/>
              <a:t>và</a:t>
            </a:r>
            <a:r>
              <a:rPr lang="en-US" sz="2400" dirty="0" smtClean="0"/>
              <a:t> </a:t>
            </a:r>
            <a:r>
              <a:rPr lang="en-US" sz="2400" dirty="0" err="1" smtClean="0"/>
              <a:t>chỉ</a:t>
            </a:r>
            <a:r>
              <a:rPr lang="en-US" sz="2400" dirty="0" smtClean="0"/>
              <a:t> </a:t>
            </a:r>
            <a:r>
              <a:rPr lang="en-US" sz="2400" dirty="0" err="1" smtClean="0"/>
              <a:t>nếu</a:t>
            </a:r>
            <a:r>
              <a:rPr lang="en-US" sz="2400" dirty="0" smtClean="0"/>
              <a:t> </a:t>
            </a:r>
            <a:r>
              <a:rPr lang="en-US" sz="2400" dirty="0" err="1" smtClean="0"/>
              <a:t>nó</a:t>
            </a:r>
            <a:r>
              <a:rPr lang="en-US" sz="2400" dirty="0" smtClean="0"/>
              <a:t> </a:t>
            </a:r>
            <a:r>
              <a:rPr lang="en-US" sz="2400" dirty="0" err="1" smtClean="0"/>
              <a:t>thỏa</a:t>
            </a:r>
            <a:r>
              <a:rPr lang="en-US" sz="2400" dirty="0" smtClean="0"/>
              <a:t> </a:t>
            </a:r>
            <a:r>
              <a:rPr lang="en-US" sz="2400" dirty="0" err="1" smtClean="0"/>
              <a:t>mãng</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r>
              <a:rPr lang="en-US" sz="2400" dirty="0" smtClean="0"/>
              <a:t> </a:t>
            </a:r>
            <a:r>
              <a:rPr lang="en-US" sz="2400" dirty="0" err="1" smtClean="0"/>
              <a:t>này</a:t>
            </a:r>
            <a:r>
              <a:rPr lang="en-US" sz="2400" dirty="0" smtClean="0"/>
              <a:t> </a:t>
            </a:r>
            <a:r>
              <a:rPr lang="en-US" sz="2400" dirty="0" err="1" smtClean="0"/>
              <a:t>hoặc</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chọn</a:t>
            </a:r>
            <a:r>
              <a:rPr lang="en-US" sz="2400" dirty="0" smtClean="0"/>
              <a:t> </a:t>
            </a:r>
            <a:r>
              <a:rPr lang="en-US" sz="2400" dirty="0" err="1" smtClean="0"/>
              <a:t>kia</a:t>
            </a:r>
            <a:r>
              <a:rPr lang="en-US" sz="2400" dirty="0" smtClean="0"/>
              <a:t>.</a:t>
            </a:r>
            <a:endParaRPr lang="en-US" sz="24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15</a:t>
            </a:fld>
            <a:endParaRPr lang="en-US" sz="3200" dirty="0"/>
          </a:p>
        </p:txBody>
      </p:sp>
    </p:spTree>
    <p:extLst>
      <p:ext uri="{BB962C8B-B14F-4D97-AF65-F5344CB8AC3E}">
        <p14:creationId xmlns:p14="http://schemas.microsoft.com/office/powerpoint/2010/main" val="3453964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3771" y="2333896"/>
            <a:ext cx="11625943" cy="954107"/>
          </a:xfrm>
          <a:prstGeom prst="rect">
            <a:avLst/>
          </a:prstGeom>
          <a:noFill/>
        </p:spPr>
        <p:txBody>
          <a:bodyPr wrap="square" rtlCol="0">
            <a:spAutoFit/>
          </a:bodyPr>
          <a:lstStyle/>
          <a:p>
            <a:r>
              <a:rPr lang="en-US" sz="2800" dirty="0" err="1" smtClean="0"/>
              <a:t>Phép</a:t>
            </a:r>
            <a:r>
              <a:rPr lang="en-US" sz="2800" dirty="0" smtClean="0"/>
              <a:t> </a:t>
            </a:r>
            <a:r>
              <a:rPr lang="en-US" sz="2800" dirty="0" err="1" smtClean="0"/>
              <a:t>chọn</a:t>
            </a:r>
            <a:r>
              <a:rPr lang="en-US" sz="2800" dirty="0" smtClean="0"/>
              <a:t> </a:t>
            </a:r>
            <a:r>
              <a:rPr lang="en-US" sz="2800" dirty="0" err="1" smtClean="0"/>
              <a:t>trên</a:t>
            </a:r>
            <a:r>
              <a:rPr lang="en-US" sz="2800" dirty="0" smtClean="0"/>
              <a:t> r </a:t>
            </a:r>
            <a:r>
              <a:rPr lang="en-US" sz="2800" dirty="0" err="1" smtClean="0"/>
              <a:t>theo</a:t>
            </a:r>
            <a:r>
              <a:rPr lang="en-US" sz="2800" dirty="0" smtClean="0"/>
              <a:t> </a:t>
            </a:r>
            <a:r>
              <a:rPr lang="en-US" sz="2800" dirty="0" err="1" smtClean="0"/>
              <a:t>điều</a:t>
            </a:r>
            <a:r>
              <a:rPr lang="en-US" sz="2800" dirty="0" smtClean="0"/>
              <a:t> </a:t>
            </a:r>
            <a:r>
              <a:rPr lang="en-US" sz="2800" dirty="0" err="1" smtClean="0"/>
              <a:t>kiện</a:t>
            </a:r>
            <a:r>
              <a:rPr lang="en-US" sz="2800" dirty="0" smtClean="0"/>
              <a:t> </a:t>
            </a:r>
            <a:r>
              <a:rPr lang="en-US" sz="2800" dirty="0" err="1" smtClean="0"/>
              <a:t>chọn</a:t>
            </a:r>
            <a:r>
              <a:rPr lang="en-US" sz="2800" dirty="0" smtClean="0"/>
              <a:t> </a:t>
            </a:r>
            <a:r>
              <a:rPr lang="en-US" sz="2800" dirty="0" smtClean="0">
                <a:latin typeface="Arial" panose="020B0604020202020204" pitchFamily="34" charset="0"/>
                <a:cs typeface="Arial" panose="020B0604020202020204" pitchFamily="34" charset="0"/>
                <a:sym typeface="Symbol" panose="05050102010706020507" pitchFamily="18" charset="2"/>
              </a:rPr>
              <a:t>(phi) </a:t>
            </a:r>
            <a:r>
              <a:rPr lang="en-US" sz="2800" dirty="0" err="1" smtClean="0">
                <a:latin typeface="Arial" panose="020B0604020202020204" pitchFamily="34" charset="0"/>
                <a:cs typeface="Arial" panose="020B0604020202020204" pitchFamily="34" charset="0"/>
                <a:sym typeface="Symbol" panose="05050102010706020507" pitchFamily="18" charset="2"/>
              </a:rPr>
              <a:t>được</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định</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nghĩa</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Tập</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tất</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cả</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các</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bộ</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thỏa</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mãng</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điều</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kiện</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chọn</a:t>
            </a:r>
            <a:r>
              <a:rPr lang="en-US" sz="2800" dirty="0" smtClean="0">
                <a:latin typeface="Arial" panose="020B0604020202020204" pitchFamily="34" charset="0"/>
                <a:cs typeface="Arial" panose="020B0604020202020204" pitchFamily="34" charset="0"/>
                <a:sym typeface="Symbol" panose="05050102010706020507" pitchFamily="18" charset="2"/>
              </a:rPr>
              <a:t> </a:t>
            </a:r>
            <a:r>
              <a:rPr lang="en-US" sz="2800" dirty="0" err="1" smtClean="0">
                <a:latin typeface="Arial" panose="020B0604020202020204" pitchFamily="34" charset="0"/>
                <a:cs typeface="Arial" panose="020B0604020202020204" pitchFamily="34" charset="0"/>
                <a:sym typeface="Symbol" panose="05050102010706020507" pitchFamily="18" charset="2"/>
              </a:rPr>
              <a:t>đó</a:t>
            </a:r>
            <a:r>
              <a:rPr lang="en-US" sz="2800" dirty="0" smtClean="0">
                <a:latin typeface="Arial" panose="020B0604020202020204" pitchFamily="34" charset="0"/>
                <a:cs typeface="Arial" panose="020B0604020202020204" pitchFamily="34" charset="0"/>
                <a:sym typeface="Symbol" panose="05050102010706020507" pitchFamily="18" charset="2"/>
              </a:rPr>
              <a:t>.</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16</a:t>
            </a:fld>
            <a:endParaRPr lang="en-US" sz="3200" dirty="0"/>
          </a:p>
        </p:txBody>
      </p:sp>
    </p:spTree>
    <p:extLst>
      <p:ext uri="{BB962C8B-B14F-4D97-AF65-F5344CB8AC3E}">
        <p14:creationId xmlns:p14="http://schemas.microsoft.com/office/powerpoint/2010/main" val="1666839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C1E730-9EA9-48CD-B7AD-9139A5D91F4B}" type="slidenum">
              <a:rPr lang="en-US" smtClean="0"/>
              <a:t>17</a:t>
            </a:fld>
            <a:endParaRPr lang="en-US"/>
          </a:p>
        </p:txBody>
      </p:sp>
      <p:sp>
        <p:nvSpPr>
          <p:cNvPr id="5" name="Rectangle 4"/>
          <p:cNvSpPr/>
          <p:nvPr/>
        </p:nvSpPr>
        <p:spPr>
          <a:xfrm>
            <a:off x="0" y="0"/>
            <a:ext cx="12192000" cy="5509200"/>
          </a:xfrm>
          <a:prstGeom prst="rect">
            <a:avLst/>
          </a:prstGeom>
        </p:spPr>
        <p:txBody>
          <a:bodyPr wrap="square">
            <a:spAutoFit/>
          </a:bodyPr>
          <a:lstStyle/>
          <a:p>
            <a:r>
              <a:rPr lang="vi-VN" sz="3200" dirty="0">
                <a:solidFill>
                  <a:srgbClr val="000000"/>
                </a:solidFill>
                <a:latin typeface="TimesNewRomanPSMT"/>
              </a:rPr>
              <a:t>Cũng như trong các cơ sở dữ liệu truyền thống, ý nghĩa của </a:t>
            </a:r>
            <a:r>
              <a:rPr lang="vi-VN" sz="3200" i="1" dirty="0">
                <a:solidFill>
                  <a:srgbClr val="000000"/>
                </a:solidFill>
                <a:latin typeface="TimesNewRomanPS-ItalicMT"/>
              </a:rPr>
              <a:t>phép chiếu </a:t>
            </a:r>
            <a:r>
              <a:rPr lang="vi-VN" sz="3200" dirty="0" smtClean="0">
                <a:solidFill>
                  <a:srgbClr val="000000"/>
                </a:solidFill>
                <a:latin typeface="TimesNewRomanPSMT"/>
              </a:rPr>
              <a:t>các </a:t>
            </a:r>
            <a:r>
              <a:rPr lang="vi-VN" sz="3200" dirty="0">
                <a:solidFill>
                  <a:srgbClr val="000000"/>
                </a:solidFill>
                <a:latin typeface="TimesNewRomanPSMT"/>
              </a:rPr>
              <a:t>quan hệ URDB trên một tập thuộc tính là phục vụ cho việc trích một phần thông </a:t>
            </a:r>
            <a:r>
              <a:rPr lang="vi-VN" sz="3200" dirty="0" smtClean="0">
                <a:solidFill>
                  <a:srgbClr val="000000"/>
                </a:solidFill>
                <a:latin typeface="TimesNewRomanPSMT"/>
              </a:rPr>
              <a:t>tin</a:t>
            </a:r>
            <a:r>
              <a:rPr lang="en-US" sz="3200" dirty="0" smtClean="0">
                <a:solidFill>
                  <a:srgbClr val="000000"/>
                </a:solidFill>
                <a:latin typeface="TimesNewRomanPSMT"/>
              </a:rPr>
              <a:t> </a:t>
            </a:r>
            <a:r>
              <a:rPr lang="vi-VN" sz="3200" dirty="0" smtClean="0">
                <a:solidFill>
                  <a:srgbClr val="000000"/>
                </a:solidFill>
                <a:latin typeface="TimesNewRomanPSMT"/>
              </a:rPr>
              <a:t>của </a:t>
            </a:r>
            <a:r>
              <a:rPr lang="vi-VN" sz="3200" dirty="0">
                <a:solidFill>
                  <a:srgbClr val="000000"/>
                </a:solidFill>
                <a:latin typeface="TimesNewRomanPSMT"/>
              </a:rPr>
              <a:t>các đối tượng theo nhu cầu áp </a:t>
            </a:r>
            <a:r>
              <a:rPr lang="vi-VN" sz="3200" dirty="0" smtClean="0">
                <a:solidFill>
                  <a:srgbClr val="000000"/>
                </a:solidFill>
                <a:latin typeface="TimesNewRomanPSMT"/>
              </a:rPr>
              <a:t>dụng.</a:t>
            </a:r>
            <a:endParaRPr lang="en-US" sz="3200" dirty="0" smtClean="0">
              <a:solidFill>
                <a:srgbClr val="000000"/>
              </a:solidFill>
              <a:latin typeface="TimesNewRomanPSMT"/>
            </a:endParaRPr>
          </a:p>
          <a:p>
            <a:r>
              <a:rPr lang="vi-VN" sz="3200" dirty="0" smtClean="0">
                <a:solidFill>
                  <a:srgbClr val="000000"/>
                </a:solidFill>
                <a:latin typeface="TimesNewRomanPSMT"/>
              </a:rPr>
              <a:t>Phép </a:t>
            </a:r>
            <a:r>
              <a:rPr lang="vi-VN" sz="3200" dirty="0">
                <a:solidFill>
                  <a:srgbClr val="000000"/>
                </a:solidFill>
                <a:latin typeface="TimesNewRomanPSMT"/>
              </a:rPr>
              <a:t>chiếu các quan hệ xác suất như là </a:t>
            </a:r>
            <a:r>
              <a:rPr lang="vi-VN" sz="3200" dirty="0" smtClean="0">
                <a:solidFill>
                  <a:srgbClr val="000000"/>
                </a:solidFill>
                <a:latin typeface="TimesNewRomanPSMT"/>
              </a:rPr>
              <a:t>một</a:t>
            </a:r>
            <a:r>
              <a:rPr lang="en-US" sz="3200" dirty="0" smtClean="0">
                <a:solidFill>
                  <a:srgbClr val="000000"/>
                </a:solidFill>
                <a:latin typeface="TimesNewRomanPSMT"/>
              </a:rPr>
              <a:t> </a:t>
            </a:r>
            <a:r>
              <a:rPr lang="vi-VN" sz="3200" dirty="0" smtClean="0">
                <a:solidFill>
                  <a:srgbClr val="000000"/>
                </a:solidFill>
                <a:latin typeface="TimesNewRomanPSMT"/>
              </a:rPr>
              <a:t>mở </a:t>
            </a:r>
            <a:r>
              <a:rPr lang="vi-VN" sz="3200" dirty="0">
                <a:solidFill>
                  <a:srgbClr val="000000"/>
                </a:solidFill>
                <a:latin typeface="TimesNewRomanPSMT"/>
              </a:rPr>
              <a:t>rộng của phép chiếu quan hệ trong CSDL quan hệ truyền </a:t>
            </a:r>
            <a:r>
              <a:rPr lang="vi-VN" sz="3200" dirty="0" smtClean="0">
                <a:solidFill>
                  <a:srgbClr val="000000"/>
                </a:solidFill>
                <a:latin typeface="TimesNewRomanPSMT"/>
              </a:rPr>
              <a:t>thống</a:t>
            </a:r>
            <a:r>
              <a:rPr lang="en-US" sz="3200" dirty="0" smtClean="0">
                <a:solidFill>
                  <a:srgbClr val="000000"/>
                </a:solidFill>
                <a:latin typeface="TimesNewRomanPSMT"/>
              </a:rPr>
              <a:t>,</a:t>
            </a:r>
            <a:r>
              <a:rPr lang="vi-VN" sz="3200" dirty="0" smtClean="0">
                <a:solidFill>
                  <a:srgbClr val="000000"/>
                </a:solidFill>
                <a:latin typeface="TimesNewRomanPSMT"/>
              </a:rPr>
              <a:t> </a:t>
            </a:r>
            <a:r>
              <a:rPr lang="vi-VN" sz="3200" dirty="0">
                <a:solidFill>
                  <a:srgbClr val="000000"/>
                </a:solidFill>
                <a:latin typeface="TimesNewRomanPSMT"/>
              </a:rPr>
              <a:t>trong đó các bộ </a:t>
            </a:r>
            <a:r>
              <a:rPr lang="vi-VN" sz="3200" dirty="0" smtClean="0">
                <a:solidFill>
                  <a:srgbClr val="000000"/>
                </a:solidFill>
                <a:latin typeface="TimesNewRomanPSMT"/>
              </a:rPr>
              <a:t>có</a:t>
            </a:r>
            <a:r>
              <a:rPr lang="en-US" sz="3200" dirty="0" smtClean="0">
                <a:solidFill>
                  <a:srgbClr val="000000"/>
                </a:solidFill>
                <a:latin typeface="TimesNewRomanPSMT"/>
              </a:rPr>
              <a:t> </a:t>
            </a:r>
            <a:r>
              <a:rPr lang="vi-VN" sz="3200" dirty="0" smtClean="0">
                <a:solidFill>
                  <a:srgbClr val="000000"/>
                </a:solidFill>
                <a:latin typeface="TimesNewRomanPSMT"/>
              </a:rPr>
              <a:t>cùng </a:t>
            </a:r>
            <a:r>
              <a:rPr lang="vi-VN" sz="3200" dirty="0">
                <a:solidFill>
                  <a:srgbClr val="000000"/>
                </a:solidFill>
                <a:latin typeface="TimesNewRomanPSMT"/>
              </a:rPr>
              <a:t>giá trị thuộc tính phải được kết hợp thành một bộ trong quan hệ kết quả bằng </a:t>
            </a:r>
            <a:r>
              <a:rPr lang="vi-VN" sz="3200" dirty="0" smtClean="0">
                <a:solidFill>
                  <a:srgbClr val="000000"/>
                </a:solidFill>
                <a:latin typeface="TimesNewRomanPSMT"/>
              </a:rPr>
              <a:t>một</a:t>
            </a:r>
            <a:r>
              <a:rPr lang="en-US" sz="3200" dirty="0" smtClean="0">
                <a:solidFill>
                  <a:srgbClr val="000000"/>
                </a:solidFill>
                <a:latin typeface="TimesNewRomanPSMT"/>
              </a:rPr>
              <a:t> </a:t>
            </a:r>
            <a:r>
              <a:rPr lang="vi-VN" sz="3200" dirty="0" smtClean="0">
                <a:solidFill>
                  <a:srgbClr val="000000"/>
                </a:solidFill>
                <a:latin typeface="TimesNewRomanPSMT"/>
              </a:rPr>
              <a:t>chiến </a:t>
            </a:r>
            <a:r>
              <a:rPr lang="vi-VN" sz="3200" dirty="0">
                <a:solidFill>
                  <a:srgbClr val="000000"/>
                </a:solidFill>
                <a:latin typeface="TimesNewRomanPSMT"/>
              </a:rPr>
              <a:t>lược kết hợp xác </a:t>
            </a:r>
            <a:r>
              <a:rPr lang="vi-VN" sz="3200" dirty="0" smtClean="0">
                <a:solidFill>
                  <a:srgbClr val="000000"/>
                </a:solidFill>
                <a:latin typeface="TimesNewRomanPSMT"/>
              </a:rPr>
              <a:t>suất</a:t>
            </a:r>
            <a:r>
              <a:rPr lang="en-US" sz="3200" dirty="0" smtClean="0">
                <a:solidFill>
                  <a:srgbClr val="000000"/>
                </a:solidFill>
                <a:latin typeface="TimesNewRomanPSMT"/>
              </a:rPr>
              <a:t>.</a:t>
            </a:r>
          </a:p>
          <a:p>
            <a:r>
              <a:rPr lang="en-US" sz="3200" dirty="0" smtClean="0">
                <a:solidFill>
                  <a:srgbClr val="000000"/>
                </a:solidFill>
                <a:latin typeface="TimesNewRomanPSMT"/>
              </a:rPr>
              <a:t>Gio giới 2 thời gian nên nhóm em xin chỉ trình bày 2 phép.</a:t>
            </a:r>
          </a:p>
          <a:p>
            <a:r>
              <a:rPr lang="vi-VN" sz="3200" dirty="0"/>
              <a:t/>
            </a:r>
            <a:br>
              <a:rPr lang="vi-VN" sz="3200" dirty="0"/>
            </a:br>
            <a:endParaRPr lang="en-US" sz="3200" dirty="0"/>
          </a:p>
        </p:txBody>
      </p:sp>
    </p:spTree>
    <p:extLst>
      <p:ext uri="{BB962C8B-B14F-4D97-AF65-F5344CB8AC3E}">
        <p14:creationId xmlns:p14="http://schemas.microsoft.com/office/powerpoint/2010/main" val="3093718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C1E730-9EA9-48CD-B7AD-9139A5D91F4B}" type="slidenum">
              <a:rPr lang="en-US" smtClean="0"/>
              <a:t>18</a:t>
            </a:fld>
            <a:endParaRPr lang="en-US"/>
          </a:p>
        </p:txBody>
      </p:sp>
      <p:sp>
        <p:nvSpPr>
          <p:cNvPr id="3" name="TextBox 2"/>
          <p:cNvSpPr txBox="1"/>
          <p:nvPr/>
        </p:nvSpPr>
        <p:spPr>
          <a:xfrm>
            <a:off x="222070" y="244929"/>
            <a:ext cx="11678194" cy="3416320"/>
          </a:xfrm>
          <a:prstGeom prst="rect">
            <a:avLst/>
          </a:prstGeom>
          <a:noFill/>
        </p:spPr>
        <p:txBody>
          <a:bodyPr wrap="square" rtlCol="0">
            <a:spAutoFit/>
          </a:bodyPr>
          <a:lstStyle/>
          <a:p>
            <a:r>
              <a:rPr lang="en-US" sz="3600" smtClean="0"/>
              <a:t>Kính chào quý thầy cô, em xin trình bày tiếp về phép chiếu và những phần sau.</a:t>
            </a:r>
          </a:p>
          <a:p>
            <a:r>
              <a:rPr lang="en-US" sz="3600" smtClean="0"/>
              <a:t>Đối </a:t>
            </a:r>
            <a:r>
              <a:rPr lang="en-US" sz="3600" dirty="0" smtClean="0"/>
              <a:t>với phép chiếu</a:t>
            </a:r>
          </a:p>
          <a:p>
            <a:r>
              <a:rPr lang="en-US" sz="3600" dirty="0" smtClean="0"/>
              <a:t>Phép chiếu tương tự như phép chiếu trên quan hệ cổ điển, tuy hiên các bộ được chiếu xuống mà giống nhau về giá trị</a:t>
            </a:r>
          </a:p>
          <a:p>
            <a:r>
              <a:rPr lang="en-US" sz="3600" dirty="0" smtClean="0"/>
              <a:t>Thì chúng ta phải kết hợp xác suất.</a:t>
            </a:r>
            <a:endParaRPr lang="en-US" sz="3600" dirty="0"/>
          </a:p>
        </p:txBody>
      </p:sp>
    </p:spTree>
    <p:extLst>
      <p:ext uri="{BB962C8B-B14F-4D97-AF65-F5344CB8AC3E}">
        <p14:creationId xmlns:p14="http://schemas.microsoft.com/office/powerpoint/2010/main" val="3136897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C1E730-9EA9-48CD-B7AD-9139A5D91F4B}" type="slidenum">
              <a:rPr lang="en-US" smtClean="0"/>
              <a:t>19</a:t>
            </a:fld>
            <a:endParaRPr lang="en-US"/>
          </a:p>
        </p:txBody>
      </p:sp>
      <p:sp>
        <p:nvSpPr>
          <p:cNvPr id="3" name="TextBox 2"/>
          <p:cNvSpPr txBox="1"/>
          <p:nvPr/>
        </p:nvSpPr>
        <p:spPr>
          <a:xfrm>
            <a:off x="457200" y="754380"/>
            <a:ext cx="11325497" cy="3970318"/>
          </a:xfrm>
          <a:prstGeom prst="rect">
            <a:avLst/>
          </a:prstGeom>
          <a:noFill/>
        </p:spPr>
        <p:txBody>
          <a:bodyPr wrap="square" rtlCol="0">
            <a:spAutoFit/>
          </a:bodyPr>
          <a:lstStyle/>
          <a:p>
            <a:r>
              <a:rPr lang="en-US" sz="3600" dirty="0" smtClean="0"/>
              <a:t>Ví dụ: quan hệ bệnh nhân được chiếu xuống trên thuộc tính tên bệnh nhân và bệnh bệnh nhân.</a:t>
            </a:r>
          </a:p>
          <a:p>
            <a:endParaRPr lang="en-US" sz="3600" dirty="0"/>
          </a:p>
          <a:p>
            <a:r>
              <a:rPr lang="en-US" sz="3600" dirty="0" smtClean="0"/>
              <a:t>Trong quan hệ bệnh nhân này có bộ </a:t>
            </a:r>
            <a:r>
              <a:rPr lang="en-US" sz="3600" dirty="0"/>
              <a:t>thứ 2 và bộ thứ 4 có cùng giá trị tên và bệnh.</a:t>
            </a:r>
          </a:p>
          <a:p>
            <a:endParaRPr lang="en-US" sz="3600" dirty="0" smtClean="0"/>
          </a:p>
          <a:p>
            <a:endParaRPr lang="en-US" sz="3600" dirty="0" smtClean="0"/>
          </a:p>
        </p:txBody>
      </p:sp>
    </p:spTree>
    <p:extLst>
      <p:ext uri="{BB962C8B-B14F-4D97-AF65-F5344CB8AC3E}">
        <p14:creationId xmlns:p14="http://schemas.microsoft.com/office/powerpoint/2010/main" val="248527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7909" y="1576252"/>
            <a:ext cx="10641875"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Như</a:t>
            </a:r>
            <a:r>
              <a:rPr lang="en-US" sz="2800" dirty="0" smtClean="0"/>
              <a:t> </a:t>
            </a:r>
            <a:r>
              <a:rPr lang="en-US" sz="2800" dirty="0" err="1" smtClean="0"/>
              <a:t>chúng</a:t>
            </a:r>
            <a:r>
              <a:rPr lang="en-US" sz="2800" dirty="0" smtClean="0"/>
              <a:t> ta </a:t>
            </a:r>
            <a:r>
              <a:rPr lang="en-US" sz="2800" dirty="0" err="1" smtClean="0"/>
              <a:t>đã</a:t>
            </a:r>
            <a:r>
              <a:rPr lang="en-US" sz="2800" dirty="0" smtClean="0"/>
              <a:t> </a:t>
            </a:r>
            <a:r>
              <a:rPr lang="en-US" sz="2800" dirty="0" err="1" smtClean="0"/>
              <a:t>biết</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cơ</a:t>
            </a:r>
            <a:r>
              <a:rPr lang="en-US" sz="2800" dirty="0" smtClean="0"/>
              <a:t> </a:t>
            </a:r>
            <a:r>
              <a:rPr lang="en-US" sz="2800" dirty="0" err="1" smtClean="0"/>
              <a:t>sở</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truyền</a:t>
            </a:r>
            <a:r>
              <a:rPr lang="en-US" sz="2800" dirty="0" smtClean="0"/>
              <a:t> </a:t>
            </a:r>
            <a:r>
              <a:rPr lang="en-US" sz="2800" dirty="0" err="1" smtClean="0"/>
              <a:t>thống</a:t>
            </a:r>
            <a:r>
              <a:rPr lang="en-US" sz="2800" dirty="0" smtClean="0"/>
              <a:t> </a:t>
            </a:r>
            <a:r>
              <a:rPr lang="en-US" sz="2800" dirty="0" err="1" smtClean="0"/>
              <a:t>không</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và</a:t>
            </a:r>
            <a:r>
              <a:rPr lang="en-US" sz="2800" dirty="0" smtClean="0"/>
              <a:t> </a:t>
            </a:r>
            <a:r>
              <a:rPr lang="en-US" sz="2800" dirty="0" err="1" smtClean="0"/>
              <a:t>xử</a:t>
            </a:r>
            <a:r>
              <a:rPr lang="en-US" sz="2800" dirty="0" smtClean="0"/>
              <a:t> </a:t>
            </a:r>
            <a:r>
              <a:rPr lang="en-US" sz="2800" dirty="0" err="1" smtClean="0"/>
              <a:t>lí</a:t>
            </a:r>
            <a:r>
              <a:rPr lang="en-US" sz="2800" dirty="0" smtClean="0"/>
              <a:t> </a:t>
            </a:r>
            <a:r>
              <a:rPr lang="en-US" sz="2800" dirty="0" err="1" smtClean="0"/>
              <a:t>được</a:t>
            </a:r>
            <a:r>
              <a:rPr lang="en-US" sz="2800" dirty="0" smtClean="0"/>
              <a:t> </a:t>
            </a:r>
            <a:r>
              <a:rPr lang="en-US" sz="2800" dirty="0" err="1" smtClean="0"/>
              <a:t>thông</a:t>
            </a:r>
            <a:r>
              <a:rPr lang="en-US" sz="2800" dirty="0" smtClean="0"/>
              <a:t> tin </a:t>
            </a:r>
            <a:r>
              <a:rPr lang="en-US" sz="2800" dirty="0" err="1" smtClean="0"/>
              <a:t>không</a:t>
            </a:r>
            <a:r>
              <a:rPr lang="en-US" sz="2800" dirty="0" smtClean="0"/>
              <a:t> </a:t>
            </a:r>
            <a:r>
              <a:rPr lang="en-US" sz="2800" dirty="0" err="1" smtClean="0"/>
              <a:t>chắc</a:t>
            </a:r>
            <a:r>
              <a:rPr lang="en-US" sz="2800" dirty="0" smtClean="0"/>
              <a:t>  </a:t>
            </a:r>
            <a:r>
              <a:rPr lang="en-US" sz="2800" dirty="0" err="1" smtClean="0"/>
              <a:t>chắn</a:t>
            </a:r>
            <a:r>
              <a:rPr lang="en-US" sz="2800" dirty="0" smtClean="0"/>
              <a:t>.</a:t>
            </a:r>
          </a:p>
          <a:p>
            <a:pPr marL="285750" indent="-285750">
              <a:buFont typeface="Arial" panose="020B0604020202020204" pitchFamily="34" charset="0"/>
              <a:buChar char="•"/>
            </a:pPr>
            <a:r>
              <a:rPr lang="en-US" sz="2800" dirty="0" smtClean="0"/>
              <a:t>(</a:t>
            </a:r>
            <a:r>
              <a:rPr lang="en-US" sz="2800" dirty="0" err="1" smtClean="0"/>
              <a:t>Người</a:t>
            </a:r>
            <a:r>
              <a:rPr lang="en-US" sz="2800" dirty="0" smtClean="0"/>
              <a:t> ta </a:t>
            </a:r>
            <a:r>
              <a:rPr lang="en-US" sz="2800" dirty="0" err="1" smtClean="0"/>
              <a:t>hỏi</a:t>
            </a:r>
            <a:r>
              <a:rPr lang="en-US" sz="2800" dirty="0" smtClean="0"/>
              <a:t> </a:t>
            </a:r>
            <a:r>
              <a:rPr lang="en-US" sz="2800" dirty="0" err="1" smtClean="0"/>
              <a:t>thì</a:t>
            </a:r>
            <a:r>
              <a:rPr lang="en-US" sz="2800" dirty="0" smtClean="0"/>
              <a:t> </a:t>
            </a:r>
            <a:r>
              <a:rPr lang="en-US" sz="2800" dirty="0" err="1" smtClean="0"/>
              <a:t>mình</a:t>
            </a:r>
            <a:r>
              <a:rPr lang="en-US" sz="2800" dirty="0" smtClean="0"/>
              <a:t> </a:t>
            </a:r>
            <a:r>
              <a:rPr lang="en-US" sz="2800" dirty="0" err="1" smtClean="0"/>
              <a:t>mới</a:t>
            </a:r>
            <a:r>
              <a:rPr lang="en-US" sz="2800" dirty="0" smtClean="0"/>
              <a:t> </a:t>
            </a:r>
            <a:r>
              <a:rPr lang="en-US" sz="2800" dirty="0" err="1" smtClean="0"/>
              <a:t>đọc</a:t>
            </a:r>
            <a:r>
              <a:rPr lang="en-US" sz="2800" dirty="0" smtClean="0"/>
              <a:t> </a:t>
            </a:r>
            <a:r>
              <a:rPr lang="en-US" sz="2800" dirty="0" err="1" smtClean="0"/>
              <a:t>như</a:t>
            </a:r>
            <a:r>
              <a:rPr lang="en-US" sz="2800" dirty="0" smtClean="0"/>
              <a:t> </a:t>
            </a:r>
            <a:r>
              <a:rPr lang="en-US" sz="2800" dirty="0" err="1" smtClean="0"/>
              <a:t>sau</a:t>
            </a:r>
            <a:r>
              <a:rPr lang="en-US" sz="2800" dirty="0" smtClean="0"/>
              <a:t>: VD: </a:t>
            </a:r>
            <a:r>
              <a:rPr lang="en-US" sz="2800" dirty="0" err="1" smtClean="0"/>
              <a:t>Mô</a:t>
            </a:r>
            <a:r>
              <a:rPr lang="en-US" sz="2800" dirty="0" smtClean="0"/>
              <a:t> </a:t>
            </a:r>
            <a:r>
              <a:rPr lang="en-US" sz="2800" dirty="0" err="1" smtClean="0"/>
              <a:t>hình</a:t>
            </a:r>
            <a:r>
              <a:rPr lang="en-US" sz="2800" dirty="0" smtClean="0"/>
              <a:t> CSDL </a:t>
            </a:r>
            <a:r>
              <a:rPr lang="en-US" sz="2800" dirty="0" err="1" smtClean="0"/>
              <a:t>truyền</a:t>
            </a:r>
            <a:r>
              <a:rPr lang="en-US" sz="2800" dirty="0" smtClean="0"/>
              <a:t> </a:t>
            </a:r>
            <a:r>
              <a:rPr lang="en-US" sz="2800" dirty="0" err="1" smtClean="0"/>
              <a:t>thống</a:t>
            </a:r>
            <a:r>
              <a:rPr lang="en-US" sz="2800" dirty="0" smtClean="0"/>
              <a:t>) </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err="1" smtClean="0"/>
              <a:t>Vì</a:t>
            </a:r>
            <a:r>
              <a:rPr lang="en-US" sz="2800" dirty="0" smtClean="0"/>
              <a:t> </a:t>
            </a:r>
            <a:r>
              <a:rPr lang="en-US" sz="2800" dirty="0" err="1" smtClean="0"/>
              <a:t>vậy</a:t>
            </a:r>
            <a:r>
              <a:rPr lang="en-US" sz="2800" dirty="0" smtClean="0"/>
              <a:t>, </a:t>
            </a:r>
            <a:r>
              <a:rPr lang="en-US" sz="2800" dirty="0" err="1" smtClean="0"/>
              <a:t>đã</a:t>
            </a:r>
            <a:r>
              <a:rPr lang="en-US" sz="2800" dirty="0" smtClean="0"/>
              <a:t> </a:t>
            </a:r>
            <a:r>
              <a:rPr lang="en-US" sz="2800" dirty="0" err="1" smtClean="0"/>
              <a:t>có</a:t>
            </a:r>
            <a:r>
              <a:rPr lang="en-US" sz="2800" dirty="0" smtClean="0"/>
              <a:t> </a:t>
            </a:r>
            <a:r>
              <a:rPr lang="en-US" sz="2800" dirty="0" err="1" smtClean="0"/>
              <a:t>nhiều</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csdl</a:t>
            </a:r>
            <a:r>
              <a:rPr lang="en-US" sz="2800" dirty="0" smtClean="0"/>
              <a:t> </a:t>
            </a:r>
            <a:r>
              <a:rPr lang="en-US" sz="2800" dirty="0" err="1" smtClean="0"/>
              <a:t>quan</a:t>
            </a:r>
            <a:r>
              <a:rPr lang="en-US" sz="2800" dirty="0" smtClean="0"/>
              <a:t> </a:t>
            </a:r>
            <a:r>
              <a:rPr lang="en-US" sz="2800" dirty="0" err="1" smtClean="0"/>
              <a:t>hệ</a:t>
            </a:r>
            <a:r>
              <a:rPr lang="en-US" sz="2800" dirty="0" smtClean="0"/>
              <a:t> </a:t>
            </a:r>
            <a:r>
              <a:rPr lang="en-US" sz="2800" dirty="0" err="1" smtClean="0"/>
              <a:t>xác</a:t>
            </a:r>
            <a:r>
              <a:rPr lang="en-US" sz="2800" dirty="0" smtClean="0"/>
              <a:t> </a:t>
            </a:r>
            <a:r>
              <a:rPr lang="en-US" sz="2800" dirty="0" err="1" smtClean="0"/>
              <a:t>suất</a:t>
            </a:r>
            <a:r>
              <a:rPr lang="en-US" sz="2800" dirty="0" smtClean="0"/>
              <a:t>  </a:t>
            </a:r>
            <a:r>
              <a:rPr lang="en-US" sz="2800" dirty="0" err="1" smtClean="0"/>
              <a:t>được</a:t>
            </a:r>
            <a:r>
              <a:rPr lang="en-US" sz="2800" dirty="0" smtClean="0"/>
              <a:t> </a:t>
            </a:r>
            <a:r>
              <a:rPr lang="en-US" sz="2800" dirty="0" err="1" smtClean="0"/>
              <a:t>xây</a:t>
            </a:r>
            <a:r>
              <a:rPr lang="en-US" sz="2800" dirty="0" smtClean="0"/>
              <a:t> </a:t>
            </a:r>
            <a:r>
              <a:rPr lang="en-US" sz="2800" dirty="0" err="1" smtClean="0"/>
              <a:t>dựng</a:t>
            </a:r>
            <a:r>
              <a:rPr lang="en-US" sz="2800" dirty="0" smtClean="0"/>
              <a:t> </a:t>
            </a:r>
            <a:r>
              <a:rPr lang="en-US" sz="2800" dirty="0" err="1" smtClean="0"/>
              <a:t>để</a:t>
            </a:r>
            <a:r>
              <a:rPr lang="en-US" sz="2800" dirty="0" smtClean="0"/>
              <a:t> </a:t>
            </a:r>
            <a:r>
              <a:rPr lang="en-US" sz="2800" dirty="0" err="1" smtClean="0"/>
              <a:t>khắc</a:t>
            </a:r>
            <a:r>
              <a:rPr lang="en-US" sz="2800" dirty="0" smtClean="0"/>
              <a:t> </a:t>
            </a:r>
            <a:r>
              <a:rPr lang="en-US" sz="2800" dirty="0" err="1" smtClean="0"/>
              <a:t>phục</a:t>
            </a:r>
            <a:r>
              <a:rPr lang="en-US" sz="2800" dirty="0" smtClean="0"/>
              <a:t> </a:t>
            </a:r>
            <a:r>
              <a:rPr lang="en-US" sz="2800" dirty="0" err="1" smtClean="0"/>
              <a:t>hạn</a:t>
            </a:r>
            <a:r>
              <a:rPr lang="en-US" sz="2800" dirty="0" smtClean="0"/>
              <a:t> </a:t>
            </a:r>
            <a:r>
              <a:rPr lang="en-US" sz="2800" dirty="0" err="1" smtClean="0"/>
              <a:t>chế</a:t>
            </a:r>
            <a:r>
              <a:rPr lang="en-US" sz="2800" dirty="0" smtClean="0"/>
              <a:t> </a:t>
            </a:r>
            <a:r>
              <a:rPr lang="en-US" sz="2800" dirty="0" err="1" smtClean="0"/>
              <a:t>của</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csdl</a:t>
            </a:r>
            <a:r>
              <a:rPr lang="en-US" sz="2800" dirty="0" smtClean="0"/>
              <a:t> </a:t>
            </a:r>
            <a:r>
              <a:rPr lang="en-US" sz="2800" dirty="0" err="1" smtClean="0"/>
              <a:t>truyền</a:t>
            </a:r>
            <a:r>
              <a:rPr lang="en-US" sz="2800" dirty="0" smtClean="0"/>
              <a:t> </a:t>
            </a:r>
            <a:r>
              <a:rPr lang="en-US" sz="2800" dirty="0" err="1" smtClean="0"/>
              <a:t>thống</a:t>
            </a:r>
            <a:r>
              <a:rPr lang="en-US" sz="2800" dirty="0"/>
              <a:t>.</a:t>
            </a:r>
            <a:endParaRPr lang="en-US" sz="2800" dirty="0" smtClean="0"/>
          </a:p>
        </p:txBody>
      </p:sp>
      <p:sp>
        <p:nvSpPr>
          <p:cNvPr id="2" name="Slide Number Placeholder 1"/>
          <p:cNvSpPr>
            <a:spLocks noGrp="1"/>
          </p:cNvSpPr>
          <p:nvPr>
            <p:ph type="sldNum" sz="quarter" idx="12"/>
          </p:nvPr>
        </p:nvSpPr>
        <p:spPr/>
        <p:txBody>
          <a:bodyPr/>
          <a:lstStyle/>
          <a:p>
            <a:fld id="{F5C1E730-9EA9-48CD-B7AD-9139A5D91F4B}" type="slidenum">
              <a:rPr lang="en-US" sz="3200" smtClean="0"/>
              <a:t>2</a:t>
            </a:fld>
            <a:endParaRPr lang="en-US" sz="3200" dirty="0"/>
          </a:p>
        </p:txBody>
      </p:sp>
    </p:spTree>
    <p:extLst>
      <p:ext uri="{BB962C8B-B14F-4D97-AF65-F5344CB8AC3E}">
        <p14:creationId xmlns:p14="http://schemas.microsoft.com/office/powerpoint/2010/main" val="33075479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C1E730-9EA9-48CD-B7AD-9139A5D91F4B}" type="slidenum">
              <a:rPr lang="en-US" smtClean="0"/>
              <a:t>20</a:t>
            </a:fld>
            <a:endParaRPr lang="en-US"/>
          </a:p>
        </p:txBody>
      </p:sp>
      <p:sp>
        <p:nvSpPr>
          <p:cNvPr id="3" name="Rectangle 2"/>
          <p:cNvSpPr/>
          <p:nvPr/>
        </p:nvSpPr>
        <p:spPr>
          <a:xfrm>
            <a:off x="807720" y="636955"/>
            <a:ext cx="10325100" cy="2308324"/>
          </a:xfrm>
          <a:prstGeom prst="rect">
            <a:avLst/>
          </a:prstGeom>
        </p:spPr>
        <p:txBody>
          <a:bodyPr wrap="square">
            <a:spAutoFit/>
          </a:bodyPr>
          <a:lstStyle/>
          <a:p>
            <a:r>
              <a:rPr lang="en-US" sz="3600" dirty="0" smtClean="0"/>
              <a:t>Do cùng giá trị nên xác suất được kết hợp theo chiến lược tuyển độc lập.</a:t>
            </a:r>
          </a:p>
          <a:p>
            <a:r>
              <a:rPr lang="en-US" sz="3600" dirty="0" smtClean="0"/>
              <a:t>Và ta có kết quả là 3 bộ</a:t>
            </a:r>
          </a:p>
          <a:p>
            <a:r>
              <a:rPr lang="nl-NL" sz="3600" dirty="0"/>
              <a:t>[</a:t>
            </a:r>
            <a:r>
              <a:rPr lang="nl-NL" sz="3600" i="1" dirty="0"/>
              <a:t>L</a:t>
            </a:r>
            <a:r>
              <a:rPr lang="nl-NL" sz="3600" baseline="-25000" dirty="0"/>
              <a:t>1</a:t>
            </a:r>
            <a:r>
              <a:rPr lang="nl-NL" sz="3600" dirty="0"/>
              <a:t> + </a:t>
            </a:r>
            <a:r>
              <a:rPr lang="nl-NL" sz="3600" i="1" dirty="0"/>
              <a:t>L</a:t>
            </a:r>
            <a:r>
              <a:rPr lang="nl-NL" sz="3600" baseline="-25000" dirty="0"/>
              <a:t>2</a:t>
            </a:r>
            <a:r>
              <a:rPr lang="nl-NL" sz="3600" dirty="0"/>
              <a:t> – (</a:t>
            </a:r>
            <a:r>
              <a:rPr lang="nl-NL" sz="3600" i="1" dirty="0"/>
              <a:t>L</a:t>
            </a:r>
            <a:r>
              <a:rPr lang="nl-NL" sz="3600" baseline="-25000" dirty="0"/>
              <a:t>1</a:t>
            </a:r>
            <a:r>
              <a:rPr lang="nl-NL" sz="3600" dirty="0"/>
              <a:t>.</a:t>
            </a:r>
            <a:r>
              <a:rPr lang="nl-NL" sz="3600" i="1" dirty="0"/>
              <a:t>L</a:t>
            </a:r>
            <a:r>
              <a:rPr lang="nl-NL" sz="3600" baseline="-25000" dirty="0"/>
              <a:t>2</a:t>
            </a:r>
            <a:r>
              <a:rPr lang="nl-NL" sz="3600" dirty="0"/>
              <a:t>), </a:t>
            </a:r>
            <a:r>
              <a:rPr lang="nl-NL" sz="3600" i="1" dirty="0"/>
              <a:t>U</a:t>
            </a:r>
            <a:r>
              <a:rPr lang="nl-NL" sz="3600" baseline="-25000" dirty="0"/>
              <a:t>1</a:t>
            </a:r>
            <a:r>
              <a:rPr lang="nl-NL" sz="3600" dirty="0"/>
              <a:t>+</a:t>
            </a:r>
            <a:r>
              <a:rPr lang="nl-NL" sz="3600" i="1" dirty="0"/>
              <a:t>U</a:t>
            </a:r>
            <a:r>
              <a:rPr lang="nl-NL" sz="3600" baseline="-25000" dirty="0"/>
              <a:t>2</a:t>
            </a:r>
            <a:r>
              <a:rPr lang="nl-NL" sz="3600" dirty="0"/>
              <a:t>– (</a:t>
            </a:r>
            <a:r>
              <a:rPr lang="nl-NL" sz="3600" i="1" dirty="0"/>
              <a:t>U</a:t>
            </a:r>
            <a:r>
              <a:rPr lang="nl-NL" sz="3600" baseline="-25000" dirty="0"/>
              <a:t>1</a:t>
            </a:r>
            <a:r>
              <a:rPr lang="nl-NL" sz="3600" dirty="0"/>
              <a:t>.</a:t>
            </a:r>
            <a:r>
              <a:rPr lang="nl-NL" sz="3600" i="1" dirty="0"/>
              <a:t>U</a:t>
            </a:r>
            <a:r>
              <a:rPr lang="nl-NL" sz="3600" baseline="-25000" dirty="0"/>
              <a:t>2</a:t>
            </a:r>
            <a:r>
              <a:rPr lang="nl-NL" sz="3600" dirty="0"/>
              <a:t>)]</a:t>
            </a:r>
            <a:endParaRPr lang="en-US" sz="3600" dirty="0"/>
          </a:p>
        </p:txBody>
      </p:sp>
    </p:spTree>
    <p:extLst>
      <p:ext uri="{BB962C8B-B14F-4D97-AF65-F5344CB8AC3E}">
        <p14:creationId xmlns:p14="http://schemas.microsoft.com/office/powerpoint/2010/main" val="21479142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C1E730-9EA9-48CD-B7AD-9139A5D91F4B}" type="slidenum">
              <a:rPr lang="en-US" smtClean="0"/>
              <a:t>21</a:t>
            </a:fld>
            <a:endParaRPr lang="en-US"/>
          </a:p>
        </p:txBody>
      </p:sp>
      <p:sp>
        <p:nvSpPr>
          <p:cNvPr id="3" name="TextBox 2"/>
          <p:cNvSpPr txBox="1"/>
          <p:nvPr/>
        </p:nvSpPr>
        <p:spPr>
          <a:xfrm>
            <a:off x="1" y="336368"/>
            <a:ext cx="11994776" cy="2862322"/>
          </a:xfrm>
          <a:prstGeom prst="rect">
            <a:avLst/>
          </a:prstGeom>
          <a:noFill/>
        </p:spPr>
        <p:txBody>
          <a:bodyPr wrap="square" rtlCol="0">
            <a:spAutoFit/>
          </a:bodyPr>
          <a:lstStyle/>
          <a:p>
            <a:r>
              <a:rPr lang="en-US" sz="3600" dirty="0" smtClean="0"/>
              <a:t>- Phép kết tự nhiên cũng tương tự như phép kết tự nhiên trong cơ sở dữ liệu quan hệ truyền thống,</a:t>
            </a:r>
          </a:p>
          <a:p>
            <a:r>
              <a:rPr lang="en-US" sz="3600" dirty="0" smtClean="0"/>
              <a:t> - tương tự các bộ nối với nhau qua thuộc tính chung, nhưng giá trị thuộc tính chung được kết hợp lại quá một Chiến lược hội xác suất. </a:t>
            </a:r>
            <a:endParaRPr lang="en-US" sz="3600" dirty="0"/>
          </a:p>
        </p:txBody>
      </p:sp>
    </p:spTree>
    <p:extLst>
      <p:ext uri="{BB962C8B-B14F-4D97-AF65-F5344CB8AC3E}">
        <p14:creationId xmlns:p14="http://schemas.microsoft.com/office/powerpoint/2010/main" val="13473884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C1E730-9EA9-48CD-B7AD-9139A5D91F4B}" type="slidenum">
              <a:rPr lang="en-US" smtClean="0"/>
              <a:t>22</a:t>
            </a:fld>
            <a:endParaRPr lang="en-US"/>
          </a:p>
        </p:txBody>
      </p:sp>
      <p:sp>
        <p:nvSpPr>
          <p:cNvPr id="3" name="TextBox 2"/>
          <p:cNvSpPr txBox="1"/>
          <p:nvPr/>
        </p:nvSpPr>
        <p:spPr>
          <a:xfrm>
            <a:off x="1" y="336368"/>
            <a:ext cx="11994776" cy="2308324"/>
          </a:xfrm>
          <a:prstGeom prst="rect">
            <a:avLst/>
          </a:prstGeom>
          <a:noFill/>
        </p:spPr>
        <p:txBody>
          <a:bodyPr wrap="square" rtlCol="0">
            <a:spAutoFit/>
          </a:bodyPr>
          <a:lstStyle/>
          <a:p>
            <a:r>
              <a:rPr lang="en-US" sz="3600" dirty="0" smtClean="0"/>
              <a:t>-Ví dụ: ta có 2 quan hệ bệnh nhân cùng có thuộc tính chung là bệnh.</a:t>
            </a:r>
          </a:p>
          <a:p>
            <a:r>
              <a:rPr lang="en-US" sz="3600" dirty="0" smtClean="0"/>
              <a:t>Thì quan hệ patient1 kết tự nhiên theo chiến lược hội độc lập với quan hệ patient2 sẽ có kết quả như sau.</a:t>
            </a:r>
            <a:endParaRPr lang="en-US" sz="3600" dirty="0"/>
          </a:p>
        </p:txBody>
      </p:sp>
    </p:spTree>
    <p:extLst>
      <p:ext uri="{BB962C8B-B14F-4D97-AF65-F5344CB8AC3E}">
        <p14:creationId xmlns:p14="http://schemas.microsoft.com/office/powerpoint/2010/main" val="1846950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C1E730-9EA9-48CD-B7AD-9139A5D91F4B}" type="slidenum">
              <a:rPr lang="en-US" smtClean="0"/>
              <a:t>23</a:t>
            </a:fld>
            <a:endParaRPr lang="en-US"/>
          </a:p>
        </p:txBody>
      </p:sp>
      <p:sp>
        <p:nvSpPr>
          <p:cNvPr id="4" name="Rectangle 3"/>
          <p:cNvSpPr/>
          <p:nvPr/>
        </p:nvSpPr>
        <p:spPr>
          <a:xfrm>
            <a:off x="584044" y="375791"/>
            <a:ext cx="8026556" cy="1323439"/>
          </a:xfrm>
          <a:prstGeom prst="rect">
            <a:avLst/>
          </a:prstGeom>
        </p:spPr>
        <p:txBody>
          <a:bodyPr wrap="none">
            <a:spAutoFit/>
          </a:bodyPr>
          <a:lstStyle/>
          <a:p>
            <a:r>
              <a:rPr lang="nl-NL" sz="4000" dirty="0">
                <a:latin typeface="Times New Roman" panose="02020603050405020304" pitchFamily="18" charset="0"/>
                <a:ea typeface="Calibri" panose="020F0502020204030204" pitchFamily="34" charset="0"/>
              </a:rPr>
              <a:t>([</a:t>
            </a:r>
            <a:r>
              <a:rPr lang="nl-NL" sz="4000" i="1" dirty="0">
                <a:latin typeface="Times New Roman" panose="02020603050405020304" pitchFamily="18" charset="0"/>
                <a:ea typeface="Calibri" panose="020F0502020204030204" pitchFamily="34" charset="0"/>
              </a:rPr>
              <a:t>L</a:t>
            </a:r>
            <a:r>
              <a:rPr lang="nl-NL" sz="4000" baseline="-25000" dirty="0">
                <a:latin typeface="Times New Roman" panose="02020603050405020304" pitchFamily="18" charset="0"/>
                <a:ea typeface="Calibri" panose="020F0502020204030204" pitchFamily="34" charset="0"/>
              </a:rPr>
              <a:t>1</a:t>
            </a:r>
            <a:r>
              <a:rPr lang="nl-NL" sz="4000" dirty="0">
                <a:latin typeface="Times New Roman" panose="02020603050405020304" pitchFamily="18" charset="0"/>
                <a:ea typeface="Calibri" panose="020F0502020204030204" pitchFamily="34" charset="0"/>
              </a:rPr>
              <a:t>, </a:t>
            </a:r>
            <a:r>
              <a:rPr lang="nl-NL" sz="4000" i="1" dirty="0">
                <a:latin typeface="Times New Roman" panose="02020603050405020304" pitchFamily="18" charset="0"/>
                <a:ea typeface="Calibri" panose="020F0502020204030204" pitchFamily="34" charset="0"/>
              </a:rPr>
              <a:t>U</a:t>
            </a:r>
            <a:r>
              <a:rPr lang="nl-NL" sz="4000" baseline="-25000" dirty="0">
                <a:latin typeface="Times New Roman" panose="02020603050405020304" pitchFamily="18" charset="0"/>
                <a:ea typeface="Calibri" panose="020F0502020204030204" pitchFamily="34" charset="0"/>
              </a:rPr>
              <a:t>1</a:t>
            </a:r>
            <a:r>
              <a:rPr lang="nl-NL" sz="4000" dirty="0">
                <a:latin typeface="Times New Roman" panose="02020603050405020304" pitchFamily="18" charset="0"/>
                <a:ea typeface="Calibri" panose="020F0502020204030204" pitchFamily="34" charset="0"/>
              </a:rPr>
              <a:t>] </a:t>
            </a:r>
            <a:r>
              <a:rPr lang="nl-NL" sz="4000" dirty="0">
                <a:latin typeface="Cambria Math" panose="02040503050406030204" pitchFamily="18" charset="0"/>
                <a:ea typeface="Calibri" panose="020F0502020204030204" pitchFamily="34" charset="0"/>
                <a:cs typeface="Cambria Math" panose="02040503050406030204" pitchFamily="18" charset="0"/>
              </a:rPr>
              <a:t>⊗</a:t>
            </a:r>
            <a:r>
              <a:rPr lang="nl-NL" sz="4000" i="1" baseline="-25000" dirty="0">
                <a:latin typeface="Times New Roman" panose="02020603050405020304" pitchFamily="18" charset="0"/>
                <a:ea typeface="Calibri" panose="020F0502020204030204" pitchFamily="34" charset="0"/>
              </a:rPr>
              <a:t>in</a:t>
            </a:r>
            <a:r>
              <a:rPr lang="nl-NL" sz="4000" dirty="0">
                <a:latin typeface="Times New Roman" panose="02020603050405020304" pitchFamily="18" charset="0"/>
                <a:ea typeface="Calibri" panose="020F0502020204030204" pitchFamily="34" charset="0"/>
              </a:rPr>
              <a:t>[</a:t>
            </a:r>
            <a:r>
              <a:rPr lang="nl-NL" sz="4000" i="1" dirty="0">
                <a:latin typeface="Times New Roman" panose="02020603050405020304" pitchFamily="18" charset="0"/>
                <a:ea typeface="Calibri" panose="020F0502020204030204" pitchFamily="34" charset="0"/>
              </a:rPr>
              <a:t>L</a:t>
            </a:r>
            <a:r>
              <a:rPr lang="nl-NL" sz="4000" baseline="-25000" dirty="0">
                <a:latin typeface="Times New Roman" panose="02020603050405020304" pitchFamily="18" charset="0"/>
                <a:ea typeface="Calibri" panose="020F0502020204030204" pitchFamily="34" charset="0"/>
              </a:rPr>
              <a:t>2</a:t>
            </a:r>
            <a:r>
              <a:rPr lang="nl-NL" sz="4000" dirty="0">
                <a:latin typeface="Times New Roman" panose="02020603050405020304" pitchFamily="18" charset="0"/>
                <a:ea typeface="Calibri" panose="020F0502020204030204" pitchFamily="34" charset="0"/>
              </a:rPr>
              <a:t>, </a:t>
            </a:r>
            <a:r>
              <a:rPr lang="nl-NL" sz="4000" i="1" dirty="0">
                <a:latin typeface="Times New Roman" panose="02020603050405020304" pitchFamily="18" charset="0"/>
                <a:ea typeface="Calibri" panose="020F0502020204030204" pitchFamily="34" charset="0"/>
              </a:rPr>
              <a:t>U</a:t>
            </a:r>
            <a:r>
              <a:rPr lang="nl-NL" sz="4000" baseline="-25000" dirty="0">
                <a:latin typeface="Times New Roman" panose="02020603050405020304" pitchFamily="18" charset="0"/>
                <a:ea typeface="Calibri" panose="020F0502020204030204" pitchFamily="34" charset="0"/>
              </a:rPr>
              <a:t>2</a:t>
            </a:r>
            <a:r>
              <a:rPr lang="nl-NL" sz="4000" dirty="0">
                <a:latin typeface="Times New Roman" panose="02020603050405020304" pitchFamily="18" charset="0"/>
                <a:ea typeface="Calibri" panose="020F0502020204030204" pitchFamily="34" charset="0"/>
              </a:rPr>
              <a:t>]) ≡ [</a:t>
            </a:r>
            <a:r>
              <a:rPr lang="nl-NL" sz="4000" i="1" dirty="0">
                <a:latin typeface="Times New Roman" panose="02020603050405020304" pitchFamily="18" charset="0"/>
                <a:ea typeface="Calibri" panose="020F0502020204030204" pitchFamily="34" charset="0"/>
              </a:rPr>
              <a:t>L</a:t>
            </a:r>
            <a:r>
              <a:rPr lang="nl-NL" sz="4000" baseline="-25000" dirty="0">
                <a:latin typeface="Times New Roman" panose="02020603050405020304" pitchFamily="18" charset="0"/>
                <a:ea typeface="Calibri" panose="020F0502020204030204" pitchFamily="34" charset="0"/>
              </a:rPr>
              <a:t>1</a:t>
            </a:r>
            <a:r>
              <a:rPr lang="nl-NL" sz="4000" dirty="0">
                <a:latin typeface="Times New Roman" panose="02020603050405020304" pitchFamily="18" charset="0"/>
                <a:ea typeface="Calibri" panose="020F0502020204030204" pitchFamily="34" charset="0"/>
              </a:rPr>
              <a:t>.</a:t>
            </a:r>
            <a:r>
              <a:rPr lang="nl-NL" sz="4000" i="1" dirty="0">
                <a:latin typeface="Times New Roman" panose="02020603050405020304" pitchFamily="18" charset="0"/>
                <a:ea typeface="Calibri" panose="020F0502020204030204" pitchFamily="34" charset="0"/>
              </a:rPr>
              <a:t>L</a:t>
            </a:r>
            <a:r>
              <a:rPr lang="nl-NL" sz="4000" baseline="-25000" dirty="0">
                <a:latin typeface="Times New Roman" panose="02020603050405020304" pitchFamily="18" charset="0"/>
                <a:ea typeface="Calibri" panose="020F0502020204030204" pitchFamily="34" charset="0"/>
              </a:rPr>
              <a:t>2</a:t>
            </a:r>
            <a:r>
              <a:rPr lang="nl-NL" sz="4000" dirty="0">
                <a:latin typeface="Times New Roman" panose="02020603050405020304" pitchFamily="18" charset="0"/>
                <a:ea typeface="Calibri" panose="020F0502020204030204" pitchFamily="34" charset="0"/>
              </a:rPr>
              <a:t>, </a:t>
            </a:r>
            <a:r>
              <a:rPr lang="nl-NL" sz="4000" i="1" dirty="0">
                <a:latin typeface="Times New Roman" panose="02020603050405020304" pitchFamily="18" charset="0"/>
                <a:ea typeface="Calibri" panose="020F0502020204030204" pitchFamily="34" charset="0"/>
              </a:rPr>
              <a:t>U</a:t>
            </a:r>
            <a:r>
              <a:rPr lang="nl-NL" sz="4000" baseline="-25000" dirty="0">
                <a:latin typeface="Times New Roman" panose="02020603050405020304" pitchFamily="18" charset="0"/>
                <a:ea typeface="Calibri" panose="020F0502020204030204" pitchFamily="34" charset="0"/>
              </a:rPr>
              <a:t>1</a:t>
            </a:r>
            <a:r>
              <a:rPr lang="nl-NL" sz="4000" dirty="0">
                <a:latin typeface="Times New Roman" panose="02020603050405020304" pitchFamily="18" charset="0"/>
                <a:ea typeface="Calibri" panose="020F0502020204030204" pitchFamily="34" charset="0"/>
              </a:rPr>
              <a:t>.</a:t>
            </a:r>
            <a:r>
              <a:rPr lang="nl-NL" sz="4000" i="1" dirty="0">
                <a:latin typeface="Times New Roman" panose="02020603050405020304" pitchFamily="18" charset="0"/>
                <a:ea typeface="Calibri" panose="020F0502020204030204" pitchFamily="34" charset="0"/>
              </a:rPr>
              <a:t>U</a:t>
            </a:r>
            <a:r>
              <a:rPr lang="nl-NL" sz="4000" baseline="-25000" dirty="0">
                <a:latin typeface="Times New Roman" panose="02020603050405020304" pitchFamily="18" charset="0"/>
                <a:ea typeface="Calibri" panose="020F0502020204030204" pitchFamily="34" charset="0"/>
              </a:rPr>
              <a:t>2</a:t>
            </a:r>
            <a:r>
              <a:rPr lang="nl-NL" sz="4000" dirty="0" smtClean="0">
                <a:latin typeface="Times New Roman" panose="02020603050405020304" pitchFamily="18" charset="0"/>
                <a:ea typeface="Calibri" panose="020F0502020204030204" pitchFamily="34" charset="0"/>
              </a:rPr>
              <a:t>]</a:t>
            </a:r>
          </a:p>
          <a:p>
            <a:r>
              <a:rPr lang="en-US" sz="4000" b="1" dirty="0" smtClean="0">
                <a:latin typeface="Times New Roman" panose="02020603050405020304" pitchFamily="18" charset="0"/>
                <a:cs typeface="Times New Roman" panose="02020603050405020304" pitchFamily="18" charset="0"/>
              </a:rPr>
              <a:t>Hepatitis viêm gan.</a:t>
            </a:r>
            <a:endParaRPr lang="en-US" sz="4000" dirty="0"/>
          </a:p>
        </p:txBody>
      </p:sp>
    </p:spTree>
    <p:extLst>
      <p:ext uri="{BB962C8B-B14F-4D97-AF65-F5344CB8AC3E}">
        <p14:creationId xmlns:p14="http://schemas.microsoft.com/office/powerpoint/2010/main" val="17060639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7680" y="548640"/>
            <a:ext cx="10937966" cy="5509200"/>
          </a:xfrm>
          <a:prstGeom prst="rect">
            <a:avLst/>
          </a:prstGeom>
          <a:noFill/>
        </p:spPr>
        <p:txBody>
          <a:bodyPr wrap="square" rtlCol="0">
            <a:spAutoFit/>
          </a:bodyPr>
          <a:lstStyle/>
          <a:p>
            <a:r>
              <a:rPr lang="en-US" sz="3200" dirty="0" smtClean="0"/>
              <a:t>- Trong khóa luận chúng em đã thực hiện hệ quản trị cho mô hình lý thuyết vừa rồi.</a:t>
            </a:r>
          </a:p>
          <a:p>
            <a:r>
              <a:rPr lang="en-US" sz="3200" dirty="0" smtClean="0"/>
              <a:t>- Xây dựng tương tự như hệ quan trị cơ sở dữ liệu cổ điển:</a:t>
            </a:r>
          </a:p>
          <a:p>
            <a:r>
              <a:rPr lang="en-US" sz="3200" dirty="0" smtClean="0"/>
              <a:t>- Nó có thể thực hiện định nghĩa dữ liệu: tạo lược đồ, tạo quan hệ, thêm bớt các bộ, thực thi các câu truy vấn bằng ngôn ngữ sql gần giống với một hệ quản trị thực mà chúng ta đã từng biết trong chương trình đại học.</a:t>
            </a:r>
          </a:p>
          <a:p>
            <a:r>
              <a:rPr lang="en-US" sz="3200" dirty="0" smtClean="0"/>
              <a:t>- Nội dung trình trình bày của hệ quản trị này gồm 3 phần:</a:t>
            </a:r>
          </a:p>
          <a:p>
            <a:r>
              <a:rPr lang="en-US" sz="3200" dirty="0" smtClean="0"/>
              <a:t>+ </a:t>
            </a:r>
          </a:p>
          <a:p>
            <a:r>
              <a:rPr lang="en-US" sz="3200" dirty="0" smtClean="0"/>
              <a:t>+</a:t>
            </a:r>
          </a:p>
          <a:p>
            <a:r>
              <a:rPr lang="en-US" sz="3200" dirty="0" smtClean="0"/>
              <a:t>+ Thao tác xử lý của hệ quản trị.</a:t>
            </a:r>
            <a:endParaRPr lang="en-US" sz="32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24</a:t>
            </a:fld>
            <a:endParaRPr lang="en-US" sz="3200" dirty="0"/>
          </a:p>
        </p:txBody>
      </p:sp>
    </p:spTree>
    <p:extLst>
      <p:ext uri="{BB962C8B-B14F-4D97-AF65-F5344CB8AC3E}">
        <p14:creationId xmlns:p14="http://schemas.microsoft.com/office/powerpoint/2010/main" val="40475121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1257" y="304800"/>
            <a:ext cx="11634651" cy="4031873"/>
          </a:xfrm>
          <a:prstGeom prst="rect">
            <a:avLst/>
          </a:prstGeom>
          <a:noFill/>
        </p:spPr>
        <p:txBody>
          <a:bodyPr wrap="square" rtlCol="0">
            <a:spAutoFit/>
          </a:bodyPr>
          <a:lstStyle/>
          <a:p>
            <a:r>
              <a:rPr lang="en-US" sz="3200" dirty="0" smtClean="0"/>
              <a:t>Kiến trúc mô hình này gồm 3 lớn</a:t>
            </a:r>
          </a:p>
          <a:p>
            <a:r>
              <a:rPr lang="en-US" sz="3200" dirty="0" smtClean="0"/>
              <a:t>- Tầng thứ nhất là lớp biểu diễn, cho phép tương tác giữa người dùng và hệ thống, cụ thể là cho phép biểu diễn các dữ liệu, truy vấn, tạo các lược đồ và quan hệ.</a:t>
            </a:r>
          </a:p>
          <a:p>
            <a:r>
              <a:rPr lang="en-US" sz="3200" dirty="0" smtClean="0"/>
              <a:t>- Lớp xử lý, lớp thực hiện các chức năng của mô hình bao gồm thực hiện: định nghĩa bộ ba xác suất, xử lý dữ liệu, thực thi truy vấn.</a:t>
            </a:r>
          </a:p>
          <a:p>
            <a:r>
              <a:rPr lang="en-US" sz="3200" dirty="0" smtClean="0"/>
              <a:t>- Lớp thứ 3: sử dụng một hệ quản trị cở sở dữ liệu mã nguồn mở  đó là SQL để lưu trữ dữ liệu cơ sở. </a:t>
            </a:r>
            <a:endParaRPr lang="en-US" sz="32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25</a:t>
            </a:fld>
            <a:endParaRPr lang="en-US" sz="3200" dirty="0"/>
          </a:p>
        </p:txBody>
      </p:sp>
    </p:spTree>
    <p:extLst>
      <p:ext uri="{BB962C8B-B14F-4D97-AF65-F5344CB8AC3E}">
        <p14:creationId xmlns:p14="http://schemas.microsoft.com/office/powerpoint/2010/main" val="3598495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C1E730-9EA9-48CD-B7AD-9139A5D91F4B}" type="slidenum">
              <a:rPr lang="en-US" smtClean="0"/>
              <a:t>26</a:t>
            </a:fld>
            <a:endParaRPr lang="en-US"/>
          </a:p>
        </p:txBody>
      </p:sp>
      <p:sp>
        <p:nvSpPr>
          <p:cNvPr id="5" name="Rectangle 4"/>
          <p:cNvSpPr/>
          <p:nvPr/>
        </p:nvSpPr>
        <p:spPr>
          <a:xfrm>
            <a:off x="0" y="1"/>
            <a:ext cx="12192000" cy="5262979"/>
          </a:xfrm>
          <a:prstGeom prst="rect">
            <a:avLst/>
          </a:prstGeom>
        </p:spPr>
        <p:txBody>
          <a:bodyPr wrap="square">
            <a:spAutoFit/>
          </a:bodyPr>
          <a:lstStyle/>
          <a:p>
            <a:r>
              <a:rPr lang="en-US" sz="4800" dirty="0" smtClean="0"/>
              <a:t>Để hiện thực mô hình này chúng em phải thực hiện nhiều việc:</a:t>
            </a:r>
          </a:p>
          <a:p>
            <a:r>
              <a:rPr lang="en-US" sz="4800" dirty="0" smtClean="0"/>
              <a:t>Đầu tiên về Xây dựng giao diện</a:t>
            </a:r>
            <a:r>
              <a:rPr lang="en-US" sz="4800" dirty="0"/>
              <a:t> </a:t>
            </a:r>
            <a:r>
              <a:rPr lang="en-US" sz="4800" dirty="0" smtClean="0"/>
              <a:t>người dùng chúng em sử dụng devexperss..</a:t>
            </a:r>
          </a:p>
          <a:p>
            <a:r>
              <a:rPr lang="en-US" sz="4800" dirty="0" smtClean="0"/>
              <a:t>Cho phép....</a:t>
            </a:r>
          </a:p>
          <a:p>
            <a:r>
              <a:rPr lang="en-US" sz="4800" dirty="0" smtClean="0"/>
              <a:t>Việc hiển thị và nhập dữ liệu chúng em sử dụng DataGridView.</a:t>
            </a:r>
            <a:endParaRPr lang="en-US" sz="4800" dirty="0"/>
          </a:p>
        </p:txBody>
      </p:sp>
    </p:spTree>
    <p:extLst>
      <p:ext uri="{BB962C8B-B14F-4D97-AF65-F5344CB8AC3E}">
        <p14:creationId xmlns:p14="http://schemas.microsoft.com/office/powerpoint/2010/main" val="4781211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C1E730-9EA9-48CD-B7AD-9139A5D91F4B}" type="slidenum">
              <a:rPr lang="en-US" smtClean="0"/>
              <a:t>27</a:t>
            </a:fld>
            <a:endParaRPr lang="en-US"/>
          </a:p>
        </p:txBody>
      </p:sp>
      <p:sp>
        <p:nvSpPr>
          <p:cNvPr id="3" name="TextBox 2"/>
          <p:cNvSpPr txBox="1"/>
          <p:nvPr/>
        </p:nvSpPr>
        <p:spPr>
          <a:xfrm>
            <a:off x="502920" y="662940"/>
            <a:ext cx="2561920" cy="369332"/>
          </a:xfrm>
          <a:prstGeom prst="rect">
            <a:avLst/>
          </a:prstGeom>
          <a:noFill/>
        </p:spPr>
        <p:txBody>
          <a:bodyPr wrap="none" rtlCol="0">
            <a:spAutoFit/>
          </a:bodyPr>
          <a:lstStyle/>
          <a:p>
            <a:r>
              <a:rPr lang="en-US" dirty="0" smtClean="0"/>
              <a:t>Các lớp chính, nói nhanh.</a:t>
            </a:r>
          </a:p>
        </p:txBody>
      </p:sp>
    </p:spTree>
    <p:extLst>
      <p:ext uri="{BB962C8B-B14F-4D97-AF65-F5344CB8AC3E}">
        <p14:creationId xmlns:p14="http://schemas.microsoft.com/office/powerpoint/2010/main" val="1777765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C1E730-9EA9-48CD-B7AD-9139A5D91F4B}" type="slidenum">
              <a:rPr lang="en-US" sz="3200" smtClean="0"/>
              <a:t>28</a:t>
            </a:fld>
            <a:endParaRPr lang="en-US" sz="3200" dirty="0"/>
          </a:p>
        </p:txBody>
      </p:sp>
      <p:sp>
        <p:nvSpPr>
          <p:cNvPr id="3" name="TextBox 2"/>
          <p:cNvSpPr txBox="1"/>
          <p:nvPr/>
        </p:nvSpPr>
        <p:spPr>
          <a:xfrm>
            <a:off x="274320" y="708660"/>
            <a:ext cx="10183622" cy="1200329"/>
          </a:xfrm>
          <a:prstGeom prst="rect">
            <a:avLst/>
          </a:prstGeom>
          <a:noFill/>
        </p:spPr>
        <p:txBody>
          <a:bodyPr wrap="none" rtlCol="0">
            <a:spAutoFit/>
          </a:bodyPr>
          <a:lstStyle/>
          <a:p>
            <a:r>
              <a:rPr lang="en-US" sz="3600" dirty="0" smtClean="0"/>
              <a:t>Khối xử lý truy vấn được xây dựng chính trên 2 lớp là:</a:t>
            </a:r>
          </a:p>
          <a:p>
            <a:r>
              <a:rPr lang="en-US" sz="3600" dirty="0" smtClean="0"/>
              <a:t>Ngoài ra còn sửa dụng các lớp hỗ trợ như:</a:t>
            </a:r>
            <a:endParaRPr lang="en-US" sz="3600" dirty="0"/>
          </a:p>
        </p:txBody>
      </p:sp>
    </p:spTree>
    <p:extLst>
      <p:ext uri="{BB962C8B-B14F-4D97-AF65-F5344CB8AC3E}">
        <p14:creationId xmlns:p14="http://schemas.microsoft.com/office/powerpoint/2010/main" val="12966115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C1E730-9EA9-48CD-B7AD-9139A5D91F4B}" type="slidenum">
              <a:rPr lang="en-US" sz="3200" smtClean="0"/>
              <a:t>29</a:t>
            </a:fld>
            <a:endParaRPr lang="en-US" sz="3200" dirty="0"/>
          </a:p>
        </p:txBody>
      </p:sp>
    </p:spTree>
    <p:extLst>
      <p:ext uri="{BB962C8B-B14F-4D97-AF65-F5344CB8AC3E}">
        <p14:creationId xmlns:p14="http://schemas.microsoft.com/office/powerpoint/2010/main" val="2792374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8971" y="818606"/>
            <a:ext cx="11086012" cy="2800767"/>
          </a:xfrm>
          <a:prstGeom prst="rect">
            <a:avLst/>
          </a:prstGeom>
          <a:noFill/>
        </p:spPr>
        <p:txBody>
          <a:bodyPr wrap="square" rtlCol="0">
            <a:spAutoFit/>
          </a:bodyPr>
          <a:lstStyle/>
          <a:p>
            <a:pPr marL="342900" lvl="2" indent="-342900">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Tuy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nhiên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chưa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mô</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hình</a:t>
            </a:r>
            <a:r>
              <a:rPr lang="en-US" sz="2800" dirty="0" smtClean="0">
                <a:latin typeface="Arial" panose="020B0604020202020204" pitchFamily="34" charset="0"/>
                <a:cs typeface="Arial" panose="020B0604020202020204" pitchFamily="34" charset="0"/>
              </a:rPr>
              <a:t> </a:t>
            </a:r>
            <a:r>
              <a:rPr lang="en-US" sz="2800" dirty="0" err="1" smtClean="0"/>
              <a:t>nào</a:t>
            </a:r>
            <a:r>
              <a:rPr lang="en-US" sz="2800" dirty="0" smtClean="0"/>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bao</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quát</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hết</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mọi</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khía</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cạnh</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smtClean="0">
                <a:effectLst>
                  <a:glow>
                    <a:srgbClr val="000000"/>
                  </a:glow>
                  <a:reflection stA="0" endPos="0" fadeDir="0" sx="0" sy="0"/>
                </a:effectLst>
                <a:latin typeface="Arial" panose="020B0604020202020204" pitchFamily="34" charset="0"/>
                <a:cs typeface="Arial" panose="020B0604020202020204" pitchFamily="34" charset="0"/>
              </a:rPr>
              <a:t>về</a:t>
            </a:r>
            <a:r>
              <a:rPr lang="en-US" sz="2800" dirty="0" smtClean="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smtClean="0">
                <a:effectLst>
                  <a:glow>
                    <a:srgbClr val="000000"/>
                  </a:glow>
                  <a:reflection stA="0" endPos="0" fadeDir="0" sx="0" sy="0"/>
                </a:effectLst>
                <a:latin typeface="Arial" panose="020B0604020202020204" pitchFamily="34" charset="0"/>
                <a:cs typeface="Arial" panose="020B0604020202020204" pitchFamily="34" charset="0"/>
              </a:rPr>
              <a:t>thông</a:t>
            </a:r>
            <a:r>
              <a:rPr lang="en-US" sz="2800" dirty="0" smtClean="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a:effectLst>
                  <a:glow>
                    <a:srgbClr val="000000"/>
                  </a:glow>
                  <a:reflection stA="0" endPos="0" fadeDir="0" sx="0" sy="0"/>
                </a:effectLst>
                <a:latin typeface="Arial" panose="020B0604020202020204" pitchFamily="34" charset="0"/>
                <a:cs typeface="Arial" panose="020B0604020202020204" pitchFamily="34" charset="0"/>
              </a:rPr>
              <a:t>tin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không</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chắn</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chắn</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smtClean="0">
                <a:effectLst>
                  <a:glow>
                    <a:srgbClr val="000000"/>
                  </a:glow>
                  <a:reflection stA="0" endPos="0" fadeDir="0" sx="0" sy="0"/>
                </a:effectLst>
                <a:latin typeface="Arial" panose="020B0604020202020204" pitchFamily="34" charset="0"/>
                <a:cs typeface="Arial" panose="020B0604020202020204" pitchFamily="34" charset="0"/>
              </a:rPr>
              <a:t>và</a:t>
            </a:r>
            <a:r>
              <a:rPr lang="en-US" sz="2800" dirty="0" smtClean="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smtClean="0">
                <a:effectLst>
                  <a:glow>
                    <a:srgbClr val="000000"/>
                  </a:glow>
                  <a:reflection stA="0" endPos="0" fadeDir="0" sx="0" sy="0"/>
                </a:effectLst>
                <a:latin typeface="Arial" panose="020B0604020202020204" pitchFamily="34" charset="0"/>
                <a:cs typeface="Arial" panose="020B0604020202020204" pitchFamily="34" charset="0"/>
              </a:rPr>
              <a:t>không</a:t>
            </a:r>
            <a:r>
              <a:rPr lang="en-US" sz="2800" dirty="0" smtClean="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smtClean="0">
                <a:effectLst>
                  <a:glow>
                    <a:srgbClr val="000000"/>
                  </a:glow>
                  <a:reflection stA="0" endPos="0" fadeDir="0" sx="0" sy="0"/>
                </a:effectLst>
                <a:latin typeface="Arial" panose="020B0604020202020204" pitchFamily="34" charset="0"/>
                <a:cs typeface="Arial" panose="020B0604020202020204" pitchFamily="34" charset="0"/>
              </a:rPr>
              <a:t>chính</a:t>
            </a:r>
            <a:r>
              <a:rPr lang="en-US" sz="2800" dirty="0" smtClean="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smtClean="0">
                <a:effectLst>
                  <a:glow>
                    <a:srgbClr val="000000"/>
                  </a:glow>
                  <a:reflection stA="0" endPos="0" fadeDir="0" sx="0" sy="0"/>
                </a:effectLst>
                <a:latin typeface="Arial" panose="020B0604020202020204" pitchFamily="34" charset="0"/>
                <a:cs typeface="Arial" panose="020B0604020202020204" pitchFamily="34" charset="0"/>
              </a:rPr>
              <a:t>xác</a:t>
            </a:r>
            <a:endParaRPr lang="en-US" sz="2800" dirty="0" smtClean="0">
              <a:effectLst>
                <a:glow>
                  <a:srgbClr val="000000"/>
                </a:glow>
                <a:reflection stA="0" endPos="0" fadeDir="0" sx="0" sy="0"/>
              </a:effectLst>
              <a:latin typeface="Arial" panose="020B0604020202020204" pitchFamily="34" charset="0"/>
              <a:cs typeface="Arial" panose="020B0604020202020204" pitchFamily="34" charset="0"/>
            </a:endParaRPr>
          </a:p>
          <a:p>
            <a:pPr marL="342900" lvl="2" indent="-342900">
              <a:buFont typeface="Arial" panose="020B0604020202020204" pitchFamily="34" charset="0"/>
              <a:buChar char="•"/>
            </a:pPr>
            <a:endParaRPr lang="en-US" sz="2800" dirty="0" smtClean="0">
              <a:effectLst>
                <a:glow>
                  <a:srgbClr val="000000"/>
                </a:glow>
                <a:reflection stA="0" endPos="0" fadeDir="0" sx="0" sy="0"/>
              </a:effectLst>
              <a:latin typeface="Arial" panose="020B0604020202020204" pitchFamily="34" charset="0"/>
              <a:cs typeface="Arial" panose="020B0604020202020204" pitchFamily="34" charset="0"/>
            </a:endParaRPr>
          </a:p>
          <a:p>
            <a:pPr marL="342900" lvl="2" indent="-342900">
              <a:buFont typeface="Arial" panose="020B0604020202020204" pitchFamily="34" charset="0"/>
              <a:buChar char="•"/>
            </a:pPr>
            <a:r>
              <a:rPr lang="en-US" sz="2800" dirty="0" err="1">
                <a:effectLst>
                  <a:glow>
                    <a:srgbClr val="000000"/>
                  </a:glow>
                  <a:reflection stA="0" endPos="0" fadeDir="0" sx="0" sy="0"/>
                </a:effectLst>
                <a:latin typeface="Arial" panose="020B0604020202020204" pitchFamily="34" charset="0"/>
                <a:cs typeface="Arial" panose="020B0604020202020204" pitchFamily="34" charset="0"/>
              </a:rPr>
              <a:t>Nhiều</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mô</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hình</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chưa</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có</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hệ</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quản</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err="1">
                <a:effectLst>
                  <a:glow>
                    <a:srgbClr val="000000"/>
                  </a:glow>
                  <a:reflection stA="0" endPos="0" fadeDir="0" sx="0" sy="0"/>
                </a:effectLst>
                <a:latin typeface="Arial" panose="020B0604020202020204" pitchFamily="34" charset="0"/>
                <a:cs typeface="Arial" panose="020B0604020202020204" pitchFamily="34" charset="0"/>
              </a:rPr>
              <a:t>trị</a:t>
            </a:r>
            <a:r>
              <a:rPr lang="en-US" sz="2800" dirty="0">
                <a:effectLst>
                  <a:glow>
                    <a:srgbClr val="000000"/>
                  </a:glow>
                  <a:reflection stA="0" endPos="0" fadeDir="0" sx="0" sy="0"/>
                </a:effectLst>
                <a:latin typeface="Arial" panose="020B0604020202020204" pitchFamily="34" charset="0"/>
                <a:cs typeface="Arial" panose="020B0604020202020204" pitchFamily="34" charset="0"/>
              </a:rPr>
              <a:t> </a:t>
            </a:r>
            <a:r>
              <a:rPr lang="en-US" sz="2800" dirty="0" smtClean="0">
                <a:effectLst>
                  <a:glow>
                    <a:srgbClr val="000000"/>
                  </a:glow>
                  <a:reflection stA="0" endPos="0" fadeDir="0" sx="0" sy="0"/>
                </a:effectLst>
                <a:latin typeface="Arial" panose="020B0604020202020204" pitchFamily="34" charset="0"/>
                <a:cs typeface="Arial" panose="020B0604020202020204" pitchFamily="34" charset="0"/>
              </a:rPr>
              <a:t>CSDL</a:t>
            </a:r>
          </a:p>
          <a:p>
            <a:pPr marL="342900" lvl="2" indent="-342900">
              <a:buFont typeface="Arial" panose="020B0604020202020204" pitchFamily="34" charset="0"/>
              <a:buChar char="•"/>
            </a:pPr>
            <a:endParaRPr lang="en-US" sz="2800" dirty="0">
              <a:effectLst>
                <a:glow>
                  <a:srgbClr val="000000"/>
                </a:glow>
                <a:reflection stA="0" endPos="0" fadeDir="0" sx="0" sy="0"/>
              </a:effectLst>
              <a:latin typeface="Arial" panose="020B0604020202020204" pitchFamily="34" charset="0"/>
              <a:cs typeface="Arial" panose="020B0604020202020204" pitchFamily="34" charset="0"/>
            </a:endParaRPr>
          </a:p>
          <a:p>
            <a:pPr marL="342900" lvl="2" indent="-342900">
              <a:buFont typeface="+mj-lt"/>
              <a:buAutoNum type="arabicPeriod"/>
            </a:pPr>
            <a:endParaRPr lang="en-US" dirty="0">
              <a:effectLst>
                <a:glow>
                  <a:srgbClr val="000000"/>
                </a:glow>
                <a:reflection stA="0" endPos="0" fadeDir="0" sx="0" sy="0"/>
              </a:effectLst>
              <a:latin typeface="Arial" panose="020B0604020202020204" pitchFamily="34" charset="0"/>
              <a:cs typeface="Arial" panose="020B0604020202020204" pitchFamily="34" charset="0"/>
            </a:endParaRPr>
          </a:p>
          <a:p>
            <a:pPr marL="342900" indent="-342900">
              <a:buFont typeface="+mj-lt"/>
              <a:buAutoNum type="arabicPeriod"/>
            </a:pPr>
            <a:endParaRPr lang="en-US" dirty="0"/>
          </a:p>
        </p:txBody>
      </p:sp>
      <p:sp>
        <p:nvSpPr>
          <p:cNvPr id="3" name="Slide Number Placeholder 2"/>
          <p:cNvSpPr>
            <a:spLocks noGrp="1"/>
          </p:cNvSpPr>
          <p:nvPr>
            <p:ph type="sldNum" sz="quarter" idx="12"/>
          </p:nvPr>
        </p:nvSpPr>
        <p:spPr/>
        <p:txBody>
          <a:bodyPr/>
          <a:lstStyle/>
          <a:p>
            <a:fld id="{F5C1E730-9EA9-48CD-B7AD-9139A5D91F4B}" type="slidenum">
              <a:rPr lang="en-US" sz="3200" smtClean="0"/>
              <a:t>3</a:t>
            </a:fld>
            <a:endParaRPr lang="en-US" sz="3200" dirty="0"/>
          </a:p>
        </p:txBody>
      </p:sp>
    </p:spTree>
    <p:extLst>
      <p:ext uri="{BB962C8B-B14F-4D97-AF65-F5344CB8AC3E}">
        <p14:creationId xmlns:p14="http://schemas.microsoft.com/office/powerpoint/2010/main" val="32482765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C1E730-9EA9-48CD-B7AD-9139A5D91F4B}" type="slidenum">
              <a:rPr lang="en-US" sz="3200" smtClean="0"/>
              <a:t>30</a:t>
            </a:fld>
            <a:endParaRPr lang="en-US" sz="3200" dirty="0"/>
          </a:p>
        </p:txBody>
      </p:sp>
      <p:sp>
        <p:nvSpPr>
          <p:cNvPr id="3" name="TextBox 2"/>
          <p:cNvSpPr txBox="1"/>
          <p:nvPr/>
        </p:nvSpPr>
        <p:spPr>
          <a:xfrm>
            <a:off x="640079" y="1028700"/>
            <a:ext cx="10933611" cy="4524315"/>
          </a:xfrm>
          <a:prstGeom prst="rect">
            <a:avLst/>
          </a:prstGeom>
          <a:noFill/>
        </p:spPr>
        <p:txBody>
          <a:bodyPr wrap="square" rtlCol="0">
            <a:spAutoFit/>
          </a:bodyPr>
          <a:lstStyle/>
          <a:p>
            <a:r>
              <a:rPr lang="en-US" sz="3600" dirty="0" smtClean="0"/>
              <a:t>- Đây là ví dụ thực hiện truy vấn thật trên hệ thống.</a:t>
            </a:r>
          </a:p>
          <a:p>
            <a:pPr marL="571500" indent="-571500">
              <a:buFontTx/>
              <a:buChar char="-"/>
            </a:pPr>
            <a:r>
              <a:rPr lang="en-US" sz="3600" dirty="0" smtClean="0"/>
              <a:t>Tìm các bệnh nhân có thể có nhiều nhất là ba bệnh với xác suất ít nhất là 0,2.</a:t>
            </a:r>
          </a:p>
          <a:p>
            <a:pPr marL="571500" indent="-571500">
              <a:buFontTx/>
              <a:buChar char="-"/>
            </a:pPr>
            <a:r>
              <a:rPr lang="en-US" sz="3600" dirty="0" smtClean="0"/>
              <a:t>Mô hình này của chúng em khác với những những mô hình trước đây, khác với những nghiên cứu trước mà các bạn sinh viên đã làm </a:t>
            </a:r>
          </a:p>
          <a:p>
            <a:pPr marL="571500" indent="-571500">
              <a:buFontTx/>
              <a:buChar char="-"/>
            </a:pPr>
            <a:r>
              <a:rPr lang="en-US" sz="3600" dirty="0" smtClean="0"/>
              <a:t>đó là chúng em cho phép các thuộc tính đã trị và sử dụng các phép toán bao hàm thức.</a:t>
            </a:r>
            <a:endParaRPr lang="en-US" sz="3600" dirty="0"/>
          </a:p>
        </p:txBody>
      </p:sp>
    </p:spTree>
    <p:extLst>
      <p:ext uri="{BB962C8B-B14F-4D97-AF65-F5344CB8AC3E}">
        <p14:creationId xmlns:p14="http://schemas.microsoft.com/office/powerpoint/2010/main" val="34471361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C1E730-9EA9-48CD-B7AD-9139A5D91F4B}" type="slidenum">
              <a:rPr lang="en-US" sz="3200" smtClean="0"/>
              <a:t>31</a:t>
            </a:fld>
            <a:endParaRPr lang="en-US" sz="3200" dirty="0"/>
          </a:p>
        </p:txBody>
      </p:sp>
      <p:sp>
        <p:nvSpPr>
          <p:cNvPr id="3" name="TextBox 2"/>
          <p:cNvSpPr txBox="1"/>
          <p:nvPr/>
        </p:nvSpPr>
        <p:spPr>
          <a:xfrm>
            <a:off x="320040" y="457200"/>
            <a:ext cx="8900385" cy="1200329"/>
          </a:xfrm>
          <a:prstGeom prst="rect">
            <a:avLst/>
          </a:prstGeom>
          <a:noFill/>
        </p:spPr>
        <p:txBody>
          <a:bodyPr wrap="none" rtlCol="0">
            <a:spAutoFit/>
          </a:bodyPr>
          <a:lstStyle/>
          <a:p>
            <a:r>
              <a:rPr lang="en-US" sz="3600" dirty="0" smtClean="0"/>
              <a:t>Phần cuối cùng là tóm tắt và hướng phát triển:</a:t>
            </a:r>
          </a:p>
          <a:p>
            <a:r>
              <a:rPr lang="en-US" sz="3600" dirty="0" smtClean="0"/>
              <a:t>Chúng em đã:</a:t>
            </a:r>
            <a:endParaRPr lang="en-US" sz="3600" dirty="0"/>
          </a:p>
        </p:txBody>
      </p:sp>
    </p:spTree>
    <p:extLst>
      <p:ext uri="{BB962C8B-B14F-4D97-AF65-F5344CB8AC3E}">
        <p14:creationId xmlns:p14="http://schemas.microsoft.com/office/powerpoint/2010/main" val="15972320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C1E730-9EA9-48CD-B7AD-9139A5D91F4B}" type="slidenum">
              <a:rPr lang="en-US" smtClean="0"/>
              <a:t>32</a:t>
            </a:fld>
            <a:endParaRPr lang="en-US"/>
          </a:p>
        </p:txBody>
      </p:sp>
      <p:sp>
        <p:nvSpPr>
          <p:cNvPr id="5" name="TextBox 4"/>
          <p:cNvSpPr txBox="1"/>
          <p:nvPr/>
        </p:nvSpPr>
        <p:spPr>
          <a:xfrm>
            <a:off x="130629" y="182880"/>
            <a:ext cx="11913326" cy="4524315"/>
          </a:xfrm>
          <a:prstGeom prst="rect">
            <a:avLst/>
          </a:prstGeom>
          <a:noFill/>
        </p:spPr>
        <p:txBody>
          <a:bodyPr wrap="square" rtlCol="0">
            <a:spAutoFit/>
          </a:bodyPr>
          <a:lstStyle/>
          <a:p>
            <a:r>
              <a:rPr lang="en-US" sz="3600" dirty="0" smtClean="0"/>
              <a:t>-  URDB vẫn chưa được hiện thực.</a:t>
            </a:r>
          </a:p>
          <a:p>
            <a:r>
              <a:rPr lang="en-US" sz="3600" dirty="0" smtClean="0"/>
              <a:t>- Chúng em đã cố gắng rất nhiều để hoàn thiện hệ thống nhưng bên cạnh đó </a:t>
            </a:r>
          </a:p>
          <a:p>
            <a:r>
              <a:rPr lang="en-US" sz="3600" dirty="0" smtClean="0"/>
              <a:t>vẫn còn nhiều phần chưa phát triển và hoàn thiện nên chúng em đưa ra hướng</a:t>
            </a:r>
          </a:p>
          <a:p>
            <a:r>
              <a:rPr lang="en-US" sz="3600" dirty="0" smtClean="0"/>
              <a:t>Phát triển như sau:</a:t>
            </a:r>
          </a:p>
          <a:p>
            <a:r>
              <a:rPr lang="en-US" sz="3600" dirty="0" smtClean="0"/>
              <a:t>Tiếp tục hoàn thiện hệ thống...</a:t>
            </a:r>
          </a:p>
          <a:p>
            <a:endParaRPr lang="en-US" sz="3600" dirty="0"/>
          </a:p>
        </p:txBody>
      </p:sp>
    </p:spTree>
    <p:extLst>
      <p:ext uri="{BB962C8B-B14F-4D97-AF65-F5344CB8AC3E}">
        <p14:creationId xmlns:p14="http://schemas.microsoft.com/office/powerpoint/2010/main" val="37058573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C1E730-9EA9-48CD-B7AD-9139A5D91F4B}" type="slidenum">
              <a:rPr lang="en-US" smtClean="0"/>
              <a:t>33</a:t>
            </a:fld>
            <a:endParaRPr lang="en-US"/>
          </a:p>
        </p:txBody>
      </p:sp>
      <p:sp>
        <p:nvSpPr>
          <p:cNvPr id="5" name="TextBox 4"/>
          <p:cNvSpPr txBox="1"/>
          <p:nvPr/>
        </p:nvSpPr>
        <p:spPr>
          <a:xfrm>
            <a:off x="502920" y="891540"/>
            <a:ext cx="11370833" cy="2308324"/>
          </a:xfrm>
          <a:prstGeom prst="rect">
            <a:avLst/>
          </a:prstGeom>
          <a:noFill/>
        </p:spPr>
        <p:txBody>
          <a:bodyPr wrap="square" rtlCol="0">
            <a:spAutoFit/>
          </a:bodyPr>
          <a:lstStyle/>
          <a:p>
            <a:r>
              <a:rPr lang="en-US" sz="3600" dirty="0" smtClean="0"/>
              <a:t>Phần trình bày của nhóm em đến đây là hết, cảm ơn quý thầy cô đã lắng nghe.</a:t>
            </a:r>
          </a:p>
          <a:p>
            <a:r>
              <a:rPr lang="en-US" sz="3600" dirty="0" smtClean="0"/>
              <a:t>Nhóm em đã chuẩn bị video demo </a:t>
            </a:r>
            <a:r>
              <a:rPr lang="en-US" sz="3600" smtClean="0"/>
              <a:t>về hệ quản trị của </a:t>
            </a:r>
            <a:r>
              <a:rPr lang="en-US" sz="3600" dirty="0" smtClean="0"/>
              <a:t>mình các thầy cô  có muốn xem không ạ.</a:t>
            </a:r>
          </a:p>
        </p:txBody>
      </p:sp>
    </p:spTree>
    <p:extLst>
      <p:ext uri="{BB962C8B-B14F-4D97-AF65-F5344CB8AC3E}">
        <p14:creationId xmlns:p14="http://schemas.microsoft.com/office/powerpoint/2010/main" val="13339241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C1E730-9EA9-48CD-B7AD-9139A5D91F4B}" type="slidenum">
              <a:rPr lang="en-US" smtClean="0"/>
              <a:t>34</a:t>
            </a:fld>
            <a:endParaRPr lang="en-US"/>
          </a:p>
        </p:txBody>
      </p:sp>
      <p:sp>
        <p:nvSpPr>
          <p:cNvPr id="5" name="Rectangle 4"/>
          <p:cNvSpPr/>
          <p:nvPr/>
        </p:nvSpPr>
        <p:spPr>
          <a:xfrm>
            <a:off x="0" y="0"/>
            <a:ext cx="6764993" cy="4832092"/>
          </a:xfrm>
          <a:prstGeom prst="rect">
            <a:avLst/>
          </a:prstGeom>
        </p:spPr>
        <p:txBody>
          <a:bodyPr wrap="none">
            <a:spAutoFit/>
          </a:bodyPr>
          <a:lstStyle/>
          <a:p>
            <a:r>
              <a:rPr lang="en-US" sz="4400" b="1" dirty="0">
                <a:latin typeface="Times New Roman" panose="02020603050405020304" pitchFamily="18" charset="0"/>
                <a:cs typeface="Times New Roman" panose="02020603050405020304" pitchFamily="18" charset="0"/>
              </a:rPr>
              <a:t>lung </a:t>
            </a:r>
            <a:r>
              <a:rPr lang="en-US" sz="4400" b="1" dirty="0" smtClean="0">
                <a:latin typeface="Times New Roman" panose="02020603050405020304" pitchFamily="18" charset="0"/>
                <a:cs typeface="Times New Roman" panose="02020603050405020304" pitchFamily="18" charset="0"/>
              </a:rPr>
              <a:t>cancer: ung thư phổi.</a:t>
            </a:r>
          </a:p>
          <a:p>
            <a:r>
              <a:rPr lang="en-US" sz="4400" b="1" dirty="0" smtClean="0">
                <a:latin typeface="Times New Roman" panose="02020603050405020304" pitchFamily="18" charset="0"/>
                <a:cs typeface="Times New Roman" panose="02020603050405020304" pitchFamily="18" charset="0"/>
              </a:rPr>
              <a:t>Tuberculosis: bệnh lao.</a:t>
            </a:r>
          </a:p>
          <a:p>
            <a:r>
              <a:rPr lang="en-US" sz="4400" b="1" dirty="0" smtClean="0">
                <a:latin typeface="Times New Roman" panose="02020603050405020304" pitchFamily="18" charset="0"/>
                <a:cs typeface="Times New Roman" panose="02020603050405020304" pitchFamily="18" charset="0"/>
              </a:rPr>
              <a:t>Hepatitis: viên gan.</a:t>
            </a:r>
          </a:p>
          <a:p>
            <a:r>
              <a:rPr lang="en-US" sz="4400" b="1" dirty="0" smtClean="0">
                <a:latin typeface="Times New Roman" panose="02020603050405020304" pitchFamily="18" charset="0"/>
                <a:cs typeface="Times New Roman" panose="02020603050405020304" pitchFamily="18" charset="0"/>
              </a:rPr>
              <a:t>Cirrhosis: xơ gan.</a:t>
            </a:r>
          </a:p>
          <a:p>
            <a:r>
              <a:rPr lang="en-US" sz="4400" b="1" dirty="0" smtClean="0">
                <a:latin typeface="Times New Roman" panose="02020603050405020304" pitchFamily="18" charset="0"/>
                <a:cs typeface="Times New Roman" panose="02020603050405020304" pitchFamily="18" charset="0"/>
              </a:rPr>
              <a:t>Cholecystitis: viêm túi mật.</a:t>
            </a:r>
          </a:p>
          <a:p>
            <a:r>
              <a:rPr lang="en-US" sz="4400" b="1" dirty="0" smtClean="0">
                <a:latin typeface="Times New Roman" panose="02020603050405020304" pitchFamily="18" charset="0"/>
                <a:cs typeface="Times New Roman" panose="02020603050405020304" pitchFamily="18" charset="0"/>
              </a:rPr>
              <a:t>Bronchitis: viên phế quản.</a:t>
            </a:r>
          </a:p>
          <a:p>
            <a:r>
              <a:rPr lang="en-US" sz="4400" b="1" dirty="0" smtClean="0">
                <a:latin typeface="Times New Roman" panose="02020603050405020304" pitchFamily="18" charset="0"/>
                <a:cs typeface="Times New Roman" panose="02020603050405020304" pitchFamily="18" charset="0"/>
              </a:rPr>
              <a:t>Angina: đau thắt ngực.</a:t>
            </a:r>
            <a:endParaRPr lang="en-US" sz="4400" dirty="0"/>
          </a:p>
        </p:txBody>
      </p:sp>
    </p:spTree>
    <p:extLst>
      <p:ext uri="{BB962C8B-B14F-4D97-AF65-F5344CB8AC3E}">
        <p14:creationId xmlns:p14="http://schemas.microsoft.com/office/powerpoint/2010/main" val="952558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8971" y="1741714"/>
            <a:ext cx="11216640"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Arial" panose="020B0604020202020204" pitchFamily="34" charset="0"/>
                <a:cs typeface="Arial" panose="020B0604020202020204" pitchFamily="34" charset="0"/>
              </a:rPr>
              <a:t>Do </a:t>
            </a:r>
            <a:r>
              <a:rPr lang="en-US" sz="2800" dirty="0" err="1" smtClean="0">
                <a:latin typeface="Arial" panose="020B0604020202020204" pitchFamily="34" charset="0"/>
                <a:cs typeface="Arial" panose="020B0604020202020204" pitchFamily="34" charset="0"/>
              </a:rPr>
              <a:t>đó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mục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tiêu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của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luận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chúng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em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thiệu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một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mô</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hình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csdl</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quan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hệ</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suất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để</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biểu</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diễn</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và</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xử</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lý</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thông</a:t>
            </a:r>
            <a:r>
              <a:rPr lang="en-US" sz="2800" dirty="0">
                <a:latin typeface="Arial" panose="020B0604020202020204" pitchFamily="34" charset="0"/>
                <a:ea typeface="Tahoma" panose="020B0604030504040204" pitchFamily="34" charset="0"/>
                <a:cs typeface="Arial" panose="020B0604020202020204" pitchFamily="34" charset="0"/>
              </a:rPr>
              <a:t> tin </a:t>
            </a:r>
            <a:r>
              <a:rPr lang="en-US" sz="2800" dirty="0" err="1">
                <a:latin typeface="Arial" panose="020B0604020202020204" pitchFamily="34" charset="0"/>
                <a:ea typeface="Tahoma" panose="020B0604030504040204" pitchFamily="34" charset="0"/>
                <a:cs typeface="Arial" panose="020B0604020202020204" pitchFamily="34" charset="0"/>
              </a:rPr>
              <a:t>không</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chắc</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a:latin typeface="Arial" panose="020B0604020202020204" pitchFamily="34" charset="0"/>
                <a:ea typeface="Tahoma" panose="020B0604030504040204" pitchFamily="34" charset="0"/>
                <a:cs typeface="Arial" panose="020B0604020202020204" pitchFamily="34" charset="0"/>
              </a:rPr>
              <a:t>chắn</a:t>
            </a:r>
            <a:r>
              <a:rPr lang="en-US" sz="2800" dirty="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trong</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thực</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tế</a:t>
            </a:r>
            <a:r>
              <a:rPr lang="en-US" sz="2800" dirty="0" smtClean="0">
                <a:latin typeface="Arial" panose="020B0604020202020204" pitchFamily="34" charset="0"/>
                <a:ea typeface="Tahoma" panose="020B0604030504040204" pitchFamily="34" charset="0"/>
                <a:cs typeface="Arial" panose="020B0604020202020204" pitchFamily="34" charset="0"/>
              </a:rPr>
              <a:t>.</a:t>
            </a:r>
          </a:p>
          <a:p>
            <a:pPr marL="285750" indent="-285750">
              <a:buFont typeface="Arial" panose="020B0604020202020204" pitchFamily="34" charset="0"/>
              <a:buChar char="•"/>
            </a:pPr>
            <a:endParaRPr lang="en-US" sz="2800" dirty="0" smtClean="0">
              <a:latin typeface="Arial" panose="020B0604020202020204" pitchFamily="34" charset="0"/>
              <a:ea typeface="Tahoma" panose="020B0604030504040204" pitchFamily="34" charset="0"/>
              <a:cs typeface="Arial" panose="020B0604020202020204" pitchFamily="34" charset="0"/>
            </a:endParaRPr>
          </a:p>
          <a:p>
            <a:pPr marL="285750" indent="-285750">
              <a:buFont typeface="Arial" panose="020B0604020202020204" pitchFamily="34" charset="0"/>
              <a:buChar char="•"/>
            </a:pPr>
            <a:r>
              <a:rPr lang="en-US" sz="2800" dirty="0" smtClean="0">
                <a:latin typeface="Arial" panose="020B0604020202020204" pitchFamily="34" charset="0"/>
                <a:ea typeface="Tahoma" panose="020B0604030504040204" pitchFamily="34" charset="0"/>
                <a:cs typeface="Arial" panose="020B0604020202020204" pitchFamily="34" charset="0"/>
              </a:rPr>
              <a:t>Hai </a:t>
            </a:r>
            <a:r>
              <a:rPr lang="en-US" sz="2800" dirty="0" err="1" smtClean="0">
                <a:latin typeface="Arial" panose="020B0604020202020204" pitchFamily="34" charset="0"/>
                <a:ea typeface="Tahoma" panose="020B0604030504040204" pitchFamily="34" charset="0"/>
                <a:cs typeface="Arial" panose="020B0604020202020204" pitchFamily="34" charset="0"/>
              </a:rPr>
              <a:t>là</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xây</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dựng</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một</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hệ</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quản</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trị</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csdl</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cho</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mô</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hình</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này</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để</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hiện</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thực</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hóa</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khả</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năng</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áp</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dụng</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của</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mô</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hình</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vào</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thực</a:t>
            </a:r>
            <a:r>
              <a:rPr lang="en-US" sz="2800" dirty="0" smtClean="0">
                <a:latin typeface="Arial" panose="020B0604020202020204" pitchFamily="34" charset="0"/>
                <a:ea typeface="Tahoma" panose="020B0604030504040204" pitchFamily="34" charset="0"/>
                <a:cs typeface="Arial" panose="020B0604020202020204" pitchFamily="34" charset="0"/>
              </a:rPr>
              <a:t> </a:t>
            </a:r>
            <a:r>
              <a:rPr lang="en-US" sz="2800" dirty="0" err="1" smtClean="0">
                <a:latin typeface="Arial" panose="020B0604020202020204" pitchFamily="34" charset="0"/>
                <a:ea typeface="Tahoma" panose="020B0604030504040204" pitchFamily="34" charset="0"/>
                <a:cs typeface="Arial" panose="020B0604020202020204" pitchFamily="34" charset="0"/>
              </a:rPr>
              <a:t>tế</a:t>
            </a:r>
            <a:r>
              <a:rPr lang="en-US" sz="2800" dirty="0" smtClean="0">
                <a:latin typeface="Arial" panose="020B0604020202020204" pitchFamily="34" charset="0"/>
                <a:ea typeface="Tahoma" panose="020B060403050404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F5C1E730-9EA9-48CD-B7AD-9139A5D91F4B}" type="slidenum">
              <a:rPr lang="en-US" sz="3200" smtClean="0"/>
              <a:t>4</a:t>
            </a:fld>
            <a:endParaRPr lang="en-US" sz="3200" dirty="0"/>
          </a:p>
        </p:txBody>
      </p:sp>
    </p:spTree>
    <p:extLst>
      <p:ext uri="{BB962C8B-B14F-4D97-AF65-F5344CB8AC3E}">
        <p14:creationId xmlns:p14="http://schemas.microsoft.com/office/powerpoint/2010/main" val="4285572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C1E730-9EA9-48CD-B7AD-9139A5D91F4B}" type="slidenum">
              <a:rPr lang="en-US" sz="3200" smtClean="0"/>
              <a:t>5</a:t>
            </a:fld>
            <a:endParaRPr lang="en-US" sz="3200" dirty="0"/>
          </a:p>
        </p:txBody>
      </p:sp>
      <p:sp>
        <p:nvSpPr>
          <p:cNvPr id="6" name="Rectangle 5"/>
          <p:cNvSpPr/>
          <p:nvPr/>
        </p:nvSpPr>
        <p:spPr>
          <a:xfrm>
            <a:off x="1082040" y="125872"/>
            <a:ext cx="8900160" cy="1261884"/>
          </a:xfrm>
          <a:prstGeom prst="rect">
            <a:avLst/>
          </a:prstGeom>
        </p:spPr>
        <p:txBody>
          <a:bodyPr wrap="square">
            <a:spAutoFit/>
          </a:bodyPr>
          <a:lstStyle/>
          <a:p>
            <a:pPr marL="285750" indent="-285750">
              <a:buFont typeface="Arial" panose="020B0604020202020204" pitchFamily="34" charset="0"/>
              <a:buChar char="•"/>
            </a:pPr>
            <a:r>
              <a:rPr lang="en-US" sz="2400" dirty="0" err="1"/>
              <a:t>Trước</a:t>
            </a:r>
            <a:r>
              <a:rPr lang="en-US" sz="2400" dirty="0"/>
              <a:t> </a:t>
            </a:r>
            <a:r>
              <a:rPr lang="en-US" sz="2400" dirty="0" err="1"/>
              <a:t>hết</a:t>
            </a:r>
            <a:r>
              <a:rPr lang="en-US" sz="2400" dirty="0"/>
              <a:t> </a:t>
            </a:r>
            <a:r>
              <a:rPr lang="en-US" sz="2400" dirty="0" err="1"/>
              <a:t>chúng</a:t>
            </a:r>
            <a:r>
              <a:rPr lang="en-US" sz="2400" dirty="0"/>
              <a:t> </a:t>
            </a:r>
            <a:r>
              <a:rPr lang="en-US" sz="2400" dirty="0" err="1"/>
              <a:t>em</a:t>
            </a:r>
            <a:r>
              <a:rPr lang="en-US" sz="2400" dirty="0"/>
              <a:t> </a:t>
            </a:r>
            <a:r>
              <a:rPr lang="en-US" sz="2400" dirty="0" err="1"/>
              <a:t>xin</a:t>
            </a:r>
            <a:r>
              <a:rPr lang="en-US" sz="2400" dirty="0"/>
              <a:t> </a:t>
            </a:r>
            <a:r>
              <a:rPr lang="en-US" sz="2400" dirty="0" err="1" smtClean="0"/>
              <a:t>giới</a:t>
            </a:r>
            <a:r>
              <a:rPr lang="en-US" sz="2400" dirty="0" smtClean="0"/>
              <a:t> </a:t>
            </a:r>
            <a:r>
              <a:rPr lang="en-US" sz="2400" dirty="0" err="1" smtClean="0"/>
              <a:t>thiệu</a:t>
            </a:r>
            <a:r>
              <a:rPr lang="en-US" sz="2400" dirty="0" smtClean="0"/>
              <a:t> </a:t>
            </a:r>
            <a:r>
              <a:rPr lang="en-US" sz="2400" dirty="0" err="1"/>
              <a:t>mô</a:t>
            </a:r>
            <a:r>
              <a:rPr lang="en-US" sz="2400" dirty="0"/>
              <a:t> </a:t>
            </a:r>
            <a:r>
              <a:rPr lang="en-US" sz="2400" dirty="0" err="1"/>
              <a:t>hình</a:t>
            </a:r>
            <a:r>
              <a:rPr lang="en-US" sz="2400" dirty="0"/>
              <a:t> </a:t>
            </a:r>
            <a:r>
              <a:rPr lang="en-US" sz="2400" dirty="0" err="1"/>
              <a:t>dữ</a:t>
            </a:r>
            <a:r>
              <a:rPr lang="en-US" sz="2400" dirty="0"/>
              <a:t> </a:t>
            </a:r>
            <a:r>
              <a:rPr lang="en-US" sz="2400" dirty="0" err="1"/>
              <a:t>liệu</a:t>
            </a:r>
            <a:r>
              <a:rPr lang="en-US" sz="2400" dirty="0"/>
              <a:t>  </a:t>
            </a:r>
            <a:r>
              <a:rPr lang="en-US" sz="2400" dirty="0" err="1"/>
              <a:t>của</a:t>
            </a:r>
            <a:r>
              <a:rPr lang="en-US" sz="2400" dirty="0"/>
              <a:t> </a:t>
            </a:r>
            <a:r>
              <a:rPr lang="en-US" sz="2400" dirty="0" err="1"/>
              <a:t>csdl</a:t>
            </a:r>
            <a:r>
              <a:rPr lang="en-US" sz="2400" dirty="0"/>
              <a:t> </a:t>
            </a:r>
            <a:r>
              <a:rPr lang="en-US" sz="2400" dirty="0" err="1"/>
              <a:t>quan</a:t>
            </a:r>
            <a:r>
              <a:rPr lang="en-US" sz="2400" dirty="0"/>
              <a:t> </a:t>
            </a:r>
            <a:r>
              <a:rPr lang="en-US" sz="2400" dirty="0" err="1"/>
              <a:t>hệ</a:t>
            </a:r>
            <a:r>
              <a:rPr lang="en-US" sz="2400" dirty="0"/>
              <a:t> </a:t>
            </a:r>
            <a:r>
              <a:rPr lang="en-US" sz="2400" dirty="0" err="1" smtClean="0"/>
              <a:t>truyền</a:t>
            </a:r>
            <a:r>
              <a:rPr lang="en-US" sz="2400" dirty="0" smtClean="0"/>
              <a:t> </a:t>
            </a:r>
            <a:r>
              <a:rPr lang="en-US" sz="2400" dirty="0" err="1" smtClean="0"/>
              <a:t>thống</a:t>
            </a:r>
            <a:r>
              <a:rPr lang="en-US" sz="2400" dirty="0" smtClean="0"/>
              <a:t>.</a:t>
            </a:r>
          </a:p>
          <a:p>
            <a:pPr marL="285750" indent="-285750">
              <a:buFont typeface="Arial" panose="020B0604020202020204" pitchFamily="34" charset="0"/>
              <a:buChar char="•"/>
            </a:pPr>
            <a:r>
              <a:rPr lang="en-US" sz="2400" dirty="0" err="1" smtClean="0"/>
              <a:t>Như</a:t>
            </a:r>
            <a:r>
              <a:rPr lang="en-US" sz="2400" dirty="0" smtClean="0"/>
              <a:t> </a:t>
            </a:r>
            <a:r>
              <a:rPr lang="en-US" sz="2400" dirty="0" err="1" smtClean="0"/>
              <a:t>chúng</a:t>
            </a:r>
            <a:r>
              <a:rPr lang="en-US" sz="2400" dirty="0" smtClean="0"/>
              <a:t> ta </a:t>
            </a:r>
            <a:r>
              <a:rPr lang="en-US" sz="2400" dirty="0" err="1" smtClean="0"/>
              <a:t>đã</a:t>
            </a:r>
            <a:r>
              <a:rPr lang="en-US" sz="2400" dirty="0" smtClean="0"/>
              <a:t> </a:t>
            </a:r>
            <a:r>
              <a:rPr lang="en-US" sz="2400" dirty="0" err="1" smtClean="0"/>
              <a:t>biết</a:t>
            </a:r>
            <a:r>
              <a:rPr lang="en-US" sz="2800" dirty="0" smtClean="0"/>
              <a:t>: </a:t>
            </a:r>
            <a:endParaRPr lang="en-US" sz="2800" dirty="0"/>
          </a:p>
        </p:txBody>
      </p:sp>
      <p:sp>
        <p:nvSpPr>
          <p:cNvPr id="7" name="TextBox 6"/>
          <p:cNvSpPr txBox="1"/>
          <p:nvPr/>
        </p:nvSpPr>
        <p:spPr>
          <a:xfrm>
            <a:off x="1306287" y="1510867"/>
            <a:ext cx="7907383" cy="2739211"/>
          </a:xfrm>
          <a:prstGeom prst="rect">
            <a:avLst/>
          </a:prstGeom>
          <a:noFill/>
        </p:spPr>
        <p:txBody>
          <a:bodyPr wrap="square" rtlCol="0">
            <a:spAutoFit/>
          </a:bodyPr>
          <a:lstStyle/>
          <a:p>
            <a:r>
              <a:rPr lang="en-US" sz="2400" dirty="0"/>
              <a:t>M</a:t>
            </a:r>
            <a:r>
              <a:rPr lang="vi-VN" sz="2400" dirty="0" smtClean="0"/>
              <a:t>ô </a:t>
            </a:r>
            <a:r>
              <a:rPr lang="vi-VN" sz="2400" dirty="0"/>
              <a:t>hình dữ liệu quan hệ , có các đặc trưng sau:</a:t>
            </a:r>
          </a:p>
          <a:p>
            <a:pPr marL="285750" indent="-285750">
              <a:buFont typeface="Arial" panose="020B0604020202020204" pitchFamily="34" charset="0"/>
              <a:buChar char="•"/>
            </a:pPr>
            <a:r>
              <a:rPr lang="vi-VN" sz="2400" dirty="0"/>
              <a:t>Mỗi quan hệ có một tên phân biệt với quan hệ khác</a:t>
            </a:r>
          </a:p>
          <a:p>
            <a:pPr marL="285750" indent="-285750">
              <a:buFont typeface="Arial" panose="020B0604020202020204" pitchFamily="34" charset="0"/>
              <a:buChar char="•"/>
            </a:pPr>
            <a:r>
              <a:rPr lang="vi-VN" sz="2400" dirty="0"/>
              <a:t>Các bộ là phân biệt và không quan trọng thứ tự</a:t>
            </a:r>
          </a:p>
          <a:p>
            <a:pPr marL="285750" indent="-285750">
              <a:buFont typeface="Arial" panose="020B0604020202020204" pitchFamily="34" charset="0"/>
              <a:buChar char="•"/>
            </a:pPr>
            <a:r>
              <a:rPr lang="vi-VN" sz="2400" dirty="0"/>
              <a:t>Mỗi thuộc tính có một tên phân biệt và không quan trọng thứ tự</a:t>
            </a:r>
          </a:p>
          <a:p>
            <a:pPr marL="285750" indent="-285750">
              <a:buFont typeface="Arial" panose="020B0604020202020204" pitchFamily="34" charset="0"/>
              <a:buChar char="•"/>
            </a:pPr>
            <a:r>
              <a:rPr lang="vi-VN" sz="2400" dirty="0"/>
              <a:t>Quan hệ không có thuộc tính đa trị hay phức hợp</a:t>
            </a:r>
          </a:p>
          <a:p>
            <a:endParaRPr lang="en-US" sz="2800" dirty="0"/>
          </a:p>
        </p:txBody>
      </p:sp>
      <p:sp>
        <p:nvSpPr>
          <p:cNvPr id="8" name="TextBox 7"/>
          <p:cNvSpPr txBox="1"/>
          <p:nvPr/>
        </p:nvSpPr>
        <p:spPr>
          <a:xfrm>
            <a:off x="1541416" y="3973961"/>
            <a:ext cx="9379132" cy="3231654"/>
          </a:xfrm>
          <a:prstGeom prst="rect">
            <a:avLst/>
          </a:prstGeom>
          <a:noFill/>
        </p:spPr>
        <p:txBody>
          <a:bodyPr wrap="square" rtlCol="0">
            <a:spAutoFit/>
          </a:bodyPr>
          <a:lstStyle/>
          <a:p>
            <a:pPr marL="342900" indent="-342900" fontAlgn="ctr">
              <a:buFont typeface="Wingdings" panose="05000000000000000000" pitchFamily="2" charset="2"/>
              <a:buChar char="q"/>
            </a:pPr>
            <a:r>
              <a:rPr lang="en-US" sz="2400" dirty="0" err="1" smtClean="0"/>
              <a:t>Xét</a:t>
            </a:r>
            <a:r>
              <a:rPr lang="en-US" sz="2400" dirty="0" smtClean="0"/>
              <a:t> </a:t>
            </a:r>
            <a:r>
              <a:rPr lang="en-US" sz="2400" dirty="0" err="1" smtClean="0"/>
              <a:t>ví</a:t>
            </a:r>
            <a:r>
              <a:rPr lang="en-US" sz="2400" dirty="0" smtClean="0"/>
              <a:t> </a:t>
            </a:r>
            <a:r>
              <a:rPr lang="en-US" sz="2400" dirty="0" err="1" smtClean="0"/>
              <a:t>dụ</a:t>
            </a:r>
            <a:r>
              <a:rPr lang="en-US" sz="2400" dirty="0" smtClean="0"/>
              <a:t> </a:t>
            </a:r>
            <a:r>
              <a:rPr lang="en-US" sz="2400" dirty="0" err="1" smtClean="0"/>
              <a:t>về</a:t>
            </a:r>
            <a:r>
              <a:rPr lang="en-US" sz="2400" dirty="0" smtClean="0"/>
              <a:t> </a:t>
            </a:r>
            <a:r>
              <a:rPr lang="en-US" sz="2400" dirty="0" err="1" smtClean="0"/>
              <a:t>quan</a:t>
            </a:r>
            <a:r>
              <a:rPr lang="en-US" sz="2400" dirty="0" smtClean="0"/>
              <a:t> </a:t>
            </a:r>
            <a:r>
              <a:rPr lang="en-US" sz="2400" dirty="0" err="1" smtClean="0"/>
              <a:t>hệ</a:t>
            </a:r>
            <a:r>
              <a:rPr lang="en-US" sz="2400" dirty="0" smtClean="0"/>
              <a:t> patient </a:t>
            </a:r>
            <a:r>
              <a:rPr lang="en-US" sz="2400" dirty="0" err="1" smtClean="0"/>
              <a:t>thì</a:t>
            </a:r>
            <a:r>
              <a:rPr lang="en-US" sz="2400" dirty="0" smtClean="0"/>
              <a:t> </a:t>
            </a:r>
            <a:r>
              <a:rPr lang="en-US" sz="2400" dirty="0" err="1" smtClean="0"/>
              <a:t>như</a:t>
            </a:r>
            <a:r>
              <a:rPr lang="en-US" sz="2400" dirty="0" smtClean="0"/>
              <a:t> </a:t>
            </a:r>
            <a:r>
              <a:rPr lang="en-US" sz="2400" dirty="0" err="1" smtClean="0"/>
              <a:t>hình</a:t>
            </a:r>
            <a:r>
              <a:rPr lang="en-US" sz="2400" dirty="0" smtClean="0"/>
              <a:t> </a:t>
            </a:r>
            <a:r>
              <a:rPr lang="en-US" sz="2400" dirty="0" err="1" smtClean="0"/>
              <a:t>bên</a:t>
            </a:r>
            <a:r>
              <a:rPr lang="en-US" sz="2400" dirty="0" smtClean="0"/>
              <a:t> </a:t>
            </a:r>
            <a:r>
              <a:rPr lang="en-US" sz="2400" dirty="0" err="1" smtClean="0"/>
              <a:t>dưới</a:t>
            </a:r>
            <a:r>
              <a:rPr lang="en-US" sz="2400" dirty="0" smtClean="0"/>
              <a:t> </a:t>
            </a:r>
            <a:r>
              <a:rPr lang="en-US" sz="2400" dirty="0" err="1" smtClean="0"/>
              <a:t>có</a:t>
            </a:r>
            <a:r>
              <a:rPr lang="en-US" sz="2400" dirty="0" smtClean="0"/>
              <a:t> </a:t>
            </a:r>
            <a:r>
              <a:rPr lang="en-US" sz="2400" dirty="0" err="1" smtClean="0"/>
              <a:t>các</a:t>
            </a:r>
            <a:r>
              <a:rPr lang="en-US" sz="2400" dirty="0" smtClean="0"/>
              <a:t> </a:t>
            </a:r>
            <a:r>
              <a:rPr lang="en-US" sz="2400" dirty="0" err="1" smtClean="0"/>
              <a:t>thuộc</a:t>
            </a:r>
            <a:r>
              <a:rPr lang="en-US" sz="2400" dirty="0" smtClean="0"/>
              <a:t> </a:t>
            </a:r>
            <a:r>
              <a:rPr lang="en-US" sz="2400" dirty="0" err="1" smtClean="0"/>
              <a:t>tính</a:t>
            </a:r>
            <a:r>
              <a:rPr lang="en-US" sz="2400" dirty="0" smtClean="0"/>
              <a:t> </a:t>
            </a:r>
            <a:r>
              <a:rPr lang="en-US" sz="2400" dirty="0" err="1" smtClean="0"/>
              <a:t>như</a:t>
            </a:r>
            <a:r>
              <a:rPr lang="en-US" sz="2400" dirty="0" smtClean="0"/>
              <a:t> </a:t>
            </a:r>
            <a:r>
              <a:rPr lang="en-US" sz="2400" dirty="0" err="1" smtClean="0"/>
              <a:t>là</a:t>
            </a:r>
            <a:r>
              <a:rPr lang="en-US" sz="2400" dirty="0" smtClean="0"/>
              <a:t>: </a:t>
            </a:r>
          </a:p>
          <a:p>
            <a:pPr marL="342900" indent="-342900" fontAlgn="ctr">
              <a:buFont typeface="Arial" panose="020B0604020202020204" pitchFamily="34" charset="0"/>
              <a:buChar char="•"/>
            </a:pPr>
            <a:r>
              <a:rPr lang="en-US" sz="2400" b="1" cap="small" dirty="0" smtClean="0"/>
              <a:t>P_ID,</a:t>
            </a:r>
          </a:p>
          <a:p>
            <a:pPr marL="342900" indent="-342900" fontAlgn="ctr">
              <a:buFont typeface="Arial" panose="020B0604020202020204" pitchFamily="34" charset="0"/>
              <a:buChar char="•"/>
            </a:pPr>
            <a:r>
              <a:rPr lang="en-US" sz="2400" b="1" cap="small" dirty="0" smtClean="0"/>
              <a:t> </a:t>
            </a:r>
            <a:r>
              <a:rPr lang="en-US" sz="2400" b="1" cap="small" dirty="0" err="1"/>
              <a:t>P_Name</a:t>
            </a:r>
            <a:endParaRPr lang="en-US" sz="2400" dirty="0"/>
          </a:p>
          <a:p>
            <a:pPr marL="342900" indent="-342900" fontAlgn="ctr">
              <a:buFont typeface="Arial" panose="020B0604020202020204" pitchFamily="34" charset="0"/>
              <a:buChar char="•"/>
            </a:pPr>
            <a:r>
              <a:rPr lang="en-US" sz="2400" b="1" cap="small" dirty="0" err="1"/>
              <a:t>P_Age</a:t>
            </a:r>
            <a:endParaRPr lang="en-US" sz="2400" dirty="0"/>
          </a:p>
          <a:p>
            <a:pPr marL="342900" indent="-342900" fontAlgn="ctr">
              <a:buFont typeface="Arial" panose="020B0604020202020204" pitchFamily="34" charset="0"/>
              <a:buChar char="•"/>
            </a:pPr>
            <a:r>
              <a:rPr lang="en-US" sz="2400" b="1" cap="small" dirty="0" err="1"/>
              <a:t>P_Disease</a:t>
            </a:r>
            <a:endParaRPr lang="en-US" sz="2400" dirty="0"/>
          </a:p>
          <a:p>
            <a:pPr marL="342900" indent="-342900" fontAlgn="ctr">
              <a:buFont typeface="Arial" panose="020B0604020202020204" pitchFamily="34" charset="0"/>
              <a:buChar char="•"/>
            </a:pPr>
            <a:r>
              <a:rPr lang="en-US" sz="2400" b="1" cap="small" dirty="0" err="1"/>
              <a:t>P_Cost</a:t>
            </a:r>
            <a:endParaRPr lang="en-US" sz="2400" dirty="0"/>
          </a:p>
          <a:p>
            <a:endParaRPr lang="en-US"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54870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7680" y="1193074"/>
            <a:ext cx="11364686"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Trước</a:t>
            </a:r>
            <a:r>
              <a:rPr lang="en-US" sz="2800" dirty="0" smtClean="0"/>
              <a:t> </a:t>
            </a:r>
            <a:r>
              <a:rPr lang="en-US" sz="2800" dirty="0" err="1" smtClean="0"/>
              <a:t>hết</a:t>
            </a:r>
            <a:r>
              <a:rPr lang="en-US" sz="2800" dirty="0" smtClean="0"/>
              <a:t> </a:t>
            </a:r>
            <a:r>
              <a:rPr lang="en-US" sz="2800" dirty="0" err="1" smtClean="0"/>
              <a:t>chúng</a:t>
            </a:r>
            <a:r>
              <a:rPr lang="en-US" sz="2800" dirty="0" smtClean="0"/>
              <a:t> </a:t>
            </a:r>
            <a:r>
              <a:rPr lang="en-US" sz="2800" dirty="0" err="1" smtClean="0"/>
              <a:t>em</a:t>
            </a:r>
            <a:r>
              <a:rPr lang="en-US" sz="2800" dirty="0" smtClean="0"/>
              <a:t> </a:t>
            </a:r>
            <a:r>
              <a:rPr lang="en-US" sz="2800" dirty="0" err="1" smtClean="0"/>
              <a:t>xin</a:t>
            </a:r>
            <a:r>
              <a:rPr lang="en-US" sz="2800" dirty="0" smtClean="0"/>
              <a:t> </a:t>
            </a:r>
            <a:r>
              <a:rPr lang="en-US" sz="2800" dirty="0" err="1" smtClean="0"/>
              <a:t>giới</a:t>
            </a:r>
            <a:r>
              <a:rPr lang="en-US" sz="2800" dirty="0" smtClean="0"/>
              <a:t> </a:t>
            </a:r>
            <a:r>
              <a:rPr lang="en-US" sz="2800" dirty="0" err="1" smtClean="0"/>
              <a:t>thiệu</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của</a:t>
            </a:r>
            <a:r>
              <a:rPr lang="en-US" sz="2800" dirty="0" smtClean="0"/>
              <a:t> </a:t>
            </a:r>
            <a:r>
              <a:rPr lang="en-US" sz="2800" dirty="0" err="1" smtClean="0"/>
              <a:t>csdl</a:t>
            </a:r>
            <a:r>
              <a:rPr lang="en-US" sz="2800" dirty="0" smtClean="0"/>
              <a:t> </a:t>
            </a:r>
            <a:r>
              <a:rPr lang="en-US" sz="2800" dirty="0" err="1" smtClean="0"/>
              <a:t>quan</a:t>
            </a:r>
            <a:r>
              <a:rPr lang="en-US" sz="2800" dirty="0" smtClean="0"/>
              <a:t> </a:t>
            </a:r>
            <a:r>
              <a:rPr lang="en-US" sz="2800" dirty="0" err="1" smtClean="0"/>
              <a:t>hệ</a:t>
            </a:r>
            <a:r>
              <a:rPr lang="en-US" sz="2800" dirty="0" smtClean="0"/>
              <a:t> </a:t>
            </a:r>
            <a:r>
              <a:rPr lang="en-US" sz="2800" dirty="0" err="1" smtClean="0"/>
              <a:t>xác</a:t>
            </a:r>
            <a:r>
              <a:rPr lang="en-US" sz="2800" dirty="0" smtClean="0"/>
              <a:t> </a:t>
            </a:r>
            <a:r>
              <a:rPr lang="en-US" sz="2800" dirty="0" err="1" smtClean="0"/>
              <a:t>suất</a:t>
            </a:r>
            <a:endParaRPr lang="en-US" sz="2800" dirty="0" smtClean="0"/>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Trong mô hình csdl quan hệ xác suất mỗi một bộ quan hệ là một bộ hai, gồm một tập các thuộc tính và một ánh xạ gán mỗi bộ của quan hệ cho một cái khoảng xác suất biểu diễn mức độ không chắc chắn của giá trị thuộc tính của bộ. </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6</a:t>
            </a:fld>
            <a:endParaRPr lang="en-US" sz="3200" dirty="0"/>
          </a:p>
        </p:txBody>
      </p:sp>
    </p:spTree>
    <p:extLst>
      <p:ext uri="{BB962C8B-B14F-4D97-AF65-F5344CB8AC3E}">
        <p14:creationId xmlns:p14="http://schemas.microsoft.com/office/powerpoint/2010/main" val="2724676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7680" y="1236618"/>
            <a:ext cx="1150402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Tiếp</a:t>
            </a:r>
            <a:r>
              <a:rPr lang="en-US" sz="2800" dirty="0" smtClean="0"/>
              <a:t> </a:t>
            </a:r>
            <a:r>
              <a:rPr lang="en-US" sz="2800" dirty="0" err="1" smtClean="0"/>
              <a:t>theo</a:t>
            </a:r>
            <a:r>
              <a:rPr lang="en-US" sz="2800" dirty="0" smtClean="0"/>
              <a:t>, </a:t>
            </a:r>
            <a:r>
              <a:rPr lang="en-US" sz="2800" dirty="0" err="1" smtClean="0"/>
              <a:t>trong</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csdl</a:t>
            </a:r>
            <a:r>
              <a:rPr lang="en-US" sz="2800" dirty="0" smtClean="0"/>
              <a:t> </a:t>
            </a:r>
            <a:r>
              <a:rPr lang="en-US" sz="2800" dirty="0" err="1" smtClean="0"/>
              <a:t>xác</a:t>
            </a:r>
            <a:r>
              <a:rPr lang="en-US" sz="2800" dirty="0" smtClean="0"/>
              <a:t> </a:t>
            </a:r>
            <a:r>
              <a:rPr lang="en-US" sz="2800" dirty="0" err="1" smtClean="0"/>
              <a:t>suất</a:t>
            </a:r>
            <a:r>
              <a:rPr lang="en-US" sz="2800" dirty="0" smtClean="0"/>
              <a:t> </a:t>
            </a:r>
            <a:r>
              <a:rPr lang="en-US" sz="2800" dirty="0" err="1" smtClean="0"/>
              <a:t>mỗi</a:t>
            </a:r>
            <a:r>
              <a:rPr lang="en-US" sz="2800" dirty="0" smtClean="0"/>
              <a:t> </a:t>
            </a:r>
            <a:r>
              <a:rPr lang="en-US" sz="2800" dirty="0" err="1" smtClean="0"/>
              <a:t>quan</a:t>
            </a:r>
            <a:r>
              <a:rPr lang="en-US" sz="2800" dirty="0" smtClean="0"/>
              <a:t> </a:t>
            </a:r>
            <a:r>
              <a:rPr lang="en-US" sz="2800" dirty="0" err="1" smtClean="0"/>
              <a:t>hệ</a:t>
            </a:r>
            <a:r>
              <a:rPr lang="en-US" sz="2800" dirty="0" smtClean="0"/>
              <a:t> </a:t>
            </a:r>
            <a:r>
              <a:rPr lang="en-US" sz="2800" dirty="0" err="1" smtClean="0"/>
              <a:t>trên</a:t>
            </a:r>
            <a:r>
              <a:rPr lang="en-US" sz="2800" dirty="0" smtClean="0"/>
              <a:t> </a:t>
            </a:r>
            <a:r>
              <a:rPr lang="en-US" sz="2800" dirty="0" err="1" smtClean="0"/>
              <a:t>lược</a:t>
            </a:r>
            <a:r>
              <a:rPr lang="en-US" sz="2800" dirty="0" smtClean="0"/>
              <a:t> </a:t>
            </a:r>
            <a:r>
              <a:rPr lang="en-US" sz="2800" dirty="0" err="1" smtClean="0"/>
              <a:t>đồ</a:t>
            </a:r>
            <a:r>
              <a:rPr lang="en-US" sz="2800" dirty="0" smtClean="0"/>
              <a:t> </a:t>
            </a:r>
            <a:r>
              <a:rPr lang="en-US" sz="2800" dirty="0" err="1" smtClean="0"/>
              <a:t>là</a:t>
            </a:r>
            <a:r>
              <a:rPr lang="en-US" sz="2800" dirty="0" smtClean="0"/>
              <a:t> </a:t>
            </a:r>
            <a:r>
              <a:rPr lang="en-US" sz="2800" dirty="0" err="1" smtClean="0"/>
              <a:t>một</a:t>
            </a:r>
            <a:r>
              <a:rPr lang="en-US" sz="2800" dirty="0" smtClean="0"/>
              <a:t> </a:t>
            </a:r>
            <a:r>
              <a:rPr lang="en-US" sz="2800" dirty="0" err="1" smtClean="0"/>
              <a:t>tập</a:t>
            </a:r>
            <a:r>
              <a:rPr lang="en-US" sz="2800" dirty="0" smtClean="0"/>
              <a:t> </a:t>
            </a:r>
            <a:r>
              <a:rPr lang="en-US" sz="2800" dirty="0" err="1" smtClean="0"/>
              <a:t>các</a:t>
            </a:r>
            <a:r>
              <a:rPr lang="en-US" sz="2800" dirty="0" smtClean="0"/>
              <a:t> </a:t>
            </a:r>
            <a:r>
              <a:rPr lang="en-US" sz="2800" dirty="0" err="1" smtClean="0"/>
              <a:t>bộ</a:t>
            </a:r>
            <a:r>
              <a:rPr lang="en-US" sz="2800" dirty="0" smtClean="0"/>
              <a:t> </a:t>
            </a:r>
            <a:r>
              <a:rPr lang="en-US" sz="2800" dirty="0" err="1" smtClean="0"/>
              <a:t>mà</a:t>
            </a:r>
            <a:r>
              <a:rPr lang="en-US" sz="2800" dirty="0" smtClean="0"/>
              <a:t> </a:t>
            </a:r>
            <a:r>
              <a:rPr lang="en-US" sz="2800" dirty="0" err="1" smtClean="0"/>
              <a:t>mỗi</a:t>
            </a:r>
            <a:r>
              <a:rPr lang="en-US" sz="2800" dirty="0" smtClean="0"/>
              <a:t> </a:t>
            </a:r>
            <a:r>
              <a:rPr lang="en-US" sz="2800" dirty="0" err="1" smtClean="0"/>
              <a:t>một</a:t>
            </a:r>
            <a:r>
              <a:rPr lang="en-US" sz="2800" dirty="0" smtClean="0"/>
              <a:t> </a:t>
            </a:r>
            <a:r>
              <a:rPr lang="en-US" sz="2800" dirty="0" err="1" smtClean="0"/>
              <a:t>bộ</a:t>
            </a:r>
            <a:r>
              <a:rPr lang="en-US" sz="2800" dirty="0" smtClean="0"/>
              <a:t> </a:t>
            </a:r>
            <a:r>
              <a:rPr lang="en-US" sz="2800" dirty="0" err="1" smtClean="0"/>
              <a:t>được</a:t>
            </a:r>
            <a:r>
              <a:rPr lang="en-US" sz="2800" dirty="0" smtClean="0"/>
              <a:t> </a:t>
            </a:r>
            <a:r>
              <a:rPr lang="en-US" sz="2800" dirty="0" err="1" smtClean="0"/>
              <a:t>gáng</a:t>
            </a:r>
            <a:r>
              <a:rPr lang="en-US" sz="2800" dirty="0" smtClean="0"/>
              <a:t> </a:t>
            </a:r>
            <a:r>
              <a:rPr lang="en-US" sz="2800" dirty="0" err="1" smtClean="0"/>
              <a:t>một</a:t>
            </a:r>
            <a:r>
              <a:rPr lang="en-US" sz="2800" dirty="0" smtClean="0"/>
              <a:t> </a:t>
            </a:r>
            <a:r>
              <a:rPr lang="en-US" sz="2800" dirty="0" err="1" smtClean="0"/>
              <a:t>khoảng</a:t>
            </a:r>
            <a:r>
              <a:rPr lang="en-US" sz="2800" dirty="0" smtClean="0"/>
              <a:t> </a:t>
            </a:r>
            <a:r>
              <a:rPr lang="en-US" sz="2800" dirty="0" err="1" smtClean="0"/>
              <a:t>xác</a:t>
            </a:r>
            <a:r>
              <a:rPr lang="en-US" sz="2800" dirty="0" smtClean="0"/>
              <a:t> </a:t>
            </a:r>
            <a:r>
              <a:rPr lang="en-US" sz="2800" dirty="0" err="1" smtClean="0"/>
              <a:t>suất</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thông</a:t>
            </a:r>
            <a:r>
              <a:rPr lang="en-US" sz="2800" dirty="0" smtClean="0"/>
              <a:t> tin </a:t>
            </a:r>
            <a:r>
              <a:rPr lang="en-US" sz="2800" dirty="0" err="1" smtClean="0"/>
              <a:t>không</a:t>
            </a:r>
            <a:r>
              <a:rPr lang="en-US" sz="2800" dirty="0" smtClean="0"/>
              <a:t> </a:t>
            </a:r>
            <a:r>
              <a:rPr lang="en-US" sz="2800" dirty="0" err="1" smtClean="0"/>
              <a:t>chắc</a:t>
            </a:r>
            <a:r>
              <a:rPr lang="en-US" sz="2800" dirty="0" smtClean="0"/>
              <a:t> </a:t>
            </a:r>
            <a:r>
              <a:rPr lang="en-US" sz="2800" dirty="0" err="1" smtClean="0"/>
              <a:t>chắn</a:t>
            </a:r>
            <a:r>
              <a:rPr lang="en-US" sz="2800" dirty="0" smtClean="0"/>
              <a:t> </a:t>
            </a:r>
            <a:r>
              <a:rPr lang="en-US" sz="2800" dirty="0" err="1" smtClean="0"/>
              <a:t>của</a:t>
            </a:r>
            <a:r>
              <a:rPr lang="en-US" sz="2800" dirty="0" smtClean="0"/>
              <a:t> </a:t>
            </a:r>
            <a:r>
              <a:rPr lang="en-US" sz="2800" dirty="0" err="1" smtClean="0"/>
              <a:t>các</a:t>
            </a:r>
            <a:r>
              <a:rPr lang="en-US" sz="2800" dirty="0" smtClean="0"/>
              <a:t> </a:t>
            </a:r>
            <a:r>
              <a:rPr lang="en-US" sz="2800" dirty="0" err="1" smtClean="0"/>
              <a:t>giá</a:t>
            </a:r>
            <a:r>
              <a:rPr lang="en-US" sz="2800" dirty="0" smtClean="0"/>
              <a:t> </a:t>
            </a:r>
            <a:r>
              <a:rPr lang="en-US" sz="2800" dirty="0" err="1" smtClean="0"/>
              <a:t>trị</a:t>
            </a:r>
            <a:r>
              <a:rPr lang="en-US" sz="2800" dirty="0" smtClean="0"/>
              <a:t> </a:t>
            </a:r>
            <a:r>
              <a:rPr lang="en-US" sz="2800" dirty="0" err="1" smtClean="0"/>
              <a:t>thuộc</a:t>
            </a:r>
            <a:r>
              <a:rPr lang="en-US" sz="2800" dirty="0" smtClean="0"/>
              <a:t> </a:t>
            </a:r>
            <a:r>
              <a:rPr lang="en-US" sz="2800" dirty="0" err="1" smtClean="0"/>
              <a:t>tính</a:t>
            </a:r>
            <a:r>
              <a:rPr lang="en-US" sz="2800" dirty="0" smtClean="0"/>
              <a:t> </a:t>
            </a:r>
            <a:r>
              <a:rPr lang="en-US" sz="2800" dirty="0" err="1" smtClean="0"/>
              <a:t>của</a:t>
            </a:r>
            <a:r>
              <a:rPr lang="en-US" sz="2800" dirty="0" smtClean="0"/>
              <a:t> </a:t>
            </a:r>
            <a:r>
              <a:rPr lang="en-US" sz="2800" dirty="0" err="1" smtClean="0"/>
              <a:t>các</a:t>
            </a:r>
            <a:r>
              <a:rPr lang="en-US" sz="2800" dirty="0" smtClean="0"/>
              <a:t> </a:t>
            </a:r>
            <a:r>
              <a:rPr lang="en-US" sz="2800" dirty="0" err="1" smtClean="0"/>
              <a:t>bộ</a:t>
            </a:r>
            <a:r>
              <a:rPr lang="en-US" sz="2800" dirty="0" smtClean="0"/>
              <a:t>.</a:t>
            </a:r>
          </a:p>
          <a:p>
            <a:endParaRPr lang="en-US" sz="2800" dirty="0" smtClean="0"/>
          </a:p>
          <a:p>
            <a:pPr marL="285750" indent="-285750">
              <a:buFont typeface="Arial" panose="020B0604020202020204" pitchFamily="34" charset="0"/>
              <a:buChar char="•"/>
            </a:pPr>
            <a:r>
              <a:rPr lang="en-US" sz="2800" dirty="0" smtClean="0"/>
              <a:t>Ví dụ: Quan hệ Patient.</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7</a:t>
            </a:fld>
            <a:endParaRPr lang="en-US" sz="3200" dirty="0"/>
          </a:p>
        </p:txBody>
      </p:sp>
    </p:spTree>
    <p:extLst>
      <p:ext uri="{BB962C8B-B14F-4D97-AF65-F5344CB8AC3E}">
        <p14:creationId xmlns:p14="http://schemas.microsoft.com/office/powerpoint/2010/main" val="1659495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315" y="1036320"/>
            <a:ext cx="10450286"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Trong</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csdl</a:t>
            </a:r>
            <a:r>
              <a:rPr lang="en-US" sz="2800" dirty="0" smtClean="0"/>
              <a:t> </a:t>
            </a:r>
            <a:r>
              <a:rPr lang="en-US" sz="2800" dirty="0" err="1" smtClean="0"/>
              <a:t>xác</a:t>
            </a:r>
            <a:r>
              <a:rPr lang="en-US" sz="2800" dirty="0" smtClean="0"/>
              <a:t> </a:t>
            </a:r>
            <a:r>
              <a:rPr lang="en-US" sz="2800" dirty="0" err="1" smtClean="0"/>
              <a:t>suất</a:t>
            </a:r>
            <a:r>
              <a:rPr lang="en-US" sz="2800" dirty="0" smtClean="0"/>
              <a:t> </a:t>
            </a:r>
            <a:r>
              <a:rPr lang="en-US" sz="2800" dirty="0" err="1" smtClean="0"/>
              <a:t>có</a:t>
            </a:r>
            <a:r>
              <a:rPr lang="en-US" sz="2800" dirty="0" smtClean="0"/>
              <a:t> </a:t>
            </a:r>
            <a:r>
              <a:rPr lang="en-US" sz="2800" dirty="0" err="1" smtClean="0"/>
              <a:t>đầy</a:t>
            </a:r>
            <a:r>
              <a:rPr lang="en-US" sz="2800" dirty="0" smtClean="0"/>
              <a:t> </a:t>
            </a:r>
            <a:r>
              <a:rPr lang="en-US" sz="2800" dirty="0" err="1" smtClean="0"/>
              <a:t>đủ</a:t>
            </a:r>
            <a:r>
              <a:rPr lang="en-US" sz="2800" dirty="0" smtClean="0"/>
              <a:t> </a:t>
            </a:r>
            <a:r>
              <a:rPr lang="en-US" sz="2800" dirty="0" err="1" smtClean="0"/>
              <a:t>các</a:t>
            </a:r>
            <a:r>
              <a:rPr lang="en-US" sz="2800" dirty="0" smtClean="0"/>
              <a:t> </a:t>
            </a:r>
            <a:r>
              <a:rPr lang="en-US" sz="2800" dirty="0" err="1" smtClean="0"/>
              <a:t>phép</a:t>
            </a:r>
            <a:r>
              <a:rPr lang="en-US" sz="2800" dirty="0" smtClean="0"/>
              <a:t> </a:t>
            </a:r>
            <a:r>
              <a:rPr lang="en-US" sz="2800" dirty="0" err="1" smtClean="0"/>
              <a:t>toán</a:t>
            </a:r>
            <a:r>
              <a:rPr lang="en-US" sz="2800" dirty="0" smtClean="0"/>
              <a:t> </a:t>
            </a:r>
            <a:r>
              <a:rPr lang="en-US" sz="2800" dirty="0" err="1" smtClean="0"/>
              <a:t>đại</a:t>
            </a:r>
            <a:r>
              <a:rPr lang="en-US" sz="2800" dirty="0" smtClean="0"/>
              <a:t> </a:t>
            </a:r>
            <a:r>
              <a:rPr lang="en-US" sz="2800" dirty="0" err="1" smtClean="0"/>
              <a:t>số</a:t>
            </a:r>
            <a:r>
              <a:rPr lang="en-US" sz="2800" dirty="0" smtClean="0"/>
              <a:t> </a:t>
            </a:r>
            <a:r>
              <a:rPr lang="en-US" sz="2800" dirty="0" err="1" smtClean="0"/>
              <a:t>cơ</a:t>
            </a:r>
            <a:r>
              <a:rPr lang="en-US" sz="2800" dirty="0" smtClean="0"/>
              <a:t> </a:t>
            </a:r>
            <a:r>
              <a:rPr lang="en-US" sz="2800" dirty="0" err="1" smtClean="0"/>
              <a:t>bản</a:t>
            </a:r>
            <a:r>
              <a:rPr lang="en-US" sz="2800" dirty="0" smtClean="0"/>
              <a:t> </a:t>
            </a:r>
            <a:r>
              <a:rPr lang="en-US" sz="2800" dirty="0" err="1" smtClean="0"/>
              <a:t>như</a:t>
            </a:r>
            <a:r>
              <a:rPr lang="en-US" sz="2800" dirty="0" smtClean="0"/>
              <a:t> </a:t>
            </a:r>
            <a:r>
              <a:rPr lang="en-US" sz="2800" dirty="0" err="1" smtClean="0"/>
              <a:t>phép</a:t>
            </a:r>
            <a:r>
              <a:rPr lang="en-US" sz="2800" dirty="0" smtClean="0"/>
              <a:t> </a:t>
            </a:r>
            <a:r>
              <a:rPr lang="en-US" sz="2800" dirty="0" err="1" smtClean="0"/>
              <a:t>chọn</a:t>
            </a:r>
            <a:r>
              <a:rPr lang="en-US" sz="2800" dirty="0" smtClean="0"/>
              <a:t>, </a:t>
            </a:r>
            <a:r>
              <a:rPr lang="en-US" sz="2800" dirty="0" err="1" smtClean="0"/>
              <a:t>phép</a:t>
            </a:r>
            <a:r>
              <a:rPr lang="en-US" sz="2800" dirty="0" smtClean="0"/>
              <a:t> </a:t>
            </a:r>
            <a:r>
              <a:rPr lang="en-US" sz="2800" dirty="0" err="1" smtClean="0"/>
              <a:t>chiếu</a:t>
            </a:r>
            <a:r>
              <a:rPr lang="en-US" sz="2800" dirty="0" smtClean="0"/>
              <a:t>, </a:t>
            </a:r>
            <a:r>
              <a:rPr lang="en-US" sz="2800" dirty="0" err="1" smtClean="0"/>
              <a:t>phép</a:t>
            </a:r>
            <a:r>
              <a:rPr lang="en-US" sz="2800" dirty="0" smtClean="0"/>
              <a:t> </a:t>
            </a:r>
            <a:r>
              <a:rPr lang="en-US" sz="2800" dirty="0" err="1" smtClean="0"/>
              <a:t>kết</a:t>
            </a:r>
            <a:r>
              <a:rPr lang="en-US" sz="2800" dirty="0" smtClean="0"/>
              <a:t>, </a:t>
            </a:r>
            <a:r>
              <a:rPr lang="en-US" sz="2800" dirty="0" err="1" smtClean="0"/>
              <a:t>phép</a:t>
            </a:r>
            <a:r>
              <a:rPr lang="en-US" sz="2800" dirty="0" smtClean="0"/>
              <a:t> </a:t>
            </a:r>
            <a:r>
              <a:rPr lang="en-US" sz="2800" dirty="0" err="1" smtClean="0"/>
              <a:t>tích</a:t>
            </a:r>
            <a:r>
              <a:rPr lang="en-US" sz="2800" dirty="0" smtClean="0"/>
              <a:t> Descartes, </a:t>
            </a:r>
            <a:r>
              <a:rPr lang="en-US" sz="2800" dirty="0" err="1" smtClean="0"/>
              <a:t>phép</a:t>
            </a:r>
            <a:r>
              <a:rPr lang="en-US" sz="2800" dirty="0" smtClean="0"/>
              <a:t> </a:t>
            </a:r>
            <a:r>
              <a:rPr lang="en-US" sz="2800" dirty="0" err="1" smtClean="0"/>
              <a:t>giao</a:t>
            </a:r>
            <a:r>
              <a:rPr lang="en-US" sz="2800" dirty="0" smtClean="0"/>
              <a:t>, </a:t>
            </a:r>
            <a:r>
              <a:rPr lang="en-US" sz="2800" dirty="0" err="1" smtClean="0"/>
              <a:t>phép</a:t>
            </a:r>
            <a:r>
              <a:rPr lang="en-US" sz="2800" dirty="0" smtClean="0"/>
              <a:t> </a:t>
            </a:r>
            <a:r>
              <a:rPr lang="en-US" sz="2800" dirty="0" err="1" smtClean="0"/>
              <a:t>hợp</a:t>
            </a:r>
            <a:r>
              <a:rPr lang="en-US" sz="2800" dirty="0" smtClean="0"/>
              <a:t>, </a:t>
            </a:r>
            <a:r>
              <a:rPr lang="en-US" sz="2800" dirty="0" err="1" smtClean="0"/>
              <a:t>phép</a:t>
            </a:r>
            <a:r>
              <a:rPr lang="en-US" sz="2800" dirty="0" smtClean="0"/>
              <a:t> </a:t>
            </a:r>
            <a:r>
              <a:rPr lang="en-US" sz="2800" dirty="0" err="1" smtClean="0"/>
              <a:t>trừ</a:t>
            </a:r>
            <a:r>
              <a:rPr lang="en-US" sz="2800" dirty="0" smtClean="0"/>
              <a:t>.</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Tuy nhiên do thời gian có hạn nên chúng em xin trình bày ngắn gọn hai phép toán đại diện đó là phép chọn và phép chiếu.</a:t>
            </a:r>
            <a:endParaRPr lang="en-US" sz="2800"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8</a:t>
            </a:fld>
            <a:endParaRPr lang="en-US" sz="3200" dirty="0"/>
          </a:p>
        </p:txBody>
      </p:sp>
    </p:spTree>
    <p:extLst>
      <p:ext uri="{BB962C8B-B14F-4D97-AF65-F5344CB8AC3E}">
        <p14:creationId xmlns:p14="http://schemas.microsoft.com/office/powerpoint/2010/main" val="2008130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0926" y="592183"/>
            <a:ext cx="11460480" cy="7048083"/>
          </a:xfrm>
          <a:prstGeom prst="rect">
            <a:avLst/>
          </a:prstGeom>
          <a:noFill/>
        </p:spPr>
        <p:txBody>
          <a:bodyPr wrap="square" rtlCol="0">
            <a:spAutoFit/>
          </a:bodyPr>
          <a:lstStyle/>
          <a:p>
            <a:pPr marL="285750" indent="-285750">
              <a:buFont typeface="Arial" panose="020B0604020202020204" pitchFamily="34" charset="0"/>
              <a:buChar char="•"/>
            </a:pPr>
            <a:r>
              <a:rPr lang="en-US" sz="2000" dirty="0" err="1" smtClean="0"/>
              <a:t>Trong</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csdl</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xác</a:t>
            </a:r>
            <a:r>
              <a:rPr lang="en-US" sz="2000" dirty="0" smtClean="0"/>
              <a:t> </a:t>
            </a:r>
            <a:r>
              <a:rPr lang="en-US" sz="2000" dirty="0" err="1" smtClean="0"/>
              <a:t>suất</a:t>
            </a:r>
            <a:r>
              <a:rPr lang="en-US" sz="2000" dirty="0" smtClean="0"/>
              <a:t> </a:t>
            </a:r>
            <a:r>
              <a:rPr lang="en-US" sz="2000" dirty="0" err="1" smtClean="0"/>
              <a:t>phép</a:t>
            </a:r>
            <a:r>
              <a:rPr lang="en-US" sz="2000" dirty="0" smtClean="0"/>
              <a:t> </a:t>
            </a:r>
            <a:r>
              <a:rPr lang="en-US" sz="2000" dirty="0" err="1" smtClean="0"/>
              <a:t>chọn</a:t>
            </a:r>
            <a:r>
              <a:rPr lang="en-US" sz="2000" dirty="0" smtClean="0"/>
              <a:t> </a:t>
            </a:r>
            <a:r>
              <a:rPr lang="en-US" sz="2000" dirty="0" err="1" smtClean="0"/>
              <a:t>cũng</a:t>
            </a:r>
            <a:r>
              <a:rPr lang="en-US" sz="2000" dirty="0" smtClean="0"/>
              <a:t> </a:t>
            </a:r>
            <a:r>
              <a:rPr lang="en-US" sz="2000" dirty="0" err="1" smtClean="0"/>
              <a:t>có</a:t>
            </a:r>
            <a:r>
              <a:rPr lang="en-US" sz="2000" dirty="0" smtClean="0"/>
              <a:t> </a:t>
            </a:r>
            <a:r>
              <a:rPr lang="en-US" sz="2000" dirty="0" err="1" smtClean="0"/>
              <a:t>các</a:t>
            </a:r>
            <a:r>
              <a:rPr lang="en-US" sz="2000" dirty="0" smtClean="0"/>
              <a:t> </a:t>
            </a: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 </a:t>
            </a:r>
            <a:r>
              <a:rPr lang="en-US" sz="2000" dirty="0" err="1" smtClean="0"/>
              <a:t>và</a:t>
            </a:r>
            <a:r>
              <a:rPr lang="en-US" sz="2000" dirty="0" smtClean="0"/>
              <a:t> </a:t>
            </a:r>
            <a:r>
              <a:rPr lang="en-US" sz="2000" dirty="0" err="1" smtClean="0"/>
              <a:t>điều</a:t>
            </a:r>
            <a:r>
              <a:rPr lang="en-US" sz="2000" dirty="0" smtClean="0"/>
              <a:t> </a:t>
            </a:r>
            <a:r>
              <a:rPr lang="en-US" sz="2000" dirty="0" err="1" smtClean="0"/>
              <a:t>kiện</a:t>
            </a:r>
            <a:r>
              <a:rPr lang="en-US" sz="2000" dirty="0" smtClean="0"/>
              <a:t> </a:t>
            </a:r>
            <a:r>
              <a:rPr lang="en-US" sz="2000" dirty="0" err="1" smtClean="0"/>
              <a:t>chọn</a:t>
            </a:r>
            <a:r>
              <a:rPr lang="en-US" sz="2000" dirty="0" smtClean="0"/>
              <a:t> </a:t>
            </a:r>
            <a:r>
              <a:rPr lang="en-US" sz="2000" dirty="0" err="1" smtClean="0"/>
              <a:t>giống</a:t>
            </a:r>
            <a:r>
              <a:rPr lang="en-US" sz="2000" dirty="0" smtClean="0"/>
              <a:t> </a:t>
            </a:r>
            <a:r>
              <a:rPr lang="en-US" sz="2000" dirty="0" err="1" smtClean="0"/>
              <a:t>như</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csdl</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cổ</a:t>
            </a:r>
            <a:r>
              <a:rPr lang="en-US" sz="2000" dirty="0" smtClean="0"/>
              <a:t> </a:t>
            </a:r>
            <a:r>
              <a:rPr lang="en-US" sz="2000" dirty="0" err="1" smtClean="0"/>
              <a:t>điển</a:t>
            </a: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 </a:t>
            </a:r>
            <a:r>
              <a:rPr lang="en-US" sz="2000" dirty="0" err="1" smtClean="0"/>
              <a:t>nó</a:t>
            </a:r>
            <a:r>
              <a:rPr lang="en-US" sz="2000" dirty="0" smtClean="0"/>
              <a:t> </a:t>
            </a:r>
            <a:r>
              <a:rPr lang="en-US" sz="2000" dirty="0" err="1" smtClean="0"/>
              <a:t>gồm</a:t>
            </a:r>
            <a:r>
              <a:rPr lang="en-US" sz="2000" dirty="0" smtClean="0"/>
              <a:t> </a:t>
            </a:r>
            <a:r>
              <a:rPr lang="en-US" sz="2000" dirty="0" err="1" smtClean="0"/>
              <a:t>các</a:t>
            </a:r>
            <a:r>
              <a:rPr lang="en-US" sz="2000" dirty="0" smtClean="0"/>
              <a:t> </a:t>
            </a:r>
            <a:r>
              <a:rPr lang="en-US" sz="2000" dirty="0" err="1" smtClean="0"/>
              <a:t>dạng</a:t>
            </a:r>
            <a:r>
              <a:rPr lang="en-US" sz="2000" dirty="0" smtClean="0"/>
              <a:t> </a:t>
            </a:r>
            <a:r>
              <a:rPr lang="en-US" sz="2000" dirty="0" err="1" smtClean="0"/>
              <a:t>như</a:t>
            </a:r>
            <a:r>
              <a:rPr lang="en-US" sz="2000" dirty="0" smtClean="0"/>
              <a:t> </a:t>
            </a:r>
            <a:r>
              <a:rPr lang="en-US" sz="2000" dirty="0" err="1" smtClean="0"/>
              <a:t>sau</a:t>
            </a:r>
            <a:r>
              <a:rPr lang="en-US" sz="2000" dirty="0" smtClean="0"/>
              <a:t>:</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err="1" smtClean="0"/>
              <a:t>Dạng</a:t>
            </a:r>
            <a:r>
              <a:rPr lang="en-US" sz="2000" dirty="0" smtClean="0"/>
              <a:t> </a:t>
            </a:r>
            <a:r>
              <a:rPr lang="en-US" sz="2000" dirty="0" err="1" smtClean="0"/>
              <a:t>thứ</a:t>
            </a:r>
            <a:r>
              <a:rPr lang="en-US" sz="2000" dirty="0" smtClean="0"/>
              <a:t> </a:t>
            </a:r>
            <a:r>
              <a:rPr lang="en-US" sz="2000" dirty="0" err="1" smtClean="0"/>
              <a:t>nhất</a:t>
            </a:r>
            <a:r>
              <a:rPr lang="en-US" sz="2000" dirty="0" smtClean="0"/>
              <a:t>: </a:t>
            </a:r>
          </a:p>
          <a:p>
            <a:pPr marL="285750" indent="-285750">
              <a:buFont typeface="Arial" panose="020B0604020202020204" pitchFamily="34" charset="0"/>
              <a:buChar char="•"/>
            </a:pPr>
            <a:r>
              <a:rPr lang="en-US" sz="2000" dirty="0" err="1" smtClean="0"/>
              <a:t>x.A</a:t>
            </a:r>
            <a:r>
              <a:rPr lang="en-US" sz="2000" dirty="0" smtClean="0"/>
              <a:t> </a:t>
            </a:r>
            <a:r>
              <a:rPr lang="en-US" sz="2000" dirty="0" smtClean="0">
                <a:latin typeface="Symbol" panose="05050102010706020507" pitchFamily="18" charset="2"/>
                <a:cs typeface="Arial" panose="020B0604020202020204" pitchFamily="34" charset="0"/>
              </a:rPr>
              <a:t> </a:t>
            </a:r>
            <a:r>
              <a:rPr lang="en-US" sz="2000" dirty="0">
                <a:latin typeface="Symbol" panose="05050102010706020507" pitchFamily="18" charset="2"/>
                <a:cs typeface="Arial" panose="020B0604020202020204" pitchFamily="34" charset="0"/>
              </a:rPr>
              <a:t>q </a:t>
            </a:r>
            <a:r>
              <a:rPr lang="en-US" sz="2000" dirty="0" smtClean="0">
                <a:latin typeface="Symbol" panose="05050102010706020507" pitchFamily="18" charset="2"/>
                <a:cs typeface="Arial" panose="020B0604020202020204" pitchFamily="34" charset="0"/>
              </a:rPr>
              <a:t>(</a:t>
            </a:r>
            <a:r>
              <a:rPr lang="en-US" sz="2000" dirty="0" err="1" smtClean="0"/>
              <a:t>tê</a:t>
            </a:r>
            <a:r>
              <a:rPr lang="en-US" sz="2000" dirty="0" smtClean="0"/>
              <a:t>-ta) c. </a:t>
            </a:r>
            <a:r>
              <a:rPr lang="en-US" sz="2000" dirty="0" err="1" smtClean="0"/>
              <a:t>Trong</a:t>
            </a:r>
            <a:r>
              <a:rPr lang="en-US" sz="2000" dirty="0" smtClean="0"/>
              <a:t> </a:t>
            </a:r>
            <a:r>
              <a:rPr lang="en-US" sz="2000" dirty="0" err="1" smtClean="0"/>
              <a:t>đó</a:t>
            </a:r>
            <a:r>
              <a:rPr lang="en-US" sz="2000" dirty="0" smtClean="0"/>
              <a:t>, x </a:t>
            </a:r>
            <a:r>
              <a:rPr lang="en-US" sz="2000" dirty="0" err="1" smtClean="0"/>
              <a:t>là</a:t>
            </a:r>
            <a:r>
              <a:rPr lang="en-US" sz="2000" dirty="0" smtClean="0"/>
              <a:t> </a:t>
            </a:r>
            <a:r>
              <a:rPr lang="en-US" sz="2000" dirty="0" err="1" smtClean="0"/>
              <a:t>biến</a:t>
            </a:r>
            <a:r>
              <a:rPr lang="en-US" sz="2000" dirty="0" smtClean="0"/>
              <a:t> </a:t>
            </a:r>
            <a:r>
              <a:rPr lang="en-US" sz="2000" dirty="0" err="1" smtClean="0"/>
              <a:t>bộ</a:t>
            </a:r>
            <a:r>
              <a:rPr lang="en-US" sz="2000" dirty="0" smtClean="0"/>
              <a:t>, A </a:t>
            </a:r>
            <a:r>
              <a:rPr lang="en-US" sz="2000" dirty="0" err="1" smtClean="0"/>
              <a:t>là</a:t>
            </a:r>
            <a:r>
              <a:rPr lang="en-US" sz="2000" dirty="0" smtClean="0"/>
              <a:t> </a:t>
            </a:r>
            <a:r>
              <a:rPr lang="en-US" sz="2000" dirty="0" err="1" smtClean="0"/>
              <a:t>một</a:t>
            </a:r>
            <a:r>
              <a:rPr lang="en-US" sz="2000" dirty="0" smtClean="0"/>
              <a:t> </a:t>
            </a:r>
            <a:r>
              <a:rPr lang="en-US" sz="2000" dirty="0" err="1" smtClean="0"/>
              <a:t>thuộc</a:t>
            </a:r>
            <a:r>
              <a:rPr lang="en-US" sz="2000" dirty="0" smtClean="0"/>
              <a:t> </a:t>
            </a:r>
            <a:r>
              <a:rPr lang="en-US" sz="2000" dirty="0" err="1" smtClean="0"/>
              <a:t>tính</a:t>
            </a:r>
            <a:r>
              <a:rPr lang="en-US" sz="2000" dirty="0" smtClean="0"/>
              <a:t>, </a:t>
            </a:r>
            <a:r>
              <a:rPr lang="en-US" sz="2000" dirty="0">
                <a:latin typeface="Symbol" panose="05050102010706020507" pitchFamily="18" charset="2"/>
                <a:cs typeface="Arial" panose="020B0604020202020204" pitchFamily="34" charset="0"/>
              </a:rPr>
              <a:t>q (</a:t>
            </a:r>
            <a:r>
              <a:rPr lang="en-US" sz="2000" dirty="0" err="1"/>
              <a:t>tê</a:t>
            </a:r>
            <a:r>
              <a:rPr lang="en-US" sz="2000" dirty="0"/>
              <a:t>-ta) </a:t>
            </a:r>
            <a:r>
              <a:rPr lang="en-US" sz="2000" dirty="0" err="1" smtClean="0"/>
              <a:t>là</a:t>
            </a:r>
            <a:r>
              <a:rPr lang="en-US" sz="2000" dirty="0" smtClean="0"/>
              <a:t> </a:t>
            </a:r>
            <a:r>
              <a:rPr lang="en-US" sz="2000" dirty="0" err="1" smtClean="0"/>
              <a:t>một</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hai</a:t>
            </a:r>
            <a:r>
              <a:rPr lang="en-US" sz="2000" dirty="0" smtClean="0"/>
              <a:t> </a:t>
            </a:r>
            <a:r>
              <a:rPr lang="en-US" sz="2000" dirty="0" err="1" smtClean="0"/>
              <a:t>ngôi</a:t>
            </a:r>
            <a:r>
              <a:rPr lang="en-US" sz="2000" dirty="0" smtClean="0"/>
              <a:t>, c </a:t>
            </a:r>
            <a:r>
              <a:rPr lang="en-US" sz="2000" dirty="0" err="1" smtClean="0"/>
              <a:t>là</a:t>
            </a:r>
            <a:r>
              <a:rPr lang="en-US" sz="2000" dirty="0" smtClean="0"/>
              <a:t> </a:t>
            </a:r>
            <a:r>
              <a:rPr lang="en-US" sz="2000" dirty="0" err="1" smtClean="0"/>
              <a:t>một</a:t>
            </a:r>
            <a:r>
              <a:rPr lang="en-US" sz="2000" dirty="0" smtClean="0"/>
              <a:t> </a:t>
            </a:r>
            <a:r>
              <a:rPr lang="en-US" sz="2000" dirty="0" err="1" smtClean="0"/>
              <a:t>hằng</a:t>
            </a:r>
            <a:r>
              <a:rPr lang="en-US" sz="2000" dirty="0" smtClean="0"/>
              <a:t> </a:t>
            </a:r>
            <a:r>
              <a:rPr lang="en-US" sz="2000" dirty="0" err="1" smtClean="0"/>
              <a:t>số</a:t>
            </a:r>
            <a:r>
              <a:rPr lang="en-US" sz="2000" dirty="0" smtClean="0"/>
              <a:t>.</a:t>
            </a:r>
          </a:p>
          <a:p>
            <a:pPr marL="285750" indent="-285750">
              <a:buFont typeface="Arial" panose="020B0604020202020204" pitchFamily="34" charset="0"/>
              <a:buChar char="•"/>
            </a:pP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 </a:t>
            </a:r>
            <a:r>
              <a:rPr lang="en-US" sz="2000" dirty="0" err="1" smtClean="0"/>
              <a:t>này</a:t>
            </a:r>
            <a:r>
              <a:rPr lang="en-US" sz="2000" dirty="0" smtClean="0"/>
              <a:t> </a:t>
            </a:r>
            <a:r>
              <a:rPr lang="en-US" sz="2000" dirty="0" err="1" smtClean="0"/>
              <a:t>nó</a:t>
            </a:r>
            <a:r>
              <a:rPr lang="en-US" sz="2000" dirty="0" smtClean="0"/>
              <a:t> </a:t>
            </a:r>
            <a:r>
              <a:rPr lang="en-US" sz="2000" dirty="0" err="1" smtClean="0"/>
              <a:t>biểu</a:t>
            </a:r>
            <a:r>
              <a:rPr lang="en-US" sz="2000" dirty="0" smtClean="0"/>
              <a:t> </a:t>
            </a:r>
            <a:r>
              <a:rPr lang="en-US" sz="2000" dirty="0" err="1" smtClean="0"/>
              <a:t>diễn</a:t>
            </a:r>
            <a:r>
              <a:rPr lang="en-US" sz="2000" dirty="0" smtClean="0"/>
              <a:t> </a:t>
            </a:r>
            <a:r>
              <a:rPr lang="en-US" sz="2000" dirty="0" err="1" smtClean="0"/>
              <a:t>truy</a:t>
            </a:r>
            <a:r>
              <a:rPr lang="en-US" sz="2000" dirty="0" smtClean="0"/>
              <a:t> </a:t>
            </a:r>
            <a:r>
              <a:rPr lang="en-US" sz="2000" dirty="0" err="1" smtClean="0"/>
              <a:t>vấn</a:t>
            </a:r>
            <a:r>
              <a:rPr lang="en-US" sz="2000" dirty="0" smtClean="0"/>
              <a:t> </a:t>
            </a:r>
            <a:r>
              <a:rPr lang="en-US" sz="2000" dirty="0" err="1" smtClean="0"/>
              <a:t>sau</a:t>
            </a:r>
            <a:r>
              <a:rPr lang="en-US" sz="2000" dirty="0" smtClean="0"/>
              <a:t> </a:t>
            </a:r>
            <a:r>
              <a:rPr lang="en-US" sz="2000" dirty="0" err="1" smtClean="0"/>
              <a:t>đây</a:t>
            </a:r>
            <a:r>
              <a:rPr lang="en-US" sz="2000" dirty="0" smtClean="0"/>
              <a:t> : </a:t>
            </a:r>
            <a:r>
              <a:rPr lang="en-US" sz="2000" dirty="0" err="1" smtClean="0"/>
              <a:t>tìm</a:t>
            </a:r>
            <a:r>
              <a:rPr lang="en-US" sz="2000" dirty="0" smtClean="0"/>
              <a:t> </a:t>
            </a:r>
            <a:r>
              <a:rPr lang="en-US" sz="2000" dirty="0" err="1" smtClean="0"/>
              <a:t>tất</a:t>
            </a:r>
            <a:r>
              <a:rPr lang="en-US" sz="2000" dirty="0" smtClean="0"/>
              <a:t> </a:t>
            </a:r>
            <a:r>
              <a:rPr lang="en-US" sz="2000" dirty="0" err="1" smtClean="0"/>
              <a:t>cả</a:t>
            </a:r>
            <a:r>
              <a:rPr lang="en-US" sz="2000" dirty="0" smtClean="0"/>
              <a:t> </a:t>
            </a:r>
            <a:r>
              <a:rPr lang="en-US" sz="2000" dirty="0" err="1" smtClean="0"/>
              <a:t>các</a:t>
            </a:r>
            <a:r>
              <a:rPr lang="en-US" sz="2000" dirty="0" smtClean="0"/>
              <a:t> </a:t>
            </a:r>
            <a:r>
              <a:rPr lang="en-US" sz="2000" dirty="0" err="1" smtClean="0"/>
              <a:t>bộ</a:t>
            </a:r>
            <a:r>
              <a:rPr lang="en-US" sz="2000" dirty="0" smtClean="0"/>
              <a:t> x </a:t>
            </a:r>
            <a:r>
              <a:rPr lang="en-US" sz="2000" dirty="0" err="1" smtClean="0"/>
              <a:t>mà</a:t>
            </a:r>
            <a:r>
              <a:rPr lang="en-US" sz="2000" dirty="0" smtClean="0"/>
              <a:t> </a:t>
            </a:r>
            <a:r>
              <a:rPr lang="en-US" sz="2000" dirty="0" err="1" smtClean="0"/>
              <a:t>thuộc</a:t>
            </a:r>
            <a:r>
              <a:rPr lang="en-US" sz="2000" dirty="0" smtClean="0"/>
              <a:t> </a:t>
            </a:r>
            <a:r>
              <a:rPr lang="en-US" sz="2000" dirty="0" err="1" smtClean="0"/>
              <a:t>tính</a:t>
            </a:r>
            <a:r>
              <a:rPr lang="en-US" sz="2000" dirty="0" smtClean="0"/>
              <a:t> A </a:t>
            </a:r>
            <a:r>
              <a:rPr lang="en-US" sz="2000" dirty="0" err="1" smtClean="0"/>
              <a:t>của</a:t>
            </a:r>
            <a:r>
              <a:rPr lang="en-US" sz="2000" dirty="0" smtClean="0"/>
              <a:t> </a:t>
            </a:r>
            <a:r>
              <a:rPr lang="en-US" sz="2000" dirty="0" err="1" smtClean="0"/>
              <a:t>nó</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tê</a:t>
            </a:r>
            <a:r>
              <a:rPr lang="en-US" sz="2000" dirty="0" smtClean="0"/>
              <a:t>-ta </a:t>
            </a:r>
            <a:r>
              <a:rPr lang="en-US" sz="2000" dirty="0" err="1" smtClean="0"/>
              <a:t>với</a:t>
            </a:r>
            <a:r>
              <a:rPr lang="en-US" sz="2000" dirty="0" smtClean="0"/>
              <a:t> c</a:t>
            </a:r>
          </a:p>
          <a:p>
            <a:pPr marL="285750" indent="-285750">
              <a:buFont typeface="Arial" panose="020B0604020202020204" pitchFamily="34" charset="0"/>
              <a:buChar char="•"/>
            </a:pPr>
            <a:r>
              <a:rPr lang="en-US" sz="2000" dirty="0" smtClean="0"/>
              <a:t>VD: </a:t>
            </a:r>
            <a:r>
              <a:rPr lang="en-US" sz="2000" dirty="0" err="1" smtClean="0"/>
              <a:t>Tìm</a:t>
            </a:r>
            <a:r>
              <a:rPr lang="en-US" sz="2000" dirty="0" smtClean="0"/>
              <a:t> </a:t>
            </a:r>
            <a:r>
              <a:rPr lang="en-US" sz="2000" dirty="0" err="1" smtClean="0"/>
              <a:t>tất</a:t>
            </a:r>
            <a:r>
              <a:rPr lang="en-US" sz="2000" dirty="0" smtClean="0"/>
              <a:t> </a:t>
            </a:r>
            <a:r>
              <a:rPr lang="en-US" sz="2000" dirty="0" err="1" smtClean="0"/>
              <a:t>cả</a:t>
            </a:r>
            <a:r>
              <a:rPr lang="en-US" sz="2000" dirty="0" smtClean="0"/>
              <a:t> </a:t>
            </a:r>
            <a:r>
              <a:rPr lang="en-US" sz="2000" dirty="0" err="1" smtClean="0"/>
              <a:t>các</a:t>
            </a:r>
            <a:r>
              <a:rPr lang="en-US" sz="2000" dirty="0" smtClean="0"/>
              <a:t>  </a:t>
            </a:r>
            <a:r>
              <a:rPr lang="en-US" sz="2000" dirty="0" err="1" smtClean="0"/>
              <a:t>bệnh</a:t>
            </a:r>
            <a:r>
              <a:rPr lang="en-US" sz="2000" dirty="0" smtClean="0"/>
              <a:t> </a:t>
            </a:r>
            <a:r>
              <a:rPr lang="en-US" sz="2000" dirty="0" err="1" smtClean="0"/>
              <a:t>nhân</a:t>
            </a:r>
            <a:r>
              <a:rPr lang="en-US" sz="2000" dirty="0" smtClean="0"/>
              <a:t> </a:t>
            </a:r>
            <a:r>
              <a:rPr lang="en-US" sz="2000" dirty="0" err="1" smtClean="0"/>
              <a:t>mà</a:t>
            </a:r>
            <a:r>
              <a:rPr lang="en-US" sz="2000" dirty="0" smtClean="0"/>
              <a:t> </a:t>
            </a:r>
            <a:r>
              <a:rPr lang="en-US" sz="2000" dirty="0" err="1" smtClean="0"/>
              <a:t>tuổi</a:t>
            </a:r>
            <a:r>
              <a:rPr lang="en-US" sz="2000" dirty="0" smtClean="0"/>
              <a:t> </a:t>
            </a:r>
            <a:r>
              <a:rPr lang="en-US" sz="2000" dirty="0" err="1" smtClean="0"/>
              <a:t>của</a:t>
            </a:r>
            <a:r>
              <a:rPr lang="en-US" sz="2000" dirty="0" smtClean="0"/>
              <a:t> </a:t>
            </a:r>
            <a:r>
              <a:rPr lang="en-US" sz="2000" dirty="0" err="1" smtClean="0"/>
              <a:t>họ</a:t>
            </a:r>
            <a:r>
              <a:rPr lang="en-US" sz="2000" dirty="0" smtClean="0"/>
              <a:t> </a:t>
            </a:r>
            <a:r>
              <a:rPr lang="en-US" sz="2000" dirty="0" err="1" smtClean="0"/>
              <a:t>lớn</a:t>
            </a:r>
            <a:r>
              <a:rPr lang="en-US" sz="2000" dirty="0" smtClean="0"/>
              <a:t> </a:t>
            </a:r>
            <a:r>
              <a:rPr lang="en-US" sz="2000" dirty="0" err="1" smtClean="0"/>
              <a:t>hơn</a:t>
            </a:r>
            <a:r>
              <a:rPr lang="en-US" sz="2000" dirty="0" smtClean="0"/>
              <a:t> 20.(</a:t>
            </a:r>
            <a:r>
              <a:rPr lang="en-US" sz="2000" dirty="0" err="1" smtClean="0"/>
              <a:t>các</a:t>
            </a:r>
            <a:r>
              <a:rPr lang="en-US" sz="2000" dirty="0" smtClean="0"/>
              <a:t> </a:t>
            </a:r>
            <a:r>
              <a:rPr lang="en-US" sz="2000" dirty="0" err="1" smtClean="0"/>
              <a:t>bệnh</a:t>
            </a:r>
            <a:r>
              <a:rPr lang="en-US" sz="2000" dirty="0" smtClean="0"/>
              <a:t> </a:t>
            </a:r>
            <a:r>
              <a:rPr lang="en-US" sz="2000" dirty="0" err="1" smtClean="0"/>
              <a:t>nhân</a:t>
            </a:r>
            <a:r>
              <a:rPr lang="en-US" sz="2000" dirty="0" smtClean="0"/>
              <a:t> </a:t>
            </a:r>
            <a:r>
              <a:rPr lang="en-US" sz="2000" dirty="0" err="1" smtClean="0"/>
              <a:t>là</a:t>
            </a:r>
            <a:r>
              <a:rPr lang="en-US" sz="2000" dirty="0" smtClean="0"/>
              <a:t> x, </a:t>
            </a:r>
            <a:r>
              <a:rPr lang="en-US" sz="2000" dirty="0" err="1" smtClean="0"/>
              <a:t>thuộc</a:t>
            </a:r>
            <a:r>
              <a:rPr lang="en-US" sz="2000" dirty="0" smtClean="0"/>
              <a:t> </a:t>
            </a:r>
            <a:r>
              <a:rPr lang="en-US" sz="2000" dirty="0" err="1" smtClean="0"/>
              <a:t>tính</a:t>
            </a:r>
            <a:r>
              <a:rPr lang="en-US" sz="2000" dirty="0" smtClean="0"/>
              <a:t> </a:t>
            </a:r>
            <a:r>
              <a:rPr lang="en-US" sz="2000" dirty="0" err="1" smtClean="0"/>
              <a:t>là</a:t>
            </a:r>
            <a:r>
              <a:rPr lang="en-US" sz="2000" dirty="0" smtClean="0"/>
              <a:t> </a:t>
            </a:r>
            <a:r>
              <a:rPr lang="en-US" sz="2000" dirty="0" err="1" smtClean="0"/>
              <a:t>tuổi</a:t>
            </a:r>
            <a:r>
              <a:rPr lang="en-US" sz="2000" dirty="0" smtClean="0"/>
              <a:t>, </a:t>
            </a:r>
            <a:r>
              <a:rPr lang="en-US" sz="2000" dirty="0" err="1" smtClean="0"/>
              <a:t>tê</a:t>
            </a:r>
            <a:r>
              <a:rPr lang="en-US" sz="2000" dirty="0" smtClean="0"/>
              <a:t>-ta: </a:t>
            </a:r>
            <a:r>
              <a:rPr lang="en-US" sz="2000" dirty="0" err="1" smtClean="0"/>
              <a:t>là</a:t>
            </a:r>
            <a:r>
              <a:rPr lang="en-US" sz="2000" dirty="0" smtClean="0"/>
              <a:t> </a:t>
            </a:r>
            <a:r>
              <a:rPr lang="en-US" sz="2000" dirty="0" err="1" smtClean="0"/>
              <a:t>lớn</a:t>
            </a:r>
            <a:r>
              <a:rPr lang="en-US" sz="2000" dirty="0" smtClean="0"/>
              <a:t> </a:t>
            </a:r>
            <a:r>
              <a:rPr lang="en-US" sz="2000" dirty="0" err="1" smtClean="0"/>
              <a:t>hơn</a:t>
            </a:r>
            <a:r>
              <a:rPr lang="en-US" sz="2000" dirty="0" smtClean="0"/>
              <a:t>, c: </a:t>
            </a:r>
            <a:r>
              <a:rPr lang="en-US" sz="2000" dirty="0" err="1" smtClean="0"/>
              <a:t>là</a:t>
            </a:r>
            <a:r>
              <a:rPr lang="en-US" sz="2000" dirty="0" smtClean="0"/>
              <a:t> 20)</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err="1" smtClean="0"/>
              <a:t>Dạng</a:t>
            </a:r>
            <a:r>
              <a:rPr lang="en-US" sz="2000" dirty="0" smtClean="0"/>
              <a:t> </a:t>
            </a:r>
            <a:r>
              <a:rPr lang="en-US" sz="2000" dirty="0" err="1" smtClean="0"/>
              <a:t>thứ</a:t>
            </a:r>
            <a:r>
              <a:rPr lang="en-US" sz="2000" dirty="0" smtClean="0"/>
              <a:t> </a:t>
            </a:r>
            <a:r>
              <a:rPr lang="en-US" sz="2000" dirty="0" err="1" smtClean="0"/>
              <a:t>hai</a:t>
            </a:r>
            <a:r>
              <a:rPr lang="en-US" sz="2000" dirty="0" smtClean="0"/>
              <a:t>: x.A1=x.A2 </a:t>
            </a:r>
          </a:p>
          <a:p>
            <a:pPr marL="285750" indent="-285750">
              <a:buFont typeface="Arial" panose="020B0604020202020204" pitchFamily="34" charset="0"/>
              <a:buChar char="•"/>
            </a:pPr>
            <a:r>
              <a:rPr lang="en-US" sz="2000" dirty="0" err="1" smtClean="0"/>
              <a:t>Biểu</a:t>
            </a:r>
            <a:r>
              <a:rPr lang="en-US" sz="2000" dirty="0" smtClean="0"/>
              <a:t> </a:t>
            </a:r>
            <a:r>
              <a:rPr lang="en-US" sz="2000" dirty="0" err="1" smtClean="0"/>
              <a:t>diễn</a:t>
            </a:r>
            <a:r>
              <a:rPr lang="en-US" sz="2000" dirty="0" smtClean="0"/>
              <a:t> </a:t>
            </a:r>
            <a:r>
              <a:rPr lang="en-US" sz="2000" dirty="0" err="1" smtClean="0"/>
              <a:t>truy</a:t>
            </a:r>
            <a:r>
              <a:rPr lang="en-US" sz="2000" dirty="0" smtClean="0"/>
              <a:t> </a:t>
            </a:r>
            <a:r>
              <a:rPr lang="en-US" sz="2000" dirty="0" err="1" smtClean="0"/>
              <a:t>vấn</a:t>
            </a:r>
            <a:r>
              <a:rPr lang="en-US" sz="2000" dirty="0" smtClean="0"/>
              <a:t> </a:t>
            </a:r>
            <a:r>
              <a:rPr lang="en-US" sz="2000" dirty="0" err="1" smtClean="0"/>
              <a:t>tìm</a:t>
            </a:r>
            <a:r>
              <a:rPr lang="en-US" sz="2000" dirty="0"/>
              <a:t> </a:t>
            </a:r>
            <a:r>
              <a:rPr lang="en-US" sz="2000" dirty="0" err="1" smtClean="0"/>
              <a:t>tất</a:t>
            </a:r>
            <a:r>
              <a:rPr lang="en-US" sz="2000" dirty="0" smtClean="0"/>
              <a:t> </a:t>
            </a:r>
            <a:r>
              <a:rPr lang="en-US" sz="2000" dirty="0" err="1" smtClean="0"/>
              <a:t>cả</a:t>
            </a:r>
            <a:r>
              <a:rPr lang="en-US" sz="2000" dirty="0" smtClean="0"/>
              <a:t> </a:t>
            </a:r>
            <a:r>
              <a:rPr lang="en-US" sz="2000" dirty="0" err="1" smtClean="0"/>
              <a:t>các</a:t>
            </a:r>
            <a:r>
              <a:rPr lang="en-US" sz="2000" dirty="0" smtClean="0"/>
              <a:t> </a:t>
            </a:r>
            <a:r>
              <a:rPr lang="en-US" sz="2000" dirty="0" err="1" smtClean="0"/>
              <a:t>bộ</a:t>
            </a:r>
            <a:r>
              <a:rPr lang="en-US" sz="2000" dirty="0" smtClean="0"/>
              <a:t> </a:t>
            </a:r>
            <a:r>
              <a:rPr lang="en-US" sz="2000" dirty="0" err="1" smtClean="0"/>
              <a:t>mà</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thuộc</a:t>
            </a:r>
            <a:r>
              <a:rPr lang="en-US" sz="2000" dirty="0" smtClean="0"/>
              <a:t> </a:t>
            </a:r>
            <a:r>
              <a:rPr lang="en-US" sz="2000" dirty="0" err="1" smtClean="0"/>
              <a:t>tính</a:t>
            </a:r>
            <a:r>
              <a:rPr lang="en-US" sz="2000" dirty="0" smtClean="0"/>
              <a:t> A1 </a:t>
            </a:r>
            <a:r>
              <a:rPr lang="en-US" sz="2000" dirty="0" err="1" smtClean="0"/>
              <a:t>của</a:t>
            </a:r>
            <a:r>
              <a:rPr lang="en-US" sz="2000" dirty="0" smtClean="0"/>
              <a:t> </a:t>
            </a:r>
            <a:r>
              <a:rPr lang="en-US" sz="2000" dirty="0" err="1" smtClean="0"/>
              <a:t>nó</a:t>
            </a:r>
            <a:r>
              <a:rPr lang="en-US" sz="2000" dirty="0" smtClean="0"/>
              <a:t> </a:t>
            </a:r>
            <a:r>
              <a:rPr lang="en-US" sz="2000" dirty="0" err="1" smtClean="0"/>
              <a:t>bằng</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thuộc</a:t>
            </a:r>
            <a:r>
              <a:rPr lang="en-US" sz="2000" dirty="0" smtClean="0"/>
              <a:t> </a:t>
            </a:r>
            <a:r>
              <a:rPr lang="en-US" sz="2000" dirty="0" err="1" smtClean="0"/>
              <a:t>tính</a:t>
            </a:r>
            <a:r>
              <a:rPr lang="en-US" sz="2000" dirty="0" smtClean="0"/>
              <a:t> A2 </a:t>
            </a:r>
            <a:r>
              <a:rPr lang="en-US" sz="2000" dirty="0" err="1" smtClean="0"/>
              <a:t>của</a:t>
            </a:r>
            <a:r>
              <a:rPr lang="en-US" sz="2000" dirty="0" smtClean="0"/>
              <a:t> </a:t>
            </a:r>
            <a:r>
              <a:rPr lang="en-US" sz="2000" dirty="0" err="1" smtClean="0"/>
              <a:t>nó</a:t>
            </a: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err="1" smtClean="0"/>
              <a:t>Dạng</a:t>
            </a:r>
            <a:r>
              <a:rPr lang="en-US" sz="2000" dirty="0" smtClean="0"/>
              <a:t> </a:t>
            </a:r>
            <a:r>
              <a:rPr lang="en-US" sz="2000" dirty="0" err="1" smtClean="0"/>
              <a:t>thứ</a:t>
            </a:r>
            <a:r>
              <a:rPr lang="en-US" sz="2000" dirty="0" smtClean="0"/>
              <a:t> </a:t>
            </a:r>
            <a:r>
              <a:rPr lang="en-US" sz="2000" dirty="0" err="1" smtClean="0"/>
              <a:t>ba</a:t>
            </a:r>
            <a:r>
              <a:rPr lang="en-US" sz="2000" dirty="0" smtClean="0"/>
              <a:t>:</a:t>
            </a:r>
          </a:p>
          <a:p>
            <a:pPr marL="285750" indent="-285750">
              <a:buFont typeface="Arial" panose="020B0604020202020204" pitchFamily="34" charset="0"/>
              <a:buChar char="•"/>
            </a:pP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 ở </a:t>
            </a:r>
            <a:r>
              <a:rPr lang="en-US" sz="2000" dirty="0" err="1" smtClean="0"/>
              <a:t>trong</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csdl</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xác</a:t>
            </a:r>
            <a:r>
              <a:rPr lang="en-US" sz="2000" dirty="0" smtClean="0"/>
              <a:t> </a:t>
            </a:r>
            <a:r>
              <a:rPr lang="en-US" sz="2000" dirty="0" err="1" smtClean="0"/>
              <a:t>suất</a:t>
            </a:r>
            <a:r>
              <a:rPr lang="en-US" sz="2000" dirty="0" smtClean="0"/>
              <a:t>  </a:t>
            </a:r>
            <a:r>
              <a:rPr lang="en-US" sz="2000" dirty="0" err="1" smtClean="0"/>
              <a:t>được</a:t>
            </a:r>
            <a:r>
              <a:rPr lang="en-US" sz="2000" dirty="0" smtClean="0"/>
              <a:t> </a:t>
            </a:r>
            <a:r>
              <a:rPr lang="en-US" sz="2000" dirty="0" err="1" smtClean="0"/>
              <a:t>định</a:t>
            </a:r>
            <a:r>
              <a:rPr lang="en-US" sz="2000" dirty="0" smtClean="0"/>
              <a:t> </a:t>
            </a:r>
            <a:r>
              <a:rPr lang="en-US" sz="2000" dirty="0" err="1" smtClean="0"/>
              <a:t>nghĩa</a:t>
            </a:r>
            <a:r>
              <a:rPr lang="en-US" sz="2000" dirty="0" smtClean="0"/>
              <a:t> </a:t>
            </a:r>
            <a:r>
              <a:rPr lang="en-US" sz="2000" dirty="0" err="1" smtClean="0"/>
              <a:t>một</a:t>
            </a:r>
            <a:r>
              <a:rPr lang="en-US" sz="2000" dirty="0" smtClean="0"/>
              <a:t> </a:t>
            </a:r>
            <a:r>
              <a:rPr lang="en-US" sz="2000" dirty="0" err="1" smtClean="0"/>
              <a:t>cách</a:t>
            </a:r>
            <a:r>
              <a:rPr lang="en-US" sz="2000" dirty="0" smtClean="0"/>
              <a:t> </a:t>
            </a:r>
            <a:r>
              <a:rPr lang="en-US" sz="2000" dirty="0" err="1" smtClean="0"/>
              <a:t>đệ</a:t>
            </a:r>
            <a:r>
              <a:rPr lang="en-US" sz="2000" dirty="0" smtClean="0"/>
              <a:t> </a:t>
            </a:r>
            <a:r>
              <a:rPr lang="en-US" sz="2000" dirty="0" err="1" smtClean="0"/>
              <a:t>quy</a:t>
            </a:r>
            <a:endParaRPr lang="en-US" sz="2000" dirty="0" smtClean="0"/>
          </a:p>
          <a:p>
            <a:pPr marL="285750" indent="-285750">
              <a:buFont typeface="Arial" panose="020B0604020202020204" pitchFamily="34" charset="0"/>
              <a:buChar char="•"/>
            </a:pPr>
            <a:r>
              <a:rPr lang="en-US" sz="2000" dirty="0" err="1" smtClean="0"/>
              <a:t>Hội</a:t>
            </a:r>
            <a:r>
              <a:rPr lang="en-US" sz="2000" dirty="0" smtClean="0"/>
              <a:t> </a:t>
            </a:r>
            <a:r>
              <a:rPr lang="en-US" sz="2000" dirty="0" err="1" smtClean="0"/>
              <a:t>của</a:t>
            </a:r>
            <a:r>
              <a:rPr lang="en-US" sz="2000" dirty="0" smtClean="0"/>
              <a:t> </a:t>
            </a:r>
            <a:r>
              <a:rPr lang="en-US" sz="2000" dirty="0" err="1" smtClean="0"/>
              <a:t>hai</a:t>
            </a:r>
            <a:r>
              <a:rPr lang="en-US" sz="2000" dirty="0" smtClean="0"/>
              <a:t> </a:t>
            </a: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r>
              <a:rPr lang="en-US" sz="2000" dirty="0" smtClean="0"/>
              <a:t> </a:t>
            </a:r>
            <a:r>
              <a:rPr lang="en-US" sz="2000" dirty="0" err="1" smtClean="0"/>
              <a:t>là</a:t>
            </a:r>
            <a:r>
              <a:rPr lang="en-US" sz="2000" dirty="0" smtClean="0"/>
              <a:t> </a:t>
            </a:r>
            <a:r>
              <a:rPr lang="en-US" sz="2000" dirty="0" err="1" smtClean="0"/>
              <a:t>biểu</a:t>
            </a:r>
            <a:r>
              <a:rPr lang="en-US" sz="2000" dirty="0" smtClean="0"/>
              <a:t> </a:t>
            </a:r>
            <a:r>
              <a:rPr lang="en-US" sz="2000" dirty="0" err="1" smtClean="0"/>
              <a:t>thức</a:t>
            </a:r>
            <a:r>
              <a:rPr lang="en-US" sz="2000" dirty="0" smtClean="0"/>
              <a:t> </a:t>
            </a:r>
            <a:r>
              <a:rPr lang="en-US" sz="2000" dirty="0" err="1" smtClean="0"/>
              <a:t>chọn</a:t>
            </a:r>
            <a:endParaRPr lang="en-US" sz="2000" dirty="0" smtClean="0"/>
          </a:p>
          <a:p>
            <a:pPr marL="285750" indent="-285750">
              <a:buFont typeface="Arial" panose="020B0604020202020204" pitchFamily="34" charset="0"/>
              <a:buChar char="•"/>
            </a:pPr>
            <a:r>
              <a:rPr lang="en-US" sz="2000" dirty="0" err="1" smtClean="0"/>
              <a:t>Tuyển</a:t>
            </a:r>
            <a:r>
              <a:rPr lang="en-US" sz="2000" dirty="0" smtClean="0"/>
              <a:t> </a:t>
            </a:r>
            <a:r>
              <a:rPr lang="en-US" sz="2000" dirty="0" err="1"/>
              <a:t>của</a:t>
            </a:r>
            <a:r>
              <a:rPr lang="en-US" sz="2000" dirty="0"/>
              <a:t> </a:t>
            </a:r>
            <a:r>
              <a:rPr lang="en-US" sz="2000" dirty="0" err="1"/>
              <a:t>hai</a:t>
            </a:r>
            <a:r>
              <a:rPr lang="en-US" sz="2000" dirty="0"/>
              <a:t> </a:t>
            </a:r>
            <a:r>
              <a:rPr lang="en-US" sz="2000" dirty="0" err="1"/>
              <a:t>biểu</a:t>
            </a:r>
            <a:r>
              <a:rPr lang="en-US" sz="2000" dirty="0"/>
              <a:t> </a:t>
            </a:r>
            <a:r>
              <a:rPr lang="en-US" sz="2000" dirty="0" err="1"/>
              <a:t>thức</a:t>
            </a:r>
            <a:r>
              <a:rPr lang="en-US" sz="2000" dirty="0"/>
              <a:t> </a:t>
            </a:r>
            <a:r>
              <a:rPr lang="en-US" sz="2000" dirty="0" err="1"/>
              <a:t>chọn</a:t>
            </a:r>
            <a:r>
              <a:rPr lang="en-US" sz="2000" dirty="0"/>
              <a:t> </a:t>
            </a:r>
            <a:r>
              <a:rPr lang="en-US" sz="2000" dirty="0" smtClean="0"/>
              <a:t> </a:t>
            </a:r>
            <a:r>
              <a:rPr lang="en-US" sz="2000" dirty="0" err="1"/>
              <a:t>là</a:t>
            </a:r>
            <a:r>
              <a:rPr lang="en-US" sz="2000" dirty="0"/>
              <a:t> </a:t>
            </a:r>
            <a:r>
              <a:rPr lang="en-US" sz="2000" dirty="0" smtClean="0"/>
              <a:t> </a:t>
            </a:r>
            <a:r>
              <a:rPr lang="en-US" sz="2000" dirty="0" err="1"/>
              <a:t>biểu</a:t>
            </a:r>
            <a:r>
              <a:rPr lang="en-US" sz="2000" dirty="0"/>
              <a:t> </a:t>
            </a:r>
            <a:r>
              <a:rPr lang="en-US" sz="2000" dirty="0" err="1"/>
              <a:t>thức</a:t>
            </a:r>
            <a:r>
              <a:rPr lang="en-US" sz="2000" dirty="0"/>
              <a:t> </a:t>
            </a:r>
            <a:r>
              <a:rPr lang="en-US" sz="2000" dirty="0" err="1"/>
              <a:t>chọn</a:t>
            </a:r>
            <a:endParaRPr lang="en-US" sz="2000"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r>
              <a:rPr lang="en-US" dirty="0" smtClean="0"/>
              <a:t> </a:t>
            </a:r>
            <a:endParaRPr lang="en-US" dirty="0"/>
          </a:p>
        </p:txBody>
      </p:sp>
      <p:sp>
        <p:nvSpPr>
          <p:cNvPr id="2" name="Slide Number Placeholder 1"/>
          <p:cNvSpPr>
            <a:spLocks noGrp="1"/>
          </p:cNvSpPr>
          <p:nvPr>
            <p:ph type="sldNum" sz="quarter" idx="12"/>
          </p:nvPr>
        </p:nvSpPr>
        <p:spPr/>
        <p:txBody>
          <a:bodyPr/>
          <a:lstStyle/>
          <a:p>
            <a:fld id="{F5C1E730-9EA9-48CD-B7AD-9139A5D91F4B}" type="slidenum">
              <a:rPr lang="en-US" sz="3200" smtClean="0"/>
              <a:t>9</a:t>
            </a:fld>
            <a:endParaRPr lang="en-US" sz="3200" dirty="0"/>
          </a:p>
        </p:txBody>
      </p:sp>
    </p:spTree>
    <p:extLst>
      <p:ext uri="{BB962C8B-B14F-4D97-AF65-F5344CB8AC3E}">
        <p14:creationId xmlns:p14="http://schemas.microsoft.com/office/powerpoint/2010/main" val="778318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1523</TotalTime>
  <Words>2263</Words>
  <Application>Microsoft Office PowerPoint</Application>
  <PresentationFormat>Widescreen</PresentationFormat>
  <Paragraphs>196</Paragraphs>
  <Slides>34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Calibri</vt:lpstr>
      <vt:lpstr>Calibri Light</vt:lpstr>
      <vt:lpstr>Cambria Math</vt:lpstr>
      <vt:lpstr>Symbol</vt:lpstr>
      <vt:lpstr>Tahoma</vt:lpstr>
      <vt:lpstr>Times New Roman</vt:lpstr>
      <vt:lpstr>TimesNewRomanPS-ItalicMT</vt:lpstr>
      <vt:lpstr>TimesNewRomanPSMT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DinhSang</cp:lastModifiedBy>
  <cp:revision>91</cp:revision>
  <dcterms:created xsi:type="dcterms:W3CDTF">2021-06-08T12:38:21Z</dcterms:created>
  <dcterms:modified xsi:type="dcterms:W3CDTF">2022-06-23T23:56:13Z</dcterms:modified>
</cp:coreProperties>
</file>