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94" r:id="rId17"/>
    <p:sldId id="295" r:id="rId18"/>
    <p:sldId id="277" r:id="rId19"/>
    <p:sldId id="278" r:id="rId20"/>
    <p:sldId id="297" r:id="rId21"/>
    <p:sldId id="291" r:id="rId22"/>
    <p:sldId id="298" r:id="rId23"/>
    <p:sldId id="292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FC10-A287-4D77-A025-57F6FD230956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BD4-9FCF-43F2-8779-B741E4ED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7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AB8CBC-034D-40B0-99FD-1D0F8DEF8E9A}" type="datetimeFigureOut">
              <a:rPr lang="en-US" smtClean="0"/>
              <a:t>06/22/2022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9855" y="840483"/>
            <a:ext cx="9892146" cy="806231"/>
          </a:xfrm>
          <a:prstGeom prst="rect">
            <a:avLst/>
          </a:prstGeom>
          <a:solidFill>
            <a:srgbClr val="56BBEF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ĐẠI HỌC SÀI GÒN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" y="211994"/>
            <a:ext cx="2054041" cy="20632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551225"/>
            <a:ext cx="12192000" cy="1352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NGÀNH: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CSDL QUAN HỆ XÁC SUẤT VỚI GIÁ TRỊ THUỘC TÍNH KHÔNG CHẮC 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854" y="4710546"/>
            <a:ext cx="516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     Nguyễn Hòa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Nguyễn Đình Sang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Trần Viết Thanh 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08" y="577789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 x.P_Cost &gt;= 7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76613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Điều kiện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84910" y="1354217"/>
            <a:ext cx="1030309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(E)[L, U], E là biểu thức chọn và [L, U] là một khoảng xác suất.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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532622" y="2976890"/>
            <a:ext cx="558800" cy="17399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4268" y="3585230"/>
            <a:ext cx="471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,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 là các điều kiện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5775008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 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0.4]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 x.P_Cost &gt;= 7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0.5]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76613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Diễn dịch xác suất: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10" y="1354217"/>
            <a:ext cx="1207394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 = 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trong đó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t.A 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trong đó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và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(v)] =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Sự thỏa mãn của điều kiện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(E)[L, U]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[L, U].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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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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 hoặc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Phép chọn trên r theo </a:t>
            </a:r>
            <a:r>
              <a:rPr lang="en-US" sz="3600" b="1" dirty="0" smtClean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876" y="2582614"/>
            <a:ext cx="102602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r*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sz="8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n-US" sz="8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⊨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1" y="577789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/>
              <a:t>(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.DISEASE </a:t>
            </a:r>
            <a:r>
              <a:rPr lang="en-US" sz="2800" b="1" dirty="0" smtClean="0">
                <a:sym typeface="Symbol" panose="05050102010706020507" pitchFamily="18" charset="2"/>
              </a:rPr>
              <a:t></a:t>
            </a:r>
            <a:r>
              <a:rPr lang="nl-NL" sz="2800" b="1" dirty="0" smtClean="0"/>
              <a:t> {hepatitis, </a:t>
            </a:r>
            <a:r>
              <a:rPr lang="es-ES" sz="2800" b="1" dirty="0" smtClean="0"/>
              <a:t>cirrhosis} </a:t>
            </a:r>
            <a:r>
              <a:rPr lang="en-US" sz="2800" b="1" dirty="0" smtClean="0">
                <a:sym typeface="Symbol" panose="05050102010706020507" pitchFamily="18" charset="2"/>
              </a:rPr>
              <a:t></a:t>
            </a:r>
            <a:r>
              <a:rPr lang="nl-NL" sz="2800" b="1" i="1" baseline="-25000" dirty="0" smtClean="0"/>
              <a:t>in</a:t>
            </a:r>
            <a:r>
              <a:rPr lang="nl-NL" sz="2800" b="1" dirty="0" smtClean="0"/>
              <a:t> 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.D_</a:t>
            </a:r>
            <a:r>
              <a:rPr lang="vi-VN" sz="2800" b="1" dirty="0" smtClean="0"/>
              <a:t>COST </a:t>
            </a:r>
            <a:r>
              <a:rPr lang="en-US" sz="2800" b="1" dirty="0" smtClean="0">
                <a:sym typeface="Symbol" panose="05050102010706020507" pitchFamily="18" charset="2"/>
              </a:rPr>
              <a:t></a:t>
            </a:r>
            <a:r>
              <a:rPr lang="nl-NL" sz="2800" b="1" dirty="0" smtClean="0"/>
              <a:t> 6)[0.3, 0.7]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490" y="429861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/>
              <a:t>(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.DISEASE </a:t>
            </a:r>
            <a:r>
              <a:rPr lang="en-US" sz="2800" b="1" dirty="0" smtClean="0">
                <a:sym typeface="Symbol" panose="05050102010706020507" pitchFamily="18" charset="2"/>
              </a:rPr>
              <a:t></a:t>
            </a:r>
            <a:r>
              <a:rPr lang="nl-NL" sz="2800" b="1" dirty="0" smtClean="0"/>
              <a:t> {hepatitis, </a:t>
            </a:r>
            <a:r>
              <a:rPr lang="es-ES" sz="2800" b="1" dirty="0" smtClean="0"/>
              <a:t>cirrhosis} </a:t>
            </a:r>
            <a:r>
              <a:rPr lang="en-US" sz="2800" b="1" dirty="0" smtClean="0">
                <a:sym typeface="Symbol" panose="05050102010706020507" pitchFamily="18" charset="2"/>
              </a:rPr>
              <a:t></a:t>
            </a:r>
            <a:r>
              <a:rPr lang="nl-NL" sz="2800" b="1" i="1" baseline="-25000" dirty="0" smtClean="0"/>
              <a:t>in</a:t>
            </a:r>
            <a:r>
              <a:rPr lang="nl-NL" sz="2800" b="1" dirty="0" smtClean="0"/>
              <a:t> 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.D_</a:t>
            </a:r>
            <a:r>
              <a:rPr lang="vi-VN" sz="2800" b="1" dirty="0" smtClean="0"/>
              <a:t>COST </a:t>
            </a:r>
            <a:r>
              <a:rPr lang="en-US" sz="2800" b="1" dirty="0" smtClean="0">
                <a:sym typeface="Symbol" panose="05050102010706020507" pitchFamily="18" charset="2"/>
              </a:rPr>
              <a:t></a:t>
            </a:r>
            <a:r>
              <a:rPr lang="nl-NL" sz="2800" b="1" dirty="0" smtClean="0"/>
              <a:t> 6)[0.3, 0.7]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40359"/>
              </p:ext>
            </p:extLst>
          </p:nvPr>
        </p:nvGraphicFramePr>
        <p:xfrm>
          <a:off x="484909" y="1354217"/>
          <a:ext cx="113330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rgbClr val="0070C0"/>
                </a:solidFill>
              </a:rPr>
              <a:t>Phép chiếu của r trên L theo </a:t>
            </a:r>
            <a:r>
              <a:rPr lang="en-US" sz="36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: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/>
              <a:t>R</a:t>
            </a:r>
            <a:r>
              <a:rPr lang="en-US" sz="2800" b="1" dirty="0"/>
              <a:t>* = (L,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*) và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(A), </a:t>
            </a:r>
            <a:r>
              <a:rPr lang="en-US" sz="2800" b="1" dirty="0">
                <a:sym typeface="Symbol" panose="05050102010706020507" pitchFamily="18" charset="2"/>
              </a:rPr>
              <a:t></a:t>
            </a:r>
            <a:r>
              <a:rPr lang="en-US" sz="2800" b="1" dirty="0"/>
              <a:t>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L.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  r</a:t>
            </a:r>
            <a:r>
              <a:rPr lang="es-ES" sz="2800" b="1" baseline="30000" dirty="0"/>
              <a:t>*</a:t>
            </a:r>
            <a:r>
              <a:rPr lang="en-US" sz="2800" b="1" dirty="0"/>
              <a:t> = {t</a:t>
            </a:r>
            <a:r>
              <a:rPr lang="es-ES" sz="2800" b="1" baseline="30000" dirty="0"/>
              <a:t>* </a:t>
            </a:r>
            <a:r>
              <a:rPr lang="en-US" sz="2800" b="1" dirty="0"/>
              <a:t>| t</a:t>
            </a:r>
            <a:r>
              <a:rPr lang="es-ES" sz="2800" b="1" baseline="30000" dirty="0"/>
              <a:t>*</a:t>
            </a:r>
            <a:r>
              <a:rPr lang="es-ES" sz="2800" b="1" dirty="0"/>
              <a:t>.A = </a:t>
            </a:r>
            <a:r>
              <a:rPr lang="en-US" sz="2800" b="1" dirty="0"/>
              <a:t>u.A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…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 w.A</a:t>
            </a:r>
            <a:r>
              <a:rPr lang="es-ES" sz="2800" b="1" dirty="0"/>
              <a:t>, </a:t>
            </a:r>
            <a:r>
              <a:rPr lang="es-ES" sz="2800" b="1" dirty="0">
                <a:sym typeface="Symbol" panose="05050102010706020507" pitchFamily="18" charset="2"/>
              </a:rPr>
              <a:t></a:t>
            </a:r>
            <a:r>
              <a:rPr lang="es-ES" sz="2800" b="1" dirty="0"/>
              <a:t>A </a:t>
            </a:r>
            <a:r>
              <a:rPr lang="es-ES" sz="2800" b="1" dirty="0">
                <a:sym typeface="Symbol" panose="05050102010706020507" pitchFamily="18" charset="2"/>
              </a:rPr>
              <a:t></a:t>
            </a:r>
            <a:r>
              <a:rPr lang="es-ES" sz="2800" b="1" dirty="0"/>
              <a:t> </a:t>
            </a:r>
            <a:r>
              <a:rPr lang="en-US" sz="2800" b="1" dirty="0"/>
              <a:t>L, t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sao cho </a:t>
            </a:r>
            <a:r>
              <a:rPr lang="en-US" sz="2800" b="1" dirty="0">
                <a:sym typeface="Symbol" panose="05050102010706020507" pitchFamily="18" charset="2"/>
              </a:rPr>
              <a:t></a:t>
            </a:r>
            <a:r>
              <a:rPr lang="en-US" sz="2800" b="1" dirty="0"/>
              <a:t> u, …, w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và [</a:t>
            </a:r>
            <a:r>
              <a:rPr lang="es-ES" sz="2800" b="1" dirty="0"/>
              <a:t>u</a:t>
            </a:r>
            <a:r>
              <a:rPr lang="en-US" sz="2800" b="1" dirty="0"/>
              <a:t>[L]] = …= </a:t>
            </a:r>
            <a:r>
              <a:rPr lang="es-ES" sz="2800" b="1" dirty="0"/>
              <a:t>[w</a:t>
            </a:r>
            <a:r>
              <a:rPr lang="en-US" sz="2800" b="1" dirty="0"/>
              <a:t>[L]] = [t[L]]}.</a:t>
            </a: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33999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hepatitis, 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0.8u, 1.6u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0328" y="5775008"/>
            <a:ext cx="112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 = </a:t>
            </a:r>
            <a:r>
              <a:rPr lang="en-US" sz="2800" b="1" dirty="0" smtClean="0"/>
              <a:t>{P_Name,Disease} </a:t>
            </a:r>
            <a:r>
              <a:rPr lang="en-US" sz="2800" b="1" dirty="0"/>
              <a:t>theo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baseline="-25000" dirty="0"/>
              <a:t>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05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21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0291" y="2092036"/>
            <a:ext cx="8742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cơ sở dữ liệu quan hệ 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	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triển.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59191"/>
              </p:ext>
            </p:extLst>
          </p:nvPr>
        </p:nvGraphicFramePr>
        <p:xfrm>
          <a:off x="484909" y="1354217"/>
          <a:ext cx="112194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54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49085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0.67u, 0.93u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656" y="4665375"/>
            <a:ext cx="112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 = </a:t>
            </a:r>
            <a:r>
              <a:rPr lang="en-US" sz="2800" b="1" dirty="0" smtClean="0"/>
              <a:t>{P_Name,Disease} </a:t>
            </a:r>
            <a:r>
              <a:rPr lang="en-US" sz="2800" b="1" dirty="0"/>
              <a:t>theo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baseline="-25000" dirty="0"/>
              <a:t>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24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kêt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 smtClean="0">
                <a:solidFill>
                  <a:srgbClr val="0070C0"/>
                </a:solidFill>
              </a:rPr>
              <a:t>Phép </a:t>
            </a:r>
            <a:r>
              <a:rPr lang="en-US" sz="3600" b="1" dirty="0">
                <a:solidFill>
                  <a:srgbClr val="0070C0"/>
                </a:solidFill>
              </a:rPr>
              <a:t>kết tự nhiên của r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 và r</a:t>
            </a:r>
            <a:r>
              <a:rPr lang="en-US" sz="3600" b="1" baseline="-25000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</a:rPr>
              <a:t> theo </a:t>
            </a:r>
            <a:r>
              <a:rPr lang="en-US" sz="3600" b="1" dirty="0">
                <a:solidFill>
                  <a:srgbClr val="0070C0"/>
                </a:solidFill>
                <a:sym typeface="Symbol" panose="05050102010706020507" pitchFamily="18" charset="2"/>
              </a:rPr>
              <a:t></a:t>
            </a:r>
            <a:r>
              <a:rPr lang="en-US" sz="3600" b="1" dirty="0">
                <a:solidFill>
                  <a:srgbClr val="0070C0"/>
                </a:solidFill>
              </a:rPr>
              <a:t>, ký hiệu là r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⋈</a:t>
            </a:r>
            <a:r>
              <a:rPr lang="en-US" sz="3600" b="1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</a:t>
            </a:r>
            <a:r>
              <a:rPr lang="en-US" sz="3600" b="1" dirty="0">
                <a:solidFill>
                  <a:srgbClr val="0070C0"/>
                </a:solidFill>
              </a:rPr>
              <a:t> r</a:t>
            </a:r>
            <a:r>
              <a:rPr lang="en-US" sz="3600" b="1" baseline="-25000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</a:rPr>
              <a:t>, là quan hệ xác suất r trên lược đồ R, được xác định </a:t>
            </a:r>
            <a:r>
              <a:rPr lang="en-US" sz="3600" b="1" dirty="0" smtClean="0">
                <a:solidFill>
                  <a:srgbClr val="0070C0"/>
                </a:solidFill>
              </a:rPr>
              <a:t>bởi: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10" y="1908215"/>
            <a:ext cx="11028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/>
              <a:t>R </a:t>
            </a:r>
            <a:r>
              <a:rPr lang="es-ES" sz="2800" b="1" dirty="0"/>
              <a:t>= (U,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s-ES" sz="2800" b="1" dirty="0"/>
              <a:t>) trong đó U =</a:t>
            </a:r>
            <a:r>
              <a:rPr lang="en-US" sz="2800" b="1" dirty="0"/>
              <a:t> U­</a:t>
            </a:r>
            <a:r>
              <a:rPr lang="en-US" sz="2800" b="1" baseline="-25000" dirty="0"/>
              <a:t>1</a:t>
            </a:r>
            <a:r>
              <a:rPr lang="en-US" sz="2800" b="1" dirty="0"/>
              <a:t> </a:t>
            </a:r>
            <a:r>
              <a:rPr lang="es-ES" sz="2800" b="1" dirty="0">
                <a:sym typeface="Symbol" panose="05050102010706020507" pitchFamily="18" charset="2"/>
              </a:rPr>
              <a:t></a:t>
            </a:r>
            <a:r>
              <a:rPr lang="en-US" sz="2800" b="1" dirty="0"/>
              <a:t> U­</a:t>
            </a:r>
            <a:r>
              <a:rPr lang="en-US" sz="2800" b="1" baseline="-25000" dirty="0"/>
              <a:t>2</a:t>
            </a:r>
            <a:r>
              <a:rPr lang="es-ES" sz="2800" b="1" dirty="0"/>
              <a:t>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1</a:t>
            </a:r>
            <a:r>
              <a:rPr lang="en-US" sz="2800" b="1" dirty="0"/>
              <a:t>(A)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- U­</a:t>
            </a:r>
            <a:r>
              <a:rPr lang="en-US" sz="2800" b="1" baseline="-25000" dirty="0"/>
              <a:t>2</a:t>
            </a:r>
            <a:r>
              <a:rPr lang="en-US" sz="2800" b="1" dirty="0" smtClean="0"/>
              <a:t>,</a:t>
            </a:r>
            <a:r>
              <a:rPr lang="en-US" sz="2800" b="1" dirty="0" smtClean="0">
                <a:sym typeface="Symbol" panose="05050102010706020507" pitchFamily="18" charset="2"/>
              </a:rPr>
              <a:t></a:t>
            </a:r>
            <a:r>
              <a:rPr lang="en-US" sz="2800" b="1" dirty="0" smtClean="0"/>
              <a:t>(</a:t>
            </a:r>
            <a:r>
              <a:rPr lang="en-US" sz="2800" b="1" dirty="0"/>
              <a:t>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2</a:t>
            </a:r>
            <a:r>
              <a:rPr lang="en-US" sz="2800" b="1" dirty="0"/>
              <a:t>(A)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U</a:t>
            </a:r>
            <a:r>
              <a:rPr lang="en-US" sz="2800" b="1" baseline="-25000" dirty="0"/>
              <a:t>2</a:t>
            </a:r>
            <a:r>
              <a:rPr lang="en-US" sz="2800" b="1" dirty="0"/>
              <a:t> - U­</a:t>
            </a:r>
            <a:r>
              <a:rPr lang="en-US" sz="2800" b="1" baseline="-25000" dirty="0"/>
              <a:t>1</a:t>
            </a:r>
            <a:r>
              <a:rPr lang="en-US" sz="2800" b="1" dirty="0"/>
              <a:t> và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1</a:t>
            </a:r>
            <a:r>
              <a:rPr lang="en-US" sz="2800" b="1" dirty="0"/>
              <a:t>(A)</a:t>
            </a:r>
            <a:r>
              <a:rPr lang="en-US" sz="2800" b="1" dirty="0">
                <a:sym typeface="Symbol" panose="05050102010706020507" pitchFamily="18" charset="2"/>
              </a:rPr>
              <a:t></a:t>
            </a:r>
            <a:r>
              <a:rPr lang="en-US" sz="2800" b="1" dirty="0"/>
              <a:t>=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2</a:t>
            </a:r>
            <a:r>
              <a:rPr lang="en-US" sz="2800" b="1" dirty="0"/>
              <a:t>(A) nếu A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U­</a:t>
            </a:r>
            <a:r>
              <a:rPr lang="en-US" sz="2800" b="1" baseline="-25000" dirty="0"/>
              <a:t>1</a:t>
            </a:r>
            <a:r>
              <a:rPr lang="en-US" sz="2800" b="1" dirty="0">
                <a:sym typeface="Symbol" panose="05050102010706020507" pitchFamily="18" charset="2"/>
              </a:rPr>
              <a:t></a:t>
            </a:r>
            <a:r>
              <a:rPr lang="en-US" sz="2800" b="1" dirty="0"/>
              <a:t>U­</a:t>
            </a:r>
            <a:r>
              <a:rPr lang="en-US" sz="2800" b="1" baseline="-25000" dirty="0"/>
              <a:t>2</a:t>
            </a:r>
            <a:r>
              <a:rPr lang="en-US" sz="2800" b="1" dirty="0"/>
              <a:t>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r </a:t>
            </a:r>
            <a:r>
              <a:rPr lang="en-US" sz="2800" b="1" dirty="0"/>
              <a:t>= {t | </a:t>
            </a:r>
            <a:r>
              <a:rPr lang="es-ES" sz="2800" b="1" dirty="0"/>
              <a:t>t.A = t</a:t>
            </a:r>
            <a:r>
              <a:rPr lang="es-ES" sz="2800" b="1" baseline="-25000" dirty="0"/>
              <a:t>1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1 </a:t>
            </a:r>
            <a:r>
              <a:rPr lang="es-ES" sz="2800" b="1" dirty="0">
                <a:sym typeface="Symbol" panose="05050102010706020507" pitchFamily="18" charset="2"/>
              </a:rPr>
              <a:t></a:t>
            </a:r>
            <a:r>
              <a:rPr lang="es-ES" sz="2800" b="1" dirty="0"/>
              <a:t> U</a:t>
            </a:r>
            <a:r>
              <a:rPr lang="es-ES" sz="2800" b="1" baseline="-25000" dirty="0"/>
              <a:t>2</a:t>
            </a:r>
            <a:r>
              <a:rPr lang="es-ES" sz="2800" b="1" dirty="0"/>
              <a:t>, t.A = t</a:t>
            </a:r>
            <a:r>
              <a:rPr lang="es-ES" sz="2800" b="1" baseline="-25000" dirty="0"/>
              <a:t>2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2 </a:t>
            </a:r>
            <a:r>
              <a:rPr lang="es-ES" sz="2800" b="1" dirty="0">
                <a:sym typeface="Symbol" panose="05050102010706020507" pitchFamily="18" charset="2"/>
              </a:rPr>
              <a:t></a:t>
            </a:r>
            <a:r>
              <a:rPr lang="es-ES" sz="2800" b="1" dirty="0"/>
              <a:t> U</a:t>
            </a:r>
            <a:r>
              <a:rPr lang="es-ES" sz="2800" b="1" baseline="-25000" dirty="0"/>
              <a:t>1</a:t>
            </a:r>
            <a:r>
              <a:rPr lang="es-ES" sz="2800" b="1" dirty="0"/>
              <a:t>, t.A = t</a:t>
            </a:r>
            <a:r>
              <a:rPr lang="es-ES" sz="2800" b="1" baseline="-25000" dirty="0"/>
              <a:t>1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</a:t>
            </a:r>
            <a:r>
              <a:rPr lang="en-US" sz="2800" b="1" dirty="0"/>
              <a:t> </a:t>
            </a:r>
            <a:r>
              <a:rPr lang="es-ES" sz="2800" b="1" dirty="0"/>
              <a:t>t</a:t>
            </a:r>
            <a:r>
              <a:rPr lang="es-ES" sz="2800" b="1" baseline="-25000" dirty="0"/>
              <a:t>2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1 </a:t>
            </a:r>
            <a:r>
              <a:rPr lang="en-US" sz="2800" b="1" dirty="0">
                <a:sym typeface="Symbol" panose="05050102010706020507" pitchFamily="18" charset="2"/>
              </a:rPr>
              <a:t>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2</a:t>
            </a:r>
            <a:r>
              <a:rPr lang="es-ES" sz="2800" b="1" dirty="0"/>
              <a:t> và t</a:t>
            </a:r>
            <a:r>
              <a:rPr lang="es-ES" sz="2800" b="1" baseline="-25000" dirty="0"/>
              <a:t>1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</a:t>
            </a:r>
            <a:r>
              <a:rPr lang="en-US" sz="2800" b="1" dirty="0"/>
              <a:t> </a:t>
            </a:r>
            <a:r>
              <a:rPr lang="es-ES" sz="2800" b="1" dirty="0"/>
              <a:t>t</a:t>
            </a:r>
            <a:r>
              <a:rPr lang="es-ES" sz="2800" b="1" baseline="-25000" dirty="0"/>
              <a:t>2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</a:t>
            </a:r>
            <a:r>
              <a:rPr lang="en-US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</a:t>
            </a:r>
            <a:r>
              <a:rPr lang="es-ES" sz="2800" b="1" dirty="0"/>
              <a:t>, </a:t>
            </a:r>
            <a:r>
              <a:rPr lang="es-ES" sz="2800" b="1" dirty="0">
                <a:sym typeface="Symbol" panose="05050102010706020507" pitchFamily="18" charset="2"/>
              </a:rPr>
              <a:t></a:t>
            </a:r>
            <a:r>
              <a:rPr lang="es-ES" sz="2800" b="1" dirty="0"/>
              <a:t>, </a:t>
            </a:r>
            <a:r>
              <a:rPr lang="en-US" sz="2800" b="1" dirty="0"/>
              <a:t>β</a:t>
            </a:r>
            <a:r>
              <a:rPr lang="en-US" sz="2800" b="1" dirty="0">
                <a:sym typeface="Symbol" panose="05050102010706020507" pitchFamily="18" charset="2"/>
              </a:rPr>
              <a:t></a:t>
            </a:r>
            <a:r>
              <a:rPr lang="en-US" sz="2800" b="1" dirty="0"/>
              <a:t>, t</a:t>
            </a:r>
            <a:r>
              <a:rPr lang="en-US" sz="2800" b="1" baseline="-25000" dirty="0"/>
              <a:t>1</a:t>
            </a:r>
            <a:r>
              <a:rPr lang="en-US" sz="2800" b="1" dirty="0"/>
              <a:t> </a:t>
            </a:r>
            <a:r>
              <a:rPr lang="nl-NL" sz="2800" b="1" dirty="0">
                <a:sym typeface="Symbol" panose="05050102010706020507" pitchFamily="18" charset="2"/>
              </a:rPr>
              <a:t></a:t>
            </a:r>
            <a:r>
              <a:rPr lang="nl-NL" sz="2800" b="1" dirty="0"/>
              <a:t> </a:t>
            </a:r>
            <a:r>
              <a:rPr lang="en-US" sz="2800" b="1" dirty="0"/>
              <a:t>r</a:t>
            </a:r>
            <a:r>
              <a:rPr lang="en-US" sz="2800" b="1" baseline="-25000" dirty="0"/>
              <a:t>1</a:t>
            </a:r>
            <a:r>
              <a:rPr lang="en-US" sz="2800" b="1" dirty="0"/>
              <a:t>, t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  <a:r>
              <a:rPr lang="nl-NL" sz="2800" b="1" dirty="0">
                <a:sym typeface="Symbol" panose="05050102010706020507" pitchFamily="18" charset="2"/>
              </a:rPr>
              <a:t></a:t>
            </a:r>
            <a:r>
              <a:rPr lang="nl-NL" sz="2800" b="1" dirty="0"/>
              <a:t> </a:t>
            </a:r>
            <a:r>
              <a:rPr lang="en-US" sz="2800" b="1" dirty="0"/>
              <a:t>r</a:t>
            </a:r>
            <a:r>
              <a:rPr lang="en-US" sz="2800" b="1" baseline="-25000" dirty="0"/>
              <a:t>2</a:t>
            </a:r>
            <a:r>
              <a:rPr lang="en-US" sz="2800" b="1" dirty="0"/>
              <a:t>}.</a:t>
            </a: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Patient1: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59266"/>
              </p:ext>
            </p:extLst>
          </p:nvPr>
        </p:nvGraphicFramePr>
        <p:xfrm>
          <a:off x="484909" y="1354217"/>
          <a:ext cx="112194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497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294914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PT0421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PT3829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gall-stone},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0.8u, 1.2u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908" y="2963049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Patient2: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32934"/>
              </p:ext>
            </p:extLst>
          </p:nvPr>
        </p:nvGraphicFramePr>
        <p:xfrm>
          <a:off x="484909" y="3609380"/>
          <a:ext cx="112194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54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49085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cirrhosis}, 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1.4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4908" y="5519172"/>
            <a:ext cx="113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Patient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⋈</a:t>
            </a:r>
            <a:r>
              <a:rPr lang="en-US" sz="2800" b="1" baseline="-25000" dirty="0"/>
              <a:t>⊗in</a:t>
            </a:r>
            <a:r>
              <a:rPr lang="en-US" sz="2800" b="1" dirty="0"/>
              <a:t> </a:t>
            </a:r>
            <a:r>
              <a:rPr lang="en-US" sz="2800" b="1" dirty="0" smtClean="0"/>
              <a:t>Patient</a:t>
            </a:r>
            <a:r>
              <a:rPr lang="en-US" sz="2800" b="1" baseline="-25000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08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kết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05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</a:t>
            </a:r>
            <a:r>
              <a:rPr lang="en-US" sz="3600" b="1" dirty="0">
                <a:solidFill>
                  <a:srgbClr val="0070C0"/>
                </a:solidFill>
              </a:rPr>
              <a:t>Patient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 ⋈</a:t>
            </a:r>
            <a:r>
              <a:rPr lang="en-US" sz="3600" b="1" baseline="-25000" dirty="0">
                <a:solidFill>
                  <a:srgbClr val="0070C0"/>
                </a:solidFill>
              </a:rPr>
              <a:t>⊗in</a:t>
            </a:r>
            <a:r>
              <a:rPr lang="en-US" sz="3600" b="1" dirty="0">
                <a:solidFill>
                  <a:srgbClr val="0070C0"/>
                </a:solidFill>
              </a:rPr>
              <a:t> Patient</a:t>
            </a:r>
            <a:r>
              <a:rPr lang="en-US" sz="3600" b="1" baseline="-25000" dirty="0">
                <a:solidFill>
                  <a:srgbClr val="0070C0"/>
                </a:solidFill>
              </a:rPr>
              <a:t>2 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47645"/>
              </p:ext>
            </p:extLst>
          </p:nvPr>
        </p:nvGraphicFramePr>
        <p:xfrm>
          <a:off x="273126" y="1431934"/>
          <a:ext cx="117288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998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2756262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6152605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PT0421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nl-NL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PT3829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gall-stone},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0.16u, 0.42u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49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của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Nội dung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Kiến trúc của hệ quản trị URDB-SQLite.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Hiện thực khối biểu diễn mô hình URDB.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Hiện thực khối thao tác xử lý.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 trúc hệ thống URDB-SQLite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707886"/>
            <a:ext cx="7377543" cy="56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890" y="707886"/>
            <a:ext cx="110282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 diện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phép người dùng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 tác: tạo lược đồ, nhập liệu, thực hiện truy vấn xem kết quả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Tất cả các thông tin đặc tả cho lược đồ, quan hệ, các thuộc tính và dữ liệu được lưu lại bởi SQLite.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Các lớp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ProbSchema: lưu trữ lược đồ quan hệ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ProbRelation: lưu trữ các quan hệ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ProbAttribute: lưu trữ các thuộc tính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ProbDataType: lưu trữ kiểu dữ liệu.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ProbTuple: Tập giá trị của một bộ.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ProbTriple: tập giá trị của một thuộc tính.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ValueOfTriple: giá trị riêng lẽ trong tập giá trị.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890" y="707886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truy vấn được xây dựng trên lớp SelectionCondition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QueryExcutor.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lớp hỗ trợ: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CompareProbTuple: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2 bộ dữ liệu.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CompareTriple: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tập hợp.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HandleEqual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HandleValue,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ReplaceString: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tổ hợp xác suất, chuẩn hóa dữ liệu.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9" y="707886"/>
            <a:ext cx="10446760" cy="5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truyền thống (RDB)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biểu diễn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xử lý thông tin không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 ràng và không chính xác.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hiều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xác suất (PRDB) được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để khắc phục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RDB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(Fuhr &amp; et al, 1997; Lakshmanan &amp; et al, 1997; Zhao &amp; et al, 2009; v.v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Tóm tắt: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mô hình URDB như một mở rộng từ mô hình dữ liệu truyền thông.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Xây dựng hệ thống URDB với thao tác, truy vấn thân thiện tựa SQL.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Đóng góp một cách biểu diễn mới các giá trị thuộc tính quan hệ.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Đóng góp cho quá trình nghiên cứu, phát triển hệ thống CSDL xác suất.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Hướng phát triển: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URDB vẫn chưa được hiện thực như một hệ quản trị CSDL để ứng dụng mô hình vào thực tế.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hệ thống URDB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các hàm kết gộp xác suất: min, max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average,...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truy vấn và xử lý để có hiệu suất cao hơn.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726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có mô hình nào bao quát hết mọi khía cạnh thông tin không chắn chắn và rõ ràng trong thực tế.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 mô hình chưa có hệ quản trị CSDL.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Mục tiêu: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 một mô hình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mới để biểu diễn và xử lý thông tin không chắc chắn trong thế giới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 một hệ quản trị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URDB-SQLite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nhằm hiện thực hóa khả năng áp dụng và xử lý của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 thực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tế.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Định nghĩa: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10" y="1354217"/>
            <a:ext cx="11226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Lược đồ quan hệ xác suất là một cặp: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(U, </a:t>
            </a:r>
            <a:r>
              <a:rPr lang="en-US" sz="3600" b="1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Ã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{A1, A2, …, Ak} là một tập các thuộc tính đôi một khác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nhau.</a:t>
            </a: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ánh xạ gán mỗi thuộc tính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tập tất cả các bộ ba xác suất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miền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của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5829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chọn.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chiếu.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tích Descartes.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kết tự nhiên.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giao.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hợp.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trừ.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Biểu thức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4910" y="1428209"/>
            <a:ext cx="3163729" cy="41107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2800" b="1" baseline="-25000" dirty="0"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54939" y="1492708"/>
            <a:ext cx="393700" cy="13831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254939" y="2949894"/>
            <a:ext cx="393700" cy="13412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629" y="133992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x là một bộ, A là thuộc tính 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là một quan hệ hai ngôi từ tập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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=,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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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≥, </a:t>
            </a:r>
            <a:r>
              <a:rPr lang="en-US" sz="2400" b="1" dirty="0">
                <a:sym typeface="Symbol" panose="05050102010706020507" pitchFamily="18" charset="2"/>
              </a:rPr>
              <a:t></a:t>
            </a:r>
            <a:r>
              <a:rPr lang="en-US" sz="2400" b="1" dirty="0"/>
              <a:t>, </a:t>
            </a:r>
            <a:r>
              <a:rPr lang="en-US" sz="2400" b="1" dirty="0">
                <a:sym typeface="Symbol" panose="05050102010706020507" pitchFamily="18" charset="2"/>
              </a:rPr>
              <a:t>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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629" y="295346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là các chiến lược kêt hợp xác suất 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2405</TotalTime>
  <Words>3025</Words>
  <Application>Microsoft Office PowerPoint</Application>
  <PresentationFormat>Widescreen</PresentationFormat>
  <Paragraphs>339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DinhSang</dc:creator>
  <cp:lastModifiedBy>DinhSang</cp:lastModifiedBy>
  <cp:revision>126</cp:revision>
  <dcterms:created xsi:type="dcterms:W3CDTF">2022-05-24T15:13:16Z</dcterms:created>
  <dcterms:modified xsi:type="dcterms:W3CDTF">2022-06-21T22:20:07Z</dcterms:modified>
</cp:coreProperties>
</file>