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86" r:id="rId2"/>
    <p:sldId id="256" r:id="rId3"/>
    <p:sldId id="257" r:id="rId4"/>
    <p:sldId id="293" r:id="rId5"/>
    <p:sldId id="287" r:id="rId6"/>
    <p:sldId id="291" r:id="rId7"/>
    <p:sldId id="288" r:id="rId8"/>
    <p:sldId id="289" r:id="rId9"/>
    <p:sldId id="290" r:id="rId10"/>
    <p:sldId id="292" r:id="rId11"/>
    <p:sldId id="261" r:id="rId12"/>
    <p:sldId id="258" r:id="rId13"/>
    <p:sldId id="260" r:id="rId14"/>
    <p:sldId id="295" r:id="rId15"/>
    <p:sldId id="294" r:id="rId16"/>
  </p:sldIdLst>
  <p:sldSz cx="9144000" cy="5143500" type="screen16x9"/>
  <p:notesSz cx="6858000" cy="9144000"/>
  <p:embeddedFontLs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Oswald" panose="02000503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07B973-896C-4A5F-94AC-577E7469A6A5}">
  <a:tblStyle styleId="{D507B973-896C-4A5F-94AC-577E7469A6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Diễn đàn Tin học Công nghệ - Vforum.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58"/>
            <a:ext cx="9144000" cy="514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9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839191" y="196801"/>
            <a:ext cx="54136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A4A4A"/>
                </a:solidFill>
                <a:latin typeface="Oswald" panose="02000503000000000000" pitchFamily="2" charset="0"/>
              </a:rPr>
              <a:t>The yearly average of unprovoked shark attacks on humans is </a:t>
            </a:r>
            <a:r>
              <a:rPr lang="en-US" sz="3200" b="1" dirty="0" smtClean="0">
                <a:solidFill>
                  <a:srgbClr val="4A4A4A"/>
                </a:solidFill>
                <a:latin typeface="Oswald" panose="02000503000000000000" pitchFamily="2" charset="0"/>
              </a:rPr>
              <a:t>100, </a:t>
            </a:r>
            <a:r>
              <a:rPr lang="en-US" sz="3200" b="1" dirty="0">
                <a:solidFill>
                  <a:srgbClr val="4A4A4A"/>
                </a:solidFill>
                <a:latin typeface="Oswald" panose="02000503000000000000" pitchFamily="2" charset="0"/>
              </a:rPr>
              <a:t>resulting in about </a:t>
            </a:r>
            <a:r>
              <a:rPr lang="en-US" sz="3200" b="1" dirty="0" smtClean="0">
                <a:solidFill>
                  <a:srgbClr val="4A4A4A"/>
                </a:solidFill>
                <a:latin typeface="Oswald" panose="02000503000000000000" pitchFamily="2" charset="0"/>
              </a:rPr>
              <a:t>17 </a:t>
            </a:r>
            <a:r>
              <a:rPr lang="en-US" sz="3200" b="1" dirty="0">
                <a:solidFill>
                  <a:srgbClr val="4A4A4A"/>
                </a:solidFill>
                <a:latin typeface="Oswald" panose="02000503000000000000" pitchFamily="2" charset="0"/>
              </a:rPr>
              <a:t>deaths. These worldwide numbers are small given the millions of humans that enter the </a:t>
            </a:r>
            <a:r>
              <a:rPr lang="en-US" sz="3200" b="1" dirty="0" smtClean="0">
                <a:solidFill>
                  <a:srgbClr val="4A4A4A"/>
                </a:solidFill>
                <a:latin typeface="Oswald" panose="02000503000000000000" pitchFamily="2" charset="0"/>
              </a:rPr>
              <a:t>water.</a:t>
            </a:r>
            <a:endParaRPr lang="en-US" sz="3200" b="1" dirty="0">
              <a:solidFill>
                <a:srgbClr val="4A4A4A"/>
              </a:solidFill>
              <a:latin typeface="Oswald" panose="02000503000000000000" pitchFamily="2" charset="0"/>
            </a:endParaRPr>
          </a:p>
          <a:p>
            <a:r>
              <a:rPr lang="en-US" sz="3200" b="1" dirty="0" smtClean="0">
                <a:latin typeface="Oswald" panose="02000503000000000000" pitchFamily="2" charset="0"/>
              </a:rPr>
              <a:t>We </a:t>
            </a:r>
            <a:r>
              <a:rPr lang="en-US" sz="3200" b="1" dirty="0">
                <a:latin typeface="Oswald" panose="02000503000000000000" pitchFamily="2" charset="0"/>
              </a:rPr>
              <a:t>have a better chance of dying  from lightning than from a shark attack.</a:t>
            </a:r>
          </a:p>
        </p:txBody>
      </p:sp>
    </p:spTree>
    <p:extLst>
      <p:ext uri="{BB962C8B-B14F-4D97-AF65-F5344CB8AC3E}">
        <p14:creationId xmlns:p14="http://schemas.microsoft.com/office/powerpoint/2010/main" val="31572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581329" y="629129"/>
            <a:ext cx="5760300" cy="4013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800" dirty="0" smtClean="0">
                <a:solidFill>
                  <a:srgbClr val="00B050"/>
                </a:solidFill>
                <a:latin typeface="Oswald" panose="02000503000000000000" pitchFamily="2" charset="0"/>
              </a:rPr>
              <a:t>Lightning bring more serious consequences than Shark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  <a:latin typeface="Oswald" panose="02000503000000000000" pitchFamily="2" charset="0"/>
              </a:rPr>
              <a:t>The number of Lightning’s victims is higher than that from Shark. Each year, </a:t>
            </a:r>
            <a:r>
              <a:rPr lang="en-US" sz="2800" dirty="0">
                <a:solidFill>
                  <a:schemeClr val="tx1"/>
                </a:solidFill>
                <a:latin typeface="Oswald" panose="02000503000000000000" pitchFamily="2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Oswald" panose="02000503000000000000" pitchFamily="2" charset="0"/>
              </a:rPr>
              <a:t>bout 240,000 incidents regarding Lightning strikes happen each year. There are 2000 people are killed worldwide by Lightning between 2007 and 2017 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" name="Google Shape;181;p14"/>
          <p:cNvSpPr txBox="1">
            <a:spLocks/>
          </p:cNvSpPr>
          <p:nvPr/>
        </p:nvSpPr>
        <p:spPr>
          <a:xfrm>
            <a:off x="1175326" y="1"/>
            <a:ext cx="6690360" cy="450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 dirty="0" smtClean="0">
                <a:solidFill>
                  <a:srgbClr val="00B050"/>
                </a:solidFill>
              </a:rPr>
              <a:t>Lightning strike has a wider range than </a:t>
            </a:r>
            <a:r>
              <a:rPr lang="en-US" sz="4000" dirty="0">
                <a:solidFill>
                  <a:srgbClr val="00B050"/>
                </a:solidFill>
              </a:rPr>
              <a:t>S</a:t>
            </a:r>
            <a:r>
              <a:rPr lang="en-US" sz="4000" dirty="0" smtClean="0">
                <a:solidFill>
                  <a:srgbClr val="00B050"/>
                </a:solidFill>
              </a:rPr>
              <a:t>hark attack</a:t>
            </a:r>
          </a:p>
          <a:p>
            <a:pPr marL="457200" indent="-457200">
              <a:buFontTx/>
              <a:buChar char="-"/>
            </a:pPr>
            <a:r>
              <a:rPr lang="en-US" sz="4000" dirty="0" smtClean="0">
                <a:solidFill>
                  <a:schemeClr val="tx1"/>
                </a:solidFill>
              </a:rPr>
              <a:t>Lightning can strike anywhere, anytime</a:t>
            </a:r>
          </a:p>
          <a:p>
            <a:pPr marL="457200" indent="-457200">
              <a:buFontTx/>
              <a:buChar char="-"/>
            </a:pPr>
            <a:r>
              <a:rPr lang="en-US" sz="4000" dirty="0" smtClean="0">
                <a:solidFill>
                  <a:schemeClr val="tx1"/>
                </a:solidFill>
              </a:rPr>
              <a:t>Shark can not attack people if they do not swim in the beach.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1997826" y="707506"/>
            <a:ext cx="5750560" cy="3474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There are more ways to avoid a Shark attack than to avoid a </a:t>
            </a:r>
            <a:r>
              <a:rPr lang="en-US" sz="2800" dirty="0">
                <a:solidFill>
                  <a:srgbClr val="00B050"/>
                </a:solidFill>
              </a:rPr>
              <a:t>L</a:t>
            </a:r>
            <a:r>
              <a:rPr lang="en-US" sz="2800" dirty="0" smtClean="0">
                <a:solidFill>
                  <a:srgbClr val="00B050"/>
                </a:solidFill>
              </a:rPr>
              <a:t>ightning strike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People can avoid Shark attack by : not go to beach, not swimming far from shore…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People can not know exactly when and where Lightning will strike</a:t>
            </a: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65017" y="1943591"/>
            <a:ext cx="7398328" cy="819900"/>
          </a:xfrm>
        </p:spPr>
        <p:txBody>
          <a:bodyPr/>
          <a:lstStyle/>
          <a:p>
            <a:pPr marL="76200" indent="0">
              <a:buNone/>
            </a:pPr>
            <a:r>
              <a:rPr lang="en-US" sz="4400" b="1" dirty="0"/>
              <a:t>Lightning is much more dangerous than a shark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45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-301336" y="2005937"/>
            <a:ext cx="8125691" cy="819900"/>
          </a:xfrm>
        </p:spPr>
        <p:txBody>
          <a:bodyPr/>
          <a:lstStyle/>
          <a:p>
            <a:pPr marL="76200" indent="0">
              <a:buNone/>
            </a:pPr>
            <a:r>
              <a:rPr lang="en-US" sz="6000" dirty="0" smtClean="0"/>
              <a:t>END</a:t>
            </a:r>
          </a:p>
          <a:p>
            <a:pPr marL="76200" indent="0">
              <a:buNone/>
            </a:pPr>
            <a:r>
              <a:rPr lang="en-US" sz="6000" dirty="0" smtClean="0"/>
              <a:t>Thank you, teacher </a:t>
            </a:r>
            <a:r>
              <a:rPr lang="en-US" sz="6000" dirty="0"/>
              <a:t>and everyone for listening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3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3479800" y="-325120"/>
            <a:ext cx="8234680" cy="1983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Which is more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dangerous 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Content Placeholder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681" y="1981200"/>
            <a:ext cx="3856559" cy="25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Scary Shark Wallpapers - Top Free Scary Shark Backgrounds - WallpaperA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1981200"/>
            <a:ext cx="3738881" cy="25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237348" y="1197495"/>
            <a:ext cx="7040879" cy="2428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The accient from lightning is more dangerous than accient from shark. </a:t>
            </a:r>
            <a:endParaRPr sz="4000"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8060" y="1602254"/>
            <a:ext cx="67169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Oswald" panose="02000503000000000000" pitchFamily="2" charset="0"/>
              </a:rPr>
              <a:t>Lightning is </a:t>
            </a:r>
            <a:r>
              <a:rPr lang="en-US" sz="4000" b="1" dirty="0" smtClean="0">
                <a:solidFill>
                  <a:srgbClr val="FFFF00"/>
                </a:solidFill>
                <a:latin typeface="Oswald" panose="02000503000000000000" pitchFamily="2" charset="0"/>
              </a:rPr>
              <a:t>natural phenomenon</a:t>
            </a:r>
          </a:p>
          <a:p>
            <a:r>
              <a:rPr lang="en-US" sz="4000" b="1" dirty="0" smtClean="0">
                <a:solidFill>
                  <a:srgbClr val="FFFF00"/>
                </a:solidFill>
                <a:latin typeface="Oswald" panose="02000503000000000000" pitchFamily="2" charset="0"/>
              </a:rPr>
              <a:t>all </a:t>
            </a:r>
            <a:r>
              <a:rPr lang="en-US" sz="4000" b="1" dirty="0">
                <a:solidFill>
                  <a:srgbClr val="FFFF00"/>
                </a:solidFill>
                <a:latin typeface="Oswald" panose="02000503000000000000" pitchFamily="2" charset="0"/>
              </a:rPr>
              <a:t>over the </a:t>
            </a:r>
            <a:r>
              <a:rPr lang="en-US" sz="4000" b="1" dirty="0" smtClean="0">
                <a:solidFill>
                  <a:srgbClr val="FFFF00"/>
                </a:solidFill>
                <a:latin typeface="Oswald" panose="02000503000000000000" pitchFamily="2" charset="0"/>
              </a:rPr>
              <a:t>Earth</a:t>
            </a:r>
          </a:p>
          <a:p>
            <a:r>
              <a:rPr lang="en-US" sz="4000" b="1" dirty="0" smtClean="0">
                <a:solidFill>
                  <a:srgbClr val="FFFF00"/>
                </a:solidFill>
                <a:latin typeface="Oswald" panose="02000503000000000000" pitchFamily="2" charset="0"/>
              </a:rPr>
              <a:t>occurs </a:t>
            </a:r>
            <a:r>
              <a:rPr lang="en-US" sz="4000" b="1" dirty="0">
                <a:solidFill>
                  <a:srgbClr val="FFFF00"/>
                </a:solidFill>
                <a:latin typeface="Oswald" panose="02000503000000000000" pitchFamily="2" charset="0"/>
              </a:rPr>
              <a:t>during thunderstorms.</a:t>
            </a:r>
          </a:p>
        </p:txBody>
      </p:sp>
    </p:spTree>
    <p:extLst>
      <p:ext uri="{BB962C8B-B14F-4D97-AF65-F5344CB8AC3E}">
        <p14:creationId xmlns:p14="http://schemas.microsoft.com/office/powerpoint/2010/main" val="33764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2" descr="Bestand:Global Lightning Frequency.pn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Cá mập đầu đen (Carcharhinus limbatus) dưới nước.  Ảnh © Doug Perr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1958" y="401924"/>
            <a:ext cx="756008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- Sharks 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are apex </a:t>
            </a:r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predators</a:t>
            </a:r>
          </a:p>
          <a:p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sharks 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limit the populations </a:t>
            </a:r>
            <a:endParaRPr lang="en-US" sz="40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Oswald" panose="02000503000000000000" pitchFamily="2" charset="0"/>
              <a:cs typeface="Times New Roman" panose="02020603050405020304" pitchFamily="18" charset="0"/>
            </a:endParaRPr>
          </a:p>
          <a:p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of 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the animals they </a:t>
            </a:r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eat</a:t>
            </a:r>
          </a:p>
          <a:p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This 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maintains the balance of nature.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- Sharks </a:t>
            </a:r>
            <a:r>
              <a:rPr lang="en-US" sz="4000" b="1" dirty="0">
                <a:solidFill>
                  <a:srgbClr val="FF0000"/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bite people not for </a:t>
            </a:r>
            <a:r>
              <a:rPr lang="en-US" sz="4000" b="1" dirty="0" smtClean="0">
                <a:solidFill>
                  <a:srgbClr val="FF0000"/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food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but </a:t>
            </a:r>
            <a:r>
              <a:rPr lang="en-US" sz="4000" b="1" dirty="0">
                <a:solidFill>
                  <a:srgbClr val="FF0000"/>
                </a:solidFill>
                <a:latin typeface="Oswald" panose="02000503000000000000" pitchFamily="2" charset="0"/>
                <a:cs typeface="Times New Roman" panose="02020603050405020304" pitchFamily="18" charset="0"/>
              </a:rPr>
              <a:t>to protect living space.</a:t>
            </a:r>
          </a:p>
          <a:p>
            <a:endParaRPr lang="en-US" sz="3600" b="1" dirty="0">
              <a:solidFill>
                <a:srgbClr val="FF000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9105485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4464" y="1631373"/>
            <a:ext cx="7928264" cy="1018309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Unprovoked Shark Attack Trends Worldwide Over the Past Century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28" y="2343150"/>
            <a:ext cx="74009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1174171" y="675409"/>
            <a:ext cx="6982691" cy="1995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latin typeface="Oswald" panose="02000503000000000000" pitchFamily="2" charset="0"/>
                <a:cs typeface="Times New Roman" panose="02020603050405020304" pitchFamily="18" charset="0"/>
              </a:rPr>
              <a:t>a breakthrough in communication with emergency responders and lifeguards, resulting in the reporting of a greater number of minor attacks that had previously gone unreported.</a:t>
            </a:r>
          </a:p>
        </p:txBody>
      </p:sp>
    </p:spTree>
    <p:extLst>
      <p:ext uri="{BB962C8B-B14F-4D97-AF65-F5344CB8AC3E}">
        <p14:creationId xmlns:p14="http://schemas.microsoft.com/office/powerpoint/2010/main" val="3260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294</Words>
  <Application>Microsoft Office PowerPoint</Application>
  <PresentationFormat>On-screen Show (16:9)</PresentationFormat>
  <Paragraphs>39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 Condensed</vt:lpstr>
      <vt:lpstr>Times New Roman</vt:lpstr>
      <vt:lpstr>Arial</vt:lpstr>
      <vt:lpstr>Oswald</vt:lpstr>
      <vt:lpstr>Wolsey template</vt:lpstr>
      <vt:lpstr>PowerPoint Presentation</vt:lpstr>
      <vt:lpstr>Which is more            dangerous ?</vt:lpstr>
      <vt:lpstr>The accient from lightning is more dangerous than accient from shark.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Thế Kỷ</dc:creator>
  <cp:lastModifiedBy>DinhSang</cp:lastModifiedBy>
  <cp:revision>24</cp:revision>
  <dcterms:modified xsi:type="dcterms:W3CDTF">2020-09-30T15:28:50Z</dcterms:modified>
</cp:coreProperties>
</file>