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9"/>
  </p:notesMasterIdLst>
  <p:handoutMasterIdLst>
    <p:handoutMasterId r:id="rId30"/>
  </p:handoutMasterIdLst>
  <p:sldIdLst>
    <p:sldId id="256" r:id="rId2"/>
    <p:sldId id="257" r:id="rId3"/>
    <p:sldId id="258" r:id="rId4"/>
    <p:sldId id="260" r:id="rId5"/>
    <p:sldId id="261" r:id="rId6"/>
    <p:sldId id="262" r:id="rId7"/>
    <p:sldId id="263" r:id="rId8"/>
    <p:sldId id="264" r:id="rId9"/>
    <p:sldId id="279" r:id="rId10"/>
    <p:sldId id="280" r:id="rId11"/>
    <p:sldId id="265" r:id="rId12"/>
    <p:sldId id="266" r:id="rId13"/>
    <p:sldId id="267" r:id="rId14"/>
    <p:sldId id="268" r:id="rId15"/>
    <p:sldId id="269" r:id="rId16"/>
    <p:sldId id="270" r:id="rId17"/>
    <p:sldId id="281" r:id="rId18"/>
    <p:sldId id="271" r:id="rId19"/>
    <p:sldId id="272" r:id="rId20"/>
    <p:sldId id="282" r:id="rId21"/>
    <p:sldId id="273" r:id="rId22"/>
    <p:sldId id="274" r:id="rId23"/>
    <p:sldId id="275" r:id="rId24"/>
    <p:sldId id="276" r:id="rId25"/>
    <p:sldId id="283" r:id="rId26"/>
    <p:sldId id="284" r:id="rId27"/>
    <p:sldId id="277" r:id="rId2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3" autoAdjust="0"/>
    <p:restoredTop sz="94622" autoAdjust="0"/>
  </p:normalViewPr>
  <p:slideViewPr>
    <p:cSldViewPr>
      <p:cViewPr varScale="1">
        <p:scale>
          <a:sx n="87" d="100"/>
          <a:sy n="87" d="100"/>
        </p:scale>
        <p:origin x="-130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2" d="100"/>
          <a:sy n="62" d="100"/>
        </p:scale>
        <p:origin x="-3366"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0451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1730"/>
          </a:xfrm>
          <a:prstGeom prst="rect">
            <a:avLst/>
          </a:prstGeom>
        </p:spPr>
        <p:txBody>
          <a:bodyPr vert="horz" lIns="99034" tIns="49518" rIns="99034" bIns="49518" rtlCol="0"/>
          <a:lstStyle>
            <a:lvl1pPr algn="l">
              <a:defRPr sz="1300"/>
            </a:lvl1pPr>
          </a:lstStyle>
          <a:p>
            <a:endParaRPr lang="en-US"/>
          </a:p>
        </p:txBody>
      </p:sp>
      <p:sp>
        <p:nvSpPr>
          <p:cNvPr id="3" name="Date Placeholder 2"/>
          <p:cNvSpPr>
            <a:spLocks noGrp="1"/>
          </p:cNvSpPr>
          <p:nvPr>
            <p:ph type="dt" idx="1"/>
          </p:nvPr>
        </p:nvSpPr>
        <p:spPr>
          <a:xfrm>
            <a:off x="4021295" y="2"/>
            <a:ext cx="3076363" cy="511730"/>
          </a:xfrm>
          <a:prstGeom prst="rect">
            <a:avLst/>
          </a:prstGeom>
        </p:spPr>
        <p:txBody>
          <a:bodyPr vert="horz" lIns="99034" tIns="49518" rIns="99034" bIns="49518" rtlCol="0"/>
          <a:lstStyle>
            <a:lvl1pPr algn="r">
              <a:defRPr sz="1300"/>
            </a:lvl1pPr>
          </a:lstStyle>
          <a:p>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4" tIns="49518" rIns="99034" bIns="49518" rtlCol="0" anchor="ctr"/>
          <a:lstStyle/>
          <a:p>
            <a:endParaRPr lang="en-US"/>
          </a:p>
        </p:txBody>
      </p:sp>
      <p:sp>
        <p:nvSpPr>
          <p:cNvPr id="5" name="Notes Placeholder 4"/>
          <p:cNvSpPr>
            <a:spLocks noGrp="1"/>
          </p:cNvSpPr>
          <p:nvPr>
            <p:ph type="body" sz="quarter" idx="3"/>
          </p:nvPr>
        </p:nvSpPr>
        <p:spPr>
          <a:xfrm>
            <a:off x="709931" y="4861441"/>
            <a:ext cx="5679440" cy="4605575"/>
          </a:xfrm>
          <a:prstGeom prst="rect">
            <a:avLst/>
          </a:prstGeom>
        </p:spPr>
        <p:txBody>
          <a:bodyPr vert="horz" lIns="99034" tIns="49518" rIns="99034" bIns="4951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8"/>
            <a:ext cx="3076363" cy="511730"/>
          </a:xfrm>
          <a:prstGeom prst="rect">
            <a:avLst/>
          </a:prstGeom>
        </p:spPr>
        <p:txBody>
          <a:bodyPr vert="horz" lIns="99034" tIns="49518" rIns="99034" bIns="4951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08"/>
            <a:ext cx="3076363" cy="511730"/>
          </a:xfrm>
          <a:prstGeom prst="rect">
            <a:avLst/>
          </a:prstGeom>
        </p:spPr>
        <p:txBody>
          <a:bodyPr vert="horz" lIns="99034" tIns="49518" rIns="99034" bIns="49518" rtlCol="0" anchor="b"/>
          <a:lstStyle>
            <a:lvl1pPr algn="r">
              <a:defRPr sz="1300"/>
            </a:lvl1pPr>
          </a:lstStyle>
          <a:p>
            <a:fld id="{77E466C2-5C9E-41F7-A509-E09AB65918C8}" type="slidenum">
              <a:rPr lang="en-US" smtClean="0"/>
              <a:t>‹#›</a:t>
            </a:fld>
            <a:endParaRPr lang="en-US"/>
          </a:p>
        </p:txBody>
      </p:sp>
    </p:spTree>
    <p:extLst>
      <p:ext uri="{BB962C8B-B14F-4D97-AF65-F5344CB8AC3E}">
        <p14:creationId xmlns:p14="http://schemas.microsoft.com/office/powerpoint/2010/main" val="428363922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685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79772"/>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32"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noProof="0" smtClean="0"/>
              <a:t>Click to edit Master subtitle style</a:t>
            </a:r>
          </a:p>
        </p:txBody>
      </p:sp>
      <p:sp>
        <p:nvSpPr>
          <p:cNvPr id="2663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smtClean="0"/>
              <a:t>Click to edit Master title style</a:t>
            </a:r>
          </a:p>
        </p:txBody>
      </p:sp>
      <p:sp>
        <p:nvSpPr>
          <p:cNvPr id="10" name="Rectangle 9"/>
          <p:cNvSpPr>
            <a:spLocks noGrp="1" noChangeArrowheads="1"/>
          </p:cNvSpPr>
          <p:nvPr>
            <p:ph type="dt" sz="quarter" idx="10"/>
          </p:nvPr>
        </p:nvSpPr>
        <p:spPr/>
        <p:txBody>
          <a:bodyPr/>
          <a:lstStyle>
            <a:lvl1pPr>
              <a:defRPr smtClean="0">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smtClean="0"/>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9E429638-AC6F-4299-84F4-FB815FEC40B1}" type="slidenum">
              <a:rPr lang="en-US"/>
              <a:pPr>
                <a:defRPr/>
              </a:pPr>
              <a:t>‹#›</a:t>
            </a:fld>
            <a:endParaRPr lang="en-US"/>
          </a:p>
        </p:txBody>
      </p:sp>
    </p:spTree>
    <p:extLst>
      <p:ext uri="{BB962C8B-B14F-4D97-AF65-F5344CB8AC3E}">
        <p14:creationId xmlns:p14="http://schemas.microsoft.com/office/powerpoint/2010/main" val="849519634"/>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18B6FED-6C80-4684-80E5-0023C4FB8AA0}" type="slidenum">
              <a:rPr lang="en-US"/>
              <a:pPr>
                <a:defRPr/>
              </a:pPr>
              <a:t>‹#›</a:t>
            </a:fld>
            <a:endParaRPr lang="en-US"/>
          </a:p>
        </p:txBody>
      </p:sp>
    </p:spTree>
    <p:extLst>
      <p:ext uri="{BB962C8B-B14F-4D97-AF65-F5344CB8AC3E}">
        <p14:creationId xmlns:p14="http://schemas.microsoft.com/office/powerpoint/2010/main" val="3616420018"/>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28C10B-22DA-4DEA-8D7E-302A075544EB}" type="slidenum">
              <a:rPr lang="en-US"/>
              <a:pPr>
                <a:defRPr/>
              </a:pPr>
              <a:t>‹#›</a:t>
            </a:fld>
            <a:endParaRPr lang="en-US"/>
          </a:p>
        </p:txBody>
      </p:sp>
    </p:spTree>
    <p:extLst>
      <p:ext uri="{BB962C8B-B14F-4D97-AF65-F5344CB8AC3E}">
        <p14:creationId xmlns:p14="http://schemas.microsoft.com/office/powerpoint/2010/main" val="802330636"/>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9742205-A731-4D3D-B2CD-996969BB5C01}" type="slidenum">
              <a:rPr lang="en-US"/>
              <a:pPr>
                <a:defRPr/>
              </a:pPr>
              <a:t>‹#›</a:t>
            </a:fld>
            <a:endParaRPr lang="en-US"/>
          </a:p>
        </p:txBody>
      </p:sp>
    </p:spTree>
    <p:extLst>
      <p:ext uri="{BB962C8B-B14F-4D97-AF65-F5344CB8AC3E}">
        <p14:creationId xmlns:p14="http://schemas.microsoft.com/office/powerpoint/2010/main" val="1873993337"/>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63FF3AA-F971-40A3-B73B-BA005AC5ACCE}" type="slidenum">
              <a:rPr lang="en-US"/>
              <a:pPr>
                <a:defRPr/>
              </a:pPr>
              <a:t>‹#›</a:t>
            </a:fld>
            <a:endParaRPr lang="en-US"/>
          </a:p>
        </p:txBody>
      </p:sp>
    </p:spTree>
    <p:extLst>
      <p:ext uri="{BB962C8B-B14F-4D97-AF65-F5344CB8AC3E}">
        <p14:creationId xmlns:p14="http://schemas.microsoft.com/office/powerpoint/2010/main" val="326399739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050EEBB-FDEB-4730-AC9E-AAEBC2668F42}" type="slidenum">
              <a:rPr lang="en-US"/>
              <a:pPr>
                <a:defRPr/>
              </a:pPr>
              <a:t>‹#›</a:t>
            </a:fld>
            <a:endParaRPr lang="en-US"/>
          </a:p>
        </p:txBody>
      </p:sp>
    </p:spTree>
    <p:extLst>
      <p:ext uri="{BB962C8B-B14F-4D97-AF65-F5344CB8AC3E}">
        <p14:creationId xmlns:p14="http://schemas.microsoft.com/office/powerpoint/2010/main" val="856052921"/>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F77A5F15-0BD3-4EED-B61D-C8C9D01F5362}" type="slidenum">
              <a:rPr lang="en-US"/>
              <a:pPr>
                <a:defRPr/>
              </a:pPr>
              <a:t>‹#›</a:t>
            </a:fld>
            <a:endParaRPr lang="en-US"/>
          </a:p>
        </p:txBody>
      </p:sp>
    </p:spTree>
    <p:extLst>
      <p:ext uri="{BB962C8B-B14F-4D97-AF65-F5344CB8AC3E}">
        <p14:creationId xmlns:p14="http://schemas.microsoft.com/office/powerpoint/2010/main" val="215977029"/>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F751A915-E5E3-4218-90DF-D3F27DE7A256}" type="slidenum">
              <a:rPr lang="en-US"/>
              <a:pPr>
                <a:defRPr/>
              </a:pPr>
              <a:t>‹#›</a:t>
            </a:fld>
            <a:endParaRPr lang="en-US"/>
          </a:p>
        </p:txBody>
      </p:sp>
    </p:spTree>
    <p:extLst>
      <p:ext uri="{BB962C8B-B14F-4D97-AF65-F5344CB8AC3E}">
        <p14:creationId xmlns:p14="http://schemas.microsoft.com/office/powerpoint/2010/main" val="2199908577"/>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38D5483D-A803-4109-B599-F0548D6D9138}" type="slidenum">
              <a:rPr lang="en-US"/>
              <a:pPr>
                <a:defRPr/>
              </a:pPr>
              <a:t>‹#›</a:t>
            </a:fld>
            <a:endParaRPr lang="en-US"/>
          </a:p>
        </p:txBody>
      </p:sp>
    </p:spTree>
    <p:extLst>
      <p:ext uri="{BB962C8B-B14F-4D97-AF65-F5344CB8AC3E}">
        <p14:creationId xmlns:p14="http://schemas.microsoft.com/office/powerpoint/2010/main" val="2267863624"/>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FCD0A02-EA03-4DDF-8FF8-1633185A2AFB}" type="slidenum">
              <a:rPr lang="en-US"/>
              <a:pPr>
                <a:defRPr/>
              </a:pPr>
              <a:t>‹#›</a:t>
            </a:fld>
            <a:endParaRPr lang="en-US"/>
          </a:p>
        </p:txBody>
      </p:sp>
    </p:spTree>
    <p:extLst>
      <p:ext uri="{BB962C8B-B14F-4D97-AF65-F5344CB8AC3E}">
        <p14:creationId xmlns:p14="http://schemas.microsoft.com/office/powerpoint/2010/main" val="1236368050"/>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8078EF4-90A6-4D8E-BDAE-C15EF6B6DF80}" type="slidenum">
              <a:rPr lang="en-US"/>
              <a:pPr>
                <a:defRPr/>
              </a:pPr>
              <a:t>‹#›</a:t>
            </a:fld>
            <a:endParaRPr lang="en-US"/>
          </a:p>
        </p:txBody>
      </p:sp>
    </p:spTree>
    <p:extLst>
      <p:ext uri="{BB962C8B-B14F-4D97-AF65-F5344CB8AC3E}">
        <p14:creationId xmlns:p14="http://schemas.microsoft.com/office/powerpoint/2010/main" val="3774296340"/>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p:cNvGrpSpPr>
              <a:grpSpLocks/>
            </p:cNvGrpSpPr>
            <p:nvPr/>
          </p:nvGrpSpPr>
          <p:grpSpPr bwMode="auto">
            <a:xfrm>
              <a:off x="144" y="1248"/>
              <a:ext cx="4656" cy="101"/>
              <a:chOff x="144" y="1248"/>
              <a:chExt cx="4656" cy="101"/>
            </a:xfrm>
          </p:grpSpPr>
          <p:sp>
            <p:nvSpPr>
              <p:cNvPr id="1034" name="AutoShape 7"/>
              <p:cNvSpPr>
                <a:spLocks noChangeArrowheads="1"/>
              </p:cNvSpPr>
              <p:nvPr/>
            </p:nvSpPr>
            <p:spPr bwMode="auto">
              <a:xfrm>
                <a:off x="384" y="1248"/>
                <a:ext cx="4416" cy="101"/>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AutoShape 8"/>
              <p:cNvSpPr>
                <a:spLocks noChangeArrowheads="1"/>
              </p:cNvSpPr>
              <p:nvPr/>
            </p:nvSpPr>
            <p:spPr bwMode="auto">
              <a:xfrm flipH="1">
                <a:off x="144" y="1248"/>
                <a:ext cx="248" cy="1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11"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vl1pPr>
          </a:lstStyle>
          <a:p>
            <a:pPr>
              <a:defRPr/>
            </a:pPr>
            <a:endParaRPr lang="en-US"/>
          </a:p>
        </p:txBody>
      </p:sp>
      <p:sp>
        <p:nvSpPr>
          <p:cNvPr id="25612"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5613"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smtClean="0">
                <a:solidFill>
                  <a:schemeClr val="bg1"/>
                </a:solidFill>
              </a:defRPr>
            </a:lvl1pPr>
          </a:lstStyle>
          <a:p>
            <a:pPr>
              <a:defRPr/>
            </a:pPr>
            <a:fld id="{9BE3CBF6-88CE-4C31-948E-203A3DD638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en-US" dirty="0" err="1" smtClean="0"/>
              <a:t>Chương</a:t>
            </a:r>
            <a:r>
              <a:rPr lang="en-US" smtClean="0"/>
              <a:t> 1: TỔNG </a:t>
            </a:r>
            <a:r>
              <a:rPr lang="en-US" dirty="0" smtClean="0"/>
              <a:t>QUAN VỀ</a:t>
            </a:r>
            <a:br>
              <a:rPr lang="en-US" dirty="0" smtClean="0"/>
            </a:br>
            <a:r>
              <a:rPr lang="en-US" dirty="0" smtClean="0"/>
              <a:t>QUẢN TRỊ HỆ CƠ SỞ DỮ LIỆU</a:t>
            </a:r>
          </a:p>
        </p:txBody>
      </p:sp>
      <p:sp>
        <p:nvSpPr>
          <p:cNvPr id="3075" name="Rectangle 3"/>
          <p:cNvSpPr>
            <a:spLocks noGrp="1" noChangeArrowheads="1"/>
          </p:cNvSpPr>
          <p:nvPr>
            <p:ph type="subTitle" idx="1"/>
          </p:nvPr>
        </p:nvSpPr>
        <p:spPr/>
        <p:txBody>
          <a:bodyPr/>
          <a:lstStyle/>
          <a:p>
            <a:pPr eaLnBrk="1" hangingPunct="1"/>
            <a:r>
              <a:rPr lang="en-US" b="1" dirty="0" err="1" smtClean="0"/>
              <a:t>Giảng</a:t>
            </a:r>
            <a:r>
              <a:rPr lang="en-US" b="1" dirty="0" smtClean="0"/>
              <a:t> </a:t>
            </a:r>
            <a:r>
              <a:rPr lang="en-US" b="1" dirty="0" err="1" smtClean="0"/>
              <a:t>viên</a:t>
            </a:r>
            <a:r>
              <a:rPr lang="en-US" b="1" dirty="0" smtClean="0"/>
              <a:t>: </a:t>
            </a:r>
          </a:p>
          <a:p>
            <a:pPr eaLnBrk="1" hangingPunct="1"/>
            <a:r>
              <a:rPr lang="en-US" b="1" dirty="0" err="1" smtClean="0"/>
              <a:t>ThS</a:t>
            </a:r>
            <a:r>
              <a:rPr lang="en-US" b="1" dirty="0" smtClean="0"/>
              <a:t>. </a:t>
            </a:r>
            <a:r>
              <a:rPr lang="en-US" b="1" dirty="0" err="1" smtClean="0"/>
              <a:t>Hồ</a:t>
            </a:r>
            <a:r>
              <a:rPr lang="en-US" b="1" dirty="0" smtClean="0"/>
              <a:t> </a:t>
            </a:r>
            <a:r>
              <a:rPr lang="en-US" b="1" dirty="0" err="1" smtClean="0"/>
              <a:t>Quang</a:t>
            </a:r>
            <a:r>
              <a:rPr lang="en-US" b="1" dirty="0" smtClean="0"/>
              <a:t> </a:t>
            </a:r>
            <a:r>
              <a:rPr lang="en-US" b="1" dirty="0" err="1" smtClean="0"/>
              <a:t>Khải</a:t>
            </a:r>
            <a:endParaRPr lang="en-US" b="1" dirty="0" smtClean="0"/>
          </a:p>
        </p:txBody>
      </p:sp>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eaLnBrk="1" hangingPunct="1"/>
            <a:r>
              <a:rPr lang="vi-VN" sz="3200" smtClean="0"/>
              <a:t>Chương </a:t>
            </a:r>
            <a:r>
              <a:rPr lang="en-US" sz="3200" smtClean="0"/>
              <a:t>3: Các công cụ quản trị hệ cơ sở dữ liệu</a:t>
            </a:r>
          </a:p>
        </p:txBody>
      </p:sp>
      <p:sp>
        <p:nvSpPr>
          <p:cNvPr id="12291" name="Rectangle 3"/>
          <p:cNvSpPr>
            <a:spLocks noGrp="1" noChangeArrowheads="1"/>
          </p:cNvSpPr>
          <p:nvPr>
            <p:ph type="body" idx="1"/>
          </p:nvPr>
        </p:nvSpPr>
        <p:spPr>
          <a:xfrm>
            <a:off x="838200" y="2362200"/>
            <a:ext cx="7693025" cy="4114800"/>
          </a:xfrm>
        </p:spPr>
        <p:txBody>
          <a:bodyPr/>
          <a:lstStyle/>
          <a:p>
            <a:pPr marL="533400" indent="-533400" eaLnBrk="1" hangingPunct="1">
              <a:buFont typeface="Wingdings" pitchFamily="2" charset="2"/>
              <a:buNone/>
            </a:pPr>
            <a:r>
              <a:rPr lang="en-US" b="1" smtClean="0"/>
              <a:t>NỘI DUNG(tt):</a:t>
            </a:r>
          </a:p>
          <a:p>
            <a:pPr marL="533400" indent="-533400" eaLnBrk="1" hangingPunct="1">
              <a:buFont typeface="Wingdings" pitchFamily="2" charset="2"/>
              <a:buAutoNum type="arabicPeriod" startAt="22"/>
            </a:pPr>
            <a:r>
              <a:rPr lang="en-US" b="1" smtClean="0"/>
              <a:t>Log File Viewer</a:t>
            </a:r>
          </a:p>
          <a:p>
            <a:pPr marL="533400" indent="-533400" eaLnBrk="1" hangingPunct="1">
              <a:buFont typeface="Wingdings" pitchFamily="2" charset="2"/>
              <a:buAutoNum type="arabicPeriod" startAt="22"/>
            </a:pPr>
            <a:r>
              <a:rPr lang="en-US" b="1" smtClean="0"/>
              <a:t>SQL Server Profiler</a:t>
            </a:r>
          </a:p>
          <a:p>
            <a:pPr marL="533400" indent="-533400" eaLnBrk="1" hangingPunct="1">
              <a:buFont typeface="Wingdings" pitchFamily="2" charset="2"/>
              <a:buAutoNum type="arabicPeriod" startAt="22"/>
            </a:pPr>
            <a:r>
              <a:rPr lang="en-US" b="1" smtClean="0"/>
              <a:t>Database Engine Tuning Advisor</a:t>
            </a:r>
          </a:p>
          <a:p>
            <a:pPr marL="533400" indent="-533400" eaLnBrk="1" hangingPunct="1">
              <a:buFont typeface="Wingdings" pitchFamily="2" charset="2"/>
              <a:buAutoNum type="arabicPeriod" startAt="22"/>
            </a:pPr>
            <a:r>
              <a:rPr lang="en-US" b="1" smtClean="0"/>
              <a:t>SQL Server Configuration Manager</a:t>
            </a:r>
          </a:p>
          <a:p>
            <a:pPr marL="533400" indent="-533400" eaLnBrk="1" hangingPunct="1">
              <a:buFont typeface="Wingdings" pitchFamily="2" charset="2"/>
              <a:buAutoNum type="arabicPeriod" startAt="22"/>
            </a:pPr>
            <a:r>
              <a:rPr lang="en-US" b="1" smtClean="0"/>
              <a:t>Command-Line Tools</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10</a:t>
            </a:fld>
            <a:endParaRPr lang="en-US"/>
          </a:p>
        </p:txBody>
      </p:sp>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vi-VN" sz="3200" smtClean="0"/>
              <a:t>Chương </a:t>
            </a:r>
            <a:r>
              <a:rPr lang="en-US" sz="3200" smtClean="0"/>
              <a:t>4: </a:t>
            </a:r>
            <a:r>
              <a:rPr lang="en-US" smtClean="0"/>
              <a:t>Kiến trúc lưu trữ cơ sở dữ liệu</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Kiến trúc lưu trữ các CSDL hệ thống và CSDL người dùng</a:t>
            </a:r>
          </a:p>
          <a:p>
            <a:pPr eaLnBrk="1" hangingPunct="1"/>
            <a:r>
              <a:rPr lang="en-US" b="1" smtClean="0"/>
              <a:t>Kiến trúc các file lưu dữ liệu và lưu thông tin hoạt động hệ thống</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11</a:t>
            </a:fld>
            <a:endParaRPr lang="en-US"/>
          </a:p>
        </p:txBody>
      </p:sp>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vi-VN" sz="3200" smtClean="0"/>
              <a:t>Chương </a:t>
            </a:r>
            <a:r>
              <a:rPr lang="en-US" sz="3200" smtClean="0"/>
              <a:t>4: </a:t>
            </a:r>
            <a:r>
              <a:rPr lang="en-US" smtClean="0"/>
              <a:t>Kiến trúc lưu trữ cơ sở dữ liệu</a:t>
            </a:r>
          </a:p>
        </p:txBody>
      </p:sp>
      <p:sp>
        <p:nvSpPr>
          <p:cNvPr id="14339" name="Rectangle 3"/>
          <p:cNvSpPr>
            <a:spLocks noGrp="1" noChangeArrowheads="1"/>
          </p:cNvSpPr>
          <p:nvPr>
            <p:ph type="body" idx="1"/>
          </p:nvPr>
        </p:nvSpPr>
        <p:spPr>
          <a:xfrm>
            <a:off x="838200" y="2362200"/>
            <a:ext cx="7693025" cy="4114800"/>
          </a:xfrm>
        </p:spPr>
        <p:txBody>
          <a:bodyPr/>
          <a:lstStyle/>
          <a:p>
            <a:pPr marL="533400" indent="-533400" eaLnBrk="1" hangingPunct="1">
              <a:lnSpc>
                <a:spcPct val="90000"/>
              </a:lnSpc>
              <a:buFont typeface="Wingdings" pitchFamily="2" charset="2"/>
              <a:buNone/>
            </a:pPr>
            <a:r>
              <a:rPr lang="en-US" sz="2000" b="1" smtClean="0"/>
              <a:t>NỘI DUNG:</a:t>
            </a:r>
          </a:p>
          <a:p>
            <a:pPr marL="533400" indent="-533400" eaLnBrk="1" hangingPunct="1">
              <a:lnSpc>
                <a:spcPct val="90000"/>
              </a:lnSpc>
            </a:pPr>
            <a:r>
              <a:rPr lang="en-US" sz="2000" b="1" smtClean="0"/>
              <a:t>Cấu trúc lưu của các instance</a:t>
            </a:r>
          </a:p>
          <a:p>
            <a:pPr marL="533400" indent="-533400" eaLnBrk="1" hangingPunct="1">
              <a:lnSpc>
                <a:spcPct val="90000"/>
              </a:lnSpc>
            </a:pPr>
            <a:r>
              <a:rPr lang="en-US" sz="2000" b="1" smtClean="0"/>
              <a:t>CSDL hệ thống</a:t>
            </a:r>
          </a:p>
          <a:p>
            <a:pPr marL="533400" indent="-533400" eaLnBrk="1" hangingPunct="1">
              <a:lnSpc>
                <a:spcPct val="90000"/>
              </a:lnSpc>
            </a:pPr>
            <a:r>
              <a:rPr lang="en-US" sz="2000" b="1" smtClean="0"/>
              <a:t>CSDL người dùng</a:t>
            </a:r>
          </a:p>
          <a:p>
            <a:pPr marL="533400" indent="-533400" eaLnBrk="1" hangingPunct="1">
              <a:lnSpc>
                <a:spcPct val="90000"/>
              </a:lnSpc>
            </a:pPr>
            <a:r>
              <a:rPr lang="en-US" sz="2000" b="1" smtClean="0"/>
              <a:t>Data file</a:t>
            </a:r>
          </a:p>
          <a:p>
            <a:pPr marL="533400" indent="-533400" eaLnBrk="1" hangingPunct="1">
              <a:lnSpc>
                <a:spcPct val="90000"/>
              </a:lnSpc>
            </a:pPr>
            <a:r>
              <a:rPr lang="en-US" sz="2000" b="1" smtClean="0"/>
              <a:t>Log file</a:t>
            </a:r>
          </a:p>
          <a:p>
            <a:pPr marL="533400" indent="-533400" eaLnBrk="1" hangingPunct="1">
              <a:lnSpc>
                <a:spcPct val="90000"/>
              </a:lnSpc>
            </a:pPr>
            <a:r>
              <a:rPr lang="en-US" sz="2000" b="1" smtClean="0"/>
              <a:t>File group</a:t>
            </a:r>
          </a:p>
          <a:p>
            <a:pPr marL="533400" indent="-533400" eaLnBrk="1" hangingPunct="1">
              <a:lnSpc>
                <a:spcPct val="90000"/>
              </a:lnSpc>
            </a:pPr>
            <a:r>
              <a:rPr lang="en-US" sz="2000" b="1" smtClean="0"/>
              <a:t>Lưu file vào hệ thống đĩa dùng các RAID level</a:t>
            </a:r>
          </a:p>
          <a:p>
            <a:pPr marL="533400" indent="-533400" eaLnBrk="1" hangingPunct="1">
              <a:lnSpc>
                <a:spcPct val="90000"/>
              </a:lnSpc>
            </a:pPr>
            <a:r>
              <a:rPr lang="en-US" sz="2000" b="1" smtClean="0"/>
              <a:t>Extent</a:t>
            </a:r>
          </a:p>
          <a:p>
            <a:pPr marL="533400" indent="-533400" eaLnBrk="1" hangingPunct="1">
              <a:lnSpc>
                <a:spcPct val="90000"/>
              </a:lnSpc>
            </a:pPr>
            <a:r>
              <a:rPr lang="en-US" sz="2000" b="1" smtClean="0"/>
              <a:t>Page</a:t>
            </a:r>
          </a:p>
          <a:p>
            <a:pPr marL="533400" indent="-533400" eaLnBrk="1" hangingPunct="1">
              <a:lnSpc>
                <a:spcPct val="90000"/>
              </a:lnSpc>
            </a:pPr>
            <a:r>
              <a:rPr lang="en-US" sz="2000" b="1" smtClean="0"/>
              <a:t>Tăng, giảm kích cỡ file</a:t>
            </a:r>
          </a:p>
          <a:p>
            <a:pPr marL="533400" indent="-533400" eaLnBrk="1" hangingPunct="1">
              <a:lnSpc>
                <a:spcPct val="90000"/>
              </a:lnSpc>
            </a:pPr>
            <a:r>
              <a:rPr lang="en-US" sz="2000" b="1" smtClean="0"/>
              <a:t>Dự đoán kích cỡ file</a:t>
            </a:r>
            <a:r>
              <a:rPr lang="en-US" sz="20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12</a:t>
            </a:fld>
            <a:endParaRPr lang="en-US"/>
          </a:p>
        </p:txBody>
      </p:sp>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vi-VN" sz="3200" smtClean="0"/>
              <a:t>Chương </a:t>
            </a:r>
            <a:r>
              <a:rPr lang="en-US" sz="3200" smtClean="0"/>
              <a:t>5: Quản trị và phân quyền người dùng</a:t>
            </a: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Tạo các login cho hệ thống</a:t>
            </a:r>
          </a:p>
          <a:p>
            <a:pPr eaLnBrk="1" hangingPunct="1"/>
            <a:r>
              <a:rPr lang="en-US" b="1" smtClean="0"/>
              <a:t>Tạo các login quản trị server</a:t>
            </a:r>
          </a:p>
          <a:p>
            <a:pPr eaLnBrk="1" hangingPunct="1"/>
            <a:r>
              <a:rPr lang="en-US" b="1" smtClean="0"/>
              <a:t>Phân quyền các login để sử dụng dữ liệu</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13</a:t>
            </a:fld>
            <a:endParaRPr lang="en-US"/>
          </a:p>
        </p:txBody>
      </p:sp>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vi-VN" sz="3200" smtClean="0"/>
              <a:t>Chương </a:t>
            </a:r>
            <a:r>
              <a:rPr lang="en-US" sz="3200" smtClean="0"/>
              <a:t>5: Quản trị và phân quyền người dùng</a:t>
            </a:r>
          </a:p>
        </p:txBody>
      </p:sp>
      <p:sp>
        <p:nvSpPr>
          <p:cNvPr id="16387" name="Rectangle 3"/>
          <p:cNvSpPr>
            <a:spLocks noGrp="1" noChangeArrowheads="1"/>
          </p:cNvSpPr>
          <p:nvPr>
            <p:ph type="body" idx="1"/>
          </p:nvPr>
        </p:nvSpPr>
        <p:spPr>
          <a:xfrm>
            <a:off x="838200" y="2362200"/>
            <a:ext cx="7693025" cy="4495800"/>
          </a:xfrm>
        </p:spPr>
        <p:txBody>
          <a:bodyPr/>
          <a:lstStyle/>
          <a:p>
            <a:pPr marL="533400" indent="-533400" eaLnBrk="1" hangingPunct="1">
              <a:lnSpc>
                <a:spcPct val="80000"/>
              </a:lnSpc>
              <a:buFont typeface="Wingdings" pitchFamily="2" charset="2"/>
              <a:buNone/>
            </a:pPr>
            <a:r>
              <a:rPr lang="en-US" sz="1800" b="1" smtClean="0"/>
              <a:t>NỘI DUNG:</a:t>
            </a:r>
          </a:p>
          <a:p>
            <a:pPr marL="533400" indent="-533400" eaLnBrk="1" hangingPunct="1">
              <a:lnSpc>
                <a:spcPct val="80000"/>
              </a:lnSpc>
            </a:pPr>
            <a:r>
              <a:rPr lang="en-US" sz="1800" b="1" smtClean="0"/>
              <a:t>Ý nghĩa, ý thức về bảo mật</a:t>
            </a:r>
          </a:p>
          <a:p>
            <a:pPr marL="533400" indent="-533400" eaLnBrk="1" hangingPunct="1">
              <a:lnSpc>
                <a:spcPct val="80000"/>
              </a:lnSpc>
            </a:pPr>
            <a:r>
              <a:rPr lang="en-US" sz="1800" b="1" smtClean="0"/>
              <a:t>Hai mode kiểm soát đăng nhập</a:t>
            </a:r>
          </a:p>
          <a:p>
            <a:pPr marL="533400" indent="-533400" eaLnBrk="1" hangingPunct="1">
              <a:lnSpc>
                <a:spcPct val="80000"/>
              </a:lnSpc>
            </a:pPr>
            <a:r>
              <a:rPr lang="en-US" sz="1800" b="1" smtClean="0"/>
              <a:t>Principle</a:t>
            </a:r>
          </a:p>
          <a:p>
            <a:pPr marL="533400" indent="-533400" eaLnBrk="1" hangingPunct="1">
              <a:lnSpc>
                <a:spcPct val="80000"/>
              </a:lnSpc>
            </a:pPr>
            <a:r>
              <a:rPr lang="en-US" sz="1800" b="1" smtClean="0"/>
              <a:t>Login</a:t>
            </a:r>
          </a:p>
          <a:p>
            <a:pPr marL="533400" indent="-533400" eaLnBrk="1" hangingPunct="1">
              <a:lnSpc>
                <a:spcPct val="80000"/>
              </a:lnSpc>
            </a:pPr>
            <a:r>
              <a:rPr lang="en-US" sz="1800" b="1" smtClean="0"/>
              <a:t>Credential</a:t>
            </a:r>
          </a:p>
          <a:p>
            <a:pPr marL="533400" indent="-533400" eaLnBrk="1" hangingPunct="1">
              <a:lnSpc>
                <a:spcPct val="80000"/>
              </a:lnSpc>
            </a:pPr>
            <a:r>
              <a:rPr lang="en-US" sz="1800" b="1" smtClean="0"/>
              <a:t>Server Role</a:t>
            </a:r>
          </a:p>
          <a:p>
            <a:pPr marL="533400" indent="-533400" eaLnBrk="1" hangingPunct="1">
              <a:lnSpc>
                <a:spcPct val="80000"/>
              </a:lnSpc>
            </a:pPr>
            <a:r>
              <a:rPr lang="en-US" sz="1800" b="1" smtClean="0"/>
              <a:t>Database User</a:t>
            </a:r>
          </a:p>
          <a:p>
            <a:pPr marL="533400" indent="-533400" eaLnBrk="1" hangingPunct="1">
              <a:lnSpc>
                <a:spcPct val="80000"/>
              </a:lnSpc>
            </a:pPr>
            <a:r>
              <a:rPr lang="en-US" sz="1800" b="1" smtClean="0"/>
              <a:t>Fixed Database Role</a:t>
            </a:r>
          </a:p>
          <a:p>
            <a:pPr marL="533400" indent="-533400" eaLnBrk="1" hangingPunct="1">
              <a:lnSpc>
                <a:spcPct val="80000"/>
              </a:lnSpc>
            </a:pPr>
            <a:r>
              <a:rPr lang="en-US" sz="1800" b="1" smtClean="0"/>
              <a:t>User-Defined Database Role</a:t>
            </a:r>
          </a:p>
          <a:p>
            <a:pPr marL="533400" indent="-533400" eaLnBrk="1" hangingPunct="1">
              <a:lnSpc>
                <a:spcPct val="80000"/>
              </a:lnSpc>
            </a:pPr>
            <a:r>
              <a:rPr lang="en-US" sz="1800" b="1" smtClean="0"/>
              <a:t>Application Role</a:t>
            </a:r>
          </a:p>
          <a:p>
            <a:pPr marL="533400" indent="-533400" eaLnBrk="1" hangingPunct="1">
              <a:lnSpc>
                <a:spcPct val="80000"/>
              </a:lnSpc>
            </a:pPr>
            <a:r>
              <a:rPr lang="en-US" sz="1800" b="1" smtClean="0"/>
              <a:t>Permission</a:t>
            </a:r>
          </a:p>
          <a:p>
            <a:pPr marL="533400" indent="-533400" eaLnBrk="1" hangingPunct="1">
              <a:lnSpc>
                <a:spcPct val="80000"/>
              </a:lnSpc>
            </a:pPr>
            <a:r>
              <a:rPr lang="en-US" sz="1800" b="1" smtClean="0"/>
              <a:t>Server Permission</a:t>
            </a:r>
          </a:p>
          <a:p>
            <a:pPr marL="533400" indent="-533400" eaLnBrk="1" hangingPunct="1">
              <a:lnSpc>
                <a:spcPct val="80000"/>
              </a:lnSpc>
            </a:pPr>
            <a:r>
              <a:rPr lang="en-US" sz="1800" b="1" smtClean="0"/>
              <a:t>Database Scope Permission</a:t>
            </a:r>
          </a:p>
          <a:p>
            <a:pPr marL="533400" indent="-533400" eaLnBrk="1" hangingPunct="1">
              <a:lnSpc>
                <a:spcPct val="80000"/>
              </a:lnSpc>
            </a:pPr>
            <a:r>
              <a:rPr lang="en-US" sz="1800" b="1" smtClean="0"/>
              <a:t>Encryption</a:t>
            </a:r>
          </a:p>
          <a:p>
            <a:pPr marL="533400" indent="-533400" eaLnBrk="1" hangingPunct="1">
              <a:lnSpc>
                <a:spcPct val="80000"/>
              </a:lnSpc>
            </a:pPr>
            <a:r>
              <a:rPr lang="en-US" sz="1800" b="1" smtClean="0"/>
              <a:t>Các lời khuyên (Best Practices)</a:t>
            </a:r>
            <a:r>
              <a:rPr lang="en-US" sz="1800" smtClean="0"/>
              <a:t> </a:t>
            </a:r>
            <a:endParaRPr lang="vi-VN" sz="1800" smtClean="0"/>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14</a:t>
            </a:fld>
            <a:endParaRPr lang="en-US"/>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vi-VN" sz="3200" smtClean="0"/>
              <a:t>Chương </a:t>
            </a:r>
            <a:r>
              <a:rPr lang="en-US" sz="3200" smtClean="0"/>
              <a:t>6: Sao lưu và phục hồi dữ liệu</a:t>
            </a:r>
          </a:p>
        </p:txBody>
      </p:sp>
      <p:sp>
        <p:nvSpPr>
          <p:cNvPr id="17411"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Phòng tránh rủi ro hư hỏng dữ liệu</a:t>
            </a:r>
          </a:p>
          <a:p>
            <a:pPr eaLnBrk="1" hangingPunct="1"/>
            <a:r>
              <a:rPr lang="en-US" b="1" smtClean="0"/>
              <a:t>Sao lưu dữ liệu</a:t>
            </a:r>
          </a:p>
          <a:p>
            <a:pPr eaLnBrk="1" hangingPunct="1"/>
            <a:r>
              <a:rPr lang="en-US" b="1" smtClean="0"/>
              <a:t>Phục hồi dữ liệu</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15</a:t>
            </a:fld>
            <a:endParaRPr lang="en-US"/>
          </a:p>
        </p:txBody>
      </p:sp>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r>
              <a:rPr lang="vi-VN" sz="3200" smtClean="0"/>
              <a:t>Chương </a:t>
            </a:r>
            <a:r>
              <a:rPr lang="en-US" sz="3200" smtClean="0"/>
              <a:t>6: Sao lưu và phục hồi dữ liệu</a:t>
            </a:r>
          </a:p>
        </p:txBody>
      </p:sp>
      <p:sp>
        <p:nvSpPr>
          <p:cNvPr id="18435"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sz="1800" b="1" smtClean="0"/>
              <a:t>NỘI DUNG:</a:t>
            </a:r>
          </a:p>
          <a:p>
            <a:pPr marL="533400" indent="-533400" eaLnBrk="1" hangingPunct="1">
              <a:lnSpc>
                <a:spcPct val="80000"/>
              </a:lnSpc>
              <a:buFont typeface="Wingdings" pitchFamily="2" charset="2"/>
              <a:buNone/>
            </a:pPr>
            <a:r>
              <a:rPr lang="en-US" sz="1800" b="1" smtClean="0"/>
              <a:t>Các kiểu phục hồi </a:t>
            </a:r>
          </a:p>
          <a:p>
            <a:pPr marL="533400" indent="-533400" eaLnBrk="1" hangingPunct="1">
              <a:lnSpc>
                <a:spcPct val="80000"/>
              </a:lnSpc>
            </a:pPr>
            <a:r>
              <a:rPr lang="en-US" sz="1800" b="1" smtClean="0"/>
              <a:t>Simple</a:t>
            </a:r>
          </a:p>
          <a:p>
            <a:pPr marL="533400" indent="-533400" eaLnBrk="1" hangingPunct="1">
              <a:lnSpc>
                <a:spcPct val="80000"/>
              </a:lnSpc>
            </a:pPr>
            <a:r>
              <a:rPr lang="en-US" sz="1800" b="1" smtClean="0"/>
              <a:t>Full</a:t>
            </a:r>
          </a:p>
          <a:p>
            <a:pPr marL="533400" indent="-533400" eaLnBrk="1" hangingPunct="1">
              <a:lnSpc>
                <a:spcPct val="80000"/>
              </a:lnSpc>
            </a:pPr>
            <a:r>
              <a:rPr lang="en-US" sz="1800" b="1" smtClean="0"/>
              <a:t>Bulk-Logged</a:t>
            </a:r>
          </a:p>
          <a:p>
            <a:pPr marL="533400" indent="-533400" eaLnBrk="1" hangingPunct="1">
              <a:lnSpc>
                <a:spcPct val="80000"/>
              </a:lnSpc>
              <a:buFont typeface="Wingdings" pitchFamily="2" charset="2"/>
              <a:buNone/>
            </a:pPr>
            <a:r>
              <a:rPr lang="en-US" sz="1800" b="1" smtClean="0"/>
              <a:t>Các kiểu sao lưu</a:t>
            </a:r>
          </a:p>
          <a:p>
            <a:pPr marL="533400" indent="-533400" eaLnBrk="1" hangingPunct="1">
              <a:lnSpc>
                <a:spcPct val="80000"/>
              </a:lnSpc>
            </a:pPr>
            <a:r>
              <a:rPr lang="en-US" sz="1800" b="1" smtClean="0"/>
              <a:t>Full Backup</a:t>
            </a:r>
          </a:p>
          <a:p>
            <a:pPr marL="533400" indent="-533400" eaLnBrk="1" hangingPunct="1">
              <a:lnSpc>
                <a:spcPct val="80000"/>
              </a:lnSpc>
            </a:pPr>
            <a:r>
              <a:rPr lang="en-US" sz="1800" b="1" smtClean="0"/>
              <a:t>Differential Backup</a:t>
            </a:r>
          </a:p>
          <a:p>
            <a:pPr marL="533400" indent="-533400" eaLnBrk="1" hangingPunct="1">
              <a:lnSpc>
                <a:spcPct val="80000"/>
              </a:lnSpc>
            </a:pPr>
            <a:r>
              <a:rPr lang="en-US" sz="1800" b="1" smtClean="0"/>
              <a:t>File/Filegroup Backup</a:t>
            </a:r>
          </a:p>
          <a:p>
            <a:pPr marL="533400" indent="-533400" eaLnBrk="1" hangingPunct="1">
              <a:lnSpc>
                <a:spcPct val="80000"/>
              </a:lnSpc>
            </a:pPr>
            <a:r>
              <a:rPr lang="en-US" sz="1800" b="1" smtClean="0"/>
              <a:t>File/Filegroup with Differential</a:t>
            </a:r>
          </a:p>
          <a:p>
            <a:pPr marL="533400" indent="-533400" eaLnBrk="1" hangingPunct="1">
              <a:lnSpc>
                <a:spcPct val="80000"/>
              </a:lnSpc>
            </a:pPr>
            <a:r>
              <a:rPr lang="en-US" sz="1800" b="1" smtClean="0"/>
              <a:t>Transaction Log Backup</a:t>
            </a:r>
          </a:p>
          <a:p>
            <a:pPr marL="533400" indent="-533400" eaLnBrk="1" hangingPunct="1">
              <a:lnSpc>
                <a:spcPct val="80000"/>
              </a:lnSpc>
            </a:pPr>
            <a:r>
              <a:rPr lang="en-US" sz="1800" b="1" smtClean="0"/>
              <a:t>Partial Backup</a:t>
            </a:r>
          </a:p>
          <a:p>
            <a:pPr marL="533400" indent="-533400" eaLnBrk="1" hangingPunct="1">
              <a:lnSpc>
                <a:spcPct val="80000"/>
              </a:lnSpc>
            </a:pPr>
            <a:r>
              <a:rPr lang="en-US" sz="1800" b="1" smtClean="0"/>
              <a:t>Copy Only Backup</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16</a:t>
            </a:fld>
            <a:endParaRPr lang="en-US"/>
          </a:p>
        </p:txBody>
      </p:sp>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vi-VN" sz="3200" smtClean="0"/>
              <a:t>Chương </a:t>
            </a:r>
            <a:r>
              <a:rPr lang="en-US" sz="3200" smtClean="0"/>
              <a:t>6: Sao lưu và phục hồi dữ liệu</a:t>
            </a:r>
          </a:p>
        </p:txBody>
      </p:sp>
      <p:sp>
        <p:nvSpPr>
          <p:cNvPr id="19459" name="Rectangle 3"/>
          <p:cNvSpPr>
            <a:spLocks noGrp="1" noChangeArrowheads="1"/>
          </p:cNvSpPr>
          <p:nvPr>
            <p:ph type="body" idx="1"/>
          </p:nvPr>
        </p:nvSpPr>
        <p:spPr/>
        <p:txBody>
          <a:bodyPr/>
          <a:lstStyle/>
          <a:p>
            <a:pPr marL="533400" indent="-533400" eaLnBrk="1" hangingPunct="1">
              <a:buFont typeface="Wingdings" pitchFamily="2" charset="2"/>
              <a:buNone/>
            </a:pPr>
            <a:r>
              <a:rPr lang="en-US" sz="2400" b="1" smtClean="0"/>
              <a:t>NỘI DUNG(tt):</a:t>
            </a:r>
          </a:p>
          <a:p>
            <a:pPr marL="533400" indent="-533400" eaLnBrk="1" hangingPunct="1"/>
            <a:r>
              <a:rPr lang="en-US" sz="2400" b="1" smtClean="0"/>
              <a:t>Các lựa chọn khi thực hiện sao lưu</a:t>
            </a:r>
          </a:p>
          <a:p>
            <a:pPr marL="533400" indent="-533400" eaLnBrk="1" hangingPunct="1"/>
            <a:r>
              <a:rPr lang="en-US" sz="2400" b="1" smtClean="0"/>
              <a:t>Các chiến lược sao lưu</a:t>
            </a:r>
          </a:p>
          <a:p>
            <a:pPr marL="533400" indent="-533400" eaLnBrk="1" hangingPunct="1"/>
            <a:r>
              <a:rPr lang="en-US" sz="2400" b="1" smtClean="0"/>
              <a:t>Phục hồi CSDL</a:t>
            </a:r>
          </a:p>
          <a:p>
            <a:pPr marL="533400" indent="-533400" eaLnBrk="1" hangingPunct="1"/>
            <a:r>
              <a:rPr lang="en-US" sz="2400" b="1" smtClean="0"/>
              <a:t>Phục hồi File/file group</a:t>
            </a:r>
          </a:p>
          <a:p>
            <a:pPr marL="533400" indent="-533400" eaLnBrk="1" hangingPunct="1"/>
            <a:r>
              <a:rPr lang="en-US" sz="2400" b="1" smtClean="0"/>
              <a:t>Phục hồi đến 1 thời điểm trong quá khứ</a:t>
            </a:r>
          </a:p>
          <a:p>
            <a:pPr marL="533400" indent="-533400" eaLnBrk="1" hangingPunct="1"/>
            <a:r>
              <a:rPr lang="en-US" sz="2400" b="1" smtClean="0"/>
              <a:t>Phục hồi CSDL Master</a:t>
            </a:r>
          </a:p>
          <a:p>
            <a:pPr marL="533400" indent="-533400" eaLnBrk="1" hangingPunct="1"/>
            <a:r>
              <a:rPr lang="en-US" sz="2400" b="1" smtClean="0"/>
              <a:t>Database snapshot</a:t>
            </a:r>
            <a:r>
              <a:rPr lang="en-US" sz="24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17</a:t>
            </a:fld>
            <a:endParaRPr lang="en-US"/>
          </a:p>
        </p:txBody>
      </p:sp>
    </p:spTree>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eaLnBrk="1" hangingPunct="1"/>
            <a:r>
              <a:rPr lang="vi-VN" sz="3200" smtClean="0"/>
              <a:t>Chương </a:t>
            </a:r>
            <a:r>
              <a:rPr lang="en-US" sz="3200" smtClean="0"/>
              <a:t>7: </a:t>
            </a:r>
            <a:r>
              <a:rPr lang="en-US" smtClean="0"/>
              <a:t>Giao tiếp dữ liệu qua mạng máy tính</a:t>
            </a:r>
          </a:p>
        </p:txBody>
      </p:sp>
      <p:sp>
        <p:nvSpPr>
          <p:cNvPr id="20483"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Cấu hình mạng Client/Server cho hệ thống</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18</a:t>
            </a:fld>
            <a:endParaRPr lang="en-US"/>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vi-VN" sz="3200" smtClean="0"/>
              <a:t>Chương </a:t>
            </a:r>
            <a:r>
              <a:rPr lang="en-US" sz="3200" smtClean="0"/>
              <a:t>7: </a:t>
            </a:r>
            <a:r>
              <a:rPr lang="en-US" smtClean="0"/>
              <a:t>Giao tiếp dữ liệu qua mạng máy tính</a:t>
            </a:r>
          </a:p>
        </p:txBody>
      </p:sp>
      <p:sp>
        <p:nvSpPr>
          <p:cNvPr id="21507" name="Rectangle 3"/>
          <p:cNvSpPr>
            <a:spLocks noGrp="1" noChangeArrowheads="1"/>
          </p:cNvSpPr>
          <p:nvPr>
            <p:ph type="body" idx="1"/>
          </p:nvPr>
        </p:nvSpPr>
        <p:spPr/>
        <p:txBody>
          <a:bodyPr/>
          <a:lstStyle/>
          <a:p>
            <a:pPr marL="533400" indent="-533400" eaLnBrk="1" hangingPunct="1">
              <a:lnSpc>
                <a:spcPct val="90000"/>
              </a:lnSpc>
              <a:buFont typeface="Wingdings" pitchFamily="2" charset="2"/>
              <a:buNone/>
            </a:pPr>
            <a:r>
              <a:rPr lang="en-US" b="1" smtClean="0"/>
              <a:t>NỘI DUNG:</a:t>
            </a:r>
          </a:p>
          <a:p>
            <a:pPr marL="533400" indent="-533400" eaLnBrk="1" hangingPunct="1">
              <a:lnSpc>
                <a:spcPct val="90000"/>
              </a:lnSpc>
            </a:pPr>
            <a:r>
              <a:rPr lang="en-US" b="1" smtClean="0"/>
              <a:t>Các giao thức mạng:</a:t>
            </a:r>
          </a:p>
          <a:p>
            <a:pPr marL="1295400" lvl="2" indent="-381000" eaLnBrk="1" hangingPunct="1">
              <a:lnSpc>
                <a:spcPct val="90000"/>
              </a:lnSpc>
              <a:buFont typeface="Wingdings" pitchFamily="2" charset="2"/>
              <a:buNone/>
            </a:pPr>
            <a:r>
              <a:rPr lang="en-US" b="1" smtClean="0"/>
              <a:t>Shared Memory</a:t>
            </a:r>
          </a:p>
          <a:p>
            <a:pPr marL="1295400" lvl="2" indent="-381000" eaLnBrk="1" hangingPunct="1">
              <a:lnSpc>
                <a:spcPct val="90000"/>
              </a:lnSpc>
              <a:buFont typeface="Wingdings" pitchFamily="2" charset="2"/>
              <a:buNone/>
            </a:pPr>
            <a:r>
              <a:rPr lang="en-US" b="1" smtClean="0"/>
              <a:t>TCP/IP</a:t>
            </a:r>
          </a:p>
          <a:p>
            <a:pPr marL="1295400" lvl="2" indent="-381000" eaLnBrk="1" hangingPunct="1">
              <a:lnSpc>
                <a:spcPct val="90000"/>
              </a:lnSpc>
              <a:buFont typeface="Wingdings" pitchFamily="2" charset="2"/>
              <a:buNone/>
            </a:pPr>
            <a:r>
              <a:rPr lang="en-US" b="1" smtClean="0"/>
              <a:t>Named Pipes</a:t>
            </a:r>
          </a:p>
          <a:p>
            <a:pPr marL="1295400" lvl="2" indent="-381000" eaLnBrk="1" hangingPunct="1">
              <a:lnSpc>
                <a:spcPct val="90000"/>
              </a:lnSpc>
              <a:buFont typeface="Wingdings" pitchFamily="2" charset="2"/>
              <a:buNone/>
            </a:pPr>
            <a:r>
              <a:rPr lang="en-US" b="1" smtClean="0"/>
              <a:t>Virtual Interface Adapter (VIA)</a:t>
            </a:r>
          </a:p>
          <a:p>
            <a:pPr marL="533400" indent="-533400" eaLnBrk="1" hangingPunct="1">
              <a:lnSpc>
                <a:spcPct val="90000"/>
              </a:lnSpc>
            </a:pPr>
            <a:r>
              <a:rPr lang="en-US" b="1" smtClean="0"/>
              <a:t>Giao th</a:t>
            </a:r>
            <a:r>
              <a:rPr lang="vi-VN" b="1" smtClean="0"/>
              <a:t>ứ</a:t>
            </a:r>
            <a:r>
              <a:rPr lang="en-US" b="1" smtClean="0"/>
              <a:t>c</a:t>
            </a:r>
            <a:r>
              <a:rPr lang="vi-VN" b="1" smtClean="0"/>
              <a:t> mặc đ</a:t>
            </a:r>
            <a:r>
              <a:rPr lang="en-US" b="1" smtClean="0"/>
              <a:t>ị</a:t>
            </a:r>
            <a:r>
              <a:rPr lang="vi-VN" b="1" smtClean="0"/>
              <a:t>nh</a:t>
            </a:r>
            <a:endParaRPr lang="en-US" b="1" smtClean="0"/>
          </a:p>
          <a:p>
            <a:pPr marL="533400" indent="-533400" eaLnBrk="1" hangingPunct="1">
              <a:lnSpc>
                <a:spcPct val="90000"/>
              </a:lnSpc>
            </a:pPr>
            <a:r>
              <a:rPr lang="en-US" b="1" smtClean="0"/>
              <a:t>Xem và cấu hình giao thức: sử dụng SQL Server Configuration Manager</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19</a:t>
            </a:fld>
            <a:endParaRPr lang="en-US"/>
          </a:p>
        </p:txBody>
      </p:sp>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vi-VN" smtClean="0"/>
              <a:t>MÔ TẢ MÔN HỌC VÀ MỤC TIÊU</a:t>
            </a:r>
            <a:r>
              <a:rPr lang="en-US" smtClean="0"/>
              <a:t> </a:t>
            </a:r>
          </a:p>
        </p:txBody>
      </p:sp>
      <p:sp>
        <p:nvSpPr>
          <p:cNvPr id="4099" name="Rectangle 3"/>
          <p:cNvSpPr>
            <a:spLocks noGrp="1" noChangeArrowheads="1"/>
          </p:cNvSpPr>
          <p:nvPr>
            <p:ph type="body" idx="1"/>
          </p:nvPr>
        </p:nvSpPr>
        <p:spPr>
          <a:xfrm>
            <a:off x="838200" y="2362200"/>
            <a:ext cx="7693025" cy="4267200"/>
          </a:xfrm>
        </p:spPr>
        <p:txBody>
          <a:bodyPr/>
          <a:lstStyle/>
          <a:p>
            <a:pPr eaLnBrk="1" hangingPunct="1">
              <a:lnSpc>
                <a:spcPct val="80000"/>
              </a:lnSpc>
            </a:pPr>
            <a:r>
              <a:rPr lang="en-US" sz="2000" b="1" smtClean="0"/>
              <a:t>Môn học này trang bị cho sinh viên các kiến thức cơ bản về quản trị một hệ thống cơ sở dữ liệu bao gồm việc quản trị người dùng, quản trị cơ sở dữ liệu, cơ chế hoạt động của môi trường sử dụng cơ sở dữ liệu kiểu client/server, các kiến thức về sao lưu, phục hồi dữ liệu. Môn học này được thiết kế thích hợp cho cả đối tượng sinh viên thuộc và không thuộc chuyên ngành cơ sở dữ liệu. Khối kiến thức của môn học này đóng vai trò quan trọng giúp cho sinh viên sau khi ra trường có thể làm việc với vai trò của người quản trị hệ thống server trong các công ty, xí nghiệp có sử dụng database server.</a:t>
            </a:r>
          </a:p>
          <a:p>
            <a:pPr eaLnBrk="1" hangingPunct="1">
              <a:lnSpc>
                <a:spcPct val="80000"/>
              </a:lnSpc>
            </a:pPr>
            <a:r>
              <a:rPr lang="en-US" sz="2000" b="1" smtClean="0"/>
              <a:t>Học xong môn học này sinh viên phải nắm vững các nguyên lý hoạt động của một hệ quản trị cơ sở dữ liệu, và có thể thao tác thành thạo các chức năng cơ bản, thường dùng của phần mềm quản trị cơ sở dữ liệu MS SQL Server.</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a:t>
            </a:fld>
            <a:endParaRPr lang="en-US"/>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pPr eaLnBrk="1" hangingPunct="1"/>
            <a:r>
              <a:rPr lang="vi-VN" smtClean="0"/>
              <a:t>Chương </a:t>
            </a:r>
            <a:r>
              <a:rPr lang="en-US" smtClean="0"/>
              <a:t>7: </a:t>
            </a:r>
            <a:r>
              <a:rPr lang="en-US" sz="4000" smtClean="0"/>
              <a:t>Giao tiếp dữ liệu qua mạng máy tính</a:t>
            </a:r>
          </a:p>
        </p:txBody>
      </p:sp>
      <p:sp>
        <p:nvSpPr>
          <p:cNvPr id="22531" name="Rectangle 3"/>
          <p:cNvSpPr>
            <a:spLocks noGrp="1" noChangeArrowheads="1"/>
          </p:cNvSpPr>
          <p:nvPr>
            <p:ph type="body" idx="1"/>
          </p:nvPr>
        </p:nvSpPr>
        <p:spPr>
          <a:xfrm>
            <a:off x="838200" y="2362200"/>
            <a:ext cx="7693025" cy="3962400"/>
          </a:xfrm>
        </p:spPr>
        <p:txBody>
          <a:bodyPr/>
          <a:lstStyle/>
          <a:p>
            <a:pPr marL="533400" indent="-533400" eaLnBrk="1" hangingPunct="1">
              <a:lnSpc>
                <a:spcPct val="90000"/>
              </a:lnSpc>
              <a:buFont typeface="Wingdings" pitchFamily="2" charset="2"/>
              <a:buNone/>
            </a:pPr>
            <a:r>
              <a:rPr lang="en-US" sz="2400" b="1" smtClean="0"/>
              <a:t>NỘI DUNG:</a:t>
            </a:r>
          </a:p>
          <a:p>
            <a:pPr marL="533400" indent="-533400" eaLnBrk="1" hangingPunct="1">
              <a:lnSpc>
                <a:spcPct val="90000"/>
              </a:lnSpc>
            </a:pPr>
            <a:r>
              <a:rPr lang="en-US" sz="2400" b="1" smtClean="0"/>
              <a:t>Cấu hình SQL Native Client</a:t>
            </a:r>
          </a:p>
          <a:p>
            <a:pPr marL="914400" lvl="1" indent="-457200" eaLnBrk="1" hangingPunct="1">
              <a:lnSpc>
                <a:spcPct val="90000"/>
              </a:lnSpc>
              <a:buFontTx/>
              <a:buNone/>
            </a:pPr>
            <a:r>
              <a:rPr lang="en-US" sz="2000" b="1" smtClean="0"/>
              <a:t>Cấu hình client protocols</a:t>
            </a:r>
          </a:p>
          <a:p>
            <a:pPr marL="914400" lvl="1" indent="-457200" eaLnBrk="1" hangingPunct="1">
              <a:lnSpc>
                <a:spcPct val="90000"/>
              </a:lnSpc>
              <a:buFontTx/>
              <a:buNone/>
            </a:pPr>
            <a:r>
              <a:rPr lang="en-US" sz="2000" b="1" smtClean="0"/>
              <a:t>Th</a:t>
            </a:r>
            <a:r>
              <a:rPr lang="vi-VN" sz="2000" b="1" smtClean="0"/>
              <a:t>ứ tự các </a:t>
            </a:r>
            <a:r>
              <a:rPr lang="en-US" sz="2000" b="1" smtClean="0"/>
              <a:t>protocols</a:t>
            </a:r>
          </a:p>
          <a:p>
            <a:pPr marL="914400" lvl="1" indent="-457200" eaLnBrk="1" hangingPunct="1">
              <a:lnSpc>
                <a:spcPct val="90000"/>
              </a:lnSpc>
              <a:buFontTx/>
              <a:buNone/>
            </a:pPr>
            <a:r>
              <a:rPr lang="vi-VN" sz="2000" b="1" i="1" smtClean="0"/>
              <a:t> </a:t>
            </a:r>
            <a:r>
              <a:rPr lang="en-US" sz="2000" b="1" smtClean="0"/>
              <a:t>Dùng Aliase</a:t>
            </a:r>
          </a:p>
          <a:p>
            <a:pPr marL="533400" indent="-533400" eaLnBrk="1" hangingPunct="1">
              <a:lnSpc>
                <a:spcPct val="90000"/>
              </a:lnSpc>
            </a:pPr>
            <a:r>
              <a:rPr lang="en-US" sz="2400" b="1" smtClean="0"/>
              <a:t>End point</a:t>
            </a:r>
          </a:p>
          <a:p>
            <a:pPr marL="533400" indent="-533400" eaLnBrk="1" hangingPunct="1">
              <a:lnSpc>
                <a:spcPct val="90000"/>
              </a:lnSpc>
            </a:pPr>
            <a:r>
              <a:rPr lang="en-US" sz="2400" b="1" smtClean="0"/>
              <a:t>TSQL (cả default và TCP)</a:t>
            </a:r>
          </a:p>
          <a:p>
            <a:pPr marL="533400" indent="-533400" eaLnBrk="1" hangingPunct="1">
              <a:lnSpc>
                <a:spcPct val="90000"/>
              </a:lnSpc>
            </a:pPr>
            <a:r>
              <a:rPr lang="en-US" sz="2400" b="1" smtClean="0"/>
              <a:t>Database Mirroring</a:t>
            </a:r>
          </a:p>
          <a:p>
            <a:pPr marL="533400" indent="-533400" eaLnBrk="1" hangingPunct="1">
              <a:lnSpc>
                <a:spcPct val="90000"/>
              </a:lnSpc>
            </a:pPr>
            <a:r>
              <a:rPr lang="en-US" sz="2400" b="1" smtClean="0"/>
              <a:t>SOAP</a:t>
            </a:r>
          </a:p>
          <a:p>
            <a:pPr marL="533400" indent="-533400" eaLnBrk="1" hangingPunct="1">
              <a:lnSpc>
                <a:spcPct val="90000"/>
              </a:lnSpc>
            </a:pPr>
            <a:r>
              <a:rPr lang="en-US" sz="2400" b="1" smtClean="0"/>
              <a:t>Service Broker</a:t>
            </a:r>
            <a:r>
              <a:rPr lang="en-US" sz="24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20</a:t>
            </a:fld>
            <a:endParaRPr lang="en-US"/>
          </a:p>
        </p:txBody>
      </p:sp>
    </p:spTree>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vi-VN" sz="3200" smtClean="0"/>
              <a:t>Chương </a:t>
            </a:r>
            <a:r>
              <a:rPr lang="en-US" sz="3200" smtClean="0"/>
              <a:t>8: </a:t>
            </a:r>
            <a:r>
              <a:rPr lang="en-US" smtClean="0"/>
              <a:t>Tự động hóa các tác vụ quản trị</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Đặt việc, đặt  sự kiện, đặt lịch, đặt cảnh báo</a:t>
            </a:r>
          </a:p>
          <a:p>
            <a:pPr eaLnBrk="1" hangingPunct="1"/>
            <a:r>
              <a:rPr lang="en-US" b="1" smtClean="0"/>
              <a:t>Đặt người nhận cảnh báo</a:t>
            </a:r>
          </a:p>
          <a:p>
            <a:pPr eaLnBrk="1" hangingPunct="1"/>
            <a:r>
              <a:rPr lang="en-US" b="1" smtClean="0"/>
              <a:t>Thiết lập các tác vụ quản trị thực thi một cách tự động</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21</a:t>
            </a:fld>
            <a:endParaRPr lang="en-US"/>
          </a:p>
        </p:txBody>
      </p:sp>
    </p:spTree>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r>
              <a:rPr lang="vi-VN" sz="3200" smtClean="0"/>
              <a:t>Chương </a:t>
            </a:r>
            <a:r>
              <a:rPr lang="en-US" sz="3200" smtClean="0"/>
              <a:t>8: </a:t>
            </a:r>
            <a:r>
              <a:rPr lang="en-US" smtClean="0"/>
              <a:t>Tự động hóa các tác vụ quản trị</a:t>
            </a:r>
          </a:p>
        </p:txBody>
      </p:sp>
      <p:sp>
        <p:nvSpPr>
          <p:cNvPr id="24579" name="Rectangle 3"/>
          <p:cNvSpPr>
            <a:spLocks noGrp="1" noChangeArrowheads="1"/>
          </p:cNvSpPr>
          <p:nvPr>
            <p:ph type="body" idx="1"/>
          </p:nvPr>
        </p:nvSpPr>
        <p:spPr>
          <a:xfrm>
            <a:off x="838200" y="2362200"/>
            <a:ext cx="7693025" cy="4267200"/>
          </a:xfrm>
        </p:spPr>
        <p:txBody>
          <a:bodyPr/>
          <a:lstStyle/>
          <a:p>
            <a:pPr marL="533400" indent="-533400" eaLnBrk="1" hangingPunct="1">
              <a:buFont typeface="Wingdings" pitchFamily="2" charset="2"/>
              <a:buNone/>
            </a:pPr>
            <a:r>
              <a:rPr lang="en-US" b="1" smtClean="0"/>
              <a:t>NỘI DUNG:</a:t>
            </a:r>
          </a:p>
          <a:p>
            <a:pPr marL="533400" indent="-533400" eaLnBrk="1" hangingPunct="1"/>
            <a:r>
              <a:rPr lang="en-US" b="1" smtClean="0"/>
              <a:t>Gởi mail tự động</a:t>
            </a:r>
          </a:p>
          <a:p>
            <a:pPr marL="533400" indent="-533400" eaLnBrk="1" hangingPunct="1"/>
            <a:r>
              <a:rPr lang="en-US" b="1" smtClean="0"/>
              <a:t>Gởi cảnh báo theo sự kiện</a:t>
            </a:r>
          </a:p>
          <a:p>
            <a:pPr marL="533400" indent="-533400" eaLnBrk="1" hangingPunct="1"/>
            <a:r>
              <a:rPr lang="en-US" b="1" smtClean="0"/>
              <a:t>Dịch vụ SQL Server Agent</a:t>
            </a:r>
          </a:p>
          <a:p>
            <a:pPr marL="933450" lvl="1" indent="-533400" eaLnBrk="1" hangingPunct="1"/>
            <a:r>
              <a:rPr lang="en-US" b="1" smtClean="0"/>
              <a:t>Operator</a:t>
            </a:r>
          </a:p>
          <a:p>
            <a:pPr marL="933450" lvl="1" indent="-533400" eaLnBrk="1" hangingPunct="1"/>
            <a:r>
              <a:rPr lang="en-US" b="1" smtClean="0"/>
              <a:t>Job</a:t>
            </a:r>
          </a:p>
          <a:p>
            <a:pPr marL="933450" lvl="1" indent="-533400" eaLnBrk="1" hangingPunct="1"/>
            <a:r>
              <a:rPr lang="en-US" b="1" smtClean="0"/>
              <a:t>Schedule</a:t>
            </a:r>
          </a:p>
          <a:p>
            <a:pPr marL="933450" lvl="1" indent="-533400" eaLnBrk="1" hangingPunct="1"/>
            <a:r>
              <a:rPr lang="en-US" b="1" smtClean="0"/>
              <a:t>Alert</a:t>
            </a:r>
          </a:p>
          <a:p>
            <a:pPr marL="533400" indent="-533400" eaLnBrk="1" hangingPunct="1"/>
            <a:r>
              <a:rPr lang="en-US" b="1" smtClean="0"/>
              <a:t>Các lời khuyên (Best Practices)</a:t>
            </a:r>
            <a:r>
              <a:rPr lang="en-US"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22</a:t>
            </a:fld>
            <a:endParaRPr lang="en-US"/>
          </a:p>
        </p:txBody>
      </p:sp>
    </p:spTree>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vi-VN" sz="3200" smtClean="0"/>
              <a:t>Chương </a:t>
            </a:r>
            <a:r>
              <a:rPr lang="en-US" sz="3200" smtClean="0"/>
              <a:t>9: </a:t>
            </a:r>
            <a:r>
              <a:rPr lang="en-US" smtClean="0"/>
              <a:t>Giám sát hoạt động hệ quản trị cơ sở dữ liệu</a:t>
            </a:r>
          </a:p>
        </p:txBody>
      </p:sp>
      <p:sp>
        <p:nvSpPr>
          <p:cNvPr id="25603"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Giám sát hoạt động hệ thống</a:t>
            </a:r>
          </a:p>
          <a:p>
            <a:pPr eaLnBrk="1" hangingPunct="1"/>
            <a:r>
              <a:rPr lang="en-US" b="1" smtClean="0"/>
              <a:t>Tìm ra nguyên nhân hư hỏng</a:t>
            </a:r>
          </a:p>
          <a:p>
            <a:pPr eaLnBrk="1" hangingPunct="1"/>
            <a:r>
              <a:rPr lang="en-US" b="1" smtClean="0"/>
              <a:t>Tối ưu hóa hoạt động</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23</a:t>
            </a:fld>
            <a:endParaRPr lang="en-US"/>
          </a:p>
        </p:txBody>
      </p:sp>
    </p:spTree>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vi-VN" sz="3200" smtClean="0"/>
              <a:t>Chương </a:t>
            </a:r>
            <a:r>
              <a:rPr lang="en-US" sz="3200" smtClean="0"/>
              <a:t>9: </a:t>
            </a:r>
            <a:r>
              <a:rPr lang="en-US" smtClean="0"/>
              <a:t>Giám sát hoạt động hệ quản trị cơ sở dữ liệu</a:t>
            </a:r>
          </a:p>
        </p:txBody>
      </p:sp>
      <p:sp>
        <p:nvSpPr>
          <p:cNvPr id="26627" name="Rectangle 3"/>
          <p:cNvSpPr>
            <a:spLocks noGrp="1" noChangeArrowheads="1"/>
          </p:cNvSpPr>
          <p:nvPr>
            <p:ph type="body" idx="1"/>
          </p:nvPr>
        </p:nvSpPr>
        <p:spPr/>
        <p:txBody>
          <a:bodyPr/>
          <a:lstStyle/>
          <a:p>
            <a:pPr marL="533400" indent="-533400" eaLnBrk="1" hangingPunct="1">
              <a:lnSpc>
                <a:spcPct val="90000"/>
              </a:lnSpc>
              <a:buFont typeface="Wingdings" pitchFamily="2" charset="2"/>
              <a:buNone/>
            </a:pPr>
            <a:r>
              <a:rPr lang="en-US" sz="2000" b="1" smtClean="0"/>
              <a:t>NỘI DUNG:</a:t>
            </a:r>
          </a:p>
          <a:p>
            <a:pPr marL="533400" indent="-533400" eaLnBrk="1" hangingPunct="1">
              <a:lnSpc>
                <a:spcPct val="90000"/>
              </a:lnSpc>
            </a:pPr>
            <a:r>
              <a:rPr lang="en-US" sz="2000" b="1" smtClean="0"/>
              <a:t>Giới thiệu</a:t>
            </a:r>
          </a:p>
          <a:p>
            <a:pPr marL="533400" indent="-533400" eaLnBrk="1" hangingPunct="1">
              <a:lnSpc>
                <a:spcPct val="90000"/>
              </a:lnSpc>
            </a:pPr>
            <a:r>
              <a:rPr lang="en-US" sz="2000" b="1" smtClean="0"/>
              <a:t>Mục đích giám sát hệ thống</a:t>
            </a:r>
          </a:p>
          <a:p>
            <a:pPr marL="533400" indent="-533400" eaLnBrk="1" hangingPunct="1">
              <a:lnSpc>
                <a:spcPct val="90000"/>
              </a:lnSpc>
            </a:pPr>
            <a:r>
              <a:rPr lang="en-US" sz="2000" b="1" smtClean="0"/>
              <a:t>Các nội dung giám sát:</a:t>
            </a:r>
          </a:p>
          <a:p>
            <a:pPr marL="533400" indent="-533400" eaLnBrk="1" hangingPunct="1">
              <a:lnSpc>
                <a:spcPct val="90000"/>
              </a:lnSpc>
            </a:pPr>
            <a:r>
              <a:rPr lang="en-US" sz="2000" b="1" smtClean="0"/>
              <a:t>Tài nguyên hệ thống</a:t>
            </a:r>
          </a:p>
          <a:p>
            <a:pPr marL="533400" indent="-533400" eaLnBrk="1" hangingPunct="1">
              <a:lnSpc>
                <a:spcPct val="90000"/>
              </a:lnSpc>
            </a:pPr>
            <a:r>
              <a:rPr lang="en-US" sz="2000" b="1" smtClean="0"/>
              <a:t>Bản thân chương trình hệ QTHCSDL</a:t>
            </a:r>
          </a:p>
          <a:p>
            <a:pPr marL="533400" indent="-533400" eaLnBrk="1" hangingPunct="1">
              <a:lnSpc>
                <a:spcPct val="90000"/>
              </a:lnSpc>
            </a:pPr>
            <a:r>
              <a:rPr lang="en-US" sz="2000" b="1" smtClean="0"/>
              <a:t>CSDL</a:t>
            </a:r>
          </a:p>
          <a:p>
            <a:pPr marL="533400" indent="-533400" eaLnBrk="1" hangingPunct="1">
              <a:lnSpc>
                <a:spcPct val="90000"/>
              </a:lnSpc>
            </a:pPr>
            <a:r>
              <a:rPr lang="en-US" sz="2000" b="1" smtClean="0"/>
              <a:t>Các ứng dụng CSDL</a:t>
            </a:r>
          </a:p>
          <a:p>
            <a:pPr marL="533400" indent="-533400" eaLnBrk="1" hangingPunct="1">
              <a:lnSpc>
                <a:spcPct val="90000"/>
              </a:lnSpc>
            </a:pPr>
            <a:r>
              <a:rPr lang="en-US" sz="2000" b="1" smtClean="0"/>
              <a:t>Mạng</a:t>
            </a:r>
          </a:p>
          <a:p>
            <a:pPr marL="533400" indent="-533400" eaLnBrk="1" hangingPunct="1">
              <a:lnSpc>
                <a:spcPct val="90000"/>
              </a:lnSpc>
            </a:pPr>
            <a:r>
              <a:rPr lang="en-US" sz="2000" b="1" smtClean="0"/>
              <a:t>Chiến lược tối ưu hoá hệ thống</a:t>
            </a:r>
          </a:p>
          <a:p>
            <a:pPr marL="533400" indent="-533400" eaLnBrk="1" hangingPunct="1">
              <a:lnSpc>
                <a:spcPct val="90000"/>
              </a:lnSpc>
            </a:pPr>
            <a:r>
              <a:rPr lang="en-US" sz="2000" b="1" smtClean="0"/>
              <a:t>Tạo một ngưỡng nền để đánh giá</a:t>
            </a:r>
          </a:p>
          <a:p>
            <a:pPr marL="533400" indent="-533400" eaLnBrk="1" hangingPunct="1">
              <a:lnSpc>
                <a:spcPct val="90000"/>
              </a:lnSpc>
              <a:buFont typeface="Wingdings" pitchFamily="2" charset="2"/>
              <a:buAutoNum type="arabicPeriod"/>
            </a:pPr>
            <a:endParaRPr lang="en-US" sz="2000" b="1" smtClean="0"/>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24</a:t>
            </a:fld>
            <a:endParaRPr lang="en-US"/>
          </a:p>
        </p:txBody>
      </p:sp>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r>
              <a:rPr lang="vi-VN" smtClean="0"/>
              <a:t>Chương </a:t>
            </a:r>
            <a:r>
              <a:rPr lang="en-US" smtClean="0"/>
              <a:t>9: </a:t>
            </a:r>
            <a:r>
              <a:rPr lang="en-US" sz="4000" smtClean="0"/>
              <a:t>Giám sát hoạt động hệ quản trị cơ sở dữ liệu</a:t>
            </a:r>
          </a:p>
        </p:txBody>
      </p:sp>
      <p:sp>
        <p:nvSpPr>
          <p:cNvPr id="27651" name="Rectangle 3"/>
          <p:cNvSpPr>
            <a:spLocks noGrp="1" noChangeArrowheads="1"/>
          </p:cNvSpPr>
          <p:nvPr>
            <p:ph type="body" idx="1"/>
          </p:nvPr>
        </p:nvSpPr>
        <p:spPr/>
        <p:txBody>
          <a:bodyPr/>
          <a:lstStyle/>
          <a:p>
            <a:pPr marL="533400" indent="-533400" eaLnBrk="1" hangingPunct="1">
              <a:lnSpc>
                <a:spcPct val="90000"/>
              </a:lnSpc>
              <a:buFont typeface="Wingdings" pitchFamily="2" charset="2"/>
              <a:buNone/>
            </a:pPr>
            <a:r>
              <a:rPr lang="en-US" b="1" smtClean="0"/>
              <a:t>NỘI DUNG:</a:t>
            </a:r>
          </a:p>
          <a:p>
            <a:pPr marL="533400" indent="-533400" eaLnBrk="1" hangingPunct="1">
              <a:lnSpc>
                <a:spcPct val="90000"/>
              </a:lnSpc>
              <a:buFont typeface="Wingdings" pitchFamily="2" charset="2"/>
              <a:buNone/>
            </a:pPr>
            <a:r>
              <a:rPr lang="en-US" b="1" smtClean="0"/>
              <a:t>Dùng phép định lượng (Performance Counters):</a:t>
            </a:r>
          </a:p>
          <a:p>
            <a:pPr marL="533400" indent="-533400" eaLnBrk="1" hangingPunct="1">
              <a:lnSpc>
                <a:spcPct val="90000"/>
              </a:lnSpc>
            </a:pPr>
            <a:r>
              <a:rPr lang="en-US" b="1" smtClean="0"/>
              <a:t>Processor Counters</a:t>
            </a:r>
          </a:p>
          <a:p>
            <a:pPr marL="533400" indent="-533400" eaLnBrk="1" hangingPunct="1">
              <a:lnSpc>
                <a:spcPct val="90000"/>
              </a:lnSpc>
            </a:pPr>
            <a:r>
              <a:rPr lang="en-US" b="1" smtClean="0"/>
              <a:t>Disk Counters</a:t>
            </a:r>
          </a:p>
          <a:p>
            <a:pPr marL="533400" indent="-533400" eaLnBrk="1" hangingPunct="1">
              <a:lnSpc>
                <a:spcPct val="90000"/>
              </a:lnSpc>
            </a:pPr>
            <a:r>
              <a:rPr lang="en-US" b="1" smtClean="0"/>
              <a:t>Memory Counters</a:t>
            </a:r>
          </a:p>
          <a:p>
            <a:pPr marL="533400" indent="-533400" eaLnBrk="1" hangingPunct="1">
              <a:lnSpc>
                <a:spcPct val="90000"/>
              </a:lnSpc>
            </a:pPr>
            <a:r>
              <a:rPr lang="en-US" b="1" smtClean="0"/>
              <a:t>Network Counters</a:t>
            </a:r>
          </a:p>
          <a:p>
            <a:pPr marL="533400" indent="-533400" eaLnBrk="1" hangingPunct="1">
              <a:lnSpc>
                <a:spcPct val="90000"/>
              </a:lnSpc>
            </a:pPr>
            <a:r>
              <a:rPr lang="en-US" b="1" smtClean="0"/>
              <a:t>SQL Server Counters</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25</a:t>
            </a:fld>
            <a:endParaRPr lang="en-US"/>
          </a:p>
        </p:txBody>
      </p:sp>
    </p:spTree>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vi-VN" smtClean="0"/>
              <a:t>Chương </a:t>
            </a:r>
            <a:r>
              <a:rPr lang="en-US" smtClean="0"/>
              <a:t>9: </a:t>
            </a:r>
            <a:r>
              <a:rPr lang="en-US" sz="4000" smtClean="0"/>
              <a:t>Giám sát hoạt động hệ quản trị cơ sở dữ liệu</a:t>
            </a:r>
          </a:p>
        </p:txBody>
      </p:sp>
      <p:sp>
        <p:nvSpPr>
          <p:cNvPr id="28675"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sz="1400" b="1" smtClean="0"/>
              <a:t>NỘI DUNG:</a:t>
            </a:r>
          </a:p>
          <a:p>
            <a:pPr marL="533400" indent="-533400" eaLnBrk="1" hangingPunct="1">
              <a:lnSpc>
                <a:spcPct val="80000"/>
              </a:lnSpc>
              <a:buFont typeface="Wingdings" pitchFamily="2" charset="2"/>
              <a:buNone/>
            </a:pPr>
            <a:r>
              <a:rPr lang="en-US" sz="1400" b="1" smtClean="0"/>
              <a:t>Công cụ và kỹ thuật giám sát</a:t>
            </a:r>
          </a:p>
          <a:p>
            <a:pPr marL="533400" indent="-533400" eaLnBrk="1" hangingPunct="1">
              <a:lnSpc>
                <a:spcPct val="80000"/>
              </a:lnSpc>
            </a:pPr>
            <a:r>
              <a:rPr lang="en-US" sz="1400" b="1" smtClean="0"/>
              <a:t>Log File Viewer</a:t>
            </a:r>
          </a:p>
          <a:p>
            <a:pPr marL="533400" indent="-533400" eaLnBrk="1" hangingPunct="1">
              <a:lnSpc>
                <a:spcPct val="80000"/>
              </a:lnSpc>
            </a:pPr>
            <a:r>
              <a:rPr lang="en-US" sz="1400" b="1" smtClean="0"/>
              <a:t>Activity Monitor</a:t>
            </a:r>
          </a:p>
          <a:p>
            <a:pPr marL="533400" indent="-533400" eaLnBrk="1" hangingPunct="1">
              <a:lnSpc>
                <a:spcPct val="80000"/>
              </a:lnSpc>
            </a:pPr>
            <a:r>
              <a:rPr lang="en-US" sz="1400" b="1" smtClean="0"/>
              <a:t>System Stored Procedures</a:t>
            </a:r>
          </a:p>
          <a:p>
            <a:pPr marL="533400" indent="-533400" eaLnBrk="1" hangingPunct="1">
              <a:lnSpc>
                <a:spcPct val="80000"/>
              </a:lnSpc>
            </a:pPr>
            <a:r>
              <a:rPr lang="en-US" sz="1400" b="1" smtClean="0"/>
              <a:t>SQL Server Locking</a:t>
            </a:r>
          </a:p>
          <a:p>
            <a:pPr marL="533400" indent="-533400" eaLnBrk="1" hangingPunct="1">
              <a:lnSpc>
                <a:spcPct val="80000"/>
              </a:lnSpc>
            </a:pPr>
            <a:r>
              <a:rPr lang="en-US" sz="1400" b="1" smtClean="0"/>
              <a:t>KILL</a:t>
            </a:r>
          </a:p>
          <a:p>
            <a:pPr marL="533400" indent="-533400" eaLnBrk="1" hangingPunct="1">
              <a:lnSpc>
                <a:spcPct val="80000"/>
              </a:lnSpc>
            </a:pPr>
            <a:r>
              <a:rPr lang="en-US" sz="1400" b="1" smtClean="0"/>
              <a:t>Using Profiler</a:t>
            </a:r>
          </a:p>
          <a:p>
            <a:pPr marL="533400" indent="-533400" eaLnBrk="1" hangingPunct="1">
              <a:lnSpc>
                <a:spcPct val="80000"/>
              </a:lnSpc>
            </a:pPr>
            <a:r>
              <a:rPr lang="en-US" sz="1400" b="1" smtClean="0"/>
              <a:t>Detect and Analyze Long Running Queries with Profiler</a:t>
            </a:r>
          </a:p>
          <a:p>
            <a:pPr marL="533400" indent="-533400" eaLnBrk="1" hangingPunct="1">
              <a:lnSpc>
                <a:spcPct val="80000"/>
              </a:lnSpc>
            </a:pPr>
            <a:r>
              <a:rPr lang="en-US" sz="1400" b="1" smtClean="0"/>
              <a:t>Using the Database Tuning Advisor (DTA)</a:t>
            </a:r>
          </a:p>
          <a:p>
            <a:pPr marL="533400" indent="-533400" eaLnBrk="1" hangingPunct="1">
              <a:lnSpc>
                <a:spcPct val="80000"/>
              </a:lnSpc>
            </a:pPr>
            <a:r>
              <a:rPr lang="en-US" sz="1400" b="1" smtClean="0"/>
              <a:t>Using the DTA with Profiler</a:t>
            </a:r>
          </a:p>
          <a:p>
            <a:pPr marL="533400" indent="-533400" eaLnBrk="1" hangingPunct="1">
              <a:lnSpc>
                <a:spcPct val="80000"/>
              </a:lnSpc>
            </a:pPr>
            <a:r>
              <a:rPr lang="en-US" sz="1400" b="1" smtClean="0"/>
              <a:t>Monitoring Files</a:t>
            </a:r>
          </a:p>
          <a:p>
            <a:pPr marL="533400" indent="-533400" eaLnBrk="1" hangingPunct="1">
              <a:lnSpc>
                <a:spcPct val="80000"/>
              </a:lnSpc>
            </a:pPr>
            <a:r>
              <a:rPr lang="en-US" sz="1400" b="1" smtClean="0"/>
              <a:t>Disk Usage Report</a:t>
            </a:r>
          </a:p>
          <a:p>
            <a:pPr marL="533400" indent="-533400" eaLnBrk="1" hangingPunct="1">
              <a:lnSpc>
                <a:spcPct val="80000"/>
              </a:lnSpc>
            </a:pPr>
            <a:r>
              <a:rPr lang="en-US" sz="1400" b="1" smtClean="0"/>
              <a:t>Monitoring Files with Performance Monitor</a:t>
            </a:r>
          </a:p>
          <a:p>
            <a:pPr marL="533400" indent="-533400" eaLnBrk="1" hangingPunct="1">
              <a:lnSpc>
                <a:spcPct val="80000"/>
              </a:lnSpc>
              <a:buFont typeface="Wingdings" pitchFamily="2" charset="2"/>
              <a:buNone/>
            </a:pPr>
            <a:r>
              <a:rPr lang="en-US" sz="1400" b="1" smtClean="0"/>
              <a:t>Giám sát việc chỉnh sửa CSDL</a:t>
            </a:r>
          </a:p>
          <a:p>
            <a:pPr marL="533400" indent="-533400" eaLnBrk="1" hangingPunct="1">
              <a:lnSpc>
                <a:spcPct val="80000"/>
              </a:lnSpc>
            </a:pPr>
            <a:r>
              <a:rPr lang="en-US" sz="1400" b="1" smtClean="0"/>
              <a:t>Data Definition Language (DDL) Triggers</a:t>
            </a:r>
            <a:r>
              <a:rPr lang="en-US" sz="14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26</a:t>
            </a:fld>
            <a:endParaRPr lang="en-US"/>
          </a:p>
        </p:txBody>
      </p:sp>
    </p:spTree>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vi-VN" smtClean="0"/>
              <a:t>Chương </a:t>
            </a:r>
            <a:r>
              <a:rPr lang="en-US" smtClean="0"/>
              <a:t>10: 	Ôn tập</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Tóm lượt các nội dung môn học</a:t>
            </a:r>
          </a:p>
          <a:p>
            <a:pPr eaLnBrk="1" hangingPunct="1"/>
            <a:r>
              <a:rPr lang="en-US" b="1" smtClean="0"/>
              <a:t>Giảng viên giải đáp thắc mắc về nội dung môn học của sinh viên</a:t>
            </a:r>
          </a:p>
          <a:p>
            <a:pPr eaLnBrk="1" hangingPunct="1"/>
            <a:r>
              <a:rPr lang="en-US" b="1" smtClean="0"/>
              <a:t>Giải bài tập</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27</a:t>
            </a:fld>
            <a:endParaRPr lang="en-US"/>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vi-VN" sz="3200" smtClean="0"/>
              <a:t>Chương 1:</a:t>
            </a:r>
            <a:r>
              <a:rPr lang="en-US" sz="3200" smtClean="0"/>
              <a:t>Tổng quan về quản trị hệ cơ sở dữ liệu</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Giới thiệu môn học</a:t>
            </a:r>
          </a:p>
          <a:p>
            <a:pPr eaLnBrk="1" hangingPunct="1"/>
            <a:r>
              <a:rPr lang="en-US" b="1" smtClean="0"/>
              <a:t>Ý nghĩa của việc quản trị hệ CSDL</a:t>
            </a:r>
          </a:p>
          <a:p>
            <a:pPr eaLnBrk="1" hangingPunct="1"/>
            <a:r>
              <a:rPr lang="en-US" b="1" smtClean="0"/>
              <a:t>Mục tiêu của việc quản trị hệ CSDL</a:t>
            </a:r>
            <a:r>
              <a:rPr lang="en-US"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3</a:t>
            </a:fld>
            <a:endParaRPr lang="en-US"/>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vi-VN" sz="3200" smtClean="0"/>
              <a:t>Chương 1:</a:t>
            </a:r>
            <a:r>
              <a:rPr lang="en-US" sz="3200" smtClean="0"/>
              <a:t>Tổng quan về quản trị hệ cơ sở dữ liệu</a:t>
            </a:r>
          </a:p>
        </p:txBody>
      </p:sp>
      <p:sp>
        <p:nvSpPr>
          <p:cNvPr id="6147" name="Rectangle 3"/>
          <p:cNvSpPr>
            <a:spLocks noGrp="1" noChangeArrowheads="1"/>
          </p:cNvSpPr>
          <p:nvPr>
            <p:ph type="body" idx="1"/>
          </p:nvPr>
        </p:nvSpPr>
        <p:spPr>
          <a:xfrm>
            <a:off x="838200" y="2362200"/>
            <a:ext cx="7693025" cy="4038600"/>
          </a:xfrm>
        </p:spPr>
        <p:txBody>
          <a:bodyPr/>
          <a:lstStyle/>
          <a:p>
            <a:pPr marL="533400" indent="-533400" eaLnBrk="1" hangingPunct="1">
              <a:lnSpc>
                <a:spcPct val="80000"/>
              </a:lnSpc>
              <a:buFont typeface="Wingdings" pitchFamily="2" charset="2"/>
              <a:buNone/>
            </a:pPr>
            <a:r>
              <a:rPr lang="en-US" sz="2400" b="1" smtClean="0"/>
              <a:t>NỘI DUNG:</a:t>
            </a:r>
          </a:p>
          <a:p>
            <a:pPr marL="533400" indent="-533400" eaLnBrk="1" hangingPunct="1">
              <a:lnSpc>
                <a:spcPct val="80000"/>
              </a:lnSpc>
            </a:pPr>
            <a:r>
              <a:rPr lang="en-US" sz="2400" b="1" smtClean="0"/>
              <a:t>Giới thiệu môn học</a:t>
            </a:r>
          </a:p>
          <a:p>
            <a:pPr marL="533400" indent="-533400" eaLnBrk="1" hangingPunct="1">
              <a:lnSpc>
                <a:spcPct val="80000"/>
              </a:lnSpc>
            </a:pPr>
            <a:r>
              <a:rPr lang="en-US" sz="2400" b="1" smtClean="0"/>
              <a:t>Ý nghĩa của việc quản trị hệ CSDL</a:t>
            </a:r>
          </a:p>
          <a:p>
            <a:pPr marL="533400" indent="-533400" eaLnBrk="1" hangingPunct="1">
              <a:lnSpc>
                <a:spcPct val="80000"/>
              </a:lnSpc>
            </a:pPr>
            <a:r>
              <a:rPr lang="en-US" sz="2400" b="1" smtClean="0"/>
              <a:t>Mục tiêu của việc quản trị hệ CSDL</a:t>
            </a:r>
          </a:p>
          <a:p>
            <a:pPr marL="533400" indent="-533400" eaLnBrk="1" hangingPunct="1">
              <a:lnSpc>
                <a:spcPct val="80000"/>
              </a:lnSpc>
              <a:buFont typeface="Wingdings" pitchFamily="2" charset="2"/>
              <a:buNone/>
            </a:pPr>
            <a:r>
              <a:rPr lang="en-US" sz="2400" b="1" smtClean="0"/>
              <a:t>Nội dung của môn học:</a:t>
            </a:r>
          </a:p>
          <a:p>
            <a:pPr marL="533400" indent="-533400" eaLnBrk="1" hangingPunct="1">
              <a:lnSpc>
                <a:spcPct val="80000"/>
              </a:lnSpc>
            </a:pPr>
            <a:r>
              <a:rPr lang="en-US" sz="2400" b="1" smtClean="0"/>
              <a:t>Mô hình hoạt động hệ thống</a:t>
            </a:r>
          </a:p>
          <a:p>
            <a:pPr marL="533400" indent="-533400" eaLnBrk="1" hangingPunct="1">
              <a:lnSpc>
                <a:spcPct val="80000"/>
              </a:lnSpc>
            </a:pPr>
            <a:r>
              <a:rPr lang="en-US" sz="2400" b="1" smtClean="0"/>
              <a:t>Kiến trúc lưu trữ dữ liệu</a:t>
            </a:r>
          </a:p>
          <a:p>
            <a:pPr marL="533400" indent="-533400" eaLnBrk="1" hangingPunct="1">
              <a:lnSpc>
                <a:spcPct val="80000"/>
              </a:lnSpc>
            </a:pPr>
            <a:r>
              <a:rPr lang="en-US" sz="2400" b="1" smtClean="0"/>
              <a:t>Quản trị CSDL</a:t>
            </a:r>
          </a:p>
          <a:p>
            <a:pPr marL="533400" indent="-533400" eaLnBrk="1" hangingPunct="1">
              <a:lnSpc>
                <a:spcPct val="80000"/>
              </a:lnSpc>
            </a:pPr>
            <a:r>
              <a:rPr lang="en-US" sz="2400" b="1" smtClean="0"/>
              <a:t>Quản trị user</a:t>
            </a:r>
          </a:p>
          <a:p>
            <a:pPr marL="533400" indent="-533400" eaLnBrk="1" hangingPunct="1">
              <a:lnSpc>
                <a:spcPct val="80000"/>
              </a:lnSpc>
            </a:pPr>
            <a:r>
              <a:rPr lang="en-US" sz="2400" b="1" smtClean="0"/>
              <a:t>Quản trị rủi ro</a:t>
            </a:r>
          </a:p>
          <a:p>
            <a:pPr marL="533400" indent="-533400" eaLnBrk="1" hangingPunct="1">
              <a:lnSpc>
                <a:spcPct val="80000"/>
              </a:lnSpc>
            </a:pPr>
            <a:r>
              <a:rPr lang="en-US" sz="2400" b="1" smtClean="0"/>
              <a:t>Tối ưu hóa hoạt động hệ thống</a:t>
            </a:r>
            <a:r>
              <a:rPr lang="en-US" sz="24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4</a:t>
            </a:fld>
            <a:endParaRPr lang="en-US"/>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vi-VN" sz="3200" smtClean="0"/>
              <a:t>Chương </a:t>
            </a:r>
            <a:r>
              <a:rPr lang="en-US" sz="3200" smtClean="0"/>
              <a:t>2: Cài đặt hệ quản trị cơ sở dữ liệu </a:t>
            </a:r>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Cài đặt mới một hệ thống quản trị hệ CSDL thích hợp</a:t>
            </a:r>
          </a:p>
          <a:p>
            <a:pPr eaLnBrk="1" hangingPunct="1"/>
            <a:r>
              <a:rPr lang="en-US" b="1" smtClean="0"/>
              <a:t>Các điều kiện về phần cứng, phần mềm và qui mô hệ thống</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5</a:t>
            </a:fld>
            <a:endParaRPr lang="en-US"/>
          </a:p>
        </p:txBody>
      </p: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vi-VN" sz="3200" smtClean="0"/>
              <a:t>Chương </a:t>
            </a:r>
            <a:r>
              <a:rPr lang="en-US" sz="3200" smtClean="0"/>
              <a:t>2: Cài đặt hệ quản trị cơ sở dữ liệu</a:t>
            </a:r>
          </a:p>
        </p:txBody>
      </p:sp>
      <p:sp>
        <p:nvSpPr>
          <p:cNvPr id="8195" name="Rectangle 3"/>
          <p:cNvSpPr>
            <a:spLocks noGrp="1" noChangeArrowheads="1"/>
          </p:cNvSpPr>
          <p:nvPr>
            <p:ph type="body" idx="1"/>
          </p:nvPr>
        </p:nvSpPr>
        <p:spPr>
          <a:xfrm>
            <a:off x="838200" y="2362200"/>
            <a:ext cx="7693025" cy="4038600"/>
          </a:xfrm>
        </p:spPr>
        <p:txBody>
          <a:bodyPr/>
          <a:lstStyle/>
          <a:p>
            <a:pPr marL="533400" indent="-533400" eaLnBrk="1" hangingPunct="1">
              <a:lnSpc>
                <a:spcPct val="80000"/>
              </a:lnSpc>
              <a:buFont typeface="Wingdings" pitchFamily="2" charset="2"/>
              <a:buNone/>
            </a:pPr>
            <a:r>
              <a:rPr lang="en-US" sz="2400" b="1" smtClean="0"/>
              <a:t>NỘI DUNG:</a:t>
            </a:r>
          </a:p>
          <a:p>
            <a:pPr marL="533400" indent="-533400" eaLnBrk="1" hangingPunct="1">
              <a:lnSpc>
                <a:spcPct val="80000"/>
              </a:lnSpc>
            </a:pPr>
            <a:r>
              <a:rPr lang="en-US" sz="2400" b="1" smtClean="0"/>
              <a:t>Lập kế hoạch cài đặt</a:t>
            </a:r>
          </a:p>
          <a:p>
            <a:pPr marL="533400" indent="-533400" eaLnBrk="1" hangingPunct="1">
              <a:lnSpc>
                <a:spcPct val="80000"/>
              </a:lnSpc>
            </a:pPr>
            <a:r>
              <a:rPr lang="en-US" sz="2400" b="1" smtClean="0"/>
              <a:t>Mục đích cài đặt</a:t>
            </a:r>
          </a:p>
          <a:p>
            <a:pPr marL="533400" indent="-533400" eaLnBrk="1" hangingPunct="1">
              <a:lnSpc>
                <a:spcPct val="80000"/>
              </a:lnSpc>
            </a:pPr>
            <a:r>
              <a:rPr lang="en-US" sz="2400" b="1" smtClean="0"/>
              <a:t>Lựa chọn phiên bản hệ QTCSDL</a:t>
            </a:r>
          </a:p>
          <a:p>
            <a:pPr marL="533400" indent="-533400" eaLnBrk="1" hangingPunct="1">
              <a:lnSpc>
                <a:spcPct val="80000"/>
              </a:lnSpc>
            </a:pPr>
            <a:r>
              <a:rPr lang="en-US" sz="2400" b="1" smtClean="0"/>
              <a:t>Xác định điều kiện phần cứng</a:t>
            </a:r>
          </a:p>
          <a:p>
            <a:pPr marL="533400" indent="-533400" eaLnBrk="1" hangingPunct="1">
              <a:lnSpc>
                <a:spcPct val="80000"/>
              </a:lnSpc>
            </a:pPr>
            <a:r>
              <a:rPr lang="en-US" sz="2400" b="1" smtClean="0"/>
              <a:t>Xác định điều kiện phần mềm</a:t>
            </a:r>
          </a:p>
          <a:p>
            <a:pPr marL="533400" indent="-533400" eaLnBrk="1" hangingPunct="1">
              <a:lnSpc>
                <a:spcPct val="80000"/>
              </a:lnSpc>
            </a:pPr>
            <a:r>
              <a:rPr lang="en-US" sz="2400" b="1" smtClean="0"/>
              <a:t>Tổ chức các ổ đĩa lưu trữ</a:t>
            </a:r>
          </a:p>
          <a:p>
            <a:pPr marL="533400" indent="-533400" eaLnBrk="1" hangingPunct="1">
              <a:lnSpc>
                <a:spcPct val="80000"/>
              </a:lnSpc>
            </a:pPr>
            <a:r>
              <a:rPr lang="en-US" sz="2400" b="1" smtClean="0"/>
              <a:t>Các RAID level</a:t>
            </a:r>
          </a:p>
          <a:p>
            <a:pPr marL="533400" indent="-533400" eaLnBrk="1" hangingPunct="1">
              <a:lnSpc>
                <a:spcPct val="80000"/>
              </a:lnSpc>
            </a:pPr>
            <a:r>
              <a:rPr lang="en-US" sz="2400" b="1" smtClean="0"/>
              <a:t>Xác định các instance sẽ cài</a:t>
            </a:r>
          </a:p>
          <a:p>
            <a:pPr marL="533400" indent="-533400" eaLnBrk="1" hangingPunct="1">
              <a:lnSpc>
                <a:spcPct val="80000"/>
              </a:lnSpc>
            </a:pPr>
            <a:r>
              <a:rPr lang="en-US" sz="2400" b="1" smtClean="0"/>
              <a:t>Lựa chọn các option trong quá trình cài đặt</a:t>
            </a:r>
          </a:p>
          <a:p>
            <a:pPr marL="533400" indent="-533400" eaLnBrk="1" hangingPunct="1">
              <a:lnSpc>
                <a:spcPct val="80000"/>
              </a:lnSpc>
            </a:pPr>
            <a:r>
              <a:rPr lang="en-US" sz="2400" b="1" smtClean="0"/>
              <a:t>Kết quả sau khi cài đặt</a:t>
            </a:r>
            <a:r>
              <a:rPr lang="en-US" sz="2400" smtClean="0"/>
              <a:t> </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6</a:t>
            </a:fld>
            <a:endParaRPr lang="en-US"/>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vi-VN" sz="3200" smtClean="0"/>
              <a:t>Chương </a:t>
            </a:r>
            <a:r>
              <a:rPr lang="en-US" sz="3200" smtClean="0"/>
              <a:t>3: Các công cụ quản trị hệ cơ sở dữ liệu</a:t>
            </a:r>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MỤC TIÊU:</a:t>
            </a:r>
          </a:p>
          <a:p>
            <a:pPr eaLnBrk="1" hangingPunct="1"/>
            <a:r>
              <a:rPr lang="en-US" b="1" smtClean="0"/>
              <a:t>Chức năng các công cụ quản trị hệ CSDL</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7</a:t>
            </a:fld>
            <a:endParaRPr lang="en-US"/>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vi-VN" sz="3200" smtClean="0"/>
              <a:t>Chương </a:t>
            </a:r>
            <a:r>
              <a:rPr lang="en-US" sz="3200" smtClean="0"/>
              <a:t>3: Các công cụ quản trị hệ cơ sở dữ liệu</a:t>
            </a:r>
          </a:p>
        </p:txBody>
      </p:sp>
      <p:sp>
        <p:nvSpPr>
          <p:cNvPr id="10243"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sz="1600" b="1" smtClean="0"/>
              <a:t>NỘI DUNG:</a:t>
            </a:r>
          </a:p>
          <a:p>
            <a:pPr marL="533400" indent="-533400" eaLnBrk="1" hangingPunct="1">
              <a:lnSpc>
                <a:spcPct val="80000"/>
              </a:lnSpc>
              <a:buFont typeface="Wingdings" pitchFamily="2" charset="2"/>
              <a:buAutoNum type="arabicPeriod"/>
            </a:pPr>
            <a:r>
              <a:rPr lang="en-US" sz="1600" b="1" smtClean="0"/>
              <a:t>SQL Server Management Studio</a:t>
            </a:r>
          </a:p>
          <a:p>
            <a:pPr marL="533400" indent="-533400" eaLnBrk="1" hangingPunct="1">
              <a:lnSpc>
                <a:spcPct val="80000"/>
              </a:lnSpc>
              <a:buFont typeface="Wingdings" pitchFamily="2" charset="2"/>
              <a:buAutoNum type="arabicPeriod"/>
            </a:pPr>
            <a:r>
              <a:rPr lang="en-US" sz="1600" b="1" smtClean="0"/>
              <a:t>Tool windows</a:t>
            </a:r>
          </a:p>
          <a:p>
            <a:pPr marL="533400" indent="-533400" eaLnBrk="1" hangingPunct="1">
              <a:lnSpc>
                <a:spcPct val="80000"/>
              </a:lnSpc>
              <a:buFont typeface="Wingdings" pitchFamily="2" charset="2"/>
              <a:buAutoNum type="arabicPeriod"/>
            </a:pPr>
            <a:r>
              <a:rPr lang="en-US" sz="1600" b="1" smtClean="0"/>
              <a:t>Object Explorer</a:t>
            </a:r>
          </a:p>
          <a:p>
            <a:pPr marL="533400" indent="-533400" eaLnBrk="1" hangingPunct="1">
              <a:lnSpc>
                <a:spcPct val="80000"/>
              </a:lnSpc>
              <a:buFont typeface="Wingdings" pitchFamily="2" charset="2"/>
              <a:buAutoNum type="arabicPeriod"/>
            </a:pPr>
            <a:r>
              <a:rPr lang="en-US" sz="1600" b="1" smtClean="0"/>
              <a:t>Code Editor</a:t>
            </a:r>
          </a:p>
          <a:p>
            <a:pPr marL="533400" indent="-533400" eaLnBrk="1" hangingPunct="1">
              <a:lnSpc>
                <a:spcPct val="80000"/>
              </a:lnSpc>
              <a:buFont typeface="Wingdings" pitchFamily="2" charset="2"/>
              <a:buAutoNum type="arabicPeriod"/>
            </a:pPr>
            <a:r>
              <a:rPr lang="en-US" sz="1600" b="1" smtClean="0"/>
              <a:t>Properties Window</a:t>
            </a:r>
          </a:p>
          <a:p>
            <a:pPr marL="533400" indent="-533400" eaLnBrk="1" hangingPunct="1">
              <a:lnSpc>
                <a:spcPct val="80000"/>
              </a:lnSpc>
              <a:buFont typeface="Wingdings" pitchFamily="2" charset="2"/>
              <a:buAutoNum type="arabicPeriod"/>
            </a:pPr>
            <a:r>
              <a:rPr lang="en-US" sz="1600" b="1" smtClean="0"/>
              <a:t>Registered Servers</a:t>
            </a:r>
          </a:p>
          <a:p>
            <a:pPr marL="533400" indent="-533400" eaLnBrk="1" hangingPunct="1">
              <a:lnSpc>
                <a:spcPct val="80000"/>
              </a:lnSpc>
              <a:buFont typeface="Wingdings" pitchFamily="2" charset="2"/>
              <a:buAutoNum type="arabicPeriod"/>
            </a:pPr>
            <a:r>
              <a:rPr lang="en-US" sz="1600" b="1" smtClean="0"/>
              <a:t>Bookmark Window</a:t>
            </a:r>
          </a:p>
          <a:p>
            <a:pPr marL="533400" indent="-533400" eaLnBrk="1" hangingPunct="1">
              <a:lnSpc>
                <a:spcPct val="80000"/>
              </a:lnSpc>
              <a:buFont typeface="Wingdings" pitchFamily="2" charset="2"/>
              <a:buAutoNum type="arabicPeriod"/>
            </a:pPr>
            <a:r>
              <a:rPr lang="en-US" sz="1600" b="1" smtClean="0"/>
              <a:t>Toolbox</a:t>
            </a:r>
          </a:p>
          <a:p>
            <a:pPr marL="533400" indent="-533400" eaLnBrk="1" hangingPunct="1">
              <a:lnSpc>
                <a:spcPct val="80000"/>
              </a:lnSpc>
              <a:buFont typeface="Wingdings" pitchFamily="2" charset="2"/>
              <a:buAutoNum type="arabicPeriod"/>
            </a:pPr>
            <a:r>
              <a:rPr lang="en-US" sz="1600" b="1" smtClean="0"/>
              <a:t>Summary Window</a:t>
            </a:r>
          </a:p>
          <a:p>
            <a:pPr marL="533400" indent="-533400" eaLnBrk="1" hangingPunct="1">
              <a:lnSpc>
                <a:spcPct val="80000"/>
              </a:lnSpc>
              <a:buFont typeface="Wingdings" pitchFamily="2" charset="2"/>
              <a:buAutoNum type="arabicPeriod"/>
            </a:pPr>
            <a:r>
              <a:rPr lang="en-US" sz="1600" b="1" smtClean="0"/>
              <a:t>Template Explorer</a:t>
            </a:r>
          </a:p>
          <a:p>
            <a:pPr marL="533400" indent="-533400" eaLnBrk="1" hangingPunct="1">
              <a:lnSpc>
                <a:spcPct val="80000"/>
              </a:lnSpc>
              <a:buFont typeface="Wingdings" pitchFamily="2" charset="2"/>
              <a:buAutoNum type="arabicPeriod"/>
            </a:pPr>
            <a:r>
              <a:rPr lang="en-US" sz="1600" b="1" smtClean="0"/>
              <a:t>Toolbars</a:t>
            </a:r>
          </a:p>
          <a:p>
            <a:pPr marL="533400" indent="-533400" eaLnBrk="1" hangingPunct="1">
              <a:lnSpc>
                <a:spcPct val="80000"/>
              </a:lnSpc>
              <a:buFont typeface="Wingdings" pitchFamily="2" charset="2"/>
              <a:buAutoNum type="arabicPeriod"/>
            </a:pPr>
            <a:r>
              <a:rPr lang="en-US" sz="1600" b="1" smtClean="0"/>
              <a:t>Custom Toolbar</a:t>
            </a:r>
          </a:p>
          <a:p>
            <a:pPr marL="533400" indent="-533400" eaLnBrk="1" hangingPunct="1">
              <a:lnSpc>
                <a:spcPct val="80000"/>
              </a:lnSpc>
              <a:buFont typeface="Wingdings" pitchFamily="2" charset="2"/>
              <a:buAutoNum type="arabicPeriod"/>
            </a:pPr>
            <a:r>
              <a:rPr lang="en-US" sz="1600" b="1" smtClean="0"/>
              <a:t>Database Diagram Toolbar</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8</a:t>
            </a:fld>
            <a:endParaRPr lang="en-US"/>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vi-VN" sz="3200" smtClean="0"/>
              <a:t>Chương </a:t>
            </a:r>
            <a:r>
              <a:rPr lang="en-US" sz="3200" smtClean="0"/>
              <a:t>3: Các công cụ quản trị hệ cơ sở dữ liệu</a:t>
            </a:r>
          </a:p>
        </p:txBody>
      </p:sp>
      <p:sp>
        <p:nvSpPr>
          <p:cNvPr id="11267" name="Rectangle 3"/>
          <p:cNvSpPr>
            <a:spLocks noGrp="1" noChangeArrowheads="1"/>
          </p:cNvSpPr>
          <p:nvPr>
            <p:ph type="body" idx="1"/>
          </p:nvPr>
        </p:nvSpPr>
        <p:spPr>
          <a:xfrm>
            <a:off x="838200" y="2362200"/>
            <a:ext cx="7693025" cy="4114800"/>
          </a:xfrm>
        </p:spPr>
        <p:txBody>
          <a:bodyPr/>
          <a:lstStyle/>
          <a:p>
            <a:pPr marL="533400" indent="-533400" eaLnBrk="1" hangingPunct="1">
              <a:lnSpc>
                <a:spcPct val="80000"/>
              </a:lnSpc>
              <a:buFont typeface="Wingdings" pitchFamily="2" charset="2"/>
              <a:buNone/>
            </a:pPr>
            <a:r>
              <a:rPr lang="en-US" sz="1600" b="1" smtClean="0"/>
              <a:t>NỘI DUNG(tt):</a:t>
            </a:r>
          </a:p>
          <a:p>
            <a:pPr marL="533400" indent="-533400" eaLnBrk="1" hangingPunct="1">
              <a:lnSpc>
                <a:spcPct val="80000"/>
              </a:lnSpc>
              <a:buFont typeface="Wingdings" pitchFamily="2" charset="2"/>
              <a:buAutoNum type="arabicPeriod" startAt="14"/>
            </a:pPr>
            <a:r>
              <a:rPr lang="en-US" sz="1600" b="1" smtClean="0"/>
              <a:t>Help Toolbar</a:t>
            </a:r>
          </a:p>
          <a:p>
            <a:pPr marL="533400" indent="-533400" eaLnBrk="1" hangingPunct="1">
              <a:lnSpc>
                <a:spcPct val="80000"/>
              </a:lnSpc>
              <a:buFont typeface="Wingdings" pitchFamily="2" charset="2"/>
              <a:buAutoNum type="arabicPeriod" startAt="14"/>
            </a:pPr>
            <a:r>
              <a:rPr lang="en-US" sz="1600" b="1" smtClean="0"/>
              <a:t>Query Designer Toolbar</a:t>
            </a:r>
          </a:p>
          <a:p>
            <a:pPr marL="533400" indent="-533400" eaLnBrk="1" hangingPunct="1">
              <a:lnSpc>
                <a:spcPct val="80000"/>
              </a:lnSpc>
              <a:buFont typeface="Wingdings" pitchFamily="2" charset="2"/>
              <a:buAutoNum type="arabicPeriod" startAt="14"/>
            </a:pPr>
            <a:r>
              <a:rPr lang="en-US" sz="1600" b="1" smtClean="0"/>
              <a:t>SQL Editor Toolbar</a:t>
            </a:r>
          </a:p>
          <a:p>
            <a:pPr marL="533400" indent="-533400" eaLnBrk="1" hangingPunct="1">
              <a:lnSpc>
                <a:spcPct val="80000"/>
              </a:lnSpc>
              <a:buFont typeface="Wingdings" pitchFamily="2" charset="2"/>
              <a:buAutoNum type="arabicPeriod" startAt="14"/>
            </a:pPr>
            <a:r>
              <a:rPr lang="en-US" sz="1600" b="1" smtClean="0"/>
              <a:t>Standard Toolbar</a:t>
            </a:r>
          </a:p>
          <a:p>
            <a:pPr marL="533400" indent="-533400" eaLnBrk="1" hangingPunct="1">
              <a:lnSpc>
                <a:spcPct val="80000"/>
              </a:lnSpc>
              <a:buFont typeface="Wingdings" pitchFamily="2" charset="2"/>
              <a:buAutoNum type="arabicPeriod" startAt="14"/>
            </a:pPr>
            <a:r>
              <a:rPr lang="en-US" sz="1600" b="1" smtClean="0"/>
              <a:t>Table Designer Toolbar</a:t>
            </a:r>
          </a:p>
          <a:p>
            <a:pPr marL="533400" indent="-533400" eaLnBrk="1" hangingPunct="1">
              <a:lnSpc>
                <a:spcPct val="80000"/>
              </a:lnSpc>
              <a:buFont typeface="Wingdings" pitchFamily="2" charset="2"/>
              <a:buAutoNum type="arabicPeriod" startAt="14"/>
            </a:pPr>
            <a:r>
              <a:rPr lang="en-US" sz="1600" b="1" smtClean="0"/>
              <a:t>Text Editor Toolbar</a:t>
            </a:r>
          </a:p>
          <a:p>
            <a:pPr marL="533400" indent="-533400" eaLnBrk="1" hangingPunct="1">
              <a:lnSpc>
                <a:spcPct val="80000"/>
              </a:lnSpc>
              <a:buFont typeface="Wingdings" pitchFamily="2" charset="2"/>
              <a:buAutoNum type="arabicPeriod" startAt="14"/>
            </a:pPr>
            <a:r>
              <a:rPr lang="en-US" sz="1600" b="1" smtClean="0"/>
              <a:t>View Designer Toolbar</a:t>
            </a:r>
          </a:p>
          <a:p>
            <a:pPr marL="533400" indent="-533400" eaLnBrk="1" hangingPunct="1">
              <a:lnSpc>
                <a:spcPct val="80000"/>
              </a:lnSpc>
              <a:buFont typeface="Wingdings" pitchFamily="2" charset="2"/>
              <a:buAutoNum type="arabicPeriod" startAt="14"/>
            </a:pPr>
            <a:r>
              <a:rPr lang="en-US" sz="1600" b="1" smtClean="0"/>
              <a:t>SQL Server Management Studio Configuration</a:t>
            </a:r>
          </a:p>
          <a:p>
            <a:pPr marL="533400" indent="-533400" eaLnBrk="1" hangingPunct="1">
              <a:lnSpc>
                <a:spcPct val="80000"/>
              </a:lnSpc>
            </a:pPr>
            <a:r>
              <a:rPr lang="en-US" sz="1600" b="1" smtClean="0"/>
              <a:t>Environment</a:t>
            </a:r>
          </a:p>
          <a:p>
            <a:pPr marL="533400" indent="-533400" eaLnBrk="1" hangingPunct="1">
              <a:lnSpc>
                <a:spcPct val="80000"/>
              </a:lnSpc>
            </a:pPr>
            <a:r>
              <a:rPr lang="en-US" sz="1600" b="1" smtClean="0"/>
              <a:t>Source Control</a:t>
            </a:r>
          </a:p>
          <a:p>
            <a:pPr marL="533400" indent="-533400" eaLnBrk="1" hangingPunct="1">
              <a:lnSpc>
                <a:spcPct val="80000"/>
              </a:lnSpc>
            </a:pPr>
            <a:r>
              <a:rPr lang="en-US" sz="1600" b="1" smtClean="0"/>
              <a:t>Text Editor</a:t>
            </a:r>
          </a:p>
          <a:p>
            <a:pPr marL="533400" indent="-533400" eaLnBrk="1" hangingPunct="1">
              <a:lnSpc>
                <a:spcPct val="80000"/>
              </a:lnSpc>
            </a:pPr>
            <a:r>
              <a:rPr lang="en-US" sz="1600" b="1" smtClean="0"/>
              <a:t>Query Execution</a:t>
            </a:r>
          </a:p>
          <a:p>
            <a:pPr marL="533400" indent="-533400" eaLnBrk="1" hangingPunct="1">
              <a:lnSpc>
                <a:spcPct val="80000"/>
              </a:lnSpc>
            </a:pPr>
            <a:r>
              <a:rPr lang="en-US" sz="1600" b="1" smtClean="0"/>
              <a:t>Query Results</a:t>
            </a:r>
          </a:p>
          <a:p>
            <a:pPr marL="533400" indent="-533400" eaLnBrk="1" hangingPunct="1">
              <a:lnSpc>
                <a:spcPct val="80000"/>
              </a:lnSpc>
            </a:pPr>
            <a:r>
              <a:rPr lang="en-US" sz="1600" b="1" smtClean="0"/>
              <a:t>Designers</a:t>
            </a:r>
          </a:p>
        </p:txBody>
      </p:sp>
      <p:sp>
        <p:nvSpPr>
          <p:cNvPr id="2" name="Slide Number Placeholder 1"/>
          <p:cNvSpPr>
            <a:spLocks noGrp="1"/>
          </p:cNvSpPr>
          <p:nvPr>
            <p:ph type="sldNum" sz="quarter" idx="12"/>
          </p:nvPr>
        </p:nvSpPr>
        <p:spPr/>
        <p:txBody>
          <a:bodyPr/>
          <a:lstStyle/>
          <a:p>
            <a:pPr>
              <a:defRPr/>
            </a:pPr>
            <a:fld id="{C9742205-A731-4D3D-B2CD-996969BB5C01}" type="slidenum">
              <a:rPr lang="en-US" smtClean="0"/>
              <a:pPr>
                <a:defRPr/>
              </a:pPr>
              <a:t>9</a:t>
            </a:fld>
            <a:endParaRPr lang="en-US"/>
          </a:p>
        </p:txBody>
      </p:sp>
    </p:spTree>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192</TotalTime>
  <Words>1356</Words>
  <Application>Microsoft Office PowerPoint</Application>
  <PresentationFormat>On-screen Show (4:3)</PresentationFormat>
  <Paragraphs>258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Capsules</vt:lpstr>
      <vt:lpstr>Chương 1: TỔNG QUAN VỀ QUẢN TRỊ HỆ CƠ SỞ DỮ LIỆU</vt:lpstr>
      <vt:lpstr>MÔ TẢ MÔN HỌC VÀ MỤC TIÊU </vt:lpstr>
      <vt:lpstr>Chương 1:Tổng quan về quản trị hệ cơ sở dữ liệu</vt:lpstr>
      <vt:lpstr>Chương 1:Tổng quan về quản trị hệ cơ sở dữ liệu</vt:lpstr>
      <vt:lpstr>Chương 2: Cài đặt hệ quản trị cơ sở dữ liệu </vt:lpstr>
      <vt:lpstr>Chương 2: Cài đặt hệ quản trị cơ sở dữ liệu</vt:lpstr>
      <vt:lpstr>Chương 3: Các công cụ quản trị hệ cơ sở dữ liệu</vt:lpstr>
      <vt:lpstr>Chương 3: Các công cụ quản trị hệ cơ sở dữ liệu</vt:lpstr>
      <vt:lpstr>Chương 3: Các công cụ quản trị hệ cơ sở dữ liệu</vt:lpstr>
      <vt:lpstr>Chương 3: Các công cụ quản trị hệ cơ sở dữ liệu</vt:lpstr>
      <vt:lpstr>Chương 4: Kiến trúc lưu trữ cơ sở dữ liệu</vt:lpstr>
      <vt:lpstr>Chương 4: Kiến trúc lưu trữ cơ sở dữ liệu</vt:lpstr>
      <vt:lpstr>Chương 5: Quản trị và phân quyền người dùng</vt:lpstr>
      <vt:lpstr>Chương 5: Quản trị và phân quyền người dùng</vt:lpstr>
      <vt:lpstr>Chương 6: Sao lưu và phục hồi dữ liệu</vt:lpstr>
      <vt:lpstr>Chương 6: Sao lưu và phục hồi dữ liệu</vt:lpstr>
      <vt:lpstr>Chương 6: Sao lưu và phục hồi dữ liệu</vt:lpstr>
      <vt:lpstr>Chương 7: Giao tiếp dữ liệu qua mạng máy tính</vt:lpstr>
      <vt:lpstr>Chương 7: Giao tiếp dữ liệu qua mạng máy tính</vt:lpstr>
      <vt:lpstr>Chương 7: Giao tiếp dữ liệu qua mạng máy tính</vt:lpstr>
      <vt:lpstr>Chương 8: Tự động hóa các tác vụ quản trị</vt:lpstr>
      <vt:lpstr>Chương 8: Tự động hóa các tác vụ quản trị</vt:lpstr>
      <vt:lpstr>Chương 9: Giám sát hoạt động hệ quản trị cơ sở dữ liệu</vt:lpstr>
      <vt:lpstr>Chương 9: Giám sát hoạt động hệ quản trị cơ sở dữ liệu</vt:lpstr>
      <vt:lpstr>Chương 9: Giám sát hoạt động hệ quản trị cơ sở dữ liệu</vt:lpstr>
      <vt:lpstr>Chương 9: Giám sát hoạt động hệ quản trị cơ sở dữ liệu</vt:lpstr>
      <vt:lpstr>Chương 10:  Ôn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QUẢN TRỊ HỆ CƠ SỞ DỮ LIỆU</dc:title>
  <dc:creator>hqkhai</dc:creator>
  <cp:lastModifiedBy>Khai</cp:lastModifiedBy>
  <cp:revision>18</cp:revision>
  <cp:lastPrinted>2015-09-27T05:26:37Z</cp:lastPrinted>
  <dcterms:created xsi:type="dcterms:W3CDTF">2011-01-24T02:12:15Z</dcterms:created>
  <dcterms:modified xsi:type="dcterms:W3CDTF">2015-09-27T13:56:07Z</dcterms:modified>
</cp:coreProperties>
</file>