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6" r:id="rId3"/>
    <p:sldId id="447" r:id="rId4"/>
    <p:sldId id="444" r:id="rId5"/>
    <p:sldId id="445" r:id="rId6"/>
    <p:sldId id="448" r:id="rId7"/>
    <p:sldId id="408" r:id="rId8"/>
    <p:sldId id="437" r:id="rId9"/>
    <p:sldId id="438" r:id="rId10"/>
    <p:sldId id="439" r:id="rId11"/>
    <p:sldId id="440" r:id="rId12"/>
    <p:sldId id="44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63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3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BFCB10-36EC-4B0E-BC93-9DA63D45935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6280005"/>
            <a:ext cx="957373" cy="3954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88BB10-C37F-4A2A-B21C-7A9379990D9B}"/>
              </a:ext>
            </a:extLst>
          </p:cNvPr>
          <p:cNvSpPr/>
          <p:nvPr userDrawn="1"/>
        </p:nvSpPr>
        <p:spPr>
          <a:xfrm>
            <a:off x="1406992" y="6308725"/>
            <a:ext cx="640871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</a:t>
            </a:r>
          </a:p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Geographic Learning, a Cengage Company. © 2019 Cengage Learning, Inc. ALL RIGHTS RESERVED. This presentation tool is for teaching purpose only. May not be scanned, copied or duplicated, or posted to a publicly accessible website, in whole or in part.</a:t>
            </a:r>
            <a:endParaRPr lang="zh-TW" altLang="en-US" sz="850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E81867-320F-4CAF-819B-A23A7DD357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6821"/>
            <a:ext cx="9144000" cy="10325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435B09-8C64-481A-9D22-E54C76BEE0CF}"/>
              </a:ext>
            </a:extLst>
          </p:cNvPr>
          <p:cNvSpPr/>
          <p:nvPr/>
        </p:nvSpPr>
        <p:spPr>
          <a:xfrm>
            <a:off x="821127" y="166042"/>
            <a:ext cx="78874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8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SUMMARY </a:t>
            </a:r>
            <a:r>
              <a:rPr lang="en-US" altLang="zh-TW" sz="3800" dirty="0">
                <a:latin typeface="Calibri" panose="020F0502020204030204" pitchFamily="34" charset="0"/>
                <a:cs typeface="Calibri" panose="020F0502020204030204" pitchFamily="34" charset="0"/>
              </a:rPr>
              <a:t>UNIT 2</a:t>
            </a:r>
            <a:endParaRPr lang="zh-TW" alt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B6FE7B-6147-4DC8-B04C-E1A6F44EA7A5}"/>
              </a:ext>
            </a:extLst>
          </p:cNvPr>
          <p:cNvSpPr/>
          <p:nvPr/>
        </p:nvSpPr>
        <p:spPr>
          <a:xfrm>
            <a:off x="316198" y="1136423"/>
            <a:ext cx="8468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Present perfect simple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EEBE9-699F-457D-9DD3-12FA96C359A3}"/>
              </a:ext>
            </a:extLst>
          </p:cNvPr>
          <p:cNvSpPr/>
          <p:nvPr/>
        </p:nvSpPr>
        <p:spPr>
          <a:xfrm>
            <a:off x="316198" y="1717518"/>
            <a:ext cx="84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</a:rPr>
              <a:t>Form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FC7B0-B552-43BC-81FB-D51358A660B9}"/>
              </a:ext>
            </a:extLst>
          </p:cNvPr>
          <p:cNvSpPr/>
          <p:nvPr/>
        </p:nvSpPr>
        <p:spPr>
          <a:xfrm>
            <a:off x="316198" y="2261529"/>
            <a:ext cx="8496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We form the present perfect simple with </a:t>
            </a:r>
            <a:r>
              <a:rPr lang="en-US" altLang="zh-TW" sz="2000" i="1" dirty="0">
                <a:latin typeface="Calibri" panose="020F0502020204030204" pitchFamily="34" charset="0"/>
              </a:rPr>
              <a:t>have/has</a:t>
            </a:r>
            <a:r>
              <a:rPr lang="en-US" altLang="zh-TW" sz="2000" dirty="0">
                <a:latin typeface="Calibri" panose="020F0502020204030204" pitchFamily="34" charset="0"/>
              </a:rPr>
              <a:t> + past participle. We normally use the contractions ’</a:t>
            </a:r>
            <a:r>
              <a:rPr lang="en-US" altLang="zh-TW" sz="2000" i="1" dirty="0" err="1">
                <a:latin typeface="Calibri" panose="020F0502020204030204" pitchFamily="34" charset="0"/>
              </a:rPr>
              <a:t>ve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</a:rPr>
              <a:t>and ’</a:t>
            </a:r>
            <a:r>
              <a:rPr lang="en-US" altLang="zh-TW" sz="2000" i="1" dirty="0">
                <a:latin typeface="Calibri" panose="020F0502020204030204" pitchFamily="34" charset="0"/>
              </a:rPr>
              <a:t>s</a:t>
            </a:r>
            <a:r>
              <a:rPr lang="en-US" altLang="zh-TW" sz="2000" dirty="0">
                <a:latin typeface="Calibri" panose="020F0502020204030204" pitchFamily="34" charset="0"/>
              </a:rPr>
              <a:t> after pronouns.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The record store </a:t>
            </a:r>
            <a:r>
              <a:rPr lang="en-US" altLang="zh-TW" sz="2000" b="1" i="1" dirty="0">
                <a:latin typeface="Calibri" panose="020F0502020204030204" pitchFamily="34" charset="0"/>
              </a:rPr>
              <a:t>has closed</a:t>
            </a:r>
            <a:r>
              <a:rPr lang="en-US" altLang="zh-TW" sz="2000" i="1" dirty="0">
                <a:latin typeface="Calibri" panose="020F0502020204030204" pitchFamily="34" charset="0"/>
              </a:rPr>
              <a:t>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I </a:t>
            </a:r>
            <a:r>
              <a:rPr lang="en-US" altLang="zh-TW" sz="2000" b="1" i="1" dirty="0">
                <a:latin typeface="Calibri" panose="020F0502020204030204" pitchFamily="34" charset="0"/>
              </a:rPr>
              <a:t>haven’t bought </a:t>
            </a:r>
            <a:r>
              <a:rPr lang="en-US" altLang="zh-TW" sz="2000" i="1" dirty="0">
                <a:latin typeface="Calibri" panose="020F0502020204030204" pitchFamily="34" charset="0"/>
              </a:rPr>
              <a:t>any CDs recently.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How many bands </a:t>
            </a:r>
            <a:r>
              <a:rPr lang="en-US" altLang="zh-TW" sz="2000" b="1" i="1" dirty="0">
                <a:latin typeface="Calibri" panose="020F0502020204030204" pitchFamily="34" charset="0"/>
              </a:rPr>
              <a:t>have</a:t>
            </a:r>
            <a:r>
              <a:rPr lang="en-US" altLang="zh-TW" sz="2000" i="1" dirty="0">
                <a:latin typeface="Calibri" panose="020F0502020204030204" pitchFamily="34" charset="0"/>
              </a:rPr>
              <a:t> you </a:t>
            </a:r>
            <a:r>
              <a:rPr lang="en-US" altLang="zh-TW" sz="2000" b="1" i="1" dirty="0">
                <a:latin typeface="Calibri" panose="020F0502020204030204" pitchFamily="34" charset="0"/>
              </a:rPr>
              <a:t>seen</a:t>
            </a:r>
            <a:r>
              <a:rPr lang="en-US" altLang="zh-TW" sz="2000" i="1" dirty="0">
                <a:latin typeface="Calibri" panose="020F0502020204030204" pitchFamily="34" charset="0"/>
              </a:rPr>
              <a:t>?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I’</a:t>
            </a:r>
            <a:r>
              <a:rPr lang="en-US" altLang="zh-TW" sz="2000" b="1" i="1" dirty="0">
                <a:latin typeface="Calibri" panose="020F0502020204030204" pitchFamily="34" charset="0"/>
              </a:rPr>
              <a:t>ve read </a:t>
            </a:r>
            <a:r>
              <a:rPr lang="en-US" altLang="zh-TW" sz="2000" i="1" dirty="0">
                <a:latin typeface="Calibri" panose="020F0502020204030204" pitchFamily="34" charset="0"/>
              </a:rPr>
              <a:t>that book.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Many common past participles are irregular. They can be the same as an irregular past simple form (e.g</a:t>
            </a:r>
            <a:r>
              <a:rPr lang="en-US" altLang="zh-TW" sz="2000" i="1" dirty="0">
                <a:latin typeface="Calibri" panose="020F0502020204030204" pitchFamily="34" charset="0"/>
              </a:rPr>
              <a:t>. buy – bought – bought</a:t>
            </a:r>
            <a:r>
              <a:rPr lang="en-US" altLang="zh-TW" sz="2000" dirty="0">
                <a:latin typeface="Calibri" panose="020F0502020204030204" pitchFamily="34" charset="0"/>
              </a:rPr>
              <a:t>) or different to an irregular past simple form (e.g</a:t>
            </a:r>
            <a:r>
              <a:rPr lang="en-US" altLang="zh-TW" sz="2000" i="1" dirty="0">
                <a:latin typeface="Calibri" panose="020F0502020204030204" pitchFamily="34" charset="0"/>
              </a:rPr>
              <a:t>. see – saw – seen</a:t>
            </a:r>
            <a:r>
              <a:rPr lang="en-US" altLang="zh-TW" sz="2000" dirty="0">
                <a:latin typeface="Calibri" panose="020F0502020204030204" pitchFamily="34" charset="0"/>
              </a:rPr>
              <a:t>). For a full list of irregular past simple and past participle forms, go to the inside of the back cover.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</a:t>
            </a:r>
            <a:r>
              <a:rPr lang="en-US" altLang="zh-TW" sz="2000" dirty="0"/>
              <a:t>Choose the correct option to complete the sentences.</a:t>
            </a:r>
            <a:endParaRPr lang="zh-TW" altLang="en-US" sz="2000" dirty="0"/>
          </a:p>
        </p:txBody>
      </p:sp>
      <p:sp>
        <p:nvSpPr>
          <p:cNvPr id="23" name="箭號: 迴轉箭號 2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8956558-D25E-4506-9CC4-3B717CB2799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857659-21F9-4576-B9D0-D66570AB5614}"/>
              </a:ext>
            </a:extLst>
          </p:cNvPr>
          <p:cNvSpPr/>
          <p:nvPr/>
        </p:nvSpPr>
        <p:spPr>
          <a:xfrm>
            <a:off x="677538" y="883543"/>
            <a:ext cx="804763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   I’ve lived in this part of Melbourne </a:t>
            </a:r>
            <a:r>
              <a:rPr lang="en-US" altLang="zh-TW" sz="2000" i="1" dirty="0">
                <a:latin typeface="Calibri" panose="020F0502020204030204" pitchFamily="34" charset="0"/>
              </a:rPr>
              <a:t>for two years / in 2005.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   My sister has been a music teacher </a:t>
            </a:r>
            <a:r>
              <a:rPr lang="en-US" altLang="zh-TW" sz="2000" i="1" dirty="0">
                <a:latin typeface="Calibri" panose="020F0502020204030204" pitchFamily="34" charset="0"/>
              </a:rPr>
              <a:t>in 2000 / since 2000.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   I haven’t seen my cousins </a:t>
            </a:r>
            <a:r>
              <a:rPr lang="en-US" altLang="zh-TW" sz="2000" i="1" dirty="0">
                <a:latin typeface="Calibri" panose="020F0502020204030204" pitchFamily="34" charset="0"/>
              </a:rPr>
              <a:t>for 1995 / since 1995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   We went to Japan </a:t>
            </a:r>
            <a:r>
              <a:rPr lang="en-US" altLang="zh-TW" sz="2000" i="1" dirty="0">
                <a:latin typeface="Calibri" panose="020F0502020204030204" pitchFamily="34" charset="0"/>
              </a:rPr>
              <a:t>since three years / three years ago.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   Have you seen her </a:t>
            </a:r>
            <a:r>
              <a:rPr lang="en-US" altLang="zh-TW" sz="2000" i="1" dirty="0">
                <a:latin typeface="Calibri" panose="020F0502020204030204" pitchFamily="34" charset="0"/>
              </a:rPr>
              <a:t>yesterday / today</a:t>
            </a:r>
            <a:r>
              <a:rPr lang="en-US" altLang="zh-TW" sz="2000" dirty="0">
                <a:latin typeface="Calibri" panose="020F0502020204030204" pitchFamily="34" charset="0"/>
              </a:rPr>
              <a:t>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   I’ve worked in this office </a:t>
            </a:r>
            <a:r>
              <a:rPr lang="en-US" altLang="zh-TW" sz="2000" i="1" dirty="0">
                <a:latin typeface="Calibri" panose="020F0502020204030204" pitchFamily="34" charset="0"/>
              </a:rPr>
              <a:t>since two years / for two years.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   We’ve started dance classes </a:t>
            </a:r>
            <a:r>
              <a:rPr lang="en-US" altLang="zh-TW" sz="2000" i="1" dirty="0">
                <a:latin typeface="Calibri" panose="020F0502020204030204" pitchFamily="34" charset="0"/>
              </a:rPr>
              <a:t>last month / this month.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    My parents saw the show</a:t>
            </a:r>
            <a:r>
              <a:rPr lang="en-US" altLang="zh-TW" sz="2000" i="1" dirty="0">
                <a:latin typeface="Calibri" panose="020F0502020204030204" pitchFamily="34" charset="0"/>
              </a:rPr>
              <a:t> in February / since February.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2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712118" y="944953"/>
            <a:ext cx="1439458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3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5704792" y="1316705"/>
            <a:ext cx="1296785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862670" y="1710687"/>
            <a:ext cx="1170326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924731" y="2091422"/>
            <a:ext cx="1676164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2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4251185" y="2482374"/>
            <a:ext cx="684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4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5448176" y="2858059"/>
            <a:ext cx="1501067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5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5352748" y="3222858"/>
            <a:ext cx="1170326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" name="矩形: 圓角 33">
            <a:extLst>
              <a:ext uri="{FF2B5EF4-FFF2-40B4-BE49-F238E27FC236}">
                <a16:creationId xmlns:a16="http://schemas.microsoft.com/office/drawing/2014/main" id="{D56FA143-B0B0-4AEE-9F99-945596CCB1ED}"/>
              </a:ext>
            </a:extLst>
          </p:cNvPr>
          <p:cNvSpPr/>
          <p:nvPr/>
        </p:nvSpPr>
        <p:spPr>
          <a:xfrm>
            <a:off x="3808388" y="3622850"/>
            <a:ext cx="1170326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/>
              <a:t>Complete the sentences with the present perfect simple or past simple form of the verbs in brackets.</a:t>
            </a:r>
            <a:endParaRPr lang="zh-TW" altLang="en-US" sz="2000" dirty="0"/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6D6F36-6BB5-4F06-B91F-F326ECD4F41C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4A6488-3750-4570-8A9C-AE51DB56AA29}"/>
              </a:ext>
            </a:extLst>
          </p:cNvPr>
          <p:cNvSpPr/>
          <p:nvPr/>
        </p:nvSpPr>
        <p:spPr>
          <a:xfrm>
            <a:off x="681243" y="1169452"/>
            <a:ext cx="816711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   Our teacher ______________ never ______________ (go) to France.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   My piano lesson ______________ (start) at ten o’clock.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   I ______________ (not have) breakfast today.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______________ you ever ______________ (see) a musical?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   She ______________ (not work) yesterday because she was very tired.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   My brother ______________ (get) married two weeks ago.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   We ______________ already ______________ (read) this book.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	______________ you ______________ (go) to any concerts last month?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3A18AD-B416-4289-9049-6B92542F938B}"/>
              </a:ext>
            </a:extLst>
          </p:cNvPr>
          <p:cNvSpPr/>
          <p:nvPr/>
        </p:nvSpPr>
        <p:spPr>
          <a:xfrm>
            <a:off x="3137041" y="1220960"/>
            <a:ext cx="44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3285455" y="1592958"/>
            <a:ext cx="1082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started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1381457" y="1974029"/>
            <a:ext cx="1871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haven’t had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1677440" y="2349721"/>
            <a:ext cx="811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1635666" y="2737984"/>
            <a:ext cx="164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didn’t work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2962722" y="3130466"/>
            <a:ext cx="1082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got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2129298" y="3493237"/>
            <a:ext cx="63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’ve 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D48828-EAAD-4858-93FA-3564AD96ACBC}"/>
              </a:ext>
            </a:extLst>
          </p:cNvPr>
          <p:cNvSpPr/>
          <p:nvPr/>
        </p:nvSpPr>
        <p:spPr>
          <a:xfrm>
            <a:off x="1725542" y="3881127"/>
            <a:ext cx="76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Did 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92841D-4B3C-45C9-811A-0B2EF0857E9F}"/>
              </a:ext>
            </a:extLst>
          </p:cNvPr>
          <p:cNvSpPr/>
          <p:nvPr/>
        </p:nvSpPr>
        <p:spPr>
          <a:xfrm>
            <a:off x="5510014" y="1212740"/>
            <a:ext cx="78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D2E852-A544-408D-A411-37F739F04024}"/>
              </a:ext>
            </a:extLst>
          </p:cNvPr>
          <p:cNvSpPr/>
          <p:nvPr/>
        </p:nvSpPr>
        <p:spPr>
          <a:xfrm>
            <a:off x="4426918" y="2364813"/>
            <a:ext cx="1082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2069E2-0033-44DD-B0B3-239666FB5BDD}"/>
              </a:ext>
            </a:extLst>
          </p:cNvPr>
          <p:cNvSpPr/>
          <p:nvPr/>
        </p:nvSpPr>
        <p:spPr>
          <a:xfrm>
            <a:off x="4717712" y="3497843"/>
            <a:ext cx="93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read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EE983F-9CAD-44E3-A7B4-269763A5CAF3}"/>
              </a:ext>
            </a:extLst>
          </p:cNvPr>
          <p:cNvSpPr/>
          <p:nvPr/>
        </p:nvSpPr>
        <p:spPr>
          <a:xfrm>
            <a:off x="4097148" y="3881127"/>
            <a:ext cx="54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go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altLang="zh-TW" sz="2000" dirty="0"/>
              <a:t>Complete the conversation with the present perfect simple or past simple form of these verbs.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52FB743-851E-43B6-9816-83110C9F57C6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239F25-8872-4D05-A60C-77EB732C7D39}"/>
              </a:ext>
            </a:extLst>
          </p:cNvPr>
          <p:cNvSpPr/>
          <p:nvPr/>
        </p:nvSpPr>
        <p:spPr>
          <a:xfrm>
            <a:off x="696685" y="1869226"/>
            <a:ext cx="8028487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  What 1 _____________ you _____________ at the weekend?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  I 2 _____________ to a concert.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  Lucky you! I 3 _____________ a band play live for years.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  This was a band called The Dotcoms.  4 _____________ you _____________ of them?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  No. 5 _____________ you _____________ the concert?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  Yes – it was amazing! I 6 _____________ a great time.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  Wow! Where was it?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  It was at the new concert hall. It 7 _____________ last month.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  Oh, I 8 _____________ there. Is it nice inside?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  It’s great!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0CDCD-741A-4C96-A67A-13EA1C5D6BB2}"/>
              </a:ext>
            </a:extLst>
          </p:cNvPr>
          <p:cNvSpPr/>
          <p:nvPr/>
        </p:nvSpPr>
        <p:spPr>
          <a:xfrm>
            <a:off x="2520223" y="190723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did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1936445" y="229602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went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566" y="1065495"/>
            <a:ext cx="5104624" cy="72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2679593" y="2666377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haven’t seen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5665878" y="303450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2318918" y="3736907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Did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4264063" y="4117814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4970983" y="488961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opened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1908617" y="5257419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haven’t been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779FCF-22E7-45FD-99CB-D38E23FC8FA6}"/>
              </a:ext>
            </a:extLst>
          </p:cNvPr>
          <p:cNvSpPr/>
          <p:nvPr/>
        </p:nvSpPr>
        <p:spPr>
          <a:xfrm>
            <a:off x="4731878" y="191179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E411E9-5837-4422-A46B-55B65150B5A0}"/>
              </a:ext>
            </a:extLst>
          </p:cNvPr>
          <p:cNvSpPr/>
          <p:nvPr/>
        </p:nvSpPr>
        <p:spPr>
          <a:xfrm>
            <a:off x="1516566" y="335271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heard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D74939-DD4B-4312-B2E0-B321CEF410A7}"/>
              </a:ext>
            </a:extLst>
          </p:cNvPr>
          <p:cNvSpPr/>
          <p:nvPr/>
        </p:nvSpPr>
        <p:spPr>
          <a:xfrm>
            <a:off x="4343998" y="3736907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enjoy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15" grpId="0"/>
      <p:bldP spid="16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EEBE9-699F-457D-9DD3-12FA96C359A3}"/>
              </a:ext>
            </a:extLst>
          </p:cNvPr>
          <p:cNvSpPr/>
          <p:nvPr/>
        </p:nvSpPr>
        <p:spPr>
          <a:xfrm>
            <a:off x="313296" y="293991"/>
            <a:ext cx="84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</a:rPr>
              <a:t>Use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F44BB6-AE6F-4C67-8D92-D8F3D712F6D1}"/>
              </a:ext>
            </a:extLst>
          </p:cNvPr>
          <p:cNvSpPr/>
          <p:nvPr/>
        </p:nvSpPr>
        <p:spPr>
          <a:xfrm>
            <a:off x="300850" y="814858"/>
            <a:ext cx="8496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We use the present perfect simple:</a:t>
            </a:r>
          </a:p>
          <a:p>
            <a:pPr marL="360363" indent="-360363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	when we don’t know exactly when an activity or situation started.</a:t>
            </a:r>
          </a:p>
          <a:p>
            <a:pPr marL="360363" indent="-360363"/>
            <a:r>
              <a:rPr lang="en-US" altLang="zh-TW" sz="2000" dirty="0">
                <a:latin typeface="Calibri" panose="020F0502020204030204" pitchFamily="34" charset="0"/>
              </a:rPr>
              <a:t>   	</a:t>
            </a:r>
            <a:r>
              <a:rPr lang="en-US" altLang="zh-TW" sz="2000" i="1" dirty="0">
                <a:latin typeface="Calibri" panose="020F0502020204030204" pitchFamily="34" charset="0"/>
              </a:rPr>
              <a:t>Millions of people </a:t>
            </a:r>
            <a:r>
              <a:rPr lang="en-US" altLang="zh-TW" sz="2000" b="1" i="1" dirty="0">
                <a:latin typeface="Calibri" panose="020F0502020204030204" pitchFamily="34" charset="0"/>
              </a:rPr>
              <a:t>have bought </a:t>
            </a:r>
            <a:r>
              <a:rPr lang="en-US" altLang="zh-TW" sz="2000" i="1" dirty="0">
                <a:latin typeface="Calibri" panose="020F0502020204030204" pitchFamily="34" charset="0"/>
              </a:rPr>
              <a:t>their music.</a:t>
            </a:r>
          </a:p>
          <a:p>
            <a:pPr marL="360363" indent="-360363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when an activity or situation started in the past and has an effect on the present.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It </a:t>
            </a:r>
            <a:r>
              <a:rPr lang="en-US" altLang="zh-TW" sz="2000" b="1" i="1" dirty="0">
                <a:latin typeface="Calibri" panose="020F0502020204030204" pitchFamily="34" charset="0"/>
              </a:rPr>
              <a:t>has become </a:t>
            </a:r>
            <a:r>
              <a:rPr lang="en-US" altLang="zh-TW" sz="2000" i="1" dirty="0">
                <a:latin typeface="Calibri" panose="020F0502020204030204" pitchFamily="34" charset="0"/>
              </a:rPr>
              <a:t>much easier to listen to music. (= It became easier in the past and it’s still easier.) 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	They’</a:t>
            </a:r>
            <a:r>
              <a:rPr lang="en-US" altLang="zh-TW" sz="2000" b="1" i="1" dirty="0">
                <a:latin typeface="Calibri" panose="020F0502020204030204" pitchFamily="34" charset="0"/>
              </a:rPr>
              <a:t>ve released </a:t>
            </a:r>
            <a:r>
              <a:rPr lang="en-US" altLang="zh-TW" sz="2000" i="1" dirty="0">
                <a:latin typeface="Calibri" panose="020F0502020204030204" pitchFamily="34" charset="0"/>
              </a:rPr>
              <a:t>a new album. (= They produced it in the past, but it’s new and available now.)</a:t>
            </a:r>
          </a:p>
          <a:p>
            <a:pPr marL="360363" indent="-360363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to talk about activities and situations that started in the past and continue in the present.</a:t>
            </a:r>
          </a:p>
          <a:p>
            <a:pPr marL="360363" indent="-1588"/>
            <a:r>
              <a:rPr lang="en-US" altLang="zh-TW" sz="2000" dirty="0">
                <a:latin typeface="Calibri" panose="020F0502020204030204" pitchFamily="34" charset="0"/>
              </a:rPr>
              <a:t>Use </a:t>
            </a:r>
            <a:r>
              <a:rPr lang="en-US" altLang="zh-TW" sz="2000" i="1" dirty="0">
                <a:latin typeface="Calibri" panose="020F0502020204030204" pitchFamily="34" charset="0"/>
              </a:rPr>
              <a:t>for</a:t>
            </a:r>
            <a:r>
              <a:rPr lang="en-US" altLang="zh-TW" sz="2000" dirty="0">
                <a:latin typeface="Calibri" panose="020F0502020204030204" pitchFamily="34" charset="0"/>
              </a:rPr>
              <a:t> to talk about a period of time.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I </a:t>
            </a:r>
            <a:r>
              <a:rPr lang="en-US" altLang="zh-TW" sz="2000" b="1" i="1" dirty="0">
                <a:latin typeface="Calibri" panose="020F0502020204030204" pitchFamily="34" charset="0"/>
              </a:rPr>
              <a:t>haven’t been </a:t>
            </a:r>
            <a:r>
              <a:rPr lang="en-US" altLang="zh-TW" sz="2000" i="1" dirty="0">
                <a:latin typeface="Calibri" panose="020F0502020204030204" pitchFamily="34" charset="0"/>
              </a:rPr>
              <a:t>to a concert </a:t>
            </a:r>
            <a:r>
              <a:rPr lang="en-US" altLang="zh-TW" sz="2000" b="1" i="1" dirty="0">
                <a:latin typeface="Calibri" panose="020F0502020204030204" pitchFamily="34" charset="0"/>
              </a:rPr>
              <a:t>for</a:t>
            </a:r>
            <a:r>
              <a:rPr lang="en-US" altLang="zh-TW" sz="2000" i="1" dirty="0">
                <a:latin typeface="Calibri" panose="020F0502020204030204" pitchFamily="34" charset="0"/>
              </a:rPr>
              <a:t> years.</a:t>
            </a:r>
          </a:p>
          <a:p>
            <a:pPr marL="360363" indent="-1588"/>
            <a:r>
              <a:rPr lang="en-US" altLang="zh-TW" sz="2000" dirty="0">
                <a:latin typeface="Calibri" panose="020F0502020204030204" pitchFamily="34" charset="0"/>
              </a:rPr>
              <a:t>Use </a:t>
            </a:r>
            <a:r>
              <a:rPr lang="en-US" altLang="zh-TW" sz="2000" i="1" dirty="0">
                <a:latin typeface="Calibri" panose="020F0502020204030204" pitchFamily="34" charset="0"/>
              </a:rPr>
              <a:t>since</a:t>
            </a:r>
            <a:r>
              <a:rPr lang="en-US" altLang="zh-TW" sz="2000" dirty="0">
                <a:latin typeface="Calibri" panose="020F0502020204030204" pitchFamily="34" charset="0"/>
              </a:rPr>
              <a:t> to talk about a point in time.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They’</a:t>
            </a:r>
            <a:r>
              <a:rPr lang="en-US" altLang="zh-TW" sz="2000" b="1" i="1" dirty="0">
                <a:latin typeface="Calibri" panose="020F0502020204030204" pitchFamily="34" charset="0"/>
              </a:rPr>
              <a:t>ve lived </a:t>
            </a:r>
            <a:r>
              <a:rPr lang="en-US" altLang="zh-TW" sz="2000" i="1" dirty="0">
                <a:latin typeface="Calibri" panose="020F0502020204030204" pitchFamily="34" charset="0"/>
              </a:rPr>
              <a:t>here </a:t>
            </a:r>
            <a:r>
              <a:rPr lang="en-US" altLang="zh-TW" sz="2000" b="1" i="1" dirty="0">
                <a:latin typeface="Calibri" panose="020F0502020204030204" pitchFamily="34" charset="0"/>
              </a:rPr>
              <a:t>since</a:t>
            </a:r>
            <a:r>
              <a:rPr lang="en-US" altLang="zh-TW" sz="2000" i="1" dirty="0">
                <a:latin typeface="Calibri" panose="020F0502020204030204" pitchFamily="34" charset="0"/>
              </a:rPr>
              <a:t> 1960.</a:t>
            </a:r>
          </a:p>
          <a:p>
            <a:pPr marL="360363" indent="-360363">
              <a:spcBef>
                <a:spcPts val="300"/>
              </a:spcBef>
            </a:pPr>
            <a:r>
              <a:rPr lang="en-US" altLang="zh-TW" sz="2000" dirty="0"/>
              <a:t>• 	</a:t>
            </a:r>
            <a:r>
              <a:rPr lang="en-US" altLang="zh-TW" sz="2000" dirty="0">
                <a:latin typeface="Calibri" panose="020F0502020204030204" pitchFamily="34" charset="0"/>
              </a:rPr>
              <a:t>with superlatives.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I think that’s the best song they’</a:t>
            </a:r>
            <a:r>
              <a:rPr lang="en-US" altLang="zh-TW" sz="2000" b="1" i="1" dirty="0">
                <a:latin typeface="Calibri" panose="020F0502020204030204" pitchFamily="34" charset="0"/>
              </a:rPr>
              <a:t>ve written</a:t>
            </a:r>
            <a:r>
              <a:rPr lang="en-US" altLang="zh-TW" sz="2000" i="1" dirty="0">
                <a:latin typeface="Calibri" panose="020F0502020204030204" pitchFamily="34" charset="0"/>
              </a:rPr>
              <a:t>.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EEBE9-699F-457D-9DD3-12FA96C359A3}"/>
              </a:ext>
            </a:extLst>
          </p:cNvPr>
          <p:cNvSpPr/>
          <p:nvPr/>
        </p:nvSpPr>
        <p:spPr>
          <a:xfrm>
            <a:off x="301721" y="421313"/>
            <a:ext cx="849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dirty="0">
                <a:latin typeface="Calibri" panose="020F0502020204030204" pitchFamily="34" charset="0"/>
              </a:rPr>
              <a:t>gone </a:t>
            </a:r>
            <a:r>
              <a:rPr lang="en-US" altLang="zh-TW" sz="2400" b="1" dirty="0">
                <a:latin typeface="Calibri" panose="020F0502020204030204" pitchFamily="34" charset="0"/>
              </a:rPr>
              <a:t>and </a:t>
            </a:r>
            <a:r>
              <a:rPr lang="en-US" altLang="zh-TW" sz="2400" b="1" i="1" dirty="0">
                <a:latin typeface="Calibri" panose="020F0502020204030204" pitchFamily="34" charset="0"/>
              </a:rPr>
              <a:t>been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 past participle of </a:t>
            </a:r>
            <a:r>
              <a:rPr lang="en-US" altLang="zh-TW" sz="2000" i="1" dirty="0">
                <a:latin typeface="Calibri" panose="020F0502020204030204" pitchFamily="34" charset="0"/>
              </a:rPr>
              <a:t>go</a:t>
            </a:r>
            <a:r>
              <a:rPr lang="en-US" altLang="zh-TW" sz="2000" dirty="0">
                <a:latin typeface="Calibri" panose="020F0502020204030204" pitchFamily="34" charset="0"/>
              </a:rPr>
              <a:t> is </a:t>
            </a:r>
            <a:r>
              <a:rPr lang="en-US" altLang="zh-TW" sz="2000" i="1" dirty="0">
                <a:latin typeface="Calibri" panose="020F0502020204030204" pitchFamily="34" charset="0"/>
              </a:rPr>
              <a:t>gone</a:t>
            </a:r>
            <a:r>
              <a:rPr lang="en-US" altLang="zh-TW" sz="2000" dirty="0">
                <a:latin typeface="Calibri" panose="020F0502020204030204" pitchFamily="34" charset="0"/>
              </a:rPr>
              <a:t>. It means ‘go and stay away’.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William</a:t>
            </a:r>
            <a:r>
              <a:rPr lang="en-US" altLang="zh-TW" sz="2000" b="1" i="1" dirty="0">
                <a:latin typeface="Calibri" panose="020F0502020204030204" pitchFamily="34" charset="0"/>
              </a:rPr>
              <a:t>’s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gone</a:t>
            </a:r>
            <a:r>
              <a:rPr lang="en-US" altLang="zh-TW" sz="2000" i="1" dirty="0">
                <a:latin typeface="Calibri" panose="020F0502020204030204" pitchFamily="34" charset="0"/>
              </a:rPr>
              <a:t> to his brother’s house. (= He went there, and he’s still there.)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But we also use </a:t>
            </a:r>
            <a:r>
              <a:rPr lang="en-US" altLang="zh-TW" sz="2000" i="1" dirty="0">
                <a:latin typeface="Calibri" panose="020F0502020204030204" pitchFamily="34" charset="0"/>
              </a:rPr>
              <a:t>been</a:t>
            </a:r>
            <a:r>
              <a:rPr lang="en-US" altLang="zh-TW" sz="2000" dirty="0">
                <a:latin typeface="Calibri" panose="020F0502020204030204" pitchFamily="34" charset="0"/>
              </a:rPr>
              <a:t> as a past participle of </a:t>
            </a:r>
            <a:r>
              <a:rPr lang="en-US" altLang="zh-TW" sz="2000" i="1" dirty="0">
                <a:latin typeface="Calibri" panose="020F0502020204030204" pitchFamily="34" charset="0"/>
              </a:rPr>
              <a:t>go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It means ‘go and come back’.</a:t>
            </a:r>
          </a:p>
          <a:p>
            <a:pPr marL="360363" indent="-1588"/>
            <a:r>
              <a:rPr lang="en-US" altLang="zh-TW" sz="2000" i="1" dirty="0">
                <a:latin typeface="Calibri" panose="020F0502020204030204" pitchFamily="34" charset="0"/>
              </a:rPr>
              <a:t>I</a:t>
            </a:r>
            <a:r>
              <a:rPr lang="en-US" altLang="zh-TW" sz="2000" b="1" i="1" dirty="0">
                <a:latin typeface="Calibri" panose="020F0502020204030204" pitchFamily="34" charset="0"/>
              </a:rPr>
              <a:t>’ve been </a:t>
            </a:r>
            <a:r>
              <a:rPr lang="en-US" altLang="zh-TW" sz="2000" i="1" dirty="0">
                <a:latin typeface="Calibri" panose="020F0502020204030204" pitchFamily="34" charset="0"/>
              </a:rPr>
              <a:t>to the shops. (= I went there, and now I’m home again.)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50B2C1-A9EB-41CB-841D-43708A4DD722}"/>
              </a:ext>
            </a:extLst>
          </p:cNvPr>
          <p:cNvSpPr/>
          <p:nvPr/>
        </p:nvSpPr>
        <p:spPr>
          <a:xfrm>
            <a:off x="279453" y="3028890"/>
            <a:ext cx="2266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1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2</a:t>
            </a:r>
            <a:endParaRPr lang="zh-TW" altLang="en-US" sz="20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332091"/>
            <a:ext cx="3209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solidFill>
                  <a:srgbClr val="E60000"/>
                </a:solidFill>
                <a:latin typeface="Calibri" panose="020F0502020204030204" pitchFamily="34" charset="0"/>
              </a:rPr>
              <a:t>already, just </a:t>
            </a:r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and </a:t>
            </a:r>
            <a:r>
              <a:rPr lang="en-US" altLang="zh-TW" sz="2800" b="1" i="1" dirty="0">
                <a:solidFill>
                  <a:srgbClr val="E60000"/>
                </a:solidFill>
                <a:latin typeface="Calibri" panose="020F0502020204030204" pitchFamily="34" charset="0"/>
              </a:rPr>
              <a:t>yet</a:t>
            </a:r>
            <a:endParaRPr lang="zh-TW" altLang="en-US" sz="2800" b="1" i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4D263C-186F-4722-8B31-B9DD8CDA909D}"/>
              </a:ext>
            </a:extLst>
          </p:cNvPr>
          <p:cNvSpPr/>
          <p:nvPr/>
        </p:nvSpPr>
        <p:spPr>
          <a:xfrm>
            <a:off x="327485" y="922694"/>
            <a:ext cx="85116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We often use the present perfect to talk about the recent past with </a:t>
            </a:r>
            <a:r>
              <a:rPr lang="en-US" altLang="zh-TW" sz="2000" i="1" dirty="0">
                <a:latin typeface="Calibri" panose="020F0502020204030204" pitchFamily="34" charset="0"/>
              </a:rPr>
              <a:t>already, just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yet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We use </a:t>
            </a:r>
            <a:r>
              <a:rPr lang="en-US" altLang="zh-TW" sz="2000" i="1" dirty="0">
                <a:latin typeface="Calibri" panose="020F0502020204030204" pitchFamily="34" charset="0"/>
              </a:rPr>
              <a:t>already</a:t>
            </a:r>
            <a:r>
              <a:rPr lang="en-US" altLang="zh-TW" sz="2000" dirty="0">
                <a:latin typeface="Calibri" panose="020F0502020204030204" pitchFamily="34" charset="0"/>
              </a:rPr>
              <a:t> in affirmative sentences and questions to say what has     happened or is complete, often earlier than we expected.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I’ve </a:t>
            </a:r>
            <a:r>
              <a:rPr lang="en-US" altLang="zh-TW" sz="2000" b="1" i="1" dirty="0">
                <a:latin typeface="Calibri" panose="020F0502020204030204" pitchFamily="34" charset="0"/>
              </a:rPr>
              <a:t>already</a:t>
            </a:r>
            <a:r>
              <a:rPr lang="en-US" altLang="zh-TW" sz="2000" i="1" dirty="0">
                <a:latin typeface="Calibri" panose="020F0502020204030204" pitchFamily="34" charset="0"/>
              </a:rPr>
              <a:t> called Paul.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Julie has </a:t>
            </a:r>
            <a:r>
              <a:rPr lang="en-US" altLang="zh-TW" sz="2000" b="1" i="1" dirty="0">
                <a:latin typeface="Calibri" panose="020F0502020204030204" pitchFamily="34" charset="0"/>
              </a:rPr>
              <a:t>already</a:t>
            </a:r>
            <a:r>
              <a:rPr lang="en-US" altLang="zh-TW" sz="2000" i="1" dirty="0">
                <a:latin typeface="Calibri" panose="020F0502020204030204" pitchFamily="34" charset="0"/>
              </a:rPr>
              <a:t> bought the tickets! </a:t>
            </a:r>
            <a:r>
              <a:rPr lang="en-US" altLang="zh-TW" sz="2000" dirty="0">
                <a:latin typeface="Calibri" panose="020F0502020204030204" pitchFamily="34" charset="0"/>
              </a:rPr>
              <a:t>(=</a:t>
            </a:r>
            <a:r>
              <a:rPr lang="en-US" altLang="zh-TW" sz="2000" i="1" dirty="0">
                <a:latin typeface="Calibri" panose="020F0502020204030204" pitchFamily="34" charset="0"/>
              </a:rPr>
              <a:t> I didn’t expect this.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We use </a:t>
            </a:r>
            <a:r>
              <a:rPr lang="en-US" altLang="zh-TW" sz="2000" i="1" dirty="0">
                <a:latin typeface="Calibri" panose="020F0502020204030204" pitchFamily="34" charset="0"/>
              </a:rPr>
              <a:t>just</a:t>
            </a:r>
            <a:r>
              <a:rPr lang="en-US" altLang="zh-TW" sz="2000" dirty="0">
                <a:latin typeface="Calibri" panose="020F0502020204030204" pitchFamily="34" charset="0"/>
              </a:rPr>
              <a:t> in affirmative sentences to say that something happened very     recently.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He’s </a:t>
            </a:r>
            <a:r>
              <a:rPr lang="en-US" altLang="zh-TW" sz="2000" b="1" i="1" dirty="0">
                <a:latin typeface="Calibri" panose="020F0502020204030204" pitchFamily="34" charset="0"/>
              </a:rPr>
              <a:t>just</a:t>
            </a:r>
            <a:r>
              <a:rPr lang="en-US" altLang="zh-TW" sz="2000" i="1" dirty="0">
                <a:latin typeface="Calibri" panose="020F0502020204030204" pitchFamily="34" charset="0"/>
              </a:rPr>
              <a:t> come back from work. </a:t>
            </a:r>
            <a:r>
              <a:rPr lang="en-US" altLang="zh-TW" sz="2000" dirty="0">
                <a:latin typeface="Calibri" panose="020F0502020204030204" pitchFamily="34" charset="0"/>
              </a:rPr>
              <a:t>(=</a:t>
            </a:r>
            <a:r>
              <a:rPr lang="en-US" altLang="zh-TW" sz="2000" i="1" dirty="0">
                <a:latin typeface="Calibri" panose="020F0502020204030204" pitchFamily="34" charset="0"/>
              </a:rPr>
              <a:t> He came back a few minutes ago</a:t>
            </a:r>
            <a:r>
              <a:rPr lang="en-US" altLang="zh-TW" sz="2000" dirty="0">
                <a:latin typeface="Calibri" panose="020F0502020204030204" pitchFamily="34" charset="0"/>
              </a:rPr>
              <a:t>.)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• 	We use </a:t>
            </a:r>
            <a:r>
              <a:rPr lang="en-US" altLang="zh-TW" sz="2000" i="1" dirty="0">
                <a:latin typeface="Calibri" panose="020F0502020204030204" pitchFamily="34" charset="0"/>
              </a:rPr>
              <a:t>yet</a:t>
            </a:r>
            <a:r>
              <a:rPr lang="en-US" altLang="zh-TW" sz="2000" dirty="0">
                <a:latin typeface="Calibri" panose="020F0502020204030204" pitchFamily="34" charset="0"/>
              </a:rPr>
              <a:t> in questions to ask if something is complete.</a:t>
            </a:r>
          </a:p>
          <a:p>
            <a:pPr marL="360363" indent="-360363"/>
            <a:r>
              <a:rPr lang="en-US" altLang="zh-TW" sz="2000" i="1" dirty="0">
                <a:latin typeface="Calibri" panose="020F0502020204030204" pitchFamily="34" charset="0"/>
              </a:rPr>
              <a:t>   	Have you made lunch </a:t>
            </a:r>
            <a:r>
              <a:rPr lang="en-US" altLang="zh-TW" sz="2000" b="1" i="1" dirty="0">
                <a:latin typeface="Calibri" panose="020F0502020204030204" pitchFamily="34" charset="0"/>
              </a:rPr>
              <a:t>yet</a:t>
            </a:r>
            <a:r>
              <a:rPr lang="en-US" altLang="zh-TW" sz="2000" i="1" dirty="0">
                <a:latin typeface="Calibri" panose="020F0502020204030204" pitchFamily="34" charset="0"/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put </a:t>
            </a:r>
            <a:r>
              <a:rPr lang="en-US" altLang="zh-TW" sz="2000" i="1" dirty="0">
                <a:latin typeface="Calibri" panose="020F0502020204030204" pitchFamily="34" charset="0"/>
              </a:rPr>
              <a:t>just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already</a:t>
            </a:r>
            <a:r>
              <a:rPr lang="en-US" altLang="zh-TW" sz="2000" dirty="0">
                <a:latin typeface="Calibri" panose="020F0502020204030204" pitchFamily="34" charset="0"/>
              </a:rPr>
              <a:t> before the past participle.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We put </a:t>
            </a:r>
            <a:r>
              <a:rPr lang="en-US" altLang="zh-TW" sz="2000" i="1" dirty="0">
                <a:latin typeface="Calibri" panose="020F0502020204030204" pitchFamily="34" charset="0"/>
              </a:rPr>
              <a:t>yet</a:t>
            </a:r>
            <a:r>
              <a:rPr lang="en-US" altLang="zh-TW" sz="2000" dirty="0">
                <a:latin typeface="Calibri" panose="020F0502020204030204" pitchFamily="34" charset="0"/>
              </a:rPr>
              <a:t> at the end of a question.</a:t>
            </a:r>
          </a:p>
          <a:p>
            <a:pPr marL="358775"/>
            <a:r>
              <a:rPr lang="en-US" altLang="zh-TW" sz="2000" i="1" dirty="0">
                <a:latin typeface="Calibri" panose="020F0502020204030204" pitchFamily="34" charset="0"/>
              </a:rPr>
              <a:t>Have you spoken to Mike </a:t>
            </a:r>
            <a:r>
              <a:rPr lang="en-US" altLang="zh-TW" sz="2000" b="1" i="1" dirty="0">
                <a:latin typeface="Calibri" panose="020F0502020204030204" pitchFamily="34" charset="0"/>
              </a:rPr>
              <a:t>yet</a:t>
            </a:r>
            <a:r>
              <a:rPr lang="en-US" altLang="zh-TW" sz="2000" i="1" dirty="0">
                <a:latin typeface="Calibri" panose="020F0502020204030204" pitchFamily="34" charset="0"/>
              </a:rPr>
              <a:t>? </a:t>
            </a:r>
            <a:r>
              <a:rPr lang="en-US" altLang="zh-TW" sz="2000" dirty="0">
                <a:latin typeface="Calibri" panose="020F0502020204030204" pitchFamily="34" charset="0"/>
              </a:rPr>
              <a:t>(not </a:t>
            </a:r>
            <a:r>
              <a:rPr lang="en-US" altLang="zh-TW" sz="2000" i="1" strike="sngStrike" dirty="0">
                <a:latin typeface="Calibri" panose="020F0502020204030204" pitchFamily="34" charset="0"/>
              </a:rPr>
              <a:t>Have you yet spoken to Mike?</a:t>
            </a:r>
            <a:r>
              <a:rPr lang="en-US" altLang="zh-TW" sz="2000" strike="sngStrike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327485" y="5707440"/>
            <a:ext cx="137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b="1" dirty="0">
                <a:solidFill>
                  <a:srgbClr val="E60000"/>
                </a:solidFill>
                <a:latin typeface="Calibri" panose="020F0502020204030204" pitchFamily="34" charset="0"/>
              </a:rPr>
              <a:t>Exercise </a:t>
            </a:r>
            <a:r>
              <a:rPr lang="en-US" altLang="zh-TW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5958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Present perfect simple and past simple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C06E8B-6B69-4BDF-A281-E885D78D6979}"/>
              </a:ext>
            </a:extLst>
          </p:cNvPr>
          <p:cNvSpPr/>
          <p:nvPr/>
        </p:nvSpPr>
        <p:spPr>
          <a:xfrm>
            <a:off x="327484" y="898527"/>
            <a:ext cx="8496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We use both the present perfect simple and the past simple to talk about situations and events in the past.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present perfect simple when we don’t say when something happened.</a:t>
            </a:r>
          </a:p>
          <a:p>
            <a:pPr marL="360363"/>
            <a:r>
              <a:rPr lang="en-US" altLang="zh-TW" sz="2000" i="1" dirty="0">
                <a:latin typeface="Calibri" panose="020F0502020204030204" pitchFamily="34" charset="0"/>
              </a:rPr>
              <a:t>They</a:t>
            </a:r>
            <a:r>
              <a:rPr lang="en-US" altLang="zh-TW" sz="2000" b="1" i="1" dirty="0">
                <a:latin typeface="Calibri" panose="020F0502020204030204" pitchFamily="34" charset="0"/>
              </a:rPr>
              <a:t>’ve played </a:t>
            </a:r>
            <a:r>
              <a:rPr lang="en-US" altLang="zh-TW" sz="2000" i="1" dirty="0">
                <a:latin typeface="Calibri" panose="020F0502020204030204" pitchFamily="34" charset="0"/>
              </a:rPr>
              <a:t>concerts in over sixty different countries.</a:t>
            </a:r>
          </a:p>
          <a:p>
            <a:pPr marL="360363"/>
            <a:r>
              <a:rPr lang="en-US" altLang="zh-TW" sz="2000" i="1" dirty="0">
                <a:latin typeface="Calibri" panose="020F0502020204030204" pitchFamily="34" charset="0"/>
              </a:rPr>
              <a:t>Robert’</a:t>
            </a:r>
            <a:r>
              <a:rPr lang="en-US" altLang="zh-TW" sz="2000" b="1" i="1" dirty="0">
                <a:latin typeface="Calibri" panose="020F0502020204030204" pitchFamily="34" charset="0"/>
              </a:rPr>
              <a:t>s bought </a:t>
            </a:r>
            <a:r>
              <a:rPr lang="en-US" altLang="zh-TW" sz="2000" i="1" dirty="0">
                <a:latin typeface="Calibri" panose="020F0502020204030204" pitchFamily="34" charset="0"/>
              </a:rPr>
              <a:t>a new car.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also use the present perfect simple with </a:t>
            </a:r>
            <a:r>
              <a:rPr lang="en-US" altLang="zh-TW" sz="2000" i="1" dirty="0">
                <a:latin typeface="Calibri" panose="020F0502020204030204" pitchFamily="34" charset="0"/>
              </a:rPr>
              <a:t>ever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never</a:t>
            </a:r>
            <a:r>
              <a:rPr lang="en-US" altLang="zh-TW" sz="2000" dirty="0">
                <a:latin typeface="Calibri" panose="020F0502020204030204" pitchFamily="34" charset="0"/>
              </a:rPr>
              <a:t> to talk about experiences in our whole life.</a:t>
            </a:r>
          </a:p>
          <a:p>
            <a:pPr marL="360363"/>
            <a:r>
              <a:rPr lang="en-US" altLang="zh-TW" sz="2000" i="1" dirty="0">
                <a:latin typeface="Calibri" panose="020F0502020204030204" pitchFamily="34" charset="0"/>
              </a:rPr>
              <a:t>Have you </a:t>
            </a:r>
            <a:r>
              <a:rPr lang="en-US" altLang="zh-TW" sz="2000" b="1" i="1" dirty="0">
                <a:latin typeface="Calibri" panose="020F0502020204030204" pitchFamily="34" charset="0"/>
              </a:rPr>
              <a:t>ever</a:t>
            </a:r>
            <a:r>
              <a:rPr lang="en-US" altLang="zh-TW" sz="2000" i="1" dirty="0">
                <a:latin typeface="Calibri" panose="020F0502020204030204" pitchFamily="34" charset="0"/>
              </a:rPr>
              <a:t> sung in front of an audience?</a:t>
            </a:r>
          </a:p>
          <a:p>
            <a:pPr marL="360363"/>
            <a:r>
              <a:rPr lang="en-US" altLang="zh-TW" sz="2000" i="1" dirty="0">
                <a:latin typeface="Calibri" panose="020F0502020204030204" pitchFamily="34" charset="0"/>
              </a:rPr>
              <a:t>I’ve </a:t>
            </a:r>
            <a:r>
              <a:rPr lang="en-US" altLang="zh-TW" sz="2000" b="1" i="1" dirty="0">
                <a:latin typeface="Calibri" panose="020F0502020204030204" pitchFamily="34" charset="0"/>
              </a:rPr>
              <a:t>never</a:t>
            </a:r>
            <a:r>
              <a:rPr lang="en-US" altLang="zh-TW" sz="2000" i="1" dirty="0">
                <a:latin typeface="Calibri" panose="020F0502020204030204" pitchFamily="34" charset="0"/>
              </a:rPr>
              <a:t> listened to their music.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past simple when we say – or it is clear from the situation – when something happened.</a:t>
            </a:r>
          </a:p>
          <a:p>
            <a:pPr marL="360363"/>
            <a:r>
              <a:rPr lang="en-US" altLang="zh-TW" sz="2000" i="1" dirty="0">
                <a:latin typeface="Calibri" panose="020F0502020204030204" pitchFamily="34" charset="0"/>
              </a:rPr>
              <a:t>I </a:t>
            </a:r>
            <a:r>
              <a:rPr lang="en-US" altLang="zh-TW" sz="2000" b="1" i="1" dirty="0">
                <a:latin typeface="Calibri" panose="020F0502020204030204" pitchFamily="34" charset="0"/>
              </a:rPr>
              <a:t>started</a:t>
            </a:r>
            <a:r>
              <a:rPr lang="en-US" altLang="zh-TW" sz="2000" i="1" dirty="0">
                <a:latin typeface="Calibri" panose="020F0502020204030204" pitchFamily="34" charset="0"/>
              </a:rPr>
              <a:t> a new music course last week.</a:t>
            </a:r>
          </a:p>
        </p:txBody>
      </p:sp>
    </p:spTree>
    <p:extLst>
      <p:ext uri="{BB962C8B-B14F-4D97-AF65-F5344CB8AC3E}">
        <p14:creationId xmlns:p14="http://schemas.microsoft.com/office/powerpoint/2010/main" val="15260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158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C06E8B-6B69-4BDF-A281-E885D78D6979}"/>
              </a:ext>
            </a:extLst>
          </p:cNvPr>
          <p:cNvSpPr/>
          <p:nvPr/>
        </p:nvSpPr>
        <p:spPr>
          <a:xfrm>
            <a:off x="327484" y="400811"/>
            <a:ext cx="8496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With the present perfect, we use time expressions like </a:t>
            </a:r>
            <a:r>
              <a:rPr lang="en-US" altLang="zh-TW" sz="2000" i="1" dirty="0">
                <a:latin typeface="Calibri" panose="020F0502020204030204" pitchFamily="34" charset="0"/>
              </a:rPr>
              <a:t>just, yet, already</a:t>
            </a:r>
            <a:r>
              <a:rPr lang="en-US" altLang="zh-TW" sz="2000" dirty="0">
                <a:latin typeface="Calibri" panose="020F0502020204030204" pitchFamily="34" charset="0"/>
              </a:rPr>
              <a:t>, </a:t>
            </a:r>
            <a:r>
              <a:rPr lang="en-US" altLang="zh-TW" sz="2000" i="1" dirty="0">
                <a:latin typeface="Calibri" panose="020F0502020204030204" pitchFamily="34" charset="0"/>
              </a:rPr>
              <a:t>for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since</a:t>
            </a:r>
            <a:r>
              <a:rPr lang="en-US" altLang="zh-TW" sz="2000" dirty="0">
                <a:latin typeface="Calibri" panose="020F0502020204030204" pitchFamily="34" charset="0"/>
              </a:rPr>
              <a:t>. We also use the present perfect simple with unfinished time periods, like</a:t>
            </a:r>
          </a:p>
          <a:p>
            <a:r>
              <a:rPr lang="en-US" altLang="zh-TW" sz="2000" i="1" dirty="0">
                <a:latin typeface="Calibri" panose="020F0502020204030204" pitchFamily="34" charset="0"/>
              </a:rPr>
              <a:t>today, this week, this month</a:t>
            </a:r>
            <a:r>
              <a:rPr lang="en-US" altLang="zh-TW" sz="2000" dirty="0">
                <a:latin typeface="Calibri" panose="020F0502020204030204" pitchFamily="34" charset="0"/>
              </a:rPr>
              <a:t>, etc.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With the past simple, we use time expressions like </a:t>
            </a:r>
            <a:r>
              <a:rPr lang="en-US" altLang="zh-TW" sz="2000" i="1" dirty="0">
                <a:latin typeface="Calibri" panose="020F0502020204030204" pitchFamily="34" charset="0"/>
              </a:rPr>
              <a:t>yesterday, last week, last month, in 2015, two weeks ago</a:t>
            </a:r>
            <a:r>
              <a:rPr lang="en-US" altLang="zh-TW" sz="2000" dirty="0">
                <a:latin typeface="Calibri" panose="020F0502020204030204" pitchFamily="34" charset="0"/>
              </a:rPr>
              <a:t>, etc.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261938-6ED1-4E8D-BD63-B180E3186126}"/>
              </a:ext>
            </a:extLst>
          </p:cNvPr>
          <p:cNvSpPr/>
          <p:nvPr/>
        </p:nvSpPr>
        <p:spPr>
          <a:xfrm>
            <a:off x="327484" y="2840360"/>
            <a:ext cx="2520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4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5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4" action="ppaction://hlinksldjump"/>
              </a:rPr>
              <a:t>6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877836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/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Complete the sentences with the present perfect simple form of the verbs in brackets. Use contractions where possible.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D04B1E-C2AB-4D85-9252-9365DF6F0EB7}"/>
              </a:ext>
            </a:extLst>
          </p:cNvPr>
          <p:cNvSpPr/>
          <p:nvPr/>
        </p:nvSpPr>
        <p:spPr>
          <a:xfrm>
            <a:off x="316198" y="266775"/>
            <a:ext cx="1608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箭號: 迴轉箭號 1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8EF5D49-4D89-46CF-87A9-EA0884DE1AED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F04FF-3162-4CFC-8196-AED89BAB7FFD}"/>
              </a:ext>
            </a:extLst>
          </p:cNvPr>
          <p:cNvSpPr/>
          <p:nvPr/>
        </p:nvSpPr>
        <p:spPr>
          <a:xfrm>
            <a:off x="688554" y="1731561"/>
            <a:ext cx="803661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	The concert ___________________ (start).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	They ___________________ (make) lunch for us.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	My sister ___________________ (not buy) any vinyl records.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	___________________ you ___________________ (finish) writing your report?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	We ___________________ (know) each other since 2015.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	___________________ he ___________________ (see) this band play live before?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	Our </a:t>
            </a:r>
            <a:r>
              <a:rPr lang="en-US" altLang="zh-TW" sz="2000" dirty="0" err="1">
                <a:latin typeface="Calibri" panose="020F0502020204030204" pitchFamily="34" charset="0"/>
              </a:rPr>
              <a:t>neighbours</a:t>
            </a:r>
            <a:r>
              <a:rPr lang="en-US" altLang="zh-TW" sz="2000" dirty="0">
                <a:latin typeface="Calibri" panose="020F0502020204030204" pitchFamily="34" charset="0"/>
              </a:rPr>
              <a:t> aren’t here. They ___________________ (go) on holiday.</a:t>
            </a:r>
          </a:p>
          <a:p>
            <a:pPr marL="360000" indent="-360000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	I ___________________ (not go) to a ballet for a long time.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2916688" y="1785575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has started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7200D4-94F5-4417-9C06-88DAC53A57D4}"/>
              </a:ext>
            </a:extLst>
          </p:cNvPr>
          <p:cNvSpPr/>
          <p:nvPr/>
        </p:nvSpPr>
        <p:spPr>
          <a:xfrm>
            <a:off x="2371550" y="2162403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ve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made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BE2F53-D681-487E-8E48-216F43BE3119}"/>
              </a:ext>
            </a:extLst>
          </p:cNvPr>
          <p:cNvSpPr/>
          <p:nvPr/>
        </p:nvSpPr>
        <p:spPr>
          <a:xfrm>
            <a:off x="2481046" y="2539231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hasn’t bought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2006132" y="291610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2126654" y="360054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ve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known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2056516" y="397260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5275115" y="466759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ve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gone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1636741" y="5061697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haven’t been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88B346-2D7E-4105-9943-83E67FD05022}"/>
              </a:ext>
            </a:extLst>
          </p:cNvPr>
          <p:cNvSpPr/>
          <p:nvPr/>
        </p:nvSpPr>
        <p:spPr>
          <a:xfrm>
            <a:off x="4753008" y="2916109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finished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754F8A-1F5F-4009-8419-76C71056B956}"/>
              </a:ext>
            </a:extLst>
          </p:cNvPr>
          <p:cNvSpPr/>
          <p:nvPr/>
        </p:nvSpPr>
        <p:spPr>
          <a:xfrm>
            <a:off x="4973590" y="3983584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seen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8" grpId="0"/>
      <p:bldP spid="24" grpId="0"/>
      <p:bldP spid="25" grpId="0"/>
      <p:bldP spid="26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6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Read the sentences (1–6). Choose the correct option (a or b) to explain each sentence.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箭號: 迴轉箭號 1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59427E4-1C70-4212-A174-48299B1C90F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925337-6ECF-4925-8F46-1BFA9DB05B80}"/>
              </a:ext>
            </a:extLst>
          </p:cNvPr>
          <p:cNvSpPr/>
          <p:nvPr/>
        </p:nvSpPr>
        <p:spPr>
          <a:xfrm>
            <a:off x="661426" y="1188239"/>
            <a:ext cx="395411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dirty="0">
                <a:latin typeface="Calibri" panose="020F0502020204030204" pitchFamily="34" charset="0"/>
              </a:rPr>
              <a:t>1	I’ve broken my arm.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My arm is better.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My arm is still broken.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   They’ve recorded three albums.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We know when this happened.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We don’t know when this happened.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   They’ve gone on holiday.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They’re at home now.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They’re on holiday now.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	She’s lived here for three years.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She lives here now.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She doesn’t live here any more.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74F45F-3094-48F7-87BC-C06907CE858D}"/>
              </a:ext>
            </a:extLst>
          </p:cNvPr>
          <p:cNvSpPr/>
          <p:nvPr/>
        </p:nvSpPr>
        <p:spPr>
          <a:xfrm>
            <a:off x="5077899" y="1188239"/>
            <a:ext cx="380247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	Sally’s been to Mexico.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She’s there now.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She’s home now.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	I’ve travelled a lot.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a	I’m talking about a general experience.</a:t>
            </a:r>
          </a:p>
          <a:p>
            <a:pPr marL="717550" indent="-717550">
              <a:tabLst>
                <a:tab pos="358775" algn="l"/>
              </a:tabLst>
            </a:pPr>
            <a:r>
              <a:rPr lang="en-US" altLang="zh-TW" sz="2000" dirty="0">
                <a:latin typeface="Calibri" panose="020F0502020204030204" pitchFamily="34" charset="0"/>
              </a:rPr>
              <a:t>	b	I’m talking about a specific time.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F8D525-479F-4D92-ACF4-DBC03A7E93C8}"/>
              </a:ext>
            </a:extLst>
          </p:cNvPr>
          <p:cNvSpPr/>
          <p:nvPr/>
        </p:nvSpPr>
        <p:spPr>
          <a:xfrm>
            <a:off x="425677" y="124611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63A1A6-8FC3-4102-BF68-7B53A60A1C2E}"/>
              </a:ext>
            </a:extLst>
          </p:cNvPr>
          <p:cNvSpPr/>
          <p:nvPr/>
        </p:nvSpPr>
        <p:spPr>
          <a:xfrm>
            <a:off x="425677" y="2241537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D9DEAF-D02A-43F5-9D89-CEDABCDC0AA3}"/>
              </a:ext>
            </a:extLst>
          </p:cNvPr>
          <p:cNvSpPr/>
          <p:nvPr/>
        </p:nvSpPr>
        <p:spPr>
          <a:xfrm>
            <a:off x="433533" y="3835604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DD221D-45E8-4C22-A5E8-EE601D9EA024}"/>
              </a:ext>
            </a:extLst>
          </p:cNvPr>
          <p:cNvSpPr/>
          <p:nvPr/>
        </p:nvSpPr>
        <p:spPr>
          <a:xfrm>
            <a:off x="433533" y="4793124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5A3CC4-744D-4954-AAAE-D54AA125D078}"/>
              </a:ext>
            </a:extLst>
          </p:cNvPr>
          <p:cNvSpPr/>
          <p:nvPr/>
        </p:nvSpPr>
        <p:spPr>
          <a:xfrm>
            <a:off x="4853683" y="125582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BB6473-B9F0-48DF-84DF-059BC11F2037}"/>
              </a:ext>
            </a:extLst>
          </p:cNvPr>
          <p:cNvSpPr/>
          <p:nvPr/>
        </p:nvSpPr>
        <p:spPr>
          <a:xfrm>
            <a:off x="4839760" y="221151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159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</a:t>
            </a:r>
            <a:r>
              <a:rPr lang="en-US" altLang="zh-TW" sz="2000" dirty="0"/>
              <a:t>Put the word in brackets in the correct place in the sentences.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迴轉箭號 19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5CEC66D-E4AE-4C16-BA26-993EA32B8343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A11390-17AD-4B88-9F7F-E52F73C3BC09}"/>
              </a:ext>
            </a:extLst>
          </p:cNvPr>
          <p:cNvSpPr/>
          <p:nvPr/>
        </p:nvSpPr>
        <p:spPr>
          <a:xfrm>
            <a:off x="671556" y="796368"/>
            <a:ext cx="803696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   Have you eaten? (already)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   The play has started. (just)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   The train hasn’t arrived. (yet)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   He’s had a coffee. (just)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   We’ve seen this film. (already)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   Has she woken up? (yet)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   I haven’t sent the message. (yet)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    My brother has heard the album. (just)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3859842" y="861815"/>
            <a:ext cx="4175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 you already eaten?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3894567" y="1231375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The play has just started.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4164393" y="1618618"/>
            <a:ext cx="349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The train hasn’t arrived yet.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3607293" y="1990324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He’s just had a coffee.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4324221" y="2375527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We’ve already seen this film.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3660150" y="276555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Has she woken up yet?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4561380" y="3132437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I haven’t sent the message yet.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5218419" y="3516273"/>
            <a:ext cx="3764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My brother has just heard the album.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05A976942914D8C47500309BAAB42" ma:contentTypeVersion="13" ma:contentTypeDescription="Create a new document." ma:contentTypeScope="" ma:versionID="76a869e2e2cb00439654ed8068af3190">
  <xsd:schema xmlns:xsd="http://www.w3.org/2001/XMLSchema" xmlns:xs="http://www.w3.org/2001/XMLSchema" xmlns:p="http://schemas.microsoft.com/office/2006/metadata/properties" xmlns:ns2="38402b1a-2a58-4779-8ffc-45f26778c642" xmlns:ns3="620fd902-6ce2-4798-8959-67067f749378" targetNamespace="http://schemas.microsoft.com/office/2006/metadata/properties" ma:root="true" ma:fieldsID="1b993a0b5119861cce5ab9b4e23ab3d6" ns2:_="" ns3:_="">
    <xsd:import namespace="38402b1a-2a58-4779-8ffc-45f26778c642"/>
    <xsd:import namespace="620fd902-6ce2-4798-8959-67067f7493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2b1a-2a58-4779-8ffc-45f26778c6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fd902-6ce2-4798-8959-67067f74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C98DB5-8C38-4E03-960F-60479A748987}"/>
</file>

<file path=customXml/itemProps2.xml><?xml version="1.0" encoding="utf-8"?>
<ds:datastoreItem xmlns:ds="http://schemas.openxmlformats.org/officeDocument/2006/customXml" ds:itemID="{8F8C6F5A-F5F3-45E6-A7E9-EFFD14FFEC1B}"/>
</file>

<file path=customXml/itemProps3.xml><?xml version="1.0" encoding="utf-8"?>
<ds:datastoreItem xmlns:ds="http://schemas.openxmlformats.org/officeDocument/2006/customXml" ds:itemID="{C3B78FEC-65C6-41F5-9EBA-B97C3FFBFA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918</Words>
  <Application>Microsoft Office PowerPoint</Application>
  <PresentationFormat>如螢幕大小 (4:3)</PresentationFormat>
  <Paragraphs>183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Print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Liang, Karen</dc:creator>
  <cp:lastModifiedBy>Liang, Karen</cp:lastModifiedBy>
  <cp:revision>47</cp:revision>
  <dcterms:created xsi:type="dcterms:W3CDTF">2018-12-07T06:35:16Z</dcterms:created>
  <dcterms:modified xsi:type="dcterms:W3CDTF">2019-03-27T05:15:28Z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0x01010066D05A976942914D8C47500309BAAB42</vt:lpwstr>
  </property>
</Properties>
</file>