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4" r:id="rId3"/>
    <p:sldId id="448" r:id="rId4"/>
    <p:sldId id="257" r:id="rId5"/>
    <p:sldId id="445" r:id="rId6"/>
    <p:sldId id="387" r:id="rId7"/>
    <p:sldId id="449" r:id="rId8"/>
    <p:sldId id="446" r:id="rId9"/>
    <p:sldId id="408" r:id="rId10"/>
    <p:sldId id="437" r:id="rId11"/>
    <p:sldId id="438" r:id="rId12"/>
    <p:sldId id="439" r:id="rId13"/>
    <p:sldId id="440" r:id="rId14"/>
    <p:sldId id="44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63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3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BFCB10-36EC-4B0E-BC93-9DA63D45935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6280005"/>
            <a:ext cx="957373" cy="3954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88BB10-C37F-4A2A-B21C-7A9379990D9B}"/>
              </a:ext>
            </a:extLst>
          </p:cNvPr>
          <p:cNvSpPr/>
          <p:nvPr userDrawn="1"/>
        </p:nvSpPr>
        <p:spPr>
          <a:xfrm>
            <a:off x="1406992" y="6308725"/>
            <a:ext cx="640871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</a:t>
            </a:r>
          </a:p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Geographic Learning, a Cengage Company. © 2019 Cengage Learning, Inc. ALL RIGHTS RESERVED. This presentation tool is for teaching purpose only. May not be scanned, copied or duplicated, or posted to a publicly accessible website, in whole or in part.</a:t>
            </a:r>
            <a:endParaRPr lang="zh-TW" altLang="en-US" sz="850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E81867-320F-4CAF-819B-A23A7DD357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6821"/>
            <a:ext cx="9144000" cy="10325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435B09-8C64-481A-9D22-E54C76BEE0CF}"/>
              </a:ext>
            </a:extLst>
          </p:cNvPr>
          <p:cNvSpPr/>
          <p:nvPr/>
        </p:nvSpPr>
        <p:spPr>
          <a:xfrm>
            <a:off x="821127" y="166042"/>
            <a:ext cx="78874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8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SUMMARY </a:t>
            </a:r>
            <a:r>
              <a:rPr lang="en-US" altLang="zh-TW" sz="3800" dirty="0">
                <a:latin typeface="Calibri" panose="020F0502020204030204" pitchFamily="34" charset="0"/>
                <a:cs typeface="Calibri" panose="020F0502020204030204" pitchFamily="34" charset="0"/>
              </a:rPr>
              <a:t>UNIT 4</a:t>
            </a:r>
            <a:endParaRPr lang="zh-TW" alt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B6FE7B-6147-4DC8-B04C-E1A6F44EA7A5}"/>
              </a:ext>
            </a:extLst>
          </p:cNvPr>
          <p:cNvSpPr/>
          <p:nvPr/>
        </p:nvSpPr>
        <p:spPr>
          <a:xfrm>
            <a:off x="316198" y="1136423"/>
            <a:ext cx="8468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Predictions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EEBE9-699F-457D-9DD3-12FA96C359A3}"/>
              </a:ext>
            </a:extLst>
          </p:cNvPr>
          <p:cNvSpPr/>
          <p:nvPr/>
        </p:nvSpPr>
        <p:spPr>
          <a:xfrm>
            <a:off x="304814" y="1704873"/>
            <a:ext cx="8468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will, may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might</a:t>
            </a:r>
            <a:r>
              <a:rPr lang="en-US" altLang="zh-TW" sz="2000" dirty="0">
                <a:latin typeface="Calibri" panose="020F0502020204030204" pitchFamily="34" charset="0"/>
              </a:rPr>
              <a:t> to make predictions.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4D263C-186F-4722-8B31-B9DD8CDA909D}"/>
              </a:ext>
            </a:extLst>
          </p:cNvPr>
          <p:cNvSpPr/>
          <p:nvPr/>
        </p:nvSpPr>
        <p:spPr>
          <a:xfrm>
            <a:off x="301287" y="2768140"/>
            <a:ext cx="85116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same form of </a:t>
            </a:r>
            <a:r>
              <a:rPr lang="en-US" altLang="zh-TW" sz="2000" i="1" dirty="0">
                <a:latin typeface="Calibri" panose="020F0502020204030204" pitchFamily="34" charset="0"/>
              </a:rPr>
              <a:t>will, may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might</a:t>
            </a:r>
            <a:r>
              <a:rPr lang="en-US" altLang="zh-TW" sz="2000" dirty="0">
                <a:latin typeface="Calibri" panose="020F0502020204030204" pitchFamily="34" charset="0"/>
              </a:rPr>
              <a:t> for all persons (</a:t>
            </a:r>
            <a:r>
              <a:rPr lang="en-US" altLang="zh-TW" sz="2000" i="1" dirty="0">
                <a:latin typeface="Calibri" panose="020F0502020204030204" pitchFamily="34" charset="0"/>
              </a:rPr>
              <a:t>I, you, he/she/it, </a:t>
            </a:r>
            <a:r>
              <a:rPr lang="en-US" altLang="zh-TW" sz="2000" dirty="0">
                <a:latin typeface="Calibri" panose="020F0502020204030204" pitchFamily="34" charset="0"/>
              </a:rPr>
              <a:t>etc.) and we don’t need to use a form of </a:t>
            </a:r>
            <a:r>
              <a:rPr lang="en-US" altLang="zh-TW" sz="2000" i="1" dirty="0">
                <a:latin typeface="Calibri" panose="020F0502020204030204" pitchFamily="34" charset="0"/>
              </a:rPr>
              <a:t>do</a:t>
            </a:r>
            <a:r>
              <a:rPr lang="en-US" altLang="zh-TW" sz="2000" dirty="0">
                <a:latin typeface="Calibri" panose="020F0502020204030204" pitchFamily="34" charset="0"/>
              </a:rPr>
              <a:t> to make questions or negatives. </a:t>
            </a:r>
            <a:r>
              <a:rPr lang="en-US" altLang="zh-TW" sz="2000" i="1" dirty="0">
                <a:latin typeface="Calibri" panose="020F0502020204030204" pitchFamily="34" charset="0"/>
              </a:rPr>
              <a:t>Will, may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might </a:t>
            </a:r>
            <a:r>
              <a:rPr lang="en-US" altLang="zh-TW" sz="2000" dirty="0">
                <a:latin typeface="Calibri" panose="020F0502020204030204" pitchFamily="34" charset="0"/>
              </a:rPr>
              <a:t>are always followed by the infinitive without </a:t>
            </a:r>
            <a:r>
              <a:rPr lang="en-US" altLang="zh-TW" sz="2000" i="1" dirty="0">
                <a:latin typeface="Calibri" panose="020F0502020204030204" pitchFamily="34" charset="0"/>
              </a:rPr>
              <a:t>to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Robots </a:t>
            </a:r>
            <a:r>
              <a:rPr lang="en-US" altLang="zh-TW" sz="2000" b="1" i="1" dirty="0">
                <a:latin typeface="Calibri" panose="020F0502020204030204" pitchFamily="34" charset="0"/>
              </a:rPr>
              <a:t>will work </a:t>
            </a:r>
            <a:r>
              <a:rPr lang="en-US" altLang="zh-TW" sz="2000" i="1" dirty="0">
                <a:latin typeface="Calibri" panose="020F0502020204030204" pitchFamily="34" charset="0"/>
              </a:rPr>
              <a:t>in our homes.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Note that </a:t>
            </a:r>
            <a:r>
              <a:rPr lang="en-US" altLang="zh-TW" sz="2000" i="1" dirty="0">
                <a:latin typeface="Calibri" panose="020F0502020204030204" pitchFamily="34" charset="0"/>
              </a:rPr>
              <a:t>will</a:t>
            </a:r>
            <a:r>
              <a:rPr lang="en-US" altLang="zh-TW" sz="2000" dirty="0">
                <a:latin typeface="Calibri" panose="020F0502020204030204" pitchFamily="34" charset="0"/>
              </a:rPr>
              <a:t> is normally contracted after pronouns.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It’</a:t>
            </a:r>
            <a:r>
              <a:rPr lang="en-US" altLang="zh-TW" sz="2000" b="1" i="1" dirty="0">
                <a:latin typeface="Calibri" panose="020F0502020204030204" pitchFamily="34" charset="0"/>
              </a:rPr>
              <a:t>ll </a:t>
            </a:r>
            <a:r>
              <a:rPr lang="en-US" altLang="zh-TW" sz="2000" i="1" dirty="0">
                <a:latin typeface="Calibri" panose="020F0502020204030204" pitchFamily="34" charset="0"/>
              </a:rPr>
              <a:t>rain tomorrow. </a:t>
            </a:r>
            <a:r>
              <a:rPr lang="en-US" altLang="zh-TW" sz="2000" dirty="0">
                <a:latin typeface="Calibri" panose="020F0502020204030204" pitchFamily="34" charset="0"/>
              </a:rPr>
              <a:t>(or</a:t>
            </a:r>
            <a:r>
              <a:rPr lang="en-US" altLang="zh-TW" sz="2000" i="1" dirty="0">
                <a:latin typeface="Calibri" panose="020F0502020204030204" pitchFamily="34" charset="0"/>
              </a:rPr>
              <a:t> It may rain … </a:t>
            </a:r>
            <a:r>
              <a:rPr lang="en-US" altLang="zh-TW" sz="2000" dirty="0">
                <a:latin typeface="Calibri" panose="020F0502020204030204" pitchFamily="34" charset="0"/>
              </a:rPr>
              <a:t>and</a:t>
            </a:r>
            <a:r>
              <a:rPr lang="en-US" altLang="zh-TW" sz="2000" i="1" dirty="0">
                <a:latin typeface="Calibri" panose="020F0502020204030204" pitchFamily="34" charset="0"/>
              </a:rPr>
              <a:t> It might rain …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B6FE7B-6147-4DC8-B04C-E1A6F44EA7A5}"/>
              </a:ext>
            </a:extLst>
          </p:cNvPr>
          <p:cNvSpPr/>
          <p:nvPr/>
        </p:nvSpPr>
        <p:spPr>
          <a:xfrm>
            <a:off x="304212" y="2223772"/>
            <a:ext cx="8468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4510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163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Put the words in order to make predictions with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will / won’t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號: 迴轉箭號 1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59427E4-1C70-4212-A174-48299B1C90F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925337-6ECF-4925-8F46-1BFA9DB05B80}"/>
              </a:ext>
            </a:extLst>
          </p:cNvPr>
          <p:cNvSpPr/>
          <p:nvPr/>
        </p:nvSpPr>
        <p:spPr>
          <a:xfrm>
            <a:off x="660905" y="790962"/>
            <a:ext cx="805865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snow / it’ll / at the weekend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definitely / our meal / won’t / my friend /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pay for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be / will / open / the shop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forget / certainly / their holiday / won’t / they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be able to / find / she / our house / won’t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	be able to / finish / the report / today / we’ll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____________________________________________________.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111419" y="1211945"/>
            <a:ext cx="318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It’ll snow at the weekend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CF3604-BCAA-42AB-98F6-0D0D34D21BA1}"/>
              </a:ext>
            </a:extLst>
          </p:cNvPr>
          <p:cNvSpPr/>
          <p:nvPr/>
        </p:nvSpPr>
        <p:spPr>
          <a:xfrm>
            <a:off x="1086602" y="1968451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My friend definitely won’t pay for our meal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8E097A-0E87-4507-A645-5F8AD2414A4B}"/>
              </a:ext>
            </a:extLst>
          </p:cNvPr>
          <p:cNvSpPr/>
          <p:nvPr/>
        </p:nvSpPr>
        <p:spPr>
          <a:xfrm>
            <a:off x="1083963" y="2742466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The shop will be open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86713D-001C-4A26-B059-B41BDF7C091A}"/>
              </a:ext>
            </a:extLst>
          </p:cNvPr>
          <p:cNvSpPr/>
          <p:nvPr/>
        </p:nvSpPr>
        <p:spPr>
          <a:xfrm>
            <a:off x="1085177" y="3504249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They certainly won’t forget their holiday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94E024-91F1-4040-BE74-91163D4E7482}"/>
              </a:ext>
            </a:extLst>
          </p:cNvPr>
          <p:cNvSpPr/>
          <p:nvPr/>
        </p:nvSpPr>
        <p:spPr>
          <a:xfrm>
            <a:off x="1106823" y="4280426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She won’t be able to find our house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DF252D-4800-41F4-ACB5-69628A8344A2}"/>
              </a:ext>
            </a:extLst>
          </p:cNvPr>
          <p:cNvSpPr/>
          <p:nvPr/>
        </p:nvSpPr>
        <p:spPr>
          <a:xfrm>
            <a:off x="1112689" y="5019349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We’ll be able to finish the report today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163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41633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	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Chiara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is starting a new job. Look at her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predictions about the job and complete the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sentences with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will/won’t, may/might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may not /</a:t>
            </a:r>
            <a:r>
              <a:rPr lang="zh-TW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mightn’t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迴轉箭號 19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5CEC66D-E4AE-4C16-BA26-993EA32B8343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981" y="444710"/>
            <a:ext cx="4542759" cy="279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D64159-9ACE-46FB-A8F6-1D23C6172E6E}"/>
              </a:ext>
            </a:extLst>
          </p:cNvPr>
          <p:cNvSpPr/>
          <p:nvPr/>
        </p:nvSpPr>
        <p:spPr>
          <a:xfrm>
            <a:off x="653658" y="2064374"/>
            <a:ext cx="8163772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My new job ________________ 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be tiring, but I’m sure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I 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 __________________ learn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 a lot of new things.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I __________________ know anyone at first, but I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______________ meet new people.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I __________________ speak French and I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_____________________ travel abroad for work.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There __________________ be good food in the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restaurant.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The office isn’t near my home, so I __________________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walk to work anymore.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	I __________________ have to work late and I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__________________ have many holidays.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AC51F-058E-4CB7-8D25-BD98E5DD0095}"/>
              </a:ext>
            </a:extLst>
          </p:cNvPr>
          <p:cNvSpPr/>
          <p:nvPr/>
        </p:nvSpPr>
        <p:spPr>
          <a:xfrm>
            <a:off x="2607380" y="211653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may/might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9A4F28-6EE9-4545-B8B4-F180D887270E}"/>
              </a:ext>
            </a:extLst>
          </p:cNvPr>
          <p:cNvSpPr/>
          <p:nvPr/>
        </p:nvSpPr>
        <p:spPr>
          <a:xfrm>
            <a:off x="2081982" y="2705001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ll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E42B41-3C53-47F4-AD9E-31073EF901B7}"/>
              </a:ext>
            </a:extLst>
          </p:cNvPr>
          <p:cNvSpPr/>
          <p:nvPr/>
        </p:nvSpPr>
        <p:spPr>
          <a:xfrm>
            <a:off x="1909323" y="337041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won’t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363A06-FDD1-4EB0-B518-0FF9351CD330}"/>
              </a:ext>
            </a:extLst>
          </p:cNvPr>
          <p:cNvSpPr/>
          <p:nvPr/>
        </p:nvSpPr>
        <p:spPr>
          <a:xfrm>
            <a:off x="6979911" y="334687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ll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51FAB0-5737-4A08-A783-7EE89E2EF3C0}"/>
              </a:ext>
            </a:extLst>
          </p:cNvPr>
          <p:cNvSpPr/>
          <p:nvPr/>
        </p:nvSpPr>
        <p:spPr>
          <a:xfrm>
            <a:off x="1474030" y="4026128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will be able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118509-7157-473C-BA89-29E6EE60B9B0}"/>
              </a:ext>
            </a:extLst>
          </p:cNvPr>
          <p:cNvSpPr/>
          <p:nvPr/>
        </p:nvSpPr>
        <p:spPr>
          <a:xfrm>
            <a:off x="5537905" y="4026128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may/might be able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F2702D-28A2-4801-985A-DF594B2898D6}"/>
              </a:ext>
            </a:extLst>
          </p:cNvPr>
          <p:cNvSpPr/>
          <p:nvPr/>
        </p:nvSpPr>
        <p:spPr>
          <a:xfrm>
            <a:off x="2166256" y="4681297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may/might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3265D6-A1AD-4C8B-90DF-8ED1E8D95BD4}"/>
              </a:ext>
            </a:extLst>
          </p:cNvPr>
          <p:cNvSpPr/>
          <p:nvPr/>
        </p:nvSpPr>
        <p:spPr>
          <a:xfrm>
            <a:off x="4809717" y="5017395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won’t be able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BCF0A9-5D6D-45BE-AD4E-39B1121D6F02}"/>
              </a:ext>
            </a:extLst>
          </p:cNvPr>
          <p:cNvSpPr/>
          <p:nvPr/>
        </p:nvSpPr>
        <p:spPr>
          <a:xfrm>
            <a:off x="1594177" y="5659297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may/might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EFD505-669F-441C-8A6C-71A17B48BE7C}"/>
              </a:ext>
            </a:extLst>
          </p:cNvPr>
          <p:cNvSpPr/>
          <p:nvPr/>
        </p:nvSpPr>
        <p:spPr>
          <a:xfrm>
            <a:off x="6674808" y="5659297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won’t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163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Read the sentences (1–6). Choose the correct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option (a or b) to explain each sentence.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箭號: 迴轉箭號 2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8956558-D25E-4506-9CC4-3B717CB2799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857659-21F9-4576-B9D0-D66570AB5614}"/>
              </a:ext>
            </a:extLst>
          </p:cNvPr>
          <p:cNvSpPr/>
          <p:nvPr/>
        </p:nvSpPr>
        <p:spPr>
          <a:xfrm>
            <a:off x="656990" y="1086586"/>
            <a:ext cx="806818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	I’m getting a new computer tomorrow.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I plan to buy a new one.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b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 I’ve already chosen and ordered one.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I’ll have some coffee, please.</a:t>
            </a:r>
          </a:p>
          <a:p>
            <a:pPr marL="363538" indent="-363538">
              <a:tabLst>
                <a:tab pos="41259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I’d already decided to have this.	b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 I’ve just decided that I want this.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	He’s going to retake his exam.</a:t>
            </a:r>
          </a:p>
          <a:p>
            <a:pPr marL="363538" indent="-363538">
              <a:tabLst>
                <a:tab pos="41259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He’s just decided to do this.	b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 He plans to do this.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	We leave at 6.45 tomorrow morning.</a:t>
            </a:r>
          </a:p>
          <a:p>
            <a:pPr marL="363538" indent="-363538">
              <a:tabLst>
                <a:tab pos="41259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The train leaves at this time.	b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 We plan to leave at this time.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	He’s moving abroad for work.</a:t>
            </a:r>
          </a:p>
          <a:p>
            <a:pPr marL="363538" indent="-363538">
              <a:tabLst>
                <a:tab pos="41259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He plans to do this.	b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He’s already got his contract.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	I’ll come to the shop with you after lunch.</a:t>
            </a:r>
          </a:p>
          <a:p>
            <a:pPr marL="363538" indent="-363538">
              <a:tabLst>
                <a:tab pos="41259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I’ve just decided to do this.	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	b </a:t>
            </a:r>
            <a:r>
              <a:rPr lang="zh-TW" altLang="en-US" sz="2000" dirty="0">
                <a:latin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</a:rPr>
              <a:t>We’ve already arranged to do this.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2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1026559" y="1755287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4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798459" y="2438519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5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798459" y="3118140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9" name="矩形: 圓角 33">
            <a:extLst>
              <a:ext uri="{FF2B5EF4-FFF2-40B4-BE49-F238E27FC236}">
                <a16:creationId xmlns:a16="http://schemas.microsoft.com/office/drawing/2014/main" id="{90FF0DDD-34A0-45DA-9FF2-260A22E826F8}"/>
              </a:ext>
            </a:extLst>
          </p:cNvPr>
          <p:cNvSpPr/>
          <p:nvPr/>
        </p:nvSpPr>
        <p:spPr>
          <a:xfrm>
            <a:off x="1026559" y="3813899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0" name="矩形: 圓角 33">
            <a:extLst>
              <a:ext uri="{FF2B5EF4-FFF2-40B4-BE49-F238E27FC236}">
                <a16:creationId xmlns:a16="http://schemas.microsoft.com/office/drawing/2014/main" id="{6DDA355A-6287-40AD-95D9-2471725CDBE5}"/>
              </a:ext>
            </a:extLst>
          </p:cNvPr>
          <p:cNvSpPr/>
          <p:nvPr/>
        </p:nvSpPr>
        <p:spPr>
          <a:xfrm>
            <a:off x="4798459" y="4506756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6" name="矩形: 圓角 33">
            <a:extLst>
              <a:ext uri="{FF2B5EF4-FFF2-40B4-BE49-F238E27FC236}">
                <a16:creationId xmlns:a16="http://schemas.microsoft.com/office/drawing/2014/main" id="{A971BE0D-D86E-4E74-8E4B-94B77BC0E834}"/>
              </a:ext>
            </a:extLst>
          </p:cNvPr>
          <p:cNvSpPr/>
          <p:nvPr/>
        </p:nvSpPr>
        <p:spPr>
          <a:xfrm>
            <a:off x="1026558" y="5196929"/>
            <a:ext cx="30034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9" grpId="0" animBg="1"/>
      <p:bldP spid="10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157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Choose the correct options to complete the email.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6D6F36-6BB5-4F06-B91F-F326ECD4F41C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4A6488-3750-4570-8A9C-AE51DB56AA29}"/>
              </a:ext>
            </a:extLst>
          </p:cNvPr>
          <p:cNvSpPr/>
          <p:nvPr/>
        </p:nvSpPr>
        <p:spPr>
          <a:xfrm>
            <a:off x="760147" y="1004305"/>
            <a:ext cx="7813594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lnSpc>
                <a:spcPts val="2700"/>
              </a:lnSpc>
              <a:spcAft>
                <a:spcPts val="120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Hi Rob</a:t>
            </a:r>
          </a:p>
          <a:p>
            <a:pPr>
              <a:lnSpc>
                <a:spcPts val="2700"/>
              </a:lnSpc>
            </a:pPr>
            <a:r>
              <a:rPr lang="en-US" altLang="zh-TW" sz="2000" dirty="0">
                <a:latin typeface="Calibri" panose="020F0502020204030204" pitchFamily="34" charset="0"/>
              </a:rPr>
              <a:t>I’m so excited because yesterday I booked a plane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ticket for Australia! </a:t>
            </a:r>
          </a:p>
          <a:p>
            <a:pPr>
              <a:lnSpc>
                <a:spcPts val="2700"/>
              </a:lnSpc>
            </a:pPr>
            <a:r>
              <a:rPr lang="en-US" altLang="zh-TW" sz="2000" dirty="0">
                <a:latin typeface="Calibri" panose="020F0502020204030204" pitchFamily="34" charset="0"/>
              </a:rPr>
              <a:t>1 </a:t>
            </a:r>
            <a:r>
              <a:rPr lang="en-US" altLang="zh-TW" sz="2000" i="1" dirty="0">
                <a:latin typeface="Calibri" panose="020F0502020204030204" pitchFamily="34" charset="0"/>
              </a:rPr>
              <a:t>I’m moving / I’ll move </a:t>
            </a:r>
            <a:r>
              <a:rPr lang="en-US" altLang="zh-TW" sz="2000" dirty="0">
                <a:latin typeface="Calibri" panose="020F0502020204030204" pitchFamily="34" charset="0"/>
              </a:rPr>
              <a:t>there for a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year! 2 </a:t>
            </a:r>
            <a:r>
              <a:rPr lang="en-US" altLang="zh-TW" sz="2000" i="1" dirty="0">
                <a:latin typeface="Calibri" panose="020F0502020204030204" pitchFamily="34" charset="0"/>
              </a:rPr>
              <a:t>I’m working / I’m going to work </a:t>
            </a:r>
            <a:r>
              <a:rPr lang="en-US" altLang="zh-TW" sz="2000" dirty="0">
                <a:latin typeface="Calibri" panose="020F0502020204030204" pitchFamily="34" charset="0"/>
              </a:rPr>
              <a:t>in Melbourne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for the first six months, but I still need to find a job.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Then, when I have some money, 3 </a:t>
            </a:r>
            <a:r>
              <a:rPr lang="en-US" altLang="zh-TW" sz="2000" i="1" dirty="0">
                <a:latin typeface="Calibri" panose="020F0502020204030204" pitchFamily="34" charset="0"/>
              </a:rPr>
              <a:t>I’m going to travel /</a:t>
            </a:r>
            <a:r>
              <a:rPr lang="zh-TW" altLang="en-US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I’m travelling</a:t>
            </a:r>
            <a:r>
              <a:rPr lang="en-US" altLang="zh-TW" sz="2000" dirty="0">
                <a:latin typeface="Calibri" panose="020F0502020204030204" pitchFamily="34" charset="0"/>
              </a:rPr>
              <a:t> around the country for six months. The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only annoying thing is the time of my flight – 4 </a:t>
            </a:r>
            <a:r>
              <a:rPr lang="en-US" altLang="zh-TW" sz="2000" i="1" dirty="0">
                <a:latin typeface="Calibri" panose="020F0502020204030204" pitchFamily="34" charset="0"/>
              </a:rPr>
              <a:t>it’s</a:t>
            </a:r>
            <a:r>
              <a:rPr lang="zh-TW" altLang="en-US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leaving / it leaves</a:t>
            </a:r>
            <a:r>
              <a:rPr lang="en-US" altLang="zh-TW" sz="2000" dirty="0">
                <a:latin typeface="Calibri" panose="020F0502020204030204" pitchFamily="34" charset="0"/>
              </a:rPr>
              <a:t> at 4 am! But there are hotels near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the airport, so I think </a:t>
            </a:r>
            <a:r>
              <a:rPr lang="en-US" altLang="zh-TW" sz="2000" i="1" dirty="0">
                <a:latin typeface="Calibri" panose="020F0502020204030204" pitchFamily="34" charset="0"/>
              </a:rPr>
              <a:t>5 I’m booking / I’ll book </a:t>
            </a:r>
            <a:r>
              <a:rPr lang="en-US" altLang="zh-TW" sz="2000" dirty="0">
                <a:latin typeface="Calibri" panose="020F0502020204030204" pitchFamily="34" charset="0"/>
              </a:rPr>
              <a:t>a room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on the internet. I hope everything’s OK with you.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6 </a:t>
            </a:r>
            <a:r>
              <a:rPr lang="en-US" altLang="zh-TW" sz="2000" i="1" dirty="0">
                <a:latin typeface="Calibri" panose="020F0502020204030204" pitchFamily="34" charset="0"/>
              </a:rPr>
              <a:t>Are you doing / Will do you do </a:t>
            </a:r>
            <a:r>
              <a:rPr lang="en-US" altLang="zh-TW" sz="2000" dirty="0">
                <a:latin typeface="Calibri" panose="020F0502020204030204" pitchFamily="34" charset="0"/>
              </a:rPr>
              <a:t>anything this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weekend? Would you like to meet up?</a:t>
            </a:r>
          </a:p>
          <a:p>
            <a:pPr marL="363538" indent="-363538">
              <a:lnSpc>
                <a:spcPts val="2700"/>
              </a:lnSpc>
              <a:spcBef>
                <a:spcPts val="12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Anders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16449" y="844792"/>
            <a:ext cx="8108723" cy="4493018"/>
          </a:xfrm>
          <a:prstGeom prst="roundRect">
            <a:avLst>
              <a:gd name="adj" fmla="val 4833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986525" y="1942142"/>
            <a:ext cx="1224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6613039" y="1930712"/>
            <a:ext cx="1914512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3742053" y="2613120"/>
            <a:ext cx="1944000" cy="288309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8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2316185" y="3299728"/>
            <a:ext cx="900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3006224" y="3632816"/>
            <a:ext cx="864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0" name="矩形: 圓角 18">
            <a:extLst>
              <a:ext uri="{FF2B5EF4-FFF2-40B4-BE49-F238E27FC236}">
                <a16:creationId xmlns:a16="http://schemas.microsoft.com/office/drawing/2014/main" id="{99D39272-E5FB-40EA-B384-E540C5F916BE}"/>
              </a:ext>
            </a:extLst>
          </p:cNvPr>
          <p:cNvSpPr/>
          <p:nvPr/>
        </p:nvSpPr>
        <p:spPr>
          <a:xfrm>
            <a:off x="2382838" y="3995880"/>
            <a:ext cx="1476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157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Complete the conversations with the correct future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form. Sometimes more than one form is possible.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52FB743-851E-43B6-9816-83110C9F57C6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239F25-8872-4D05-A60C-77EB732C7D39}"/>
              </a:ext>
            </a:extLst>
          </p:cNvPr>
          <p:cNvSpPr/>
          <p:nvPr/>
        </p:nvSpPr>
        <p:spPr>
          <a:xfrm>
            <a:off x="686053" y="1101458"/>
            <a:ext cx="7887688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1 	A:	Sorry, Adrien is busy right now.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OK, I ______________ (come) back later.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2 	A:	Do you want to go out tomorrow evening?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Sorry, I ______________ (go) to the theatre. I’ve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already bought a ticket.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3 	A:	What are you doing this evening?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I __________________ (study) because I have an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exam soon.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4 	A:	Are you hungry? How about going out for a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meal?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No, it’s OK – I ______________ (make)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something to eat.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5 	A:	When do you need to be at the station?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My train ______________ (leave) at 8.23, so I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need to be there at about 8.15.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6	A:	Let’s go to the cinema this evening.</a:t>
            </a:r>
          </a:p>
          <a:p>
            <a:pPr marL="647700" indent="-647700">
              <a:spcBef>
                <a:spcPts val="300"/>
              </a:spcBef>
              <a:tabLst>
                <a:tab pos="354013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B:	No, we can’t. We ____________ (meet) Lucy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and Mark, remember? I arranged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everything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yesterday.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AFF349-63B1-40D5-92C4-761829EF4795}"/>
              </a:ext>
            </a:extLst>
          </p:cNvPr>
          <p:cNvSpPr/>
          <p:nvPr/>
        </p:nvSpPr>
        <p:spPr>
          <a:xfrm>
            <a:off x="2345519" y="1500786"/>
            <a:ext cx="113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ll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come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3C42E-6BAF-4B5D-83E3-E53DD2B6ABEF}"/>
              </a:ext>
            </a:extLst>
          </p:cNvPr>
          <p:cNvSpPr/>
          <p:nvPr/>
        </p:nvSpPr>
        <p:spPr>
          <a:xfrm>
            <a:off x="2433222" y="218609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’m going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D3C42E-6BAF-4B5D-83E3-E53DD2B6ABEF}"/>
              </a:ext>
            </a:extLst>
          </p:cNvPr>
          <p:cNvSpPr/>
          <p:nvPr/>
        </p:nvSpPr>
        <p:spPr>
          <a:xfrm>
            <a:off x="1569069" y="3160940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’m going to study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D3C42E-6BAF-4B5D-83E3-E53DD2B6ABEF}"/>
              </a:ext>
            </a:extLst>
          </p:cNvPr>
          <p:cNvSpPr/>
          <p:nvPr/>
        </p:nvSpPr>
        <p:spPr>
          <a:xfrm>
            <a:off x="3167751" y="384624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ll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make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D3C42E-6BAF-4B5D-83E3-E53DD2B6ABEF}"/>
              </a:ext>
            </a:extLst>
          </p:cNvPr>
          <p:cNvSpPr/>
          <p:nvPr/>
        </p:nvSpPr>
        <p:spPr>
          <a:xfrm>
            <a:off x="2827929" y="453966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leaves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D3C42E-6BAF-4B5D-83E3-E53DD2B6ABEF}"/>
              </a:ext>
            </a:extLst>
          </p:cNvPr>
          <p:cNvSpPr/>
          <p:nvPr/>
        </p:nvSpPr>
        <p:spPr>
          <a:xfrm>
            <a:off x="3240653" y="5532604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’re meeting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4D263C-186F-4722-8B31-B9DD8CDA909D}"/>
              </a:ext>
            </a:extLst>
          </p:cNvPr>
          <p:cNvSpPr/>
          <p:nvPr/>
        </p:nvSpPr>
        <p:spPr>
          <a:xfrm>
            <a:off x="296663" y="312616"/>
            <a:ext cx="851160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 negative of </a:t>
            </a:r>
            <a:r>
              <a:rPr lang="en-US" altLang="zh-TW" sz="2000" i="1" dirty="0">
                <a:latin typeface="Calibri" panose="020F0502020204030204" pitchFamily="34" charset="0"/>
              </a:rPr>
              <a:t>will</a:t>
            </a:r>
            <a:r>
              <a:rPr lang="en-US" altLang="zh-TW" sz="2000" dirty="0">
                <a:latin typeface="Calibri" panose="020F0502020204030204" pitchFamily="34" charset="0"/>
              </a:rPr>
              <a:t> is </a:t>
            </a:r>
            <a:r>
              <a:rPr lang="en-US" altLang="zh-TW" sz="2000" i="1" dirty="0">
                <a:latin typeface="Calibri" panose="020F0502020204030204" pitchFamily="34" charset="0"/>
              </a:rPr>
              <a:t>won’t</a:t>
            </a:r>
            <a:r>
              <a:rPr lang="en-US" altLang="zh-TW" sz="2000" dirty="0">
                <a:latin typeface="Calibri" panose="020F0502020204030204" pitchFamily="34" charset="0"/>
              </a:rPr>
              <a:t>. We never contract </a:t>
            </a:r>
            <a:r>
              <a:rPr lang="en-US" altLang="zh-TW" sz="2000" i="1" dirty="0">
                <a:latin typeface="Calibri" panose="020F0502020204030204" pitchFamily="34" charset="0"/>
              </a:rPr>
              <a:t>may not </a:t>
            </a:r>
            <a:r>
              <a:rPr lang="en-US" altLang="zh-TW" sz="2000" dirty="0">
                <a:latin typeface="Calibri" panose="020F0502020204030204" pitchFamily="34" charset="0"/>
              </a:rPr>
              <a:t>– it always stays as two words.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It </a:t>
            </a:r>
            <a:r>
              <a:rPr lang="en-US" altLang="zh-TW" sz="2000" b="1" i="1" dirty="0">
                <a:latin typeface="Calibri" panose="020F0502020204030204" pitchFamily="34" charset="0"/>
              </a:rPr>
              <a:t>won’t</a:t>
            </a:r>
            <a:r>
              <a:rPr lang="en-US" altLang="zh-TW" sz="2000" i="1" dirty="0">
                <a:latin typeface="Calibri" panose="020F0502020204030204" pitchFamily="34" charset="0"/>
              </a:rPr>
              <a:t> rain later.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or It may not rain … and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It mightn’t / might not rain …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don’t form questions with </a:t>
            </a:r>
            <a:r>
              <a:rPr lang="en-US" altLang="zh-TW" sz="2000" i="1" dirty="0">
                <a:latin typeface="Calibri" panose="020F0502020204030204" pitchFamily="34" charset="0"/>
              </a:rPr>
              <a:t>may.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Will </a:t>
            </a:r>
            <a:r>
              <a:rPr lang="en-US" altLang="zh-TW" sz="2000" i="1" dirty="0">
                <a:latin typeface="Calibri" panose="020F0502020204030204" pitchFamily="34" charset="0"/>
              </a:rPr>
              <a:t>it rain later?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or Might it rain …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 most common way to ask somebody to make a prediction is </a:t>
            </a:r>
            <a:r>
              <a:rPr lang="en-US" altLang="zh-TW" sz="2000" i="1" dirty="0">
                <a:latin typeface="Calibri" panose="020F0502020204030204" pitchFamily="34" charset="0"/>
              </a:rPr>
              <a:t>Do you think + will.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</a:t>
            </a:r>
            <a:r>
              <a:rPr lang="en-US" altLang="zh-TW" sz="2000" b="1" i="1" dirty="0">
                <a:latin typeface="Calibri" panose="020F0502020204030204" pitchFamily="34" charset="0"/>
              </a:rPr>
              <a:t>Do you think </a:t>
            </a:r>
            <a:r>
              <a:rPr lang="en-US" altLang="zh-TW" sz="2000" i="1" dirty="0">
                <a:latin typeface="Calibri" panose="020F0502020204030204" pitchFamily="34" charset="0"/>
              </a:rPr>
              <a:t>Jackie </a:t>
            </a:r>
            <a:r>
              <a:rPr lang="en-US" altLang="zh-TW" sz="2000" b="1" i="1" dirty="0">
                <a:latin typeface="Calibri" panose="020F0502020204030204" pitchFamily="34" charset="0"/>
              </a:rPr>
              <a:t>will</a:t>
            </a:r>
            <a:r>
              <a:rPr lang="en-US" altLang="zh-TW" sz="2000" i="1" dirty="0">
                <a:latin typeface="Calibri" panose="020F0502020204030204" pitchFamily="34" charset="0"/>
              </a:rPr>
              <a:t> like the present?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don’t normally ask questions about predictions using </a:t>
            </a:r>
            <a:r>
              <a:rPr lang="en-US" altLang="zh-TW" sz="2000" i="1" dirty="0">
                <a:latin typeface="Calibri" panose="020F0502020204030204" pitchFamily="34" charset="0"/>
              </a:rPr>
              <a:t>may.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4D263C-186F-4722-8B31-B9DD8CDA909D}"/>
              </a:ext>
            </a:extLst>
          </p:cNvPr>
          <p:cNvSpPr/>
          <p:nvPr/>
        </p:nvSpPr>
        <p:spPr>
          <a:xfrm>
            <a:off x="286390" y="1411950"/>
            <a:ext cx="85116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will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won’t</a:t>
            </a:r>
            <a:r>
              <a:rPr lang="en-US" altLang="zh-TW" sz="2000" dirty="0">
                <a:latin typeface="Calibri" panose="020F0502020204030204" pitchFamily="34" charset="0"/>
              </a:rPr>
              <a:t> when we are confident about a prediction. We often add adverbs like </a:t>
            </a:r>
            <a:r>
              <a:rPr lang="en-US" altLang="zh-TW" sz="2000" i="1" dirty="0">
                <a:latin typeface="Calibri" panose="020F0502020204030204" pitchFamily="34" charset="0"/>
              </a:rPr>
              <a:t>certainly, definitely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probably</a:t>
            </a:r>
            <a:r>
              <a:rPr lang="en-US" altLang="zh-TW" sz="2000" dirty="0">
                <a:latin typeface="Calibri" panose="020F0502020204030204" pitchFamily="34" charset="0"/>
              </a:rPr>
              <a:t> to make a prediction sound stronger. Adverbs like these normally come: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after </a:t>
            </a:r>
            <a:r>
              <a:rPr lang="en-US" altLang="zh-TW" sz="2000" i="1" dirty="0">
                <a:latin typeface="Calibri" panose="020F0502020204030204" pitchFamily="34" charset="0"/>
              </a:rPr>
              <a:t>will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My job </a:t>
            </a:r>
            <a:r>
              <a:rPr lang="en-US" altLang="zh-TW" sz="2000" b="1" i="1" dirty="0">
                <a:latin typeface="Calibri" panose="020F0502020204030204" pitchFamily="34" charset="0"/>
              </a:rPr>
              <a:t>will definitely </a:t>
            </a:r>
            <a:r>
              <a:rPr lang="en-US" altLang="zh-TW" sz="2000" i="1" dirty="0">
                <a:latin typeface="Calibri" panose="020F0502020204030204" pitchFamily="34" charset="0"/>
              </a:rPr>
              <a:t>be very different in the future.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before </a:t>
            </a:r>
            <a:r>
              <a:rPr lang="en-US" altLang="zh-TW" sz="2000" i="1" dirty="0">
                <a:latin typeface="Calibri" panose="020F0502020204030204" pitchFamily="34" charset="0"/>
              </a:rPr>
              <a:t>won’t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</a:t>
            </a:r>
            <a:r>
              <a:rPr lang="en-US" altLang="zh-TW" sz="2000" i="1" dirty="0">
                <a:latin typeface="Calibri" panose="020F0502020204030204" pitchFamily="34" charset="0"/>
              </a:rPr>
              <a:t>Most people at my company </a:t>
            </a:r>
            <a:r>
              <a:rPr lang="en-US" altLang="zh-TW" sz="2000" b="1" i="1" dirty="0">
                <a:latin typeface="Calibri" panose="020F0502020204030204" pitchFamily="34" charset="0"/>
              </a:rPr>
              <a:t>probably won’t </a:t>
            </a:r>
            <a:r>
              <a:rPr lang="en-US" altLang="zh-TW" sz="2000" i="1" dirty="0">
                <a:latin typeface="Calibri" panose="020F0502020204030204" pitchFamily="34" charset="0"/>
              </a:rPr>
              <a:t>have a job next year.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Use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5776" y="851914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i="1" dirty="0">
                <a:latin typeface="Calibri" panose="020F0502020204030204" pitchFamily="34" charset="0"/>
              </a:rPr>
              <a:t>will/won’t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156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AF3A1C-299C-402F-89A1-B76CAC7BA212}"/>
              </a:ext>
            </a:extLst>
          </p:cNvPr>
          <p:cNvSpPr/>
          <p:nvPr/>
        </p:nvSpPr>
        <p:spPr>
          <a:xfrm>
            <a:off x="300278" y="808922"/>
            <a:ext cx="84685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may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not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or </a:t>
            </a:r>
            <a:r>
              <a:rPr lang="en-US" altLang="zh-TW" sz="2000" i="1" dirty="0">
                <a:latin typeface="Calibri" panose="020F0502020204030204" pitchFamily="34" charset="0"/>
              </a:rPr>
              <a:t>might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not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when we are less confident about a prediction.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The company </a:t>
            </a:r>
            <a:r>
              <a:rPr lang="en-US" altLang="zh-TW" sz="2000" b="1" i="1" dirty="0">
                <a:latin typeface="Calibri" panose="020F0502020204030204" pitchFamily="34" charset="0"/>
              </a:rPr>
              <a:t>may </a:t>
            </a:r>
            <a:r>
              <a:rPr lang="en-US" altLang="zh-TW" sz="2000" i="1" dirty="0">
                <a:latin typeface="Calibri" panose="020F0502020204030204" pitchFamily="34" charset="0"/>
              </a:rPr>
              <a:t>need to close the factory.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They </a:t>
            </a:r>
            <a:r>
              <a:rPr lang="en-US" altLang="zh-TW" sz="2000" b="1" i="1" dirty="0">
                <a:latin typeface="Calibri" panose="020F0502020204030204" pitchFamily="34" charset="0"/>
              </a:rPr>
              <a:t>might not </a:t>
            </a:r>
            <a:r>
              <a:rPr lang="en-US" altLang="zh-TW" sz="2000" i="1" dirty="0">
                <a:latin typeface="Calibri" panose="020F0502020204030204" pitchFamily="34" charset="0"/>
              </a:rPr>
              <a:t>give me the job as I don’t have much experience.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There is no difference in meaning between </a:t>
            </a:r>
            <a:r>
              <a:rPr lang="en-US" altLang="zh-TW" sz="2000" i="1" dirty="0">
                <a:latin typeface="Calibri" panose="020F0502020204030204" pitchFamily="34" charset="0"/>
              </a:rPr>
              <a:t>may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might,</a:t>
            </a:r>
            <a:r>
              <a:rPr lang="en-US" altLang="zh-TW" sz="2000" dirty="0">
                <a:latin typeface="Calibri" panose="020F0502020204030204" pitchFamily="34" charset="0"/>
              </a:rPr>
              <a:t> but </a:t>
            </a:r>
            <a:r>
              <a:rPr lang="en-US" altLang="zh-TW" sz="2000" i="1" dirty="0">
                <a:latin typeface="Calibri" panose="020F0502020204030204" pitchFamily="34" charset="0"/>
              </a:rPr>
              <a:t>may</a:t>
            </a:r>
            <a:r>
              <a:rPr lang="en-US" altLang="zh-TW" sz="2000" dirty="0">
                <a:latin typeface="Calibri" panose="020F0502020204030204" pitchFamily="34" charset="0"/>
              </a:rPr>
              <a:t> is more common in formal, written English.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will/won’t/might/might not + be able to </a:t>
            </a:r>
            <a:r>
              <a:rPr lang="en-US" altLang="zh-TW" sz="2000" dirty="0" err="1">
                <a:latin typeface="Calibri" panose="020F0502020204030204" pitchFamily="34" charset="0"/>
              </a:rPr>
              <a:t>to</a:t>
            </a:r>
            <a:r>
              <a:rPr lang="en-US" altLang="zh-TW" sz="2000" dirty="0">
                <a:latin typeface="Calibri" panose="020F0502020204030204" pitchFamily="34" charset="0"/>
              </a:rPr>
              <a:t> make predictions about ability.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She probably </a:t>
            </a:r>
            <a:r>
              <a:rPr lang="en-US" altLang="zh-TW" sz="2000" b="1" i="1" dirty="0">
                <a:latin typeface="Calibri" panose="020F0502020204030204" pitchFamily="34" charset="0"/>
              </a:rPr>
              <a:t>won’t be able to </a:t>
            </a:r>
            <a:r>
              <a:rPr lang="en-US" altLang="zh-TW" sz="2000" i="1" dirty="0">
                <a:latin typeface="Calibri" panose="020F0502020204030204" pitchFamily="34" charset="0"/>
              </a:rPr>
              <a:t>come to the meeting.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We </a:t>
            </a:r>
            <a:r>
              <a:rPr lang="en-US" altLang="zh-TW" sz="2000" b="1" i="1" dirty="0">
                <a:latin typeface="Calibri" panose="020F0502020204030204" pitchFamily="34" charset="0"/>
              </a:rPr>
              <a:t>might be able to </a:t>
            </a:r>
            <a:r>
              <a:rPr lang="en-US" altLang="zh-TW" sz="2000" i="1" dirty="0">
                <a:latin typeface="Calibri" panose="020F0502020204030204" pitchFamily="34" charset="0"/>
              </a:rPr>
              <a:t>get a discount.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CE8195-5C90-4746-972D-58EA6251835B}"/>
              </a:ext>
            </a:extLst>
          </p:cNvPr>
          <p:cNvSpPr/>
          <p:nvPr/>
        </p:nvSpPr>
        <p:spPr>
          <a:xfrm>
            <a:off x="335345" y="4262078"/>
            <a:ext cx="257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1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2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4" action="ppaction://hlinksldjump"/>
              </a:rPr>
              <a:t>3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186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i="1" dirty="0">
                <a:latin typeface="Calibri" panose="020F0502020204030204" pitchFamily="34" charset="0"/>
              </a:rPr>
              <a:t>may/might</a:t>
            </a:r>
          </a:p>
        </p:txBody>
      </p:sp>
    </p:spTree>
    <p:extLst>
      <p:ext uri="{BB962C8B-B14F-4D97-AF65-F5344CB8AC3E}">
        <p14:creationId xmlns:p14="http://schemas.microsoft.com/office/powerpoint/2010/main" val="36005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2110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Future forms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C06E8B-6B69-4BDF-A281-E885D78D6979}"/>
              </a:ext>
            </a:extLst>
          </p:cNvPr>
          <p:cNvSpPr/>
          <p:nvPr/>
        </p:nvSpPr>
        <p:spPr>
          <a:xfrm>
            <a:off x="327484" y="844425"/>
            <a:ext cx="8511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We use different forms to talk about the future.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06E8B-6B69-4BDF-A281-E885D78D6979}"/>
              </a:ext>
            </a:extLst>
          </p:cNvPr>
          <p:cNvSpPr/>
          <p:nvPr/>
        </p:nvSpPr>
        <p:spPr>
          <a:xfrm>
            <a:off x="377142" y="1900952"/>
            <a:ext cx="851160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present continuous to talk about a fixed arrangement to do something at a specified (or understood) time in the future. We often use the present continuous when we have agreed to do something with another person, we have bought tickets for something, etc.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</a:t>
            </a:r>
            <a:r>
              <a:rPr lang="en-US" altLang="zh-TW" sz="2000" b="1" i="1" dirty="0">
                <a:latin typeface="Calibri" panose="020F0502020204030204" pitchFamily="34" charset="0"/>
              </a:rPr>
              <a:t>’m meeting </a:t>
            </a:r>
            <a:r>
              <a:rPr lang="en-US" altLang="zh-TW" sz="2000" i="1" dirty="0">
                <a:latin typeface="Calibri" panose="020F0502020204030204" pitchFamily="34" charset="0"/>
              </a:rPr>
              <a:t>my boss at 3.30.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We both have the meeting in our diary.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She’</a:t>
            </a:r>
            <a:r>
              <a:rPr lang="en-US" altLang="zh-TW" sz="2000" b="1" i="1" dirty="0">
                <a:latin typeface="Calibri" panose="020F0502020204030204" pitchFamily="34" charset="0"/>
              </a:rPr>
              <a:t>s flying</a:t>
            </a:r>
            <a:r>
              <a:rPr lang="en-US" altLang="zh-TW" sz="2000" i="1" dirty="0">
                <a:latin typeface="Calibri" panose="020F0502020204030204" pitchFamily="34" charset="0"/>
              </a:rPr>
              <a:t> to New York next week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She’s already got her ticket.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often use the present continuous to ask people about their plans, especially when we want to make an invitation.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A: </a:t>
            </a:r>
            <a:r>
              <a:rPr lang="en-US" altLang="zh-TW" sz="2000" b="1" i="1" dirty="0">
                <a:latin typeface="Calibri" panose="020F0502020204030204" pitchFamily="34" charset="0"/>
              </a:rPr>
              <a:t>Are</a:t>
            </a:r>
            <a:r>
              <a:rPr lang="en-US" altLang="zh-TW" sz="2000" i="1" dirty="0">
                <a:latin typeface="Calibri" panose="020F0502020204030204" pitchFamily="34" charset="0"/>
              </a:rPr>
              <a:t> you </a:t>
            </a:r>
            <a:r>
              <a:rPr lang="en-US" altLang="zh-TW" sz="2000" b="1" i="1" dirty="0">
                <a:latin typeface="Calibri" panose="020F0502020204030204" pitchFamily="34" charset="0"/>
              </a:rPr>
              <a:t>doing</a:t>
            </a:r>
            <a:r>
              <a:rPr lang="en-US" altLang="zh-TW" sz="2000" i="1" dirty="0">
                <a:latin typeface="Calibri" panose="020F0502020204030204" pitchFamily="34" charset="0"/>
              </a:rPr>
              <a:t> anything tonight?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B: No, not this evening.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A: Would you like to go and see a film?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15500" y="1252605"/>
            <a:ext cx="3057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</a:rPr>
              <a:t>present continuous</a:t>
            </a:r>
            <a:endParaRPr lang="zh-TW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7766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latin typeface="Calibri" panose="020F0502020204030204" pitchFamily="34" charset="0"/>
              </a:rPr>
              <a:t>will</a:t>
            </a:r>
            <a:endParaRPr lang="zh-TW" altLang="en-US" sz="2800" b="1" i="1" dirty="0"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ECE72-01E3-4441-B70A-66E9BB96B063}"/>
              </a:ext>
            </a:extLst>
          </p:cNvPr>
          <p:cNvSpPr/>
          <p:nvPr/>
        </p:nvSpPr>
        <p:spPr>
          <a:xfrm>
            <a:off x="327485" y="840299"/>
            <a:ext cx="8487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will </a:t>
            </a:r>
            <a:r>
              <a:rPr lang="en-US" altLang="zh-TW" sz="2000" dirty="0">
                <a:latin typeface="Calibri" panose="020F0502020204030204" pitchFamily="34" charset="0"/>
              </a:rPr>
              <a:t>+ infinitive without to for a decision made at the moment of speaking.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A: Have you sent Martin the email?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B: No – </a:t>
            </a:r>
            <a:r>
              <a:rPr lang="en-US" altLang="zh-TW" sz="2000" b="1" i="1" dirty="0">
                <a:latin typeface="Calibri" panose="020F0502020204030204" pitchFamily="34" charset="0"/>
              </a:rPr>
              <a:t>I’ll</a:t>
            </a:r>
            <a:r>
              <a:rPr lang="en-US" altLang="zh-TW" sz="2000" i="1" dirty="0">
                <a:latin typeface="Calibri" panose="020F0502020204030204" pitchFamily="34" charset="0"/>
              </a:rPr>
              <a:t> do it now.</a:t>
            </a:r>
          </a:p>
        </p:txBody>
      </p:sp>
    </p:spTree>
    <p:extLst>
      <p:ext uri="{BB962C8B-B14F-4D97-AF65-F5344CB8AC3E}">
        <p14:creationId xmlns:p14="http://schemas.microsoft.com/office/powerpoint/2010/main" val="18877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ECE72-01E3-4441-B70A-66E9BB96B063}"/>
              </a:ext>
            </a:extLst>
          </p:cNvPr>
          <p:cNvSpPr/>
          <p:nvPr/>
        </p:nvSpPr>
        <p:spPr>
          <a:xfrm>
            <a:off x="276113" y="819750"/>
            <a:ext cx="848739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</a:t>
            </a:r>
            <a:r>
              <a:rPr lang="en-US" altLang="zh-TW" sz="2000" i="1" dirty="0">
                <a:latin typeface="Calibri" panose="020F0502020204030204" pitchFamily="34" charset="0"/>
              </a:rPr>
              <a:t>going to </a:t>
            </a:r>
            <a:r>
              <a:rPr lang="en-US" altLang="zh-TW" sz="2000" dirty="0">
                <a:latin typeface="Calibri" panose="020F0502020204030204" pitchFamily="34" charset="0"/>
              </a:rPr>
              <a:t>+ infinitive for a plan or intention decided before the moment of speaking.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</a:t>
            </a:r>
            <a:r>
              <a:rPr lang="en-US" altLang="zh-TW" sz="2000" i="1" dirty="0">
                <a:latin typeface="Calibri" panose="020F0502020204030204" pitchFamily="34" charset="0"/>
              </a:rPr>
              <a:t>I’m </a:t>
            </a:r>
            <a:r>
              <a:rPr lang="en-US" altLang="zh-TW" sz="2000" b="1" i="1" dirty="0">
                <a:latin typeface="Calibri" panose="020F0502020204030204" pitchFamily="34" charset="0"/>
              </a:rPr>
              <a:t>going to look </a:t>
            </a:r>
            <a:r>
              <a:rPr lang="en-US" altLang="zh-TW" sz="2000" i="1" dirty="0">
                <a:latin typeface="Calibri" panose="020F0502020204030204" pitchFamily="34" charset="0"/>
              </a:rPr>
              <a:t>for</a:t>
            </a:r>
            <a:r>
              <a:rPr lang="en-US" altLang="zh-TW" sz="2000" b="1" i="1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a new job. </a:t>
            </a:r>
            <a:r>
              <a:rPr lang="en-US" altLang="zh-TW" sz="2000" dirty="0">
                <a:latin typeface="Calibri" panose="020F0502020204030204" pitchFamily="34" charset="0"/>
              </a:rPr>
              <a:t>(= This is my intention. I decided this a few days ago.)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Max has got a new job. We’</a:t>
            </a:r>
            <a:r>
              <a:rPr lang="en-US" altLang="zh-TW" sz="2000" b="1" i="1" dirty="0">
                <a:latin typeface="Calibri" panose="020F0502020204030204" pitchFamily="34" charset="0"/>
              </a:rPr>
              <a:t>re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going to organize </a:t>
            </a:r>
            <a:r>
              <a:rPr lang="en-US" altLang="zh-TW" sz="2000" i="1" dirty="0">
                <a:latin typeface="Calibri" panose="020F0502020204030204" pitchFamily="34" charset="0"/>
              </a:rPr>
              <a:t>a party for him to say goodbye. </a:t>
            </a:r>
            <a:r>
              <a:rPr lang="en-US" altLang="zh-TW" sz="2000" dirty="0">
                <a:latin typeface="Calibri" panose="020F0502020204030204" pitchFamily="34" charset="0"/>
              </a:rPr>
              <a:t>(= This is our idea, but we don’t have any fixed plans yet.)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 negative of </a:t>
            </a:r>
            <a:r>
              <a:rPr lang="en-US" altLang="zh-TW" sz="2000" i="1" dirty="0">
                <a:latin typeface="Calibri" panose="020F0502020204030204" pitchFamily="34" charset="0"/>
              </a:rPr>
              <a:t>going to </a:t>
            </a:r>
            <a:r>
              <a:rPr lang="en-US" altLang="zh-TW" sz="2000" dirty="0">
                <a:latin typeface="Calibri" panose="020F0502020204030204" pitchFamily="34" charset="0"/>
              </a:rPr>
              <a:t>is </a:t>
            </a:r>
            <a:r>
              <a:rPr lang="en-US" altLang="zh-TW" sz="2000" i="1" dirty="0">
                <a:latin typeface="Calibri" panose="020F0502020204030204" pitchFamily="34" charset="0"/>
              </a:rPr>
              <a:t>not going to</a:t>
            </a:r>
            <a:r>
              <a:rPr lang="en-US" altLang="zh-TW" sz="2000" dirty="0">
                <a:latin typeface="Calibri" panose="020F0502020204030204" pitchFamily="34" charset="0"/>
              </a:rPr>
              <a:t>. We don’t normally make the infinitive negative.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</a:t>
            </a:r>
            <a:r>
              <a:rPr lang="en-US" altLang="zh-TW" sz="2000" i="1" dirty="0">
                <a:latin typeface="Calibri" panose="020F0502020204030204" pitchFamily="34" charset="0"/>
              </a:rPr>
              <a:t>He</a:t>
            </a:r>
            <a:r>
              <a:rPr lang="en-US" altLang="zh-TW" sz="2000" b="1" i="1" dirty="0">
                <a:latin typeface="Calibri" panose="020F0502020204030204" pitchFamily="34" charset="0"/>
              </a:rPr>
              <a:t>’s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not going to </a:t>
            </a:r>
            <a:r>
              <a:rPr lang="en-US" altLang="zh-TW" sz="2000" i="1" dirty="0">
                <a:latin typeface="Calibri" panose="020F0502020204030204" pitchFamily="34" charset="0"/>
              </a:rPr>
              <a:t>come. </a:t>
            </a:r>
            <a:r>
              <a:rPr lang="en-US" altLang="zh-TW" sz="2000" dirty="0">
                <a:latin typeface="Calibri" panose="020F0502020204030204" pitchFamily="34" charset="0"/>
              </a:rPr>
              <a:t>(not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i="1" strike="sngStrike" dirty="0">
                <a:latin typeface="Calibri" panose="020F0502020204030204" pitchFamily="34" charset="0"/>
              </a:rPr>
              <a:t>He’s going to not come</a:t>
            </a:r>
            <a:r>
              <a:rPr lang="en-US" altLang="zh-TW" sz="2000" i="1" dirty="0">
                <a:latin typeface="Calibri" panose="020F0502020204030204" pitchFamily="34" charset="0"/>
              </a:rPr>
              <a:t>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  <a:endParaRPr lang="zh-TW" altLang="en-US" sz="2000" dirty="0"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make questions with </a:t>
            </a:r>
            <a:r>
              <a:rPr lang="en-US" altLang="zh-TW" sz="2000" i="1" dirty="0">
                <a:latin typeface="Calibri" panose="020F0502020204030204" pitchFamily="34" charset="0"/>
              </a:rPr>
              <a:t>going to</a:t>
            </a:r>
            <a:r>
              <a:rPr lang="en-US" altLang="zh-TW" sz="2000" dirty="0">
                <a:latin typeface="Calibri" panose="020F0502020204030204" pitchFamily="34" charset="0"/>
              </a:rPr>
              <a:t>, we use </a:t>
            </a:r>
            <a:r>
              <a:rPr lang="en-US" altLang="zh-TW" sz="2000" i="1" dirty="0">
                <a:latin typeface="Calibri" panose="020F0502020204030204" pitchFamily="34" charset="0"/>
              </a:rPr>
              <a:t>are you going to …</a:t>
            </a:r>
            <a:r>
              <a:rPr lang="en-US" altLang="zh-TW" sz="2000" dirty="0">
                <a:latin typeface="Calibri" panose="020F0502020204030204" pitchFamily="34" charset="0"/>
              </a:rPr>
              <a:t> , </a:t>
            </a:r>
            <a:r>
              <a:rPr lang="en-US" altLang="zh-TW" sz="2000" i="1" dirty="0">
                <a:latin typeface="Calibri" panose="020F0502020204030204" pitchFamily="34" charset="0"/>
              </a:rPr>
              <a:t>is she going to </a:t>
            </a:r>
            <a:r>
              <a:rPr lang="en-US" altLang="zh-TW" sz="2000" dirty="0">
                <a:latin typeface="Calibri" panose="020F0502020204030204" pitchFamily="34" charset="0"/>
              </a:rPr>
              <a:t>… , etc.</a:t>
            </a:r>
          </a:p>
          <a:p>
            <a:pPr marL="360363" indent="-360363">
              <a:spcBef>
                <a:spcPts val="600"/>
              </a:spcBef>
              <a:tabLst>
                <a:tab pos="0" algn="l"/>
              </a:tabLst>
            </a:pPr>
            <a:r>
              <a:rPr lang="en-US" altLang="zh-TW" sz="2000" i="1" dirty="0">
                <a:latin typeface="Calibri" panose="020F0502020204030204" pitchFamily="34" charset="0"/>
              </a:rPr>
              <a:t>		</a:t>
            </a:r>
            <a:r>
              <a:rPr lang="en-US" altLang="zh-TW" sz="2000" b="1" i="1" dirty="0">
                <a:latin typeface="Calibri" panose="020F0502020204030204" pitchFamily="34" charset="0"/>
              </a:rPr>
              <a:t>Are </a:t>
            </a:r>
            <a:r>
              <a:rPr lang="en-US" altLang="zh-TW" sz="2000" i="1" dirty="0">
                <a:latin typeface="Calibri" panose="020F0502020204030204" pitchFamily="34" charset="0"/>
              </a:rPr>
              <a:t>you </a:t>
            </a:r>
            <a:r>
              <a:rPr lang="en-US" altLang="zh-TW" sz="2000" b="1" i="1" dirty="0">
                <a:latin typeface="Calibri" panose="020F0502020204030204" pitchFamily="34" charset="0"/>
              </a:rPr>
              <a:t>going to </a:t>
            </a:r>
            <a:r>
              <a:rPr lang="en-US" altLang="zh-TW" sz="2000" i="1" dirty="0">
                <a:latin typeface="Calibri" panose="020F0502020204030204" pitchFamily="34" charset="0"/>
              </a:rPr>
              <a:t>send me the report soon?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can say </a:t>
            </a:r>
            <a:r>
              <a:rPr lang="en-US" altLang="zh-TW" sz="2000" i="1" dirty="0">
                <a:latin typeface="Calibri" panose="020F0502020204030204" pitchFamily="34" charset="0"/>
              </a:rPr>
              <a:t>going to go</a:t>
            </a:r>
            <a:r>
              <a:rPr lang="en-US" altLang="zh-TW" sz="2000" dirty="0">
                <a:latin typeface="Calibri" panose="020F0502020204030204" pitchFamily="34" charset="0"/>
              </a:rPr>
              <a:t>, but some people prefer to say simply </a:t>
            </a:r>
            <a:r>
              <a:rPr lang="en-US" altLang="zh-TW" sz="2000" i="1" dirty="0">
                <a:latin typeface="Calibri" panose="020F0502020204030204" pitchFamily="34" charset="0"/>
              </a:rPr>
              <a:t>going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I’m </a:t>
            </a:r>
            <a:r>
              <a:rPr lang="en-US" altLang="zh-TW" sz="2000" b="1" i="1" dirty="0">
                <a:latin typeface="Calibri" panose="020F0502020204030204" pitchFamily="34" charset="0"/>
              </a:rPr>
              <a:t>going to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go</a:t>
            </a:r>
            <a:r>
              <a:rPr lang="en-US" altLang="zh-TW" sz="2000" i="1" dirty="0">
                <a:latin typeface="Calibri" panose="020F0502020204030204" pitchFamily="34" charset="0"/>
              </a:rPr>
              <a:t> to the dentist later.</a:t>
            </a:r>
          </a:p>
          <a:p>
            <a:pPr marL="360363" indent="-360363"/>
            <a:r>
              <a:rPr lang="en-US" altLang="zh-TW" sz="2000" i="1" dirty="0">
                <a:latin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or I’m going to the dentist …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77661"/>
            <a:ext cx="1421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i="1" dirty="0">
                <a:latin typeface="Calibri" panose="020F0502020204030204" pitchFamily="34" charset="0"/>
              </a:rPr>
              <a:t>going to</a:t>
            </a:r>
          </a:p>
        </p:txBody>
      </p:sp>
    </p:spTree>
    <p:extLst>
      <p:ext uri="{BB962C8B-B14F-4D97-AF65-F5344CB8AC3E}">
        <p14:creationId xmlns:p14="http://schemas.microsoft.com/office/powerpoint/2010/main" val="18877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162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ECE72-01E3-4441-B70A-66E9BB96B063}"/>
              </a:ext>
            </a:extLst>
          </p:cNvPr>
          <p:cNvSpPr/>
          <p:nvPr/>
        </p:nvSpPr>
        <p:spPr>
          <a:xfrm>
            <a:off x="306937" y="953314"/>
            <a:ext cx="848739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present simple for an event that follows a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regular schedule or timetable, like the time of trains,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flights, etc.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My flight </a:t>
            </a:r>
            <a:r>
              <a:rPr lang="en-US" altLang="zh-TW" sz="2000" b="1" i="1" dirty="0">
                <a:latin typeface="Calibri" panose="020F0502020204030204" pitchFamily="34" charset="0"/>
              </a:rPr>
              <a:t>leaves </a:t>
            </a:r>
            <a:r>
              <a:rPr lang="en-US" altLang="zh-TW" sz="2000" i="1" dirty="0">
                <a:latin typeface="Calibri" panose="020F0502020204030204" pitchFamily="34" charset="0"/>
              </a:rPr>
              <a:t>at 6.34 am.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My class </a:t>
            </a:r>
            <a:r>
              <a:rPr lang="en-US" altLang="zh-TW" sz="2000" b="1" i="1" dirty="0">
                <a:latin typeface="Calibri" panose="020F0502020204030204" pitchFamily="34" charset="0"/>
              </a:rPr>
              <a:t>finishes</a:t>
            </a:r>
            <a:r>
              <a:rPr lang="en-US" altLang="zh-TW" sz="2000" i="1" dirty="0">
                <a:latin typeface="Calibri" panose="020F0502020204030204" pitchFamily="34" charset="0"/>
              </a:rPr>
              <a:t> at 9.30 pm.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don’t normally use the present simple to talk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about an arrangement with other people. We use the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present continuous or </a:t>
            </a:r>
            <a:r>
              <a:rPr lang="en-US" altLang="zh-TW" sz="2000" i="1" dirty="0">
                <a:latin typeface="Calibri" panose="020F0502020204030204" pitchFamily="34" charset="0"/>
              </a:rPr>
              <a:t>going to </a:t>
            </a:r>
            <a:r>
              <a:rPr lang="en-US" altLang="zh-TW" sz="2000" dirty="0">
                <a:latin typeface="Calibri" panose="020F0502020204030204" pitchFamily="34" charset="0"/>
              </a:rPr>
              <a:t>instead.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We’</a:t>
            </a:r>
            <a:r>
              <a:rPr lang="en-US" altLang="zh-TW" sz="2000" b="1" i="1" dirty="0">
                <a:latin typeface="Calibri" panose="020F0502020204030204" pitchFamily="34" charset="0"/>
              </a:rPr>
              <a:t>re </a:t>
            </a:r>
            <a:r>
              <a:rPr lang="en-US" altLang="zh-TW" sz="2000" i="1" dirty="0">
                <a:latin typeface="Calibri" panose="020F0502020204030204" pitchFamily="34" charset="0"/>
              </a:rPr>
              <a:t>all </a:t>
            </a:r>
            <a:r>
              <a:rPr lang="en-US" altLang="zh-TW" sz="2000" b="1" i="1" dirty="0">
                <a:latin typeface="Calibri" panose="020F0502020204030204" pitchFamily="34" charset="0"/>
              </a:rPr>
              <a:t>meeting</a:t>
            </a:r>
            <a:r>
              <a:rPr lang="en-US" altLang="zh-TW" sz="2000" i="1" dirty="0">
                <a:latin typeface="Calibri" panose="020F0502020204030204" pitchFamily="34" charset="0"/>
              </a:rPr>
              <a:t> in the square at 8 pm.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not </a:t>
            </a:r>
            <a:r>
              <a:rPr lang="en-US" altLang="zh-TW" sz="2000" i="1" strike="sngStrike" dirty="0">
                <a:latin typeface="Calibri" panose="020F0502020204030204" pitchFamily="34" charset="0"/>
              </a:rPr>
              <a:t>We all meet in the square at 8 pm.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CE8195-5C90-4746-972D-58EA6251835B}"/>
              </a:ext>
            </a:extLst>
          </p:cNvPr>
          <p:cNvSpPr/>
          <p:nvPr/>
        </p:nvSpPr>
        <p:spPr>
          <a:xfrm>
            <a:off x="327487" y="4045013"/>
            <a:ext cx="257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4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5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4" action="ppaction://hlinksldjump"/>
              </a:rPr>
              <a:t>6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77661"/>
            <a:ext cx="238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present simple</a:t>
            </a:r>
          </a:p>
        </p:txBody>
      </p:sp>
    </p:spTree>
    <p:extLst>
      <p:ext uri="{BB962C8B-B14F-4D97-AF65-F5344CB8AC3E}">
        <p14:creationId xmlns:p14="http://schemas.microsoft.com/office/powerpoint/2010/main" val="18877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163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877836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the mistakes in these sentences.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D04B1E-C2AB-4D85-9252-9365DF6F0EB7}"/>
              </a:ext>
            </a:extLst>
          </p:cNvPr>
          <p:cNvSpPr/>
          <p:nvPr/>
        </p:nvSpPr>
        <p:spPr>
          <a:xfrm>
            <a:off x="316198" y="266775"/>
            <a:ext cx="1608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箭號: 迴轉箭號 1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8EF5D49-4D89-46CF-87A9-EA0884DE1AED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F04FF-3162-4CFC-8196-AED89BAB7FFD}"/>
              </a:ext>
            </a:extLst>
          </p:cNvPr>
          <p:cNvSpPr/>
          <p:nvPr/>
        </p:nvSpPr>
        <p:spPr>
          <a:xfrm>
            <a:off x="698828" y="1385886"/>
            <a:ext cx="803661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They might to go out for a meal later.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James definitely will be late to the meeting.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She </a:t>
            </a:r>
            <a:r>
              <a:rPr lang="en-US" altLang="zh-TW" sz="2000" dirty="0" err="1">
                <a:latin typeface="Calibri" panose="020F0502020204030204" pitchFamily="34" charset="0"/>
              </a:rPr>
              <a:t>willn’t</a:t>
            </a:r>
            <a:r>
              <a:rPr lang="en-US" altLang="zh-TW" sz="2000" dirty="0">
                <a:latin typeface="Calibri" panose="020F0502020204030204" pitchFamily="34" charset="0"/>
              </a:rPr>
              <a:t> spend a lot of money on my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birthday present.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Some students mayn’t pass their exams.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I think you’ll to find a new job soon.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	 My parents won’t probably like the film.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	I’m sure you’ll able to ski after a few lessons.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 	</a:t>
            </a:r>
            <a:r>
              <a:rPr lang="en-US" altLang="zh-TW" sz="2000" dirty="0" err="1">
                <a:latin typeface="Calibri" panose="020F0502020204030204" pitchFamily="34" charset="0"/>
              </a:rPr>
              <a:t>Robots’ll</a:t>
            </a:r>
            <a:r>
              <a:rPr lang="en-US" altLang="zh-TW" sz="2000" dirty="0">
                <a:latin typeface="Calibri" panose="020F0502020204030204" pitchFamily="34" charset="0"/>
              </a:rPr>
              <a:t> help us with our household jobs.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4970946" y="142272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might go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7200D4-94F5-4417-9C06-88DAC53A57D4}"/>
              </a:ext>
            </a:extLst>
          </p:cNvPr>
          <p:cNvSpPr/>
          <p:nvPr/>
        </p:nvSpPr>
        <p:spPr>
          <a:xfrm>
            <a:off x="5643262" y="1827404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James will definitely be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6961332" y="2187252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She won’t spend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5357176" y="2546279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may not pass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4853742" y="2940721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you’ll find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5357176" y="3306566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probably won’t like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5788691" y="368957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you’ll be able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5542111" y="4118225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Robots will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05A976942914D8C47500309BAAB42" ma:contentTypeVersion="13" ma:contentTypeDescription="Create a new document." ma:contentTypeScope="" ma:versionID="76a869e2e2cb00439654ed8068af3190">
  <xsd:schema xmlns:xsd="http://www.w3.org/2001/XMLSchema" xmlns:xs="http://www.w3.org/2001/XMLSchema" xmlns:p="http://schemas.microsoft.com/office/2006/metadata/properties" xmlns:ns2="38402b1a-2a58-4779-8ffc-45f26778c642" xmlns:ns3="620fd902-6ce2-4798-8959-67067f749378" targetNamespace="http://schemas.microsoft.com/office/2006/metadata/properties" ma:root="true" ma:fieldsID="1b993a0b5119861cce5ab9b4e23ab3d6" ns2:_="" ns3:_="">
    <xsd:import namespace="38402b1a-2a58-4779-8ffc-45f26778c642"/>
    <xsd:import namespace="620fd902-6ce2-4798-8959-67067f7493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2b1a-2a58-4779-8ffc-45f26778c6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fd902-6ce2-4798-8959-67067f74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69D66A-3568-4AFA-9EFF-31E5242C6143}"/>
</file>

<file path=customXml/itemProps2.xml><?xml version="1.0" encoding="utf-8"?>
<ds:datastoreItem xmlns:ds="http://schemas.openxmlformats.org/officeDocument/2006/customXml" ds:itemID="{9CB73C71-6176-436D-A5CD-4647E6010649}"/>
</file>

<file path=customXml/itemProps3.xml><?xml version="1.0" encoding="utf-8"?>
<ds:datastoreItem xmlns:ds="http://schemas.openxmlformats.org/officeDocument/2006/customXml" ds:itemID="{53975DDA-A8A0-42CE-8227-9D5DC53AA0A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606</Words>
  <Application>Microsoft Office PowerPoint</Application>
  <PresentationFormat>如螢幕大小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Segoe Print</vt:lpstr>
      <vt:lpstr>Wingdings 3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Liang, Karen</dc:creator>
  <cp:lastModifiedBy>Liang, Karen</cp:lastModifiedBy>
  <cp:revision>40</cp:revision>
  <dcterms:created xsi:type="dcterms:W3CDTF">2018-12-07T06:35:16Z</dcterms:created>
  <dcterms:modified xsi:type="dcterms:W3CDTF">2018-12-31T15:22:19Z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0x01010066D05A976942914D8C47500309BAAB42</vt:lpwstr>
  </property>
</Properties>
</file>