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44" r:id="rId3"/>
    <p:sldId id="448" r:id="rId4"/>
    <p:sldId id="446" r:id="rId5"/>
    <p:sldId id="447" r:id="rId6"/>
    <p:sldId id="450" r:id="rId7"/>
    <p:sldId id="445" r:id="rId8"/>
    <p:sldId id="387" r:id="rId9"/>
    <p:sldId id="408" r:id="rId10"/>
    <p:sldId id="437" r:id="rId11"/>
    <p:sldId id="438" r:id="rId12"/>
    <p:sldId id="439" r:id="rId13"/>
    <p:sldId id="440" r:id="rId14"/>
    <p:sldId id="44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63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3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9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31F4ED-FE99-4170-A0B1-AEE9733DEBCF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3EFF55-7F39-467B-BF25-DE4F283294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BFCB10-36EC-4B0E-BC93-9DA63D45935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8" y="6280005"/>
            <a:ext cx="957373" cy="3954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388BB10-C37F-4A2A-B21C-7A9379990D9B}"/>
              </a:ext>
            </a:extLst>
          </p:cNvPr>
          <p:cNvSpPr/>
          <p:nvPr userDrawn="1"/>
        </p:nvSpPr>
        <p:spPr>
          <a:xfrm>
            <a:off x="1406992" y="6308725"/>
            <a:ext cx="640871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TW" sz="8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__________________________________________________________________________________________________________________</a:t>
            </a:r>
          </a:p>
          <a:p>
            <a:pPr>
              <a:lnSpc>
                <a:spcPts val="900"/>
              </a:lnSpc>
            </a:pPr>
            <a:r>
              <a:rPr lang="en-US" altLang="zh-TW" sz="8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Geographic Learning, a Cengage Company. © 2019 Cengage Learning, Inc. ALL RIGHTS RESERVED. This presentation tool is for teaching purpose only. May not be scanned, copied or duplicated, or posted to a publicly accessible website, in whole or in part.</a:t>
            </a:r>
            <a:endParaRPr lang="zh-TW" altLang="en-US" sz="850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B770190-E0E7-4DE3-8ECF-627E46633FE3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0E81867-320F-4CAF-819B-A23A7DD357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6821"/>
            <a:ext cx="9144000" cy="10325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435B09-8C64-481A-9D22-E54C76BEE0CF}"/>
              </a:ext>
            </a:extLst>
          </p:cNvPr>
          <p:cNvSpPr/>
          <p:nvPr/>
        </p:nvSpPr>
        <p:spPr>
          <a:xfrm>
            <a:off x="821127" y="166042"/>
            <a:ext cx="78874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8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 SUMMARY </a:t>
            </a:r>
            <a:r>
              <a:rPr lang="en-US" altLang="zh-TW" sz="3800" dirty="0">
                <a:latin typeface="Calibri" panose="020F0502020204030204" pitchFamily="34" charset="0"/>
                <a:cs typeface="Calibri" panose="020F0502020204030204" pitchFamily="34" charset="0"/>
              </a:rPr>
              <a:t>UNIT 5</a:t>
            </a:r>
            <a:endParaRPr lang="zh-TW" alt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B6FE7B-6147-4DC8-B04C-E1A6F44EA7A5}"/>
              </a:ext>
            </a:extLst>
          </p:cNvPr>
          <p:cNvSpPr/>
          <p:nvPr/>
        </p:nvSpPr>
        <p:spPr>
          <a:xfrm>
            <a:off x="316198" y="1136423"/>
            <a:ext cx="8468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Modal verbs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BEEBE9-699F-457D-9DD3-12FA96C359A3}"/>
              </a:ext>
            </a:extLst>
          </p:cNvPr>
          <p:cNvSpPr/>
          <p:nvPr/>
        </p:nvSpPr>
        <p:spPr>
          <a:xfrm>
            <a:off x="315088" y="2372693"/>
            <a:ext cx="8468572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modal verbs like </a:t>
            </a:r>
            <a:r>
              <a:rPr lang="en-US" altLang="zh-TW" sz="2000" i="1" dirty="0">
                <a:latin typeface="Calibri" panose="020F0502020204030204" pitchFamily="34" charset="0"/>
              </a:rPr>
              <a:t>must, can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should </a:t>
            </a:r>
            <a:r>
              <a:rPr lang="en-US" altLang="zh-TW" sz="2000" dirty="0">
                <a:latin typeface="Calibri" panose="020F0502020204030204" pitchFamily="34" charset="0"/>
              </a:rPr>
              <a:t>with the infinitive without to. We use the same form for all persons (</a:t>
            </a:r>
            <a:r>
              <a:rPr lang="en-US" altLang="zh-TW" sz="2000" i="1" dirty="0">
                <a:latin typeface="Calibri" panose="020F0502020204030204" pitchFamily="34" charset="0"/>
              </a:rPr>
              <a:t>I, you, he/she/it</a:t>
            </a:r>
            <a:r>
              <a:rPr lang="en-US" altLang="zh-TW" sz="2000" dirty="0">
                <a:latin typeface="Calibri" panose="020F0502020204030204" pitchFamily="34" charset="0"/>
              </a:rPr>
              <a:t>, etc.) and we don’t need to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use a form of do to make questions or negatives.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can</a:t>
            </a:r>
            <a:r>
              <a:rPr lang="en-US" altLang="zh-TW" sz="2000" i="1" dirty="0">
                <a:latin typeface="Calibri" panose="020F0502020204030204" pitchFamily="34" charset="0"/>
              </a:rPr>
              <a:t> leave your bag here.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mustn’t</a:t>
            </a:r>
            <a:r>
              <a:rPr lang="en-US" altLang="zh-TW" sz="2000" i="1" dirty="0">
                <a:latin typeface="Calibri" panose="020F0502020204030204" pitchFamily="34" charset="0"/>
              </a:rPr>
              <a:t> leave your bag here.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Should </a:t>
            </a:r>
            <a:r>
              <a:rPr lang="en-US" altLang="zh-TW" sz="2000" i="1" dirty="0">
                <a:latin typeface="Calibri" panose="020F0502020204030204" pitchFamily="34" charset="0"/>
              </a:rPr>
              <a:t>I leave my bag here?</a:t>
            </a:r>
          </a:p>
          <a:p>
            <a:pPr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Have to </a:t>
            </a:r>
            <a:r>
              <a:rPr lang="en-US" altLang="zh-TW" sz="2000" dirty="0">
                <a:latin typeface="Calibri" panose="020F0502020204030204" pitchFamily="34" charset="0"/>
              </a:rPr>
              <a:t>and </a:t>
            </a:r>
            <a:r>
              <a:rPr lang="en-US" altLang="zh-TW" sz="2000" i="1" dirty="0">
                <a:latin typeface="Calibri" panose="020F0502020204030204" pitchFamily="34" charset="0"/>
              </a:rPr>
              <a:t>be allowed to </a:t>
            </a:r>
            <a:r>
              <a:rPr lang="en-US" altLang="zh-TW" sz="2000" dirty="0">
                <a:latin typeface="Calibri" panose="020F0502020204030204" pitchFamily="34" charset="0"/>
              </a:rPr>
              <a:t>have similar meanings to modal verbs, but they do not have the same grammar. We use a form of </a:t>
            </a:r>
            <a:r>
              <a:rPr lang="en-US" altLang="zh-TW" sz="2000" i="1" dirty="0">
                <a:latin typeface="Calibri" panose="020F0502020204030204" pitchFamily="34" charset="0"/>
              </a:rPr>
              <a:t>do </a:t>
            </a:r>
            <a:r>
              <a:rPr lang="en-US" altLang="zh-TW" sz="2000" dirty="0">
                <a:latin typeface="Calibri" panose="020F0502020204030204" pitchFamily="34" charset="0"/>
              </a:rPr>
              <a:t>to make questions and negatives with </a:t>
            </a:r>
            <a:r>
              <a:rPr lang="en-US" altLang="zh-TW" sz="2000" i="1" dirty="0">
                <a:latin typeface="Calibri" panose="020F0502020204030204" pitchFamily="34" charset="0"/>
              </a:rPr>
              <a:t>have</a:t>
            </a:r>
            <a:r>
              <a:rPr lang="en-US" altLang="zh-TW" sz="2000" dirty="0">
                <a:latin typeface="Calibri" panose="020F0502020204030204" pitchFamily="34" charset="0"/>
              </a:rPr>
              <a:t> to.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B6FE7B-6147-4DC8-B04C-E1A6F44EA7A5}"/>
              </a:ext>
            </a:extLst>
          </p:cNvPr>
          <p:cNvSpPr/>
          <p:nvPr/>
        </p:nvSpPr>
        <p:spPr>
          <a:xfrm>
            <a:off x="324760" y="1771708"/>
            <a:ext cx="8468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dirty="0">
                <a:latin typeface="Calibri" panose="020F0502020204030204" pitchFamily="34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45101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165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Read the signs. Complete the sentences with the correct modal form. Write all the possible answers.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箭號: 迴轉箭號 1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59427E4-1C70-4212-A174-48299B1C90F7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925337-6ECF-4925-8F46-1BFA9DB05B80}"/>
              </a:ext>
            </a:extLst>
          </p:cNvPr>
          <p:cNvSpPr/>
          <p:nvPr/>
        </p:nvSpPr>
        <p:spPr>
          <a:xfrm>
            <a:off x="655888" y="1075890"/>
            <a:ext cx="8058652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	</a:t>
            </a:r>
            <a:r>
              <a:rPr lang="en-US" altLang="zh-TW" sz="2000" b="1" dirty="0">
                <a:latin typeface="Calibri" panose="020F0502020204030204" pitchFamily="34" charset="0"/>
              </a:rPr>
              <a:t>TICKETS NEEDED BEFORE ENTRY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You ____________ / ____________ buy a ticket before you enter.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	</a:t>
            </a:r>
            <a:r>
              <a:rPr lang="en-US" altLang="zh-TW" sz="2000" b="1" dirty="0">
                <a:latin typeface="Calibri" panose="020F0502020204030204" pitchFamily="34" charset="0"/>
              </a:rPr>
              <a:t>TABLETS AND PHONES ALLOWED ON THIS FLIGHT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You _________________ switch off your tablets or phones on this flight.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	</a:t>
            </a:r>
            <a:r>
              <a:rPr lang="en-US" altLang="zh-TW" sz="2000" b="1" dirty="0">
                <a:latin typeface="Calibri" panose="020F0502020204030204" pitchFamily="34" charset="0"/>
              </a:rPr>
              <a:t>NO PARKING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You _________________ / _____________ /_____________ park here.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	</a:t>
            </a:r>
            <a:r>
              <a:rPr lang="en-US" altLang="zh-TW" sz="2000" b="1" dirty="0">
                <a:latin typeface="Calibri" panose="020F0502020204030204" pitchFamily="34" charset="0"/>
              </a:rPr>
              <a:t>THIS FILM IS NOT RECOMMENDED FOR CHILDREN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Children ____________ see this film.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	</a:t>
            </a:r>
            <a:r>
              <a:rPr lang="en-US" altLang="zh-TW" sz="2000" b="1" dirty="0">
                <a:latin typeface="Calibri" panose="020F0502020204030204" pitchFamily="34" charset="0"/>
              </a:rPr>
              <a:t>EXAM IN PROGRESS: BE QUIET!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b="1" dirty="0">
                <a:latin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</a:rPr>
              <a:t>You ____________ / ____________ speak quietly.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	</a:t>
            </a:r>
            <a:r>
              <a:rPr lang="en-US" altLang="zh-TW" sz="2000" b="1" dirty="0">
                <a:latin typeface="Calibri" panose="020F0502020204030204" pitchFamily="34" charset="0"/>
              </a:rPr>
              <a:t>SERVICE INCLUDED: TIP NOT NECESSARY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You ______________ leave a tip in this restaurant.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7 	</a:t>
            </a:r>
            <a:r>
              <a:rPr lang="en-US" altLang="zh-TW" sz="2000" b="1" dirty="0">
                <a:latin typeface="Calibri" panose="020F0502020204030204" pitchFamily="34" charset="0"/>
              </a:rPr>
              <a:t>NO ENTRY EXCEPT FOR CYCLISTS</a:t>
            </a:r>
          </a:p>
          <a:p>
            <a:pPr marL="363538" indent="-363538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	You ________________ /________ /____________ ride your bicycle here.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1670644" y="145615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must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CF3604-BCAA-42AB-98F6-0D0D34D21BA1}"/>
              </a:ext>
            </a:extLst>
          </p:cNvPr>
          <p:cNvSpPr/>
          <p:nvPr/>
        </p:nvSpPr>
        <p:spPr>
          <a:xfrm>
            <a:off x="3401395" y="1477419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8E097A-0E87-4507-A645-5F8AD2414A4B}"/>
              </a:ext>
            </a:extLst>
          </p:cNvPr>
          <p:cNvSpPr/>
          <p:nvPr/>
        </p:nvSpPr>
        <p:spPr>
          <a:xfrm>
            <a:off x="1415565" y="2034196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needn’t / don’t have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86713D-001C-4A26-B059-B41BDF7C091A}"/>
              </a:ext>
            </a:extLst>
          </p:cNvPr>
          <p:cNvSpPr/>
          <p:nvPr/>
        </p:nvSpPr>
        <p:spPr>
          <a:xfrm>
            <a:off x="1571280" y="2845613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aren’t allowed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94E024-91F1-4040-BE74-91163D4E7482}"/>
              </a:ext>
            </a:extLst>
          </p:cNvPr>
          <p:cNvSpPr/>
          <p:nvPr/>
        </p:nvSpPr>
        <p:spPr>
          <a:xfrm>
            <a:off x="4400050" y="2813445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can’t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DF252D-4800-41F4-ACB5-69628A8344A2}"/>
              </a:ext>
            </a:extLst>
          </p:cNvPr>
          <p:cNvSpPr/>
          <p:nvPr/>
        </p:nvSpPr>
        <p:spPr>
          <a:xfrm>
            <a:off x="5982405" y="281653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mustn’t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F3BF9C2-82E5-4D9A-AC81-E51D7F500BAB}"/>
              </a:ext>
            </a:extLst>
          </p:cNvPr>
          <p:cNvSpPr/>
          <p:nvPr/>
        </p:nvSpPr>
        <p:spPr>
          <a:xfrm>
            <a:off x="2172761" y="3518800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shouldn’t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09CCF94-D82E-491C-B00B-115DE7D4043F}"/>
              </a:ext>
            </a:extLst>
          </p:cNvPr>
          <p:cNvSpPr/>
          <p:nvPr/>
        </p:nvSpPr>
        <p:spPr>
          <a:xfrm>
            <a:off x="1809585" y="422088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must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9CCF94-D82E-491C-B00B-115DE7D4043F}"/>
              </a:ext>
            </a:extLst>
          </p:cNvPr>
          <p:cNvSpPr/>
          <p:nvPr/>
        </p:nvSpPr>
        <p:spPr>
          <a:xfrm>
            <a:off x="3510435" y="4218589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9CCF94-D82E-491C-B00B-115DE7D4043F}"/>
              </a:ext>
            </a:extLst>
          </p:cNvPr>
          <p:cNvSpPr/>
          <p:nvPr/>
        </p:nvSpPr>
        <p:spPr>
          <a:xfrm>
            <a:off x="1522148" y="4864575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don’t have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9CCF94-D82E-491C-B00B-115DE7D4043F}"/>
              </a:ext>
            </a:extLst>
          </p:cNvPr>
          <p:cNvSpPr/>
          <p:nvPr/>
        </p:nvSpPr>
        <p:spPr>
          <a:xfrm>
            <a:off x="1501598" y="557624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aren’t allowed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9CCF94-D82E-491C-B00B-115DE7D4043F}"/>
              </a:ext>
            </a:extLst>
          </p:cNvPr>
          <p:cNvSpPr/>
          <p:nvPr/>
        </p:nvSpPr>
        <p:spPr>
          <a:xfrm>
            <a:off x="3817347" y="5565965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can’t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9CCF94-D82E-491C-B00B-115DE7D4043F}"/>
              </a:ext>
            </a:extLst>
          </p:cNvPr>
          <p:cNvSpPr/>
          <p:nvPr/>
        </p:nvSpPr>
        <p:spPr>
          <a:xfrm>
            <a:off x="4983482" y="5537492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mustn’t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165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Complete the text with modal verbs and the verb in brackets. Use affirmative and negative forms of the modal verbs.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迴轉箭號 19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5CEC66D-E4AE-4C16-BA26-993EA32B8343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A11390-17AD-4B88-9F7F-E52F73C3BC09}"/>
              </a:ext>
            </a:extLst>
          </p:cNvPr>
          <p:cNvSpPr/>
          <p:nvPr/>
        </p:nvSpPr>
        <p:spPr>
          <a:xfrm>
            <a:off x="688202" y="1186786"/>
            <a:ext cx="80369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School dinners are very popular in the UK. Most children 1 ______________  (pay) for school dinners, but they don’t cost a lot. However, poorer families</a:t>
            </a:r>
          </a:p>
          <a:p>
            <a:pPr marL="363538" indent="-363538"/>
            <a:r>
              <a:rPr lang="en-US" altLang="zh-TW" sz="2000" dirty="0">
                <a:latin typeface="Calibri" panose="020F0502020204030204" pitchFamily="34" charset="0"/>
              </a:rPr>
              <a:t>2 _________________ (pay) – the school dinners are free.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There are strict rules about school dinners. For example, every meal 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3 ______________ (include) meat or fish, fruit and vegetables and bread, potatoes and other cereals. Another rule is that school canteens 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4 ______________ (sell) food and drinks with a lot of sugar and salt.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Children 5 ________________ (eat) school dinners if they don’t want to. They 6 ______________ (bring) a ‘packed lunch’ from home. There are many recommendations for the types of food to give children in their packed lunches. For example, children 7 ______________ (eat) fruit every day and they 8 ______________ (have) junk food like crisps and chocolate.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6945569" y="1232569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have to pay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930293" y="1846289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don’t have to pay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1049547" y="2586924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must include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1079519" y="320694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mustn’t sell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1838701" y="3671828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don’t have to eat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1752837" y="3989714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can bring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5173645" y="4575953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should eat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C9A709-59CF-45D1-8BCB-2DA1C4A06349}"/>
              </a:ext>
            </a:extLst>
          </p:cNvPr>
          <p:cNvSpPr/>
          <p:nvPr/>
        </p:nvSpPr>
        <p:spPr>
          <a:xfrm>
            <a:off x="2325130" y="4881119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shouldn’t have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3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165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Choose the correct option to complete the first conditional sentences.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箭號: 迴轉箭號 2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8956558-D25E-4506-9CC4-3B717CB27997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857659-21F9-4576-B9D0-D66570AB5614}"/>
              </a:ext>
            </a:extLst>
          </p:cNvPr>
          <p:cNvSpPr/>
          <p:nvPr/>
        </p:nvSpPr>
        <p:spPr>
          <a:xfrm>
            <a:off x="677538" y="883543"/>
            <a:ext cx="8047634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	 If he </a:t>
            </a:r>
            <a:r>
              <a:rPr lang="en-US" altLang="zh-TW" sz="2000" i="1" dirty="0">
                <a:latin typeface="Calibri" panose="020F0502020204030204" pitchFamily="34" charset="0"/>
              </a:rPr>
              <a:t>does / will do </a:t>
            </a:r>
            <a:r>
              <a:rPr lang="en-US" altLang="zh-TW" sz="2000" dirty="0">
                <a:latin typeface="Calibri" panose="020F0502020204030204" pitchFamily="34" charset="0"/>
              </a:rPr>
              <a:t>more exercise, </a:t>
            </a:r>
            <a:r>
              <a:rPr lang="en-US" altLang="zh-TW" sz="2000" i="1" dirty="0">
                <a:latin typeface="Calibri" panose="020F0502020204030204" pitchFamily="34" charset="0"/>
              </a:rPr>
              <a:t>he gets / he’ll get </a:t>
            </a:r>
            <a:r>
              <a:rPr lang="en-US" altLang="zh-TW" sz="2000" dirty="0">
                <a:latin typeface="Calibri" panose="020F0502020204030204" pitchFamily="34" charset="0"/>
              </a:rPr>
              <a:t>fitter.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	If the train </a:t>
            </a:r>
            <a:r>
              <a:rPr lang="en-US" altLang="zh-TW" sz="2000" i="1" dirty="0">
                <a:latin typeface="Calibri" panose="020F0502020204030204" pitchFamily="34" charset="0"/>
              </a:rPr>
              <a:t>doesn’t / won’t </a:t>
            </a:r>
            <a:r>
              <a:rPr lang="en-US" altLang="zh-TW" sz="2000" dirty="0">
                <a:latin typeface="Calibri" panose="020F0502020204030204" pitchFamily="34" charset="0"/>
              </a:rPr>
              <a:t>arrive soon, </a:t>
            </a:r>
            <a:r>
              <a:rPr lang="en-US" altLang="zh-TW" sz="2000" i="1" dirty="0">
                <a:latin typeface="Calibri" panose="020F0502020204030204" pitchFamily="34" charset="0"/>
              </a:rPr>
              <a:t>I’m being / I’ll be </a:t>
            </a:r>
            <a:r>
              <a:rPr lang="en-US" altLang="zh-TW" sz="2000" dirty="0">
                <a:latin typeface="Calibri" panose="020F0502020204030204" pitchFamily="34" charset="0"/>
              </a:rPr>
              <a:t>late for work.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	</a:t>
            </a:r>
            <a:r>
              <a:rPr lang="en-US" altLang="zh-TW" sz="2000" i="1" dirty="0">
                <a:latin typeface="Calibri" panose="020F0502020204030204" pitchFamily="34" charset="0"/>
              </a:rPr>
              <a:t>You feel / You’ll feel </a:t>
            </a:r>
            <a:r>
              <a:rPr lang="en-US" altLang="zh-TW" sz="2000" dirty="0">
                <a:latin typeface="Calibri" panose="020F0502020204030204" pitchFamily="34" charset="0"/>
              </a:rPr>
              <a:t>better if </a:t>
            </a:r>
            <a:r>
              <a:rPr lang="en-US" altLang="zh-TW" sz="2000" i="1" dirty="0">
                <a:latin typeface="Calibri" panose="020F0502020204030204" pitchFamily="34" charset="0"/>
              </a:rPr>
              <a:t>you eat / you’ll eat </a:t>
            </a:r>
            <a:r>
              <a:rPr lang="en-US" altLang="zh-TW" sz="2000" dirty="0">
                <a:latin typeface="Calibri" panose="020F0502020204030204" pitchFamily="34" charset="0"/>
              </a:rPr>
              <a:t>healthier food.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	They </a:t>
            </a:r>
            <a:r>
              <a:rPr lang="en-US" altLang="zh-TW" sz="2000" i="1" dirty="0">
                <a:latin typeface="Calibri" panose="020F0502020204030204" pitchFamily="34" charset="0"/>
              </a:rPr>
              <a:t>don’t go / won’t go </a:t>
            </a:r>
            <a:r>
              <a:rPr lang="en-US" altLang="zh-TW" sz="2000" dirty="0">
                <a:latin typeface="Calibri" panose="020F0502020204030204" pitchFamily="34" charset="0"/>
              </a:rPr>
              <a:t>on holiday if they </a:t>
            </a:r>
            <a:r>
              <a:rPr lang="en-US" altLang="zh-TW" sz="2000" i="1" dirty="0">
                <a:latin typeface="Calibri" panose="020F0502020204030204" pitchFamily="34" charset="0"/>
              </a:rPr>
              <a:t>don’t find / won’t find </a:t>
            </a:r>
            <a:r>
              <a:rPr lang="en-US" altLang="zh-TW" sz="2000" dirty="0">
                <a:latin typeface="Calibri" panose="020F0502020204030204" pitchFamily="34" charset="0"/>
              </a:rPr>
              <a:t>cheap plane tickets.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	</a:t>
            </a:r>
            <a:r>
              <a:rPr lang="en-US" altLang="zh-TW" sz="2000" i="1" dirty="0">
                <a:latin typeface="Calibri" panose="020F0502020204030204" pitchFamily="34" charset="0"/>
              </a:rPr>
              <a:t>Do</a:t>
            </a:r>
            <a:r>
              <a:rPr lang="en-US" altLang="zh-TW" sz="2000" dirty="0">
                <a:latin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</a:rPr>
              <a:t>you / Will you</a:t>
            </a:r>
            <a:r>
              <a:rPr lang="en-US" altLang="zh-TW" sz="2000" dirty="0">
                <a:latin typeface="Calibri" panose="020F0502020204030204" pitchFamily="34" charset="0"/>
              </a:rPr>
              <a:t> come out tonight if </a:t>
            </a:r>
            <a:r>
              <a:rPr lang="en-US" altLang="zh-TW" sz="2000" i="1" dirty="0">
                <a:latin typeface="Calibri" panose="020F0502020204030204" pitchFamily="34" charset="0"/>
              </a:rPr>
              <a:t>you finish / you’ll finish </a:t>
            </a:r>
            <a:r>
              <a:rPr lang="en-US" altLang="zh-TW" sz="2000" dirty="0">
                <a:latin typeface="Calibri" panose="020F0502020204030204" pitchFamily="34" charset="0"/>
              </a:rPr>
              <a:t>your homework? 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	 If you </a:t>
            </a:r>
            <a:r>
              <a:rPr lang="en-US" altLang="zh-TW" sz="2000" i="1" dirty="0">
                <a:latin typeface="Calibri" panose="020F0502020204030204" pitchFamily="34" charset="0"/>
              </a:rPr>
              <a:t>have / will have </a:t>
            </a:r>
            <a:r>
              <a:rPr lang="en-US" altLang="zh-TW" sz="2000" dirty="0">
                <a:latin typeface="Calibri" panose="020F0502020204030204" pitchFamily="34" charset="0"/>
              </a:rPr>
              <a:t>enough money, </a:t>
            </a:r>
            <a:r>
              <a:rPr lang="en-US" altLang="zh-TW" sz="2000" i="1" dirty="0">
                <a:latin typeface="Calibri" panose="020F0502020204030204" pitchFamily="34" charset="0"/>
              </a:rPr>
              <a:t>do / will </a:t>
            </a:r>
            <a:r>
              <a:rPr lang="en-US" altLang="zh-TW" sz="2000" dirty="0">
                <a:latin typeface="Calibri" panose="020F0502020204030204" pitchFamily="34" charset="0"/>
              </a:rPr>
              <a:t>you buy some new shoes?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1667971" y="928989"/>
            <a:ext cx="582069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5592699" y="918715"/>
            <a:ext cx="900568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2263872" y="1339954"/>
            <a:ext cx="859471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2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6188601" y="1319407"/>
            <a:ext cx="756000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2058388" y="1720098"/>
            <a:ext cx="1106051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5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4041301" y="1730373"/>
            <a:ext cx="828650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2715934" y="2097511"/>
            <a:ext cx="993037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7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5510505" y="2089968"/>
            <a:ext cx="1106051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8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2027565" y="2747515"/>
            <a:ext cx="880021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9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4945426" y="2768063"/>
            <a:ext cx="1085503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0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1688519" y="3446157"/>
            <a:ext cx="633441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1" name="矩形: 圓角 23">
            <a:extLst>
              <a:ext uri="{FF2B5EF4-FFF2-40B4-BE49-F238E27FC236}">
                <a16:creationId xmlns:a16="http://schemas.microsoft.com/office/drawing/2014/main" id="{C0A882D7-CE54-4734-AD76-0FE33C778DDA}"/>
              </a:ext>
            </a:extLst>
          </p:cNvPr>
          <p:cNvSpPr/>
          <p:nvPr/>
        </p:nvSpPr>
        <p:spPr>
          <a:xfrm>
            <a:off x="5469409" y="3487253"/>
            <a:ext cx="489602" cy="288000"/>
          </a:xfrm>
          <a:prstGeom prst="roundRect">
            <a:avLst>
              <a:gd name="adj" fmla="val 42441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157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Match the beginnings of the sentences (1–6) with the endings (a–f). Then complete the endings of the sentences with the correct form of the verbs in brackets.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箭號: 迴轉箭號 1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A6D6F36-6BB5-4F06-B91F-F326ECD4F41C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4A6488-3750-4570-8A9C-AE51DB56AA29}"/>
              </a:ext>
            </a:extLst>
          </p:cNvPr>
          <p:cNvSpPr/>
          <p:nvPr/>
        </p:nvSpPr>
        <p:spPr>
          <a:xfrm>
            <a:off x="657406" y="1421262"/>
            <a:ext cx="81671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	If she doesn’t leave soon,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	They’ll have a picnic in the park next to their house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	You can’t go out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	You’ll feel sick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	Can you call me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 	I think he’ll drive to the station</a:t>
            </a:r>
          </a:p>
          <a:p>
            <a:pPr marL="358775" indent="-358775">
              <a:spcBef>
                <a:spcPts val="12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 	if there ______________too much traffic. (not be)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 	until you ______________ all your homework. (finish)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c 	as soon as you ______________ this message? (get)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d 	she ______________ her bus. (miss)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e 	if you ______________ all that chocolate! (eat)</a:t>
            </a:r>
          </a:p>
          <a:p>
            <a:pPr marL="358775" indent="-358775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f 	unless it ______________ . (rain)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A3DC509-AFD4-4515-9E78-51A739FF11A9}"/>
              </a:ext>
            </a:extLst>
          </p:cNvPr>
          <p:cNvSpPr/>
          <p:nvPr/>
        </p:nvSpPr>
        <p:spPr>
          <a:xfrm>
            <a:off x="2481672" y="3812936"/>
            <a:ext cx="1052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isn’t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3DC509-AFD4-4515-9E78-51A739FF11A9}"/>
              </a:ext>
            </a:extLst>
          </p:cNvPr>
          <p:cNvSpPr/>
          <p:nvPr/>
        </p:nvSpPr>
        <p:spPr>
          <a:xfrm>
            <a:off x="2541098" y="4211567"/>
            <a:ext cx="952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finish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3DC509-AFD4-4515-9E78-51A739FF11A9}"/>
              </a:ext>
            </a:extLst>
          </p:cNvPr>
          <p:cNvSpPr/>
          <p:nvPr/>
        </p:nvSpPr>
        <p:spPr>
          <a:xfrm>
            <a:off x="3303870" y="4601722"/>
            <a:ext cx="836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get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3DC509-AFD4-4515-9E78-51A739FF11A9}"/>
              </a:ext>
            </a:extLst>
          </p:cNvPr>
          <p:cNvSpPr/>
          <p:nvPr/>
        </p:nvSpPr>
        <p:spPr>
          <a:xfrm>
            <a:off x="1848234" y="4972204"/>
            <a:ext cx="123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 ’ll miss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3DC509-AFD4-4515-9E78-51A739FF11A9}"/>
              </a:ext>
            </a:extLst>
          </p:cNvPr>
          <p:cNvSpPr/>
          <p:nvPr/>
        </p:nvSpPr>
        <p:spPr>
          <a:xfrm>
            <a:off x="2358665" y="5333511"/>
            <a:ext cx="736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eat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3DC509-AFD4-4515-9E78-51A739FF11A9}"/>
              </a:ext>
            </a:extLst>
          </p:cNvPr>
          <p:cNvSpPr/>
          <p:nvPr/>
        </p:nvSpPr>
        <p:spPr>
          <a:xfrm>
            <a:off x="2527663" y="5723929"/>
            <a:ext cx="880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rains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3DC509-AFD4-4515-9E78-51A739FF11A9}"/>
              </a:ext>
            </a:extLst>
          </p:cNvPr>
          <p:cNvSpPr/>
          <p:nvPr/>
        </p:nvSpPr>
        <p:spPr>
          <a:xfrm>
            <a:off x="373253" y="1495744"/>
            <a:ext cx="3253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</a:t>
            </a:r>
          </a:p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f</a:t>
            </a:r>
          </a:p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b</a:t>
            </a:r>
          </a:p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e</a:t>
            </a:r>
          </a:p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c</a:t>
            </a:r>
          </a:p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a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157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300894"/>
            <a:ext cx="8408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Complete the conversation with the correct form of these verbs.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箭號: 迴轉箭號 1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52FB743-851E-43B6-9816-83110C9F57C6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239F25-8872-4D05-A60C-77EB732C7D39}"/>
              </a:ext>
            </a:extLst>
          </p:cNvPr>
          <p:cNvSpPr/>
          <p:nvPr/>
        </p:nvSpPr>
        <p:spPr>
          <a:xfrm>
            <a:off x="676137" y="1494624"/>
            <a:ext cx="80284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	How are you?</a:t>
            </a:r>
          </a:p>
          <a:p>
            <a:pPr marL="358775" indent="-358775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B: 	I’m fed up! I’m trying to lose weight, but nothing’s working!</a:t>
            </a:r>
          </a:p>
          <a:p>
            <a:pPr marL="358775" indent="-358775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	Well, I’m sure if you 1 __________ healthy food, you 2 __________ some weight. And you need to exercise too.</a:t>
            </a:r>
          </a:p>
          <a:p>
            <a:pPr marL="358775" indent="-358775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B: 	I try to eat healthily, but I never have time to exercise!</a:t>
            </a:r>
          </a:p>
          <a:p>
            <a:pPr marL="358775" indent="-358775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	But you 3 __________ weight if you 4 __________ any exercise.</a:t>
            </a:r>
          </a:p>
          <a:p>
            <a:pPr marL="358775" indent="-358775">
              <a:spcBef>
                <a:spcPts val="300"/>
              </a:spcBef>
            </a:pPr>
            <a:r>
              <a:rPr lang="en-US" altLang="zh-TW" sz="2000">
                <a:latin typeface="Calibri" panose="020F0502020204030204" pitchFamily="34" charset="0"/>
              </a:rPr>
              <a:t>B:	Alright</a:t>
            </a:r>
            <a:r>
              <a:rPr lang="en-US" altLang="zh-TW" sz="2000" dirty="0">
                <a:latin typeface="Calibri" panose="020F0502020204030204" pitchFamily="34" charset="0"/>
              </a:rPr>
              <a:t>! I’ll go on my exercise bike before I 5 __________ to bed this evening.</a:t>
            </a:r>
          </a:p>
          <a:p>
            <a:pPr marL="358775" indent="-358775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	No, that’s the worst time to do exercise! If you 6 __________ in the evening, you 7 __________ sleepy afterwards. And sleep is also important for losing weight …</a:t>
            </a:r>
          </a:p>
          <a:p>
            <a:pPr marL="358775" indent="-358775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B: 	OK, so I’ll go for a run at lunchtime instead.</a:t>
            </a:r>
          </a:p>
          <a:p>
            <a:pPr marL="358775" indent="-358775">
              <a:spcBef>
                <a:spcPts val="3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A: 	Great. But remember – unless you 8 __________ a regular fitness </a:t>
            </a:r>
            <a:r>
              <a:rPr lang="en-US" altLang="zh-TW" sz="2000" dirty="0" err="1">
                <a:latin typeface="Calibri" panose="020F0502020204030204" pitchFamily="34" charset="0"/>
              </a:rPr>
              <a:t>programme</a:t>
            </a:r>
            <a:r>
              <a:rPr lang="en-US" altLang="zh-TW" sz="2000" dirty="0">
                <a:latin typeface="Calibri" panose="020F0502020204030204" pitchFamily="34" charset="0"/>
              </a:rPr>
              <a:t>, you’ll never lose weight.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B0CDCD-741A-4C96-A67A-13EA1C5D6BB2}"/>
              </a:ext>
            </a:extLst>
          </p:cNvPr>
          <p:cNvSpPr/>
          <p:nvPr/>
        </p:nvSpPr>
        <p:spPr>
          <a:xfrm>
            <a:off x="3760494" y="2225961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eat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6993586" y="21968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’</a:t>
            </a:r>
            <a:r>
              <a:rPr lang="en-US" altLang="zh-TW" b="1" dirty="0" err="1">
                <a:solidFill>
                  <a:srgbClr val="FF0066"/>
                </a:solidFill>
                <a:latin typeface="Segoe Print" panose="02000600000000000000" pitchFamily="2" charset="0"/>
              </a:rPr>
              <a:t>ll</a:t>
            </a:r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 lose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022" y="815731"/>
            <a:ext cx="4868517" cy="57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2128249" y="321167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won’t lose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5081496" y="3223566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don’t do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6238929" y="4198325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exercise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6145790" y="3575411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go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2661087" y="451369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won’t feel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BEFCCD-6EFC-449F-873C-0FEEF0F58A4A}"/>
              </a:ext>
            </a:extLst>
          </p:cNvPr>
          <p:cNvSpPr/>
          <p:nvPr/>
        </p:nvSpPr>
        <p:spPr>
          <a:xfrm>
            <a:off x="5107874" y="548926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follow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404010"/>
            <a:ext cx="843636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a form of </a:t>
            </a:r>
            <a:r>
              <a:rPr lang="en-US" altLang="zh-TW" sz="2000" i="1" dirty="0">
                <a:latin typeface="Calibri" panose="020F0502020204030204" pitchFamily="34" charset="0"/>
              </a:rPr>
              <a:t>do </a:t>
            </a:r>
            <a:r>
              <a:rPr lang="en-US" altLang="zh-TW" sz="2000" dirty="0">
                <a:latin typeface="Calibri" panose="020F0502020204030204" pitchFamily="34" charset="0"/>
              </a:rPr>
              <a:t>to make questions and negatives with </a:t>
            </a:r>
            <a:r>
              <a:rPr lang="en-US" altLang="zh-TW" sz="2000" i="1" dirty="0">
                <a:latin typeface="Calibri" panose="020F0502020204030204" pitchFamily="34" charset="0"/>
              </a:rPr>
              <a:t>have</a:t>
            </a:r>
            <a:r>
              <a:rPr lang="en-US" altLang="zh-TW" sz="2000" dirty="0">
                <a:latin typeface="Calibri" panose="020F0502020204030204" pitchFamily="34" charset="0"/>
              </a:rPr>
              <a:t> to.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Do</a:t>
            </a:r>
            <a:r>
              <a:rPr lang="en-US" altLang="zh-TW" sz="2000" i="1" dirty="0">
                <a:latin typeface="Calibri" panose="020F0502020204030204" pitchFamily="34" charset="0"/>
              </a:rPr>
              <a:t> we </a:t>
            </a:r>
            <a:r>
              <a:rPr lang="en-US" altLang="zh-TW" sz="2000" b="1" i="1" dirty="0">
                <a:latin typeface="Calibri" panose="020F0502020204030204" pitchFamily="34" charset="0"/>
              </a:rPr>
              <a:t>have to </a:t>
            </a:r>
            <a:r>
              <a:rPr lang="en-US" altLang="zh-TW" sz="2000" i="1" dirty="0">
                <a:latin typeface="Calibri" panose="020F0502020204030204" pitchFamily="34" charset="0"/>
              </a:rPr>
              <a:t>sit here?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don’t have to </a:t>
            </a:r>
            <a:r>
              <a:rPr lang="en-US" altLang="zh-TW" sz="2000" i="1" dirty="0">
                <a:latin typeface="Calibri" panose="020F0502020204030204" pitchFamily="34" charset="0"/>
              </a:rPr>
              <a:t>come.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With </a:t>
            </a:r>
            <a:r>
              <a:rPr lang="en-US" altLang="zh-TW" sz="2000" i="1" dirty="0">
                <a:latin typeface="Calibri" panose="020F0502020204030204" pitchFamily="34" charset="0"/>
              </a:rPr>
              <a:t>be allowed to</a:t>
            </a:r>
            <a:r>
              <a:rPr lang="en-US" altLang="zh-TW" sz="2000" dirty="0">
                <a:latin typeface="Calibri" panose="020F0502020204030204" pitchFamily="34" charset="0"/>
              </a:rPr>
              <a:t>, we make questions and negatives in the same way as other forms with </a:t>
            </a:r>
            <a:r>
              <a:rPr lang="en-US" altLang="zh-TW" sz="2000" i="1" dirty="0">
                <a:latin typeface="Calibri" panose="020F0502020204030204" pitchFamily="34" charset="0"/>
              </a:rPr>
              <a:t>be.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Are</a:t>
            </a:r>
            <a:r>
              <a:rPr lang="en-US" altLang="zh-TW" sz="2000" i="1" dirty="0">
                <a:latin typeface="Calibri" panose="020F0502020204030204" pitchFamily="34" charset="0"/>
              </a:rPr>
              <a:t> we </a:t>
            </a:r>
            <a:r>
              <a:rPr lang="en-US" altLang="zh-TW" sz="2000" b="1" i="1" dirty="0">
                <a:latin typeface="Calibri" panose="020F0502020204030204" pitchFamily="34" charset="0"/>
              </a:rPr>
              <a:t>allowed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b="1" i="1" dirty="0">
                <a:latin typeface="Calibri" panose="020F0502020204030204" pitchFamily="34" charset="0"/>
              </a:rPr>
              <a:t>to</a:t>
            </a:r>
            <a:r>
              <a:rPr lang="en-US" altLang="zh-TW" sz="2000" i="1" dirty="0">
                <a:latin typeface="Calibri" panose="020F0502020204030204" pitchFamily="34" charset="0"/>
              </a:rPr>
              <a:t> come in?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aren’t allowed </a:t>
            </a:r>
            <a:r>
              <a:rPr lang="en-US" altLang="zh-TW" sz="2000" i="1" dirty="0">
                <a:latin typeface="Calibri" panose="020F0502020204030204" pitchFamily="34" charset="0"/>
              </a:rPr>
              <a:t>to</a:t>
            </a:r>
            <a:r>
              <a:rPr lang="en-US" altLang="zh-TW" sz="2000" b="1" i="1" dirty="0">
                <a:latin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</a:rPr>
              <a:t>make phone calls in here.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8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06939" y="1462247"/>
            <a:ext cx="843636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To say there is an obligation, we use </a:t>
            </a:r>
            <a:r>
              <a:rPr lang="en-US" altLang="zh-TW" sz="2000" i="1" dirty="0">
                <a:latin typeface="Calibri" panose="020F0502020204030204" pitchFamily="34" charset="0"/>
              </a:rPr>
              <a:t>must </a:t>
            </a:r>
            <a:r>
              <a:rPr lang="en-US" altLang="zh-TW" sz="2000" dirty="0">
                <a:latin typeface="Calibri" panose="020F0502020204030204" pitchFamily="34" charset="0"/>
              </a:rPr>
              <a:t>or</a:t>
            </a:r>
            <a:r>
              <a:rPr lang="en-US" altLang="zh-TW" sz="2000" i="1" dirty="0">
                <a:latin typeface="Calibri" panose="020F0502020204030204" pitchFamily="34" charset="0"/>
              </a:rPr>
              <a:t> have to.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have to </a:t>
            </a:r>
            <a:r>
              <a:rPr lang="en-US" altLang="zh-TW" sz="2000" i="1" dirty="0">
                <a:latin typeface="Calibri" panose="020F0502020204030204" pitchFamily="34" charset="0"/>
              </a:rPr>
              <a:t>leave everything in the oven for two hours.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Restaurants </a:t>
            </a:r>
            <a:r>
              <a:rPr lang="en-US" altLang="zh-TW" sz="2000" b="1" i="1" dirty="0">
                <a:latin typeface="Calibri" panose="020F0502020204030204" pitchFamily="34" charset="0"/>
              </a:rPr>
              <a:t>must</a:t>
            </a:r>
            <a:r>
              <a:rPr lang="en-US" altLang="zh-TW" sz="2000" i="1" dirty="0">
                <a:latin typeface="Calibri" panose="020F0502020204030204" pitchFamily="34" charset="0"/>
              </a:rPr>
              <a:t> make their prices clear.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do not normally ask questions about obligation with </a:t>
            </a:r>
            <a:r>
              <a:rPr lang="en-US" altLang="zh-TW" sz="2000" i="1" dirty="0">
                <a:latin typeface="Calibri" panose="020F0502020204030204" pitchFamily="34" charset="0"/>
              </a:rPr>
              <a:t>must</a:t>
            </a:r>
            <a:r>
              <a:rPr lang="en-US" altLang="zh-TW" sz="2000" dirty="0">
                <a:latin typeface="Calibri" panose="020F0502020204030204" pitchFamily="34" charset="0"/>
              </a:rPr>
              <a:t>. We use </a:t>
            </a:r>
            <a:r>
              <a:rPr lang="en-US" altLang="zh-TW" sz="2000" i="1" dirty="0">
                <a:latin typeface="Calibri" panose="020F0502020204030204" pitchFamily="34" charset="0"/>
              </a:rPr>
              <a:t>have to </a:t>
            </a:r>
            <a:r>
              <a:rPr lang="en-US" altLang="zh-TW" sz="2000" dirty="0">
                <a:latin typeface="Calibri" panose="020F0502020204030204" pitchFamily="34" charset="0"/>
              </a:rPr>
              <a:t>instead.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Do I have to </a:t>
            </a:r>
            <a:r>
              <a:rPr lang="en-US" altLang="zh-TW" sz="2000" i="1" dirty="0">
                <a:latin typeface="Calibri" panose="020F0502020204030204" pitchFamily="34" charset="0"/>
              </a:rPr>
              <a:t>take my shoes off?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</a:rPr>
              <a:t>(not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i="1" strike="sngStrike" dirty="0">
                <a:latin typeface="Calibri" panose="020F0502020204030204" pitchFamily="34" charset="0"/>
              </a:rPr>
              <a:t>Must I take my shoes off?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There is no past form of </a:t>
            </a:r>
            <a:r>
              <a:rPr lang="en-US" altLang="zh-TW" sz="2000" i="1" dirty="0">
                <a:latin typeface="Calibri" panose="020F0502020204030204" pitchFamily="34" charset="0"/>
              </a:rPr>
              <a:t>must</a:t>
            </a:r>
            <a:r>
              <a:rPr lang="en-US" altLang="zh-TW" sz="2000" dirty="0">
                <a:latin typeface="Calibri" panose="020F0502020204030204" pitchFamily="34" charset="0"/>
              </a:rPr>
              <a:t> to talk about obligation. We use </a:t>
            </a:r>
            <a:r>
              <a:rPr lang="en-US" altLang="zh-TW" sz="2000" i="1" dirty="0">
                <a:latin typeface="Calibri" panose="020F0502020204030204" pitchFamily="34" charset="0"/>
              </a:rPr>
              <a:t>had to </a:t>
            </a:r>
            <a:r>
              <a:rPr lang="en-US" altLang="zh-TW" sz="2000" dirty="0" err="1">
                <a:latin typeface="Calibri" panose="020F0502020204030204" pitchFamily="34" charset="0"/>
              </a:rPr>
              <a:t>to</a:t>
            </a:r>
            <a:r>
              <a:rPr lang="en-US" altLang="zh-TW" sz="2000" dirty="0">
                <a:latin typeface="Calibri" panose="020F0502020204030204" pitchFamily="34" charset="0"/>
              </a:rPr>
              <a:t> talk about obligation in the past.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We </a:t>
            </a:r>
            <a:r>
              <a:rPr lang="en-US" altLang="zh-TW" sz="2000" b="1" i="1" dirty="0">
                <a:latin typeface="Calibri" panose="020F0502020204030204" pitchFamily="34" charset="0"/>
              </a:rPr>
              <a:t>had to </a:t>
            </a:r>
            <a:r>
              <a:rPr lang="en-US" altLang="zh-TW" sz="2000" i="1" dirty="0">
                <a:latin typeface="Calibri" panose="020F0502020204030204" pitchFamily="34" charset="0"/>
              </a:rPr>
              <a:t>be at work at six o’clock this morning!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To say there is no obligation, we use </a:t>
            </a:r>
            <a:r>
              <a:rPr lang="en-US" altLang="zh-TW" sz="2000" i="1" dirty="0">
                <a:latin typeface="Calibri" panose="020F0502020204030204" pitchFamily="34" charset="0"/>
              </a:rPr>
              <a:t>don’t/doesn’t have to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We </a:t>
            </a:r>
            <a:r>
              <a:rPr lang="en-US" altLang="zh-TW" sz="2000" b="1" i="1" dirty="0">
                <a:latin typeface="Calibri" panose="020F0502020204030204" pitchFamily="34" charset="0"/>
              </a:rPr>
              <a:t>don’t have to </a:t>
            </a:r>
            <a:r>
              <a:rPr lang="en-US" altLang="zh-TW" sz="2000" i="1" dirty="0">
                <a:latin typeface="Calibri" panose="020F0502020204030204" pitchFamily="34" charset="0"/>
              </a:rPr>
              <a:t>be there until 8 pm.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dirty="0">
                <a:latin typeface="Calibri" panose="020F0502020204030204" pitchFamily="34" charset="0"/>
              </a:rPr>
              <a:t>Use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5775" y="831365"/>
            <a:ext cx="1731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dirty="0">
                <a:latin typeface="Calibri" panose="020F0502020204030204" pitchFamily="34" charset="0"/>
              </a:rPr>
              <a:t>Obligation</a:t>
            </a:r>
          </a:p>
        </p:txBody>
      </p:sp>
    </p:spTree>
    <p:extLst>
      <p:ext uri="{BB962C8B-B14F-4D97-AF65-F5344CB8AC3E}">
        <p14:creationId xmlns:p14="http://schemas.microsoft.com/office/powerpoint/2010/main" val="328738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296664" y="886895"/>
            <a:ext cx="84363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To talk about prohibition (to say ‘don’t do it!’), we use </a:t>
            </a:r>
            <a:r>
              <a:rPr lang="en-US" altLang="zh-TW" sz="2000" i="1" dirty="0">
                <a:latin typeface="Calibri" panose="020F0502020204030204" pitchFamily="34" charset="0"/>
              </a:rPr>
              <a:t>mustn’t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mustn’t </a:t>
            </a:r>
            <a:r>
              <a:rPr lang="en-US" altLang="zh-TW" sz="2000" i="1" dirty="0">
                <a:latin typeface="Calibri" panose="020F0502020204030204" pitchFamily="34" charset="0"/>
              </a:rPr>
              <a:t>talk here.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To give permission, we use </a:t>
            </a:r>
            <a:r>
              <a:rPr lang="en-US" altLang="zh-TW" sz="2000" i="1" dirty="0">
                <a:latin typeface="Calibri" panose="020F0502020204030204" pitchFamily="34" charset="0"/>
              </a:rPr>
              <a:t>can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can </a:t>
            </a:r>
            <a:r>
              <a:rPr lang="en-US" altLang="zh-TW" sz="2000" i="1" dirty="0">
                <a:latin typeface="Calibri" panose="020F0502020204030204" pitchFamily="34" charset="0"/>
              </a:rPr>
              <a:t>pay for your drinks when you leave.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To say somebody doesn’t have permission, we use </a:t>
            </a:r>
            <a:r>
              <a:rPr lang="en-US" altLang="zh-TW" sz="2000" i="1" dirty="0">
                <a:latin typeface="Calibri" panose="020F0502020204030204" pitchFamily="34" charset="0"/>
              </a:rPr>
              <a:t>can’t</a:t>
            </a:r>
            <a:r>
              <a:rPr lang="en-US" altLang="zh-TW" sz="2000" dirty="0">
                <a:latin typeface="Calibri" panose="020F0502020204030204" pitchFamily="34" charset="0"/>
              </a:rPr>
              <a:t> or </a:t>
            </a:r>
            <a:r>
              <a:rPr lang="en-US" altLang="zh-TW" sz="2000" i="1" dirty="0">
                <a:latin typeface="Calibri" panose="020F0502020204030204" pitchFamily="34" charset="0"/>
              </a:rPr>
              <a:t>cannot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can’t</a:t>
            </a:r>
            <a:r>
              <a:rPr lang="en-US" altLang="zh-TW" sz="2000" i="1" dirty="0">
                <a:latin typeface="Calibri" panose="020F0502020204030204" pitchFamily="34" charset="0"/>
              </a:rPr>
              <a:t> sit in this part of the restaurant.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or You cannot sit …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also use </a:t>
            </a:r>
            <a:r>
              <a:rPr lang="en-US" altLang="zh-TW" sz="2000" i="1" dirty="0">
                <a:latin typeface="Calibri" panose="020F0502020204030204" pitchFamily="34" charset="0"/>
              </a:rPr>
              <a:t>allowed to </a:t>
            </a:r>
            <a:r>
              <a:rPr lang="en-US" altLang="zh-TW" sz="2000" dirty="0">
                <a:latin typeface="Calibri" panose="020F0502020204030204" pitchFamily="34" charset="0"/>
              </a:rPr>
              <a:t>and </a:t>
            </a:r>
            <a:r>
              <a:rPr lang="en-US" altLang="zh-TW" sz="2000" i="1" dirty="0">
                <a:latin typeface="Calibri" panose="020F0502020204030204" pitchFamily="34" charset="0"/>
              </a:rPr>
              <a:t>not allowed to </a:t>
            </a:r>
            <a:r>
              <a:rPr lang="en-US" altLang="zh-TW" sz="2000" dirty="0" err="1">
                <a:latin typeface="Calibri" panose="020F0502020204030204" pitchFamily="34" charset="0"/>
              </a:rPr>
              <a:t>to</a:t>
            </a:r>
            <a:r>
              <a:rPr lang="en-US" altLang="zh-TW" sz="2000" dirty="0">
                <a:latin typeface="Calibri" panose="020F0502020204030204" pitchFamily="34" charset="0"/>
              </a:rPr>
              <a:t> talk about permission.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Are</a:t>
            </a:r>
            <a:r>
              <a:rPr lang="en-US" altLang="zh-TW" sz="2000" i="1" dirty="0">
                <a:latin typeface="Calibri" panose="020F0502020204030204" pitchFamily="34" charset="0"/>
              </a:rPr>
              <a:t> we </a:t>
            </a:r>
            <a:r>
              <a:rPr lang="en-US" altLang="zh-TW" sz="2000" b="1" i="1" dirty="0">
                <a:latin typeface="Calibri" panose="020F0502020204030204" pitchFamily="34" charset="0"/>
              </a:rPr>
              <a:t>allowed </a:t>
            </a:r>
            <a:r>
              <a:rPr lang="en-US" altLang="zh-TW" sz="2000" i="1" dirty="0">
                <a:latin typeface="Calibri" panose="020F0502020204030204" pitchFamily="34" charset="0"/>
              </a:rPr>
              <a:t>to take our food outside?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</a:t>
            </a:r>
            <a:r>
              <a:rPr lang="en-US" altLang="zh-TW" sz="2000" b="1" i="1" dirty="0">
                <a:latin typeface="Calibri" panose="020F0502020204030204" pitchFamily="34" charset="0"/>
              </a:rPr>
              <a:t>’re not allowed </a:t>
            </a:r>
            <a:r>
              <a:rPr lang="en-US" altLang="zh-TW" sz="2000" i="1" dirty="0">
                <a:latin typeface="Calibri" panose="020F0502020204030204" pitchFamily="34" charset="0"/>
              </a:rPr>
              <a:t>to</a:t>
            </a:r>
            <a:r>
              <a:rPr lang="en-US" altLang="zh-TW" sz="2000" b="1" i="1" dirty="0">
                <a:latin typeface="Calibri" panose="020F0502020204030204" pitchFamily="34" charset="0"/>
              </a:rPr>
              <a:t> </a:t>
            </a:r>
            <a:r>
              <a:rPr lang="en-US" altLang="zh-TW" sz="2000" i="1" dirty="0">
                <a:latin typeface="Calibri" panose="020F0502020204030204" pitchFamily="34" charset="0"/>
              </a:rPr>
              <a:t>park there.</a:t>
            </a:r>
            <a:endParaRPr lang="zh-TW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421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dirty="0">
                <a:latin typeface="Calibri" panose="020F0502020204030204" pitchFamily="34" charset="0"/>
              </a:rPr>
              <a:t>Prohibition and permission</a:t>
            </a:r>
          </a:p>
        </p:txBody>
      </p:sp>
    </p:spTree>
    <p:extLst>
      <p:ext uri="{BB962C8B-B14F-4D97-AF65-F5344CB8AC3E}">
        <p14:creationId xmlns:p14="http://schemas.microsoft.com/office/powerpoint/2010/main" val="328738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06939" y="907444"/>
            <a:ext cx="8436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Should</a:t>
            </a:r>
            <a:r>
              <a:rPr lang="en-US" altLang="zh-TW" sz="2000" dirty="0">
                <a:latin typeface="Calibri" panose="020F0502020204030204" pitchFamily="34" charset="0"/>
              </a:rPr>
              <a:t> doesn’t express a rule. We use </a:t>
            </a:r>
            <a:r>
              <a:rPr lang="en-US" altLang="zh-TW" sz="2000" i="1" dirty="0">
                <a:latin typeface="Calibri" panose="020F0502020204030204" pitchFamily="34" charset="0"/>
              </a:rPr>
              <a:t>should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shouldn’t</a:t>
            </a:r>
            <a:r>
              <a:rPr lang="en-US" altLang="zh-TW" sz="2000" dirty="0">
                <a:latin typeface="Calibri" panose="020F0502020204030204" pitchFamily="34" charset="0"/>
              </a:rPr>
              <a:t> to give advice and recommendations.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should </a:t>
            </a:r>
            <a:r>
              <a:rPr lang="en-US" altLang="zh-TW" sz="2000" i="1" dirty="0">
                <a:latin typeface="Calibri" panose="020F0502020204030204" pitchFamily="34" charset="0"/>
              </a:rPr>
              <a:t>try to eat some fruit every day.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</a:t>
            </a:r>
            <a:r>
              <a:rPr lang="en-US" altLang="zh-TW" sz="2000" b="1" i="1" dirty="0">
                <a:latin typeface="Calibri" panose="020F0502020204030204" pitchFamily="34" charset="0"/>
              </a:rPr>
              <a:t>shouldn’t</a:t>
            </a:r>
            <a:r>
              <a:rPr lang="en-US" altLang="zh-TW" sz="2000" i="1" dirty="0">
                <a:latin typeface="Calibri" panose="020F0502020204030204" pitchFamily="34" charset="0"/>
              </a:rPr>
              <a:t> eat too much before you go to bed.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4479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dirty="0">
                <a:latin typeface="Calibri" panose="020F0502020204030204" pitchFamily="34" charset="0"/>
              </a:rPr>
              <a:t>Advice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8738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286391" y="917719"/>
            <a:ext cx="843636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The modal verbs </a:t>
            </a:r>
            <a:r>
              <a:rPr lang="en-US" altLang="zh-TW" sz="2000" i="1" dirty="0">
                <a:latin typeface="Calibri" panose="020F0502020204030204" pitchFamily="34" charset="0"/>
              </a:rPr>
              <a:t>must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have to </a:t>
            </a:r>
            <a:r>
              <a:rPr lang="en-US" altLang="zh-TW" sz="2000" dirty="0">
                <a:latin typeface="Calibri" panose="020F0502020204030204" pitchFamily="34" charset="0"/>
              </a:rPr>
              <a:t>have very similar meanings. We normally prefer to use </a:t>
            </a:r>
            <a:r>
              <a:rPr lang="en-US" altLang="zh-TW" sz="2000" i="1" dirty="0">
                <a:latin typeface="Calibri" panose="020F0502020204030204" pitchFamily="34" charset="0"/>
              </a:rPr>
              <a:t>have to </a:t>
            </a:r>
            <a:r>
              <a:rPr lang="en-US" altLang="zh-TW" sz="2000" dirty="0">
                <a:latin typeface="Calibri" panose="020F0502020204030204" pitchFamily="34" charset="0"/>
              </a:rPr>
              <a:t>in spoken English to talk about obligation. In formal, written English, we prefer to use </a:t>
            </a:r>
            <a:r>
              <a:rPr lang="en-US" altLang="zh-TW" sz="2000" i="1" dirty="0">
                <a:latin typeface="Calibri" panose="020F0502020204030204" pitchFamily="34" charset="0"/>
              </a:rPr>
              <a:t>must</a:t>
            </a:r>
            <a:r>
              <a:rPr lang="en-US" altLang="zh-TW" sz="2000" dirty="0">
                <a:latin typeface="Calibri" panose="020F0502020204030204" pitchFamily="34" charset="0"/>
              </a:rPr>
              <a:t>. But </a:t>
            </a:r>
            <a:r>
              <a:rPr lang="en-US" altLang="zh-TW" sz="2000" i="1" dirty="0">
                <a:latin typeface="Calibri" panose="020F0502020204030204" pitchFamily="34" charset="0"/>
              </a:rPr>
              <a:t>mustn’t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don’t have to </a:t>
            </a:r>
            <a:r>
              <a:rPr lang="en-US" altLang="zh-TW" sz="2000" dirty="0">
                <a:latin typeface="Calibri" panose="020F0502020204030204" pitchFamily="34" charset="0"/>
              </a:rPr>
              <a:t>have very different meanings. </a:t>
            </a:r>
            <a:r>
              <a:rPr lang="en-US" altLang="zh-TW" sz="2000" i="1" dirty="0">
                <a:latin typeface="Calibri" panose="020F0502020204030204" pitchFamily="34" charset="0"/>
              </a:rPr>
              <a:t>Mustn’t </a:t>
            </a:r>
            <a:r>
              <a:rPr lang="en-US" altLang="zh-TW" sz="2000" dirty="0">
                <a:latin typeface="Calibri" panose="020F0502020204030204" pitchFamily="34" charset="0"/>
              </a:rPr>
              <a:t>expresses a rule – we use </a:t>
            </a:r>
            <a:r>
              <a:rPr lang="en-US" altLang="zh-TW" sz="2000" i="1" dirty="0">
                <a:latin typeface="Calibri" panose="020F0502020204030204" pitchFamily="34" charset="0"/>
              </a:rPr>
              <a:t>mustn’t </a:t>
            </a:r>
            <a:r>
              <a:rPr lang="en-US" altLang="zh-TW" sz="2000" dirty="0">
                <a:latin typeface="Calibri" panose="020F0502020204030204" pitchFamily="34" charset="0"/>
              </a:rPr>
              <a:t>to say ‘don’t do this’. </a:t>
            </a:r>
            <a:r>
              <a:rPr lang="en-US" altLang="zh-TW" sz="2000" i="1" dirty="0">
                <a:latin typeface="Calibri" panose="020F0502020204030204" pitchFamily="34" charset="0"/>
              </a:rPr>
              <a:t>Don’t have to </a:t>
            </a:r>
            <a:r>
              <a:rPr lang="en-US" altLang="zh-TW" sz="2000" dirty="0">
                <a:latin typeface="Calibri" panose="020F0502020204030204" pitchFamily="34" charset="0"/>
              </a:rPr>
              <a:t>doesn’t express a rule – we use </a:t>
            </a:r>
            <a:r>
              <a:rPr lang="en-US" altLang="zh-TW" sz="2000" i="1" dirty="0">
                <a:latin typeface="Calibri" panose="020F0502020204030204" pitchFamily="34" charset="0"/>
              </a:rPr>
              <a:t>don’t have to </a:t>
            </a:r>
            <a:r>
              <a:rPr lang="en-US" altLang="zh-TW" sz="2000" dirty="0" err="1">
                <a:latin typeface="Calibri" panose="020F0502020204030204" pitchFamily="34" charset="0"/>
              </a:rPr>
              <a:t>to</a:t>
            </a:r>
            <a:r>
              <a:rPr lang="en-US" altLang="zh-TW" sz="2000" dirty="0">
                <a:latin typeface="Calibri" panose="020F0502020204030204" pitchFamily="34" charset="0"/>
              </a:rPr>
              <a:t> say ‘it’s not necessary to do this’.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Customers </a:t>
            </a:r>
            <a:r>
              <a:rPr lang="en-US" altLang="zh-TW" sz="2000" b="1" i="1" dirty="0">
                <a:latin typeface="Calibri" panose="020F0502020204030204" pitchFamily="34" charset="0"/>
              </a:rPr>
              <a:t>must not </a:t>
            </a:r>
            <a:r>
              <a:rPr lang="en-US" altLang="zh-TW" sz="2000" i="1" dirty="0">
                <a:latin typeface="Calibri" panose="020F0502020204030204" pitchFamily="34" charset="0"/>
              </a:rPr>
              <a:t>enter the kitchen.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= Don’t do this!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The restaurant is huge. You </a:t>
            </a:r>
            <a:r>
              <a:rPr lang="en-US" altLang="zh-TW" sz="2000" b="1" i="1" dirty="0">
                <a:latin typeface="Calibri" panose="020F0502020204030204" pitchFamily="34" charset="0"/>
              </a:rPr>
              <a:t>don’t have to </a:t>
            </a:r>
            <a:r>
              <a:rPr lang="en-US" altLang="zh-TW" sz="2000" i="1" dirty="0">
                <a:latin typeface="Calibri" panose="020F0502020204030204" pitchFamily="34" charset="0"/>
              </a:rPr>
              <a:t>book a table.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= This isn’t necessary.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50B2C1-A9EB-41CB-841D-43708A4DD722}"/>
              </a:ext>
            </a:extLst>
          </p:cNvPr>
          <p:cNvSpPr/>
          <p:nvPr/>
        </p:nvSpPr>
        <p:spPr>
          <a:xfrm>
            <a:off x="378969" y="3886310"/>
            <a:ext cx="2520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sym typeface="Wingdings 3" panose="05040102010807070707" pitchFamily="18" charset="2"/>
              </a:rPr>
              <a:t>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2" action="ppaction://hlinksldjump"/>
              </a:rPr>
              <a:t>1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,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3" action="ppaction://hlinksldjump"/>
              </a:rPr>
              <a:t>2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 and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4" action="ppaction://hlinksldjump"/>
              </a:rPr>
              <a:t>3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2770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b="1" i="1" dirty="0">
                <a:latin typeface="Calibri" panose="020F0502020204030204" pitchFamily="34" charset="0"/>
              </a:rPr>
              <a:t>must and have to</a:t>
            </a:r>
          </a:p>
        </p:txBody>
      </p:sp>
    </p:spTree>
    <p:extLst>
      <p:ext uri="{BB962C8B-B14F-4D97-AF65-F5344CB8AC3E}">
        <p14:creationId xmlns:p14="http://schemas.microsoft.com/office/powerpoint/2010/main" val="328738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88547"/>
            <a:ext cx="2585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First conditional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C06E8B-6B69-4BDF-A281-E885D78D6979}"/>
              </a:ext>
            </a:extLst>
          </p:cNvPr>
          <p:cNvSpPr/>
          <p:nvPr/>
        </p:nvSpPr>
        <p:spPr>
          <a:xfrm>
            <a:off x="327484" y="844425"/>
            <a:ext cx="851160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use the first conditional to talk about future possibility and things which are generally true. The form is usually:</a:t>
            </a:r>
          </a:p>
          <a:p>
            <a:pPr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If</a:t>
            </a:r>
            <a:r>
              <a:rPr lang="en-US" altLang="zh-TW" sz="2000" dirty="0">
                <a:latin typeface="Calibri" panose="020F0502020204030204" pitchFamily="34" charset="0"/>
              </a:rPr>
              <a:t> + present simple, + </a:t>
            </a:r>
            <a:r>
              <a:rPr lang="en-US" altLang="zh-TW" sz="2000" i="1" dirty="0">
                <a:latin typeface="Calibri" panose="020F0502020204030204" pitchFamily="34" charset="0"/>
              </a:rPr>
              <a:t>will/won’t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If </a:t>
            </a:r>
            <a:r>
              <a:rPr lang="en-US" altLang="zh-TW" sz="2000" i="1" dirty="0">
                <a:latin typeface="Calibri" panose="020F0502020204030204" pitchFamily="34" charset="0"/>
              </a:rPr>
              <a:t>I have time, </a:t>
            </a:r>
            <a:r>
              <a:rPr lang="en-US" altLang="zh-TW" sz="2000" b="1" i="1" dirty="0">
                <a:latin typeface="Calibri" panose="020F0502020204030204" pitchFamily="34" charset="0"/>
              </a:rPr>
              <a:t>I’ll call </a:t>
            </a:r>
            <a:r>
              <a:rPr lang="en-US" altLang="zh-TW" sz="2000" i="1" dirty="0">
                <a:latin typeface="Calibri" panose="020F0502020204030204" pitchFamily="34" charset="0"/>
              </a:rPr>
              <a:t>you tonight.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= future possibility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If </a:t>
            </a:r>
            <a:r>
              <a:rPr lang="en-US" altLang="zh-TW" sz="2000" i="1" dirty="0">
                <a:latin typeface="Calibri" panose="020F0502020204030204" pitchFamily="34" charset="0"/>
              </a:rPr>
              <a:t>you </a:t>
            </a:r>
            <a:r>
              <a:rPr lang="en-US" altLang="zh-TW" sz="2000" b="1" i="1" dirty="0">
                <a:latin typeface="Calibri" panose="020F0502020204030204" pitchFamily="34" charset="0"/>
              </a:rPr>
              <a:t>don’t eat </a:t>
            </a:r>
            <a:r>
              <a:rPr lang="en-US" altLang="zh-TW" sz="2000" i="1" dirty="0">
                <a:latin typeface="Calibri" panose="020F0502020204030204" pitchFamily="34" charset="0"/>
              </a:rPr>
              <a:t>healthily, you </a:t>
            </a:r>
            <a:r>
              <a:rPr lang="en-US" altLang="zh-TW" sz="2000" b="1" i="1" dirty="0">
                <a:latin typeface="Calibri" panose="020F0502020204030204" pitchFamily="34" charset="0"/>
              </a:rPr>
              <a:t>won’t feel </a:t>
            </a:r>
            <a:r>
              <a:rPr lang="en-US" altLang="zh-TW" sz="2000" i="1" dirty="0">
                <a:latin typeface="Calibri" panose="020F0502020204030204" pitchFamily="34" charset="0"/>
              </a:rPr>
              <a:t>good.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= generally true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Note that we never use a future form in the </a:t>
            </a:r>
            <a:r>
              <a:rPr lang="en-US" altLang="zh-TW" sz="2000" i="1" dirty="0">
                <a:latin typeface="Calibri" panose="020F0502020204030204" pitchFamily="34" charset="0"/>
              </a:rPr>
              <a:t>if </a:t>
            </a:r>
            <a:r>
              <a:rPr lang="en-US" altLang="zh-TW" sz="2000" dirty="0">
                <a:latin typeface="Calibri" panose="020F0502020204030204" pitchFamily="34" charset="0"/>
              </a:rPr>
              <a:t>clause.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If it’s a nice day tomorrow, we’ll go for a picnic. </a:t>
            </a:r>
            <a:r>
              <a:rPr lang="en-US" altLang="zh-TW" sz="2000" dirty="0">
                <a:latin typeface="Calibri" panose="020F0502020204030204" pitchFamily="34" charset="0"/>
              </a:rPr>
              <a:t>(not </a:t>
            </a:r>
            <a:r>
              <a:rPr lang="en-US" altLang="zh-TW" sz="2000" i="1" strike="sngStrike" dirty="0">
                <a:latin typeface="Calibri" panose="020F0502020204030204" pitchFamily="34" charset="0"/>
              </a:rPr>
              <a:t>If it will be a nice day …</a:t>
            </a:r>
            <a:r>
              <a:rPr lang="en-US" altLang="zh-TW" sz="2000" strike="sngStrike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Conditional sentences have two parts: the </a:t>
            </a:r>
            <a:r>
              <a:rPr lang="en-US" altLang="zh-TW" sz="2000" i="1" dirty="0">
                <a:latin typeface="Calibri" panose="020F0502020204030204" pitchFamily="34" charset="0"/>
              </a:rPr>
              <a:t>if</a:t>
            </a:r>
            <a:r>
              <a:rPr lang="en-US" altLang="zh-TW" sz="2000" dirty="0">
                <a:latin typeface="Calibri" panose="020F0502020204030204" pitchFamily="34" charset="0"/>
              </a:rPr>
              <a:t> clause and the main clause. The main clause describes the result of the situation in the </a:t>
            </a:r>
            <a:r>
              <a:rPr lang="en-US" altLang="zh-TW" sz="2000" i="1" dirty="0">
                <a:latin typeface="Calibri" panose="020F0502020204030204" pitchFamily="34" charset="0"/>
              </a:rPr>
              <a:t>if</a:t>
            </a:r>
            <a:r>
              <a:rPr lang="en-US" altLang="zh-TW" sz="2000" dirty="0">
                <a:latin typeface="Calibri" panose="020F0502020204030204" pitchFamily="34" charset="0"/>
              </a:rPr>
              <a:t> clause.</a:t>
            </a:r>
          </a:p>
          <a:p>
            <a:pPr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If you’re late, we</a:t>
            </a:r>
            <a:r>
              <a:rPr lang="en-US" altLang="zh-TW" sz="2000" b="1" i="1" dirty="0">
                <a:latin typeface="Calibri" panose="020F0502020204030204" pitchFamily="34" charset="0"/>
              </a:rPr>
              <a:t>’ll</a:t>
            </a:r>
            <a:r>
              <a:rPr lang="en-US" altLang="zh-TW" sz="2000" i="1" dirty="0">
                <a:latin typeface="Calibri" panose="020F0502020204030204" pitchFamily="34" charset="0"/>
              </a:rPr>
              <a:t> </a:t>
            </a:r>
            <a:r>
              <a:rPr lang="en-US" altLang="zh-TW" sz="2000" b="1" i="1" dirty="0">
                <a:latin typeface="Calibri" panose="020F0502020204030204" pitchFamily="34" charset="0"/>
              </a:rPr>
              <a:t>go</a:t>
            </a:r>
            <a:r>
              <a:rPr lang="en-US" altLang="zh-TW" sz="2000" i="1" dirty="0">
                <a:latin typeface="Calibri" panose="020F0502020204030204" pitchFamily="34" charset="0"/>
              </a:rPr>
              <a:t> without you. </a:t>
            </a:r>
            <a:r>
              <a:rPr lang="en-US" altLang="zh-TW" sz="2000" dirty="0">
                <a:latin typeface="Calibri" panose="020F0502020204030204" pitchFamily="34" charset="0"/>
              </a:rPr>
              <a:t>(</a:t>
            </a:r>
            <a:r>
              <a:rPr lang="en-US" altLang="zh-TW" sz="2000" i="1" dirty="0">
                <a:latin typeface="Calibri" panose="020F0502020204030204" pitchFamily="34" charset="0"/>
              </a:rPr>
              <a:t>we’ll go … = main clause = result</a:t>
            </a:r>
            <a:r>
              <a:rPr lang="en-US" altLang="zh-TW" sz="20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When the if clause comes first, we use a comma between the two clauses. When the main clause comes before the if clause, we don’t add a comma between the two clauses.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If </a:t>
            </a:r>
            <a:r>
              <a:rPr lang="en-US" altLang="zh-TW" sz="2000" i="1" dirty="0">
                <a:latin typeface="Calibri" panose="020F0502020204030204" pitchFamily="34" charset="0"/>
              </a:rPr>
              <a:t>you’re late, we’ll go without you.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We’ll go without you </a:t>
            </a:r>
            <a:r>
              <a:rPr lang="en-US" altLang="zh-TW" sz="2000" b="1" i="1" dirty="0">
                <a:latin typeface="Calibri" panose="020F0502020204030204" pitchFamily="34" charset="0"/>
              </a:rPr>
              <a:t>if</a:t>
            </a:r>
            <a:r>
              <a:rPr lang="en-US" altLang="zh-TW" sz="2000" i="1" dirty="0">
                <a:latin typeface="Calibri" panose="020F0502020204030204" pitchFamily="34" charset="0"/>
              </a:rPr>
              <a:t> you’re late.</a:t>
            </a:r>
          </a:p>
          <a:p>
            <a:pPr marL="360363" indent="-360363">
              <a:spcBef>
                <a:spcPts val="600"/>
              </a:spcBef>
            </a:pP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261938-6ED1-4E8D-BD63-B180E3186126}"/>
              </a:ext>
            </a:extLst>
          </p:cNvPr>
          <p:cNvSpPr/>
          <p:nvPr/>
        </p:nvSpPr>
        <p:spPr>
          <a:xfrm>
            <a:off x="6131208" y="5801508"/>
            <a:ext cx="1516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sym typeface="Wingdings 3" panose="05040102010807070707" pitchFamily="18" charset="2"/>
              </a:rPr>
              <a:t>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2" action="ppaction://hlinksldjump"/>
              </a:rPr>
              <a:t>4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8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3E46CF-37A3-4391-8258-521B2171981D}"/>
              </a:ext>
            </a:extLst>
          </p:cNvPr>
          <p:cNvSpPr/>
          <p:nvPr/>
        </p:nvSpPr>
        <p:spPr>
          <a:xfrm>
            <a:off x="327487" y="277661"/>
            <a:ext cx="5807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dirty="0">
                <a:solidFill>
                  <a:srgbClr val="E60000"/>
                </a:solidFill>
                <a:latin typeface="Calibri" panose="020F0502020204030204" pitchFamily="34" charset="0"/>
              </a:rPr>
              <a:t>when, as soon as, unless, until, before</a:t>
            </a:r>
            <a:endParaRPr lang="zh-TW" altLang="en-US" sz="2800" b="1" i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325EEB-6452-4102-AC83-C42FBD705E26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164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BECE72-01E3-4441-B70A-66E9BB96B063}"/>
              </a:ext>
            </a:extLst>
          </p:cNvPr>
          <p:cNvSpPr/>
          <p:nvPr/>
        </p:nvSpPr>
        <p:spPr>
          <a:xfrm>
            <a:off x="327485" y="840299"/>
            <a:ext cx="8487391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We also use </a:t>
            </a:r>
            <a:r>
              <a:rPr lang="en-US" altLang="zh-TW" sz="2000" i="1" dirty="0">
                <a:latin typeface="Calibri" panose="020F0502020204030204" pitchFamily="34" charset="0"/>
              </a:rPr>
              <a:t>when, as soon as, unless, until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before</a:t>
            </a:r>
            <a:r>
              <a:rPr lang="en-US" altLang="zh-TW" sz="2000" dirty="0">
                <a:latin typeface="Calibri" panose="020F0502020204030204" pitchFamily="34" charset="0"/>
              </a:rPr>
              <a:t> to talk about the future. We always use a present tense, not a future form, after these expressions. We often use the expressions in a sentence with will.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When I finish </a:t>
            </a:r>
            <a:r>
              <a:rPr lang="en-US" altLang="zh-TW" sz="2000" i="1" dirty="0">
                <a:latin typeface="Calibri" panose="020F0502020204030204" pitchFamily="34" charset="0"/>
              </a:rPr>
              <a:t>my work, I’ll get something to eat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I won’t eat there again </a:t>
            </a:r>
            <a:r>
              <a:rPr lang="en-US" altLang="zh-TW" sz="2000" b="1" i="1" dirty="0">
                <a:latin typeface="Calibri" panose="020F0502020204030204" pitchFamily="34" charset="0"/>
              </a:rPr>
              <a:t>unless </a:t>
            </a:r>
            <a:r>
              <a:rPr lang="en-US" altLang="zh-TW" sz="2000" i="1" dirty="0">
                <a:latin typeface="Calibri" panose="020F0502020204030204" pitchFamily="34" charset="0"/>
              </a:rPr>
              <a:t>they </a:t>
            </a:r>
            <a:r>
              <a:rPr lang="en-US" altLang="zh-TW" sz="2000" b="1" i="1" dirty="0">
                <a:latin typeface="Calibri" panose="020F0502020204030204" pitchFamily="34" charset="0"/>
              </a:rPr>
              <a:t>start</a:t>
            </a:r>
            <a:r>
              <a:rPr lang="en-US" altLang="zh-TW" sz="2000" i="1" dirty="0">
                <a:latin typeface="Calibri" panose="020F0502020204030204" pitchFamily="34" charset="0"/>
              </a:rPr>
              <a:t> using less salt.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b="1" i="1" dirty="0">
                <a:latin typeface="Calibri" panose="020F0502020204030204" pitchFamily="34" charset="0"/>
              </a:rPr>
              <a:t>	As soon as </a:t>
            </a:r>
            <a:r>
              <a:rPr lang="en-US" altLang="zh-TW" sz="2000" i="1" dirty="0">
                <a:latin typeface="Calibri" panose="020F0502020204030204" pitchFamily="34" charset="0"/>
              </a:rPr>
              <a:t>we </a:t>
            </a:r>
            <a:r>
              <a:rPr lang="en-US" altLang="zh-TW" sz="2000" b="1" i="1" dirty="0">
                <a:latin typeface="Calibri" panose="020F0502020204030204" pitchFamily="34" charset="0"/>
              </a:rPr>
              <a:t>arrive</a:t>
            </a:r>
            <a:r>
              <a:rPr lang="en-US" altLang="zh-TW" sz="2000" i="1" dirty="0">
                <a:latin typeface="Calibri" panose="020F0502020204030204" pitchFamily="34" charset="0"/>
              </a:rPr>
              <a:t>, I’ll give you a call.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You won’t lose weight </a:t>
            </a:r>
            <a:r>
              <a:rPr lang="en-US" altLang="zh-TW" sz="2000" b="1" i="1" dirty="0">
                <a:latin typeface="Calibri" panose="020F0502020204030204" pitchFamily="34" charset="0"/>
              </a:rPr>
              <a:t>until </a:t>
            </a:r>
            <a:r>
              <a:rPr lang="en-US" altLang="zh-TW" sz="2000" i="1" dirty="0">
                <a:latin typeface="Calibri" panose="020F0502020204030204" pitchFamily="34" charset="0"/>
              </a:rPr>
              <a:t>you </a:t>
            </a:r>
            <a:r>
              <a:rPr lang="en-US" altLang="zh-TW" sz="2000" b="1" i="1" dirty="0">
                <a:latin typeface="Calibri" panose="020F0502020204030204" pitchFamily="34" charset="0"/>
              </a:rPr>
              <a:t>improve </a:t>
            </a:r>
            <a:r>
              <a:rPr lang="en-US" altLang="zh-TW" sz="2000" i="1" dirty="0">
                <a:latin typeface="Calibri" panose="020F0502020204030204" pitchFamily="34" charset="0"/>
              </a:rPr>
              <a:t>your diet.</a:t>
            </a:r>
          </a:p>
          <a:p>
            <a:pPr marL="360363" indent="-360363">
              <a:spcBef>
                <a:spcPts val="600"/>
              </a:spcBef>
            </a:pPr>
            <a:r>
              <a:rPr lang="en-US" altLang="zh-TW" sz="2000" i="1" dirty="0">
                <a:latin typeface="Calibri" panose="020F0502020204030204" pitchFamily="34" charset="0"/>
              </a:rPr>
              <a:t>	I’ll have a shower </a:t>
            </a:r>
            <a:r>
              <a:rPr lang="en-US" altLang="zh-TW" sz="2000" b="1" i="1" dirty="0">
                <a:latin typeface="Calibri" panose="020F0502020204030204" pitchFamily="34" charset="0"/>
              </a:rPr>
              <a:t>before</a:t>
            </a:r>
            <a:r>
              <a:rPr lang="en-US" altLang="zh-TW" sz="2000" i="1" dirty="0">
                <a:latin typeface="Calibri" panose="020F0502020204030204" pitchFamily="34" charset="0"/>
              </a:rPr>
              <a:t> we </a:t>
            </a:r>
            <a:r>
              <a:rPr lang="en-US" altLang="zh-TW" sz="2000" b="1" i="1" dirty="0">
                <a:latin typeface="Calibri" panose="020F0502020204030204" pitchFamily="34" charset="0"/>
              </a:rPr>
              <a:t>go</a:t>
            </a:r>
            <a:r>
              <a:rPr lang="en-US" altLang="zh-TW" sz="2000" i="1" dirty="0">
                <a:latin typeface="Calibri" panose="020F0502020204030204" pitchFamily="34" charset="0"/>
              </a:rPr>
              <a:t> out.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As with the first conditional, we put a comma when the clause with the time expression comes first.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7FC789-1763-48D6-815A-2CB99CE542EE}"/>
              </a:ext>
            </a:extLst>
          </p:cNvPr>
          <p:cNvSpPr/>
          <p:nvPr/>
        </p:nvSpPr>
        <p:spPr>
          <a:xfrm>
            <a:off x="402015" y="4521927"/>
            <a:ext cx="2266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sym typeface="Wingdings 3" panose="05040102010807070707" pitchFamily="18" charset="2"/>
              </a:rPr>
              <a:t>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2" action="ppaction://hlinksldjump"/>
              </a:rPr>
              <a:t>5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</a:rPr>
              <a:t> and </a:t>
            </a:r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hlinkClick r:id="rId3" action="ppaction://hlinksldjump"/>
              </a:rPr>
              <a:t>6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6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33806B-BC68-46EA-A10C-483EF625D432}"/>
              </a:ext>
            </a:extLst>
          </p:cNvPr>
          <p:cNvSpPr txBox="1"/>
          <p:nvPr/>
        </p:nvSpPr>
        <p:spPr>
          <a:xfrm>
            <a:off x="8061434" y="6545020"/>
            <a:ext cx="102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p. 165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F79C3-9B43-4FAD-B4BE-B00666DE66F4}"/>
              </a:ext>
            </a:extLst>
          </p:cNvPr>
          <p:cNvSpPr/>
          <p:nvPr/>
        </p:nvSpPr>
        <p:spPr>
          <a:xfrm>
            <a:off x="316198" y="877836"/>
            <a:ext cx="8408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zh-TW" sz="2000" b="1" dirty="0">
                <a:solidFill>
                  <a:srgbClr val="E6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Correct the mistakes in these sentences.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D04B1E-C2AB-4D85-9252-9365DF6F0EB7}"/>
              </a:ext>
            </a:extLst>
          </p:cNvPr>
          <p:cNvSpPr/>
          <p:nvPr/>
        </p:nvSpPr>
        <p:spPr>
          <a:xfrm>
            <a:off x="316198" y="266775"/>
            <a:ext cx="1608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E60000"/>
                </a:solidFill>
                <a:latin typeface="Calibri" panose="020F0502020204030204" pitchFamily="34" charset="0"/>
              </a:rPr>
              <a:t>Exercises </a:t>
            </a:r>
            <a:endParaRPr lang="zh-TW" altLang="en-US" sz="2800" b="1" dirty="0">
              <a:solidFill>
                <a:srgbClr val="E6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箭號: 迴轉箭號 11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8EF5D49-4D89-46CF-87A9-EA0884DE1AED}"/>
              </a:ext>
            </a:extLst>
          </p:cNvPr>
          <p:cNvSpPr/>
          <p:nvPr/>
        </p:nvSpPr>
        <p:spPr>
          <a:xfrm flipV="1">
            <a:off x="8573741" y="5590098"/>
            <a:ext cx="432000" cy="576000"/>
          </a:xfrm>
          <a:prstGeom prst="uturnArrow">
            <a:avLst>
              <a:gd name="adj1" fmla="val 22346"/>
              <a:gd name="adj2" fmla="val 23673"/>
              <a:gd name="adj3" fmla="val 25000"/>
              <a:gd name="adj4" fmla="val 43750"/>
              <a:gd name="adj5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4F04FF-3162-4CFC-8196-AED89BAB7FFD}"/>
              </a:ext>
            </a:extLst>
          </p:cNvPr>
          <p:cNvSpPr/>
          <p:nvPr/>
        </p:nvSpPr>
        <p:spPr>
          <a:xfrm>
            <a:off x="688554" y="1365338"/>
            <a:ext cx="803661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1 	She hasn’t to go to work today.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2 	I can to make you a drink.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3 	Do I should come back later?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4 	Has he to go to the meeting?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5 	We aren’t allowed park here.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6 	You don’t must use your phone here.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7 	You mustn’t help me with the dishes. I can do them myself.</a:t>
            </a:r>
          </a:p>
          <a:p>
            <a:pPr marL="363538" indent="-363538"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</a:rPr>
              <a:t>8 	He shouldn’t has salt on his food.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E45C62-9335-44FE-B76F-DA2E888E6AB8}"/>
              </a:ext>
            </a:extLst>
          </p:cNvPr>
          <p:cNvSpPr/>
          <p:nvPr/>
        </p:nvSpPr>
        <p:spPr>
          <a:xfrm>
            <a:off x="4385319" y="1396521"/>
            <a:ext cx="194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doesn’t have to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7200D4-94F5-4417-9C06-88DAC53A57D4}"/>
              </a:ext>
            </a:extLst>
          </p:cNvPr>
          <p:cNvSpPr/>
          <p:nvPr/>
        </p:nvSpPr>
        <p:spPr>
          <a:xfrm>
            <a:off x="3837322" y="1789647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can make you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2F8F47-90C9-4DAE-B964-D4FCE0ED587D}"/>
              </a:ext>
            </a:extLst>
          </p:cNvPr>
          <p:cNvSpPr/>
          <p:nvPr/>
        </p:nvSpPr>
        <p:spPr>
          <a:xfrm>
            <a:off x="4175436" y="2128157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Should I come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9E4290-9BA1-441C-9D86-CB2F86DC6ACD}"/>
              </a:ext>
            </a:extLst>
          </p:cNvPr>
          <p:cNvSpPr/>
          <p:nvPr/>
        </p:nvSpPr>
        <p:spPr>
          <a:xfrm>
            <a:off x="4137001" y="2521714"/>
            <a:ext cx="237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Does he have to go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681E24-BF71-4CE5-9BD6-95C9C9EBFD33}"/>
              </a:ext>
            </a:extLst>
          </p:cNvPr>
          <p:cNvSpPr/>
          <p:nvPr/>
        </p:nvSpPr>
        <p:spPr>
          <a:xfrm>
            <a:off x="4175015" y="2895367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allowed to park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34844BB-E0E8-4B8D-8E50-CEC494A0276E}"/>
              </a:ext>
            </a:extLst>
          </p:cNvPr>
          <p:cNvSpPr/>
          <p:nvPr/>
        </p:nvSpPr>
        <p:spPr>
          <a:xfrm>
            <a:off x="4983411" y="3274852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You mustn’t use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4FF0CD-7564-44AB-8376-EBCADA3BED9D}"/>
              </a:ext>
            </a:extLst>
          </p:cNvPr>
          <p:cNvSpPr/>
          <p:nvPr/>
        </p:nvSpPr>
        <p:spPr>
          <a:xfrm>
            <a:off x="7239770" y="3690105"/>
            <a:ext cx="1689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You don’t have to help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8BDE3F-BE67-4455-9996-AC03C021D310}"/>
              </a:ext>
            </a:extLst>
          </p:cNvPr>
          <p:cNvSpPr/>
          <p:nvPr/>
        </p:nvSpPr>
        <p:spPr>
          <a:xfrm>
            <a:off x="4563280" y="4070323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66"/>
                </a:solidFill>
                <a:latin typeface="Segoe Print" panose="02000600000000000000" pitchFamily="2" charset="0"/>
              </a:rPr>
              <a:t>shouldn’t have salt</a:t>
            </a:r>
            <a:endParaRPr lang="zh-TW" altLang="en-US" b="1" dirty="0">
              <a:solidFill>
                <a:srgbClr val="FF0066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9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30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05A976942914D8C47500309BAAB42" ma:contentTypeVersion="13" ma:contentTypeDescription="Create a new document." ma:contentTypeScope="" ma:versionID="76a869e2e2cb00439654ed8068af3190">
  <xsd:schema xmlns:xsd="http://www.w3.org/2001/XMLSchema" xmlns:xs="http://www.w3.org/2001/XMLSchema" xmlns:p="http://schemas.microsoft.com/office/2006/metadata/properties" xmlns:ns2="38402b1a-2a58-4779-8ffc-45f26778c642" xmlns:ns3="620fd902-6ce2-4798-8959-67067f749378" targetNamespace="http://schemas.microsoft.com/office/2006/metadata/properties" ma:root="true" ma:fieldsID="1b993a0b5119861cce5ab9b4e23ab3d6" ns2:_="" ns3:_="">
    <xsd:import namespace="38402b1a-2a58-4779-8ffc-45f26778c642"/>
    <xsd:import namespace="620fd902-6ce2-4798-8959-67067f7493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02b1a-2a58-4779-8ffc-45f26778c6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fd902-6ce2-4798-8959-67067f74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3F1B4D-2A49-4FA7-906B-59B376172F34}"/>
</file>

<file path=customXml/itemProps2.xml><?xml version="1.0" encoding="utf-8"?>
<ds:datastoreItem xmlns:ds="http://schemas.openxmlformats.org/officeDocument/2006/customXml" ds:itemID="{9D9D4C31-B4B2-4F89-BA71-C946E4999934}"/>
</file>

<file path=customXml/itemProps3.xml><?xml version="1.0" encoding="utf-8"?>
<ds:datastoreItem xmlns:ds="http://schemas.openxmlformats.org/officeDocument/2006/customXml" ds:itemID="{93DDD46B-675C-4CC2-9254-87F5AC21FFA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652</Words>
  <Application>Microsoft Office PowerPoint</Application>
  <PresentationFormat>如螢幕大小 (4:3)</PresentationFormat>
  <Paragraphs>193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Print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Liang, Karen</dc:creator>
  <cp:lastModifiedBy>Liang, Karen</cp:lastModifiedBy>
  <cp:revision>46</cp:revision>
  <dcterms:created xsi:type="dcterms:W3CDTF">2018-12-07T06:35:16Z</dcterms:created>
  <dcterms:modified xsi:type="dcterms:W3CDTF">2019-03-27T05:16:31Z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0x01010066D05A976942914D8C47500309BAAB42</vt:lpwstr>
  </property>
</Properties>
</file>