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459" r:id="rId5"/>
    <p:sldId id="465" r:id="rId6"/>
    <p:sldId id="466" r:id="rId7"/>
    <p:sldId id="523" r:id="rId8"/>
    <p:sldId id="569" r:id="rId9"/>
    <p:sldId id="521" r:id="rId10"/>
    <p:sldId id="460" r:id="rId11"/>
    <p:sldId id="522" r:id="rId12"/>
    <p:sldId id="502" r:id="rId13"/>
    <p:sldId id="461" r:id="rId14"/>
    <p:sldId id="504" r:id="rId15"/>
    <p:sldId id="464" r:id="rId16"/>
    <p:sldId id="549" r:id="rId17"/>
    <p:sldId id="473" r:id="rId18"/>
    <p:sldId id="474" r:id="rId19"/>
    <p:sldId id="570" r:id="rId20"/>
    <p:sldId id="506" r:id="rId21"/>
    <p:sldId id="475" r:id="rId22"/>
    <p:sldId id="566" r:id="rId23"/>
    <p:sldId id="556" r:id="rId24"/>
    <p:sldId id="477" r:id="rId25"/>
    <p:sldId id="478" r:id="rId26"/>
    <p:sldId id="479" r:id="rId27"/>
    <p:sldId id="480" r:id="rId28"/>
    <p:sldId id="482" r:id="rId29"/>
    <p:sldId id="557" r:id="rId30"/>
    <p:sldId id="481" r:id="rId31"/>
    <p:sldId id="528" r:id="rId32"/>
    <p:sldId id="527" r:id="rId33"/>
    <p:sldId id="483" r:id="rId34"/>
    <p:sldId id="484" r:id="rId35"/>
    <p:sldId id="531" r:id="rId36"/>
    <p:sldId id="532" r:id="rId37"/>
    <p:sldId id="486" r:id="rId38"/>
    <p:sldId id="558" r:id="rId39"/>
    <p:sldId id="488" r:id="rId40"/>
    <p:sldId id="560" r:id="rId41"/>
    <p:sldId id="519" r:id="rId42"/>
    <p:sldId id="561"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CFDFE"/>
    <a:srgbClr val="FF0066"/>
    <a:srgbClr val="F8F9FA"/>
    <a:srgbClr val="F3F5F7"/>
    <a:srgbClr val="E60000"/>
    <a:srgbClr val="ECF3F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65" d="100"/>
          <a:sy n="65" d="100"/>
        </p:scale>
        <p:origin x="-1061" y="-7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p14="http://schemas.microsoft.com/office/powerpoint/2010/main" xmlns="" val="3290729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p14="http://schemas.microsoft.com/office/powerpoint/2010/main" xmlns="" val="2278438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p14="http://schemas.microsoft.com/office/powerpoint/2010/main" xmlns="" val="3546743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標題投影片">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7810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p14="http://schemas.microsoft.com/office/powerpoint/2010/main" xmlns="" val="4281685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p14="http://schemas.microsoft.com/office/powerpoint/2010/main" xmlns="" val="84894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p14="http://schemas.microsoft.com/office/powerpoint/2010/main" xmlns="" val="3840524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p14="http://schemas.microsoft.com/office/powerpoint/2010/main" xmlns="" val="3841740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p14="http://schemas.microsoft.com/office/powerpoint/2010/main" xmlns="" val="143212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p14="http://schemas.microsoft.com/office/powerpoint/2010/main" xmlns="" val="7450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p14="http://schemas.microsoft.com/office/powerpoint/2010/main" xmlns="" val="1471077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p14="http://schemas.microsoft.com/office/powerpoint/2010/main" xmlns="" val="280729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93BCD4-250F-4827-92EF-44CE13BF93C2}" type="datetimeFigureOut">
              <a:rPr lang="zh-TW" altLang="en-US" smtClean="0"/>
              <a:pPr/>
              <a:t>2021/7/9</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37CE84-FED3-4974-B4D2-01AE07E12272}" type="slidenum">
              <a:rPr lang="zh-TW" altLang="en-US" smtClean="0"/>
              <a:pPr/>
              <a:t>‹#›</a:t>
            </a:fld>
            <a:endParaRPr lang="zh-TW" altLang="en-US"/>
          </a:p>
        </p:txBody>
      </p:sp>
      <p:pic>
        <p:nvPicPr>
          <p:cNvPr id="7" name="圖片 6">
            <a:extLst>
              <a:ext uri="{FF2B5EF4-FFF2-40B4-BE49-F238E27FC236}">
                <a16:creationId xmlns:a16="http://schemas.microsoft.com/office/drawing/2014/main" xmlns="" id="{7439ADED-C9A4-484D-A8BB-0B52B948CEEB}"/>
              </a:ext>
            </a:extLst>
          </p:cNvPr>
          <p:cNvPicPr>
            <a:picLocks noChangeAspect="1"/>
          </p:cNvPicPr>
          <p:nvPr userDrawn="1"/>
        </p:nvPicPr>
        <p:blipFill>
          <a:blip r:embed="rId14" cstate="print">
            <a:extLst>
              <a:ext uri="{28A0092B-C50C-407E-A947-70E740481C1C}">
                <a14:useLocalDpi xmlns:a14="http://schemas.microsoft.com/office/drawing/2010/main" xmlns="" val="0"/>
              </a:ext>
            </a:extLst>
          </a:blip>
          <a:stretch>
            <a:fillRect/>
          </a:stretch>
        </p:blipFill>
        <p:spPr>
          <a:xfrm>
            <a:off x="205178" y="6280005"/>
            <a:ext cx="957373" cy="395437"/>
          </a:xfrm>
          <a:prstGeom prst="rect">
            <a:avLst/>
          </a:prstGeom>
        </p:spPr>
      </p:pic>
      <p:sp>
        <p:nvSpPr>
          <p:cNvPr id="8" name="矩形 7">
            <a:extLst>
              <a:ext uri="{FF2B5EF4-FFF2-40B4-BE49-F238E27FC236}">
                <a16:creationId xmlns:a16="http://schemas.microsoft.com/office/drawing/2014/main" xmlns="" id="{3CC3E7B6-948B-4F0C-8BEB-6F291A7A905E}"/>
              </a:ext>
            </a:extLst>
          </p:cNvPr>
          <p:cNvSpPr/>
          <p:nvPr userDrawn="1"/>
        </p:nvSpPr>
        <p:spPr>
          <a:xfrm>
            <a:off x="1406992" y="6308725"/>
            <a:ext cx="6408712" cy="438582"/>
          </a:xfrm>
          <a:prstGeom prst="rect">
            <a:avLst/>
          </a:prstGeom>
        </p:spPr>
        <p:txBody>
          <a:bodyPr wrap="square">
            <a:spAutoFit/>
          </a:bodyPr>
          <a:lstStyle/>
          <a:p>
            <a:pPr>
              <a:lnSpc>
                <a:spcPts val="900"/>
              </a:lnSpc>
            </a:pPr>
            <a:r>
              <a:rPr lang="en-US" altLang="zh-TW" sz="850" baseline="0" dirty="0">
                <a:solidFill>
                  <a:schemeClr val="tx1">
                    <a:lumMod val="50000"/>
                    <a:lumOff val="50000"/>
                  </a:schemeClr>
                </a:solidFill>
                <a:latin typeface="Calibri" panose="020F0502020204030204" pitchFamily="34" charset="0"/>
                <a:cs typeface="Calibri" panose="020F0502020204030204" pitchFamily="34" charset="0"/>
              </a:rPr>
              <a:t>__________________________________________________________________________________________________________________</a:t>
            </a:r>
          </a:p>
          <a:p>
            <a:pPr>
              <a:lnSpc>
                <a:spcPts val="900"/>
              </a:lnSpc>
            </a:pPr>
            <a:r>
              <a:rPr lang="en-US" altLang="zh-TW" sz="850" baseline="0" dirty="0">
                <a:solidFill>
                  <a:schemeClr val="tx1">
                    <a:lumMod val="75000"/>
                    <a:lumOff val="25000"/>
                  </a:schemeClr>
                </a:solidFill>
                <a:latin typeface="Calibri" panose="020F0502020204030204" pitchFamily="34" charset="0"/>
                <a:cs typeface="Calibri" panose="020F0502020204030204" pitchFamily="34" charset="0"/>
              </a:rPr>
              <a:t>National Geographic Learning, a Cengage Company. © 2019 Cengage Learning, Inc. ALL RIGHTS RESERVED. This presentation tool is for teaching purpose only. May not be scanned, copied or duplicated, or posted to a publicly accessible website, in whole or in part.</a:t>
            </a:r>
            <a:endParaRPr lang="zh-TW" altLang="en-US" sz="850" baseline="0" dirty="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377770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Inter_SB_U05_Audio/life_2e_intermediate_sb_track_40.mp3" TargetMode="Externa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Inter_SB_U05_Video/Video%205.1.mp4" TargetMode="Externa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Inter_SB_U05_Video/Video%205.1.mp4" TargetMode="Externa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Inter_SB_U05_Video/Video%205.1.mp4"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Inter_SB_U05_Video/Video%205.1.mp4"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Inter_SB_U05_Video/Video%205.2.mp4" TargetMode="Externa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Inter_SB_U05_Video/Video%205.2.mp4"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Inter_SB_U05_Audio/life_2e_intermediate_sb_track_40.mp3" TargetMode="Externa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38.xml"/><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hyperlink" Target="Inter_SB_U05_Audio/life_2e_intermediate_sb_track_40.mp3"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2EE4814D-5E79-484F-962A-76A03E7C7122}"/>
              </a:ext>
            </a:extLst>
          </p:cNvPr>
          <p:cNvSpPr/>
          <p:nvPr/>
        </p:nvSpPr>
        <p:spPr>
          <a:xfrm>
            <a:off x="879726" y="71931"/>
            <a:ext cx="7824480" cy="923330"/>
          </a:xfrm>
          <a:prstGeom prst="rect">
            <a:avLst/>
          </a:prstGeom>
        </p:spPr>
        <p:txBody>
          <a:bodyPr wrap="square">
            <a:spAutoFit/>
          </a:bodyPr>
          <a:lstStyle/>
          <a:p>
            <a:pPr marL="804863" indent="-804863"/>
            <a:r>
              <a:rPr lang="en-US" altLang="zh-TW" sz="5200" b="1" dirty="0">
                <a:solidFill>
                  <a:srgbClr val="E60000"/>
                </a:solidFill>
                <a:latin typeface="Calibri" panose="020F0502020204030204" pitchFamily="34" charset="0"/>
                <a:cs typeface="Calibri" panose="020F0502020204030204" pitchFamily="34" charset="0"/>
              </a:rPr>
              <a:t>5c</a:t>
            </a:r>
            <a:r>
              <a:rPr lang="en-US" altLang="zh-TW" sz="5200" b="1" dirty="0">
                <a:solidFill>
                  <a:srgbClr val="FF0000"/>
                </a:solidFill>
                <a:latin typeface="Calibri" panose="020F0502020204030204" pitchFamily="34" charset="0"/>
                <a:cs typeface="Calibri" panose="020F0502020204030204" pitchFamily="34" charset="0"/>
              </a:rPr>
              <a:t> </a:t>
            </a:r>
            <a:r>
              <a:rPr lang="en-US" altLang="zh-TW" sz="5200" dirty="0">
                <a:latin typeface="Calibri" panose="020F0502020204030204" pitchFamily="34" charset="0"/>
                <a:cs typeface="Calibri" panose="020F0502020204030204" pitchFamily="34" charset="0"/>
              </a:rPr>
              <a:t>A caffeine-fuelled world</a:t>
            </a:r>
            <a:endParaRPr lang="zh-TW" altLang="en-US" sz="5200" dirty="0">
              <a:latin typeface="Calibri" panose="020F0502020204030204" pitchFamily="34" charset="0"/>
              <a:cs typeface="Calibri" panose="020F0502020204030204" pitchFamily="34" charset="0"/>
            </a:endParaRPr>
          </a:p>
        </p:txBody>
      </p:sp>
      <p:sp>
        <p:nvSpPr>
          <p:cNvPr id="9" name="矩形 8">
            <a:extLst>
              <a:ext uri="{FF2B5EF4-FFF2-40B4-BE49-F238E27FC236}">
                <a16:creationId xmlns:a16="http://schemas.microsoft.com/office/drawing/2014/main" xmlns="" id="{E99991C3-F504-40A5-8558-11506C3EFCB7}"/>
              </a:ext>
            </a:extLst>
          </p:cNvPr>
          <p:cNvSpPr/>
          <p:nvPr/>
        </p:nvSpPr>
        <p:spPr>
          <a:xfrm>
            <a:off x="337970" y="1813580"/>
            <a:ext cx="8366236" cy="400110"/>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1</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Work in groups. Discuss the questions.</a:t>
            </a:r>
            <a:endParaRPr lang="zh-TW" altLang="en-US" sz="2000" dirty="0">
              <a:latin typeface="Calibri" panose="020F0502020204030204" pitchFamily="34" charset="0"/>
            </a:endParaRPr>
          </a:p>
        </p:txBody>
      </p:sp>
      <p:sp>
        <p:nvSpPr>
          <p:cNvPr id="16" name="文字方塊 15">
            <a:extLst>
              <a:ext uri="{FF2B5EF4-FFF2-40B4-BE49-F238E27FC236}">
                <a16:creationId xmlns:a16="http://schemas.microsoft.com/office/drawing/2014/main" xmlns="" id="{69F52AE0-B846-4ACC-BC65-A2A6E1D42AC2}"/>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5c-p. 62</a:t>
            </a:r>
            <a:endParaRPr lang="zh-TW" altLang="en-US" sz="1200" b="1" dirty="0">
              <a:solidFill>
                <a:schemeClr val="tx1">
                  <a:lumMod val="50000"/>
                  <a:lumOff val="50000"/>
                </a:schemeClr>
              </a:solidFill>
              <a:latin typeface="Calibri" panose="020F0502020204030204" pitchFamily="34" charset="0"/>
            </a:endParaRPr>
          </a:p>
        </p:txBody>
      </p:sp>
      <p:pic>
        <p:nvPicPr>
          <p:cNvPr id="3" name="圖片 2">
            <a:extLst>
              <a:ext uri="{FF2B5EF4-FFF2-40B4-BE49-F238E27FC236}">
                <a16:creationId xmlns:a16="http://schemas.microsoft.com/office/drawing/2014/main" xmlns="" id="{CA5C8DD8-FACF-4B86-AA67-37D3AABB9C87}"/>
              </a:ext>
            </a:extLst>
          </p:cNvPr>
          <p:cNvPicPr>
            <a:picLocks noChangeAspect="1"/>
          </p:cNvPicPr>
          <p:nvPr/>
        </p:nvPicPr>
        <p:blipFill rotWithShape="1">
          <a:blip r:embed="rId2" cstate="print"/>
          <a:srcRect t="12581"/>
          <a:stretch/>
        </p:blipFill>
        <p:spPr>
          <a:xfrm>
            <a:off x="0" y="4197"/>
            <a:ext cx="766696" cy="992167"/>
          </a:xfrm>
          <a:prstGeom prst="rect">
            <a:avLst/>
          </a:prstGeom>
        </p:spPr>
      </p:pic>
      <p:sp>
        <p:nvSpPr>
          <p:cNvPr id="6" name="矩形 5">
            <a:extLst>
              <a:ext uri="{FF2B5EF4-FFF2-40B4-BE49-F238E27FC236}">
                <a16:creationId xmlns:a16="http://schemas.microsoft.com/office/drawing/2014/main" xmlns="" id="{DE1F8715-5851-4BBC-A0C2-A42C8BAC8C8D}"/>
              </a:ext>
            </a:extLst>
          </p:cNvPr>
          <p:cNvSpPr/>
          <p:nvPr/>
        </p:nvSpPr>
        <p:spPr>
          <a:xfrm>
            <a:off x="327485" y="1126007"/>
            <a:ext cx="8376721"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Reading</a:t>
            </a:r>
            <a:endParaRPr lang="zh-TW" altLang="en-US" sz="3200" dirty="0">
              <a:solidFill>
                <a:srgbClr val="E60000"/>
              </a:solidFill>
              <a:latin typeface="Calibri" panose="020F0502020204030204" pitchFamily="34" charset="0"/>
            </a:endParaRPr>
          </a:p>
        </p:txBody>
      </p:sp>
      <p:sp>
        <p:nvSpPr>
          <p:cNvPr id="12" name="矩形 11">
            <a:extLst>
              <a:ext uri="{FF2B5EF4-FFF2-40B4-BE49-F238E27FC236}">
                <a16:creationId xmlns:a16="http://schemas.microsoft.com/office/drawing/2014/main" xmlns="" id="{305E49EB-B0E7-46D8-9F69-BB4E9F60C67E}"/>
              </a:ext>
            </a:extLst>
          </p:cNvPr>
          <p:cNvSpPr/>
          <p:nvPr/>
        </p:nvSpPr>
        <p:spPr>
          <a:xfrm>
            <a:off x="319559" y="4598179"/>
            <a:ext cx="8425032"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2</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Read the article on page 63 quickly. Choose the correct option to complete the sentence.</a:t>
            </a:r>
            <a:endParaRPr lang="zh-TW" altLang="en-US" sz="2000" dirty="0">
              <a:latin typeface="Calibri" panose="020F0502020204030204" pitchFamily="34" charset="0"/>
            </a:endParaRPr>
          </a:p>
        </p:txBody>
      </p:sp>
      <p:sp>
        <p:nvSpPr>
          <p:cNvPr id="4" name="矩形 3">
            <a:extLst>
              <a:ext uri="{FF2B5EF4-FFF2-40B4-BE49-F238E27FC236}">
                <a16:creationId xmlns:a16="http://schemas.microsoft.com/office/drawing/2014/main" xmlns="" id="{88161F3C-C599-498A-A1DE-D741E3E22345}"/>
              </a:ext>
            </a:extLst>
          </p:cNvPr>
          <p:cNvSpPr/>
          <p:nvPr/>
        </p:nvSpPr>
        <p:spPr>
          <a:xfrm>
            <a:off x="691690" y="2342511"/>
            <a:ext cx="8012516" cy="1785104"/>
          </a:xfrm>
          <a:prstGeom prst="rect">
            <a:avLst/>
          </a:prstGeom>
        </p:spPr>
        <p:txBody>
          <a:bodyPr wrap="square">
            <a:spAutoFit/>
          </a:bodyPr>
          <a:lstStyle/>
          <a:p>
            <a:pPr marL="361950" indent="-361950">
              <a:spcBef>
                <a:spcPts val="600"/>
              </a:spcBef>
            </a:pPr>
            <a:r>
              <a:rPr lang="en-US" altLang="zh-TW" sz="2000" dirty="0">
                <a:solidFill>
                  <a:srgbClr val="000000"/>
                </a:solidFill>
                <a:latin typeface="Calibri" panose="020F0502020204030204" pitchFamily="34" charset="0"/>
              </a:rPr>
              <a:t>1 	Is your lifestyle very different to that of your parents’ generation? In what way(s)?</a:t>
            </a:r>
          </a:p>
          <a:p>
            <a:pPr marL="361950" indent="-361950">
              <a:spcBef>
                <a:spcPts val="600"/>
              </a:spcBef>
            </a:pPr>
            <a:r>
              <a:rPr lang="en-US" altLang="zh-TW" sz="2000" dirty="0">
                <a:solidFill>
                  <a:srgbClr val="000000"/>
                </a:solidFill>
                <a:latin typeface="Calibri" panose="020F0502020204030204" pitchFamily="34" charset="0"/>
              </a:rPr>
              <a:t>2 	Do you often hear comments about modern life? What kind of comments?</a:t>
            </a:r>
          </a:p>
          <a:p>
            <a:pPr marL="361950" indent="-361950">
              <a:spcBef>
                <a:spcPts val="600"/>
              </a:spcBef>
            </a:pPr>
            <a:r>
              <a:rPr lang="en-US" altLang="zh-TW" sz="2000" dirty="0">
                <a:solidFill>
                  <a:srgbClr val="000000"/>
                </a:solidFill>
                <a:latin typeface="Calibri" panose="020F0502020204030204" pitchFamily="34" charset="0"/>
              </a:rPr>
              <a:t>3 	How much tea/coffee or other drinks do you have in a normal day?</a:t>
            </a:r>
            <a:endParaRPr lang="zh-TW" altLang="en-US" sz="2000" dirty="0">
              <a:solidFill>
                <a:srgbClr val="000000"/>
              </a:solidFill>
              <a:latin typeface="Calibri" panose="020F0502020204030204" pitchFamily="34" charset="0"/>
            </a:endParaRPr>
          </a:p>
        </p:txBody>
      </p:sp>
      <p:sp>
        <p:nvSpPr>
          <p:cNvPr id="7" name="矩形 6">
            <a:extLst>
              <a:ext uri="{FF2B5EF4-FFF2-40B4-BE49-F238E27FC236}">
                <a16:creationId xmlns:a16="http://schemas.microsoft.com/office/drawing/2014/main" xmlns="" id="{54223FE9-334C-432D-800B-3E1EE15DEC87}"/>
              </a:ext>
            </a:extLst>
          </p:cNvPr>
          <p:cNvSpPr/>
          <p:nvPr/>
        </p:nvSpPr>
        <p:spPr>
          <a:xfrm>
            <a:off x="975827" y="4205609"/>
            <a:ext cx="2860078" cy="369332"/>
          </a:xfrm>
          <a:prstGeom prst="rect">
            <a:avLst/>
          </a:prstGeom>
        </p:spPr>
        <p:txBody>
          <a:bodyPr wrap="none">
            <a:spAutoFit/>
          </a:bodyPr>
          <a:lstStyle/>
          <a:p>
            <a:r>
              <a:rPr lang="en-US" altLang="zh-TW" b="1" dirty="0">
                <a:solidFill>
                  <a:srgbClr val="FF0066"/>
                </a:solidFill>
                <a:latin typeface="Segoe Print" panose="02000600000000000000" pitchFamily="2" charset="0"/>
              </a:rPr>
              <a:t>Students’ own answers</a:t>
            </a:r>
            <a:endParaRPr lang="zh-TW" altLang="en-US" b="1" dirty="0">
              <a:solidFill>
                <a:srgbClr val="FF0066"/>
              </a:solidFill>
              <a:latin typeface="Segoe Print" panose="02000600000000000000" pitchFamily="2" charset="0"/>
            </a:endParaRPr>
          </a:p>
        </p:txBody>
      </p:sp>
      <p:sp>
        <p:nvSpPr>
          <p:cNvPr id="13" name="矩形 12">
            <a:extLst>
              <a:ext uri="{FF2B5EF4-FFF2-40B4-BE49-F238E27FC236}">
                <a16:creationId xmlns:a16="http://schemas.microsoft.com/office/drawing/2014/main" xmlns="" id="{6012F1B1-F940-4509-9731-043DBDB212A7}"/>
              </a:ext>
            </a:extLst>
          </p:cNvPr>
          <p:cNvSpPr/>
          <p:nvPr/>
        </p:nvSpPr>
        <p:spPr>
          <a:xfrm>
            <a:off x="689751" y="5374674"/>
            <a:ext cx="8080701" cy="400110"/>
          </a:xfrm>
          <a:prstGeom prst="rect">
            <a:avLst/>
          </a:prstGeom>
        </p:spPr>
        <p:txBody>
          <a:bodyPr wrap="square">
            <a:spAutoFit/>
          </a:bodyPr>
          <a:lstStyle/>
          <a:p>
            <a:r>
              <a:rPr lang="en-US" altLang="zh-TW" sz="2000" dirty="0">
                <a:solidFill>
                  <a:srgbClr val="000000"/>
                </a:solidFill>
                <a:latin typeface="Calibri" panose="020F0502020204030204" pitchFamily="34" charset="0"/>
              </a:rPr>
              <a:t>The article is about caffeine and </a:t>
            </a:r>
            <a:r>
              <a:rPr lang="en-US" altLang="zh-TW" sz="2000" i="1" dirty="0">
                <a:solidFill>
                  <a:srgbClr val="000000"/>
                </a:solidFill>
                <a:latin typeface="Calibri" panose="020F0502020204030204" pitchFamily="34" charset="0"/>
              </a:rPr>
              <a:t>children / daily life / sugar.</a:t>
            </a:r>
            <a:endParaRPr lang="zh-TW" altLang="en-US" sz="2000" i="1" dirty="0">
              <a:solidFill>
                <a:srgbClr val="000000"/>
              </a:solidFill>
              <a:latin typeface="Calibri" panose="020F0502020204030204" pitchFamily="34" charset="0"/>
            </a:endParaRPr>
          </a:p>
        </p:txBody>
      </p:sp>
    </p:spTree>
    <p:extLst>
      <p:ext uri="{BB962C8B-B14F-4D97-AF65-F5344CB8AC3E}">
        <p14:creationId xmlns:p14="http://schemas.microsoft.com/office/powerpoint/2010/main" xmlns="" val="125555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7C8247C5-B96C-435F-89C2-E01F03B5B1BD}"/>
              </a:ext>
            </a:extLst>
          </p:cNvPr>
          <p:cNvSpPr/>
          <p:nvPr/>
        </p:nvSpPr>
        <p:spPr>
          <a:xfrm>
            <a:off x="315183" y="930326"/>
            <a:ext cx="8489133"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9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Look at how </a:t>
            </a:r>
            <a:r>
              <a:rPr lang="en-US" altLang="zh-TW" sz="2000" i="1" dirty="0">
                <a:latin typeface="Calibri" panose="020F0502020204030204" pitchFamily="34" charset="0"/>
                <a:cs typeface="Calibri" panose="020F0502020204030204" pitchFamily="34" charset="0"/>
              </a:rPr>
              <a:t>so</a:t>
            </a:r>
            <a:r>
              <a:rPr lang="en-US" altLang="zh-TW" sz="2000" dirty="0">
                <a:latin typeface="Calibri" panose="020F0502020204030204" pitchFamily="34" charset="0"/>
                <a:cs typeface="Calibri" panose="020F0502020204030204" pitchFamily="34" charset="0"/>
              </a:rPr>
              <a:t> is used in the article. In which sentence can we replace so with </a:t>
            </a:r>
            <a:r>
              <a:rPr lang="en-US" altLang="zh-TW" sz="2000" i="1" dirty="0">
                <a:latin typeface="Calibri" panose="020F0502020204030204" pitchFamily="34" charset="0"/>
                <a:cs typeface="Calibri" panose="020F0502020204030204" pitchFamily="34" charset="0"/>
              </a:rPr>
              <a:t>as a result</a:t>
            </a:r>
            <a:r>
              <a:rPr lang="en-US" altLang="zh-TW" sz="2000" dirty="0">
                <a:latin typeface="Calibri" panose="020F0502020204030204" pitchFamily="34" charset="0"/>
                <a:cs typeface="Calibri" panose="020F0502020204030204" pitchFamily="34" charset="0"/>
              </a:rPr>
              <a:t>? What can replace </a:t>
            </a:r>
            <a:r>
              <a:rPr lang="en-US" altLang="zh-TW" sz="2000" i="1" dirty="0">
                <a:latin typeface="Calibri" panose="020F0502020204030204" pitchFamily="34" charset="0"/>
                <a:cs typeface="Calibri" panose="020F0502020204030204" pitchFamily="34" charset="0"/>
              </a:rPr>
              <a:t>so</a:t>
            </a:r>
            <a:r>
              <a:rPr lang="en-US" altLang="zh-TW" sz="2000" dirty="0">
                <a:latin typeface="Calibri" panose="020F0502020204030204" pitchFamily="34" charset="0"/>
                <a:cs typeface="Calibri" panose="020F0502020204030204" pitchFamily="34" charset="0"/>
              </a:rPr>
              <a:t> in the other sentence?</a:t>
            </a:r>
            <a:endParaRPr lang="zh-TW" altLang="en-US" sz="2000" dirty="0">
              <a:latin typeface="Calibri" panose="020F0502020204030204" pitchFamily="34" charset="0"/>
              <a:cs typeface="Calibri" panose="020F0502020204030204" pitchFamily="34" charset="0"/>
            </a:endParaRPr>
          </a:p>
        </p:txBody>
      </p:sp>
      <p:sp>
        <p:nvSpPr>
          <p:cNvPr id="10" name="矩形 9">
            <a:extLst>
              <a:ext uri="{FF2B5EF4-FFF2-40B4-BE49-F238E27FC236}">
                <a16:creationId xmlns:a16="http://schemas.microsoft.com/office/drawing/2014/main" xmlns="" id="{DCD08127-8CE7-464E-A5BF-71896374D998}"/>
              </a:ext>
            </a:extLst>
          </p:cNvPr>
          <p:cNvSpPr/>
          <p:nvPr/>
        </p:nvSpPr>
        <p:spPr>
          <a:xfrm>
            <a:off x="327486" y="250719"/>
            <a:ext cx="8489133"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Word focus  </a:t>
            </a:r>
            <a:r>
              <a:rPr lang="en-US" altLang="zh-TW" sz="3200" b="1" i="1" dirty="0">
                <a:solidFill>
                  <a:schemeClr val="tx1">
                    <a:lumMod val="65000"/>
                    <a:lumOff val="35000"/>
                  </a:schemeClr>
                </a:solidFill>
                <a:latin typeface="Calibri" panose="020F0502020204030204" pitchFamily="34" charset="0"/>
              </a:rPr>
              <a:t>so</a:t>
            </a:r>
            <a:endParaRPr lang="zh-TW" altLang="en-US" sz="3200" b="1" i="1" dirty="0">
              <a:solidFill>
                <a:schemeClr val="tx1">
                  <a:lumMod val="65000"/>
                  <a:lumOff val="35000"/>
                </a:schemeClr>
              </a:solidFill>
              <a:latin typeface="Calibri" panose="020F0502020204030204" pitchFamily="34" charset="0"/>
            </a:endParaRPr>
          </a:p>
        </p:txBody>
      </p:sp>
      <p:sp>
        <p:nvSpPr>
          <p:cNvPr id="8" name="文字方塊 7">
            <a:extLst>
              <a:ext uri="{FF2B5EF4-FFF2-40B4-BE49-F238E27FC236}">
                <a16:creationId xmlns:a16="http://schemas.microsoft.com/office/drawing/2014/main" xmlns="" id="{D0BC108C-44EC-4967-BF80-FC1BBF780745}"/>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5c-p. 62</a:t>
            </a:r>
            <a:endParaRPr lang="zh-TW" altLang="en-US" sz="1200" b="1" dirty="0">
              <a:solidFill>
                <a:schemeClr val="tx1">
                  <a:lumMod val="50000"/>
                  <a:lumOff val="50000"/>
                </a:schemeClr>
              </a:solidFill>
              <a:latin typeface="Calibri" panose="020F0502020204030204" pitchFamily="34" charset="0"/>
            </a:endParaRPr>
          </a:p>
        </p:txBody>
      </p:sp>
      <p:sp>
        <p:nvSpPr>
          <p:cNvPr id="3" name="矩形 2">
            <a:extLst>
              <a:ext uri="{FF2B5EF4-FFF2-40B4-BE49-F238E27FC236}">
                <a16:creationId xmlns:a16="http://schemas.microsoft.com/office/drawing/2014/main" xmlns="" id="{02414EF6-9FBD-47C2-8CDE-1E3DC29C3452}"/>
              </a:ext>
            </a:extLst>
          </p:cNvPr>
          <p:cNvSpPr/>
          <p:nvPr/>
        </p:nvSpPr>
        <p:spPr>
          <a:xfrm>
            <a:off x="702980" y="1812728"/>
            <a:ext cx="8111064" cy="784830"/>
          </a:xfrm>
          <a:prstGeom prst="rect">
            <a:avLst/>
          </a:prstGeom>
        </p:spPr>
        <p:txBody>
          <a:bodyPr wrap="square">
            <a:spAutoFit/>
          </a:bodyPr>
          <a:lstStyle/>
          <a:p>
            <a:pPr marL="361950" indent="-361950">
              <a:spcBef>
                <a:spcPts val="600"/>
              </a:spcBef>
            </a:pPr>
            <a:r>
              <a:rPr lang="en-US" altLang="zh-TW" sz="2000" dirty="0">
                <a:latin typeface="Calibri" panose="020F0502020204030204" pitchFamily="34" charset="0"/>
              </a:rPr>
              <a:t>1 	Why are these drinks so popular?</a:t>
            </a:r>
          </a:p>
          <a:p>
            <a:pPr marL="361950" indent="-361950">
              <a:spcBef>
                <a:spcPts val="600"/>
              </a:spcBef>
            </a:pPr>
            <a:r>
              <a:rPr lang="en-US" altLang="zh-TW" sz="2000" dirty="0">
                <a:latin typeface="Calibri" panose="020F0502020204030204" pitchFamily="34" charset="0"/>
              </a:rPr>
              <a:t>2 	It raises blood pressure and so increases the risk of heart disease.</a:t>
            </a:r>
            <a:endParaRPr lang="zh-TW" altLang="en-US" sz="2000" dirty="0">
              <a:latin typeface="Calibri" panose="020F0502020204030204" pitchFamily="34" charset="0"/>
            </a:endParaRPr>
          </a:p>
        </p:txBody>
      </p:sp>
      <p:sp>
        <p:nvSpPr>
          <p:cNvPr id="11" name="矩形 10">
            <a:extLst>
              <a:ext uri="{FF2B5EF4-FFF2-40B4-BE49-F238E27FC236}">
                <a16:creationId xmlns:a16="http://schemas.microsoft.com/office/drawing/2014/main" xmlns="" id="{21F3EE41-4069-41FA-8CAE-943A0AA8D18B}"/>
              </a:ext>
            </a:extLst>
          </p:cNvPr>
          <p:cNvSpPr/>
          <p:nvPr/>
        </p:nvSpPr>
        <p:spPr>
          <a:xfrm>
            <a:off x="702980" y="2772074"/>
            <a:ext cx="7373907" cy="723275"/>
          </a:xfrm>
          <a:prstGeom prst="rect">
            <a:avLst/>
          </a:prstGeom>
        </p:spPr>
        <p:txBody>
          <a:bodyPr wrap="square">
            <a:spAutoFit/>
          </a:bodyPr>
          <a:lstStyle/>
          <a:p>
            <a:pPr>
              <a:spcBef>
                <a:spcPts val="600"/>
              </a:spcBef>
            </a:pPr>
            <a:r>
              <a:rPr lang="en-US" altLang="zh-TW" b="1" dirty="0">
                <a:solidFill>
                  <a:srgbClr val="FF0066"/>
                </a:solidFill>
                <a:latin typeface="Segoe Print" panose="02000600000000000000" pitchFamily="2" charset="0"/>
              </a:rPr>
              <a:t>We can replace so with </a:t>
            </a:r>
            <a:r>
              <a:rPr lang="en-US" altLang="zh-TW" b="1" i="1" dirty="0">
                <a:solidFill>
                  <a:srgbClr val="FF0066"/>
                </a:solidFill>
                <a:latin typeface="Segoe Print" panose="02000600000000000000" pitchFamily="2" charset="0"/>
              </a:rPr>
              <a:t>as a result </a:t>
            </a:r>
            <a:r>
              <a:rPr lang="en-US" altLang="zh-TW" b="1" dirty="0">
                <a:solidFill>
                  <a:srgbClr val="FF0066"/>
                </a:solidFill>
                <a:latin typeface="Segoe Print" panose="02000600000000000000" pitchFamily="2" charset="0"/>
              </a:rPr>
              <a:t>in sentence 2.</a:t>
            </a:r>
          </a:p>
          <a:p>
            <a:pPr>
              <a:spcBef>
                <a:spcPts val="600"/>
              </a:spcBef>
            </a:pPr>
            <a:r>
              <a:rPr lang="en-US" altLang="zh-TW" b="1" dirty="0">
                <a:solidFill>
                  <a:srgbClr val="FF0066"/>
                </a:solidFill>
                <a:latin typeface="Segoe Print" panose="02000600000000000000" pitchFamily="2" charset="0"/>
              </a:rPr>
              <a:t>We can replace so in sentence 1 with </a:t>
            </a:r>
            <a:r>
              <a:rPr lang="en-US" altLang="zh-TW" b="1" i="1" dirty="0">
                <a:solidFill>
                  <a:srgbClr val="FF0066"/>
                </a:solidFill>
                <a:latin typeface="Segoe Print" panose="02000600000000000000" pitchFamily="2" charset="0"/>
              </a:rPr>
              <a:t>very </a:t>
            </a:r>
            <a:r>
              <a:rPr lang="en-US" altLang="zh-TW" b="1" dirty="0">
                <a:solidFill>
                  <a:srgbClr val="FF0066"/>
                </a:solidFill>
                <a:latin typeface="Segoe Print" panose="02000600000000000000" pitchFamily="2" charset="0"/>
              </a:rPr>
              <a:t>or</a:t>
            </a:r>
            <a:r>
              <a:rPr lang="en-US" altLang="zh-TW" b="1" i="1" dirty="0">
                <a:solidFill>
                  <a:srgbClr val="FF0066"/>
                </a:solidFill>
                <a:latin typeface="Segoe Print" panose="02000600000000000000" pitchFamily="2" charset="0"/>
              </a:rPr>
              <a:t> really</a:t>
            </a:r>
            <a:r>
              <a:rPr lang="en-US" altLang="zh-TW" b="1" dirty="0">
                <a:solidFill>
                  <a:srgbClr val="FF0066"/>
                </a:solidFill>
                <a:latin typeface="Segoe Print" panose="02000600000000000000" pitchFamily="2" charset="0"/>
              </a:rPr>
              <a:t>.</a:t>
            </a:r>
            <a:endParaRPr lang="zh-TW" altLang="en-US" b="1" dirty="0">
              <a:solidFill>
                <a:srgbClr val="FF0066"/>
              </a:solidFill>
              <a:latin typeface="Segoe Print" panose="02000600000000000000" pitchFamily="2" charset="0"/>
            </a:endParaRPr>
          </a:p>
        </p:txBody>
      </p:sp>
    </p:spTree>
    <p:extLst>
      <p:ext uri="{BB962C8B-B14F-4D97-AF65-F5344CB8AC3E}">
        <p14:creationId xmlns:p14="http://schemas.microsoft.com/office/powerpoint/2010/main" xmlns="" val="97007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xmlns="" id="{D0BC108C-44EC-4967-BF80-FC1BBF780745}"/>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5c-p. 62</a:t>
            </a:r>
            <a:endParaRPr lang="zh-TW" altLang="en-US" sz="1200" b="1" dirty="0">
              <a:solidFill>
                <a:schemeClr val="tx1">
                  <a:lumMod val="50000"/>
                  <a:lumOff val="50000"/>
                </a:schemeClr>
              </a:solidFill>
              <a:latin typeface="Calibri" panose="020F0502020204030204" pitchFamily="34" charset="0"/>
            </a:endParaRPr>
          </a:p>
        </p:txBody>
      </p:sp>
      <p:sp>
        <p:nvSpPr>
          <p:cNvPr id="20" name="矩形 19">
            <a:extLst>
              <a:ext uri="{FF2B5EF4-FFF2-40B4-BE49-F238E27FC236}">
                <a16:creationId xmlns:a16="http://schemas.microsoft.com/office/drawing/2014/main" xmlns="" id="{CBBA3E41-AEB4-4B80-A064-15311C3A1F08}"/>
              </a:ext>
            </a:extLst>
          </p:cNvPr>
          <p:cNvSpPr/>
          <p:nvPr/>
        </p:nvSpPr>
        <p:spPr>
          <a:xfrm>
            <a:off x="304909" y="288068"/>
            <a:ext cx="8489133"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10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Work in pairs. Complete the sentences. Then write two-line exchanges using some of the sentences. Act out your exchanges.</a:t>
            </a:r>
            <a:endParaRPr lang="zh-TW" altLang="en-US" sz="2000" dirty="0">
              <a:latin typeface="Calibri" panose="020F0502020204030204" pitchFamily="34" charset="0"/>
              <a:cs typeface="Calibri" panose="020F0502020204030204" pitchFamily="34" charset="0"/>
            </a:endParaRPr>
          </a:p>
        </p:txBody>
      </p:sp>
      <p:sp>
        <p:nvSpPr>
          <p:cNvPr id="3" name="矩形 2">
            <a:extLst>
              <a:ext uri="{FF2B5EF4-FFF2-40B4-BE49-F238E27FC236}">
                <a16:creationId xmlns:a16="http://schemas.microsoft.com/office/drawing/2014/main" xmlns="" id="{732B2213-3A5C-4431-BE2F-9BD1464FC6CB}"/>
              </a:ext>
            </a:extLst>
          </p:cNvPr>
          <p:cNvSpPr/>
          <p:nvPr/>
        </p:nvSpPr>
        <p:spPr>
          <a:xfrm>
            <a:off x="661961" y="1076024"/>
            <a:ext cx="8122354" cy="3400931"/>
          </a:xfrm>
          <a:prstGeom prst="rect">
            <a:avLst/>
          </a:prstGeom>
        </p:spPr>
        <p:txBody>
          <a:bodyPr wrap="square">
            <a:spAutoFit/>
          </a:bodyPr>
          <a:lstStyle/>
          <a:p>
            <a:pPr marL="361950" indent="-361950">
              <a:spcBef>
                <a:spcPts val="600"/>
              </a:spcBef>
            </a:pPr>
            <a:r>
              <a:rPr lang="en-US" altLang="zh-TW" sz="2000" dirty="0">
                <a:latin typeface="Calibri" panose="020F0502020204030204" pitchFamily="34" charset="0"/>
              </a:rPr>
              <a:t>1 	I’ve had five cups of ____________________ so far today.</a:t>
            </a:r>
          </a:p>
          <a:p>
            <a:pPr marL="361950" indent="-361950">
              <a:spcBef>
                <a:spcPts val="600"/>
              </a:spcBef>
            </a:pPr>
            <a:r>
              <a:rPr lang="en-US" altLang="zh-TW" sz="2000" dirty="0">
                <a:latin typeface="Calibri" panose="020F0502020204030204" pitchFamily="34" charset="0"/>
              </a:rPr>
              <a:t>2 	Thank you so much for ____________________ you’ve done.</a:t>
            </a:r>
          </a:p>
          <a:p>
            <a:pPr marL="361950" indent="-361950">
              <a:spcBef>
                <a:spcPts val="600"/>
              </a:spcBef>
            </a:pPr>
            <a:r>
              <a:rPr lang="en-US" altLang="zh-TW" sz="2000" dirty="0">
                <a:latin typeface="Calibri" panose="020F0502020204030204" pitchFamily="34" charset="0"/>
              </a:rPr>
              <a:t>3 	I’m so happy I could _______________________.</a:t>
            </a:r>
          </a:p>
          <a:p>
            <a:pPr marL="361950" indent="-361950">
              <a:spcBef>
                <a:spcPts val="600"/>
              </a:spcBef>
            </a:pPr>
            <a:r>
              <a:rPr lang="en-US" altLang="zh-TW" sz="2000" dirty="0">
                <a:latin typeface="Calibri" panose="020F0502020204030204" pitchFamily="34" charset="0"/>
              </a:rPr>
              <a:t>4 	__________________________ me so I know when to expect you.</a:t>
            </a:r>
          </a:p>
          <a:p>
            <a:pPr marL="361950" indent="-361950">
              <a:spcBef>
                <a:spcPts val="600"/>
              </a:spcBef>
            </a:pPr>
            <a:r>
              <a:rPr lang="en-US" altLang="zh-TW" sz="2000" dirty="0">
                <a:latin typeface="Calibri" panose="020F0502020204030204" pitchFamily="34" charset="0"/>
              </a:rPr>
              <a:t>5 	I think I’m right. I ____________________ so.</a:t>
            </a:r>
          </a:p>
          <a:p>
            <a:pPr marL="361950" indent="-361950">
              <a:spcBef>
                <a:spcPts val="600"/>
              </a:spcBef>
            </a:pPr>
            <a:r>
              <a:rPr lang="en-US" altLang="zh-TW" sz="2000" dirty="0">
                <a:latin typeface="Calibri" panose="020F0502020204030204" pitchFamily="34" charset="0"/>
              </a:rPr>
              <a:t>6 	No, I don’t ____________________ so.</a:t>
            </a:r>
          </a:p>
          <a:p>
            <a:pPr marL="361950" indent="-361950">
              <a:spcBef>
                <a:spcPts val="600"/>
              </a:spcBef>
            </a:pPr>
            <a:r>
              <a:rPr lang="en-US" altLang="zh-TW" sz="2000" dirty="0">
                <a:latin typeface="Calibri" panose="020F0502020204030204" pitchFamily="34" charset="0"/>
              </a:rPr>
              <a:t>7 	Don’t be so hard on yourself – it’s not easy to give up _______________________________.</a:t>
            </a:r>
          </a:p>
          <a:p>
            <a:pPr marL="361950" indent="-361950">
              <a:spcBef>
                <a:spcPts val="600"/>
              </a:spcBef>
            </a:pPr>
            <a:r>
              <a:rPr lang="en-US" altLang="zh-TW" sz="2000" dirty="0">
                <a:latin typeface="Calibri" panose="020F0502020204030204" pitchFamily="34" charset="0"/>
              </a:rPr>
              <a:t>8 	Oh, that’s ________________________________________! So did I!</a:t>
            </a:r>
            <a:endParaRPr lang="zh-TW" altLang="en-US" sz="2000" dirty="0">
              <a:latin typeface="Calibri" panose="020F0502020204030204" pitchFamily="34" charset="0"/>
            </a:endParaRPr>
          </a:p>
        </p:txBody>
      </p:sp>
      <p:sp>
        <p:nvSpPr>
          <p:cNvPr id="6" name="矩形 5">
            <a:extLst>
              <a:ext uri="{FF2B5EF4-FFF2-40B4-BE49-F238E27FC236}">
                <a16:creationId xmlns:a16="http://schemas.microsoft.com/office/drawing/2014/main" xmlns="" id="{50826F9D-EC9C-4B71-A859-15F45A0835E1}"/>
              </a:ext>
            </a:extLst>
          </p:cNvPr>
          <p:cNvSpPr/>
          <p:nvPr/>
        </p:nvSpPr>
        <p:spPr>
          <a:xfrm>
            <a:off x="3767979" y="1122120"/>
            <a:ext cx="1337226" cy="369332"/>
          </a:xfrm>
          <a:prstGeom prst="rect">
            <a:avLst/>
          </a:prstGeom>
        </p:spPr>
        <p:txBody>
          <a:bodyPr wrap="none">
            <a:spAutoFit/>
          </a:bodyPr>
          <a:lstStyle/>
          <a:p>
            <a:r>
              <a:rPr lang="en-US" altLang="zh-TW" b="1" dirty="0">
                <a:solidFill>
                  <a:srgbClr val="FF0066"/>
                </a:solidFill>
                <a:latin typeface="Segoe Print" panose="02000600000000000000" pitchFamily="2" charset="0"/>
              </a:rPr>
              <a:t>tea/coffee</a:t>
            </a:r>
            <a:endParaRPr lang="zh-TW" altLang="en-US" b="1" dirty="0">
              <a:solidFill>
                <a:srgbClr val="FF0066"/>
              </a:solidFill>
              <a:latin typeface="Segoe Print" panose="02000600000000000000" pitchFamily="2" charset="0"/>
            </a:endParaRPr>
          </a:p>
        </p:txBody>
      </p:sp>
      <p:sp>
        <p:nvSpPr>
          <p:cNvPr id="7" name="矩形 6">
            <a:extLst>
              <a:ext uri="{FF2B5EF4-FFF2-40B4-BE49-F238E27FC236}">
                <a16:creationId xmlns:a16="http://schemas.microsoft.com/office/drawing/2014/main" xmlns="" id="{50826F9D-EC9C-4B71-A859-15F45A0835E1}"/>
              </a:ext>
            </a:extLst>
          </p:cNvPr>
          <p:cNvSpPr/>
          <p:nvPr/>
        </p:nvSpPr>
        <p:spPr>
          <a:xfrm>
            <a:off x="3511120" y="1485053"/>
            <a:ext cx="2526654" cy="369332"/>
          </a:xfrm>
          <a:prstGeom prst="rect">
            <a:avLst/>
          </a:prstGeom>
        </p:spPr>
        <p:txBody>
          <a:bodyPr wrap="none">
            <a:spAutoFit/>
          </a:bodyPr>
          <a:lstStyle/>
          <a:p>
            <a:r>
              <a:rPr lang="en-US" altLang="zh-TW" b="1" dirty="0">
                <a:solidFill>
                  <a:srgbClr val="FF0066"/>
                </a:solidFill>
                <a:latin typeface="Segoe Print" panose="02000600000000000000" pitchFamily="2" charset="0"/>
              </a:rPr>
              <a:t>what/all/everything</a:t>
            </a:r>
            <a:endParaRPr lang="zh-TW" altLang="en-US" b="1" dirty="0">
              <a:solidFill>
                <a:srgbClr val="FF0066"/>
              </a:solidFill>
              <a:latin typeface="Segoe Print" panose="02000600000000000000" pitchFamily="2" charset="0"/>
            </a:endParaRPr>
          </a:p>
        </p:txBody>
      </p:sp>
      <p:sp>
        <p:nvSpPr>
          <p:cNvPr id="9" name="矩形 8">
            <a:extLst>
              <a:ext uri="{FF2B5EF4-FFF2-40B4-BE49-F238E27FC236}">
                <a16:creationId xmlns:a16="http://schemas.microsoft.com/office/drawing/2014/main" xmlns="" id="{50826F9D-EC9C-4B71-A859-15F45A0835E1}"/>
              </a:ext>
            </a:extLst>
          </p:cNvPr>
          <p:cNvSpPr/>
          <p:nvPr/>
        </p:nvSpPr>
        <p:spPr>
          <a:xfrm>
            <a:off x="3229019" y="1877634"/>
            <a:ext cx="2943434" cy="369332"/>
          </a:xfrm>
          <a:prstGeom prst="rect">
            <a:avLst/>
          </a:prstGeom>
        </p:spPr>
        <p:txBody>
          <a:bodyPr wrap="none">
            <a:spAutoFit/>
          </a:bodyPr>
          <a:lstStyle/>
          <a:p>
            <a:r>
              <a:rPr lang="en-US" altLang="zh-TW" b="1" dirty="0">
                <a:solidFill>
                  <a:srgbClr val="FF0066"/>
                </a:solidFill>
                <a:latin typeface="Segoe Print" panose="02000600000000000000" pitchFamily="2" charset="0"/>
              </a:rPr>
              <a:t>sing/dance/die/kiss you</a:t>
            </a:r>
            <a:endParaRPr lang="zh-TW" altLang="en-US" b="1" dirty="0">
              <a:solidFill>
                <a:srgbClr val="FF0066"/>
              </a:solidFill>
              <a:latin typeface="Segoe Print" panose="02000600000000000000" pitchFamily="2" charset="0"/>
            </a:endParaRPr>
          </a:p>
        </p:txBody>
      </p:sp>
      <p:sp>
        <p:nvSpPr>
          <p:cNvPr id="10" name="矩形 9">
            <a:extLst>
              <a:ext uri="{FF2B5EF4-FFF2-40B4-BE49-F238E27FC236}">
                <a16:creationId xmlns:a16="http://schemas.microsoft.com/office/drawing/2014/main" xmlns="" id="{50826F9D-EC9C-4B71-A859-15F45A0835E1}"/>
              </a:ext>
            </a:extLst>
          </p:cNvPr>
          <p:cNvSpPr/>
          <p:nvPr/>
        </p:nvSpPr>
        <p:spPr>
          <a:xfrm>
            <a:off x="1280244" y="2269752"/>
            <a:ext cx="2953053" cy="369332"/>
          </a:xfrm>
          <a:prstGeom prst="rect">
            <a:avLst/>
          </a:prstGeom>
        </p:spPr>
        <p:txBody>
          <a:bodyPr wrap="none">
            <a:spAutoFit/>
          </a:bodyPr>
          <a:lstStyle/>
          <a:p>
            <a:r>
              <a:rPr lang="en-US" altLang="zh-TW" b="1" dirty="0">
                <a:solidFill>
                  <a:srgbClr val="FF0066"/>
                </a:solidFill>
                <a:latin typeface="Segoe Print" panose="02000600000000000000" pitchFamily="2" charset="0"/>
              </a:rPr>
              <a:t>Call/Ring/Text/Message</a:t>
            </a:r>
            <a:endParaRPr lang="zh-TW" altLang="en-US" b="1" dirty="0">
              <a:solidFill>
                <a:srgbClr val="FF0066"/>
              </a:solidFill>
              <a:latin typeface="Segoe Print" panose="02000600000000000000" pitchFamily="2" charset="0"/>
            </a:endParaRPr>
          </a:p>
        </p:txBody>
      </p:sp>
      <p:sp>
        <p:nvSpPr>
          <p:cNvPr id="11" name="矩形 10">
            <a:extLst>
              <a:ext uri="{FF2B5EF4-FFF2-40B4-BE49-F238E27FC236}">
                <a16:creationId xmlns:a16="http://schemas.microsoft.com/office/drawing/2014/main" xmlns="" id="{50826F9D-EC9C-4B71-A859-15F45A0835E1}"/>
              </a:ext>
            </a:extLst>
          </p:cNvPr>
          <p:cNvSpPr/>
          <p:nvPr/>
        </p:nvSpPr>
        <p:spPr>
          <a:xfrm>
            <a:off x="3761723" y="2642645"/>
            <a:ext cx="728084" cy="369332"/>
          </a:xfrm>
          <a:prstGeom prst="rect">
            <a:avLst/>
          </a:prstGeom>
        </p:spPr>
        <p:txBody>
          <a:bodyPr wrap="none">
            <a:spAutoFit/>
          </a:bodyPr>
          <a:lstStyle/>
          <a:p>
            <a:r>
              <a:rPr lang="en-US" altLang="zh-TW" b="1" dirty="0">
                <a:solidFill>
                  <a:srgbClr val="FF0066"/>
                </a:solidFill>
                <a:latin typeface="Segoe Print" panose="02000600000000000000" pitchFamily="2" charset="0"/>
              </a:rPr>
              <a:t>hope</a:t>
            </a:r>
            <a:endParaRPr lang="zh-TW" altLang="en-US" b="1" dirty="0">
              <a:solidFill>
                <a:srgbClr val="FF0066"/>
              </a:solidFill>
              <a:latin typeface="Segoe Print" panose="02000600000000000000" pitchFamily="2" charset="0"/>
            </a:endParaRPr>
          </a:p>
        </p:txBody>
      </p:sp>
      <p:sp>
        <p:nvSpPr>
          <p:cNvPr id="12" name="矩形 11">
            <a:extLst>
              <a:ext uri="{FF2B5EF4-FFF2-40B4-BE49-F238E27FC236}">
                <a16:creationId xmlns:a16="http://schemas.microsoft.com/office/drawing/2014/main" xmlns="" id="{50826F9D-EC9C-4B71-A859-15F45A0835E1}"/>
              </a:ext>
            </a:extLst>
          </p:cNvPr>
          <p:cNvSpPr/>
          <p:nvPr/>
        </p:nvSpPr>
        <p:spPr>
          <a:xfrm>
            <a:off x="2995555" y="3026657"/>
            <a:ext cx="790601" cy="369332"/>
          </a:xfrm>
          <a:prstGeom prst="rect">
            <a:avLst/>
          </a:prstGeom>
        </p:spPr>
        <p:txBody>
          <a:bodyPr wrap="none">
            <a:spAutoFit/>
          </a:bodyPr>
          <a:lstStyle/>
          <a:p>
            <a:r>
              <a:rPr lang="en-US" altLang="zh-TW" b="1" dirty="0">
                <a:solidFill>
                  <a:srgbClr val="FF0066"/>
                </a:solidFill>
                <a:latin typeface="Segoe Print" panose="02000600000000000000" pitchFamily="2" charset="0"/>
              </a:rPr>
              <a:t>think</a:t>
            </a:r>
            <a:endParaRPr lang="zh-TW" altLang="en-US" b="1" dirty="0">
              <a:solidFill>
                <a:srgbClr val="FF0066"/>
              </a:solidFill>
              <a:latin typeface="Segoe Print" panose="02000600000000000000" pitchFamily="2" charset="0"/>
            </a:endParaRPr>
          </a:p>
        </p:txBody>
      </p:sp>
      <p:sp>
        <p:nvSpPr>
          <p:cNvPr id="13" name="矩形 12">
            <a:extLst>
              <a:ext uri="{FF2B5EF4-FFF2-40B4-BE49-F238E27FC236}">
                <a16:creationId xmlns:a16="http://schemas.microsoft.com/office/drawing/2014/main" xmlns="" id="{50826F9D-EC9C-4B71-A859-15F45A0835E1}"/>
              </a:ext>
            </a:extLst>
          </p:cNvPr>
          <p:cNvSpPr/>
          <p:nvPr/>
        </p:nvSpPr>
        <p:spPr>
          <a:xfrm>
            <a:off x="1270517" y="3699717"/>
            <a:ext cx="3680816" cy="369332"/>
          </a:xfrm>
          <a:prstGeom prst="rect">
            <a:avLst/>
          </a:prstGeom>
        </p:spPr>
        <p:txBody>
          <a:bodyPr wrap="none">
            <a:spAutoFit/>
          </a:bodyPr>
          <a:lstStyle/>
          <a:p>
            <a:r>
              <a:rPr lang="en-US" altLang="zh-TW" b="1" dirty="0">
                <a:solidFill>
                  <a:srgbClr val="FF0066"/>
                </a:solidFill>
                <a:latin typeface="Segoe Print" panose="02000600000000000000" pitchFamily="2" charset="0"/>
              </a:rPr>
              <a:t>chocolate/smoking/everything</a:t>
            </a:r>
            <a:endParaRPr lang="zh-TW" altLang="en-US" b="1" dirty="0">
              <a:solidFill>
                <a:srgbClr val="FF0066"/>
              </a:solidFill>
              <a:latin typeface="Segoe Print" panose="02000600000000000000" pitchFamily="2" charset="0"/>
            </a:endParaRPr>
          </a:p>
        </p:txBody>
      </p:sp>
      <p:sp>
        <p:nvSpPr>
          <p:cNvPr id="14" name="矩形 13">
            <a:extLst>
              <a:ext uri="{FF2B5EF4-FFF2-40B4-BE49-F238E27FC236}">
                <a16:creationId xmlns:a16="http://schemas.microsoft.com/office/drawing/2014/main" xmlns="" id="{50826F9D-EC9C-4B71-A859-15F45A0835E1}"/>
              </a:ext>
            </a:extLst>
          </p:cNvPr>
          <p:cNvSpPr/>
          <p:nvPr/>
        </p:nvSpPr>
        <p:spPr>
          <a:xfrm>
            <a:off x="2535112" y="4079096"/>
            <a:ext cx="4264309" cy="369332"/>
          </a:xfrm>
          <a:prstGeom prst="rect">
            <a:avLst/>
          </a:prstGeom>
        </p:spPr>
        <p:txBody>
          <a:bodyPr wrap="none">
            <a:spAutoFit/>
          </a:bodyPr>
          <a:lstStyle/>
          <a:p>
            <a:r>
              <a:rPr lang="en-US" altLang="zh-TW" b="1" dirty="0">
                <a:solidFill>
                  <a:srgbClr val="FF0066"/>
                </a:solidFill>
                <a:latin typeface="Segoe Print" panose="02000600000000000000" pitchFamily="2" charset="0"/>
              </a:rPr>
              <a:t>remarkable/amazing/a coincidence</a:t>
            </a:r>
            <a:endParaRPr lang="zh-TW" altLang="en-US" b="1" dirty="0">
              <a:solidFill>
                <a:srgbClr val="FF0066"/>
              </a:solidFill>
              <a:latin typeface="Segoe Print" panose="02000600000000000000" pitchFamily="2" charset="0"/>
            </a:endParaRPr>
          </a:p>
        </p:txBody>
      </p:sp>
      <p:sp>
        <p:nvSpPr>
          <p:cNvPr id="2" name="矩形 1">
            <a:extLst>
              <a:ext uri="{FF2B5EF4-FFF2-40B4-BE49-F238E27FC236}">
                <a16:creationId xmlns:a16="http://schemas.microsoft.com/office/drawing/2014/main" xmlns="" id="{84C2868A-5003-495D-98D6-A9E276BEF4C2}"/>
              </a:ext>
            </a:extLst>
          </p:cNvPr>
          <p:cNvSpPr/>
          <p:nvPr/>
        </p:nvSpPr>
        <p:spPr>
          <a:xfrm>
            <a:off x="1186987" y="4679862"/>
            <a:ext cx="5612434" cy="369332"/>
          </a:xfrm>
          <a:prstGeom prst="rect">
            <a:avLst/>
          </a:prstGeom>
        </p:spPr>
        <p:txBody>
          <a:bodyPr wrap="none">
            <a:spAutoFit/>
          </a:bodyPr>
          <a:lstStyle/>
          <a:p>
            <a:r>
              <a:rPr lang="en-US" altLang="zh-TW" b="1" dirty="0">
                <a:solidFill>
                  <a:srgbClr val="FF0066"/>
                </a:solidFill>
                <a:latin typeface="Segoe Print" panose="02000600000000000000" pitchFamily="2" charset="0"/>
              </a:rPr>
              <a:t>Students’ own ideas for the two-line dialogues</a:t>
            </a:r>
            <a:endParaRPr lang="zh-TW" altLang="en-US" b="1" dirty="0">
              <a:solidFill>
                <a:srgbClr val="FF0066"/>
              </a:solidFill>
              <a:latin typeface="Segoe Print" panose="02000600000000000000" pitchFamily="2" charset="0"/>
            </a:endParaRPr>
          </a:p>
        </p:txBody>
      </p:sp>
    </p:spTree>
    <p:extLst>
      <p:ext uri="{BB962C8B-B14F-4D97-AF65-F5344CB8AC3E}">
        <p14:creationId xmlns:p14="http://schemas.microsoft.com/office/powerpoint/2010/main" xmlns="" val="332436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P spid="12" grpId="0"/>
      <p:bldP spid="13" grpId="0"/>
      <p:bldP spid="14"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xmlns="" id="{981C0C8A-296A-485E-98AD-91D6CBBE2ED4}"/>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5c-p. 62</a:t>
            </a:r>
            <a:endParaRPr lang="zh-TW" altLang="en-US" sz="1200" b="1" dirty="0">
              <a:solidFill>
                <a:schemeClr val="tx1">
                  <a:lumMod val="50000"/>
                  <a:lumOff val="50000"/>
                </a:schemeClr>
              </a:solidFill>
              <a:latin typeface="Calibri" panose="020F0502020204030204" pitchFamily="34" charset="0"/>
            </a:endParaRPr>
          </a:p>
        </p:txBody>
      </p:sp>
      <p:sp>
        <p:nvSpPr>
          <p:cNvPr id="9" name="矩形 8">
            <a:extLst>
              <a:ext uri="{FF2B5EF4-FFF2-40B4-BE49-F238E27FC236}">
                <a16:creationId xmlns:a16="http://schemas.microsoft.com/office/drawing/2014/main" xmlns="" id="{7C8247C5-B96C-435F-89C2-E01F03B5B1BD}"/>
              </a:ext>
            </a:extLst>
          </p:cNvPr>
          <p:cNvSpPr/>
          <p:nvPr/>
        </p:nvSpPr>
        <p:spPr>
          <a:xfrm>
            <a:off x="304909" y="930326"/>
            <a:ext cx="8489133"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11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Complete the slogans about modern life with these</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words. Where do you think the slogans are from?</a:t>
            </a:r>
            <a:endParaRPr lang="zh-TW" altLang="en-US" sz="2000" dirty="0">
              <a:latin typeface="Calibri" panose="020F0502020204030204" pitchFamily="34" charset="0"/>
              <a:cs typeface="Calibri" panose="020F0502020204030204" pitchFamily="34" charset="0"/>
            </a:endParaRPr>
          </a:p>
        </p:txBody>
      </p:sp>
      <p:sp>
        <p:nvSpPr>
          <p:cNvPr id="10" name="矩形 9">
            <a:extLst>
              <a:ext uri="{FF2B5EF4-FFF2-40B4-BE49-F238E27FC236}">
                <a16:creationId xmlns:a16="http://schemas.microsoft.com/office/drawing/2014/main" xmlns="" id="{DCD08127-8CE7-464E-A5BF-71896374D998}"/>
              </a:ext>
            </a:extLst>
          </p:cNvPr>
          <p:cNvSpPr/>
          <p:nvPr/>
        </p:nvSpPr>
        <p:spPr>
          <a:xfrm>
            <a:off x="327486" y="250719"/>
            <a:ext cx="1718740" cy="584775"/>
          </a:xfrm>
          <a:prstGeom prst="rect">
            <a:avLst/>
          </a:prstGeom>
        </p:spPr>
        <p:txBody>
          <a:bodyPr wrap="none">
            <a:spAutoFit/>
          </a:bodyPr>
          <a:lstStyle/>
          <a:p>
            <a:r>
              <a:rPr lang="en-US" altLang="zh-TW" sz="3200" b="1" dirty="0">
                <a:solidFill>
                  <a:srgbClr val="E60000"/>
                </a:solidFill>
                <a:latin typeface="Calibri" panose="020F0502020204030204" pitchFamily="34" charset="0"/>
              </a:rPr>
              <a:t>Speaking</a:t>
            </a:r>
            <a:endParaRPr lang="zh-TW" altLang="en-US" sz="3200" dirty="0">
              <a:solidFill>
                <a:schemeClr val="tx1">
                  <a:lumMod val="65000"/>
                  <a:lumOff val="35000"/>
                </a:schemeClr>
              </a:solidFill>
              <a:latin typeface="Calibri" panose="020F0502020204030204" pitchFamily="34" charset="0"/>
            </a:endParaRPr>
          </a:p>
        </p:txBody>
      </p:sp>
      <p:pic>
        <p:nvPicPr>
          <p:cNvPr id="6" name="圖片 5">
            <a:extLst>
              <a:ext uri="{FF2B5EF4-FFF2-40B4-BE49-F238E27FC236}">
                <a16:creationId xmlns:a16="http://schemas.microsoft.com/office/drawing/2014/main" xmlns="" id="{2CDB21D5-1E2F-4901-BBD5-FA5E214A45A2}"/>
              </a:ext>
            </a:extLst>
          </p:cNvPr>
          <p:cNvPicPr>
            <a:picLocks noChangeAspect="1"/>
          </p:cNvPicPr>
          <p:nvPr/>
        </p:nvPicPr>
        <p:blipFill>
          <a:blip r:embed="rId2" cstate="print"/>
          <a:stretch>
            <a:fillRect/>
          </a:stretch>
        </p:blipFill>
        <p:spPr>
          <a:xfrm>
            <a:off x="2046226" y="293791"/>
            <a:ext cx="1209499" cy="468359"/>
          </a:xfrm>
          <a:prstGeom prst="rect">
            <a:avLst/>
          </a:prstGeom>
        </p:spPr>
      </p:pic>
      <p:sp>
        <p:nvSpPr>
          <p:cNvPr id="11" name="矩形 10">
            <a:extLst>
              <a:ext uri="{FF2B5EF4-FFF2-40B4-BE49-F238E27FC236}">
                <a16:creationId xmlns:a16="http://schemas.microsoft.com/office/drawing/2014/main" xmlns="" id="{9AA95452-1780-4465-BD9D-A8BC7D833008}"/>
              </a:ext>
            </a:extLst>
          </p:cNvPr>
          <p:cNvSpPr/>
          <p:nvPr/>
        </p:nvSpPr>
        <p:spPr>
          <a:xfrm>
            <a:off x="629326" y="2539018"/>
            <a:ext cx="8135533" cy="2323713"/>
          </a:xfrm>
          <a:prstGeom prst="rect">
            <a:avLst/>
          </a:prstGeom>
        </p:spPr>
        <p:txBody>
          <a:bodyPr wrap="square">
            <a:spAutoFit/>
          </a:bodyPr>
          <a:lstStyle/>
          <a:p>
            <a:pPr marL="361950" indent="-361950">
              <a:spcBef>
                <a:spcPts val="600"/>
              </a:spcBef>
            </a:pPr>
            <a:r>
              <a:rPr lang="en-US" altLang="zh-TW" sz="2000" dirty="0">
                <a:latin typeface="Calibri" panose="020F0502020204030204" pitchFamily="34" charset="0"/>
              </a:rPr>
              <a:t>1 	We never _____________.</a:t>
            </a:r>
          </a:p>
          <a:p>
            <a:pPr marL="361950" indent="-361950">
              <a:spcBef>
                <a:spcPts val="600"/>
              </a:spcBef>
            </a:pPr>
            <a:r>
              <a:rPr lang="en-US" altLang="zh-TW" sz="2000" dirty="0">
                <a:latin typeface="Calibri" panose="020F0502020204030204" pitchFamily="34" charset="0"/>
              </a:rPr>
              <a:t>2 	See the films of tomorrow _____________.</a:t>
            </a:r>
          </a:p>
          <a:p>
            <a:pPr marL="361950" indent="-361950">
              <a:spcBef>
                <a:spcPts val="600"/>
              </a:spcBef>
            </a:pPr>
            <a:r>
              <a:rPr lang="en-US" altLang="zh-TW" sz="2000" dirty="0">
                <a:latin typeface="Calibri" panose="020F0502020204030204" pitchFamily="34" charset="0"/>
              </a:rPr>
              <a:t>3 	Open _____________</a:t>
            </a:r>
            <a:r>
              <a:rPr lang="zh-TW" altLang="en-US" sz="2000" dirty="0">
                <a:latin typeface="Calibri" panose="020F0502020204030204" pitchFamily="34" charset="0"/>
              </a:rPr>
              <a:t> </a:t>
            </a:r>
            <a:r>
              <a:rPr lang="en-US" altLang="zh-TW" sz="2000" dirty="0">
                <a:latin typeface="Calibri" panose="020F0502020204030204" pitchFamily="34" charset="0"/>
              </a:rPr>
              <a:t>hours.</a:t>
            </a:r>
          </a:p>
          <a:p>
            <a:pPr marL="361950" indent="-361950">
              <a:spcBef>
                <a:spcPts val="600"/>
              </a:spcBef>
            </a:pPr>
            <a:r>
              <a:rPr lang="en-US" altLang="zh-TW" sz="2000" dirty="0">
                <a:latin typeface="Calibri" panose="020F0502020204030204" pitchFamily="34" charset="0"/>
              </a:rPr>
              <a:t>4 	‘Always’ _____________</a:t>
            </a:r>
            <a:r>
              <a:rPr lang="zh-TW" altLang="en-US" sz="2000" dirty="0">
                <a:latin typeface="Calibri" panose="020F0502020204030204" pitchFamily="34" charset="0"/>
              </a:rPr>
              <a:t> </a:t>
            </a:r>
            <a:r>
              <a:rPr lang="en-US" altLang="zh-TW" sz="2000" dirty="0">
                <a:latin typeface="Calibri" panose="020F0502020204030204" pitchFamily="34" charset="0"/>
              </a:rPr>
              <a:t>broadband.</a:t>
            </a:r>
          </a:p>
          <a:p>
            <a:pPr marL="361950" indent="-361950">
              <a:spcBef>
                <a:spcPts val="600"/>
              </a:spcBef>
            </a:pPr>
            <a:r>
              <a:rPr lang="en-US" altLang="zh-TW" sz="2000" dirty="0">
                <a:latin typeface="Calibri" panose="020F0502020204030204" pitchFamily="34" charset="0"/>
              </a:rPr>
              <a:t>5 	Late _____________</a:t>
            </a:r>
            <a:r>
              <a:rPr lang="zh-TW" altLang="en-US" sz="2000" dirty="0">
                <a:latin typeface="Calibri" panose="020F0502020204030204" pitchFamily="34" charset="0"/>
              </a:rPr>
              <a:t> </a:t>
            </a:r>
            <a:r>
              <a:rPr lang="en-US" altLang="zh-TW" sz="2000" dirty="0">
                <a:latin typeface="Calibri" panose="020F0502020204030204" pitchFamily="34" charset="0"/>
              </a:rPr>
              <a:t>shopping every Thursday.</a:t>
            </a:r>
          </a:p>
          <a:p>
            <a:pPr marL="361950" indent="-361950">
              <a:spcBef>
                <a:spcPts val="600"/>
              </a:spcBef>
            </a:pPr>
            <a:r>
              <a:rPr lang="en-US" altLang="zh-TW" sz="2000" dirty="0">
                <a:latin typeface="Calibri" panose="020F0502020204030204" pitchFamily="34" charset="0"/>
              </a:rPr>
              <a:t>6 	All _____________</a:t>
            </a:r>
            <a:r>
              <a:rPr lang="zh-TW" altLang="en-US" sz="2000" dirty="0">
                <a:latin typeface="Calibri" panose="020F0502020204030204" pitchFamily="34" charset="0"/>
              </a:rPr>
              <a:t> </a:t>
            </a:r>
            <a:r>
              <a:rPr lang="en-US" altLang="zh-TW" sz="2000" dirty="0">
                <a:latin typeface="Calibri" panose="020F0502020204030204" pitchFamily="34" charset="0"/>
              </a:rPr>
              <a:t>breakfasts served here.</a:t>
            </a:r>
            <a:endParaRPr lang="zh-TW" altLang="en-US" sz="2000" dirty="0">
              <a:latin typeface="Calibri" panose="020F0502020204030204" pitchFamily="34" charset="0"/>
            </a:endParaRPr>
          </a:p>
        </p:txBody>
      </p:sp>
      <p:pic>
        <p:nvPicPr>
          <p:cNvPr id="18434" name="Picture 2"/>
          <p:cNvPicPr>
            <a:picLocks noChangeAspect="1" noChangeArrowheads="1"/>
          </p:cNvPicPr>
          <p:nvPr/>
        </p:nvPicPr>
        <p:blipFill>
          <a:blip r:embed="rId3" cstate="print"/>
          <a:srcRect/>
          <a:stretch>
            <a:fillRect/>
          </a:stretch>
        </p:blipFill>
        <p:spPr bwMode="auto">
          <a:xfrm>
            <a:off x="760289" y="1882212"/>
            <a:ext cx="4421312" cy="341744"/>
          </a:xfrm>
          <a:prstGeom prst="rect">
            <a:avLst/>
          </a:prstGeom>
          <a:noFill/>
          <a:ln w="9525">
            <a:noFill/>
            <a:miter lim="800000"/>
            <a:headEnd/>
            <a:tailEnd/>
          </a:ln>
        </p:spPr>
      </p:pic>
      <p:sp>
        <p:nvSpPr>
          <p:cNvPr id="13" name="矩形 12">
            <a:extLst>
              <a:ext uri="{FF2B5EF4-FFF2-40B4-BE49-F238E27FC236}">
                <a16:creationId xmlns:a16="http://schemas.microsoft.com/office/drawing/2014/main" xmlns="" id="{50826F9D-EC9C-4B71-A859-15F45A0835E1}"/>
              </a:ext>
            </a:extLst>
          </p:cNvPr>
          <p:cNvSpPr/>
          <p:nvPr/>
        </p:nvSpPr>
        <p:spPr>
          <a:xfrm>
            <a:off x="2518900" y="2574551"/>
            <a:ext cx="715260" cy="369332"/>
          </a:xfrm>
          <a:prstGeom prst="rect">
            <a:avLst/>
          </a:prstGeom>
        </p:spPr>
        <p:txBody>
          <a:bodyPr wrap="none">
            <a:spAutoFit/>
          </a:bodyPr>
          <a:lstStyle/>
          <a:p>
            <a:r>
              <a:rPr lang="en-US" altLang="zh-TW" b="1" dirty="0">
                <a:solidFill>
                  <a:srgbClr val="FF0066"/>
                </a:solidFill>
                <a:latin typeface="Segoe Print" panose="02000600000000000000" pitchFamily="2" charset="0"/>
              </a:rPr>
              <a:t>close</a:t>
            </a:r>
            <a:endParaRPr lang="zh-TW" altLang="en-US" b="1" dirty="0">
              <a:solidFill>
                <a:srgbClr val="FF0066"/>
              </a:solidFill>
              <a:latin typeface="Segoe Print" panose="02000600000000000000" pitchFamily="2" charset="0"/>
            </a:endParaRPr>
          </a:p>
        </p:txBody>
      </p:sp>
      <p:sp>
        <p:nvSpPr>
          <p:cNvPr id="14" name="矩形 13">
            <a:extLst>
              <a:ext uri="{FF2B5EF4-FFF2-40B4-BE49-F238E27FC236}">
                <a16:creationId xmlns:a16="http://schemas.microsoft.com/office/drawing/2014/main" xmlns="" id="{50826F9D-EC9C-4B71-A859-15F45A0835E1}"/>
              </a:ext>
            </a:extLst>
          </p:cNvPr>
          <p:cNvSpPr/>
          <p:nvPr/>
        </p:nvSpPr>
        <p:spPr>
          <a:xfrm>
            <a:off x="4211512" y="2969910"/>
            <a:ext cx="845103" cy="369332"/>
          </a:xfrm>
          <a:prstGeom prst="rect">
            <a:avLst/>
          </a:prstGeom>
        </p:spPr>
        <p:txBody>
          <a:bodyPr wrap="none">
            <a:spAutoFit/>
          </a:bodyPr>
          <a:lstStyle/>
          <a:p>
            <a:r>
              <a:rPr lang="en-US" altLang="zh-TW" b="1" dirty="0">
                <a:solidFill>
                  <a:srgbClr val="FF0066"/>
                </a:solidFill>
                <a:latin typeface="Segoe Print" panose="02000600000000000000" pitchFamily="2" charset="0"/>
              </a:rPr>
              <a:t>today</a:t>
            </a:r>
            <a:endParaRPr lang="zh-TW" altLang="en-US" b="1" dirty="0">
              <a:solidFill>
                <a:srgbClr val="FF0066"/>
              </a:solidFill>
              <a:latin typeface="Segoe Print" panose="02000600000000000000" pitchFamily="2" charset="0"/>
            </a:endParaRPr>
          </a:p>
        </p:txBody>
      </p:sp>
      <p:sp>
        <p:nvSpPr>
          <p:cNvPr id="15" name="矩形 14">
            <a:extLst>
              <a:ext uri="{FF2B5EF4-FFF2-40B4-BE49-F238E27FC236}">
                <a16:creationId xmlns:a16="http://schemas.microsoft.com/office/drawing/2014/main" xmlns="" id="{50826F9D-EC9C-4B71-A859-15F45A0835E1}"/>
              </a:ext>
            </a:extLst>
          </p:cNvPr>
          <p:cNvSpPr/>
          <p:nvPr/>
        </p:nvSpPr>
        <p:spPr>
          <a:xfrm>
            <a:off x="2246525" y="3352765"/>
            <a:ext cx="450764" cy="369332"/>
          </a:xfrm>
          <a:prstGeom prst="rect">
            <a:avLst/>
          </a:prstGeom>
        </p:spPr>
        <p:txBody>
          <a:bodyPr wrap="none">
            <a:spAutoFit/>
          </a:bodyPr>
          <a:lstStyle/>
          <a:p>
            <a:r>
              <a:rPr lang="en-US" altLang="zh-TW" b="1" dirty="0">
                <a:solidFill>
                  <a:srgbClr val="FF0066"/>
                </a:solidFill>
                <a:latin typeface="Segoe Print" panose="02000600000000000000" pitchFamily="2" charset="0"/>
              </a:rPr>
              <a:t>all</a:t>
            </a:r>
            <a:endParaRPr lang="zh-TW" altLang="en-US" b="1" dirty="0">
              <a:solidFill>
                <a:srgbClr val="FF0066"/>
              </a:solidFill>
              <a:latin typeface="Segoe Print" panose="02000600000000000000" pitchFamily="2" charset="0"/>
            </a:endParaRPr>
          </a:p>
        </p:txBody>
      </p:sp>
      <p:sp>
        <p:nvSpPr>
          <p:cNvPr id="16" name="矩形 15">
            <a:extLst>
              <a:ext uri="{FF2B5EF4-FFF2-40B4-BE49-F238E27FC236}">
                <a16:creationId xmlns:a16="http://schemas.microsoft.com/office/drawing/2014/main" xmlns="" id="{50826F9D-EC9C-4B71-A859-15F45A0835E1}"/>
              </a:ext>
            </a:extLst>
          </p:cNvPr>
          <p:cNvSpPr/>
          <p:nvPr/>
        </p:nvSpPr>
        <p:spPr>
          <a:xfrm>
            <a:off x="2509173" y="3751599"/>
            <a:ext cx="466794" cy="369332"/>
          </a:xfrm>
          <a:prstGeom prst="rect">
            <a:avLst/>
          </a:prstGeom>
        </p:spPr>
        <p:txBody>
          <a:bodyPr wrap="none">
            <a:spAutoFit/>
          </a:bodyPr>
          <a:lstStyle/>
          <a:p>
            <a:r>
              <a:rPr lang="en-US" altLang="zh-TW" b="1" dirty="0">
                <a:solidFill>
                  <a:srgbClr val="FF0066"/>
                </a:solidFill>
                <a:latin typeface="Segoe Print" panose="02000600000000000000" pitchFamily="2" charset="0"/>
              </a:rPr>
              <a:t>on</a:t>
            </a:r>
            <a:endParaRPr lang="zh-TW" altLang="en-US" b="1" dirty="0">
              <a:solidFill>
                <a:srgbClr val="FF0066"/>
              </a:solidFill>
              <a:latin typeface="Segoe Print" panose="02000600000000000000" pitchFamily="2" charset="0"/>
            </a:endParaRPr>
          </a:p>
        </p:txBody>
      </p:sp>
      <p:sp>
        <p:nvSpPr>
          <p:cNvPr id="17" name="矩形 16">
            <a:extLst>
              <a:ext uri="{FF2B5EF4-FFF2-40B4-BE49-F238E27FC236}">
                <a16:creationId xmlns:a16="http://schemas.microsoft.com/office/drawing/2014/main" xmlns="" id="{50826F9D-EC9C-4B71-A859-15F45A0835E1}"/>
              </a:ext>
            </a:extLst>
          </p:cNvPr>
          <p:cNvSpPr/>
          <p:nvPr/>
        </p:nvSpPr>
        <p:spPr>
          <a:xfrm>
            <a:off x="1954696" y="4111522"/>
            <a:ext cx="785793" cy="369332"/>
          </a:xfrm>
          <a:prstGeom prst="rect">
            <a:avLst/>
          </a:prstGeom>
        </p:spPr>
        <p:txBody>
          <a:bodyPr wrap="none">
            <a:spAutoFit/>
          </a:bodyPr>
          <a:lstStyle/>
          <a:p>
            <a:r>
              <a:rPr lang="en-US" altLang="zh-TW" b="1" dirty="0">
                <a:solidFill>
                  <a:srgbClr val="FF0066"/>
                </a:solidFill>
                <a:latin typeface="Segoe Print" panose="02000600000000000000" pitchFamily="2" charset="0"/>
              </a:rPr>
              <a:t>night</a:t>
            </a:r>
            <a:endParaRPr lang="zh-TW" altLang="en-US" b="1" dirty="0">
              <a:solidFill>
                <a:srgbClr val="FF0066"/>
              </a:solidFill>
              <a:latin typeface="Segoe Print" panose="02000600000000000000" pitchFamily="2" charset="0"/>
            </a:endParaRPr>
          </a:p>
        </p:txBody>
      </p:sp>
      <p:sp>
        <p:nvSpPr>
          <p:cNvPr id="18" name="矩形 17">
            <a:extLst>
              <a:ext uri="{FF2B5EF4-FFF2-40B4-BE49-F238E27FC236}">
                <a16:creationId xmlns:a16="http://schemas.microsoft.com/office/drawing/2014/main" xmlns="" id="{50826F9D-EC9C-4B71-A859-15F45A0835E1}"/>
              </a:ext>
            </a:extLst>
          </p:cNvPr>
          <p:cNvSpPr/>
          <p:nvPr/>
        </p:nvSpPr>
        <p:spPr>
          <a:xfrm>
            <a:off x="1964423" y="4495996"/>
            <a:ext cx="607859" cy="369332"/>
          </a:xfrm>
          <a:prstGeom prst="rect">
            <a:avLst/>
          </a:prstGeom>
        </p:spPr>
        <p:txBody>
          <a:bodyPr wrap="none">
            <a:spAutoFit/>
          </a:bodyPr>
          <a:lstStyle/>
          <a:p>
            <a:r>
              <a:rPr lang="en-US" altLang="zh-TW" b="1" dirty="0">
                <a:solidFill>
                  <a:srgbClr val="FF0066"/>
                </a:solidFill>
                <a:latin typeface="Segoe Print" panose="02000600000000000000" pitchFamily="2" charset="0"/>
              </a:rPr>
              <a:t>day</a:t>
            </a:r>
            <a:endParaRPr lang="zh-TW" altLang="en-US" b="1" dirty="0">
              <a:solidFill>
                <a:srgbClr val="FF0066"/>
              </a:solidFill>
              <a:latin typeface="Segoe Print" panose="02000600000000000000" pitchFamily="2" charset="0"/>
            </a:endParaRPr>
          </a:p>
        </p:txBody>
      </p:sp>
      <p:sp>
        <p:nvSpPr>
          <p:cNvPr id="19" name="矩形 18">
            <a:extLst>
              <a:ext uri="{FF2B5EF4-FFF2-40B4-BE49-F238E27FC236}">
                <a16:creationId xmlns:a16="http://schemas.microsoft.com/office/drawing/2014/main" xmlns="" id="{50826F9D-EC9C-4B71-A859-15F45A0835E1}"/>
              </a:ext>
            </a:extLst>
          </p:cNvPr>
          <p:cNvSpPr/>
          <p:nvPr/>
        </p:nvSpPr>
        <p:spPr>
          <a:xfrm>
            <a:off x="947057" y="4967556"/>
            <a:ext cx="7642466" cy="646331"/>
          </a:xfrm>
          <a:prstGeom prst="rect">
            <a:avLst/>
          </a:prstGeom>
        </p:spPr>
        <p:txBody>
          <a:bodyPr wrap="square">
            <a:spAutoFit/>
          </a:bodyPr>
          <a:lstStyle/>
          <a:p>
            <a:r>
              <a:rPr lang="en-US" altLang="zh-TW" b="1" dirty="0">
                <a:solidFill>
                  <a:srgbClr val="FF0066"/>
                </a:solidFill>
                <a:latin typeface="Segoe Print" panose="02000600000000000000" pitchFamily="2" charset="0"/>
              </a:rPr>
              <a:t>Students' own ideas for where the slogans are from, but see the Background information box for suggestions.</a:t>
            </a:r>
            <a:endParaRPr lang="zh-TW" altLang="en-US" b="1" dirty="0">
              <a:solidFill>
                <a:srgbClr val="FF0066"/>
              </a:solidFill>
              <a:latin typeface="Segoe Print" panose="02000600000000000000" pitchFamily="2" charset="0"/>
            </a:endParaRPr>
          </a:p>
        </p:txBody>
      </p:sp>
    </p:spTree>
    <p:extLst>
      <p:ext uri="{BB962C8B-B14F-4D97-AF65-F5344CB8AC3E}">
        <p14:creationId xmlns:p14="http://schemas.microsoft.com/office/powerpoint/2010/main" xmlns="" val="286781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xmlns="" id="{D0BC108C-44EC-4967-BF80-FC1BBF780745}"/>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5c-p. 62</a:t>
            </a:r>
            <a:endParaRPr lang="zh-TW" altLang="en-US" sz="1200" b="1" dirty="0">
              <a:solidFill>
                <a:schemeClr val="tx1">
                  <a:lumMod val="50000"/>
                  <a:lumOff val="50000"/>
                </a:schemeClr>
              </a:solidFill>
              <a:latin typeface="Calibri" panose="020F0502020204030204" pitchFamily="34" charset="0"/>
            </a:endParaRPr>
          </a:p>
        </p:txBody>
      </p:sp>
      <p:sp>
        <p:nvSpPr>
          <p:cNvPr id="20" name="矩形 19">
            <a:extLst>
              <a:ext uri="{FF2B5EF4-FFF2-40B4-BE49-F238E27FC236}">
                <a16:creationId xmlns:a16="http://schemas.microsoft.com/office/drawing/2014/main" xmlns="" id="{CBBA3E41-AEB4-4B80-A064-15311C3A1F08}"/>
              </a:ext>
            </a:extLst>
          </p:cNvPr>
          <p:cNvSpPr/>
          <p:nvPr/>
        </p:nvSpPr>
        <p:spPr>
          <a:xfrm>
            <a:off x="304909" y="288068"/>
            <a:ext cx="8489133"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12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Work in small groups. These things are typical of a 24-hour society. Discuss the questions.</a:t>
            </a:r>
            <a:endParaRPr lang="zh-TW" altLang="en-US" sz="2000" dirty="0">
              <a:latin typeface="Calibri" panose="020F0502020204030204" pitchFamily="34" charset="0"/>
              <a:cs typeface="Calibri" panose="020F0502020204030204" pitchFamily="34" charset="0"/>
            </a:endParaRPr>
          </a:p>
        </p:txBody>
      </p:sp>
      <p:sp>
        <p:nvSpPr>
          <p:cNvPr id="3" name="矩形 2">
            <a:extLst>
              <a:ext uri="{FF2B5EF4-FFF2-40B4-BE49-F238E27FC236}">
                <a16:creationId xmlns:a16="http://schemas.microsoft.com/office/drawing/2014/main" xmlns="" id="{732B2213-3A5C-4431-BE2F-9BD1464FC6CB}"/>
              </a:ext>
            </a:extLst>
          </p:cNvPr>
          <p:cNvSpPr/>
          <p:nvPr/>
        </p:nvSpPr>
        <p:spPr>
          <a:xfrm>
            <a:off x="661961" y="1076024"/>
            <a:ext cx="8122354" cy="1169551"/>
          </a:xfrm>
          <a:prstGeom prst="rect">
            <a:avLst/>
          </a:prstGeom>
        </p:spPr>
        <p:txBody>
          <a:bodyPr wrap="square">
            <a:spAutoFit/>
          </a:bodyPr>
          <a:lstStyle/>
          <a:p>
            <a:pPr marL="361950" indent="-361950">
              <a:spcBef>
                <a:spcPts val="600"/>
              </a:spcBef>
            </a:pPr>
            <a:r>
              <a:rPr lang="en-US" altLang="zh-TW" sz="2000" dirty="0">
                <a:latin typeface="Calibri" panose="020F0502020204030204" pitchFamily="34" charset="0"/>
              </a:rPr>
              <a:t>1 	Are the things positive or negative?</a:t>
            </a:r>
          </a:p>
          <a:p>
            <a:pPr marL="361950" indent="-361950">
              <a:spcBef>
                <a:spcPts val="600"/>
              </a:spcBef>
            </a:pPr>
            <a:r>
              <a:rPr lang="en-US" altLang="zh-TW" sz="2000" dirty="0">
                <a:latin typeface="Calibri" panose="020F0502020204030204" pitchFamily="34" charset="0"/>
              </a:rPr>
              <a:t>2 	Which ones affect you? In what way?</a:t>
            </a:r>
          </a:p>
          <a:p>
            <a:pPr marL="361950" indent="-361950">
              <a:spcBef>
                <a:spcPts val="600"/>
              </a:spcBef>
            </a:pPr>
            <a:r>
              <a:rPr lang="en-US" altLang="zh-TW" sz="2000" dirty="0">
                <a:latin typeface="Calibri" panose="020F0502020204030204" pitchFamily="34" charset="0"/>
              </a:rPr>
              <a:t>3 	What are some of the consequences for you or for other people?</a:t>
            </a:r>
            <a:endParaRPr lang="zh-TW" altLang="en-US" sz="2000" dirty="0">
              <a:latin typeface="Calibri" panose="020F0502020204030204" pitchFamily="34" charset="0"/>
            </a:endParaRPr>
          </a:p>
        </p:txBody>
      </p:sp>
      <p:sp>
        <p:nvSpPr>
          <p:cNvPr id="6" name="矩形 5">
            <a:extLst>
              <a:ext uri="{FF2B5EF4-FFF2-40B4-BE49-F238E27FC236}">
                <a16:creationId xmlns:a16="http://schemas.microsoft.com/office/drawing/2014/main" xmlns="" id="{50826F9D-EC9C-4B71-A859-15F45A0835E1}"/>
              </a:ext>
            </a:extLst>
          </p:cNvPr>
          <p:cNvSpPr/>
          <p:nvPr/>
        </p:nvSpPr>
        <p:spPr>
          <a:xfrm>
            <a:off x="800346" y="3453282"/>
            <a:ext cx="4258037" cy="369332"/>
          </a:xfrm>
          <a:prstGeom prst="rect">
            <a:avLst/>
          </a:prstGeom>
        </p:spPr>
        <p:txBody>
          <a:bodyPr wrap="square">
            <a:spAutoFit/>
          </a:bodyPr>
          <a:lstStyle/>
          <a:p>
            <a:r>
              <a:rPr lang="en-US" altLang="zh-TW" b="1" dirty="0">
                <a:solidFill>
                  <a:srgbClr val="FF0066"/>
                </a:solidFill>
                <a:latin typeface="Segoe Print" panose="02000600000000000000" pitchFamily="2" charset="0"/>
              </a:rPr>
              <a:t>Students' own ideas</a:t>
            </a:r>
            <a:endParaRPr lang="zh-TW" altLang="en-US" b="1" dirty="0">
              <a:solidFill>
                <a:srgbClr val="FF0066"/>
              </a:solidFill>
              <a:latin typeface="Segoe Print" panose="02000600000000000000" pitchFamily="2" charset="0"/>
            </a:endParaRPr>
          </a:p>
        </p:txBody>
      </p:sp>
      <p:pic>
        <p:nvPicPr>
          <p:cNvPr id="19458" name="Picture 2"/>
          <p:cNvPicPr>
            <a:picLocks noChangeAspect="1" noChangeArrowheads="1"/>
          </p:cNvPicPr>
          <p:nvPr/>
        </p:nvPicPr>
        <p:blipFill>
          <a:blip r:embed="rId2" cstate="print"/>
          <a:srcRect/>
          <a:stretch>
            <a:fillRect/>
          </a:stretch>
        </p:blipFill>
        <p:spPr bwMode="auto">
          <a:xfrm>
            <a:off x="821932" y="2437944"/>
            <a:ext cx="4708011" cy="849786"/>
          </a:xfrm>
          <a:prstGeom prst="rect">
            <a:avLst/>
          </a:prstGeom>
          <a:noFill/>
          <a:ln w="9525">
            <a:noFill/>
            <a:miter lim="800000"/>
            <a:headEnd/>
            <a:tailEnd/>
          </a:ln>
        </p:spPr>
      </p:pic>
    </p:spTree>
    <p:extLst>
      <p:ext uri="{BB962C8B-B14F-4D97-AF65-F5344CB8AC3E}">
        <p14:creationId xmlns:p14="http://schemas.microsoft.com/office/powerpoint/2010/main" xmlns="" val="332436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2EE4814D-5E79-484F-962A-76A03E7C7122}"/>
              </a:ext>
            </a:extLst>
          </p:cNvPr>
          <p:cNvSpPr/>
          <p:nvPr/>
        </p:nvSpPr>
        <p:spPr>
          <a:xfrm>
            <a:off x="879726" y="71931"/>
            <a:ext cx="7925606" cy="1754326"/>
          </a:xfrm>
          <a:prstGeom prst="rect">
            <a:avLst/>
          </a:prstGeom>
        </p:spPr>
        <p:txBody>
          <a:bodyPr wrap="square">
            <a:spAutoFit/>
          </a:bodyPr>
          <a:lstStyle/>
          <a:p>
            <a:pPr marL="804863" indent="-804863"/>
            <a:r>
              <a:rPr lang="en-US" altLang="zh-TW" sz="5200" b="1" dirty="0">
                <a:solidFill>
                  <a:srgbClr val="E60000"/>
                </a:solidFill>
                <a:latin typeface="Calibri" panose="020F0502020204030204" pitchFamily="34" charset="0"/>
                <a:cs typeface="Calibri" panose="020F0502020204030204" pitchFamily="34" charset="0"/>
              </a:rPr>
              <a:t>5e</a:t>
            </a:r>
            <a:r>
              <a:rPr lang="en-US" altLang="zh-TW" sz="5200" b="1" dirty="0">
                <a:solidFill>
                  <a:srgbClr val="FF0000"/>
                </a:solidFill>
                <a:latin typeface="Calibri" panose="020F0502020204030204" pitchFamily="34" charset="0"/>
                <a:cs typeface="Calibri" panose="020F0502020204030204" pitchFamily="34" charset="0"/>
              </a:rPr>
              <a:t> </a:t>
            </a:r>
            <a:r>
              <a:rPr lang="en-US" altLang="zh-TW" sz="5200" dirty="0">
                <a:latin typeface="Calibri" panose="020F0502020204030204" pitchFamily="34" charset="0"/>
                <a:cs typeface="Calibri" panose="020F0502020204030204" pitchFamily="34" charset="0"/>
              </a:rPr>
              <a:t>We look forward to your reply</a:t>
            </a:r>
            <a:endParaRPr lang="zh-TW" altLang="en-US" sz="5200" dirty="0">
              <a:latin typeface="Calibri" panose="020F0502020204030204" pitchFamily="34" charset="0"/>
              <a:cs typeface="Calibri" panose="020F0502020204030204" pitchFamily="34" charset="0"/>
            </a:endParaRPr>
          </a:p>
        </p:txBody>
      </p:sp>
      <p:sp>
        <p:nvSpPr>
          <p:cNvPr id="16" name="文字方塊 15">
            <a:extLst>
              <a:ext uri="{FF2B5EF4-FFF2-40B4-BE49-F238E27FC236}">
                <a16:creationId xmlns:a16="http://schemas.microsoft.com/office/drawing/2014/main" xmlns="" id="{69F52AE0-B846-4ACC-BC65-A2A6E1D42AC2}"/>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5e-p. 65</a:t>
            </a:r>
            <a:endParaRPr lang="zh-TW" altLang="en-US" sz="1200" b="1" dirty="0">
              <a:solidFill>
                <a:schemeClr val="tx1">
                  <a:lumMod val="50000"/>
                  <a:lumOff val="50000"/>
                </a:schemeClr>
              </a:solidFill>
              <a:latin typeface="Calibri" panose="020F0502020204030204" pitchFamily="34" charset="0"/>
            </a:endParaRPr>
          </a:p>
        </p:txBody>
      </p:sp>
      <p:pic>
        <p:nvPicPr>
          <p:cNvPr id="3" name="圖片 2">
            <a:extLst>
              <a:ext uri="{FF2B5EF4-FFF2-40B4-BE49-F238E27FC236}">
                <a16:creationId xmlns:a16="http://schemas.microsoft.com/office/drawing/2014/main" xmlns="" id="{CA5C8DD8-FACF-4B86-AA67-37D3AABB9C87}"/>
              </a:ext>
            </a:extLst>
          </p:cNvPr>
          <p:cNvPicPr>
            <a:picLocks noChangeAspect="1"/>
          </p:cNvPicPr>
          <p:nvPr/>
        </p:nvPicPr>
        <p:blipFill rotWithShape="1">
          <a:blip r:embed="rId2" cstate="print"/>
          <a:srcRect t="12581"/>
          <a:stretch/>
        </p:blipFill>
        <p:spPr>
          <a:xfrm>
            <a:off x="0" y="4197"/>
            <a:ext cx="766696" cy="992167"/>
          </a:xfrm>
          <a:prstGeom prst="rect">
            <a:avLst/>
          </a:prstGeom>
        </p:spPr>
      </p:pic>
      <p:sp>
        <p:nvSpPr>
          <p:cNvPr id="12" name="矩形 11">
            <a:extLst>
              <a:ext uri="{FF2B5EF4-FFF2-40B4-BE49-F238E27FC236}">
                <a16:creationId xmlns:a16="http://schemas.microsoft.com/office/drawing/2014/main" xmlns="" id="{DB5000BD-7E2A-4473-B852-A99B1209318E}"/>
              </a:ext>
            </a:extLst>
          </p:cNvPr>
          <p:cNvSpPr/>
          <p:nvPr/>
        </p:nvSpPr>
        <p:spPr>
          <a:xfrm>
            <a:off x="327084" y="2493950"/>
            <a:ext cx="8478248"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1</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dirty="0">
                <a:solidFill>
                  <a:srgbClr val="000000"/>
                </a:solidFill>
                <a:latin typeface="Calibri" panose="020F0502020204030204" pitchFamily="34" charset="0"/>
              </a:rPr>
              <a:t>A group of students has written to the manager of</a:t>
            </a:r>
            <a:r>
              <a:rPr lang="zh-TW" altLang="en-US" sz="2000" dirty="0">
                <a:solidFill>
                  <a:srgbClr val="000000"/>
                </a:solidFill>
                <a:latin typeface="Calibri" panose="020F0502020204030204" pitchFamily="34" charset="0"/>
              </a:rPr>
              <a:t> </a:t>
            </a:r>
            <a:r>
              <a:rPr lang="en-US" altLang="zh-TW" sz="2000" dirty="0">
                <a:solidFill>
                  <a:srgbClr val="000000"/>
                </a:solidFill>
                <a:latin typeface="Calibri" panose="020F0502020204030204" pitchFamily="34" charset="0"/>
              </a:rPr>
              <a:t>a local supermarket. Read the letter quickly. What</a:t>
            </a:r>
            <a:r>
              <a:rPr lang="zh-TW" altLang="en-US" sz="2000" dirty="0">
                <a:solidFill>
                  <a:srgbClr val="000000"/>
                </a:solidFill>
                <a:latin typeface="Calibri" panose="020F0502020204030204" pitchFamily="34" charset="0"/>
              </a:rPr>
              <a:t> </a:t>
            </a:r>
            <a:r>
              <a:rPr lang="en-US" altLang="zh-TW" sz="2000" dirty="0">
                <a:solidFill>
                  <a:srgbClr val="000000"/>
                </a:solidFill>
                <a:latin typeface="Calibri" panose="020F0502020204030204" pitchFamily="34" charset="0"/>
              </a:rPr>
              <a:t>is its purpose? Choose the correct option (a–c).</a:t>
            </a:r>
            <a:endParaRPr lang="zh-TW" altLang="en-US" sz="2000" dirty="0">
              <a:solidFill>
                <a:srgbClr val="000000"/>
              </a:solidFill>
              <a:latin typeface="Calibri" panose="020F0502020204030204" pitchFamily="34" charset="0"/>
            </a:endParaRPr>
          </a:p>
        </p:txBody>
      </p:sp>
      <p:sp>
        <p:nvSpPr>
          <p:cNvPr id="13" name="矩形 12">
            <a:extLst>
              <a:ext uri="{FF2B5EF4-FFF2-40B4-BE49-F238E27FC236}">
                <a16:creationId xmlns:a16="http://schemas.microsoft.com/office/drawing/2014/main" xmlns="" id="{FCC6BC15-EF9B-4918-A140-818F9CF530BA}"/>
              </a:ext>
            </a:extLst>
          </p:cNvPr>
          <p:cNvSpPr/>
          <p:nvPr/>
        </p:nvSpPr>
        <p:spPr>
          <a:xfrm>
            <a:off x="327485" y="1826039"/>
            <a:ext cx="8477847"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Writing</a:t>
            </a:r>
            <a:r>
              <a:rPr lang="en-US" altLang="zh-TW" sz="3200" b="1" dirty="0">
                <a:solidFill>
                  <a:schemeClr val="tx1">
                    <a:lumMod val="65000"/>
                    <a:lumOff val="35000"/>
                  </a:schemeClr>
                </a:solidFill>
                <a:latin typeface="Calibri" panose="020F0502020204030204" pitchFamily="34" charset="0"/>
              </a:rPr>
              <a:t> </a:t>
            </a:r>
            <a:r>
              <a:rPr lang="zh-TW" altLang="en-US" sz="3200" b="1" dirty="0">
                <a:solidFill>
                  <a:schemeClr val="tx1">
                    <a:lumMod val="65000"/>
                    <a:lumOff val="35000"/>
                  </a:schemeClr>
                </a:solidFill>
                <a:latin typeface="Calibri" panose="020F0502020204030204" pitchFamily="34" charset="0"/>
              </a:rPr>
              <a:t> </a:t>
            </a:r>
            <a:r>
              <a:rPr lang="en-US" altLang="zh-TW" sz="3200" b="1" dirty="0">
                <a:solidFill>
                  <a:schemeClr val="tx1">
                    <a:lumMod val="65000"/>
                    <a:lumOff val="35000"/>
                  </a:schemeClr>
                </a:solidFill>
                <a:latin typeface="Calibri" panose="020F0502020204030204" pitchFamily="34" charset="0"/>
              </a:rPr>
              <a:t>a formal letter/email</a:t>
            </a:r>
            <a:endParaRPr lang="zh-TW" altLang="en-US" sz="3200" b="1" dirty="0">
              <a:solidFill>
                <a:schemeClr val="tx1">
                  <a:lumMod val="65000"/>
                  <a:lumOff val="35000"/>
                </a:schemeClr>
              </a:solidFill>
              <a:latin typeface="Calibri" panose="020F0502020204030204" pitchFamily="34" charset="0"/>
            </a:endParaRPr>
          </a:p>
        </p:txBody>
      </p:sp>
      <p:sp>
        <p:nvSpPr>
          <p:cNvPr id="6" name="矩形 5">
            <a:extLst>
              <a:ext uri="{FF2B5EF4-FFF2-40B4-BE49-F238E27FC236}">
                <a16:creationId xmlns:a16="http://schemas.microsoft.com/office/drawing/2014/main" xmlns="" id="{96159642-E0F7-4A42-8ECD-0958CE7ECED5}"/>
              </a:ext>
            </a:extLst>
          </p:cNvPr>
          <p:cNvSpPr/>
          <p:nvPr/>
        </p:nvSpPr>
        <p:spPr>
          <a:xfrm>
            <a:off x="689576" y="3256869"/>
            <a:ext cx="8115755" cy="1169551"/>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a 	to ask about prices in the supermarket</a:t>
            </a:r>
          </a:p>
          <a:p>
            <a:pPr marL="363538" indent="-363538">
              <a:spcBef>
                <a:spcPts val="600"/>
              </a:spcBef>
            </a:pPr>
            <a:r>
              <a:rPr lang="en-US" altLang="zh-TW" sz="2000" dirty="0">
                <a:latin typeface="Calibri" panose="020F0502020204030204" pitchFamily="34" charset="0"/>
              </a:rPr>
              <a:t>b 	to complain about the supermarket’s actions</a:t>
            </a:r>
          </a:p>
          <a:p>
            <a:pPr marL="363538" indent="-363538">
              <a:spcBef>
                <a:spcPts val="600"/>
              </a:spcBef>
            </a:pPr>
            <a:r>
              <a:rPr lang="en-US" altLang="zh-TW" sz="2000" dirty="0">
                <a:latin typeface="Calibri" panose="020F0502020204030204" pitchFamily="34" charset="0"/>
              </a:rPr>
              <a:t>c 	to invite the supermarket to stock new products</a:t>
            </a:r>
            <a:endParaRPr lang="zh-TW" altLang="en-US" sz="2000" dirty="0">
              <a:latin typeface="Calibri" panose="020F0502020204030204" pitchFamily="34" charset="0"/>
            </a:endParaRPr>
          </a:p>
        </p:txBody>
      </p:sp>
    </p:spTree>
    <p:extLst>
      <p:ext uri="{BB962C8B-B14F-4D97-AF65-F5344CB8AC3E}">
        <p14:creationId xmlns:p14="http://schemas.microsoft.com/office/powerpoint/2010/main" xmlns="" val="19964087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字方塊 15">
            <a:extLst>
              <a:ext uri="{FF2B5EF4-FFF2-40B4-BE49-F238E27FC236}">
                <a16:creationId xmlns:a16="http://schemas.microsoft.com/office/drawing/2014/main" xmlns="" id="{69F52AE0-B846-4ACC-BC65-A2A6E1D42AC2}"/>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5e-p. 65</a:t>
            </a:r>
            <a:endParaRPr lang="zh-TW" altLang="en-US" sz="1200" b="1" dirty="0">
              <a:solidFill>
                <a:schemeClr val="tx1">
                  <a:lumMod val="50000"/>
                  <a:lumOff val="50000"/>
                </a:schemeClr>
              </a:solidFill>
              <a:latin typeface="Calibri" panose="020F0502020204030204" pitchFamily="34" charset="0"/>
            </a:endParaRPr>
          </a:p>
        </p:txBody>
      </p:sp>
      <p:sp>
        <p:nvSpPr>
          <p:cNvPr id="17" name="矩形 16">
            <a:extLst>
              <a:ext uri="{FF2B5EF4-FFF2-40B4-BE49-F238E27FC236}">
                <a16:creationId xmlns:a16="http://schemas.microsoft.com/office/drawing/2014/main" xmlns="" id="{A5E56244-0673-4317-A45D-FF8041ECA4A1}"/>
              </a:ext>
            </a:extLst>
          </p:cNvPr>
          <p:cNvSpPr/>
          <p:nvPr/>
        </p:nvSpPr>
        <p:spPr>
          <a:xfrm>
            <a:off x="304909" y="200980"/>
            <a:ext cx="8489133" cy="6001643"/>
          </a:xfrm>
          <a:prstGeom prst="rect">
            <a:avLst/>
          </a:prstGeom>
          <a:solidFill>
            <a:srgbClr val="F8F9FA"/>
          </a:solidFill>
        </p:spPr>
        <p:txBody>
          <a:bodyPr wrap="square">
            <a:spAutoFit/>
          </a:bodyPr>
          <a:lstStyle/>
          <a:p>
            <a:pPr>
              <a:spcBef>
                <a:spcPts val="600"/>
              </a:spcBef>
            </a:pPr>
            <a:r>
              <a:rPr lang="en-US" altLang="zh-TW" dirty="0">
                <a:latin typeface="Calibri" panose="020F0502020204030204" pitchFamily="34" charset="0"/>
                <a:cs typeface="Calibri" panose="020F0502020204030204" pitchFamily="34" charset="0"/>
              </a:rPr>
              <a:t>Dear Sir</a:t>
            </a:r>
          </a:p>
          <a:p>
            <a:pPr>
              <a:spcBef>
                <a:spcPts val="1200"/>
              </a:spcBef>
            </a:pPr>
            <a:r>
              <a:rPr lang="en-US" altLang="zh-TW" dirty="0">
                <a:latin typeface="Calibri" panose="020F0502020204030204" pitchFamily="34" charset="0"/>
                <a:cs typeface="Calibri" panose="020F0502020204030204" pitchFamily="34" charset="0"/>
              </a:rPr>
              <a:t>We are writing to express our shock at the news</a:t>
            </a:r>
            <a:r>
              <a:rPr lang="zh-TW" altLang="en-US" dirty="0">
                <a:latin typeface="Calibri" panose="020F0502020204030204" pitchFamily="34" charset="0"/>
                <a:cs typeface="Calibri" panose="020F0502020204030204" pitchFamily="34" charset="0"/>
              </a:rPr>
              <a:t> </a:t>
            </a:r>
            <a:r>
              <a:rPr lang="en-US" altLang="zh-TW" dirty="0">
                <a:latin typeface="Calibri" panose="020F0502020204030204" pitchFamily="34" charset="0"/>
                <a:cs typeface="Calibri" panose="020F0502020204030204" pitchFamily="34" charset="0"/>
              </a:rPr>
              <a:t>that your supermarket is throwing out huge</a:t>
            </a:r>
            <a:r>
              <a:rPr lang="zh-TW" altLang="en-US" dirty="0">
                <a:latin typeface="Calibri" panose="020F0502020204030204" pitchFamily="34" charset="0"/>
                <a:cs typeface="Calibri" panose="020F0502020204030204" pitchFamily="34" charset="0"/>
              </a:rPr>
              <a:t> </a:t>
            </a:r>
            <a:r>
              <a:rPr lang="en-US" altLang="zh-TW" dirty="0">
                <a:latin typeface="Calibri" panose="020F0502020204030204" pitchFamily="34" charset="0"/>
                <a:cs typeface="Calibri" panose="020F0502020204030204" pitchFamily="34" charset="0"/>
              </a:rPr>
              <a:t>amounts of fresh food every day. Not only that,</a:t>
            </a:r>
            <a:r>
              <a:rPr lang="zh-TW" altLang="en-US" dirty="0">
                <a:latin typeface="Calibri" panose="020F0502020204030204" pitchFamily="34" charset="0"/>
                <a:cs typeface="Calibri" panose="020F0502020204030204" pitchFamily="34" charset="0"/>
              </a:rPr>
              <a:t> </a:t>
            </a:r>
            <a:r>
              <a:rPr lang="en-US" altLang="zh-TW" dirty="0">
                <a:latin typeface="Calibri" panose="020F0502020204030204" pitchFamily="34" charset="0"/>
                <a:cs typeface="Calibri" panose="020F0502020204030204" pitchFamily="34" charset="0"/>
              </a:rPr>
              <a:t>but you put bleach on the food and as a result it</a:t>
            </a:r>
            <a:r>
              <a:rPr lang="zh-TW" altLang="en-US" dirty="0">
                <a:latin typeface="Calibri" panose="020F0502020204030204" pitchFamily="34" charset="0"/>
                <a:cs typeface="Calibri" panose="020F0502020204030204" pitchFamily="34" charset="0"/>
              </a:rPr>
              <a:t> </a:t>
            </a:r>
            <a:r>
              <a:rPr lang="en-US" altLang="zh-TW" dirty="0">
                <a:latin typeface="Calibri" panose="020F0502020204030204" pitchFamily="34" charset="0"/>
                <a:cs typeface="Calibri" panose="020F0502020204030204" pitchFamily="34" charset="0"/>
              </a:rPr>
              <a:t>becomes inedible.</a:t>
            </a:r>
          </a:p>
          <a:p>
            <a:pPr>
              <a:spcBef>
                <a:spcPts val="1200"/>
              </a:spcBef>
            </a:pPr>
            <a:r>
              <a:rPr lang="en-US" altLang="zh-TW" dirty="0">
                <a:latin typeface="Calibri" panose="020F0502020204030204" pitchFamily="34" charset="0"/>
                <a:cs typeface="Calibri" panose="020F0502020204030204" pitchFamily="34" charset="0"/>
              </a:rPr>
              <a:t>In our view, this will have serious consequences</a:t>
            </a:r>
            <a:r>
              <a:rPr lang="zh-TW" altLang="en-US" dirty="0">
                <a:latin typeface="Calibri" panose="020F0502020204030204" pitchFamily="34" charset="0"/>
                <a:cs typeface="Calibri" panose="020F0502020204030204" pitchFamily="34" charset="0"/>
              </a:rPr>
              <a:t> </a:t>
            </a:r>
            <a:r>
              <a:rPr lang="en-US" altLang="zh-TW" dirty="0">
                <a:latin typeface="Calibri" panose="020F0502020204030204" pitchFamily="34" charset="0"/>
                <a:cs typeface="Calibri" panose="020F0502020204030204" pitchFamily="34" charset="0"/>
              </a:rPr>
              <a:t>for people in need. As you may know, many people</a:t>
            </a:r>
            <a:r>
              <a:rPr lang="zh-TW" altLang="en-US" dirty="0">
                <a:latin typeface="Calibri" panose="020F0502020204030204" pitchFamily="34" charset="0"/>
                <a:cs typeface="Calibri" panose="020F0502020204030204" pitchFamily="34" charset="0"/>
              </a:rPr>
              <a:t> </a:t>
            </a:r>
            <a:r>
              <a:rPr lang="en-US" altLang="zh-TW" dirty="0">
                <a:latin typeface="Calibri" panose="020F0502020204030204" pitchFamily="34" charset="0"/>
                <a:cs typeface="Calibri" panose="020F0502020204030204" pitchFamily="34" charset="0"/>
              </a:rPr>
              <a:t>can’t afford to buy enough food every week. If you</a:t>
            </a:r>
            <a:r>
              <a:rPr lang="zh-TW" altLang="en-US" dirty="0">
                <a:latin typeface="Calibri" panose="020F0502020204030204" pitchFamily="34" charset="0"/>
                <a:cs typeface="Calibri" panose="020F0502020204030204" pitchFamily="34" charset="0"/>
              </a:rPr>
              <a:t> </a:t>
            </a:r>
            <a:r>
              <a:rPr lang="en-US" altLang="zh-TW" dirty="0">
                <a:latin typeface="Calibri" panose="020F0502020204030204" pitchFamily="34" charset="0"/>
                <a:cs typeface="Calibri" panose="020F0502020204030204" pitchFamily="34" charset="0"/>
              </a:rPr>
              <a:t>stop putting bleach on the food that you throw out,</a:t>
            </a:r>
            <a:r>
              <a:rPr lang="zh-TW" altLang="en-US" dirty="0">
                <a:latin typeface="Calibri" panose="020F0502020204030204" pitchFamily="34" charset="0"/>
                <a:cs typeface="Calibri" panose="020F0502020204030204" pitchFamily="34" charset="0"/>
              </a:rPr>
              <a:t> </a:t>
            </a:r>
            <a:r>
              <a:rPr lang="en-US" altLang="zh-TW" dirty="0">
                <a:latin typeface="Calibri" panose="020F0502020204030204" pitchFamily="34" charset="0"/>
                <a:cs typeface="Calibri" panose="020F0502020204030204" pitchFamily="34" charset="0"/>
              </a:rPr>
              <a:t>this will mean people can make use of it.</a:t>
            </a:r>
          </a:p>
          <a:p>
            <a:pPr>
              <a:spcBef>
                <a:spcPts val="1200"/>
              </a:spcBef>
            </a:pPr>
            <a:r>
              <a:rPr lang="en-US" altLang="zh-TW" dirty="0">
                <a:latin typeface="Calibri" panose="020F0502020204030204" pitchFamily="34" charset="0"/>
                <a:cs typeface="Calibri" panose="020F0502020204030204" pitchFamily="34" charset="0"/>
              </a:rPr>
              <a:t>There are several local organizations that could use</a:t>
            </a:r>
            <a:r>
              <a:rPr lang="zh-TW" altLang="en-US" dirty="0">
                <a:latin typeface="Calibri" panose="020F0502020204030204" pitchFamily="34" charset="0"/>
                <a:cs typeface="Calibri" panose="020F0502020204030204" pitchFamily="34" charset="0"/>
              </a:rPr>
              <a:t> </a:t>
            </a:r>
            <a:r>
              <a:rPr lang="en-US" altLang="zh-TW" dirty="0">
                <a:latin typeface="Calibri" panose="020F0502020204030204" pitchFamily="34" charset="0"/>
                <a:cs typeface="Calibri" panose="020F0502020204030204" pitchFamily="34" charset="0"/>
              </a:rPr>
              <a:t>this unsold food. Will your supermarket consider</a:t>
            </a:r>
            <a:r>
              <a:rPr lang="zh-TW" altLang="en-US" dirty="0">
                <a:latin typeface="Calibri" panose="020F0502020204030204" pitchFamily="34" charset="0"/>
                <a:cs typeface="Calibri" panose="020F0502020204030204" pitchFamily="34" charset="0"/>
              </a:rPr>
              <a:t> </a:t>
            </a:r>
            <a:r>
              <a:rPr lang="en-US" altLang="zh-TW" dirty="0">
                <a:latin typeface="Calibri" panose="020F0502020204030204" pitchFamily="34" charset="0"/>
                <a:cs typeface="Calibri" panose="020F0502020204030204" pitchFamily="34" charset="0"/>
              </a:rPr>
              <a:t>working with them to pass on unwanted food to</a:t>
            </a:r>
            <a:r>
              <a:rPr lang="zh-TW" altLang="en-US" dirty="0">
                <a:latin typeface="Calibri" panose="020F0502020204030204" pitchFamily="34" charset="0"/>
                <a:cs typeface="Calibri" panose="020F0502020204030204" pitchFamily="34" charset="0"/>
              </a:rPr>
              <a:t> </a:t>
            </a:r>
            <a:r>
              <a:rPr lang="en-US" altLang="zh-TW" dirty="0">
                <a:latin typeface="Calibri" panose="020F0502020204030204" pitchFamily="34" charset="0"/>
                <a:cs typeface="Calibri" panose="020F0502020204030204" pitchFamily="34" charset="0"/>
              </a:rPr>
              <a:t>people who need it? Most food is still of good</a:t>
            </a:r>
            <a:r>
              <a:rPr lang="zh-TW" altLang="en-US" dirty="0">
                <a:latin typeface="Calibri" panose="020F0502020204030204" pitchFamily="34" charset="0"/>
                <a:cs typeface="Calibri" panose="020F0502020204030204" pitchFamily="34" charset="0"/>
              </a:rPr>
              <a:t> </a:t>
            </a:r>
            <a:r>
              <a:rPr lang="en-US" altLang="zh-TW" dirty="0">
                <a:latin typeface="Calibri" panose="020F0502020204030204" pitchFamily="34" charset="0"/>
                <a:cs typeface="Calibri" panose="020F0502020204030204" pitchFamily="34" charset="0"/>
              </a:rPr>
              <a:t>quality for some time after its sell-by date and</a:t>
            </a:r>
            <a:r>
              <a:rPr lang="zh-TW" altLang="en-US" dirty="0">
                <a:latin typeface="Calibri" panose="020F0502020204030204" pitchFamily="34" charset="0"/>
                <a:cs typeface="Calibri" panose="020F0502020204030204" pitchFamily="34" charset="0"/>
              </a:rPr>
              <a:t> </a:t>
            </a:r>
            <a:r>
              <a:rPr lang="en-US" altLang="zh-TW" dirty="0">
                <a:latin typeface="Calibri" panose="020F0502020204030204" pitchFamily="34" charset="0"/>
                <a:cs typeface="Calibri" panose="020F0502020204030204" pitchFamily="34" charset="0"/>
              </a:rPr>
              <a:t>therefore it should not be thrown out.</a:t>
            </a:r>
          </a:p>
          <a:p>
            <a:pPr>
              <a:spcBef>
                <a:spcPts val="1200"/>
              </a:spcBef>
            </a:pPr>
            <a:r>
              <a:rPr lang="en-US" altLang="zh-TW" dirty="0">
                <a:latin typeface="Calibri" panose="020F0502020204030204" pitchFamily="34" charset="0"/>
                <a:cs typeface="Calibri" panose="020F0502020204030204" pitchFamily="34" charset="0"/>
              </a:rPr>
              <a:t>In addition, a lot of the unsold food that you throw</a:t>
            </a:r>
            <a:r>
              <a:rPr lang="zh-TW" altLang="en-US" dirty="0">
                <a:latin typeface="Calibri" panose="020F0502020204030204" pitchFamily="34" charset="0"/>
                <a:cs typeface="Calibri" panose="020F0502020204030204" pitchFamily="34" charset="0"/>
              </a:rPr>
              <a:t> </a:t>
            </a:r>
            <a:r>
              <a:rPr lang="en-US" altLang="zh-TW" dirty="0">
                <a:latin typeface="Calibri" panose="020F0502020204030204" pitchFamily="34" charset="0"/>
                <a:cs typeface="Calibri" panose="020F0502020204030204" pitchFamily="34" charset="0"/>
              </a:rPr>
              <a:t>out has reached its sell-by date. If your supermarket</a:t>
            </a:r>
            <a:r>
              <a:rPr lang="zh-TW" altLang="en-US" dirty="0">
                <a:latin typeface="Calibri" panose="020F0502020204030204" pitchFamily="34" charset="0"/>
                <a:cs typeface="Calibri" panose="020F0502020204030204" pitchFamily="34" charset="0"/>
              </a:rPr>
              <a:t> </a:t>
            </a:r>
            <a:r>
              <a:rPr lang="en-US" altLang="zh-TW" dirty="0">
                <a:latin typeface="Calibri" panose="020F0502020204030204" pitchFamily="34" charset="0"/>
                <a:cs typeface="Calibri" panose="020F0502020204030204" pitchFamily="34" charset="0"/>
              </a:rPr>
              <a:t>reduces the price of this food (as some of your</a:t>
            </a:r>
            <a:r>
              <a:rPr lang="zh-TW" altLang="en-US" dirty="0">
                <a:latin typeface="Calibri" panose="020F0502020204030204" pitchFamily="34" charset="0"/>
                <a:cs typeface="Calibri" panose="020F0502020204030204" pitchFamily="34" charset="0"/>
              </a:rPr>
              <a:t> </a:t>
            </a:r>
            <a:r>
              <a:rPr lang="en-US" altLang="zh-TW" dirty="0">
                <a:latin typeface="Calibri" panose="020F0502020204030204" pitchFamily="34" charset="0"/>
                <a:cs typeface="Calibri" panose="020F0502020204030204" pitchFamily="34" charset="0"/>
              </a:rPr>
              <a:t>competitors do), more people will be able to buy it.</a:t>
            </a:r>
            <a:r>
              <a:rPr lang="zh-TW" altLang="en-US" dirty="0">
                <a:latin typeface="Calibri" panose="020F0502020204030204" pitchFamily="34" charset="0"/>
                <a:cs typeface="Calibri" panose="020F0502020204030204" pitchFamily="34" charset="0"/>
              </a:rPr>
              <a:t> </a:t>
            </a:r>
            <a:r>
              <a:rPr lang="en-US" altLang="zh-TW" dirty="0">
                <a:latin typeface="Calibri" panose="020F0502020204030204" pitchFamily="34" charset="0"/>
                <a:cs typeface="Calibri" panose="020F0502020204030204" pitchFamily="34" charset="0"/>
              </a:rPr>
              <a:t>This will lead to less waste and more profit for you.</a:t>
            </a:r>
          </a:p>
          <a:p>
            <a:pPr>
              <a:spcBef>
                <a:spcPts val="1200"/>
              </a:spcBef>
            </a:pPr>
            <a:r>
              <a:rPr lang="en-US" altLang="zh-TW" dirty="0">
                <a:latin typeface="Calibri" panose="020F0502020204030204" pitchFamily="34" charset="0"/>
                <a:cs typeface="Calibri" panose="020F0502020204030204" pitchFamily="34" charset="0"/>
              </a:rPr>
              <a:t>We look forward to your reply.</a:t>
            </a:r>
          </a:p>
          <a:p>
            <a:pPr>
              <a:spcBef>
                <a:spcPts val="1200"/>
              </a:spcBef>
            </a:pPr>
            <a:r>
              <a:rPr lang="en-US" altLang="zh-TW" dirty="0">
                <a:latin typeface="Calibri" panose="020F0502020204030204" pitchFamily="34" charset="0"/>
                <a:cs typeface="Calibri" panose="020F0502020204030204" pitchFamily="34" charset="0"/>
              </a:rPr>
              <a:t>Yours faithfully</a:t>
            </a:r>
          </a:p>
          <a:p>
            <a:r>
              <a:rPr lang="en-US" altLang="zh-TW" dirty="0">
                <a:latin typeface="Calibri" panose="020F0502020204030204" pitchFamily="34" charset="0"/>
                <a:cs typeface="Calibri" panose="020F0502020204030204" pitchFamily="34" charset="0"/>
              </a:rPr>
              <a:t>Year 11</a:t>
            </a:r>
          </a:p>
          <a:p>
            <a:r>
              <a:rPr lang="en-US" altLang="zh-TW" dirty="0">
                <a:latin typeface="Calibri" panose="020F0502020204030204" pitchFamily="34" charset="0"/>
                <a:cs typeface="Calibri" panose="020F0502020204030204" pitchFamily="34" charset="0"/>
              </a:rPr>
              <a:t>Broadchurch High School</a:t>
            </a:r>
            <a:endParaRPr lang="zh-TW" altLang="en-US" dirty="0">
              <a:latin typeface="Calibri" panose="020F0502020204030204" pitchFamily="34" charset="0"/>
              <a:cs typeface="Calibri" panose="020F0502020204030204" pitchFamily="34" charset="0"/>
            </a:endParaRPr>
          </a:p>
        </p:txBody>
      </p:sp>
      <p:pic>
        <p:nvPicPr>
          <p:cNvPr id="4" name="Picture 2">
            <a:extLst>
              <a:ext uri="{FF2B5EF4-FFF2-40B4-BE49-F238E27FC236}">
                <a16:creationId xmlns:a16="http://schemas.microsoft.com/office/drawing/2014/main" xmlns="" id="{BC85BE82-9EF9-49DF-8EDF-6A65527C8101}"/>
              </a:ext>
            </a:extLst>
          </p:cNvPr>
          <p:cNvPicPr>
            <a:picLocks noChangeAspect="1" noChangeArrowheads="1"/>
          </p:cNvPicPr>
          <p:nvPr/>
        </p:nvPicPr>
        <p:blipFill>
          <a:blip r:embed="rId2" cstate="print"/>
          <a:srcRect/>
          <a:stretch>
            <a:fillRect/>
          </a:stretch>
        </p:blipFill>
        <p:spPr bwMode="auto">
          <a:xfrm>
            <a:off x="4572000" y="5527055"/>
            <a:ext cx="4191876" cy="544759"/>
          </a:xfrm>
          <a:prstGeom prst="rect">
            <a:avLst/>
          </a:prstGeom>
          <a:noFill/>
          <a:ln w="9525">
            <a:noFill/>
            <a:miter lim="800000"/>
            <a:headEnd/>
            <a:tailEnd/>
          </a:ln>
        </p:spPr>
      </p:pic>
    </p:spTree>
    <p:extLst>
      <p:ext uri="{BB962C8B-B14F-4D97-AF65-F5344CB8AC3E}">
        <p14:creationId xmlns:p14="http://schemas.microsoft.com/office/powerpoint/2010/main" xmlns="" val="35786622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2EE4814D-5E79-484F-962A-76A03E7C7122}"/>
              </a:ext>
            </a:extLst>
          </p:cNvPr>
          <p:cNvSpPr/>
          <p:nvPr/>
        </p:nvSpPr>
        <p:spPr>
          <a:xfrm>
            <a:off x="879726" y="71931"/>
            <a:ext cx="7925606" cy="1754326"/>
          </a:xfrm>
          <a:prstGeom prst="rect">
            <a:avLst/>
          </a:prstGeom>
        </p:spPr>
        <p:txBody>
          <a:bodyPr wrap="square">
            <a:spAutoFit/>
          </a:bodyPr>
          <a:lstStyle/>
          <a:p>
            <a:pPr marL="804863" indent="-804863"/>
            <a:r>
              <a:rPr lang="en-US" altLang="zh-TW" sz="5200" b="1" dirty="0">
                <a:solidFill>
                  <a:srgbClr val="E60000"/>
                </a:solidFill>
                <a:latin typeface="Calibri" panose="020F0502020204030204" pitchFamily="34" charset="0"/>
                <a:cs typeface="Calibri" panose="020F0502020204030204" pitchFamily="34" charset="0"/>
              </a:rPr>
              <a:t>5e</a:t>
            </a:r>
            <a:r>
              <a:rPr lang="en-US" altLang="zh-TW" sz="5200" b="1" dirty="0">
                <a:solidFill>
                  <a:srgbClr val="FF0000"/>
                </a:solidFill>
                <a:latin typeface="Calibri" panose="020F0502020204030204" pitchFamily="34" charset="0"/>
                <a:cs typeface="Calibri" panose="020F0502020204030204" pitchFamily="34" charset="0"/>
              </a:rPr>
              <a:t> </a:t>
            </a:r>
            <a:r>
              <a:rPr lang="en-US" altLang="zh-TW" sz="5200" dirty="0">
                <a:latin typeface="Calibri" panose="020F0502020204030204" pitchFamily="34" charset="0"/>
                <a:cs typeface="Calibri" panose="020F0502020204030204" pitchFamily="34" charset="0"/>
              </a:rPr>
              <a:t>We look forward to your reply</a:t>
            </a:r>
            <a:endParaRPr lang="zh-TW" altLang="en-US" sz="5200" dirty="0">
              <a:latin typeface="Calibri" panose="020F0502020204030204" pitchFamily="34" charset="0"/>
              <a:cs typeface="Calibri" panose="020F0502020204030204" pitchFamily="34" charset="0"/>
            </a:endParaRPr>
          </a:p>
        </p:txBody>
      </p:sp>
      <p:sp>
        <p:nvSpPr>
          <p:cNvPr id="16" name="文字方塊 15">
            <a:extLst>
              <a:ext uri="{FF2B5EF4-FFF2-40B4-BE49-F238E27FC236}">
                <a16:creationId xmlns:a16="http://schemas.microsoft.com/office/drawing/2014/main" xmlns="" id="{69F52AE0-B846-4ACC-BC65-A2A6E1D42AC2}"/>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5e-p. 65</a:t>
            </a:r>
            <a:endParaRPr lang="zh-TW" altLang="en-US" sz="1200" b="1" dirty="0">
              <a:solidFill>
                <a:schemeClr val="tx1">
                  <a:lumMod val="50000"/>
                  <a:lumOff val="50000"/>
                </a:schemeClr>
              </a:solidFill>
              <a:latin typeface="Calibri" panose="020F0502020204030204" pitchFamily="34" charset="0"/>
            </a:endParaRPr>
          </a:p>
        </p:txBody>
      </p:sp>
      <p:pic>
        <p:nvPicPr>
          <p:cNvPr id="3" name="圖片 2">
            <a:extLst>
              <a:ext uri="{FF2B5EF4-FFF2-40B4-BE49-F238E27FC236}">
                <a16:creationId xmlns:a16="http://schemas.microsoft.com/office/drawing/2014/main" xmlns="" id="{CA5C8DD8-FACF-4B86-AA67-37D3AABB9C87}"/>
              </a:ext>
            </a:extLst>
          </p:cNvPr>
          <p:cNvPicPr>
            <a:picLocks noChangeAspect="1"/>
          </p:cNvPicPr>
          <p:nvPr/>
        </p:nvPicPr>
        <p:blipFill rotWithShape="1">
          <a:blip r:embed="rId2" cstate="print"/>
          <a:srcRect t="12581"/>
          <a:stretch/>
        </p:blipFill>
        <p:spPr>
          <a:xfrm>
            <a:off x="0" y="4197"/>
            <a:ext cx="766696" cy="992167"/>
          </a:xfrm>
          <a:prstGeom prst="rect">
            <a:avLst/>
          </a:prstGeom>
        </p:spPr>
      </p:pic>
      <p:sp>
        <p:nvSpPr>
          <p:cNvPr id="12" name="矩形 11">
            <a:extLst>
              <a:ext uri="{FF2B5EF4-FFF2-40B4-BE49-F238E27FC236}">
                <a16:creationId xmlns:a16="http://schemas.microsoft.com/office/drawing/2014/main" xmlns="" id="{DB5000BD-7E2A-4473-B852-A99B1209318E}"/>
              </a:ext>
            </a:extLst>
          </p:cNvPr>
          <p:cNvSpPr/>
          <p:nvPr/>
        </p:nvSpPr>
        <p:spPr>
          <a:xfrm>
            <a:off x="327084" y="2493950"/>
            <a:ext cx="8478248"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1</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dirty="0">
                <a:solidFill>
                  <a:srgbClr val="000000"/>
                </a:solidFill>
                <a:latin typeface="Calibri" panose="020F0502020204030204" pitchFamily="34" charset="0"/>
              </a:rPr>
              <a:t>A group of students has written to the manager of</a:t>
            </a:r>
            <a:r>
              <a:rPr lang="zh-TW" altLang="en-US" sz="2000" dirty="0">
                <a:solidFill>
                  <a:srgbClr val="000000"/>
                </a:solidFill>
                <a:latin typeface="Calibri" panose="020F0502020204030204" pitchFamily="34" charset="0"/>
              </a:rPr>
              <a:t> </a:t>
            </a:r>
            <a:r>
              <a:rPr lang="en-US" altLang="zh-TW" sz="2000" dirty="0">
                <a:solidFill>
                  <a:srgbClr val="000000"/>
                </a:solidFill>
                <a:latin typeface="Calibri" panose="020F0502020204030204" pitchFamily="34" charset="0"/>
              </a:rPr>
              <a:t>a local supermarket. Read the letter quickly. What</a:t>
            </a:r>
            <a:r>
              <a:rPr lang="zh-TW" altLang="en-US" sz="2000" dirty="0">
                <a:solidFill>
                  <a:srgbClr val="000000"/>
                </a:solidFill>
                <a:latin typeface="Calibri" panose="020F0502020204030204" pitchFamily="34" charset="0"/>
              </a:rPr>
              <a:t> </a:t>
            </a:r>
            <a:r>
              <a:rPr lang="en-US" altLang="zh-TW" sz="2000" dirty="0">
                <a:solidFill>
                  <a:srgbClr val="000000"/>
                </a:solidFill>
                <a:latin typeface="Calibri" panose="020F0502020204030204" pitchFamily="34" charset="0"/>
              </a:rPr>
              <a:t>is its purpose? Choose the correct option (a–c).</a:t>
            </a:r>
            <a:endParaRPr lang="zh-TW" altLang="en-US" sz="2000" dirty="0">
              <a:solidFill>
                <a:srgbClr val="000000"/>
              </a:solidFill>
              <a:latin typeface="Calibri" panose="020F0502020204030204" pitchFamily="34" charset="0"/>
            </a:endParaRPr>
          </a:p>
        </p:txBody>
      </p:sp>
      <p:sp>
        <p:nvSpPr>
          <p:cNvPr id="13" name="矩形 12">
            <a:extLst>
              <a:ext uri="{FF2B5EF4-FFF2-40B4-BE49-F238E27FC236}">
                <a16:creationId xmlns:a16="http://schemas.microsoft.com/office/drawing/2014/main" xmlns="" id="{FCC6BC15-EF9B-4918-A140-818F9CF530BA}"/>
              </a:ext>
            </a:extLst>
          </p:cNvPr>
          <p:cNvSpPr/>
          <p:nvPr/>
        </p:nvSpPr>
        <p:spPr>
          <a:xfrm>
            <a:off x="327485" y="1826039"/>
            <a:ext cx="8477847"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Writing</a:t>
            </a:r>
            <a:r>
              <a:rPr lang="en-US" altLang="zh-TW" sz="3200" b="1" dirty="0">
                <a:solidFill>
                  <a:schemeClr val="tx1">
                    <a:lumMod val="65000"/>
                    <a:lumOff val="35000"/>
                  </a:schemeClr>
                </a:solidFill>
                <a:latin typeface="Calibri" panose="020F0502020204030204" pitchFamily="34" charset="0"/>
              </a:rPr>
              <a:t> </a:t>
            </a:r>
            <a:r>
              <a:rPr lang="zh-TW" altLang="en-US" sz="3200" b="1" dirty="0">
                <a:solidFill>
                  <a:schemeClr val="tx1">
                    <a:lumMod val="65000"/>
                    <a:lumOff val="35000"/>
                  </a:schemeClr>
                </a:solidFill>
                <a:latin typeface="Calibri" panose="020F0502020204030204" pitchFamily="34" charset="0"/>
              </a:rPr>
              <a:t> </a:t>
            </a:r>
            <a:r>
              <a:rPr lang="en-US" altLang="zh-TW" sz="3200" b="1" dirty="0">
                <a:solidFill>
                  <a:schemeClr val="tx1">
                    <a:lumMod val="65000"/>
                    <a:lumOff val="35000"/>
                  </a:schemeClr>
                </a:solidFill>
                <a:latin typeface="Calibri" panose="020F0502020204030204" pitchFamily="34" charset="0"/>
              </a:rPr>
              <a:t>a formal letter/email</a:t>
            </a:r>
            <a:endParaRPr lang="zh-TW" altLang="en-US" sz="3200" b="1" dirty="0">
              <a:solidFill>
                <a:schemeClr val="tx1">
                  <a:lumMod val="65000"/>
                  <a:lumOff val="35000"/>
                </a:schemeClr>
              </a:solidFill>
              <a:latin typeface="Calibri" panose="020F0502020204030204" pitchFamily="34" charset="0"/>
            </a:endParaRPr>
          </a:p>
        </p:txBody>
      </p:sp>
      <p:sp>
        <p:nvSpPr>
          <p:cNvPr id="6" name="矩形 5">
            <a:extLst>
              <a:ext uri="{FF2B5EF4-FFF2-40B4-BE49-F238E27FC236}">
                <a16:creationId xmlns:a16="http://schemas.microsoft.com/office/drawing/2014/main" xmlns="" id="{96159642-E0F7-4A42-8ECD-0958CE7ECED5}"/>
              </a:ext>
            </a:extLst>
          </p:cNvPr>
          <p:cNvSpPr/>
          <p:nvPr/>
        </p:nvSpPr>
        <p:spPr>
          <a:xfrm>
            <a:off x="689576" y="3256869"/>
            <a:ext cx="8115755" cy="1169551"/>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a 	to ask about prices in the supermarket</a:t>
            </a:r>
          </a:p>
          <a:p>
            <a:pPr marL="363538" indent="-363538">
              <a:spcBef>
                <a:spcPts val="600"/>
              </a:spcBef>
            </a:pPr>
            <a:r>
              <a:rPr lang="en-US" altLang="zh-TW" sz="2000" dirty="0">
                <a:latin typeface="Calibri" panose="020F0502020204030204" pitchFamily="34" charset="0"/>
              </a:rPr>
              <a:t>b 	to complain about the supermarket’s actions</a:t>
            </a:r>
          </a:p>
          <a:p>
            <a:pPr marL="363538" indent="-363538">
              <a:spcBef>
                <a:spcPts val="600"/>
              </a:spcBef>
            </a:pPr>
            <a:r>
              <a:rPr lang="en-US" altLang="zh-TW" sz="2000" dirty="0">
                <a:latin typeface="Calibri" panose="020F0502020204030204" pitchFamily="34" charset="0"/>
              </a:rPr>
              <a:t>c 	to invite the supermarket to stock new products</a:t>
            </a:r>
            <a:endParaRPr lang="zh-TW" altLang="en-US" sz="2000" dirty="0">
              <a:latin typeface="Calibri" panose="020F0502020204030204" pitchFamily="34" charset="0"/>
            </a:endParaRPr>
          </a:p>
        </p:txBody>
      </p:sp>
      <p:sp>
        <p:nvSpPr>
          <p:cNvPr id="10" name="矩形: 圓角 18">
            <a:extLst>
              <a:ext uri="{FF2B5EF4-FFF2-40B4-BE49-F238E27FC236}">
                <a16:creationId xmlns:a16="http://schemas.microsoft.com/office/drawing/2014/main" xmlns="" id="{87233738-8FC3-490B-9769-D832DC11AF1A}"/>
              </a:ext>
            </a:extLst>
          </p:cNvPr>
          <p:cNvSpPr/>
          <p:nvPr/>
        </p:nvSpPr>
        <p:spPr>
          <a:xfrm>
            <a:off x="688580" y="3702176"/>
            <a:ext cx="293913" cy="288000"/>
          </a:xfrm>
          <a:prstGeom prst="roundRect">
            <a:avLst>
              <a:gd name="adj" fmla="val 50000"/>
            </a:avLst>
          </a:prstGeom>
          <a:no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endParaRPr>
          </a:p>
        </p:txBody>
      </p:sp>
    </p:spTree>
    <p:extLst>
      <p:ext uri="{BB962C8B-B14F-4D97-AF65-F5344CB8AC3E}">
        <p14:creationId xmlns:p14="http://schemas.microsoft.com/office/powerpoint/2010/main" xmlns="" val="1996408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45C6D248-CDD3-4A2B-A0D4-52B9777918DC}"/>
              </a:ext>
            </a:extLst>
          </p:cNvPr>
          <p:cNvSpPr/>
          <p:nvPr/>
        </p:nvSpPr>
        <p:spPr>
          <a:xfrm>
            <a:off x="304794" y="298175"/>
            <a:ext cx="8489133" cy="400110"/>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2</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Read the letter again. Answer the questions about</a:t>
            </a:r>
            <a:r>
              <a:rPr lang="zh-TW" altLang="en-US" sz="2000" dirty="0">
                <a:latin typeface="Calibri" panose="020F0502020204030204" pitchFamily="34" charset="0"/>
              </a:rPr>
              <a:t> </a:t>
            </a:r>
            <a:r>
              <a:rPr lang="en-US" altLang="zh-TW" sz="2000" dirty="0">
                <a:latin typeface="Calibri" panose="020F0502020204030204" pitchFamily="34" charset="0"/>
              </a:rPr>
              <a:t>each paragraph.</a:t>
            </a:r>
            <a:endParaRPr lang="zh-TW" altLang="en-US" sz="2000" dirty="0">
              <a:latin typeface="Calibri" panose="020F0502020204030204" pitchFamily="34" charset="0"/>
            </a:endParaRPr>
          </a:p>
        </p:txBody>
      </p:sp>
      <p:sp>
        <p:nvSpPr>
          <p:cNvPr id="16" name="文字方塊 15">
            <a:extLst>
              <a:ext uri="{FF2B5EF4-FFF2-40B4-BE49-F238E27FC236}">
                <a16:creationId xmlns:a16="http://schemas.microsoft.com/office/drawing/2014/main" xmlns="" id="{69F52AE0-B846-4ACC-BC65-A2A6E1D42AC2}"/>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5e-p. 65</a:t>
            </a:r>
            <a:endParaRPr lang="zh-TW" altLang="en-US" sz="1200" b="1" dirty="0">
              <a:solidFill>
                <a:schemeClr val="tx1">
                  <a:lumMod val="50000"/>
                  <a:lumOff val="50000"/>
                </a:schemeClr>
              </a:solidFill>
              <a:latin typeface="Calibri" panose="020F0502020204030204" pitchFamily="34" charset="0"/>
            </a:endParaRPr>
          </a:p>
        </p:txBody>
      </p:sp>
      <p:sp>
        <p:nvSpPr>
          <p:cNvPr id="10" name="矩形 9">
            <a:extLst>
              <a:ext uri="{FF2B5EF4-FFF2-40B4-BE49-F238E27FC236}">
                <a16:creationId xmlns:a16="http://schemas.microsoft.com/office/drawing/2014/main" xmlns="" id="{9A43650F-9349-4F2F-AC8B-04FB1E42A9C4}"/>
              </a:ext>
            </a:extLst>
          </p:cNvPr>
          <p:cNvSpPr/>
          <p:nvPr/>
        </p:nvSpPr>
        <p:spPr>
          <a:xfrm>
            <a:off x="2577829" y="818993"/>
            <a:ext cx="5856051" cy="1554272"/>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What two actions are the students</a:t>
            </a:r>
            <a:r>
              <a:rPr lang="zh-TW" altLang="en-US" sz="2000" dirty="0">
                <a:latin typeface="Calibri" panose="020F0502020204030204" pitchFamily="34" charset="0"/>
              </a:rPr>
              <a:t> </a:t>
            </a:r>
            <a:r>
              <a:rPr lang="en-US" altLang="zh-TW" sz="2000" dirty="0">
                <a:latin typeface="Calibri" panose="020F0502020204030204" pitchFamily="34" charset="0"/>
              </a:rPr>
              <a:t>writing about?</a:t>
            </a:r>
          </a:p>
          <a:p>
            <a:pPr marL="363538" indent="-363538">
              <a:spcBef>
                <a:spcPts val="600"/>
              </a:spcBef>
            </a:pPr>
            <a:r>
              <a:rPr lang="en-US" altLang="zh-TW" sz="2000" dirty="0">
                <a:latin typeface="Calibri" panose="020F0502020204030204" pitchFamily="34" charset="0"/>
              </a:rPr>
              <a:t>Who is affected by the</a:t>
            </a:r>
            <a:r>
              <a:rPr lang="zh-TW" altLang="en-US" sz="2000" dirty="0">
                <a:latin typeface="Calibri" panose="020F0502020204030204" pitchFamily="34" charset="0"/>
              </a:rPr>
              <a:t> </a:t>
            </a:r>
            <a:r>
              <a:rPr lang="en-US" altLang="zh-TW" sz="2000" dirty="0">
                <a:latin typeface="Calibri" panose="020F0502020204030204" pitchFamily="34" charset="0"/>
              </a:rPr>
              <a:t>supermarket’s actions?</a:t>
            </a:r>
          </a:p>
          <a:p>
            <a:pPr marL="363538" indent="-363538">
              <a:spcBef>
                <a:spcPts val="600"/>
              </a:spcBef>
            </a:pPr>
            <a:r>
              <a:rPr lang="en-US" altLang="zh-TW" sz="2000" dirty="0">
                <a:latin typeface="Calibri" panose="020F0502020204030204" pitchFamily="34" charset="0"/>
              </a:rPr>
              <a:t>What question do the writers have?</a:t>
            </a:r>
          </a:p>
          <a:p>
            <a:pPr marL="363538" indent="-363538">
              <a:spcBef>
                <a:spcPts val="600"/>
              </a:spcBef>
            </a:pPr>
            <a:r>
              <a:rPr lang="en-US" altLang="zh-TW" sz="2000" dirty="0">
                <a:latin typeface="Calibri" panose="020F0502020204030204" pitchFamily="34" charset="0"/>
              </a:rPr>
              <a:t>What alternatives do the writers</a:t>
            </a:r>
            <a:r>
              <a:rPr lang="zh-TW" altLang="en-US" sz="2000" dirty="0">
                <a:latin typeface="Calibri" panose="020F0502020204030204" pitchFamily="34" charset="0"/>
              </a:rPr>
              <a:t> </a:t>
            </a:r>
            <a:r>
              <a:rPr lang="en-US" altLang="zh-TW" sz="2000" dirty="0">
                <a:latin typeface="Calibri" panose="020F0502020204030204" pitchFamily="34" charset="0"/>
              </a:rPr>
              <a:t>suggest?</a:t>
            </a:r>
            <a:endParaRPr lang="zh-TW" altLang="en-US" sz="2000" dirty="0">
              <a:latin typeface="Calibri" panose="020F0502020204030204" pitchFamily="34" charset="0"/>
            </a:endParaRPr>
          </a:p>
        </p:txBody>
      </p:sp>
      <p:sp>
        <p:nvSpPr>
          <p:cNvPr id="6" name="矩形 5">
            <a:extLst>
              <a:ext uri="{FF2B5EF4-FFF2-40B4-BE49-F238E27FC236}">
                <a16:creationId xmlns:a16="http://schemas.microsoft.com/office/drawing/2014/main" xmlns="" id="{EF22B241-C535-45C8-8EFE-C8376EAA23FB}"/>
              </a:ext>
            </a:extLst>
          </p:cNvPr>
          <p:cNvSpPr/>
          <p:nvPr/>
        </p:nvSpPr>
        <p:spPr>
          <a:xfrm>
            <a:off x="733165" y="2405458"/>
            <a:ext cx="8089822" cy="2262158"/>
          </a:xfrm>
          <a:prstGeom prst="rect">
            <a:avLst/>
          </a:prstGeom>
        </p:spPr>
        <p:txBody>
          <a:bodyPr wrap="square">
            <a:spAutoFit/>
          </a:bodyPr>
          <a:lstStyle/>
          <a:p>
            <a:pPr marL="360363" indent="-360363">
              <a:spcBef>
                <a:spcPts val="600"/>
              </a:spcBef>
            </a:pPr>
            <a:r>
              <a:rPr lang="en-US" altLang="zh-TW" b="1" dirty="0">
                <a:solidFill>
                  <a:srgbClr val="FF0066"/>
                </a:solidFill>
                <a:latin typeface="Segoe Print" panose="02000600000000000000" pitchFamily="2" charset="0"/>
              </a:rPr>
              <a:t>1 	the supermarket is throwing out huge amounts of fresh</a:t>
            </a:r>
            <a:r>
              <a:rPr lang="zh-TW" altLang="en-US" b="1" dirty="0">
                <a:solidFill>
                  <a:srgbClr val="FF0066"/>
                </a:solidFill>
                <a:latin typeface="Segoe Print" panose="02000600000000000000" pitchFamily="2" charset="0"/>
              </a:rPr>
              <a:t> </a:t>
            </a:r>
            <a:r>
              <a:rPr lang="en-US" altLang="zh-TW" b="1" dirty="0">
                <a:solidFill>
                  <a:srgbClr val="FF0066"/>
                </a:solidFill>
                <a:latin typeface="Segoe Print" panose="02000600000000000000" pitchFamily="2" charset="0"/>
              </a:rPr>
              <a:t>food every day; it is also putting bleach on food</a:t>
            </a:r>
          </a:p>
          <a:p>
            <a:pPr marL="360363" indent="-360363">
              <a:spcBef>
                <a:spcPts val="600"/>
              </a:spcBef>
            </a:pPr>
            <a:r>
              <a:rPr lang="en-US" altLang="zh-TW" b="1" dirty="0">
                <a:solidFill>
                  <a:srgbClr val="FF0066"/>
                </a:solidFill>
                <a:latin typeface="Segoe Print" panose="02000600000000000000" pitchFamily="2" charset="0"/>
              </a:rPr>
              <a:t>2 	people who need the food</a:t>
            </a:r>
          </a:p>
          <a:p>
            <a:pPr marL="360363" indent="-360363">
              <a:spcBef>
                <a:spcPts val="600"/>
              </a:spcBef>
            </a:pPr>
            <a:r>
              <a:rPr lang="en-US" altLang="zh-TW" b="1" dirty="0">
                <a:solidFill>
                  <a:srgbClr val="FF0066"/>
                </a:solidFill>
                <a:latin typeface="Segoe Print" panose="02000600000000000000" pitchFamily="2" charset="0"/>
              </a:rPr>
              <a:t>3 	Will your supermarket consider working with them</a:t>
            </a:r>
            <a:r>
              <a:rPr lang="zh-TW" altLang="en-US" b="1" dirty="0">
                <a:solidFill>
                  <a:srgbClr val="FF0066"/>
                </a:solidFill>
                <a:latin typeface="Segoe Print" panose="02000600000000000000" pitchFamily="2" charset="0"/>
              </a:rPr>
              <a:t> </a:t>
            </a:r>
            <a:r>
              <a:rPr lang="en-US" altLang="zh-TW" b="1" dirty="0">
                <a:solidFill>
                  <a:srgbClr val="FF0066"/>
                </a:solidFill>
                <a:latin typeface="Segoe Print" panose="02000600000000000000" pitchFamily="2" charset="0"/>
              </a:rPr>
              <a:t>[local organizations] to pass on unwanted food to</a:t>
            </a:r>
            <a:r>
              <a:rPr lang="zh-TW" altLang="en-US" b="1" dirty="0">
                <a:solidFill>
                  <a:srgbClr val="FF0066"/>
                </a:solidFill>
                <a:latin typeface="Segoe Print" panose="02000600000000000000" pitchFamily="2" charset="0"/>
              </a:rPr>
              <a:t> </a:t>
            </a:r>
            <a:r>
              <a:rPr lang="en-US" altLang="zh-TW" b="1" dirty="0">
                <a:solidFill>
                  <a:srgbClr val="FF0066"/>
                </a:solidFill>
                <a:latin typeface="Segoe Print" panose="02000600000000000000" pitchFamily="2" charset="0"/>
              </a:rPr>
              <a:t>people who need it?</a:t>
            </a:r>
          </a:p>
          <a:p>
            <a:pPr marL="360363" indent="-360363">
              <a:spcBef>
                <a:spcPts val="600"/>
              </a:spcBef>
            </a:pPr>
            <a:r>
              <a:rPr lang="en-US" altLang="zh-TW" b="1" dirty="0">
                <a:solidFill>
                  <a:srgbClr val="FF0066"/>
                </a:solidFill>
                <a:latin typeface="Segoe Print" panose="02000600000000000000" pitchFamily="2" charset="0"/>
              </a:rPr>
              <a:t>4 	passing food on to local organizations, reducing the</a:t>
            </a:r>
            <a:r>
              <a:rPr lang="zh-TW" altLang="en-US" b="1" dirty="0">
                <a:solidFill>
                  <a:srgbClr val="FF0066"/>
                </a:solidFill>
                <a:latin typeface="Segoe Print" panose="02000600000000000000" pitchFamily="2" charset="0"/>
              </a:rPr>
              <a:t> </a:t>
            </a:r>
            <a:r>
              <a:rPr lang="en-US" altLang="zh-TW" b="1" dirty="0">
                <a:solidFill>
                  <a:srgbClr val="FF0066"/>
                </a:solidFill>
                <a:latin typeface="Segoe Print" panose="02000600000000000000" pitchFamily="2" charset="0"/>
              </a:rPr>
              <a:t>price of food when it reaches its sell-by-date</a:t>
            </a:r>
            <a:endParaRPr lang="zh-TW" altLang="en-US" b="1" dirty="0">
              <a:solidFill>
                <a:srgbClr val="FF0066"/>
              </a:solidFill>
              <a:latin typeface="Segoe Print" panose="02000600000000000000" pitchFamily="2" charset="0"/>
            </a:endParaRPr>
          </a:p>
        </p:txBody>
      </p:sp>
      <p:sp>
        <p:nvSpPr>
          <p:cNvPr id="12" name="矩形 11">
            <a:extLst>
              <a:ext uri="{FF2B5EF4-FFF2-40B4-BE49-F238E27FC236}">
                <a16:creationId xmlns:a16="http://schemas.microsoft.com/office/drawing/2014/main" xmlns="" id="{9A43650F-9349-4F2F-AC8B-04FB1E42A9C4}"/>
              </a:ext>
            </a:extLst>
          </p:cNvPr>
          <p:cNvSpPr/>
          <p:nvPr/>
        </p:nvSpPr>
        <p:spPr>
          <a:xfrm>
            <a:off x="668886" y="809265"/>
            <a:ext cx="1821396" cy="1554272"/>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Paragraph 1 </a:t>
            </a:r>
          </a:p>
          <a:p>
            <a:pPr marL="363538" indent="-363538">
              <a:spcBef>
                <a:spcPts val="600"/>
              </a:spcBef>
            </a:pPr>
            <a:r>
              <a:rPr lang="en-US" altLang="zh-TW" sz="2000" dirty="0">
                <a:latin typeface="Calibri" panose="020F0502020204030204" pitchFamily="34" charset="0"/>
              </a:rPr>
              <a:t>Paragraph 2 </a:t>
            </a:r>
          </a:p>
          <a:p>
            <a:pPr marL="363538" indent="-363538">
              <a:spcBef>
                <a:spcPts val="600"/>
              </a:spcBef>
            </a:pPr>
            <a:r>
              <a:rPr lang="en-US" altLang="zh-TW" sz="2000" dirty="0">
                <a:latin typeface="Calibri" panose="020F0502020204030204" pitchFamily="34" charset="0"/>
              </a:rPr>
              <a:t>Paragraph 3</a:t>
            </a:r>
          </a:p>
          <a:p>
            <a:pPr marL="363538" indent="-363538">
              <a:spcBef>
                <a:spcPts val="600"/>
              </a:spcBef>
            </a:pPr>
            <a:r>
              <a:rPr lang="en-US" altLang="zh-TW" sz="2000" dirty="0">
                <a:latin typeface="Calibri" panose="020F0502020204030204" pitchFamily="34" charset="0"/>
              </a:rPr>
              <a:t>Paragraph 4</a:t>
            </a:r>
            <a:endParaRPr lang="zh-TW" altLang="en-US" sz="2000" dirty="0">
              <a:latin typeface="Calibri" panose="020F0502020204030204" pitchFamily="34" charset="0"/>
            </a:endParaRPr>
          </a:p>
        </p:txBody>
      </p:sp>
    </p:spTree>
    <p:extLst>
      <p:ext uri="{BB962C8B-B14F-4D97-AF65-F5344CB8AC3E}">
        <p14:creationId xmlns:p14="http://schemas.microsoft.com/office/powerpoint/2010/main" xmlns="" val="245022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字方塊 15">
            <a:extLst>
              <a:ext uri="{FF2B5EF4-FFF2-40B4-BE49-F238E27FC236}">
                <a16:creationId xmlns:a16="http://schemas.microsoft.com/office/drawing/2014/main" xmlns="" id="{69F52AE0-B846-4ACC-BC65-A2A6E1D42AC2}"/>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5e-p. 65</a:t>
            </a:r>
            <a:endParaRPr lang="zh-TW" altLang="en-US" sz="1200" b="1" dirty="0">
              <a:solidFill>
                <a:schemeClr val="tx1">
                  <a:lumMod val="50000"/>
                  <a:lumOff val="50000"/>
                </a:schemeClr>
              </a:solidFill>
              <a:latin typeface="Calibri" panose="020F0502020204030204" pitchFamily="34" charset="0"/>
            </a:endParaRPr>
          </a:p>
        </p:txBody>
      </p:sp>
      <p:sp>
        <p:nvSpPr>
          <p:cNvPr id="17" name="矩形 16">
            <a:extLst>
              <a:ext uri="{FF2B5EF4-FFF2-40B4-BE49-F238E27FC236}">
                <a16:creationId xmlns:a16="http://schemas.microsoft.com/office/drawing/2014/main" xmlns="" id="{A5E56244-0673-4317-A45D-FF8041ECA4A1}"/>
              </a:ext>
            </a:extLst>
          </p:cNvPr>
          <p:cNvSpPr/>
          <p:nvPr/>
        </p:nvSpPr>
        <p:spPr>
          <a:xfrm>
            <a:off x="304909" y="288068"/>
            <a:ext cx="8489133" cy="400110"/>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3</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b="1" dirty="0">
                <a:solidFill>
                  <a:srgbClr val="E60000"/>
                </a:solidFill>
                <a:latin typeface="Calibri" panose="020F0502020204030204" pitchFamily="34" charset="0"/>
              </a:rPr>
              <a:t>Writing skill</a:t>
            </a:r>
            <a:r>
              <a:rPr lang="en-US" altLang="zh-TW" sz="2000" dirty="0">
                <a:latin typeface="Calibri" panose="020F0502020204030204" pitchFamily="34" charset="0"/>
              </a:rPr>
              <a:t>  </a:t>
            </a:r>
            <a:r>
              <a:rPr lang="en-US" altLang="zh-TW" sz="2000" b="1" dirty="0">
                <a:solidFill>
                  <a:schemeClr val="tx1">
                    <a:lumMod val="65000"/>
                    <a:lumOff val="35000"/>
                  </a:schemeClr>
                </a:solidFill>
                <a:latin typeface="Calibri" panose="020F0502020204030204" pitchFamily="34" charset="0"/>
                <a:cs typeface="Calibri" panose="020F0502020204030204" pitchFamily="34" charset="0"/>
              </a:rPr>
              <a:t>explaining consequences</a:t>
            </a:r>
            <a:endParaRPr lang="zh-TW" altLang="en-US" sz="2000" b="1"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20" name="矩形 19">
            <a:extLst>
              <a:ext uri="{FF2B5EF4-FFF2-40B4-BE49-F238E27FC236}">
                <a16:creationId xmlns:a16="http://schemas.microsoft.com/office/drawing/2014/main" xmlns="" id="{DC2DEBE5-0CFC-4625-9865-537CB1FB67B7}"/>
              </a:ext>
            </a:extLst>
          </p:cNvPr>
          <p:cNvSpPr/>
          <p:nvPr/>
        </p:nvSpPr>
        <p:spPr>
          <a:xfrm>
            <a:off x="304794" y="813511"/>
            <a:ext cx="8489133"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rPr>
              <a:t>a 	</a:t>
            </a:r>
            <a:r>
              <a:rPr lang="en-US" altLang="zh-TW" sz="2000" dirty="0">
                <a:solidFill>
                  <a:srgbClr val="000000"/>
                </a:solidFill>
                <a:latin typeface="Calibri" panose="020F0502020204030204" pitchFamily="34" charset="0"/>
              </a:rPr>
              <a:t>Find these words in the letter. They link causes</a:t>
            </a:r>
            <a:r>
              <a:rPr lang="zh-TW" altLang="en-US" sz="2000" dirty="0">
                <a:solidFill>
                  <a:srgbClr val="000000"/>
                </a:solidFill>
                <a:latin typeface="Calibri" panose="020F0502020204030204" pitchFamily="34" charset="0"/>
              </a:rPr>
              <a:t> </a:t>
            </a:r>
            <a:r>
              <a:rPr lang="en-US" altLang="zh-TW" sz="2000" dirty="0">
                <a:solidFill>
                  <a:srgbClr val="000000"/>
                </a:solidFill>
                <a:latin typeface="Calibri" panose="020F0502020204030204" pitchFamily="34" charset="0"/>
              </a:rPr>
              <a:t>and consequences. For each word, underline the</a:t>
            </a:r>
            <a:r>
              <a:rPr lang="zh-TW" altLang="en-US" sz="2000" dirty="0">
                <a:solidFill>
                  <a:srgbClr val="000000"/>
                </a:solidFill>
                <a:latin typeface="Calibri" panose="020F0502020204030204" pitchFamily="34" charset="0"/>
              </a:rPr>
              <a:t> </a:t>
            </a:r>
            <a:r>
              <a:rPr lang="en-US" altLang="zh-TW" sz="2000" dirty="0">
                <a:solidFill>
                  <a:srgbClr val="000000"/>
                </a:solidFill>
                <a:latin typeface="Calibri" panose="020F0502020204030204" pitchFamily="34" charset="0"/>
              </a:rPr>
              <a:t>cause and circle the consequence.</a:t>
            </a:r>
          </a:p>
        </p:txBody>
      </p:sp>
      <p:sp>
        <p:nvSpPr>
          <p:cNvPr id="3" name="矩形 2">
            <a:extLst>
              <a:ext uri="{FF2B5EF4-FFF2-40B4-BE49-F238E27FC236}">
                <a16:creationId xmlns:a16="http://schemas.microsoft.com/office/drawing/2014/main" xmlns="" id="{492B611B-146B-44B1-A336-1C75BA02F717}"/>
              </a:ext>
            </a:extLst>
          </p:cNvPr>
          <p:cNvSpPr/>
          <p:nvPr/>
        </p:nvSpPr>
        <p:spPr>
          <a:xfrm>
            <a:off x="646266" y="1670382"/>
            <a:ext cx="8147659" cy="1169551"/>
          </a:xfrm>
          <a:prstGeom prst="rect">
            <a:avLst/>
          </a:prstGeom>
        </p:spPr>
        <p:txBody>
          <a:bodyPr wrap="square">
            <a:spAutoFit/>
          </a:bodyPr>
          <a:lstStyle/>
          <a:p>
            <a:pPr marL="358775" indent="-358775">
              <a:spcBef>
                <a:spcPts val="600"/>
              </a:spcBef>
            </a:pPr>
            <a:r>
              <a:rPr lang="en-US" altLang="zh-TW" sz="2000" dirty="0">
                <a:latin typeface="Calibri" panose="020F0502020204030204" pitchFamily="34" charset="0"/>
              </a:rPr>
              <a:t>1 	as a result (paragraph 1)</a:t>
            </a:r>
          </a:p>
          <a:p>
            <a:pPr marL="358775" indent="-358775">
              <a:spcBef>
                <a:spcPts val="600"/>
              </a:spcBef>
            </a:pPr>
            <a:r>
              <a:rPr lang="en-US" altLang="zh-TW" sz="2000" dirty="0">
                <a:latin typeface="Calibri" panose="020F0502020204030204" pitchFamily="34" charset="0"/>
              </a:rPr>
              <a:t>2 	mean (paragraph 2)</a:t>
            </a:r>
          </a:p>
          <a:p>
            <a:pPr marL="358775" indent="-358775">
              <a:spcBef>
                <a:spcPts val="600"/>
              </a:spcBef>
            </a:pPr>
            <a:r>
              <a:rPr lang="en-US" altLang="zh-TW" sz="2000" dirty="0">
                <a:latin typeface="Calibri" panose="020F0502020204030204" pitchFamily="34" charset="0"/>
              </a:rPr>
              <a:t>3	lead to (paragraph 4)</a:t>
            </a:r>
            <a:endParaRPr lang="zh-TW" altLang="en-US" sz="2000" dirty="0">
              <a:latin typeface="Calibri" panose="020F0502020204030204" pitchFamily="34" charset="0"/>
            </a:endParaRPr>
          </a:p>
        </p:txBody>
      </p:sp>
      <p:sp>
        <p:nvSpPr>
          <p:cNvPr id="4" name="矩形 3">
            <a:extLst>
              <a:ext uri="{FF2B5EF4-FFF2-40B4-BE49-F238E27FC236}">
                <a16:creationId xmlns:a16="http://schemas.microsoft.com/office/drawing/2014/main" xmlns="" id="{7118FE7B-0CFC-4D5A-88C9-042751EF8364}"/>
              </a:ext>
            </a:extLst>
          </p:cNvPr>
          <p:cNvSpPr/>
          <p:nvPr/>
        </p:nvSpPr>
        <p:spPr>
          <a:xfrm>
            <a:off x="646267" y="3026799"/>
            <a:ext cx="8147660" cy="2139047"/>
          </a:xfrm>
          <a:prstGeom prst="rect">
            <a:avLst/>
          </a:prstGeom>
        </p:spPr>
        <p:txBody>
          <a:bodyPr wrap="square">
            <a:spAutoFit/>
          </a:bodyPr>
          <a:lstStyle/>
          <a:p>
            <a:pPr marL="358775" indent="-358775">
              <a:spcBef>
                <a:spcPts val="600"/>
              </a:spcBef>
            </a:pPr>
            <a:r>
              <a:rPr lang="en-US" altLang="zh-TW" b="1" dirty="0">
                <a:solidFill>
                  <a:srgbClr val="FF0066"/>
                </a:solidFill>
                <a:latin typeface="Segoe Print" panose="02000600000000000000" pitchFamily="2" charset="0"/>
              </a:rPr>
              <a:t>1 	cause: you put bleach on the food</a:t>
            </a:r>
          </a:p>
          <a:p>
            <a:pPr marL="358775" indent="-358775">
              <a:spcBef>
                <a:spcPts val="600"/>
              </a:spcBef>
            </a:pPr>
            <a:r>
              <a:rPr lang="en-US" altLang="zh-TW" b="1" dirty="0">
                <a:solidFill>
                  <a:srgbClr val="FF0066"/>
                </a:solidFill>
                <a:latin typeface="Segoe Print" panose="02000600000000000000" pitchFamily="2" charset="0"/>
              </a:rPr>
              <a:t>	consequence: it becomes inedible</a:t>
            </a:r>
          </a:p>
          <a:p>
            <a:pPr marL="358775" indent="-358775">
              <a:spcBef>
                <a:spcPts val="600"/>
              </a:spcBef>
            </a:pPr>
            <a:r>
              <a:rPr lang="en-US" altLang="zh-TW" b="1" dirty="0">
                <a:solidFill>
                  <a:srgbClr val="FF0066"/>
                </a:solidFill>
                <a:latin typeface="Segoe Print" panose="02000600000000000000" pitchFamily="2" charset="0"/>
              </a:rPr>
              <a:t>2 	cause: If you stop putting bleach on the food that you throw out</a:t>
            </a:r>
          </a:p>
          <a:p>
            <a:pPr marL="358775" indent="-358775">
              <a:spcBef>
                <a:spcPts val="600"/>
              </a:spcBef>
            </a:pPr>
            <a:r>
              <a:rPr lang="en-US" altLang="zh-TW" b="1" dirty="0">
                <a:solidFill>
                  <a:srgbClr val="FF0066"/>
                </a:solidFill>
                <a:latin typeface="Segoe Print" panose="02000600000000000000" pitchFamily="2" charset="0"/>
              </a:rPr>
              <a:t>	consequence: people can make use of it</a:t>
            </a:r>
          </a:p>
          <a:p>
            <a:pPr marL="358775" indent="-358775">
              <a:spcBef>
                <a:spcPts val="600"/>
              </a:spcBef>
            </a:pPr>
            <a:r>
              <a:rPr lang="en-US" altLang="zh-TW" b="1" dirty="0">
                <a:solidFill>
                  <a:srgbClr val="FF0066"/>
                </a:solidFill>
                <a:latin typeface="Segoe Print" panose="02000600000000000000" pitchFamily="2" charset="0"/>
              </a:rPr>
              <a:t>3 	cause: more people (will be able to) buy it [the food]</a:t>
            </a:r>
          </a:p>
          <a:p>
            <a:pPr marL="358775" indent="-358775">
              <a:spcBef>
                <a:spcPts val="600"/>
              </a:spcBef>
            </a:pPr>
            <a:r>
              <a:rPr lang="en-US" altLang="zh-TW" b="1" dirty="0">
                <a:solidFill>
                  <a:srgbClr val="FF0066"/>
                </a:solidFill>
                <a:latin typeface="Segoe Print" panose="02000600000000000000" pitchFamily="2" charset="0"/>
              </a:rPr>
              <a:t>	consequence: less waste and more profit for you.</a:t>
            </a:r>
            <a:endParaRPr lang="zh-TW" altLang="en-US" b="1" dirty="0">
              <a:solidFill>
                <a:srgbClr val="FF0066"/>
              </a:solidFill>
              <a:latin typeface="Segoe Print" panose="02000600000000000000" pitchFamily="2" charset="0"/>
            </a:endParaRPr>
          </a:p>
        </p:txBody>
      </p:sp>
    </p:spTree>
    <p:extLst>
      <p:ext uri="{BB962C8B-B14F-4D97-AF65-F5344CB8AC3E}">
        <p14:creationId xmlns:p14="http://schemas.microsoft.com/office/powerpoint/2010/main" xmlns="" val="225764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500"/>
                                        <p:tgtEl>
                                          <p:spTgt spid="4">
                                            <p:txEl>
                                              <p:pRg st="2" end="2"/>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left)">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500"/>
                                        <p:tgtEl>
                                          <p:spTgt spid="4">
                                            <p:txEl>
                                              <p:pRg st="4" end="4"/>
                                            </p:tx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wipe(left)">
                                      <p:cBhvr>
                                        <p:cTn id="29"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字方塊 15">
            <a:extLst>
              <a:ext uri="{FF2B5EF4-FFF2-40B4-BE49-F238E27FC236}">
                <a16:creationId xmlns:a16="http://schemas.microsoft.com/office/drawing/2014/main" xmlns="" id="{69F52AE0-B846-4ACC-BC65-A2A6E1D42AC2}"/>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5e-p. 65</a:t>
            </a:r>
            <a:endParaRPr lang="zh-TW" altLang="en-US" sz="1200" b="1" dirty="0">
              <a:solidFill>
                <a:schemeClr val="tx1">
                  <a:lumMod val="50000"/>
                  <a:lumOff val="50000"/>
                </a:schemeClr>
              </a:solidFill>
              <a:latin typeface="Calibri" panose="020F0502020204030204" pitchFamily="34" charset="0"/>
            </a:endParaRPr>
          </a:p>
        </p:txBody>
      </p:sp>
      <p:sp>
        <p:nvSpPr>
          <p:cNvPr id="20" name="矩形 19">
            <a:extLst>
              <a:ext uri="{FF2B5EF4-FFF2-40B4-BE49-F238E27FC236}">
                <a16:creationId xmlns:a16="http://schemas.microsoft.com/office/drawing/2014/main" xmlns="" id="{DC2DEBE5-0CFC-4625-9865-537CB1FB67B7}"/>
              </a:ext>
            </a:extLst>
          </p:cNvPr>
          <p:cNvSpPr/>
          <p:nvPr/>
        </p:nvSpPr>
        <p:spPr>
          <a:xfrm>
            <a:off x="304794" y="541366"/>
            <a:ext cx="8489133"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rPr>
              <a:t>b 	</a:t>
            </a:r>
            <a:r>
              <a:rPr lang="en-US" altLang="zh-TW" sz="2000" dirty="0">
                <a:solidFill>
                  <a:srgbClr val="000000"/>
                </a:solidFill>
                <a:latin typeface="Calibri" panose="020F0502020204030204" pitchFamily="34" charset="0"/>
              </a:rPr>
              <a:t>Complete the sentences with these words. Sometimes, more than one option is possible.</a:t>
            </a:r>
          </a:p>
        </p:txBody>
      </p:sp>
      <p:sp>
        <p:nvSpPr>
          <p:cNvPr id="2" name="矩形 1">
            <a:extLst>
              <a:ext uri="{FF2B5EF4-FFF2-40B4-BE49-F238E27FC236}">
                <a16:creationId xmlns:a16="http://schemas.microsoft.com/office/drawing/2014/main" xmlns="" id="{7EA9F9FF-A13A-4FA3-8433-34DD64DD5D8D}"/>
              </a:ext>
            </a:extLst>
          </p:cNvPr>
          <p:cNvSpPr/>
          <p:nvPr/>
        </p:nvSpPr>
        <p:spPr>
          <a:xfrm>
            <a:off x="652557" y="2077235"/>
            <a:ext cx="8234589" cy="4016484"/>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1 	We object strongly to this plan. __________________________________, we will not be able to support it.</a:t>
            </a:r>
          </a:p>
          <a:p>
            <a:pPr marL="363538" indent="-363538">
              <a:spcBef>
                <a:spcPts val="600"/>
              </a:spcBef>
            </a:pPr>
            <a:r>
              <a:rPr lang="en-US" altLang="zh-TW" sz="2000" dirty="0">
                <a:latin typeface="Calibri" panose="020F0502020204030204" pitchFamily="34" charset="0"/>
              </a:rPr>
              <a:t>2 	We welcome the new community kitchen. This will ______________________________ more people eating a hot meal.</a:t>
            </a:r>
          </a:p>
          <a:p>
            <a:pPr marL="363538" indent="-363538">
              <a:spcBef>
                <a:spcPts val="600"/>
              </a:spcBef>
            </a:pPr>
            <a:r>
              <a:rPr lang="en-US" altLang="zh-TW" sz="2000" dirty="0">
                <a:latin typeface="Calibri" panose="020F0502020204030204" pitchFamily="34" charset="0"/>
              </a:rPr>
              <a:t>3 	The prices have gone up. _______________________________________, fewer people will shop here.</a:t>
            </a:r>
          </a:p>
          <a:p>
            <a:pPr marL="363538" indent="-363538">
              <a:spcBef>
                <a:spcPts val="600"/>
              </a:spcBef>
            </a:pPr>
            <a:r>
              <a:rPr lang="en-US" altLang="zh-TW" sz="2000" dirty="0">
                <a:latin typeface="Calibri" panose="020F0502020204030204" pitchFamily="34" charset="0"/>
              </a:rPr>
              <a:t>4 	New price policies _____________________ we’ll be able to buy more.</a:t>
            </a:r>
          </a:p>
          <a:p>
            <a:pPr marL="363538" indent="-363538">
              <a:spcBef>
                <a:spcPts val="600"/>
              </a:spcBef>
            </a:pPr>
            <a:r>
              <a:rPr lang="en-US" altLang="zh-TW" sz="2000" dirty="0">
                <a:latin typeface="Calibri" panose="020F0502020204030204" pitchFamily="34" charset="0"/>
              </a:rPr>
              <a:t>5 	We suggest lowering prices as this could ___________________________ more customers coming in.</a:t>
            </a:r>
          </a:p>
          <a:p>
            <a:pPr marL="363538" indent="-363538">
              <a:spcBef>
                <a:spcPts val="600"/>
              </a:spcBef>
            </a:pPr>
            <a:r>
              <a:rPr lang="en-US" altLang="zh-TW" sz="2000" dirty="0">
                <a:latin typeface="Calibri" panose="020F0502020204030204" pitchFamily="34" charset="0"/>
              </a:rPr>
              <a:t>6 	We reduced our prices and ______________________________________ increased the number of customer</a:t>
            </a:r>
            <a:r>
              <a:rPr lang="en-US" altLang="zh-TW" sz="2000" dirty="0"/>
              <a:t>s.</a:t>
            </a:r>
            <a:endParaRPr lang="zh-TW" altLang="en-US" sz="2000" dirty="0">
              <a:latin typeface="Calibri" panose="020F0502020204030204" pitchFamily="34" charset="0"/>
            </a:endParaRPr>
          </a:p>
        </p:txBody>
      </p:sp>
      <p:sp>
        <p:nvSpPr>
          <p:cNvPr id="13" name="矩形 12">
            <a:extLst>
              <a:ext uri="{FF2B5EF4-FFF2-40B4-BE49-F238E27FC236}">
                <a16:creationId xmlns:a16="http://schemas.microsoft.com/office/drawing/2014/main" xmlns="" id="{BDEDFB82-5A1F-4BA5-90D6-3AE1DE634672}"/>
              </a:ext>
            </a:extLst>
          </p:cNvPr>
          <p:cNvSpPr/>
          <p:nvPr/>
        </p:nvSpPr>
        <p:spPr>
          <a:xfrm>
            <a:off x="4360722" y="2123226"/>
            <a:ext cx="4588069" cy="353943"/>
          </a:xfrm>
          <a:prstGeom prst="rect">
            <a:avLst/>
          </a:prstGeom>
        </p:spPr>
        <p:txBody>
          <a:bodyPr wrap="square">
            <a:spAutoFit/>
          </a:bodyPr>
          <a:lstStyle/>
          <a:p>
            <a:pPr marL="360363" indent="-360363">
              <a:spcBef>
                <a:spcPts val="600"/>
              </a:spcBef>
            </a:pPr>
            <a:r>
              <a:rPr lang="en-US" altLang="zh-TW" sz="1700" b="1" dirty="0">
                <a:solidFill>
                  <a:srgbClr val="FF0066"/>
                </a:solidFill>
                <a:latin typeface="Segoe Print" panose="02000600000000000000" pitchFamily="2" charset="0"/>
              </a:rPr>
              <a:t>As a result / Consequently / Therefore</a:t>
            </a:r>
          </a:p>
        </p:txBody>
      </p:sp>
      <p:sp>
        <p:nvSpPr>
          <p:cNvPr id="14" name="矩形 13">
            <a:extLst>
              <a:ext uri="{FF2B5EF4-FFF2-40B4-BE49-F238E27FC236}">
                <a16:creationId xmlns:a16="http://schemas.microsoft.com/office/drawing/2014/main" xmlns="" id="{BDEDFB82-5A1F-4BA5-90D6-3AE1DE634672}"/>
              </a:ext>
            </a:extLst>
          </p:cNvPr>
          <p:cNvSpPr/>
          <p:nvPr/>
        </p:nvSpPr>
        <p:spPr>
          <a:xfrm>
            <a:off x="1329627" y="3114271"/>
            <a:ext cx="3262922" cy="353943"/>
          </a:xfrm>
          <a:prstGeom prst="rect">
            <a:avLst/>
          </a:prstGeom>
        </p:spPr>
        <p:txBody>
          <a:bodyPr wrap="square">
            <a:spAutoFit/>
          </a:bodyPr>
          <a:lstStyle/>
          <a:p>
            <a:pPr marL="360363" indent="-360363">
              <a:spcBef>
                <a:spcPts val="600"/>
              </a:spcBef>
            </a:pPr>
            <a:r>
              <a:rPr lang="en-US" altLang="zh-TW" sz="1700" b="1" dirty="0">
                <a:solidFill>
                  <a:srgbClr val="FF0066"/>
                </a:solidFill>
                <a:latin typeface="Segoe Print" panose="02000600000000000000" pitchFamily="2" charset="0"/>
              </a:rPr>
              <a:t>lead to / mean / result in</a:t>
            </a:r>
          </a:p>
        </p:txBody>
      </p:sp>
      <p:sp>
        <p:nvSpPr>
          <p:cNvPr id="15" name="矩形 14">
            <a:extLst>
              <a:ext uri="{FF2B5EF4-FFF2-40B4-BE49-F238E27FC236}">
                <a16:creationId xmlns:a16="http://schemas.microsoft.com/office/drawing/2014/main" xmlns="" id="{BDEDFB82-5A1F-4BA5-90D6-3AE1DE634672}"/>
              </a:ext>
            </a:extLst>
          </p:cNvPr>
          <p:cNvSpPr/>
          <p:nvPr/>
        </p:nvSpPr>
        <p:spPr>
          <a:xfrm>
            <a:off x="3930465" y="3498471"/>
            <a:ext cx="4545715" cy="353943"/>
          </a:xfrm>
          <a:prstGeom prst="rect">
            <a:avLst/>
          </a:prstGeom>
        </p:spPr>
        <p:txBody>
          <a:bodyPr wrap="square">
            <a:spAutoFit/>
          </a:bodyPr>
          <a:lstStyle/>
          <a:p>
            <a:pPr marL="360363" indent="-360363">
              <a:spcBef>
                <a:spcPts val="600"/>
              </a:spcBef>
            </a:pPr>
            <a:r>
              <a:rPr lang="en-US" altLang="zh-TW" sz="1700" b="1" dirty="0">
                <a:solidFill>
                  <a:srgbClr val="FF0066"/>
                </a:solidFill>
                <a:latin typeface="Segoe Print" panose="02000600000000000000" pitchFamily="2" charset="0"/>
              </a:rPr>
              <a:t>As a result / Consequently / Therefore</a:t>
            </a:r>
          </a:p>
        </p:txBody>
      </p:sp>
      <p:sp>
        <p:nvSpPr>
          <p:cNvPr id="18" name="矩形 17">
            <a:extLst>
              <a:ext uri="{FF2B5EF4-FFF2-40B4-BE49-F238E27FC236}">
                <a16:creationId xmlns:a16="http://schemas.microsoft.com/office/drawing/2014/main" xmlns="" id="{BDEDFB82-5A1F-4BA5-90D6-3AE1DE634672}"/>
              </a:ext>
            </a:extLst>
          </p:cNvPr>
          <p:cNvSpPr/>
          <p:nvPr/>
        </p:nvSpPr>
        <p:spPr>
          <a:xfrm>
            <a:off x="3817613" y="4174202"/>
            <a:ext cx="1072885" cy="353943"/>
          </a:xfrm>
          <a:prstGeom prst="rect">
            <a:avLst/>
          </a:prstGeom>
        </p:spPr>
        <p:txBody>
          <a:bodyPr wrap="square">
            <a:spAutoFit/>
          </a:bodyPr>
          <a:lstStyle/>
          <a:p>
            <a:pPr marL="360363" indent="-360363">
              <a:spcBef>
                <a:spcPts val="600"/>
              </a:spcBef>
            </a:pPr>
            <a:r>
              <a:rPr lang="en-US" altLang="zh-TW" sz="1700" b="1" dirty="0">
                <a:solidFill>
                  <a:srgbClr val="FF0066"/>
                </a:solidFill>
                <a:latin typeface="Segoe Print" panose="02000600000000000000" pitchFamily="2" charset="0"/>
              </a:rPr>
              <a:t>mean</a:t>
            </a:r>
          </a:p>
        </p:txBody>
      </p:sp>
      <p:sp>
        <p:nvSpPr>
          <p:cNvPr id="25" name="矩形 24">
            <a:extLst>
              <a:ext uri="{FF2B5EF4-FFF2-40B4-BE49-F238E27FC236}">
                <a16:creationId xmlns:a16="http://schemas.microsoft.com/office/drawing/2014/main" xmlns="" id="{BDEDFB82-5A1F-4BA5-90D6-3AE1DE634672}"/>
              </a:ext>
            </a:extLst>
          </p:cNvPr>
          <p:cNvSpPr/>
          <p:nvPr/>
        </p:nvSpPr>
        <p:spPr>
          <a:xfrm>
            <a:off x="5294468" y="4577258"/>
            <a:ext cx="3376921" cy="353943"/>
          </a:xfrm>
          <a:prstGeom prst="rect">
            <a:avLst/>
          </a:prstGeom>
        </p:spPr>
        <p:txBody>
          <a:bodyPr wrap="square">
            <a:spAutoFit/>
          </a:bodyPr>
          <a:lstStyle/>
          <a:p>
            <a:pPr marL="360363" indent="-360363">
              <a:spcBef>
                <a:spcPts val="600"/>
              </a:spcBef>
            </a:pPr>
            <a:r>
              <a:rPr lang="en-US" altLang="zh-TW" sz="1700" b="1" dirty="0">
                <a:solidFill>
                  <a:srgbClr val="FF0066"/>
                </a:solidFill>
                <a:latin typeface="Segoe Print" panose="02000600000000000000" pitchFamily="2" charset="0"/>
              </a:rPr>
              <a:t>mean / lead to / result in</a:t>
            </a:r>
          </a:p>
        </p:txBody>
      </p:sp>
      <p:sp>
        <p:nvSpPr>
          <p:cNvPr id="26" name="矩形 25">
            <a:extLst>
              <a:ext uri="{FF2B5EF4-FFF2-40B4-BE49-F238E27FC236}">
                <a16:creationId xmlns:a16="http://schemas.microsoft.com/office/drawing/2014/main" xmlns="" id="{BDEDFB82-5A1F-4BA5-90D6-3AE1DE634672}"/>
              </a:ext>
            </a:extLst>
          </p:cNvPr>
          <p:cNvSpPr/>
          <p:nvPr/>
        </p:nvSpPr>
        <p:spPr>
          <a:xfrm>
            <a:off x="4012930" y="5245077"/>
            <a:ext cx="4504346" cy="353943"/>
          </a:xfrm>
          <a:prstGeom prst="rect">
            <a:avLst/>
          </a:prstGeom>
        </p:spPr>
        <p:txBody>
          <a:bodyPr wrap="square">
            <a:spAutoFit/>
          </a:bodyPr>
          <a:lstStyle/>
          <a:p>
            <a:r>
              <a:rPr lang="en-US" altLang="zh-TW" sz="1700" b="1" dirty="0">
                <a:solidFill>
                  <a:srgbClr val="FF0066"/>
                </a:solidFill>
                <a:latin typeface="Segoe Print" panose="02000600000000000000" pitchFamily="2" charset="0"/>
              </a:rPr>
              <a:t>as a result / consequently / therefore</a:t>
            </a:r>
            <a:endParaRPr lang="zh-TW" altLang="en-US" sz="1700" b="1" dirty="0">
              <a:solidFill>
                <a:srgbClr val="FF0066"/>
              </a:solidFill>
              <a:latin typeface="Segoe Print" panose="02000600000000000000" pitchFamily="2" charset="0"/>
            </a:endParaRPr>
          </a:p>
        </p:txBody>
      </p:sp>
      <p:pic>
        <p:nvPicPr>
          <p:cNvPr id="25602" name="Picture 2"/>
          <p:cNvPicPr>
            <a:picLocks noChangeAspect="1" noChangeArrowheads="1"/>
          </p:cNvPicPr>
          <p:nvPr/>
        </p:nvPicPr>
        <p:blipFill>
          <a:blip r:embed="rId2" cstate="print"/>
          <a:srcRect/>
          <a:stretch>
            <a:fillRect/>
          </a:stretch>
        </p:blipFill>
        <p:spPr bwMode="auto">
          <a:xfrm>
            <a:off x="760287" y="1336678"/>
            <a:ext cx="4798031" cy="598442"/>
          </a:xfrm>
          <a:prstGeom prst="rect">
            <a:avLst/>
          </a:prstGeom>
          <a:noFill/>
          <a:ln w="9525">
            <a:noFill/>
            <a:miter lim="800000"/>
            <a:headEnd/>
            <a:tailEnd/>
          </a:ln>
        </p:spPr>
      </p:pic>
    </p:spTree>
    <p:extLst>
      <p:ext uri="{BB962C8B-B14F-4D97-AF65-F5344CB8AC3E}">
        <p14:creationId xmlns:p14="http://schemas.microsoft.com/office/powerpoint/2010/main" xmlns="" val="371439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wipe(left)">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wipe(left)">
                                      <p:cBhvr>
                                        <p:cTn id="17" dur="500"/>
                                        <p:tgtEl>
                                          <p:spTgt spid="1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wipe(left)">
                                      <p:cBhvr>
                                        <p:cTn id="22" dur="500"/>
                                        <p:tgtEl>
                                          <p:spTgt spid="1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
                                            <p:txEl>
                                              <p:pRg st="0" end="0"/>
                                            </p:txEl>
                                          </p:spTgt>
                                        </p:tgtEl>
                                        <p:attrNameLst>
                                          <p:attrName>style.visibility</p:attrName>
                                        </p:attrNameLst>
                                      </p:cBhvr>
                                      <p:to>
                                        <p:strVal val="visible"/>
                                      </p:to>
                                    </p:set>
                                    <p:animEffect transition="in" filter="wipe(left)">
                                      <p:cBhvr>
                                        <p:cTn id="27" dur="500"/>
                                        <p:tgtEl>
                                          <p:spTgt spid="2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6">
                                            <p:txEl>
                                              <p:pRg st="0" end="0"/>
                                            </p:txEl>
                                          </p:spTgt>
                                        </p:tgtEl>
                                        <p:attrNameLst>
                                          <p:attrName>style.visibility</p:attrName>
                                        </p:attrNameLst>
                                      </p:cBhvr>
                                      <p:to>
                                        <p:strVal val="visible"/>
                                      </p:to>
                                    </p:set>
                                    <p:animEffect transition="in" filter="wipe(left)">
                                      <p:cBhvr>
                                        <p:cTn id="3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xmlns="" id="{981C0C8A-296A-485E-98AD-91D6CBBE2ED4}"/>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5c-p. 63</a:t>
            </a:r>
            <a:endParaRPr lang="zh-TW" altLang="en-US" sz="1200" b="1" dirty="0">
              <a:solidFill>
                <a:schemeClr val="tx1">
                  <a:lumMod val="50000"/>
                  <a:lumOff val="50000"/>
                </a:schemeClr>
              </a:solidFill>
              <a:latin typeface="Calibri" panose="020F0502020204030204" pitchFamily="34" charset="0"/>
            </a:endParaRPr>
          </a:p>
        </p:txBody>
      </p:sp>
      <p:sp>
        <p:nvSpPr>
          <p:cNvPr id="10" name="矩形 9">
            <a:extLst>
              <a:ext uri="{FF2B5EF4-FFF2-40B4-BE49-F238E27FC236}">
                <a16:creationId xmlns:a16="http://schemas.microsoft.com/office/drawing/2014/main" xmlns="" id="{3D9479BB-91CA-49CE-BADB-41B3B4A6EA67}"/>
              </a:ext>
            </a:extLst>
          </p:cNvPr>
          <p:cNvSpPr/>
          <p:nvPr/>
        </p:nvSpPr>
        <p:spPr>
          <a:xfrm>
            <a:off x="136221" y="1812382"/>
            <a:ext cx="957506" cy="369332"/>
          </a:xfrm>
          <a:prstGeom prst="rect">
            <a:avLst/>
          </a:prstGeom>
        </p:spPr>
        <p:txBody>
          <a:bodyPr wrap="none">
            <a:spAutoFit/>
          </a:bodyPr>
          <a:lstStyle/>
          <a:p>
            <a:r>
              <a:rPr lang="en-US" altLang="zh-TW" dirty="0">
                <a:solidFill>
                  <a:schemeClr val="bg1">
                    <a:lumMod val="50000"/>
                  </a:schemeClr>
                </a:solidFill>
                <a:latin typeface="Calibri" panose="020F0502020204030204" pitchFamily="34" charset="0"/>
                <a:cs typeface="Arial" panose="020B0604020202020204" pitchFamily="34" charset="0"/>
                <a:hlinkClick r:id="rId2" action="ppaction://hlinkfile"/>
              </a:rPr>
              <a:t>Track 40</a:t>
            </a:r>
            <a:endParaRPr lang="zh-TW" altLang="en-US" dirty="0">
              <a:solidFill>
                <a:schemeClr val="bg1">
                  <a:lumMod val="50000"/>
                </a:schemeClr>
              </a:solidFill>
              <a:latin typeface="Calibri" panose="020F0502020204030204" pitchFamily="34" charset="0"/>
            </a:endParaRPr>
          </a:p>
        </p:txBody>
      </p:sp>
      <p:sp>
        <p:nvSpPr>
          <p:cNvPr id="7" name="矩形 6">
            <a:extLst>
              <a:ext uri="{FF2B5EF4-FFF2-40B4-BE49-F238E27FC236}">
                <a16:creationId xmlns:a16="http://schemas.microsoft.com/office/drawing/2014/main" xmlns="" id="{037F1507-1815-441D-82B2-B804E01E59EF}"/>
              </a:ext>
            </a:extLst>
          </p:cNvPr>
          <p:cNvSpPr/>
          <p:nvPr/>
        </p:nvSpPr>
        <p:spPr>
          <a:xfrm>
            <a:off x="263321" y="2254078"/>
            <a:ext cx="8710353" cy="3862596"/>
          </a:xfrm>
          <a:prstGeom prst="rect">
            <a:avLst/>
          </a:prstGeom>
        </p:spPr>
        <p:txBody>
          <a:bodyPr wrap="square">
            <a:spAutoFit/>
          </a:bodyPr>
          <a:lstStyle/>
          <a:p>
            <a:pPr>
              <a:spcBef>
                <a:spcPts val="600"/>
              </a:spcBef>
            </a:pPr>
            <a:r>
              <a:rPr lang="en-US" altLang="zh-TW" sz="2000" dirty="0">
                <a:latin typeface="Calibri" panose="020F0502020204030204" pitchFamily="34" charset="0"/>
                <a:cs typeface="Calibri" panose="020F0502020204030204" pitchFamily="34" charset="0"/>
              </a:rPr>
              <a:t>Over the centuries, people have created many traditions around preparing and drinking their </a:t>
            </a:r>
            <a:r>
              <a:rPr lang="en-US" altLang="zh-TW" sz="2000" dirty="0" err="1">
                <a:latin typeface="Calibri" panose="020F0502020204030204" pitchFamily="34" charset="0"/>
                <a:cs typeface="Calibri" panose="020F0502020204030204" pitchFamily="34" charset="0"/>
              </a:rPr>
              <a:t>favourite</a:t>
            </a:r>
            <a:r>
              <a:rPr lang="en-US" altLang="zh-TW" sz="2000" dirty="0">
                <a:latin typeface="Calibri" panose="020F0502020204030204" pitchFamily="34" charset="0"/>
                <a:cs typeface="Calibri" panose="020F0502020204030204" pitchFamily="34" charset="0"/>
              </a:rPr>
              <a:t> drinks, tea and coffee. Just think of the Japanese tea ceremony, British afternoon tea or the morning coffee custom in many societies. Why are these drinks so popular? The answer is their secret ingredient – caffeine. In the modern world, the new caffeine ‘delivery systems’ are canned ‘energy’ drinks. And the more modern our world gets, the more we seem to need caffeine.</a:t>
            </a:r>
          </a:p>
          <a:p>
            <a:pPr>
              <a:spcBef>
                <a:spcPts val="600"/>
              </a:spcBef>
            </a:pPr>
            <a:r>
              <a:rPr lang="en-US" altLang="zh-TW" sz="2000" dirty="0">
                <a:latin typeface="Calibri" panose="020F0502020204030204" pitchFamily="34" charset="0"/>
                <a:cs typeface="Calibri" panose="020F0502020204030204" pitchFamily="34" charset="0"/>
              </a:rPr>
              <a:t>Caffeinated drinks make you less tired and more alert. This double power of caffeine to reduce physical tiredness and increase alertness is part of the reason why it is the world’s most popular mood-changing drug. It is the only habit-forming drug we routinely serve to our children (in all those soft drinks and chocolate bars). In fact, most babies in the developed world are born with tiny amounts of caffeine in their bodies.</a:t>
            </a:r>
            <a:endParaRPr lang="zh-TW" altLang="en-US" sz="2000" dirty="0">
              <a:latin typeface="Calibri" panose="020F0502020204030204" pitchFamily="34" charset="0"/>
              <a:cs typeface="Calibri" panose="020F0502020204030204" pitchFamily="34" charset="0"/>
            </a:endParaRPr>
          </a:p>
        </p:txBody>
      </p:sp>
      <p:pic>
        <p:nvPicPr>
          <p:cNvPr id="6" name="圖片 5">
            <a:extLst>
              <a:ext uri="{FF2B5EF4-FFF2-40B4-BE49-F238E27FC236}">
                <a16:creationId xmlns:a16="http://schemas.microsoft.com/office/drawing/2014/main" xmlns="" id="{9FC398D0-C573-4B88-96B6-9F887DA54549}"/>
              </a:ext>
            </a:extLst>
          </p:cNvPr>
          <p:cNvPicPr>
            <a:picLocks noChangeAspect="1"/>
          </p:cNvPicPr>
          <p:nvPr/>
        </p:nvPicPr>
        <p:blipFill>
          <a:blip r:embed="rId3" cstate="print"/>
          <a:stretch>
            <a:fillRect/>
          </a:stretch>
        </p:blipFill>
        <p:spPr>
          <a:xfrm>
            <a:off x="0" y="-6309"/>
            <a:ext cx="9144000" cy="1536611"/>
          </a:xfrm>
          <a:prstGeom prst="rect">
            <a:avLst/>
          </a:prstGeom>
        </p:spPr>
      </p:pic>
    </p:spTree>
    <p:extLst>
      <p:ext uri="{BB962C8B-B14F-4D97-AF65-F5344CB8AC3E}">
        <p14:creationId xmlns:p14="http://schemas.microsoft.com/office/powerpoint/2010/main" xmlns="" val="15297802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字方塊 15">
            <a:extLst>
              <a:ext uri="{FF2B5EF4-FFF2-40B4-BE49-F238E27FC236}">
                <a16:creationId xmlns:a16="http://schemas.microsoft.com/office/drawing/2014/main" xmlns="" id="{69F52AE0-B846-4ACC-BC65-A2A6E1D42AC2}"/>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5e-p. 65</a:t>
            </a:r>
            <a:endParaRPr lang="zh-TW" altLang="en-US" sz="1200" b="1" dirty="0">
              <a:solidFill>
                <a:schemeClr val="tx1">
                  <a:lumMod val="50000"/>
                  <a:lumOff val="50000"/>
                </a:schemeClr>
              </a:solidFill>
              <a:latin typeface="Calibri" panose="020F0502020204030204" pitchFamily="34" charset="0"/>
            </a:endParaRPr>
          </a:p>
        </p:txBody>
      </p:sp>
      <p:sp>
        <p:nvSpPr>
          <p:cNvPr id="17" name="矩形 16">
            <a:extLst>
              <a:ext uri="{FF2B5EF4-FFF2-40B4-BE49-F238E27FC236}">
                <a16:creationId xmlns:a16="http://schemas.microsoft.com/office/drawing/2014/main" xmlns="" id="{A5E56244-0673-4317-A45D-FF8041ECA4A1}"/>
              </a:ext>
            </a:extLst>
          </p:cNvPr>
          <p:cNvSpPr/>
          <p:nvPr/>
        </p:nvSpPr>
        <p:spPr>
          <a:xfrm>
            <a:off x="304909" y="288068"/>
            <a:ext cx="8489133"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4</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dirty="0">
                <a:solidFill>
                  <a:srgbClr val="000000"/>
                </a:solidFill>
                <a:latin typeface="Calibri" panose="020F0502020204030204" pitchFamily="34" charset="0"/>
              </a:rPr>
              <a:t>Prepare a letter with your reaction to one of these situations. Make notes before you start. Use the questions in Exercise 2 to guide you.</a:t>
            </a:r>
            <a:endParaRPr lang="zh-TW" altLang="en-US" sz="2000" dirty="0">
              <a:solidFill>
                <a:srgbClr val="000000"/>
              </a:solidFill>
              <a:latin typeface="Calibri" panose="020F0502020204030204" pitchFamily="34" charset="0"/>
            </a:endParaRPr>
          </a:p>
        </p:txBody>
      </p:sp>
      <p:sp>
        <p:nvSpPr>
          <p:cNvPr id="2" name="矩形 1">
            <a:extLst>
              <a:ext uri="{FF2B5EF4-FFF2-40B4-BE49-F238E27FC236}">
                <a16:creationId xmlns:a16="http://schemas.microsoft.com/office/drawing/2014/main" xmlns="" id="{7EA9F9FF-A13A-4FA3-8433-34DD64DD5D8D}"/>
              </a:ext>
            </a:extLst>
          </p:cNvPr>
          <p:cNvSpPr/>
          <p:nvPr/>
        </p:nvSpPr>
        <p:spPr>
          <a:xfrm>
            <a:off x="653650" y="1092217"/>
            <a:ext cx="8130549" cy="1554272"/>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 	Your college is going to close the student cafeteria.</a:t>
            </a:r>
          </a:p>
          <a:p>
            <a:pPr marL="363538" indent="-363538">
              <a:spcBef>
                <a:spcPts val="600"/>
              </a:spcBef>
            </a:pPr>
            <a:r>
              <a:rPr lang="en-US" altLang="zh-TW" sz="2000" dirty="0">
                <a:latin typeface="Calibri" panose="020F0502020204030204" pitchFamily="34" charset="0"/>
              </a:rPr>
              <a:t>• 	Your </a:t>
            </a:r>
            <a:r>
              <a:rPr lang="en-US" altLang="zh-TW" sz="2000" dirty="0" err="1">
                <a:latin typeface="Calibri" panose="020F0502020204030204" pitchFamily="34" charset="0"/>
              </a:rPr>
              <a:t>favourite</a:t>
            </a:r>
            <a:r>
              <a:rPr lang="en-US" altLang="zh-TW" sz="2000" dirty="0">
                <a:latin typeface="Calibri" panose="020F0502020204030204" pitchFamily="34" charset="0"/>
              </a:rPr>
              <a:t> TV show is being scrapped.</a:t>
            </a:r>
          </a:p>
          <a:p>
            <a:pPr marL="363538" indent="-363538">
              <a:spcBef>
                <a:spcPts val="600"/>
              </a:spcBef>
            </a:pPr>
            <a:r>
              <a:rPr lang="en-US" altLang="zh-TW" sz="2000" dirty="0">
                <a:latin typeface="Calibri" panose="020F0502020204030204" pitchFamily="34" charset="0"/>
              </a:rPr>
              <a:t>• 	Your employer/school has banned junk food and drink machines.</a:t>
            </a:r>
          </a:p>
          <a:p>
            <a:pPr marL="363538" indent="-363538">
              <a:spcBef>
                <a:spcPts val="600"/>
              </a:spcBef>
            </a:pPr>
            <a:r>
              <a:rPr lang="en-US" altLang="zh-TW" sz="2000" dirty="0">
                <a:latin typeface="Calibri" panose="020F0502020204030204" pitchFamily="34" charset="0"/>
              </a:rPr>
              <a:t>• 	Your local swimming pool is being closed.</a:t>
            </a:r>
            <a:endParaRPr lang="zh-TW" altLang="en-US" sz="2000" dirty="0">
              <a:latin typeface="Calibri" panose="020F0502020204030204" pitchFamily="34" charset="0"/>
            </a:endParaRPr>
          </a:p>
        </p:txBody>
      </p:sp>
      <p:sp>
        <p:nvSpPr>
          <p:cNvPr id="3" name="矩形 2">
            <a:extLst>
              <a:ext uri="{FF2B5EF4-FFF2-40B4-BE49-F238E27FC236}">
                <a16:creationId xmlns:a16="http://schemas.microsoft.com/office/drawing/2014/main" xmlns="" id="{9BABB7CD-7CA0-4F36-9BC3-F8B7018B092B}"/>
              </a:ext>
            </a:extLst>
          </p:cNvPr>
          <p:cNvSpPr/>
          <p:nvPr/>
        </p:nvSpPr>
        <p:spPr>
          <a:xfrm>
            <a:off x="295067" y="2769697"/>
            <a:ext cx="8489133"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rPr>
              <a:t>5</a:t>
            </a:r>
            <a:r>
              <a:rPr lang="en-US" altLang="zh-TW" sz="2000" dirty="0">
                <a:solidFill>
                  <a:srgbClr val="E60000"/>
                </a:solidFill>
                <a:latin typeface="Calibri" panose="020F0502020204030204" pitchFamily="34" charset="0"/>
              </a:rPr>
              <a:t> 	</a:t>
            </a:r>
            <a:r>
              <a:rPr lang="en-US" altLang="zh-TW" sz="2000" dirty="0">
                <a:solidFill>
                  <a:srgbClr val="000000"/>
                </a:solidFill>
                <a:latin typeface="Calibri" panose="020F0502020204030204" pitchFamily="34" charset="0"/>
              </a:rPr>
              <a:t>Write your letter. Follow the structure of the</a:t>
            </a:r>
            <a:r>
              <a:rPr lang="zh-TW" altLang="en-US" sz="2000" dirty="0">
                <a:solidFill>
                  <a:srgbClr val="000000"/>
                </a:solidFill>
                <a:latin typeface="Calibri" panose="020F0502020204030204" pitchFamily="34" charset="0"/>
              </a:rPr>
              <a:t> </a:t>
            </a:r>
            <a:r>
              <a:rPr lang="en-US" altLang="zh-TW" sz="2000" dirty="0">
                <a:solidFill>
                  <a:srgbClr val="000000"/>
                </a:solidFill>
                <a:latin typeface="Calibri" panose="020F0502020204030204" pitchFamily="34" charset="0"/>
              </a:rPr>
              <a:t>paragraphs in Exercise 2. Use these questions to</a:t>
            </a:r>
            <a:r>
              <a:rPr lang="zh-TW" altLang="en-US" sz="2000" dirty="0">
                <a:solidFill>
                  <a:srgbClr val="000000"/>
                </a:solidFill>
                <a:latin typeface="Calibri" panose="020F0502020204030204" pitchFamily="34" charset="0"/>
              </a:rPr>
              <a:t> </a:t>
            </a:r>
            <a:r>
              <a:rPr lang="en-US" altLang="zh-TW" sz="2000" dirty="0">
                <a:solidFill>
                  <a:srgbClr val="000000"/>
                </a:solidFill>
                <a:latin typeface="Calibri" panose="020F0502020204030204" pitchFamily="34" charset="0"/>
              </a:rPr>
              <a:t>check your letter.</a:t>
            </a:r>
            <a:endParaRPr lang="zh-TW" altLang="en-US" sz="2000" dirty="0">
              <a:solidFill>
                <a:srgbClr val="000000"/>
              </a:solidFill>
              <a:latin typeface="Calibri" panose="020F0502020204030204" pitchFamily="34" charset="0"/>
            </a:endParaRPr>
          </a:p>
        </p:txBody>
      </p:sp>
      <p:sp>
        <p:nvSpPr>
          <p:cNvPr id="9" name="矩形 8">
            <a:extLst>
              <a:ext uri="{FF2B5EF4-FFF2-40B4-BE49-F238E27FC236}">
                <a16:creationId xmlns:a16="http://schemas.microsoft.com/office/drawing/2014/main" xmlns="" id="{65AB5F06-3F37-45BA-B086-C3427E95FA02}"/>
              </a:ext>
            </a:extLst>
          </p:cNvPr>
          <p:cNvSpPr/>
          <p:nvPr/>
        </p:nvSpPr>
        <p:spPr>
          <a:xfrm>
            <a:off x="656793" y="3464686"/>
            <a:ext cx="8127520" cy="1477328"/>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 	Is the style correct for a formal letter?</a:t>
            </a:r>
          </a:p>
          <a:p>
            <a:pPr marL="363538" indent="-363538">
              <a:spcBef>
                <a:spcPts val="600"/>
              </a:spcBef>
            </a:pPr>
            <a:r>
              <a:rPr lang="en-US" altLang="zh-TW" sz="2000" dirty="0">
                <a:latin typeface="Calibri" panose="020F0502020204030204" pitchFamily="34" charset="0"/>
              </a:rPr>
              <a:t>• 	Is the purpose of the letter clear?</a:t>
            </a:r>
          </a:p>
          <a:p>
            <a:pPr marL="363538" indent="-363538">
              <a:spcBef>
                <a:spcPts val="600"/>
              </a:spcBef>
            </a:pPr>
            <a:r>
              <a:rPr lang="en-US" altLang="zh-TW" sz="2000" dirty="0">
                <a:latin typeface="Calibri" panose="020F0502020204030204" pitchFamily="34" charset="0"/>
              </a:rPr>
              <a:t>• 	Is it clear what action the person who the letter</a:t>
            </a:r>
            <a:r>
              <a:rPr lang="zh-TW" altLang="en-US" sz="2000" dirty="0">
                <a:latin typeface="Calibri" panose="020F0502020204030204" pitchFamily="34" charset="0"/>
              </a:rPr>
              <a:t> </a:t>
            </a:r>
            <a:r>
              <a:rPr lang="en-US" altLang="zh-TW" sz="2000" dirty="0">
                <a:latin typeface="Calibri" panose="020F0502020204030204" pitchFamily="34" charset="0"/>
              </a:rPr>
              <a:t>is addressed to needs to take?</a:t>
            </a:r>
            <a:endParaRPr lang="zh-TW" altLang="en-US" sz="2000" dirty="0">
              <a:latin typeface="Calibri" panose="020F0502020204030204" pitchFamily="34" charset="0"/>
            </a:endParaRPr>
          </a:p>
        </p:txBody>
      </p:sp>
      <p:sp>
        <p:nvSpPr>
          <p:cNvPr id="10" name="矩形 9">
            <a:extLst>
              <a:ext uri="{FF2B5EF4-FFF2-40B4-BE49-F238E27FC236}">
                <a16:creationId xmlns:a16="http://schemas.microsoft.com/office/drawing/2014/main" xmlns="" id="{60885D0D-3F33-437E-B1C7-F3E790C6505D}"/>
              </a:ext>
            </a:extLst>
          </p:cNvPr>
          <p:cNvSpPr/>
          <p:nvPr/>
        </p:nvSpPr>
        <p:spPr>
          <a:xfrm>
            <a:off x="295180" y="4983485"/>
            <a:ext cx="8489133" cy="1015663"/>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6</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dirty="0">
                <a:solidFill>
                  <a:srgbClr val="000000"/>
                </a:solidFill>
                <a:latin typeface="Calibri" panose="020F0502020204030204" pitchFamily="34" charset="0"/>
              </a:rPr>
              <a:t>Exchange letters with your partner. Read your</a:t>
            </a:r>
            <a:r>
              <a:rPr lang="zh-TW" altLang="en-US" sz="2000" dirty="0">
                <a:solidFill>
                  <a:srgbClr val="000000"/>
                </a:solidFill>
                <a:latin typeface="Calibri" panose="020F0502020204030204" pitchFamily="34" charset="0"/>
              </a:rPr>
              <a:t> </a:t>
            </a:r>
            <a:r>
              <a:rPr lang="en-US" altLang="zh-TW" sz="2000" dirty="0">
                <a:solidFill>
                  <a:srgbClr val="000000"/>
                </a:solidFill>
                <a:latin typeface="Calibri" panose="020F0502020204030204" pitchFamily="34" charset="0"/>
              </a:rPr>
              <a:t>partner’s letter. Take the role of the person it is</a:t>
            </a:r>
            <a:r>
              <a:rPr lang="zh-TW" altLang="en-US" sz="2000" dirty="0">
                <a:solidFill>
                  <a:srgbClr val="000000"/>
                </a:solidFill>
                <a:latin typeface="Calibri" panose="020F0502020204030204" pitchFamily="34" charset="0"/>
              </a:rPr>
              <a:t> </a:t>
            </a:r>
            <a:r>
              <a:rPr lang="en-US" altLang="zh-TW" sz="2000" dirty="0">
                <a:solidFill>
                  <a:srgbClr val="000000"/>
                </a:solidFill>
                <a:latin typeface="Calibri" panose="020F0502020204030204" pitchFamily="34" charset="0"/>
              </a:rPr>
              <a:t>addressed to. Are you going to take any action as a</a:t>
            </a:r>
            <a:r>
              <a:rPr lang="zh-TW" altLang="en-US" sz="2000" dirty="0">
                <a:solidFill>
                  <a:srgbClr val="000000"/>
                </a:solidFill>
                <a:latin typeface="Calibri" panose="020F0502020204030204" pitchFamily="34" charset="0"/>
              </a:rPr>
              <a:t> </a:t>
            </a:r>
            <a:r>
              <a:rPr lang="en-US" altLang="zh-TW" sz="2000" dirty="0">
                <a:solidFill>
                  <a:srgbClr val="000000"/>
                </a:solidFill>
                <a:latin typeface="Calibri" panose="020F0502020204030204" pitchFamily="34" charset="0"/>
              </a:rPr>
              <a:t>result of the letter? Write a short reply to the letter.</a:t>
            </a:r>
            <a:endParaRPr lang="zh-TW" altLang="en-US" sz="2000" dirty="0">
              <a:solidFill>
                <a:srgbClr val="000000"/>
              </a:solidFill>
              <a:latin typeface="Calibri" panose="020F0502020204030204" pitchFamily="34" charset="0"/>
            </a:endParaRPr>
          </a:p>
        </p:txBody>
      </p:sp>
    </p:spTree>
    <p:extLst>
      <p:ext uri="{BB962C8B-B14F-4D97-AF65-F5344CB8AC3E}">
        <p14:creationId xmlns:p14="http://schemas.microsoft.com/office/powerpoint/2010/main" xmlns="" val="22576458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2EE4814D-5E79-484F-962A-76A03E7C7122}"/>
              </a:ext>
            </a:extLst>
          </p:cNvPr>
          <p:cNvSpPr/>
          <p:nvPr/>
        </p:nvSpPr>
        <p:spPr>
          <a:xfrm>
            <a:off x="879726" y="71931"/>
            <a:ext cx="7696200" cy="923330"/>
          </a:xfrm>
          <a:prstGeom prst="rect">
            <a:avLst/>
          </a:prstGeom>
        </p:spPr>
        <p:txBody>
          <a:bodyPr wrap="square">
            <a:spAutoFit/>
          </a:bodyPr>
          <a:lstStyle/>
          <a:p>
            <a:pPr marL="804863" indent="-804863"/>
            <a:r>
              <a:rPr lang="en-US" altLang="zh-TW" sz="5200" b="1" dirty="0">
                <a:solidFill>
                  <a:srgbClr val="E60000"/>
                </a:solidFill>
                <a:latin typeface="Calibri" panose="020F0502020204030204" pitchFamily="34" charset="0"/>
                <a:cs typeface="Calibri" panose="020F0502020204030204" pitchFamily="34" charset="0"/>
              </a:rPr>
              <a:t>5f</a:t>
            </a:r>
            <a:r>
              <a:rPr lang="en-US" altLang="zh-TW" sz="5200" b="1" dirty="0">
                <a:solidFill>
                  <a:srgbClr val="FF0000"/>
                </a:solidFill>
                <a:latin typeface="Calibri" panose="020F0502020204030204" pitchFamily="34" charset="0"/>
                <a:cs typeface="Calibri" panose="020F0502020204030204" pitchFamily="34" charset="0"/>
              </a:rPr>
              <a:t> </a:t>
            </a:r>
            <a:r>
              <a:rPr lang="en-US" altLang="zh-TW" sz="5200" dirty="0">
                <a:latin typeface="Calibri" panose="020F0502020204030204" pitchFamily="34" charset="0"/>
                <a:cs typeface="Calibri" panose="020F0502020204030204" pitchFamily="34" charset="0"/>
              </a:rPr>
              <a:t>Dangerous dining</a:t>
            </a:r>
            <a:endParaRPr lang="zh-TW" altLang="en-US" sz="5200" dirty="0">
              <a:latin typeface="Calibri" panose="020F0502020204030204" pitchFamily="34" charset="0"/>
              <a:cs typeface="Calibri" panose="020F0502020204030204" pitchFamily="34" charset="0"/>
            </a:endParaRPr>
          </a:p>
        </p:txBody>
      </p:sp>
      <p:sp>
        <p:nvSpPr>
          <p:cNvPr id="16" name="文字方塊 15">
            <a:extLst>
              <a:ext uri="{FF2B5EF4-FFF2-40B4-BE49-F238E27FC236}">
                <a16:creationId xmlns:a16="http://schemas.microsoft.com/office/drawing/2014/main" xmlns="" id="{69F52AE0-B846-4ACC-BC65-A2A6E1D42AC2}"/>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5f-p. 67</a:t>
            </a:r>
            <a:endParaRPr lang="zh-TW" altLang="en-US" sz="1200" b="1" dirty="0">
              <a:solidFill>
                <a:schemeClr val="tx1">
                  <a:lumMod val="50000"/>
                  <a:lumOff val="50000"/>
                </a:schemeClr>
              </a:solidFill>
              <a:latin typeface="Calibri" panose="020F0502020204030204" pitchFamily="34" charset="0"/>
            </a:endParaRPr>
          </a:p>
        </p:txBody>
      </p:sp>
      <p:pic>
        <p:nvPicPr>
          <p:cNvPr id="3" name="圖片 2">
            <a:extLst>
              <a:ext uri="{FF2B5EF4-FFF2-40B4-BE49-F238E27FC236}">
                <a16:creationId xmlns:a16="http://schemas.microsoft.com/office/drawing/2014/main" xmlns="" id="{CA5C8DD8-FACF-4B86-AA67-37D3AABB9C87}"/>
              </a:ext>
            </a:extLst>
          </p:cNvPr>
          <p:cNvPicPr>
            <a:picLocks noChangeAspect="1"/>
          </p:cNvPicPr>
          <p:nvPr/>
        </p:nvPicPr>
        <p:blipFill rotWithShape="1">
          <a:blip r:embed="rId2" cstate="print"/>
          <a:srcRect t="12581"/>
          <a:stretch/>
        </p:blipFill>
        <p:spPr>
          <a:xfrm>
            <a:off x="0" y="4197"/>
            <a:ext cx="766696" cy="992167"/>
          </a:xfrm>
          <a:prstGeom prst="rect">
            <a:avLst/>
          </a:prstGeom>
        </p:spPr>
      </p:pic>
      <p:sp>
        <p:nvSpPr>
          <p:cNvPr id="12" name="矩形 11">
            <a:extLst>
              <a:ext uri="{FF2B5EF4-FFF2-40B4-BE49-F238E27FC236}">
                <a16:creationId xmlns:a16="http://schemas.microsoft.com/office/drawing/2014/main" xmlns="" id="{DB5000BD-7E2A-4473-B852-A99B1209318E}"/>
              </a:ext>
            </a:extLst>
          </p:cNvPr>
          <p:cNvSpPr/>
          <p:nvPr/>
        </p:nvSpPr>
        <p:spPr>
          <a:xfrm>
            <a:off x="327084" y="1776184"/>
            <a:ext cx="4839828" cy="1015663"/>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1</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Look at the photo and write six words connected</a:t>
            </a:r>
            <a:r>
              <a:rPr lang="zh-TW" altLang="en-US" sz="2000" dirty="0">
                <a:latin typeface="Calibri" panose="020F0502020204030204" pitchFamily="34" charset="0"/>
              </a:rPr>
              <a:t> </a:t>
            </a:r>
            <a:r>
              <a:rPr lang="en-US" altLang="zh-TW" sz="2000" dirty="0">
                <a:latin typeface="Calibri" panose="020F0502020204030204" pitchFamily="34" charset="0"/>
              </a:rPr>
              <a:t>to it. Then work in pairs. Compare your list with</a:t>
            </a:r>
            <a:r>
              <a:rPr lang="zh-TW" altLang="en-US" sz="2000" dirty="0">
                <a:latin typeface="Calibri" panose="020F0502020204030204" pitchFamily="34" charset="0"/>
              </a:rPr>
              <a:t> </a:t>
            </a:r>
            <a:r>
              <a:rPr lang="en-US" altLang="zh-TW" sz="2000" dirty="0">
                <a:latin typeface="Calibri" panose="020F0502020204030204" pitchFamily="34" charset="0"/>
              </a:rPr>
              <a:t>your partner.</a:t>
            </a:r>
            <a:endParaRPr lang="zh-TW" altLang="en-US" sz="2000" dirty="0">
              <a:latin typeface="Calibri" panose="020F0502020204030204" pitchFamily="34" charset="0"/>
            </a:endParaRPr>
          </a:p>
        </p:txBody>
      </p:sp>
      <p:sp>
        <p:nvSpPr>
          <p:cNvPr id="13" name="矩形 12">
            <a:extLst>
              <a:ext uri="{FF2B5EF4-FFF2-40B4-BE49-F238E27FC236}">
                <a16:creationId xmlns:a16="http://schemas.microsoft.com/office/drawing/2014/main" xmlns="" id="{FCC6BC15-EF9B-4918-A140-818F9CF530BA}"/>
              </a:ext>
            </a:extLst>
          </p:cNvPr>
          <p:cNvSpPr/>
          <p:nvPr/>
        </p:nvSpPr>
        <p:spPr>
          <a:xfrm>
            <a:off x="327485" y="1097389"/>
            <a:ext cx="8395623"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Before you watch</a:t>
            </a:r>
            <a:endParaRPr lang="zh-TW" altLang="en-US" sz="3200" dirty="0">
              <a:solidFill>
                <a:srgbClr val="E60000"/>
              </a:solidFill>
              <a:latin typeface="Calibri" panose="020F0502020204030204" pitchFamily="34" charset="0"/>
            </a:endParaRPr>
          </a:p>
        </p:txBody>
      </p:sp>
      <p:grpSp>
        <p:nvGrpSpPr>
          <p:cNvPr id="19" name="群組 18">
            <a:extLst>
              <a:ext uri="{FF2B5EF4-FFF2-40B4-BE49-F238E27FC236}">
                <a16:creationId xmlns:a16="http://schemas.microsoft.com/office/drawing/2014/main" xmlns="" id="{3E91A1CB-4D90-4C1D-8CE8-2F85AE0E9924}"/>
              </a:ext>
            </a:extLst>
          </p:cNvPr>
          <p:cNvGrpSpPr/>
          <p:nvPr/>
        </p:nvGrpSpPr>
        <p:grpSpPr>
          <a:xfrm>
            <a:off x="6845771" y="126730"/>
            <a:ext cx="828000" cy="828000"/>
            <a:chOff x="5059555" y="183493"/>
            <a:chExt cx="828000" cy="828000"/>
          </a:xfrm>
        </p:grpSpPr>
        <p:sp>
          <p:nvSpPr>
            <p:cNvPr id="6" name="矩形: 圓角 5">
              <a:extLst>
                <a:ext uri="{FF2B5EF4-FFF2-40B4-BE49-F238E27FC236}">
                  <a16:creationId xmlns:a16="http://schemas.microsoft.com/office/drawing/2014/main" xmlns="" id="{E124ADD5-DFF1-4124-8979-EA3D88E27C1A}"/>
                </a:ext>
              </a:extLst>
            </p:cNvPr>
            <p:cNvSpPr/>
            <p:nvPr/>
          </p:nvSpPr>
          <p:spPr>
            <a:xfrm>
              <a:off x="5181600" y="450194"/>
              <a:ext cx="413655" cy="31568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梯形 10">
              <a:extLst>
                <a:ext uri="{FF2B5EF4-FFF2-40B4-BE49-F238E27FC236}">
                  <a16:creationId xmlns:a16="http://schemas.microsoft.com/office/drawing/2014/main" xmlns="" id="{4C53D06B-F6BC-4281-B06C-E78C64DB2B08}"/>
                </a:ext>
              </a:extLst>
            </p:cNvPr>
            <p:cNvSpPr/>
            <p:nvPr/>
          </p:nvSpPr>
          <p:spPr>
            <a:xfrm rot="16200000">
              <a:off x="5597999" y="512681"/>
              <a:ext cx="238602" cy="170255"/>
            </a:xfrm>
            <a:prstGeom prst="trapezoid">
              <a:avLst>
                <a:gd name="adj" fmla="val 2797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a:extLst>
                <a:ext uri="{FF2B5EF4-FFF2-40B4-BE49-F238E27FC236}">
                  <a16:creationId xmlns:a16="http://schemas.microsoft.com/office/drawing/2014/main" xmlns="" id="{A749373A-0F78-499D-B972-CC253775922E}"/>
                </a:ext>
              </a:extLst>
            </p:cNvPr>
            <p:cNvSpPr/>
            <p:nvPr/>
          </p:nvSpPr>
          <p:spPr>
            <a:xfrm>
              <a:off x="5059555" y="183493"/>
              <a:ext cx="828000" cy="828000"/>
            </a:xfrm>
            <a:prstGeom prst="ellipse">
              <a:avLst/>
            </a:prstGeom>
            <a:no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4" name="矩形 13">
            <a:extLst>
              <a:ext uri="{FF2B5EF4-FFF2-40B4-BE49-F238E27FC236}">
                <a16:creationId xmlns:a16="http://schemas.microsoft.com/office/drawing/2014/main" xmlns="" id="{BDEDFB82-5A1F-4BA5-90D6-3AE1DE634672}"/>
              </a:ext>
            </a:extLst>
          </p:cNvPr>
          <p:cNvSpPr/>
          <p:nvPr/>
        </p:nvSpPr>
        <p:spPr>
          <a:xfrm>
            <a:off x="649238" y="2875253"/>
            <a:ext cx="4498219" cy="1200329"/>
          </a:xfrm>
          <a:prstGeom prst="rect">
            <a:avLst/>
          </a:prstGeom>
        </p:spPr>
        <p:txBody>
          <a:bodyPr wrap="square">
            <a:spAutoFit/>
          </a:bodyPr>
          <a:lstStyle/>
          <a:p>
            <a:r>
              <a:rPr lang="en-US" altLang="zh-TW" b="1" dirty="0">
                <a:solidFill>
                  <a:srgbClr val="FF0066"/>
                </a:solidFill>
                <a:latin typeface="Segoe Print" panose="02000600000000000000" pitchFamily="2" charset="0"/>
              </a:rPr>
              <a:t>EXAMPLE ANSWERS</a:t>
            </a:r>
          </a:p>
          <a:p>
            <a:r>
              <a:rPr lang="fr-FR" altLang="zh-TW" b="1" dirty="0">
                <a:solidFill>
                  <a:srgbClr val="FF0066"/>
                </a:solidFill>
                <a:latin typeface="Segoe Print" panose="02000600000000000000" pitchFamily="2" charset="0"/>
              </a:rPr>
              <a:t>A possible list: fugu, fish, dangerous, Japan, Japanese,</a:t>
            </a:r>
            <a:r>
              <a:rPr lang="zh-TW" altLang="en-US" b="1" dirty="0">
                <a:solidFill>
                  <a:srgbClr val="FF0066"/>
                </a:solidFill>
                <a:latin typeface="Segoe Print" panose="02000600000000000000" pitchFamily="2" charset="0"/>
              </a:rPr>
              <a:t> </a:t>
            </a:r>
            <a:r>
              <a:rPr lang="en-US" altLang="zh-TW" b="1" dirty="0">
                <a:solidFill>
                  <a:srgbClr val="FF0066"/>
                </a:solidFill>
                <a:latin typeface="Segoe Print" panose="02000600000000000000" pitchFamily="2" charset="0"/>
              </a:rPr>
              <a:t>restaurant, neon, night, lights, dark</a:t>
            </a:r>
            <a:endParaRPr lang="zh-TW" altLang="en-US" b="1" dirty="0">
              <a:solidFill>
                <a:srgbClr val="FF0066"/>
              </a:solidFill>
              <a:latin typeface="Segoe Print" panose="02000600000000000000" pitchFamily="2" charset="0"/>
            </a:endParaRPr>
          </a:p>
        </p:txBody>
      </p:sp>
      <p:sp>
        <p:nvSpPr>
          <p:cNvPr id="15" name="矩形 14">
            <a:extLst>
              <a:ext uri="{FF2B5EF4-FFF2-40B4-BE49-F238E27FC236}">
                <a16:creationId xmlns:a16="http://schemas.microsoft.com/office/drawing/2014/main" xmlns="" id="{AE593240-47B2-49C6-9842-FB4F96487C44}"/>
              </a:ext>
            </a:extLst>
          </p:cNvPr>
          <p:cNvSpPr/>
          <p:nvPr/>
        </p:nvSpPr>
        <p:spPr>
          <a:xfrm>
            <a:off x="2125897" y="5962856"/>
            <a:ext cx="3457904" cy="338554"/>
          </a:xfrm>
          <a:prstGeom prst="rect">
            <a:avLst/>
          </a:prstGeom>
        </p:spPr>
        <p:txBody>
          <a:bodyPr wrap="square">
            <a:spAutoFit/>
          </a:bodyPr>
          <a:lstStyle/>
          <a:p>
            <a:r>
              <a:rPr lang="en-US" altLang="zh-TW" sz="1600" dirty="0">
                <a:solidFill>
                  <a:schemeClr val="tx1">
                    <a:lumMod val="85000"/>
                    <a:lumOff val="15000"/>
                  </a:schemeClr>
                </a:solidFill>
                <a:latin typeface="Corbel" panose="020B0503020204020204" pitchFamily="34" charset="0"/>
              </a:rPr>
              <a:t>A </a:t>
            </a:r>
            <a:r>
              <a:rPr lang="en-US" altLang="zh-TW" sz="1600" dirty="0" err="1">
                <a:solidFill>
                  <a:schemeClr val="tx1">
                    <a:lumMod val="85000"/>
                    <a:lumOff val="15000"/>
                  </a:schemeClr>
                </a:solidFill>
                <a:latin typeface="Corbel" panose="020B0503020204020204" pitchFamily="34" charset="0"/>
              </a:rPr>
              <a:t>fugu</a:t>
            </a:r>
            <a:r>
              <a:rPr lang="en-US" altLang="zh-TW" sz="1600" dirty="0">
                <a:solidFill>
                  <a:schemeClr val="tx1">
                    <a:lumMod val="85000"/>
                    <a:lumOff val="15000"/>
                  </a:schemeClr>
                </a:solidFill>
                <a:latin typeface="Corbel" panose="020B0503020204020204" pitchFamily="34" charset="0"/>
              </a:rPr>
              <a:t> restaurant in Osaka, Japan</a:t>
            </a:r>
            <a:endParaRPr lang="zh-TW" altLang="en-US" sz="1600" dirty="0">
              <a:solidFill>
                <a:schemeClr val="tx1">
                  <a:lumMod val="85000"/>
                  <a:lumOff val="15000"/>
                </a:schemeClr>
              </a:solidFill>
              <a:latin typeface="Corbel" panose="020B0503020204020204" pitchFamily="34" charset="0"/>
            </a:endParaRPr>
          </a:p>
        </p:txBody>
      </p:sp>
      <p:pic>
        <p:nvPicPr>
          <p:cNvPr id="4" name="圖片 3">
            <a:extLst>
              <a:ext uri="{FF2B5EF4-FFF2-40B4-BE49-F238E27FC236}">
                <a16:creationId xmlns:a16="http://schemas.microsoft.com/office/drawing/2014/main" xmlns="" id="{E3219990-C6FD-4781-B6CB-818ACFDE6D6F}"/>
              </a:ext>
            </a:extLst>
          </p:cNvPr>
          <p:cNvPicPr>
            <a:picLocks noChangeAspect="1"/>
          </p:cNvPicPr>
          <p:nvPr/>
        </p:nvPicPr>
        <p:blipFill>
          <a:blip r:embed="rId3" cstate="print"/>
          <a:stretch>
            <a:fillRect/>
          </a:stretch>
        </p:blipFill>
        <p:spPr>
          <a:xfrm>
            <a:off x="5091073" y="1261962"/>
            <a:ext cx="4052927" cy="4931875"/>
          </a:xfrm>
          <a:prstGeom prst="rect">
            <a:avLst/>
          </a:prstGeom>
        </p:spPr>
      </p:pic>
    </p:spTree>
    <p:extLst>
      <p:ext uri="{BB962C8B-B14F-4D97-AF65-F5344CB8AC3E}">
        <p14:creationId xmlns:p14="http://schemas.microsoft.com/office/powerpoint/2010/main" xmlns="" val="168492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xmlns="" id="{A5E56244-0673-4317-A45D-FF8041ECA4A1}"/>
              </a:ext>
            </a:extLst>
          </p:cNvPr>
          <p:cNvSpPr/>
          <p:nvPr/>
        </p:nvSpPr>
        <p:spPr>
          <a:xfrm>
            <a:off x="304909" y="288068"/>
            <a:ext cx="8489132" cy="400110"/>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2</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b="1" dirty="0">
                <a:solidFill>
                  <a:srgbClr val="E60000"/>
                </a:solidFill>
                <a:latin typeface="Calibri" panose="020F0502020204030204" pitchFamily="34" charset="0"/>
              </a:rPr>
              <a:t>Key vocabulary</a:t>
            </a:r>
            <a:endParaRPr lang="zh-TW" altLang="en-US" sz="2000" b="1" i="1" dirty="0">
              <a:solidFill>
                <a:srgbClr val="E60000"/>
              </a:solidFill>
              <a:latin typeface="Calibri" panose="020F0502020204030204" pitchFamily="34" charset="0"/>
              <a:cs typeface="Calibri" panose="020F0502020204030204" pitchFamily="34" charset="0"/>
            </a:endParaRPr>
          </a:p>
        </p:txBody>
      </p:sp>
      <p:sp>
        <p:nvSpPr>
          <p:cNvPr id="7" name="文字方塊 6">
            <a:extLst>
              <a:ext uri="{FF2B5EF4-FFF2-40B4-BE49-F238E27FC236}">
                <a16:creationId xmlns:a16="http://schemas.microsoft.com/office/drawing/2014/main" xmlns="" id="{B4A2556C-A9F0-4D04-9908-E65BB9446E2F}"/>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5f-p. 67</a:t>
            </a:r>
            <a:endParaRPr lang="zh-TW" altLang="en-US" sz="1200" b="1" dirty="0">
              <a:solidFill>
                <a:schemeClr val="tx1">
                  <a:lumMod val="50000"/>
                  <a:lumOff val="50000"/>
                </a:schemeClr>
              </a:solidFill>
              <a:latin typeface="Calibri" panose="020F0502020204030204" pitchFamily="34" charset="0"/>
            </a:endParaRPr>
          </a:p>
        </p:txBody>
      </p:sp>
      <p:sp>
        <p:nvSpPr>
          <p:cNvPr id="14" name="矩形 13">
            <a:extLst>
              <a:ext uri="{FF2B5EF4-FFF2-40B4-BE49-F238E27FC236}">
                <a16:creationId xmlns:a16="http://schemas.microsoft.com/office/drawing/2014/main" xmlns="" id="{02EBC5AD-8321-4D63-B7C5-A42D80958680}"/>
              </a:ext>
            </a:extLst>
          </p:cNvPr>
          <p:cNvSpPr/>
          <p:nvPr/>
        </p:nvSpPr>
        <p:spPr>
          <a:xfrm>
            <a:off x="304794" y="813511"/>
            <a:ext cx="8489133"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rPr>
              <a:t>a 	</a:t>
            </a:r>
            <a:r>
              <a:rPr lang="en-US" altLang="zh-TW" sz="2000" dirty="0">
                <a:latin typeface="Calibri" panose="020F0502020204030204" pitchFamily="34" charset="0"/>
              </a:rPr>
              <a:t>Read the sentences. The words in bold are used in</a:t>
            </a:r>
            <a:r>
              <a:rPr lang="zh-TW" altLang="en-US" sz="2000" dirty="0">
                <a:latin typeface="Calibri" panose="020F0502020204030204" pitchFamily="34" charset="0"/>
              </a:rPr>
              <a:t> </a:t>
            </a:r>
            <a:r>
              <a:rPr lang="en-US" altLang="zh-TW" sz="2000" dirty="0">
                <a:latin typeface="Calibri" panose="020F0502020204030204" pitchFamily="34" charset="0"/>
              </a:rPr>
              <a:t>the video. Guess the meaning of the words.</a:t>
            </a:r>
          </a:p>
        </p:txBody>
      </p:sp>
      <p:sp>
        <p:nvSpPr>
          <p:cNvPr id="4" name="矩形 3">
            <a:extLst>
              <a:ext uri="{FF2B5EF4-FFF2-40B4-BE49-F238E27FC236}">
                <a16:creationId xmlns:a16="http://schemas.microsoft.com/office/drawing/2014/main" xmlns="" id="{BF3C70E5-C2ED-4583-8EF1-B3DD59CDF2BC}"/>
              </a:ext>
            </a:extLst>
          </p:cNvPr>
          <p:cNvSpPr/>
          <p:nvPr/>
        </p:nvSpPr>
        <p:spPr>
          <a:xfrm>
            <a:off x="677537" y="1602586"/>
            <a:ext cx="8116390" cy="1938992"/>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1 	Sugar is a </a:t>
            </a:r>
            <a:r>
              <a:rPr lang="en-US" altLang="zh-TW" sz="2000" b="1" dirty="0">
                <a:latin typeface="Calibri" panose="020F0502020204030204" pitchFamily="34" charset="0"/>
              </a:rPr>
              <a:t>major</a:t>
            </a:r>
            <a:r>
              <a:rPr lang="en-US" altLang="zh-TW" sz="2000" dirty="0">
                <a:latin typeface="Calibri" panose="020F0502020204030204" pitchFamily="34" charset="0"/>
              </a:rPr>
              <a:t> cause of people’s problems</a:t>
            </a:r>
            <a:r>
              <a:rPr lang="zh-TW" altLang="en-US" sz="2000" dirty="0">
                <a:latin typeface="Calibri" panose="020F0502020204030204" pitchFamily="34" charset="0"/>
              </a:rPr>
              <a:t> </a:t>
            </a:r>
            <a:r>
              <a:rPr lang="en-US" altLang="zh-TW" sz="2000" dirty="0">
                <a:latin typeface="Calibri" panose="020F0502020204030204" pitchFamily="34" charset="0"/>
              </a:rPr>
              <a:t>with their teeth.</a:t>
            </a:r>
          </a:p>
          <a:p>
            <a:pPr marL="363538" indent="-363538">
              <a:spcBef>
                <a:spcPts val="600"/>
              </a:spcBef>
            </a:pPr>
            <a:r>
              <a:rPr lang="en-US" altLang="zh-TW" sz="2000" dirty="0">
                <a:latin typeface="Calibri" panose="020F0502020204030204" pitchFamily="34" charset="0"/>
              </a:rPr>
              <a:t>2 	Some snakes have </a:t>
            </a:r>
            <a:r>
              <a:rPr lang="en-US" altLang="zh-TW" sz="2000" b="1" dirty="0">
                <a:latin typeface="Calibri" panose="020F0502020204030204" pitchFamily="34" charset="0"/>
              </a:rPr>
              <a:t>poison</a:t>
            </a:r>
            <a:r>
              <a:rPr lang="en-US" altLang="zh-TW" sz="2000" dirty="0">
                <a:latin typeface="Calibri" panose="020F0502020204030204" pitchFamily="34" charset="0"/>
              </a:rPr>
              <a:t> in their teeth.</a:t>
            </a:r>
          </a:p>
          <a:p>
            <a:pPr marL="363538" indent="-363538">
              <a:spcBef>
                <a:spcPts val="600"/>
              </a:spcBef>
            </a:pPr>
            <a:r>
              <a:rPr lang="en-US" altLang="zh-TW" sz="2000" dirty="0">
                <a:latin typeface="Calibri" panose="020F0502020204030204" pitchFamily="34" charset="0"/>
              </a:rPr>
              <a:t>3 	Check the </a:t>
            </a:r>
            <a:r>
              <a:rPr lang="en-US" altLang="zh-TW" sz="2000" b="1" dirty="0">
                <a:latin typeface="Calibri" panose="020F0502020204030204" pitchFamily="34" charset="0"/>
              </a:rPr>
              <a:t>regulations</a:t>
            </a:r>
            <a:r>
              <a:rPr lang="en-US" altLang="zh-TW" sz="2000" dirty="0">
                <a:latin typeface="Calibri" panose="020F0502020204030204" pitchFamily="34" charset="0"/>
              </a:rPr>
              <a:t> before you enter the</a:t>
            </a:r>
            <a:r>
              <a:rPr lang="zh-TW" altLang="en-US" sz="2000" dirty="0">
                <a:latin typeface="Calibri" panose="020F0502020204030204" pitchFamily="34" charset="0"/>
              </a:rPr>
              <a:t> </a:t>
            </a:r>
            <a:r>
              <a:rPr lang="en-US" altLang="zh-TW" sz="2000" dirty="0">
                <a:latin typeface="Calibri" panose="020F0502020204030204" pitchFamily="34" charset="0"/>
              </a:rPr>
              <a:t>competition.</a:t>
            </a:r>
          </a:p>
          <a:p>
            <a:pPr marL="363538" indent="-363538">
              <a:spcBef>
                <a:spcPts val="600"/>
              </a:spcBef>
            </a:pPr>
            <a:r>
              <a:rPr lang="en-US" altLang="zh-TW" sz="2000" dirty="0">
                <a:latin typeface="Calibri" panose="020F0502020204030204" pitchFamily="34" charset="0"/>
              </a:rPr>
              <a:t>4 	Lots of people go to the dentist </a:t>
            </a:r>
            <a:r>
              <a:rPr lang="en-US" altLang="zh-TW" sz="2000" b="1" dirty="0">
                <a:latin typeface="Calibri" panose="020F0502020204030204" pitchFamily="34" charset="0"/>
              </a:rPr>
              <a:t>annually</a:t>
            </a:r>
            <a:r>
              <a:rPr lang="en-US" altLang="zh-TW" sz="2000" dirty="0">
                <a:latin typeface="Calibri" panose="020F0502020204030204" pitchFamily="34" charset="0"/>
              </a:rPr>
              <a:t>.</a:t>
            </a:r>
          </a:p>
          <a:p>
            <a:pPr marL="363538" indent="-363538">
              <a:spcBef>
                <a:spcPts val="600"/>
              </a:spcBef>
            </a:pPr>
            <a:r>
              <a:rPr lang="en-US" altLang="zh-TW" sz="2000" dirty="0">
                <a:latin typeface="Calibri" panose="020F0502020204030204" pitchFamily="34" charset="0"/>
              </a:rPr>
              <a:t>5 	If you feel nervous, </a:t>
            </a:r>
            <a:r>
              <a:rPr lang="en-US" altLang="zh-TW" sz="2000" b="1" dirty="0">
                <a:latin typeface="Calibri" panose="020F0502020204030204" pitchFamily="34" charset="0"/>
              </a:rPr>
              <a:t>breathe</a:t>
            </a:r>
            <a:r>
              <a:rPr lang="en-US" altLang="zh-TW" sz="2000" dirty="0">
                <a:latin typeface="Calibri" panose="020F0502020204030204" pitchFamily="34" charset="0"/>
              </a:rPr>
              <a:t> in and out slowly.</a:t>
            </a:r>
            <a:endParaRPr lang="zh-TW" altLang="en-US" sz="2000" dirty="0">
              <a:latin typeface="Calibri" panose="020F0502020204030204" pitchFamily="34" charset="0"/>
            </a:endParaRPr>
          </a:p>
        </p:txBody>
      </p:sp>
      <p:sp>
        <p:nvSpPr>
          <p:cNvPr id="15" name="矩形 14">
            <a:extLst>
              <a:ext uri="{FF2B5EF4-FFF2-40B4-BE49-F238E27FC236}">
                <a16:creationId xmlns:a16="http://schemas.microsoft.com/office/drawing/2014/main" xmlns="" id="{000D1EAF-1B4F-49D6-99FD-D7E98B757F53}"/>
              </a:ext>
            </a:extLst>
          </p:cNvPr>
          <p:cNvSpPr/>
          <p:nvPr/>
        </p:nvSpPr>
        <p:spPr>
          <a:xfrm>
            <a:off x="304794" y="3668649"/>
            <a:ext cx="8489133" cy="400110"/>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rPr>
              <a:t>b 	</a:t>
            </a:r>
            <a:r>
              <a:rPr lang="en-US" altLang="zh-TW" sz="2000" dirty="0">
                <a:latin typeface="Calibri" panose="020F0502020204030204" pitchFamily="34" charset="0"/>
              </a:rPr>
              <a:t>Match the words in bold in Exercise 2a with</a:t>
            </a:r>
            <a:r>
              <a:rPr lang="zh-TW" altLang="en-US" sz="2000" dirty="0">
                <a:latin typeface="Calibri" panose="020F0502020204030204" pitchFamily="34" charset="0"/>
              </a:rPr>
              <a:t> </a:t>
            </a:r>
            <a:r>
              <a:rPr lang="en-US" altLang="zh-TW" sz="2000" dirty="0">
                <a:latin typeface="Calibri" panose="020F0502020204030204" pitchFamily="34" charset="0"/>
              </a:rPr>
              <a:t>these definitions.</a:t>
            </a:r>
          </a:p>
        </p:txBody>
      </p:sp>
      <p:sp>
        <p:nvSpPr>
          <p:cNvPr id="5" name="矩形 4">
            <a:extLst>
              <a:ext uri="{FF2B5EF4-FFF2-40B4-BE49-F238E27FC236}">
                <a16:creationId xmlns:a16="http://schemas.microsoft.com/office/drawing/2014/main" xmlns="" id="{ED924450-9D5C-4039-A910-E8EB2DF8C859}"/>
              </a:ext>
            </a:extLst>
          </p:cNvPr>
          <p:cNvSpPr/>
          <p:nvPr/>
        </p:nvSpPr>
        <p:spPr>
          <a:xfrm>
            <a:off x="677536" y="4118160"/>
            <a:ext cx="8116389" cy="1938992"/>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a 	something that can kill you if you eat or</a:t>
            </a:r>
            <a:r>
              <a:rPr lang="zh-TW" altLang="en-US" sz="2000" dirty="0">
                <a:latin typeface="Calibri" panose="020F0502020204030204" pitchFamily="34" charset="0"/>
              </a:rPr>
              <a:t> </a:t>
            </a:r>
            <a:r>
              <a:rPr lang="en-US" altLang="zh-TW" sz="2000" dirty="0">
                <a:latin typeface="Calibri" panose="020F0502020204030204" pitchFamily="34" charset="0"/>
              </a:rPr>
              <a:t>drink it</a:t>
            </a:r>
          </a:p>
          <a:p>
            <a:pPr marL="363538" indent="-363538">
              <a:spcBef>
                <a:spcPts val="600"/>
              </a:spcBef>
            </a:pPr>
            <a:r>
              <a:rPr lang="en-US" altLang="zh-TW" sz="2000" dirty="0">
                <a:latin typeface="Calibri" panose="020F0502020204030204" pitchFamily="34" charset="0"/>
              </a:rPr>
              <a:t>b 	every year</a:t>
            </a:r>
          </a:p>
          <a:p>
            <a:pPr marL="363538" indent="-363538">
              <a:spcBef>
                <a:spcPts val="600"/>
              </a:spcBef>
            </a:pPr>
            <a:r>
              <a:rPr lang="en-US" altLang="zh-TW" sz="2000" dirty="0">
                <a:latin typeface="Calibri" panose="020F0502020204030204" pitchFamily="34" charset="0"/>
              </a:rPr>
              <a:t>c 	take air into your lungs</a:t>
            </a:r>
          </a:p>
          <a:p>
            <a:pPr marL="363538" indent="-363538">
              <a:spcBef>
                <a:spcPts val="600"/>
              </a:spcBef>
            </a:pPr>
            <a:r>
              <a:rPr lang="en-US" altLang="zh-TW" sz="2000" dirty="0">
                <a:latin typeface="Calibri" panose="020F0502020204030204" pitchFamily="34" charset="0"/>
              </a:rPr>
              <a:t>d 	official rules</a:t>
            </a:r>
          </a:p>
          <a:p>
            <a:pPr marL="363538" indent="-363538">
              <a:spcBef>
                <a:spcPts val="600"/>
              </a:spcBef>
            </a:pPr>
            <a:r>
              <a:rPr lang="en-US" altLang="zh-TW" sz="2000" dirty="0">
                <a:latin typeface="Calibri" panose="020F0502020204030204" pitchFamily="34" charset="0"/>
              </a:rPr>
              <a:t>e 	important, big</a:t>
            </a:r>
            <a:endParaRPr lang="zh-TW" altLang="en-US" sz="2000" dirty="0">
              <a:latin typeface="Calibri" panose="020F0502020204030204" pitchFamily="34" charset="0"/>
            </a:endParaRPr>
          </a:p>
        </p:txBody>
      </p:sp>
      <p:sp>
        <p:nvSpPr>
          <p:cNvPr id="16" name="矩形 15">
            <a:extLst>
              <a:ext uri="{FF2B5EF4-FFF2-40B4-BE49-F238E27FC236}">
                <a16:creationId xmlns:a16="http://schemas.microsoft.com/office/drawing/2014/main" xmlns="" id="{5120BDE7-6E08-41D2-B8F9-73CB73316929}"/>
              </a:ext>
            </a:extLst>
          </p:cNvPr>
          <p:cNvSpPr/>
          <p:nvPr/>
        </p:nvSpPr>
        <p:spPr>
          <a:xfrm>
            <a:off x="426277" y="4094714"/>
            <a:ext cx="352982" cy="1989006"/>
          </a:xfrm>
          <a:prstGeom prst="rect">
            <a:avLst/>
          </a:prstGeom>
        </p:spPr>
        <p:txBody>
          <a:bodyPr wrap="none">
            <a:spAutoFit/>
          </a:bodyPr>
          <a:lstStyle/>
          <a:p>
            <a:pPr>
              <a:lnSpc>
                <a:spcPts val="3000"/>
              </a:lnSpc>
            </a:pPr>
            <a:r>
              <a:rPr lang="en-US" altLang="zh-TW" b="1" dirty="0">
                <a:solidFill>
                  <a:srgbClr val="FF0066"/>
                </a:solidFill>
                <a:latin typeface="Segoe Print" panose="02000600000000000000" pitchFamily="2" charset="0"/>
              </a:rPr>
              <a:t>2</a:t>
            </a:r>
          </a:p>
          <a:p>
            <a:pPr>
              <a:lnSpc>
                <a:spcPts val="3000"/>
              </a:lnSpc>
            </a:pPr>
            <a:r>
              <a:rPr lang="en-US" altLang="zh-TW" b="1" dirty="0">
                <a:solidFill>
                  <a:srgbClr val="FF0066"/>
                </a:solidFill>
                <a:latin typeface="Segoe Print" panose="02000600000000000000" pitchFamily="2" charset="0"/>
              </a:rPr>
              <a:t>4</a:t>
            </a:r>
          </a:p>
          <a:p>
            <a:pPr>
              <a:lnSpc>
                <a:spcPts val="3000"/>
              </a:lnSpc>
            </a:pPr>
            <a:r>
              <a:rPr lang="en-US" altLang="zh-TW" b="1" dirty="0">
                <a:solidFill>
                  <a:srgbClr val="FF0066"/>
                </a:solidFill>
                <a:latin typeface="Segoe Print" panose="02000600000000000000" pitchFamily="2" charset="0"/>
              </a:rPr>
              <a:t>5</a:t>
            </a:r>
          </a:p>
          <a:p>
            <a:pPr>
              <a:lnSpc>
                <a:spcPts val="3000"/>
              </a:lnSpc>
            </a:pPr>
            <a:r>
              <a:rPr lang="en-US" altLang="zh-TW" b="1" dirty="0">
                <a:solidFill>
                  <a:srgbClr val="FF0066"/>
                </a:solidFill>
                <a:latin typeface="Segoe Print" panose="02000600000000000000" pitchFamily="2" charset="0"/>
              </a:rPr>
              <a:t>3</a:t>
            </a:r>
          </a:p>
          <a:p>
            <a:pPr>
              <a:lnSpc>
                <a:spcPts val="3000"/>
              </a:lnSpc>
            </a:pPr>
            <a:r>
              <a:rPr lang="en-US" altLang="zh-TW" b="1" dirty="0">
                <a:solidFill>
                  <a:srgbClr val="FF0066"/>
                </a:solidFill>
                <a:latin typeface="Segoe Print" panose="02000600000000000000" pitchFamily="2" charset="0"/>
              </a:rPr>
              <a:t>1</a:t>
            </a:r>
            <a:endParaRPr lang="zh-TW" altLang="en-US" b="1" dirty="0">
              <a:solidFill>
                <a:srgbClr val="FF0066"/>
              </a:solidFill>
              <a:latin typeface="Segoe Print" panose="02000600000000000000" pitchFamily="2" charset="0"/>
            </a:endParaRPr>
          </a:p>
        </p:txBody>
      </p:sp>
    </p:spTree>
    <p:extLst>
      <p:ext uri="{BB962C8B-B14F-4D97-AF65-F5344CB8AC3E}">
        <p14:creationId xmlns:p14="http://schemas.microsoft.com/office/powerpoint/2010/main" xmlns="" val="197475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xEl>
                                              <p:pRg st="4" end="4"/>
                                            </p:txEl>
                                          </p:spTgt>
                                        </p:tgtEl>
                                        <p:attrNameLst>
                                          <p:attrName>style.visibility</p:attrName>
                                        </p:attrNameLst>
                                      </p:cBhvr>
                                      <p:to>
                                        <p:strVal val="visible"/>
                                      </p:to>
                                    </p:set>
                                    <p:animEffect transition="in" filter="wipe(left)">
                                      <p:cBhvr>
                                        <p:cTn id="7" dur="500"/>
                                        <p:tgtEl>
                                          <p:spTgt spid="16">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wipe(left)">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xEl>
                                              <p:pRg st="3" end="3"/>
                                            </p:txEl>
                                          </p:spTgt>
                                        </p:tgtEl>
                                        <p:attrNameLst>
                                          <p:attrName>style.visibility</p:attrName>
                                        </p:attrNameLst>
                                      </p:cBhvr>
                                      <p:to>
                                        <p:strVal val="visible"/>
                                      </p:to>
                                    </p:set>
                                    <p:animEffect transition="in" filter="wipe(left)">
                                      <p:cBhvr>
                                        <p:cTn id="17" dur="500"/>
                                        <p:tgtEl>
                                          <p:spTgt spid="1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
                                            <p:txEl>
                                              <p:pRg st="1" end="1"/>
                                            </p:txEl>
                                          </p:spTgt>
                                        </p:tgtEl>
                                        <p:attrNameLst>
                                          <p:attrName>style.visibility</p:attrName>
                                        </p:attrNameLst>
                                      </p:cBhvr>
                                      <p:to>
                                        <p:strVal val="visible"/>
                                      </p:to>
                                    </p:set>
                                    <p:animEffect transition="in" filter="wipe(left)">
                                      <p:cBhvr>
                                        <p:cTn id="22" dur="500"/>
                                        <p:tgtEl>
                                          <p:spTgt spid="1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
                                            <p:txEl>
                                              <p:pRg st="2" end="2"/>
                                            </p:txEl>
                                          </p:spTgt>
                                        </p:tgtEl>
                                        <p:attrNameLst>
                                          <p:attrName>style.visibility</p:attrName>
                                        </p:attrNameLst>
                                      </p:cBhvr>
                                      <p:to>
                                        <p:strVal val="visible"/>
                                      </p:to>
                                    </p:set>
                                    <p:animEffect transition="in" filter="wipe(left)">
                                      <p:cBhvr>
                                        <p:cTn id="27"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7C8247C5-B96C-435F-89C2-E01F03B5B1BD}"/>
              </a:ext>
            </a:extLst>
          </p:cNvPr>
          <p:cNvSpPr/>
          <p:nvPr/>
        </p:nvSpPr>
        <p:spPr>
          <a:xfrm>
            <a:off x="304909" y="930326"/>
            <a:ext cx="8577834"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3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Watch the first part of the video (0.00– 0.42) with the sound OFF. Discuss the questions.</a:t>
            </a:r>
            <a:endParaRPr lang="zh-TW" altLang="en-US" sz="2000" dirty="0">
              <a:latin typeface="Calibri" panose="020F0502020204030204" pitchFamily="34" charset="0"/>
              <a:cs typeface="Calibri" panose="020F0502020204030204" pitchFamily="34" charset="0"/>
            </a:endParaRPr>
          </a:p>
        </p:txBody>
      </p:sp>
      <p:sp>
        <p:nvSpPr>
          <p:cNvPr id="10" name="矩形 9">
            <a:extLst>
              <a:ext uri="{FF2B5EF4-FFF2-40B4-BE49-F238E27FC236}">
                <a16:creationId xmlns:a16="http://schemas.microsoft.com/office/drawing/2014/main" xmlns="" id="{DCD08127-8CE7-464E-A5BF-71896374D998}"/>
              </a:ext>
            </a:extLst>
          </p:cNvPr>
          <p:cNvSpPr/>
          <p:nvPr/>
        </p:nvSpPr>
        <p:spPr>
          <a:xfrm>
            <a:off x="327486" y="250719"/>
            <a:ext cx="8466556"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While you watch</a:t>
            </a:r>
            <a:endParaRPr lang="zh-TW" altLang="en-US" sz="3200" dirty="0">
              <a:solidFill>
                <a:srgbClr val="E60000"/>
              </a:solidFill>
              <a:latin typeface="Calibri" panose="020F0502020204030204" pitchFamily="34" charset="0"/>
            </a:endParaRPr>
          </a:p>
        </p:txBody>
      </p:sp>
      <p:sp>
        <p:nvSpPr>
          <p:cNvPr id="8" name="文字方塊 7">
            <a:extLst>
              <a:ext uri="{FF2B5EF4-FFF2-40B4-BE49-F238E27FC236}">
                <a16:creationId xmlns:a16="http://schemas.microsoft.com/office/drawing/2014/main" xmlns="" id="{D0BC108C-44EC-4967-BF80-FC1BBF780745}"/>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5f-p. 67</a:t>
            </a:r>
            <a:endParaRPr lang="zh-TW" altLang="en-US" sz="1200" b="1" dirty="0">
              <a:solidFill>
                <a:schemeClr val="tx1">
                  <a:lumMod val="50000"/>
                  <a:lumOff val="50000"/>
                </a:schemeClr>
              </a:solidFill>
              <a:latin typeface="Calibri" panose="020F0502020204030204" pitchFamily="34" charset="0"/>
            </a:endParaRPr>
          </a:p>
        </p:txBody>
      </p:sp>
      <p:sp>
        <p:nvSpPr>
          <p:cNvPr id="2" name="矩形 1">
            <a:extLst>
              <a:ext uri="{FF2B5EF4-FFF2-40B4-BE49-F238E27FC236}">
                <a16:creationId xmlns:a16="http://schemas.microsoft.com/office/drawing/2014/main" xmlns="" id="{B233C075-00CF-46F6-A5E6-30D99A608559}"/>
              </a:ext>
            </a:extLst>
          </p:cNvPr>
          <p:cNvSpPr/>
          <p:nvPr/>
        </p:nvSpPr>
        <p:spPr>
          <a:xfrm>
            <a:off x="664432" y="1727283"/>
            <a:ext cx="8129609" cy="1169551"/>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1 	Which country are the people in?</a:t>
            </a:r>
          </a:p>
          <a:p>
            <a:pPr marL="363538" indent="-363538">
              <a:spcBef>
                <a:spcPts val="600"/>
              </a:spcBef>
            </a:pPr>
            <a:r>
              <a:rPr lang="en-US" altLang="zh-TW" sz="2000" dirty="0">
                <a:latin typeface="Calibri" panose="020F0502020204030204" pitchFamily="34" charset="0"/>
              </a:rPr>
              <a:t>2 	What kind of food can you see?</a:t>
            </a:r>
          </a:p>
          <a:p>
            <a:pPr marL="363538" indent="-363538">
              <a:spcBef>
                <a:spcPts val="600"/>
              </a:spcBef>
            </a:pPr>
            <a:r>
              <a:rPr lang="en-US" altLang="zh-TW" sz="2000" dirty="0">
                <a:latin typeface="Calibri" panose="020F0502020204030204" pitchFamily="34" charset="0"/>
              </a:rPr>
              <a:t>3 	What do you think could be dangerous about this food?</a:t>
            </a:r>
            <a:endParaRPr lang="zh-TW" altLang="en-US" sz="2000" dirty="0">
              <a:latin typeface="Calibri" panose="020F0502020204030204" pitchFamily="34" charset="0"/>
            </a:endParaRPr>
          </a:p>
        </p:txBody>
      </p:sp>
      <p:sp>
        <p:nvSpPr>
          <p:cNvPr id="15" name="矩形 14">
            <a:extLst>
              <a:ext uri="{FF2B5EF4-FFF2-40B4-BE49-F238E27FC236}">
                <a16:creationId xmlns:a16="http://schemas.microsoft.com/office/drawing/2014/main" xmlns="" id="{254F8CF1-C768-4165-B7F9-10E3ED68027D}"/>
              </a:ext>
            </a:extLst>
          </p:cNvPr>
          <p:cNvSpPr/>
          <p:nvPr/>
        </p:nvSpPr>
        <p:spPr>
          <a:xfrm>
            <a:off x="304909" y="3041580"/>
            <a:ext cx="8577834"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4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Watch the first part of the video again with the sound ON. Check your ideas from Exercise 1 and find out the name of the food.</a:t>
            </a:r>
            <a:endParaRPr lang="zh-TW" altLang="en-US" sz="2000" dirty="0">
              <a:latin typeface="Calibri" panose="020F0502020204030204" pitchFamily="34" charset="0"/>
              <a:cs typeface="Calibri" panose="020F0502020204030204" pitchFamily="34" charset="0"/>
            </a:endParaRPr>
          </a:p>
        </p:txBody>
      </p:sp>
      <p:sp>
        <p:nvSpPr>
          <p:cNvPr id="17" name="矩形 16">
            <a:extLst>
              <a:ext uri="{FF2B5EF4-FFF2-40B4-BE49-F238E27FC236}">
                <a16:creationId xmlns:a16="http://schemas.microsoft.com/office/drawing/2014/main" xmlns="" id="{3CB1366E-FB89-464C-89AF-D538BB41E3A3}"/>
              </a:ext>
            </a:extLst>
          </p:cNvPr>
          <p:cNvSpPr/>
          <p:nvPr/>
        </p:nvSpPr>
        <p:spPr>
          <a:xfrm>
            <a:off x="752697" y="3764604"/>
            <a:ext cx="7428266" cy="923330"/>
          </a:xfrm>
          <a:prstGeom prst="rect">
            <a:avLst/>
          </a:prstGeom>
        </p:spPr>
        <p:txBody>
          <a:bodyPr wrap="square">
            <a:spAutoFit/>
          </a:bodyPr>
          <a:lstStyle/>
          <a:p>
            <a:pPr marL="360363" indent="-360363"/>
            <a:r>
              <a:rPr lang="en-US" altLang="zh-TW" b="1" dirty="0">
                <a:solidFill>
                  <a:srgbClr val="FF0066"/>
                </a:solidFill>
                <a:latin typeface="Segoe Print" panose="02000600000000000000" pitchFamily="2" charset="0"/>
              </a:rPr>
              <a:t>1 	Japan</a:t>
            </a:r>
          </a:p>
          <a:p>
            <a:pPr marL="360363" indent="-360363"/>
            <a:r>
              <a:rPr lang="en-US" altLang="zh-TW" b="1" dirty="0">
                <a:solidFill>
                  <a:srgbClr val="FF0066"/>
                </a:solidFill>
                <a:latin typeface="Segoe Print" panose="02000600000000000000" pitchFamily="2" charset="0"/>
              </a:rPr>
              <a:t>2 	puffer fish, or </a:t>
            </a:r>
            <a:r>
              <a:rPr lang="en-US" altLang="zh-TW" b="1" dirty="0" err="1">
                <a:solidFill>
                  <a:srgbClr val="FF0066"/>
                </a:solidFill>
                <a:latin typeface="Segoe Print" panose="02000600000000000000" pitchFamily="2" charset="0"/>
              </a:rPr>
              <a:t>fugu</a:t>
            </a:r>
            <a:endParaRPr lang="en-US" altLang="zh-TW" b="1" dirty="0">
              <a:solidFill>
                <a:srgbClr val="FF0066"/>
              </a:solidFill>
              <a:latin typeface="Segoe Print" panose="02000600000000000000" pitchFamily="2" charset="0"/>
            </a:endParaRPr>
          </a:p>
          <a:p>
            <a:pPr marL="360363" indent="-360363"/>
            <a:r>
              <a:rPr lang="en-US" altLang="zh-TW" b="1" dirty="0">
                <a:solidFill>
                  <a:srgbClr val="FF0066"/>
                </a:solidFill>
                <a:latin typeface="Segoe Print" panose="02000600000000000000" pitchFamily="2" charset="0"/>
              </a:rPr>
              <a:t>3 	It’s poisonous unless properly prepared.</a:t>
            </a:r>
            <a:endParaRPr lang="zh-TW" altLang="en-US" b="1" dirty="0">
              <a:solidFill>
                <a:srgbClr val="FF0066"/>
              </a:solidFill>
              <a:latin typeface="Segoe Print" panose="02000600000000000000" pitchFamily="2" charset="0"/>
            </a:endParaRPr>
          </a:p>
        </p:txBody>
      </p:sp>
      <p:pic>
        <p:nvPicPr>
          <p:cNvPr id="27650" name="Picture 2">
            <a:hlinkClick r:id="rId2" action="ppaction://hlinkfile"/>
          </p:cNvPr>
          <p:cNvPicPr>
            <a:picLocks noChangeAspect="1" noChangeArrowheads="1"/>
          </p:cNvPicPr>
          <p:nvPr/>
        </p:nvPicPr>
        <p:blipFill>
          <a:blip r:embed="rId3" cstate="print"/>
          <a:srcRect/>
          <a:stretch>
            <a:fillRect/>
          </a:stretch>
        </p:blipFill>
        <p:spPr bwMode="auto">
          <a:xfrm>
            <a:off x="1975989" y="1331244"/>
            <a:ext cx="873057" cy="235054"/>
          </a:xfrm>
          <a:prstGeom prst="rect">
            <a:avLst/>
          </a:prstGeom>
          <a:noFill/>
          <a:ln w="9525">
            <a:noFill/>
            <a:miter lim="800000"/>
            <a:headEnd/>
            <a:tailEnd/>
          </a:ln>
        </p:spPr>
      </p:pic>
      <p:sp>
        <p:nvSpPr>
          <p:cNvPr id="22" name="矩形 21">
            <a:extLst>
              <a:ext uri="{FF2B5EF4-FFF2-40B4-BE49-F238E27FC236}">
                <a16:creationId xmlns:a16="http://schemas.microsoft.com/office/drawing/2014/main" xmlns="" id="{650F69CA-814A-43CC-B62E-6FA693F63D8A}"/>
              </a:ext>
            </a:extLst>
          </p:cNvPr>
          <p:cNvSpPr/>
          <p:nvPr/>
        </p:nvSpPr>
        <p:spPr>
          <a:xfrm>
            <a:off x="295181" y="4767782"/>
            <a:ext cx="8442484" cy="1015663"/>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5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Watch the second part of the video (0.43–1.43) with the sound OFF. What do you think the diners (Tom and Aki) and the chef are saying to each other? Then watch with the sound ON and check your ideas.</a:t>
            </a:r>
            <a:endParaRPr lang="zh-TW" altLang="en-US" sz="2000" dirty="0">
              <a:latin typeface="Calibri" panose="020F0502020204030204" pitchFamily="34" charset="0"/>
              <a:cs typeface="Calibri" panose="020F0502020204030204" pitchFamily="34" charset="0"/>
            </a:endParaRPr>
          </a:p>
        </p:txBody>
      </p:sp>
      <p:sp>
        <p:nvSpPr>
          <p:cNvPr id="23" name="矩形 22">
            <a:extLst>
              <a:ext uri="{FF2B5EF4-FFF2-40B4-BE49-F238E27FC236}">
                <a16:creationId xmlns:a16="http://schemas.microsoft.com/office/drawing/2014/main" xmlns="" id="{3CB1366E-FB89-464C-89AF-D538BB41E3A3}"/>
              </a:ext>
            </a:extLst>
          </p:cNvPr>
          <p:cNvSpPr/>
          <p:nvPr/>
        </p:nvSpPr>
        <p:spPr>
          <a:xfrm>
            <a:off x="788365" y="5804170"/>
            <a:ext cx="7428266" cy="369332"/>
          </a:xfrm>
          <a:prstGeom prst="rect">
            <a:avLst/>
          </a:prstGeom>
        </p:spPr>
        <p:txBody>
          <a:bodyPr wrap="square">
            <a:spAutoFit/>
          </a:bodyPr>
          <a:lstStyle/>
          <a:p>
            <a:r>
              <a:rPr lang="en-US" altLang="zh-TW" b="1" dirty="0">
                <a:solidFill>
                  <a:srgbClr val="FF0066"/>
                </a:solidFill>
                <a:latin typeface="Segoe Print" panose="02000600000000000000" pitchFamily="2" charset="0"/>
              </a:rPr>
              <a:t>Students’ own answers</a:t>
            </a:r>
            <a:endParaRPr lang="zh-TW" altLang="en-US" b="1" dirty="0">
              <a:solidFill>
                <a:srgbClr val="FF0066"/>
              </a:solidFill>
              <a:latin typeface="Segoe Print" panose="02000600000000000000" pitchFamily="2" charset="0"/>
            </a:endParaRPr>
          </a:p>
        </p:txBody>
      </p:sp>
      <p:pic>
        <p:nvPicPr>
          <p:cNvPr id="13" name="Picture 2">
            <a:hlinkClick r:id="rId2" action="ppaction://hlinkfile"/>
            <a:extLst>
              <a:ext uri="{FF2B5EF4-FFF2-40B4-BE49-F238E27FC236}">
                <a16:creationId xmlns:a16="http://schemas.microsoft.com/office/drawing/2014/main" xmlns="" id="{96C4719F-6139-4932-B42C-1E1C319A7942}"/>
              </a:ext>
            </a:extLst>
          </p:cNvPr>
          <p:cNvPicPr>
            <a:picLocks noChangeAspect="1" noChangeArrowheads="1"/>
          </p:cNvPicPr>
          <p:nvPr/>
        </p:nvPicPr>
        <p:blipFill>
          <a:blip r:embed="rId3" cstate="print"/>
          <a:srcRect/>
          <a:stretch>
            <a:fillRect/>
          </a:stretch>
        </p:blipFill>
        <p:spPr bwMode="auto">
          <a:xfrm>
            <a:off x="6076950" y="3444035"/>
            <a:ext cx="873057" cy="235054"/>
          </a:xfrm>
          <a:prstGeom prst="rect">
            <a:avLst/>
          </a:prstGeom>
          <a:noFill/>
          <a:ln w="9525">
            <a:noFill/>
            <a:miter lim="800000"/>
            <a:headEnd/>
            <a:tailEnd/>
          </a:ln>
        </p:spPr>
      </p:pic>
      <p:pic>
        <p:nvPicPr>
          <p:cNvPr id="14" name="Picture 2">
            <a:hlinkClick r:id="rId2" action="ppaction://hlinkfile"/>
            <a:extLst>
              <a:ext uri="{FF2B5EF4-FFF2-40B4-BE49-F238E27FC236}">
                <a16:creationId xmlns:a16="http://schemas.microsoft.com/office/drawing/2014/main" xmlns="" id="{877EA03C-E3EA-4B3A-B6E0-063B99F4BADD}"/>
              </a:ext>
            </a:extLst>
          </p:cNvPr>
          <p:cNvPicPr>
            <a:picLocks noChangeAspect="1" noChangeArrowheads="1"/>
          </p:cNvPicPr>
          <p:nvPr/>
        </p:nvPicPr>
        <p:blipFill>
          <a:blip r:embed="rId3" cstate="print"/>
          <a:srcRect/>
          <a:stretch>
            <a:fillRect/>
          </a:stretch>
        </p:blipFill>
        <p:spPr bwMode="auto">
          <a:xfrm>
            <a:off x="6338206" y="5472191"/>
            <a:ext cx="873057" cy="235054"/>
          </a:xfrm>
          <a:prstGeom prst="rect">
            <a:avLst/>
          </a:prstGeom>
          <a:noFill/>
          <a:ln w="9525">
            <a:noFill/>
            <a:miter lim="800000"/>
            <a:headEnd/>
            <a:tailEnd/>
          </a:ln>
        </p:spPr>
      </p:pic>
      <p:sp>
        <p:nvSpPr>
          <p:cNvPr id="16" name="TextBox 15"/>
          <p:cNvSpPr txBox="1"/>
          <p:nvPr/>
        </p:nvSpPr>
        <p:spPr>
          <a:xfrm>
            <a:off x="3763108" y="246185"/>
            <a:ext cx="1125415" cy="369332"/>
          </a:xfrm>
          <a:prstGeom prst="rect">
            <a:avLst/>
          </a:prstGeom>
          <a:noFill/>
        </p:spPr>
        <p:txBody>
          <a:bodyPr wrap="square" rtlCol="0">
            <a:spAutoFit/>
          </a:bodyPr>
          <a:lstStyle/>
          <a:p>
            <a:r>
              <a:rPr lang="en-US" dirty="0" smtClean="0">
                <a:hlinkClick r:id="rId2" action="ppaction://hlinkfile"/>
              </a:rPr>
              <a:t>Vide 5.1</a:t>
            </a:r>
            <a:endParaRPr lang="en-US" dirty="0"/>
          </a:p>
        </p:txBody>
      </p:sp>
    </p:spTree>
    <p:extLst>
      <p:ext uri="{BB962C8B-B14F-4D97-AF65-F5344CB8AC3E}">
        <p14:creationId xmlns:p14="http://schemas.microsoft.com/office/powerpoint/2010/main" xmlns="" val="255599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left)">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wipe(left)">
                                      <p:cBhvr>
                                        <p:cTn id="12" dur="50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animEffect transition="in" filter="wipe(left)">
                                      <p:cBhvr>
                                        <p:cTn id="17" dur="500"/>
                                        <p:tgtEl>
                                          <p:spTgt spid="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
                                            <p:txEl>
                                              <p:pRg st="0" end="0"/>
                                            </p:txEl>
                                          </p:spTgt>
                                        </p:tgtEl>
                                        <p:attrNameLst>
                                          <p:attrName>style.visibility</p:attrName>
                                        </p:attrNameLst>
                                      </p:cBhvr>
                                      <p:to>
                                        <p:strVal val="visible"/>
                                      </p:to>
                                    </p:set>
                                    <p:animEffect transition="in" filter="wipe(left)">
                                      <p:cBhvr>
                                        <p:cTn id="22"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7C8247C5-B96C-435F-89C2-E01F03B5B1BD}"/>
              </a:ext>
            </a:extLst>
          </p:cNvPr>
          <p:cNvSpPr/>
          <p:nvPr/>
        </p:nvSpPr>
        <p:spPr>
          <a:xfrm>
            <a:off x="304909" y="332013"/>
            <a:ext cx="8442484"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6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Watch the whole video. Choose the correct option to complete the sentences.</a:t>
            </a:r>
            <a:endParaRPr lang="zh-TW" altLang="en-US" sz="2000" dirty="0">
              <a:latin typeface="Calibri" panose="020F0502020204030204" pitchFamily="34" charset="0"/>
              <a:cs typeface="Calibri" panose="020F0502020204030204" pitchFamily="34" charset="0"/>
            </a:endParaRPr>
          </a:p>
        </p:txBody>
      </p:sp>
      <p:sp>
        <p:nvSpPr>
          <p:cNvPr id="8" name="文字方塊 7">
            <a:extLst>
              <a:ext uri="{FF2B5EF4-FFF2-40B4-BE49-F238E27FC236}">
                <a16:creationId xmlns:a16="http://schemas.microsoft.com/office/drawing/2014/main" xmlns="" id="{D0BC108C-44EC-4967-BF80-FC1BBF780745}"/>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5f-p.67 </a:t>
            </a:r>
            <a:endParaRPr lang="zh-TW" altLang="en-US" sz="1200" b="1" dirty="0">
              <a:solidFill>
                <a:schemeClr val="tx1">
                  <a:lumMod val="50000"/>
                  <a:lumOff val="50000"/>
                </a:schemeClr>
              </a:solidFill>
              <a:latin typeface="Calibri" panose="020F0502020204030204" pitchFamily="34" charset="0"/>
            </a:endParaRPr>
          </a:p>
        </p:txBody>
      </p:sp>
      <p:sp>
        <p:nvSpPr>
          <p:cNvPr id="5" name="矩形 4">
            <a:extLst>
              <a:ext uri="{FF2B5EF4-FFF2-40B4-BE49-F238E27FC236}">
                <a16:creationId xmlns:a16="http://schemas.microsoft.com/office/drawing/2014/main" xmlns="" id="{FCE432A9-D786-43F8-B236-8D3CFD72F6B6}"/>
              </a:ext>
            </a:extLst>
          </p:cNvPr>
          <p:cNvSpPr/>
          <p:nvPr/>
        </p:nvSpPr>
        <p:spPr>
          <a:xfrm>
            <a:off x="677537" y="1149734"/>
            <a:ext cx="7804982" cy="3323987"/>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1 	A lot of people died from eating </a:t>
            </a:r>
            <a:r>
              <a:rPr lang="en-US" altLang="zh-TW" sz="2000" dirty="0" err="1">
                <a:latin typeface="Calibri" panose="020F0502020204030204" pitchFamily="34" charset="0"/>
              </a:rPr>
              <a:t>fugu</a:t>
            </a:r>
            <a:r>
              <a:rPr lang="en-US" altLang="zh-TW" sz="2000" dirty="0">
                <a:latin typeface="Calibri" panose="020F0502020204030204" pitchFamily="34" charset="0"/>
              </a:rPr>
              <a:t> </a:t>
            </a:r>
            <a:r>
              <a:rPr lang="en-US" altLang="zh-TW" sz="2000" i="1" dirty="0">
                <a:latin typeface="Calibri" panose="020F0502020204030204" pitchFamily="34" charset="0"/>
              </a:rPr>
              <a:t>after / during </a:t>
            </a:r>
            <a:r>
              <a:rPr lang="en-US" altLang="zh-TW" sz="2000" dirty="0">
                <a:latin typeface="Calibri" panose="020F0502020204030204" pitchFamily="34" charset="0"/>
              </a:rPr>
              <a:t>World War II.</a:t>
            </a:r>
          </a:p>
          <a:p>
            <a:pPr marL="363538" indent="-363538">
              <a:spcBef>
                <a:spcPts val="600"/>
              </a:spcBef>
            </a:pPr>
            <a:r>
              <a:rPr lang="en-US" altLang="zh-TW" sz="2000" dirty="0">
                <a:latin typeface="Calibri" panose="020F0502020204030204" pitchFamily="34" charset="0"/>
              </a:rPr>
              <a:t>2 	At this time, </a:t>
            </a:r>
            <a:r>
              <a:rPr lang="en-US" altLang="zh-TW" sz="2000" dirty="0" err="1">
                <a:latin typeface="Calibri" panose="020F0502020204030204" pitchFamily="34" charset="0"/>
              </a:rPr>
              <a:t>licences</a:t>
            </a:r>
            <a:r>
              <a:rPr lang="en-US" altLang="zh-TW" sz="2000" dirty="0">
                <a:latin typeface="Calibri" panose="020F0502020204030204" pitchFamily="34" charset="0"/>
              </a:rPr>
              <a:t> for </a:t>
            </a:r>
            <a:r>
              <a:rPr lang="en-US" altLang="zh-TW" sz="2000" i="1" dirty="0">
                <a:latin typeface="Calibri" panose="020F0502020204030204" pitchFamily="34" charset="0"/>
              </a:rPr>
              <a:t>catching and selling / preparing and serving </a:t>
            </a:r>
            <a:r>
              <a:rPr lang="en-US" altLang="zh-TW" sz="2000" dirty="0" err="1">
                <a:latin typeface="Calibri" panose="020F0502020204030204" pitchFamily="34" charset="0"/>
              </a:rPr>
              <a:t>fugu</a:t>
            </a:r>
            <a:r>
              <a:rPr lang="en-US" altLang="zh-TW" sz="2000" dirty="0">
                <a:latin typeface="Calibri" panose="020F0502020204030204" pitchFamily="34" charset="0"/>
              </a:rPr>
              <a:t> were introduced.</a:t>
            </a:r>
          </a:p>
          <a:p>
            <a:pPr marL="363538" indent="-363538">
              <a:spcBef>
                <a:spcPts val="600"/>
              </a:spcBef>
            </a:pPr>
            <a:r>
              <a:rPr lang="en-US" altLang="zh-TW" sz="2000" dirty="0">
                <a:latin typeface="Calibri" panose="020F0502020204030204" pitchFamily="34" charset="0"/>
              </a:rPr>
              <a:t>3 	There were </a:t>
            </a:r>
            <a:r>
              <a:rPr lang="en-US" altLang="zh-TW" sz="2000" i="1" dirty="0">
                <a:latin typeface="Calibri" panose="020F0502020204030204" pitchFamily="34" charset="0"/>
              </a:rPr>
              <a:t>2,500 / 10,500 </a:t>
            </a:r>
            <a:r>
              <a:rPr lang="en-US" altLang="zh-TW" sz="2000" dirty="0">
                <a:latin typeface="Calibri" panose="020F0502020204030204" pitchFamily="34" charset="0"/>
              </a:rPr>
              <a:t>deaths from </a:t>
            </a:r>
            <a:r>
              <a:rPr lang="en-US" altLang="zh-TW" sz="2000" dirty="0" err="1">
                <a:latin typeface="Calibri" panose="020F0502020204030204" pitchFamily="34" charset="0"/>
              </a:rPr>
              <a:t>fugu</a:t>
            </a:r>
            <a:r>
              <a:rPr lang="en-US" altLang="zh-TW" sz="2000" dirty="0">
                <a:latin typeface="Calibri" panose="020F0502020204030204" pitchFamily="34" charset="0"/>
              </a:rPr>
              <a:t> from 1945 to 1975.</a:t>
            </a:r>
          </a:p>
          <a:p>
            <a:pPr marL="363538" indent="-363538">
              <a:spcBef>
                <a:spcPts val="600"/>
              </a:spcBef>
            </a:pPr>
            <a:r>
              <a:rPr lang="en-US" altLang="zh-TW" sz="2000" dirty="0">
                <a:latin typeface="Calibri" panose="020F0502020204030204" pitchFamily="34" charset="0"/>
              </a:rPr>
              <a:t>4 	Nowadays only about three people die every year, mostly from poisoning </a:t>
            </a:r>
            <a:r>
              <a:rPr lang="en-US" altLang="zh-TW" sz="2000" i="1" dirty="0">
                <a:latin typeface="Calibri" panose="020F0502020204030204" pitchFamily="34" charset="0"/>
              </a:rPr>
              <a:t>at home / in restaurants</a:t>
            </a:r>
            <a:r>
              <a:rPr lang="en-US" altLang="zh-TW" sz="2000" dirty="0">
                <a:latin typeface="Calibri" panose="020F0502020204030204" pitchFamily="34" charset="0"/>
              </a:rPr>
              <a:t>.</a:t>
            </a:r>
          </a:p>
          <a:p>
            <a:pPr marL="363538" indent="-363538">
              <a:spcBef>
                <a:spcPts val="600"/>
              </a:spcBef>
            </a:pPr>
            <a:r>
              <a:rPr lang="en-US" altLang="zh-TW" sz="2000" dirty="0">
                <a:latin typeface="Calibri" panose="020F0502020204030204" pitchFamily="34" charset="0"/>
              </a:rPr>
              <a:t>5	One tiger fugu has enough toxin to kill </a:t>
            </a:r>
            <a:r>
              <a:rPr lang="en-US" altLang="zh-TW" sz="2000" i="1" dirty="0">
                <a:latin typeface="Calibri" panose="020F0502020204030204" pitchFamily="34" charset="0"/>
              </a:rPr>
              <a:t>3</a:t>
            </a:r>
            <a:r>
              <a:rPr lang="en-US" altLang="zh-TW" sz="2000" dirty="0">
                <a:latin typeface="Calibri" panose="020F0502020204030204" pitchFamily="34" charset="0"/>
              </a:rPr>
              <a:t> / </a:t>
            </a:r>
            <a:r>
              <a:rPr lang="en-US" altLang="zh-TW" sz="2000" i="1" dirty="0">
                <a:latin typeface="Calibri" panose="020F0502020204030204" pitchFamily="34" charset="0"/>
              </a:rPr>
              <a:t>30</a:t>
            </a:r>
            <a:r>
              <a:rPr lang="en-US" altLang="zh-TW" sz="2000" dirty="0">
                <a:latin typeface="Calibri" panose="020F0502020204030204" pitchFamily="34" charset="0"/>
              </a:rPr>
              <a:t> people.</a:t>
            </a:r>
          </a:p>
          <a:p>
            <a:pPr marL="363538" indent="-363538">
              <a:spcBef>
                <a:spcPts val="600"/>
              </a:spcBef>
            </a:pPr>
            <a:r>
              <a:rPr lang="en-US" altLang="zh-TW" sz="2000" dirty="0">
                <a:latin typeface="Calibri" panose="020F0502020204030204" pitchFamily="34" charset="0"/>
              </a:rPr>
              <a:t>6	The fugu toxin attacks a person’s </a:t>
            </a:r>
            <a:r>
              <a:rPr lang="en-US" altLang="zh-TW" sz="2000" i="1" dirty="0">
                <a:latin typeface="Calibri" panose="020F0502020204030204" pitchFamily="34" charset="0"/>
              </a:rPr>
              <a:t>heart</a:t>
            </a:r>
            <a:r>
              <a:rPr lang="en-US" altLang="zh-TW" sz="2000" dirty="0">
                <a:latin typeface="Calibri" panose="020F0502020204030204" pitchFamily="34" charset="0"/>
              </a:rPr>
              <a:t> / </a:t>
            </a:r>
            <a:r>
              <a:rPr lang="en-US" altLang="zh-TW" sz="2000" i="1" dirty="0">
                <a:latin typeface="Calibri" panose="020F0502020204030204" pitchFamily="34" charset="0"/>
              </a:rPr>
              <a:t>lungs</a:t>
            </a:r>
            <a:r>
              <a:rPr lang="en-US" altLang="zh-TW" sz="2000" dirty="0">
                <a:latin typeface="Calibri" panose="020F0502020204030204" pitchFamily="34" charset="0"/>
              </a:rPr>
              <a:t>.</a:t>
            </a:r>
          </a:p>
          <a:p>
            <a:pPr marL="363538" indent="-363538">
              <a:spcBef>
                <a:spcPts val="600"/>
              </a:spcBef>
            </a:pPr>
            <a:endParaRPr lang="en-US" altLang="zh-TW" sz="2000" dirty="0">
              <a:latin typeface="Calibri" panose="020F0502020204030204" pitchFamily="34" charset="0"/>
            </a:endParaRPr>
          </a:p>
        </p:txBody>
      </p:sp>
      <p:sp>
        <p:nvSpPr>
          <p:cNvPr id="63" name="矩形: 圓角 62">
            <a:extLst>
              <a:ext uri="{FF2B5EF4-FFF2-40B4-BE49-F238E27FC236}">
                <a16:creationId xmlns:a16="http://schemas.microsoft.com/office/drawing/2014/main" xmlns="" id="{74E3FA15-CA7E-41A0-9269-EDD932596719}"/>
              </a:ext>
            </a:extLst>
          </p:cNvPr>
          <p:cNvSpPr/>
          <p:nvPr/>
        </p:nvSpPr>
        <p:spPr>
          <a:xfrm>
            <a:off x="4968370" y="1217907"/>
            <a:ext cx="605579" cy="288000"/>
          </a:xfrm>
          <a:prstGeom prst="roundRect">
            <a:avLst>
              <a:gd name="adj" fmla="val 42441"/>
            </a:avLst>
          </a:prstGeom>
          <a:no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endParaRPr>
          </a:p>
        </p:txBody>
      </p:sp>
      <p:sp>
        <p:nvSpPr>
          <p:cNvPr id="17" name="矩形: 圓角 62">
            <a:extLst>
              <a:ext uri="{FF2B5EF4-FFF2-40B4-BE49-F238E27FC236}">
                <a16:creationId xmlns:a16="http://schemas.microsoft.com/office/drawing/2014/main" xmlns="" id="{74E3FA15-CA7E-41A0-9269-EDD932596719}"/>
              </a:ext>
            </a:extLst>
          </p:cNvPr>
          <p:cNvSpPr/>
          <p:nvPr/>
        </p:nvSpPr>
        <p:spPr>
          <a:xfrm>
            <a:off x="5843858" y="1609275"/>
            <a:ext cx="2337103" cy="288000"/>
          </a:xfrm>
          <a:prstGeom prst="roundRect">
            <a:avLst>
              <a:gd name="adj" fmla="val 42441"/>
            </a:avLst>
          </a:prstGeom>
          <a:no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endParaRPr>
          </a:p>
        </p:txBody>
      </p:sp>
      <p:sp>
        <p:nvSpPr>
          <p:cNvPr id="18" name="矩形: 圓角 62">
            <a:extLst>
              <a:ext uri="{FF2B5EF4-FFF2-40B4-BE49-F238E27FC236}">
                <a16:creationId xmlns:a16="http://schemas.microsoft.com/office/drawing/2014/main" xmlns="" id="{74E3FA15-CA7E-41A0-9269-EDD932596719}"/>
              </a:ext>
            </a:extLst>
          </p:cNvPr>
          <p:cNvSpPr/>
          <p:nvPr/>
        </p:nvSpPr>
        <p:spPr>
          <a:xfrm>
            <a:off x="2312719" y="2293686"/>
            <a:ext cx="683400" cy="288000"/>
          </a:xfrm>
          <a:prstGeom prst="roundRect">
            <a:avLst>
              <a:gd name="adj" fmla="val 42441"/>
            </a:avLst>
          </a:prstGeom>
          <a:no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endParaRPr>
          </a:p>
        </p:txBody>
      </p:sp>
      <p:sp>
        <p:nvSpPr>
          <p:cNvPr id="19" name="矩形: 圓角 62">
            <a:extLst>
              <a:ext uri="{FF2B5EF4-FFF2-40B4-BE49-F238E27FC236}">
                <a16:creationId xmlns:a16="http://schemas.microsoft.com/office/drawing/2014/main" xmlns="" id="{74E3FA15-CA7E-41A0-9269-EDD932596719}"/>
              </a:ext>
            </a:extLst>
          </p:cNvPr>
          <p:cNvSpPr/>
          <p:nvPr/>
        </p:nvSpPr>
        <p:spPr>
          <a:xfrm>
            <a:off x="2163063" y="2974622"/>
            <a:ext cx="926591" cy="288000"/>
          </a:xfrm>
          <a:prstGeom prst="roundRect">
            <a:avLst>
              <a:gd name="adj" fmla="val 42441"/>
            </a:avLst>
          </a:prstGeom>
          <a:no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endParaRPr>
          </a:p>
        </p:txBody>
      </p:sp>
      <p:pic>
        <p:nvPicPr>
          <p:cNvPr id="20" name="Picture 2">
            <a:hlinkClick r:id="rId2" action="ppaction://hlinkfile"/>
          </p:cNvPr>
          <p:cNvPicPr>
            <a:picLocks noChangeAspect="1" noChangeArrowheads="1"/>
          </p:cNvPicPr>
          <p:nvPr/>
        </p:nvPicPr>
        <p:blipFill>
          <a:blip r:embed="rId3" cstate="print"/>
          <a:srcRect/>
          <a:stretch>
            <a:fillRect/>
          </a:stretch>
        </p:blipFill>
        <p:spPr bwMode="auto">
          <a:xfrm>
            <a:off x="1990117" y="746192"/>
            <a:ext cx="873057" cy="235054"/>
          </a:xfrm>
          <a:prstGeom prst="rect">
            <a:avLst/>
          </a:prstGeom>
          <a:noFill/>
          <a:ln w="9525">
            <a:noFill/>
            <a:miter lim="800000"/>
            <a:headEnd/>
            <a:tailEnd/>
          </a:ln>
        </p:spPr>
      </p:pic>
      <p:sp>
        <p:nvSpPr>
          <p:cNvPr id="10" name="矩形: 圓角 9">
            <a:extLst>
              <a:ext uri="{FF2B5EF4-FFF2-40B4-BE49-F238E27FC236}">
                <a16:creationId xmlns:a16="http://schemas.microsoft.com/office/drawing/2014/main" xmlns="" id="{68B17A81-6C9C-4B17-845C-F83B996FBCA2}"/>
              </a:ext>
            </a:extLst>
          </p:cNvPr>
          <p:cNvSpPr/>
          <p:nvPr/>
        </p:nvSpPr>
        <p:spPr>
          <a:xfrm>
            <a:off x="5425569" y="3343615"/>
            <a:ext cx="324000" cy="288000"/>
          </a:xfrm>
          <a:prstGeom prst="roundRect">
            <a:avLst>
              <a:gd name="adj" fmla="val 42441"/>
            </a:avLst>
          </a:prstGeom>
          <a:no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endParaRPr>
          </a:p>
        </p:txBody>
      </p:sp>
      <p:sp>
        <p:nvSpPr>
          <p:cNvPr id="11" name="矩形: 圓角 10">
            <a:extLst>
              <a:ext uri="{FF2B5EF4-FFF2-40B4-BE49-F238E27FC236}">
                <a16:creationId xmlns:a16="http://schemas.microsoft.com/office/drawing/2014/main" xmlns="" id="{45607A19-BA1F-42EF-9AE2-A8E00A9503DF}"/>
              </a:ext>
            </a:extLst>
          </p:cNvPr>
          <p:cNvSpPr/>
          <p:nvPr/>
        </p:nvSpPr>
        <p:spPr>
          <a:xfrm>
            <a:off x="5304113" y="3723357"/>
            <a:ext cx="605579" cy="288000"/>
          </a:xfrm>
          <a:prstGeom prst="roundRect">
            <a:avLst>
              <a:gd name="adj" fmla="val 42441"/>
            </a:avLst>
          </a:prstGeom>
          <a:no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endParaRPr>
          </a:p>
        </p:txBody>
      </p:sp>
    </p:spTree>
    <p:extLst>
      <p:ext uri="{BB962C8B-B14F-4D97-AF65-F5344CB8AC3E}">
        <p14:creationId xmlns:p14="http://schemas.microsoft.com/office/powerpoint/2010/main" xmlns="" val="302853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17" grpId="0" animBg="1"/>
      <p:bldP spid="18" grpId="0" animBg="1"/>
      <p:bldP spid="19" grpId="0" animBg="1"/>
      <p:bldP spid="10"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a:extLst>
              <a:ext uri="{FF2B5EF4-FFF2-40B4-BE49-F238E27FC236}">
                <a16:creationId xmlns:a16="http://schemas.microsoft.com/office/drawing/2014/main" xmlns="" id="{7638B79C-8FB4-4315-BC0A-97C0E1E05C5E}"/>
              </a:ext>
            </a:extLst>
          </p:cNvPr>
          <p:cNvSpPr txBox="1">
            <a:spLocks noChangeArrowheads="1"/>
          </p:cNvSpPr>
          <p:nvPr/>
        </p:nvSpPr>
        <p:spPr bwMode="auto">
          <a:xfrm>
            <a:off x="308448" y="210815"/>
            <a:ext cx="1584176" cy="369332"/>
          </a:xfrm>
          <a:prstGeom prst="rect">
            <a:avLst/>
          </a:prstGeom>
          <a:solidFill>
            <a:srgbClr val="EAB200"/>
          </a:solidFill>
          <a:ln w="9525" algn="ctr">
            <a:noFill/>
            <a:miter lim="800000"/>
            <a:headEnd/>
            <a:tailEnd/>
          </a:ln>
          <a:effectLst/>
        </p:spPr>
        <p:txBody>
          <a:bodyPr wrap="square">
            <a:spAutoFit/>
          </a:bodyPr>
          <a:lstStyle/>
          <a:p>
            <a:pPr algn="ctr">
              <a:spcBef>
                <a:spcPct val="50000"/>
              </a:spcBef>
            </a:pPr>
            <a:r>
              <a:rPr lang="en-US" altLang="zh-TW" b="1" dirty="0">
                <a:solidFill>
                  <a:schemeClr val="bg1"/>
                </a:solidFill>
                <a:latin typeface="Arial" pitchFamily="34" charset="0"/>
                <a:cs typeface="Arial" pitchFamily="34" charset="0"/>
              </a:rPr>
              <a:t>Videoscript</a:t>
            </a:r>
            <a:endParaRPr kumimoji="0" lang="en-US" altLang="zh-TW" sz="1800" b="1" dirty="0">
              <a:solidFill>
                <a:schemeClr val="bg1"/>
              </a:solidFill>
              <a:latin typeface="Arial" pitchFamily="34" charset="0"/>
              <a:cs typeface="Arial" pitchFamily="34" charset="0"/>
            </a:endParaRPr>
          </a:p>
        </p:txBody>
      </p:sp>
      <p:sp>
        <p:nvSpPr>
          <p:cNvPr id="11" name="矩形 10">
            <a:extLst>
              <a:ext uri="{FF2B5EF4-FFF2-40B4-BE49-F238E27FC236}">
                <a16:creationId xmlns:a16="http://schemas.microsoft.com/office/drawing/2014/main" xmlns="" id="{3F6EB48F-2113-4793-8D94-C48915EB535E}"/>
              </a:ext>
            </a:extLst>
          </p:cNvPr>
          <p:cNvSpPr/>
          <p:nvPr/>
        </p:nvSpPr>
        <p:spPr>
          <a:xfrm>
            <a:off x="1948541" y="208006"/>
            <a:ext cx="6871851" cy="400110"/>
          </a:xfrm>
          <a:prstGeom prst="rect">
            <a:avLst/>
          </a:prstGeom>
        </p:spPr>
        <p:txBody>
          <a:bodyPr wrap="square">
            <a:spAutoFit/>
          </a:bodyPr>
          <a:lstStyle/>
          <a:p>
            <a:r>
              <a:rPr lang="en-US" altLang="zh-TW" sz="2000" b="1" dirty="0">
                <a:solidFill>
                  <a:schemeClr val="accent1">
                    <a:lumMod val="75000"/>
                  </a:schemeClr>
                </a:solidFill>
                <a:latin typeface="Calibri" panose="020F0502020204030204" pitchFamily="34" charset="0"/>
                <a:cs typeface="Arial" pitchFamily="34" charset="0"/>
              </a:rPr>
              <a:t>Dangerous dining</a:t>
            </a:r>
          </a:p>
        </p:txBody>
      </p:sp>
      <p:sp>
        <p:nvSpPr>
          <p:cNvPr id="2" name="矩形 1">
            <a:extLst>
              <a:ext uri="{FF2B5EF4-FFF2-40B4-BE49-F238E27FC236}">
                <a16:creationId xmlns:a16="http://schemas.microsoft.com/office/drawing/2014/main" xmlns="" id="{25E96E61-4891-4FD5-B4B6-DCB2320010F4}"/>
              </a:ext>
            </a:extLst>
          </p:cNvPr>
          <p:cNvSpPr/>
          <p:nvPr/>
        </p:nvSpPr>
        <p:spPr>
          <a:xfrm>
            <a:off x="308448" y="708335"/>
            <a:ext cx="8511944" cy="5324535"/>
          </a:xfrm>
          <a:prstGeom prst="rect">
            <a:avLst/>
          </a:prstGeom>
        </p:spPr>
        <p:txBody>
          <a:bodyPr wrap="square">
            <a:spAutoFit/>
          </a:bodyPr>
          <a:lstStyle/>
          <a:p>
            <a:pPr>
              <a:spcBef>
                <a:spcPts val="300"/>
              </a:spcBef>
            </a:pPr>
            <a:r>
              <a:rPr lang="en-US" altLang="zh-TW" sz="1600" b="1" i="1" dirty="0">
                <a:solidFill>
                  <a:schemeClr val="accent1">
                    <a:lumMod val="75000"/>
                  </a:schemeClr>
                </a:solidFill>
                <a:latin typeface="Calibri" panose="020F0502020204030204" pitchFamily="34" charset="0"/>
              </a:rPr>
              <a:t>Part 1</a:t>
            </a:r>
          </a:p>
          <a:p>
            <a:pPr>
              <a:spcBef>
                <a:spcPts val="300"/>
              </a:spcBef>
            </a:pPr>
            <a:r>
              <a:rPr lang="en-US" altLang="zh-TW" sz="1600" b="1" i="1" dirty="0">
                <a:solidFill>
                  <a:schemeClr val="accent1">
                    <a:lumMod val="75000"/>
                  </a:schemeClr>
                </a:solidFill>
                <a:latin typeface="Calibri" panose="020F0502020204030204" pitchFamily="34" charset="0"/>
              </a:rPr>
              <a:t>0.00–0.39</a:t>
            </a:r>
            <a:r>
              <a:rPr lang="en-US" altLang="zh-TW" sz="1600" dirty="0">
                <a:solidFill>
                  <a:schemeClr val="accent1">
                    <a:lumMod val="75000"/>
                  </a:schemeClr>
                </a:solidFill>
                <a:latin typeface="Calibri" panose="020F0502020204030204" pitchFamily="34" charset="0"/>
              </a:rPr>
              <a:t>   Fish is a major food in Japan. Every morning, thousands of fish sellers crowd the famous </a:t>
            </a:r>
            <a:r>
              <a:rPr lang="en-US" altLang="zh-TW" sz="1600" dirty="0" err="1">
                <a:solidFill>
                  <a:schemeClr val="accent1">
                    <a:lumMod val="75000"/>
                  </a:schemeClr>
                </a:solidFill>
                <a:latin typeface="Calibri" panose="020F0502020204030204" pitchFamily="34" charset="0"/>
              </a:rPr>
              <a:t>Tsukiji</a:t>
            </a:r>
            <a:r>
              <a:rPr lang="en-US" altLang="zh-TW" sz="1600" dirty="0">
                <a:solidFill>
                  <a:schemeClr val="accent1">
                    <a:lumMod val="75000"/>
                  </a:schemeClr>
                </a:solidFill>
                <a:latin typeface="Calibri" panose="020F0502020204030204" pitchFamily="34" charset="0"/>
              </a:rPr>
              <a:t> seafood market in Tokyo. Here, no product has a higher price than the one that’s the most dangerous – the puffer fish, or </a:t>
            </a:r>
            <a:r>
              <a:rPr lang="en-US" altLang="zh-TW" sz="1600" dirty="0" err="1">
                <a:solidFill>
                  <a:schemeClr val="accent1">
                    <a:lumMod val="75000"/>
                  </a:schemeClr>
                </a:solidFill>
                <a:latin typeface="Calibri" panose="020F0502020204030204" pitchFamily="34" charset="0"/>
              </a:rPr>
              <a:t>fugu</a:t>
            </a:r>
            <a:r>
              <a:rPr lang="en-US" altLang="zh-TW" sz="1600" dirty="0">
                <a:solidFill>
                  <a:schemeClr val="accent1">
                    <a:lumMod val="75000"/>
                  </a:schemeClr>
                </a:solidFill>
                <a:latin typeface="Calibri" panose="020F0502020204030204" pitchFamily="34" charset="0"/>
              </a:rPr>
              <a:t>.</a:t>
            </a:r>
          </a:p>
          <a:p>
            <a:pPr>
              <a:spcBef>
                <a:spcPts val="300"/>
              </a:spcBef>
            </a:pPr>
            <a:r>
              <a:rPr lang="en-US" altLang="zh-TW" sz="1600" dirty="0">
                <a:solidFill>
                  <a:schemeClr val="accent1">
                    <a:lumMod val="75000"/>
                  </a:schemeClr>
                </a:solidFill>
                <a:latin typeface="Calibri" panose="020F0502020204030204" pitchFamily="34" charset="0"/>
              </a:rPr>
              <a:t>Eating this fish is like playing a dangerous game. If a person gets a piece that has poison in it, he or she may die! Despite the danger, </a:t>
            </a:r>
            <a:r>
              <a:rPr lang="en-US" altLang="zh-TW" sz="1600" dirty="0" err="1">
                <a:solidFill>
                  <a:schemeClr val="accent1">
                    <a:lumMod val="75000"/>
                  </a:schemeClr>
                </a:solidFill>
                <a:latin typeface="Calibri" panose="020F0502020204030204" pitchFamily="34" charset="0"/>
              </a:rPr>
              <a:t>fugu</a:t>
            </a:r>
            <a:r>
              <a:rPr lang="en-US" altLang="zh-TW" sz="1600" dirty="0">
                <a:solidFill>
                  <a:schemeClr val="accent1">
                    <a:lumMod val="75000"/>
                  </a:schemeClr>
                </a:solidFill>
                <a:latin typeface="Calibri" panose="020F0502020204030204" pitchFamily="34" charset="0"/>
              </a:rPr>
              <a:t> appears on more than 80 menus in the </a:t>
            </a:r>
            <a:r>
              <a:rPr lang="en-US" altLang="zh-TW" sz="1600" dirty="0" err="1">
                <a:solidFill>
                  <a:schemeClr val="accent1">
                    <a:lumMod val="75000"/>
                  </a:schemeClr>
                </a:solidFill>
                <a:latin typeface="Calibri" panose="020F0502020204030204" pitchFamily="34" charset="0"/>
              </a:rPr>
              <a:t>Asakusa</a:t>
            </a:r>
            <a:r>
              <a:rPr lang="en-US" altLang="zh-TW" sz="1600" dirty="0">
                <a:solidFill>
                  <a:schemeClr val="accent1">
                    <a:lumMod val="75000"/>
                  </a:schemeClr>
                </a:solidFill>
                <a:latin typeface="Calibri" panose="020F0502020204030204" pitchFamily="34" charset="0"/>
              </a:rPr>
              <a:t> restaurant area of Tokyo. The puffer is so ugly, it’s cute, but it doesn’t fool most diners.</a:t>
            </a:r>
          </a:p>
          <a:p>
            <a:pPr>
              <a:spcBef>
                <a:spcPts val="300"/>
              </a:spcBef>
            </a:pPr>
            <a:endParaRPr lang="en-US" altLang="zh-TW" sz="1600" b="1" i="1" dirty="0">
              <a:solidFill>
                <a:schemeClr val="accent1">
                  <a:lumMod val="75000"/>
                </a:schemeClr>
              </a:solidFill>
              <a:latin typeface="Calibri" panose="020F0502020204030204" pitchFamily="34" charset="0"/>
            </a:endParaRPr>
          </a:p>
          <a:p>
            <a:pPr>
              <a:spcBef>
                <a:spcPts val="300"/>
              </a:spcBef>
            </a:pPr>
            <a:r>
              <a:rPr lang="en-US" altLang="zh-TW" sz="1600" b="1" i="1" dirty="0">
                <a:solidFill>
                  <a:schemeClr val="accent1">
                    <a:lumMod val="75000"/>
                  </a:schemeClr>
                </a:solidFill>
                <a:latin typeface="Calibri" panose="020F0502020204030204" pitchFamily="34" charset="0"/>
              </a:rPr>
              <a:t>Part 2</a:t>
            </a:r>
          </a:p>
          <a:p>
            <a:pPr>
              <a:spcBef>
                <a:spcPts val="300"/>
              </a:spcBef>
            </a:pPr>
            <a:r>
              <a:rPr lang="en-US" altLang="zh-TW" sz="1600" b="1" i="1" dirty="0">
                <a:solidFill>
                  <a:schemeClr val="accent1">
                    <a:lumMod val="75000"/>
                  </a:schemeClr>
                </a:solidFill>
                <a:latin typeface="Calibri" panose="020F0502020204030204" pitchFamily="34" charset="0"/>
              </a:rPr>
              <a:t>0.40–1.06   </a:t>
            </a:r>
            <a:r>
              <a:rPr lang="en-US" altLang="zh-TW" sz="1600" dirty="0">
                <a:solidFill>
                  <a:schemeClr val="accent1">
                    <a:lumMod val="75000"/>
                  </a:schemeClr>
                </a:solidFill>
                <a:latin typeface="Calibri" panose="020F0502020204030204" pitchFamily="34" charset="0"/>
              </a:rPr>
              <a:t>Tom </a:t>
            </a:r>
            <a:r>
              <a:rPr lang="en-US" altLang="zh-TW" sz="1600" dirty="0" err="1">
                <a:solidFill>
                  <a:schemeClr val="accent1">
                    <a:lumMod val="75000"/>
                  </a:schemeClr>
                </a:solidFill>
                <a:latin typeface="Calibri" panose="020F0502020204030204" pitchFamily="34" charset="0"/>
              </a:rPr>
              <a:t>Caradonna</a:t>
            </a:r>
            <a:r>
              <a:rPr lang="en-US" altLang="zh-TW" sz="1600" dirty="0">
                <a:solidFill>
                  <a:schemeClr val="accent1">
                    <a:lumMod val="75000"/>
                  </a:schemeClr>
                </a:solidFill>
                <a:latin typeface="Calibri" panose="020F0502020204030204" pitchFamily="34" charset="0"/>
              </a:rPr>
              <a:t> has come to Tokyo for the complete </a:t>
            </a:r>
            <a:r>
              <a:rPr lang="en-US" altLang="zh-TW" sz="1600" dirty="0" err="1">
                <a:solidFill>
                  <a:schemeClr val="accent1">
                    <a:lumMod val="75000"/>
                  </a:schemeClr>
                </a:solidFill>
                <a:latin typeface="Calibri" panose="020F0502020204030204" pitchFamily="34" charset="0"/>
              </a:rPr>
              <a:t>fugu</a:t>
            </a:r>
            <a:r>
              <a:rPr lang="en-US" altLang="zh-TW" sz="1600" dirty="0">
                <a:solidFill>
                  <a:schemeClr val="accent1">
                    <a:lumMod val="75000"/>
                  </a:schemeClr>
                </a:solidFill>
                <a:latin typeface="Calibri" panose="020F0502020204030204" pitchFamily="34" charset="0"/>
              </a:rPr>
              <a:t> experience, and he’s brought his friend, Aki. Wisely, Tom has chosen to eat at the famous Matsumoto restaurant. This </a:t>
            </a:r>
            <a:r>
              <a:rPr lang="en-US" altLang="zh-TW" sz="1600" dirty="0" err="1">
                <a:solidFill>
                  <a:schemeClr val="accent1">
                    <a:lumMod val="75000"/>
                  </a:schemeClr>
                </a:solidFill>
                <a:latin typeface="Calibri" panose="020F0502020204030204" pitchFamily="34" charset="0"/>
              </a:rPr>
              <a:t>fugu</a:t>
            </a:r>
            <a:r>
              <a:rPr lang="en-US" altLang="zh-TW" sz="1600" dirty="0">
                <a:solidFill>
                  <a:schemeClr val="accent1">
                    <a:lumMod val="75000"/>
                  </a:schemeClr>
                </a:solidFill>
                <a:latin typeface="Calibri" panose="020F0502020204030204" pitchFamily="34" charset="0"/>
              </a:rPr>
              <a:t> restaurant is 120 years old and it’s well-known for its careful preparation of puffer fish. That’s important when you’re taking risks with a toxin that is 1,000 times stronger than cyanide!</a:t>
            </a:r>
          </a:p>
          <a:p>
            <a:pPr>
              <a:spcBef>
                <a:spcPts val="300"/>
              </a:spcBef>
            </a:pPr>
            <a:r>
              <a:rPr lang="en-US" altLang="zh-TW" sz="1600" b="1" i="1" dirty="0">
                <a:solidFill>
                  <a:schemeClr val="accent1">
                    <a:lumMod val="75000"/>
                  </a:schemeClr>
                </a:solidFill>
                <a:latin typeface="Calibri" panose="020F0502020204030204" pitchFamily="34" charset="0"/>
              </a:rPr>
              <a:t>1.08–1.13   </a:t>
            </a:r>
            <a:r>
              <a:rPr lang="en-US" altLang="zh-TW" sz="1600" dirty="0">
                <a:solidFill>
                  <a:schemeClr val="accent1">
                    <a:lumMod val="75000"/>
                  </a:schemeClr>
                </a:solidFill>
                <a:latin typeface="Calibri" panose="020F0502020204030204" pitchFamily="34" charset="0"/>
              </a:rPr>
              <a:t>‘I’ve heard stories about people dying by trying the </a:t>
            </a:r>
            <a:r>
              <a:rPr lang="en-US" altLang="zh-TW" sz="1600" dirty="0" err="1">
                <a:solidFill>
                  <a:schemeClr val="accent1">
                    <a:lumMod val="75000"/>
                  </a:schemeClr>
                </a:solidFill>
                <a:latin typeface="Calibri" panose="020F0502020204030204" pitchFamily="34" charset="0"/>
              </a:rPr>
              <a:t>fugu</a:t>
            </a:r>
            <a:r>
              <a:rPr lang="en-US" altLang="zh-TW" sz="1600" dirty="0">
                <a:solidFill>
                  <a:schemeClr val="accent1">
                    <a:lumMod val="75000"/>
                  </a:schemeClr>
                </a:solidFill>
                <a:latin typeface="Calibri" panose="020F0502020204030204" pitchFamily="34" charset="0"/>
              </a:rPr>
              <a:t>, but it hasn’t really concerned me.’</a:t>
            </a:r>
          </a:p>
          <a:p>
            <a:pPr>
              <a:spcBef>
                <a:spcPts val="300"/>
              </a:spcBef>
            </a:pPr>
            <a:r>
              <a:rPr lang="en-US" altLang="zh-TW" sz="1600" b="1" i="1" dirty="0">
                <a:solidFill>
                  <a:schemeClr val="accent1">
                    <a:lumMod val="75000"/>
                  </a:schemeClr>
                </a:solidFill>
                <a:latin typeface="Calibri" panose="020F0502020204030204" pitchFamily="34" charset="0"/>
              </a:rPr>
              <a:t>1.14–1.26</a:t>
            </a:r>
            <a:r>
              <a:rPr lang="en-US" altLang="zh-TW" sz="1600" dirty="0">
                <a:solidFill>
                  <a:schemeClr val="accent1">
                    <a:lumMod val="75000"/>
                  </a:schemeClr>
                </a:solidFill>
                <a:latin typeface="Calibri" panose="020F0502020204030204" pitchFamily="34" charset="0"/>
              </a:rPr>
              <a:t>   Even though Tom isn’t too worried to try </a:t>
            </a:r>
            <a:r>
              <a:rPr lang="en-US" altLang="zh-TW" sz="1600" dirty="0" err="1">
                <a:solidFill>
                  <a:schemeClr val="accent1">
                    <a:lumMod val="75000"/>
                  </a:schemeClr>
                </a:solidFill>
                <a:latin typeface="Calibri" panose="020F0502020204030204" pitchFamily="34" charset="0"/>
              </a:rPr>
              <a:t>fugu</a:t>
            </a:r>
            <a:r>
              <a:rPr lang="en-US" altLang="zh-TW" sz="1600" dirty="0">
                <a:solidFill>
                  <a:schemeClr val="accent1">
                    <a:lumMod val="75000"/>
                  </a:schemeClr>
                </a:solidFill>
                <a:latin typeface="Calibri" panose="020F0502020204030204" pitchFamily="34" charset="0"/>
              </a:rPr>
              <a:t>, there is a big risk. Over the years,  hundreds of people have died from eating it. Chef Hayashi is the one who must prepare the fish safely so that Tom and Aki don’t get sick.</a:t>
            </a:r>
          </a:p>
          <a:p>
            <a:pPr>
              <a:spcBef>
                <a:spcPts val="300"/>
              </a:spcBef>
            </a:pPr>
            <a:r>
              <a:rPr lang="en-US" altLang="zh-TW" sz="1600" b="1" i="1" dirty="0">
                <a:solidFill>
                  <a:schemeClr val="accent1">
                    <a:lumMod val="75000"/>
                  </a:schemeClr>
                </a:solidFill>
                <a:latin typeface="Calibri" panose="020F0502020204030204" pitchFamily="34" charset="0"/>
              </a:rPr>
              <a:t>1.27–1.43</a:t>
            </a:r>
            <a:r>
              <a:rPr lang="en-US" altLang="zh-TW" sz="1600" dirty="0">
                <a:solidFill>
                  <a:schemeClr val="accent1">
                    <a:lumMod val="75000"/>
                  </a:schemeClr>
                </a:solidFill>
                <a:latin typeface="Calibri" panose="020F0502020204030204" pitchFamily="34" charset="0"/>
              </a:rPr>
              <a:t>   ‘It’ll be fine, don’t worry. I’ve been doing this for 53 years. I took the exam in 1949 and passed. This is my </a:t>
            </a:r>
            <a:r>
              <a:rPr lang="en-US" altLang="zh-TW" sz="1600" dirty="0" err="1">
                <a:solidFill>
                  <a:schemeClr val="accent1">
                    <a:lumMod val="75000"/>
                  </a:schemeClr>
                </a:solidFill>
                <a:latin typeface="Calibri" panose="020F0502020204030204" pitchFamily="34" charset="0"/>
              </a:rPr>
              <a:t>fugu</a:t>
            </a:r>
            <a:r>
              <a:rPr lang="en-US" altLang="zh-TW" sz="1600" dirty="0">
                <a:solidFill>
                  <a:schemeClr val="accent1">
                    <a:lumMod val="75000"/>
                  </a:schemeClr>
                </a:solidFill>
                <a:latin typeface="Calibri" panose="020F0502020204030204" pitchFamily="34" charset="0"/>
              </a:rPr>
              <a:t> chef </a:t>
            </a:r>
            <a:r>
              <a:rPr lang="en-US" altLang="zh-TW" sz="1600" dirty="0" err="1">
                <a:solidFill>
                  <a:schemeClr val="accent1">
                    <a:lumMod val="75000"/>
                  </a:schemeClr>
                </a:solidFill>
                <a:latin typeface="Calibri" panose="020F0502020204030204" pitchFamily="34" charset="0"/>
              </a:rPr>
              <a:t>licence</a:t>
            </a:r>
            <a:r>
              <a:rPr lang="en-US" altLang="zh-TW" sz="1600" dirty="0">
                <a:solidFill>
                  <a:schemeClr val="accent1">
                    <a:lumMod val="75000"/>
                  </a:schemeClr>
                </a:solidFill>
                <a:latin typeface="Calibri" panose="020F0502020204030204" pitchFamily="34" charset="0"/>
              </a:rPr>
              <a:t>.’</a:t>
            </a:r>
          </a:p>
        </p:txBody>
      </p:sp>
      <p:pic>
        <p:nvPicPr>
          <p:cNvPr id="6" name="Picture 2">
            <a:hlinkClick r:id="rId2" action="ppaction://hlinkfile"/>
          </p:cNvPr>
          <p:cNvPicPr>
            <a:picLocks noChangeAspect="1" noChangeArrowheads="1"/>
          </p:cNvPicPr>
          <p:nvPr/>
        </p:nvPicPr>
        <p:blipFill>
          <a:blip r:embed="rId3" cstate="print"/>
          <a:srcRect/>
          <a:stretch>
            <a:fillRect/>
          </a:stretch>
        </p:blipFill>
        <p:spPr bwMode="auto">
          <a:xfrm>
            <a:off x="4062109" y="298720"/>
            <a:ext cx="873057" cy="235054"/>
          </a:xfrm>
          <a:prstGeom prst="rect">
            <a:avLst/>
          </a:prstGeom>
          <a:noFill/>
          <a:ln w="9525">
            <a:noFill/>
            <a:miter lim="800000"/>
            <a:headEnd/>
            <a:tailEnd/>
          </a:ln>
        </p:spPr>
      </p:pic>
    </p:spTree>
    <p:extLst>
      <p:ext uri="{BB962C8B-B14F-4D97-AF65-F5344CB8AC3E}">
        <p14:creationId xmlns:p14="http://schemas.microsoft.com/office/powerpoint/2010/main" xmlns="" val="3734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a:extLst>
              <a:ext uri="{FF2B5EF4-FFF2-40B4-BE49-F238E27FC236}">
                <a16:creationId xmlns:a16="http://schemas.microsoft.com/office/drawing/2014/main" xmlns="" id="{7638B79C-8FB4-4315-BC0A-97C0E1E05C5E}"/>
              </a:ext>
            </a:extLst>
          </p:cNvPr>
          <p:cNvSpPr txBox="1">
            <a:spLocks noChangeArrowheads="1"/>
          </p:cNvSpPr>
          <p:nvPr/>
        </p:nvSpPr>
        <p:spPr bwMode="auto">
          <a:xfrm>
            <a:off x="308448" y="210815"/>
            <a:ext cx="1584176" cy="369332"/>
          </a:xfrm>
          <a:prstGeom prst="rect">
            <a:avLst/>
          </a:prstGeom>
          <a:solidFill>
            <a:srgbClr val="EAB200"/>
          </a:solidFill>
          <a:ln w="9525" algn="ctr">
            <a:noFill/>
            <a:miter lim="800000"/>
            <a:headEnd/>
            <a:tailEnd/>
          </a:ln>
          <a:effectLst/>
        </p:spPr>
        <p:txBody>
          <a:bodyPr wrap="square">
            <a:spAutoFit/>
          </a:bodyPr>
          <a:lstStyle/>
          <a:p>
            <a:pPr algn="ctr">
              <a:spcBef>
                <a:spcPct val="50000"/>
              </a:spcBef>
            </a:pPr>
            <a:r>
              <a:rPr lang="en-US" altLang="zh-TW" b="1" dirty="0">
                <a:solidFill>
                  <a:schemeClr val="bg1"/>
                </a:solidFill>
                <a:latin typeface="Arial" pitchFamily="34" charset="0"/>
                <a:cs typeface="Arial" pitchFamily="34" charset="0"/>
              </a:rPr>
              <a:t>Videoscript</a:t>
            </a:r>
            <a:endParaRPr kumimoji="0" lang="en-US" altLang="zh-TW" sz="1800" b="1" dirty="0">
              <a:solidFill>
                <a:schemeClr val="bg1"/>
              </a:solidFill>
              <a:latin typeface="Arial" pitchFamily="34" charset="0"/>
              <a:cs typeface="Arial" pitchFamily="34" charset="0"/>
            </a:endParaRPr>
          </a:p>
        </p:txBody>
      </p:sp>
      <p:sp>
        <p:nvSpPr>
          <p:cNvPr id="11" name="矩形 10">
            <a:extLst>
              <a:ext uri="{FF2B5EF4-FFF2-40B4-BE49-F238E27FC236}">
                <a16:creationId xmlns:a16="http://schemas.microsoft.com/office/drawing/2014/main" xmlns="" id="{3F6EB48F-2113-4793-8D94-C48915EB535E}"/>
              </a:ext>
            </a:extLst>
          </p:cNvPr>
          <p:cNvSpPr/>
          <p:nvPr/>
        </p:nvSpPr>
        <p:spPr>
          <a:xfrm>
            <a:off x="1948541" y="208006"/>
            <a:ext cx="6871851" cy="400110"/>
          </a:xfrm>
          <a:prstGeom prst="rect">
            <a:avLst/>
          </a:prstGeom>
        </p:spPr>
        <p:txBody>
          <a:bodyPr wrap="square">
            <a:spAutoFit/>
          </a:bodyPr>
          <a:lstStyle/>
          <a:p>
            <a:r>
              <a:rPr lang="en-US" altLang="zh-TW" sz="2000" b="1" dirty="0">
                <a:solidFill>
                  <a:schemeClr val="accent1">
                    <a:lumMod val="75000"/>
                  </a:schemeClr>
                </a:solidFill>
                <a:latin typeface="Calibri" panose="020F0502020204030204" pitchFamily="34" charset="0"/>
                <a:cs typeface="Arial" pitchFamily="34" charset="0"/>
              </a:rPr>
              <a:t>Dangerous dining</a:t>
            </a:r>
          </a:p>
        </p:txBody>
      </p:sp>
      <p:sp>
        <p:nvSpPr>
          <p:cNvPr id="2" name="矩形 1">
            <a:extLst>
              <a:ext uri="{FF2B5EF4-FFF2-40B4-BE49-F238E27FC236}">
                <a16:creationId xmlns:a16="http://schemas.microsoft.com/office/drawing/2014/main" xmlns="" id="{25E96E61-4891-4FD5-B4B6-DCB2320010F4}"/>
              </a:ext>
            </a:extLst>
          </p:cNvPr>
          <p:cNvSpPr/>
          <p:nvPr/>
        </p:nvSpPr>
        <p:spPr>
          <a:xfrm>
            <a:off x="308448" y="708335"/>
            <a:ext cx="8511944" cy="2631490"/>
          </a:xfrm>
          <a:prstGeom prst="rect">
            <a:avLst/>
          </a:prstGeom>
        </p:spPr>
        <p:txBody>
          <a:bodyPr wrap="square">
            <a:spAutoFit/>
          </a:bodyPr>
          <a:lstStyle/>
          <a:p>
            <a:pPr>
              <a:spcBef>
                <a:spcPts val="300"/>
              </a:spcBef>
            </a:pPr>
            <a:r>
              <a:rPr lang="en-US" altLang="zh-TW" sz="1600" b="1" i="1" dirty="0">
                <a:solidFill>
                  <a:schemeClr val="accent1">
                    <a:lumMod val="75000"/>
                  </a:schemeClr>
                </a:solidFill>
                <a:latin typeface="Calibri" panose="020F0502020204030204" pitchFamily="34" charset="0"/>
              </a:rPr>
              <a:t>Part 3</a:t>
            </a:r>
          </a:p>
          <a:p>
            <a:pPr>
              <a:spcBef>
                <a:spcPts val="300"/>
              </a:spcBef>
            </a:pPr>
            <a:r>
              <a:rPr lang="en-US" altLang="zh-TW" sz="1600" b="1" i="1" dirty="0">
                <a:solidFill>
                  <a:schemeClr val="accent1">
                    <a:lumMod val="75000"/>
                  </a:schemeClr>
                </a:solidFill>
                <a:latin typeface="Calibri" panose="020F0502020204030204" pitchFamily="34" charset="0"/>
              </a:rPr>
              <a:t>1.44–2.26   </a:t>
            </a:r>
            <a:r>
              <a:rPr lang="en-US" altLang="zh-TW" sz="1600" dirty="0">
                <a:solidFill>
                  <a:schemeClr val="accent1">
                    <a:lumMod val="75000"/>
                  </a:schemeClr>
                </a:solidFill>
                <a:latin typeface="Calibri" panose="020F0502020204030204" pitchFamily="34" charset="0"/>
              </a:rPr>
              <a:t>After World War II, there were many deaths from eating </a:t>
            </a:r>
            <a:r>
              <a:rPr lang="en-US" altLang="zh-TW" sz="1600" dirty="0" err="1">
                <a:solidFill>
                  <a:schemeClr val="accent1">
                    <a:lumMod val="75000"/>
                  </a:schemeClr>
                </a:solidFill>
                <a:latin typeface="Calibri" panose="020F0502020204030204" pitchFamily="34" charset="0"/>
              </a:rPr>
              <a:t>fugu</a:t>
            </a:r>
            <a:r>
              <a:rPr lang="en-US" altLang="zh-TW" sz="1600" dirty="0">
                <a:solidFill>
                  <a:schemeClr val="accent1">
                    <a:lumMod val="75000"/>
                  </a:schemeClr>
                </a:solidFill>
                <a:latin typeface="Calibri" panose="020F0502020204030204" pitchFamily="34" charset="0"/>
              </a:rPr>
              <a:t>. Many Japanese people were very hungry, and some looked for food in restaurant rubbish. Sometimes they found </a:t>
            </a:r>
            <a:r>
              <a:rPr lang="en-US" altLang="zh-TW" sz="1600" dirty="0" err="1">
                <a:solidFill>
                  <a:schemeClr val="accent1">
                    <a:lumMod val="75000"/>
                  </a:schemeClr>
                </a:solidFill>
                <a:latin typeface="Calibri" panose="020F0502020204030204" pitchFamily="34" charset="0"/>
              </a:rPr>
              <a:t>fugu</a:t>
            </a:r>
            <a:r>
              <a:rPr lang="en-US" altLang="zh-TW" sz="1600" dirty="0">
                <a:solidFill>
                  <a:schemeClr val="accent1">
                    <a:lumMod val="75000"/>
                  </a:schemeClr>
                </a:solidFill>
                <a:latin typeface="Calibri" panose="020F0502020204030204" pitchFamily="34" charset="0"/>
              </a:rPr>
              <a:t> which had been thrown out. When they cooked and ate the fish, they got sick or died. Eventually, General Douglas MacArthur, who led the US forces in Japan, created strict controls and regulations. </a:t>
            </a:r>
            <a:r>
              <a:rPr lang="en-US" altLang="zh-TW" sz="1600" dirty="0" err="1">
                <a:solidFill>
                  <a:schemeClr val="accent1">
                    <a:lumMod val="75000"/>
                  </a:schemeClr>
                </a:solidFill>
                <a:latin typeface="Calibri" panose="020F0502020204030204" pitchFamily="34" charset="0"/>
              </a:rPr>
              <a:t>Fugu</a:t>
            </a:r>
            <a:r>
              <a:rPr lang="en-US" altLang="zh-TW" sz="1600" dirty="0">
                <a:solidFill>
                  <a:schemeClr val="accent1">
                    <a:lumMod val="75000"/>
                  </a:schemeClr>
                </a:solidFill>
                <a:latin typeface="Calibri" panose="020F0502020204030204" pitchFamily="34" charset="0"/>
              </a:rPr>
              <a:t> chefs had to get </a:t>
            </a:r>
            <a:r>
              <a:rPr lang="en-US" altLang="zh-TW" sz="1600" dirty="0" err="1">
                <a:solidFill>
                  <a:schemeClr val="accent1">
                    <a:lumMod val="75000"/>
                  </a:schemeClr>
                </a:solidFill>
                <a:latin typeface="Calibri" panose="020F0502020204030204" pitchFamily="34" charset="0"/>
              </a:rPr>
              <a:t>licences</a:t>
            </a:r>
            <a:r>
              <a:rPr lang="en-US" altLang="zh-TW" sz="1600" dirty="0">
                <a:solidFill>
                  <a:schemeClr val="accent1">
                    <a:lumMod val="75000"/>
                  </a:schemeClr>
                </a:solidFill>
                <a:latin typeface="Calibri" panose="020F0502020204030204" pitchFamily="34" charset="0"/>
              </a:rPr>
              <a:t> for preparing and serving puffer fish. Even with more regulations, </a:t>
            </a:r>
            <a:r>
              <a:rPr lang="en-US" altLang="zh-TW" sz="1600" dirty="0" err="1">
                <a:solidFill>
                  <a:schemeClr val="accent1">
                    <a:lumMod val="75000"/>
                  </a:schemeClr>
                </a:solidFill>
                <a:latin typeface="Calibri" panose="020F0502020204030204" pitchFamily="34" charset="0"/>
              </a:rPr>
              <a:t>fugu</a:t>
            </a:r>
            <a:r>
              <a:rPr lang="en-US" altLang="zh-TW" sz="1600" dirty="0">
                <a:solidFill>
                  <a:schemeClr val="accent1">
                    <a:lumMod val="75000"/>
                  </a:schemeClr>
                </a:solidFill>
                <a:latin typeface="Calibri" panose="020F0502020204030204" pitchFamily="34" charset="0"/>
              </a:rPr>
              <a:t> killed 2,500 Japanese people between 1945 and 1975. Regulations and education have cut the number of deaths to only three annually, but many diners still get sick.</a:t>
            </a:r>
          </a:p>
          <a:p>
            <a:pPr>
              <a:spcBef>
                <a:spcPts val="300"/>
              </a:spcBef>
            </a:pPr>
            <a:r>
              <a:rPr lang="en-US" altLang="zh-TW" sz="1600" b="1" i="1" dirty="0">
                <a:solidFill>
                  <a:schemeClr val="accent1">
                    <a:lumMod val="75000"/>
                  </a:schemeClr>
                </a:solidFill>
                <a:latin typeface="Calibri" panose="020F0502020204030204" pitchFamily="34" charset="0"/>
              </a:rPr>
              <a:t>2.27–2.37</a:t>
            </a:r>
            <a:r>
              <a:rPr lang="en-US" altLang="zh-TW" sz="1600" b="1" dirty="0">
                <a:solidFill>
                  <a:schemeClr val="accent1">
                    <a:lumMod val="75000"/>
                  </a:schemeClr>
                </a:solidFill>
                <a:latin typeface="Calibri" panose="020F0502020204030204" pitchFamily="34" charset="0"/>
              </a:rPr>
              <a:t>   </a:t>
            </a:r>
            <a:r>
              <a:rPr lang="en-US" altLang="zh-TW" sz="1600" dirty="0">
                <a:solidFill>
                  <a:schemeClr val="accent1">
                    <a:lumMod val="75000"/>
                  </a:schemeClr>
                </a:solidFill>
                <a:latin typeface="Calibri" panose="020F0502020204030204" pitchFamily="34" charset="0"/>
              </a:rPr>
              <a:t>‘ About 70 per cent of the poisonings happen in private homes where people catch and prepare </a:t>
            </a:r>
            <a:r>
              <a:rPr lang="en-US" altLang="zh-TW" sz="1600" dirty="0" err="1">
                <a:solidFill>
                  <a:schemeClr val="accent1">
                    <a:lumMod val="75000"/>
                  </a:schemeClr>
                </a:solidFill>
                <a:latin typeface="Calibri" panose="020F0502020204030204" pitchFamily="34" charset="0"/>
              </a:rPr>
              <a:t>fugu</a:t>
            </a:r>
            <a:r>
              <a:rPr lang="en-US" altLang="zh-TW" sz="1600" dirty="0">
                <a:solidFill>
                  <a:schemeClr val="accent1">
                    <a:lumMod val="75000"/>
                  </a:schemeClr>
                </a:solidFill>
                <a:latin typeface="Calibri" panose="020F0502020204030204" pitchFamily="34" charset="0"/>
              </a:rPr>
              <a:t> on their own and get poisoned. That’s most common.’</a:t>
            </a:r>
          </a:p>
        </p:txBody>
      </p:sp>
      <p:pic>
        <p:nvPicPr>
          <p:cNvPr id="6" name="Picture 2">
            <a:hlinkClick r:id="rId2" action="ppaction://hlinkfile"/>
          </p:cNvPr>
          <p:cNvPicPr>
            <a:picLocks noChangeAspect="1" noChangeArrowheads="1"/>
          </p:cNvPicPr>
          <p:nvPr/>
        </p:nvPicPr>
        <p:blipFill>
          <a:blip r:embed="rId3" cstate="print"/>
          <a:srcRect/>
          <a:stretch>
            <a:fillRect/>
          </a:stretch>
        </p:blipFill>
        <p:spPr bwMode="auto">
          <a:xfrm>
            <a:off x="4062109" y="298720"/>
            <a:ext cx="873057" cy="235054"/>
          </a:xfrm>
          <a:prstGeom prst="rect">
            <a:avLst/>
          </a:prstGeom>
          <a:noFill/>
          <a:ln w="9525">
            <a:noFill/>
            <a:miter lim="800000"/>
            <a:headEnd/>
            <a:tailEnd/>
          </a:ln>
        </p:spPr>
      </p:pic>
    </p:spTree>
    <p:extLst>
      <p:ext uri="{BB962C8B-B14F-4D97-AF65-F5344CB8AC3E}">
        <p14:creationId xmlns:p14="http://schemas.microsoft.com/office/powerpoint/2010/main" xmlns="" val="3734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xmlns="" id="{DCD08127-8CE7-464E-A5BF-71896374D998}"/>
              </a:ext>
            </a:extLst>
          </p:cNvPr>
          <p:cNvSpPr/>
          <p:nvPr/>
        </p:nvSpPr>
        <p:spPr>
          <a:xfrm>
            <a:off x="327486" y="250719"/>
            <a:ext cx="8466556"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After you watch</a:t>
            </a:r>
            <a:endParaRPr lang="zh-TW" altLang="en-US" sz="3200" dirty="0">
              <a:solidFill>
                <a:srgbClr val="E60000"/>
              </a:solidFill>
              <a:latin typeface="Calibri" panose="020F0502020204030204" pitchFamily="34" charset="0"/>
            </a:endParaRPr>
          </a:p>
        </p:txBody>
      </p:sp>
      <p:sp>
        <p:nvSpPr>
          <p:cNvPr id="8" name="文字方塊 7">
            <a:extLst>
              <a:ext uri="{FF2B5EF4-FFF2-40B4-BE49-F238E27FC236}">
                <a16:creationId xmlns:a16="http://schemas.microsoft.com/office/drawing/2014/main" xmlns="" id="{D0BC108C-44EC-4967-BF80-FC1BBF780745}"/>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5f-p. 67</a:t>
            </a:r>
            <a:endParaRPr lang="zh-TW" altLang="en-US" sz="1200" b="1" dirty="0">
              <a:solidFill>
                <a:schemeClr val="tx1">
                  <a:lumMod val="50000"/>
                  <a:lumOff val="50000"/>
                </a:schemeClr>
              </a:solidFill>
              <a:latin typeface="Calibri" panose="020F0502020204030204" pitchFamily="34" charset="0"/>
            </a:endParaRPr>
          </a:p>
        </p:txBody>
      </p:sp>
      <p:sp>
        <p:nvSpPr>
          <p:cNvPr id="19" name="矩形 18">
            <a:extLst>
              <a:ext uri="{FF2B5EF4-FFF2-40B4-BE49-F238E27FC236}">
                <a16:creationId xmlns:a16="http://schemas.microsoft.com/office/drawing/2014/main" xmlns="" id="{D1D3F396-A76A-41D7-9F59-25D387522DE3}"/>
              </a:ext>
            </a:extLst>
          </p:cNvPr>
          <p:cNvSpPr/>
          <p:nvPr/>
        </p:nvSpPr>
        <p:spPr>
          <a:xfrm>
            <a:off x="310552" y="924675"/>
            <a:ext cx="8483490" cy="400110"/>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7 </a:t>
            </a:r>
            <a:r>
              <a:rPr lang="en-US" altLang="zh-TW" sz="2000" b="1" dirty="0">
                <a:latin typeface="Calibri" panose="020F0502020204030204" pitchFamily="34" charset="0"/>
                <a:cs typeface="Calibri" panose="020F0502020204030204" pitchFamily="34" charset="0"/>
              </a:rPr>
              <a:t>	</a:t>
            </a:r>
            <a:r>
              <a:rPr lang="en-US" altLang="zh-TW" sz="2000" b="1" dirty="0">
                <a:solidFill>
                  <a:srgbClr val="E60000"/>
                </a:solidFill>
                <a:latin typeface="Calibri" panose="020F0502020204030204" pitchFamily="34" charset="0"/>
              </a:rPr>
              <a:t>Vocabulary in context</a:t>
            </a:r>
            <a:endParaRPr lang="zh-TW" altLang="en-US" sz="2000" dirty="0">
              <a:solidFill>
                <a:srgbClr val="E60000"/>
              </a:solidFill>
              <a:latin typeface="Calibri" panose="020F0502020204030204" pitchFamily="34" charset="0"/>
              <a:cs typeface="Calibri" panose="020F0502020204030204" pitchFamily="34" charset="0"/>
            </a:endParaRPr>
          </a:p>
        </p:txBody>
      </p:sp>
      <p:sp>
        <p:nvSpPr>
          <p:cNvPr id="7" name="矩形 6">
            <a:extLst>
              <a:ext uri="{FF2B5EF4-FFF2-40B4-BE49-F238E27FC236}">
                <a16:creationId xmlns:a16="http://schemas.microsoft.com/office/drawing/2014/main" xmlns="" id="{3F97F011-453E-4446-A1BE-DCC2127720FC}"/>
              </a:ext>
            </a:extLst>
          </p:cNvPr>
          <p:cNvSpPr/>
          <p:nvPr/>
        </p:nvSpPr>
        <p:spPr>
          <a:xfrm>
            <a:off x="304794" y="1419443"/>
            <a:ext cx="8489133"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rPr>
              <a:t>a 	</a:t>
            </a:r>
            <a:r>
              <a:rPr lang="en-US" altLang="zh-TW" sz="2000" dirty="0">
                <a:latin typeface="Calibri" panose="020F0502020204030204" pitchFamily="34" charset="0"/>
              </a:rPr>
              <a:t>Watch the clips from the video. Choose the correct meaning of the words and phrases.</a:t>
            </a:r>
          </a:p>
        </p:txBody>
      </p:sp>
      <p:sp>
        <p:nvSpPr>
          <p:cNvPr id="9" name="矩形 8">
            <a:extLst>
              <a:ext uri="{FF2B5EF4-FFF2-40B4-BE49-F238E27FC236}">
                <a16:creationId xmlns:a16="http://schemas.microsoft.com/office/drawing/2014/main" xmlns="" id="{ED95DAA3-A7CC-4E22-BB72-CA9F13785BD5}"/>
              </a:ext>
            </a:extLst>
          </p:cNvPr>
          <p:cNvSpPr/>
          <p:nvPr/>
        </p:nvSpPr>
        <p:spPr>
          <a:xfrm>
            <a:off x="295065" y="2151736"/>
            <a:ext cx="8489133"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rPr>
              <a:t>b 	</a:t>
            </a:r>
            <a:r>
              <a:rPr lang="en-US" altLang="zh-TW" sz="2000" dirty="0">
                <a:latin typeface="Calibri" panose="020F0502020204030204" pitchFamily="34" charset="0"/>
              </a:rPr>
              <a:t>Complete the sentences in your own words. Then work in pairs and compare your sentences.</a:t>
            </a:r>
          </a:p>
        </p:txBody>
      </p:sp>
      <p:sp>
        <p:nvSpPr>
          <p:cNvPr id="2" name="矩形 1">
            <a:extLst>
              <a:ext uri="{FF2B5EF4-FFF2-40B4-BE49-F238E27FC236}">
                <a16:creationId xmlns:a16="http://schemas.microsoft.com/office/drawing/2014/main" xmlns="" id="{8E916085-6F28-49AE-9149-332415ACEB41}"/>
              </a:ext>
            </a:extLst>
          </p:cNvPr>
          <p:cNvSpPr/>
          <p:nvPr/>
        </p:nvSpPr>
        <p:spPr>
          <a:xfrm>
            <a:off x="647064" y="2780256"/>
            <a:ext cx="8127406" cy="1938992"/>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1 	I saw an advert for a holiday with a complete … experience.</a:t>
            </a:r>
          </a:p>
          <a:p>
            <a:pPr marL="363538" indent="-363538">
              <a:spcBef>
                <a:spcPts val="600"/>
              </a:spcBef>
            </a:pPr>
            <a:r>
              <a:rPr lang="en-US" altLang="zh-TW" sz="2000" dirty="0">
                <a:latin typeface="Calibri" panose="020F0502020204030204" pitchFamily="34" charset="0"/>
              </a:rPr>
              <a:t>2 	One thing that concerns me is … .</a:t>
            </a:r>
          </a:p>
          <a:p>
            <a:pPr marL="363538" indent="-363538">
              <a:spcBef>
                <a:spcPts val="600"/>
              </a:spcBef>
            </a:pPr>
            <a:r>
              <a:rPr lang="en-US" altLang="zh-TW" sz="2000" dirty="0">
                <a:latin typeface="Calibri" panose="020F0502020204030204" pitchFamily="34" charset="0"/>
              </a:rPr>
              <a:t>3 	The last time I got sick was … .</a:t>
            </a:r>
          </a:p>
          <a:p>
            <a:pPr marL="363538" indent="-363538">
              <a:spcBef>
                <a:spcPts val="600"/>
              </a:spcBef>
            </a:pPr>
            <a:r>
              <a:rPr lang="en-US" altLang="zh-TW" sz="2000" dirty="0">
                <a:latin typeface="Calibri" panose="020F0502020204030204" pitchFamily="34" charset="0"/>
              </a:rPr>
              <a:t>4 	Have you ever fooled anyone?</a:t>
            </a:r>
          </a:p>
          <a:p>
            <a:pPr marL="363538" indent="-363538">
              <a:spcBef>
                <a:spcPts val="600"/>
              </a:spcBef>
            </a:pPr>
            <a:r>
              <a:rPr lang="en-US" altLang="zh-TW" sz="2000" dirty="0">
                <a:latin typeface="Calibri" panose="020F0502020204030204" pitchFamily="34" charset="0"/>
              </a:rPr>
              <a:t>5 	Do people in your country eat mainly in restaurants or in private homes?</a:t>
            </a:r>
            <a:endParaRPr lang="zh-TW" altLang="en-US" sz="2000" dirty="0">
              <a:latin typeface="Calibri" panose="020F0502020204030204" pitchFamily="34" charset="0"/>
            </a:endParaRPr>
          </a:p>
        </p:txBody>
      </p:sp>
      <p:pic>
        <p:nvPicPr>
          <p:cNvPr id="1026" name="Picture 2">
            <a:hlinkClick r:id="rId2" action="ppaction://hlinkfile"/>
          </p:cNvPr>
          <p:cNvPicPr>
            <a:picLocks noChangeAspect="1" noChangeArrowheads="1"/>
          </p:cNvPicPr>
          <p:nvPr/>
        </p:nvPicPr>
        <p:blipFill>
          <a:blip r:embed="rId3" cstate="print"/>
          <a:srcRect/>
          <a:stretch>
            <a:fillRect/>
          </a:stretch>
        </p:blipFill>
        <p:spPr bwMode="auto">
          <a:xfrm>
            <a:off x="2175694" y="1825443"/>
            <a:ext cx="819000" cy="234000"/>
          </a:xfrm>
          <a:prstGeom prst="rect">
            <a:avLst/>
          </a:prstGeom>
          <a:noFill/>
          <a:ln w="9525">
            <a:noFill/>
            <a:miter lim="800000"/>
            <a:headEnd/>
            <a:tailEnd/>
          </a:ln>
        </p:spPr>
      </p:pic>
      <p:sp>
        <p:nvSpPr>
          <p:cNvPr id="11" name="矩形 10">
            <a:extLst>
              <a:ext uri="{FF2B5EF4-FFF2-40B4-BE49-F238E27FC236}">
                <a16:creationId xmlns:a16="http://schemas.microsoft.com/office/drawing/2014/main" xmlns="" id="{5B945255-04AF-41C6-BFDE-E8F48B92D66C}"/>
              </a:ext>
            </a:extLst>
          </p:cNvPr>
          <p:cNvSpPr/>
          <p:nvPr/>
        </p:nvSpPr>
        <p:spPr>
          <a:xfrm>
            <a:off x="323169" y="4709010"/>
            <a:ext cx="8700665" cy="1569660"/>
          </a:xfrm>
          <a:prstGeom prst="rect">
            <a:avLst/>
          </a:prstGeom>
        </p:spPr>
        <p:txBody>
          <a:bodyPr wrap="square">
            <a:spAutoFit/>
          </a:bodyPr>
          <a:lstStyle/>
          <a:p>
            <a:r>
              <a:rPr lang="en-US" altLang="zh-TW" sz="1600" b="1" dirty="0">
                <a:solidFill>
                  <a:srgbClr val="FF0066"/>
                </a:solidFill>
                <a:latin typeface="Segoe Print" panose="02000600000000000000" pitchFamily="2" charset="0"/>
              </a:rPr>
              <a:t>EXAMPLE ANSWERS</a:t>
            </a:r>
          </a:p>
          <a:p>
            <a:pPr marL="360363" indent="-360363"/>
            <a:r>
              <a:rPr lang="en-US" altLang="zh-TW" sz="1600" b="1" dirty="0">
                <a:solidFill>
                  <a:srgbClr val="FF0066"/>
                </a:solidFill>
                <a:latin typeface="Segoe Print" panose="02000600000000000000" pitchFamily="2" charset="0"/>
              </a:rPr>
              <a:t>1 	I saw an advert for a holiday with a complete </a:t>
            </a:r>
            <a:r>
              <a:rPr lang="en-US" altLang="zh-TW" sz="1600" b="1" i="1" dirty="0">
                <a:solidFill>
                  <a:srgbClr val="FF0066"/>
                </a:solidFill>
                <a:latin typeface="Segoe Print" panose="02000600000000000000" pitchFamily="2" charset="0"/>
              </a:rPr>
              <a:t>festival/ travel/adventure</a:t>
            </a:r>
            <a:r>
              <a:rPr lang="en-US" altLang="zh-TW" sz="1600" b="1" dirty="0">
                <a:solidFill>
                  <a:srgbClr val="FF0066"/>
                </a:solidFill>
                <a:latin typeface="Segoe Print" panose="02000600000000000000" pitchFamily="2" charset="0"/>
              </a:rPr>
              <a:t> experience.</a:t>
            </a:r>
          </a:p>
          <a:p>
            <a:pPr marL="360363" indent="-360363"/>
            <a:r>
              <a:rPr lang="en-US" altLang="zh-TW" sz="1600" b="1" dirty="0">
                <a:solidFill>
                  <a:srgbClr val="FF0066"/>
                </a:solidFill>
                <a:latin typeface="Segoe Print" panose="02000600000000000000" pitchFamily="2" charset="0"/>
              </a:rPr>
              <a:t>2 	One thing that concerns me is </a:t>
            </a:r>
            <a:r>
              <a:rPr lang="en-US" altLang="zh-TW" sz="1600" b="1" i="1" dirty="0">
                <a:solidFill>
                  <a:srgbClr val="FF0066"/>
                </a:solidFill>
                <a:latin typeface="Segoe Print" panose="02000600000000000000" pitchFamily="2" charset="0"/>
              </a:rPr>
              <a:t>next month’s exam/the weather.</a:t>
            </a:r>
          </a:p>
          <a:p>
            <a:pPr marL="360363" indent="-360363"/>
            <a:r>
              <a:rPr lang="en-US" altLang="zh-TW" sz="1600" b="1" dirty="0">
                <a:solidFill>
                  <a:srgbClr val="FF0066"/>
                </a:solidFill>
                <a:latin typeface="Segoe Print" panose="02000600000000000000" pitchFamily="2" charset="0"/>
              </a:rPr>
              <a:t>3 	The last time I got sick was when </a:t>
            </a:r>
            <a:r>
              <a:rPr lang="en-US" altLang="zh-TW" sz="1600" b="1" i="1" dirty="0">
                <a:solidFill>
                  <a:srgbClr val="FF0066"/>
                </a:solidFill>
                <a:latin typeface="Segoe Print" panose="02000600000000000000" pitchFamily="2" charset="0"/>
              </a:rPr>
              <a:t>I was very young/when I was on holiday.</a:t>
            </a:r>
          </a:p>
          <a:p>
            <a:pPr marL="360363" indent="-360363"/>
            <a:r>
              <a:rPr lang="en-US" altLang="zh-TW" sz="1600" b="1" dirty="0">
                <a:solidFill>
                  <a:srgbClr val="FF0066"/>
                </a:solidFill>
                <a:latin typeface="Segoe Print" panose="02000600000000000000" pitchFamily="2" charset="0"/>
              </a:rPr>
              <a:t>4 	</a:t>
            </a:r>
            <a:r>
              <a:rPr lang="en-US" altLang="zh-TW" sz="1600" b="1" i="1" dirty="0">
                <a:solidFill>
                  <a:srgbClr val="FF0066"/>
                </a:solidFill>
                <a:latin typeface="Segoe Print" panose="02000600000000000000" pitchFamily="2" charset="0"/>
              </a:rPr>
              <a:t>Yes, once when I performed a magic trick on a friend.</a:t>
            </a:r>
          </a:p>
        </p:txBody>
      </p:sp>
      <p:sp>
        <p:nvSpPr>
          <p:cNvPr id="15" name="矩形 14"/>
          <p:cNvSpPr/>
          <p:nvPr/>
        </p:nvSpPr>
        <p:spPr>
          <a:xfrm>
            <a:off x="5616313" y="4090640"/>
            <a:ext cx="2924519" cy="338554"/>
          </a:xfrm>
          <a:prstGeom prst="rect">
            <a:avLst/>
          </a:prstGeom>
        </p:spPr>
        <p:txBody>
          <a:bodyPr wrap="none">
            <a:spAutoFit/>
          </a:bodyPr>
          <a:lstStyle/>
          <a:p>
            <a:pPr marL="360363" indent="-360363"/>
            <a:r>
              <a:rPr lang="en-US" altLang="zh-TW" sz="1600" b="1" dirty="0">
                <a:solidFill>
                  <a:srgbClr val="FF0066"/>
                </a:solidFill>
                <a:latin typeface="Segoe Print" panose="02000600000000000000" pitchFamily="2" charset="0"/>
              </a:rPr>
              <a:t>5 	Students' own answers</a:t>
            </a:r>
            <a:endParaRPr lang="zh-TW" altLang="en-US" sz="1600" b="1" dirty="0">
              <a:solidFill>
                <a:srgbClr val="FF0066"/>
              </a:solidFill>
              <a:latin typeface="Segoe Print" panose="02000600000000000000" pitchFamily="2" charset="0"/>
            </a:endParaRPr>
          </a:p>
        </p:txBody>
      </p:sp>
    </p:spTree>
    <p:extLst>
      <p:ext uri="{BB962C8B-B14F-4D97-AF65-F5344CB8AC3E}">
        <p14:creationId xmlns:p14="http://schemas.microsoft.com/office/powerpoint/2010/main" xmlns="" val="22857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wipe(left)">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wipe(left)">
                                      <p:cBhvr>
                                        <p:cTn id="15" dur="500"/>
                                        <p:tgtEl>
                                          <p:spTgt spid="1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wipe(left)">
                                      <p:cBhvr>
                                        <p:cTn id="20" dur="500"/>
                                        <p:tgtEl>
                                          <p:spTgt spid="1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Effect transition="in" filter="wipe(left)">
                                      <p:cBhvr>
                                        <p:cTn id="25" dur="500"/>
                                        <p:tgtEl>
                                          <p:spTgt spid="1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5">
                                            <p:txEl>
                                              <p:pRg st="0" end="0"/>
                                            </p:txEl>
                                          </p:spTgt>
                                        </p:tgtEl>
                                        <p:attrNameLst>
                                          <p:attrName>style.visibility</p:attrName>
                                        </p:attrNameLst>
                                      </p:cBhvr>
                                      <p:to>
                                        <p:strVal val="visible"/>
                                      </p:to>
                                    </p:set>
                                    <p:animEffect transition="in" filter="wipe(left)">
                                      <p:cBhvr>
                                        <p:cTn id="30"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a:extLst>
              <a:ext uri="{FF2B5EF4-FFF2-40B4-BE49-F238E27FC236}">
                <a16:creationId xmlns:a16="http://schemas.microsoft.com/office/drawing/2014/main" xmlns="" id="{7638B79C-8FB4-4315-BC0A-97C0E1E05C5E}"/>
              </a:ext>
            </a:extLst>
          </p:cNvPr>
          <p:cNvSpPr txBox="1">
            <a:spLocks noChangeArrowheads="1"/>
          </p:cNvSpPr>
          <p:nvPr/>
        </p:nvSpPr>
        <p:spPr bwMode="auto">
          <a:xfrm>
            <a:off x="308448" y="210815"/>
            <a:ext cx="1584176" cy="369332"/>
          </a:xfrm>
          <a:prstGeom prst="rect">
            <a:avLst/>
          </a:prstGeom>
          <a:solidFill>
            <a:srgbClr val="EAB200"/>
          </a:solidFill>
          <a:ln w="9525" algn="ctr">
            <a:noFill/>
            <a:miter lim="800000"/>
            <a:headEnd/>
            <a:tailEnd/>
          </a:ln>
          <a:effectLst/>
        </p:spPr>
        <p:txBody>
          <a:bodyPr wrap="square">
            <a:spAutoFit/>
          </a:bodyPr>
          <a:lstStyle/>
          <a:p>
            <a:pPr algn="ctr">
              <a:spcBef>
                <a:spcPct val="50000"/>
              </a:spcBef>
            </a:pPr>
            <a:r>
              <a:rPr lang="en-US" altLang="zh-TW" b="1" dirty="0">
                <a:solidFill>
                  <a:schemeClr val="bg1"/>
                </a:solidFill>
                <a:latin typeface="Arial" pitchFamily="34" charset="0"/>
                <a:cs typeface="Arial" pitchFamily="34" charset="0"/>
              </a:rPr>
              <a:t>Videoscript</a:t>
            </a:r>
            <a:endParaRPr kumimoji="0" lang="en-US" altLang="zh-TW" sz="1800" b="1" dirty="0">
              <a:solidFill>
                <a:schemeClr val="bg1"/>
              </a:solidFill>
              <a:latin typeface="Arial" pitchFamily="34" charset="0"/>
              <a:cs typeface="Arial" pitchFamily="34" charset="0"/>
            </a:endParaRPr>
          </a:p>
        </p:txBody>
      </p:sp>
      <p:sp>
        <p:nvSpPr>
          <p:cNvPr id="11" name="矩形 10">
            <a:extLst>
              <a:ext uri="{FF2B5EF4-FFF2-40B4-BE49-F238E27FC236}">
                <a16:creationId xmlns:a16="http://schemas.microsoft.com/office/drawing/2014/main" xmlns="" id="{3F6EB48F-2113-4793-8D94-C48915EB535E}"/>
              </a:ext>
            </a:extLst>
          </p:cNvPr>
          <p:cNvSpPr/>
          <p:nvPr/>
        </p:nvSpPr>
        <p:spPr>
          <a:xfrm>
            <a:off x="1948541" y="208006"/>
            <a:ext cx="6871851" cy="400110"/>
          </a:xfrm>
          <a:prstGeom prst="rect">
            <a:avLst/>
          </a:prstGeom>
        </p:spPr>
        <p:txBody>
          <a:bodyPr wrap="square">
            <a:spAutoFit/>
          </a:bodyPr>
          <a:lstStyle/>
          <a:p>
            <a:r>
              <a:rPr lang="en-US" altLang="zh-TW" sz="2000" b="1" dirty="0">
                <a:solidFill>
                  <a:schemeClr val="accent1">
                    <a:lumMod val="75000"/>
                  </a:schemeClr>
                </a:solidFill>
                <a:latin typeface="Calibri" panose="020F0502020204030204" pitchFamily="34" charset="0"/>
                <a:cs typeface="Arial" pitchFamily="34" charset="0"/>
              </a:rPr>
              <a:t>Dangerous dining</a:t>
            </a:r>
          </a:p>
        </p:txBody>
      </p:sp>
      <p:sp>
        <p:nvSpPr>
          <p:cNvPr id="8" name="矩形 7">
            <a:extLst>
              <a:ext uri="{FF2B5EF4-FFF2-40B4-BE49-F238E27FC236}">
                <a16:creationId xmlns:a16="http://schemas.microsoft.com/office/drawing/2014/main" xmlns="" id="{08B57D5C-51D3-41AC-A989-3AB7EAB11B3A}"/>
              </a:ext>
            </a:extLst>
          </p:cNvPr>
          <p:cNvSpPr/>
          <p:nvPr/>
        </p:nvSpPr>
        <p:spPr>
          <a:xfrm>
            <a:off x="308448" y="717240"/>
            <a:ext cx="8511944" cy="5016758"/>
          </a:xfrm>
          <a:prstGeom prst="rect">
            <a:avLst/>
          </a:prstGeom>
        </p:spPr>
        <p:txBody>
          <a:bodyPr wrap="square">
            <a:spAutoFit/>
          </a:bodyPr>
          <a:lstStyle/>
          <a:p>
            <a:pPr marL="363538" indent="-363538"/>
            <a:r>
              <a:rPr lang="en-US" altLang="zh-TW" sz="1600" b="1" dirty="0">
                <a:solidFill>
                  <a:schemeClr val="accent1">
                    <a:lumMod val="75000"/>
                  </a:schemeClr>
                </a:solidFill>
                <a:latin typeface="Calibri" panose="020F0502020204030204" pitchFamily="34" charset="0"/>
              </a:rPr>
              <a:t>1 	</a:t>
            </a:r>
            <a:r>
              <a:rPr lang="en-US" altLang="zh-TW" sz="1600" dirty="0">
                <a:solidFill>
                  <a:schemeClr val="accent1">
                    <a:lumMod val="75000"/>
                  </a:schemeClr>
                </a:solidFill>
                <a:latin typeface="Calibri" panose="020F0502020204030204" pitchFamily="34" charset="0"/>
              </a:rPr>
              <a:t>The puffer is so ugly it’s cute, but it doesn’t </a:t>
            </a:r>
            <a:r>
              <a:rPr lang="en-US" altLang="zh-TW" sz="1600" b="1" dirty="0">
                <a:solidFill>
                  <a:schemeClr val="accent1">
                    <a:lumMod val="75000"/>
                  </a:schemeClr>
                </a:solidFill>
                <a:latin typeface="Calibri" panose="020F0502020204030204" pitchFamily="34" charset="0"/>
              </a:rPr>
              <a:t>fool</a:t>
            </a:r>
            <a:r>
              <a:rPr lang="en-US" altLang="zh-TW" sz="1600" dirty="0">
                <a:solidFill>
                  <a:schemeClr val="accent1">
                    <a:lumMod val="75000"/>
                  </a:schemeClr>
                </a:solidFill>
                <a:latin typeface="Calibri" panose="020F0502020204030204" pitchFamily="34" charset="0"/>
              </a:rPr>
              <a:t> most diners.</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a   </a:t>
            </a:r>
            <a:r>
              <a:rPr lang="en-US" altLang="zh-TW" sz="1600" dirty="0">
                <a:solidFill>
                  <a:schemeClr val="accent1">
                    <a:lumMod val="75000"/>
                  </a:schemeClr>
                </a:solidFill>
                <a:latin typeface="Calibri" panose="020F0502020204030204" pitchFamily="34" charset="0"/>
              </a:rPr>
              <a:t>appeal to</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b   </a:t>
            </a:r>
            <a:r>
              <a:rPr lang="en-US" altLang="zh-TW" sz="1600" dirty="0">
                <a:solidFill>
                  <a:schemeClr val="accent1">
                    <a:lumMod val="75000"/>
                  </a:schemeClr>
                </a:solidFill>
                <a:latin typeface="Calibri" panose="020F0502020204030204" pitchFamily="34" charset="0"/>
              </a:rPr>
              <a:t>frighten</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c</a:t>
            </a:r>
            <a:r>
              <a:rPr lang="en-US" altLang="zh-TW" sz="1600" dirty="0">
                <a:solidFill>
                  <a:schemeClr val="accent1">
                    <a:lumMod val="75000"/>
                  </a:schemeClr>
                </a:solidFill>
                <a:latin typeface="Calibri" panose="020F0502020204030204" pitchFamily="34" charset="0"/>
              </a:rPr>
              <a:t>   trick</a:t>
            </a:r>
          </a:p>
          <a:p>
            <a:pPr marL="363538" indent="-363538"/>
            <a:r>
              <a:rPr lang="en-US" altLang="zh-TW" sz="1600" b="1" dirty="0">
                <a:solidFill>
                  <a:schemeClr val="accent1">
                    <a:lumMod val="75000"/>
                  </a:schemeClr>
                </a:solidFill>
                <a:latin typeface="Calibri" panose="020F0502020204030204" pitchFamily="34" charset="0"/>
              </a:rPr>
              <a:t>2</a:t>
            </a:r>
            <a:r>
              <a:rPr lang="en-US" altLang="zh-TW" sz="1600" dirty="0">
                <a:solidFill>
                  <a:schemeClr val="accent1">
                    <a:lumMod val="75000"/>
                  </a:schemeClr>
                </a:solidFill>
                <a:latin typeface="Calibri" panose="020F0502020204030204" pitchFamily="34" charset="0"/>
              </a:rPr>
              <a:t> 	Tom </a:t>
            </a:r>
            <a:r>
              <a:rPr lang="en-US" altLang="zh-TW" sz="1600" dirty="0" err="1">
                <a:solidFill>
                  <a:schemeClr val="accent1">
                    <a:lumMod val="75000"/>
                  </a:schemeClr>
                </a:solidFill>
                <a:latin typeface="Calibri" panose="020F0502020204030204" pitchFamily="34" charset="0"/>
              </a:rPr>
              <a:t>Caradonna</a:t>
            </a:r>
            <a:r>
              <a:rPr lang="en-US" altLang="zh-TW" sz="1600" dirty="0">
                <a:solidFill>
                  <a:schemeClr val="accent1">
                    <a:lumMod val="75000"/>
                  </a:schemeClr>
                </a:solidFill>
                <a:latin typeface="Calibri" panose="020F0502020204030204" pitchFamily="34" charset="0"/>
              </a:rPr>
              <a:t> has come to Tokyo </a:t>
            </a:r>
            <a:r>
              <a:rPr lang="en-US" altLang="zh-TW" sz="1600" b="1" dirty="0">
                <a:solidFill>
                  <a:schemeClr val="accent1">
                    <a:lumMod val="75000"/>
                  </a:schemeClr>
                </a:solidFill>
                <a:latin typeface="Calibri" panose="020F0502020204030204" pitchFamily="34" charset="0"/>
              </a:rPr>
              <a:t>for the complete </a:t>
            </a:r>
            <a:r>
              <a:rPr lang="en-US" altLang="zh-TW" sz="1600" dirty="0" err="1">
                <a:solidFill>
                  <a:schemeClr val="accent1">
                    <a:lumMod val="75000"/>
                  </a:schemeClr>
                </a:solidFill>
                <a:latin typeface="Calibri" panose="020F0502020204030204" pitchFamily="34" charset="0"/>
              </a:rPr>
              <a:t>fugu</a:t>
            </a:r>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experience</a:t>
            </a:r>
            <a:r>
              <a:rPr lang="en-US" altLang="zh-TW" sz="1600" dirty="0">
                <a:solidFill>
                  <a:schemeClr val="accent1">
                    <a:lumMod val="75000"/>
                  </a:schemeClr>
                </a:solidFill>
                <a:latin typeface="Calibri" panose="020F0502020204030204" pitchFamily="34" charset="0"/>
              </a:rPr>
              <a:t>.</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a   </a:t>
            </a:r>
            <a:r>
              <a:rPr lang="en-US" altLang="zh-TW" sz="1600" dirty="0">
                <a:solidFill>
                  <a:schemeClr val="accent1">
                    <a:lumMod val="75000"/>
                  </a:schemeClr>
                </a:solidFill>
                <a:latin typeface="Calibri" panose="020F0502020204030204" pitchFamily="34" charset="0"/>
              </a:rPr>
              <a:t>to catch </a:t>
            </a:r>
            <a:r>
              <a:rPr lang="en-US" altLang="zh-TW" sz="1600" dirty="0" err="1">
                <a:solidFill>
                  <a:schemeClr val="accent1">
                    <a:lumMod val="75000"/>
                  </a:schemeClr>
                </a:solidFill>
                <a:latin typeface="Calibri" panose="020F0502020204030204" pitchFamily="34" charset="0"/>
              </a:rPr>
              <a:t>fugu</a:t>
            </a:r>
            <a:r>
              <a:rPr lang="en-US" altLang="zh-TW" sz="1600" dirty="0">
                <a:solidFill>
                  <a:schemeClr val="accent1">
                    <a:lumMod val="75000"/>
                  </a:schemeClr>
                </a:solidFill>
                <a:latin typeface="Calibri" panose="020F0502020204030204" pitchFamily="34" charset="0"/>
              </a:rPr>
              <a:t> with local fishermen</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b   </a:t>
            </a:r>
            <a:r>
              <a:rPr lang="en-US" altLang="zh-TW" sz="1600" dirty="0">
                <a:solidFill>
                  <a:schemeClr val="accent1">
                    <a:lumMod val="75000"/>
                  </a:schemeClr>
                </a:solidFill>
                <a:latin typeface="Calibri" panose="020F0502020204030204" pitchFamily="34" charset="0"/>
              </a:rPr>
              <a:t>to eat all types of </a:t>
            </a:r>
            <a:r>
              <a:rPr lang="en-US" altLang="zh-TW" sz="1600" dirty="0" err="1">
                <a:solidFill>
                  <a:schemeClr val="accent1">
                    <a:lumMod val="75000"/>
                  </a:schemeClr>
                </a:solidFill>
                <a:latin typeface="Calibri" panose="020F0502020204030204" pitchFamily="34" charset="0"/>
              </a:rPr>
              <a:t>fugu</a:t>
            </a:r>
            <a:r>
              <a:rPr lang="en-US" altLang="zh-TW" sz="1600" dirty="0">
                <a:solidFill>
                  <a:schemeClr val="accent1">
                    <a:lumMod val="75000"/>
                  </a:schemeClr>
                </a:solidFill>
                <a:latin typeface="Calibri" panose="020F0502020204030204" pitchFamily="34" charset="0"/>
              </a:rPr>
              <a:t> dishes</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c   </a:t>
            </a:r>
            <a:r>
              <a:rPr lang="en-US" altLang="zh-TW" sz="1600" dirty="0">
                <a:solidFill>
                  <a:schemeClr val="accent1">
                    <a:lumMod val="75000"/>
                  </a:schemeClr>
                </a:solidFill>
                <a:latin typeface="Calibri" panose="020F0502020204030204" pitchFamily="34" charset="0"/>
              </a:rPr>
              <a:t>to report on deaths from </a:t>
            </a:r>
            <a:r>
              <a:rPr lang="en-US" altLang="zh-TW" sz="1600" dirty="0" err="1">
                <a:solidFill>
                  <a:schemeClr val="accent1">
                    <a:lumMod val="75000"/>
                  </a:schemeClr>
                </a:solidFill>
                <a:latin typeface="Calibri" panose="020F0502020204030204" pitchFamily="34" charset="0"/>
              </a:rPr>
              <a:t>fugu</a:t>
            </a:r>
            <a:endParaRPr lang="en-US" altLang="zh-TW" sz="1600" dirty="0">
              <a:solidFill>
                <a:schemeClr val="accent1">
                  <a:lumMod val="75000"/>
                </a:schemeClr>
              </a:solidFill>
              <a:latin typeface="Calibri" panose="020F0502020204030204" pitchFamily="34" charset="0"/>
            </a:endParaRPr>
          </a:p>
          <a:p>
            <a:pPr marL="363538" indent="-363538"/>
            <a:r>
              <a:rPr lang="en-US" altLang="zh-TW" sz="1600" b="1" dirty="0">
                <a:solidFill>
                  <a:schemeClr val="accent1">
                    <a:lumMod val="75000"/>
                  </a:schemeClr>
                </a:solidFill>
                <a:latin typeface="Calibri" panose="020F0502020204030204" pitchFamily="34" charset="0"/>
              </a:rPr>
              <a:t>3 </a:t>
            </a:r>
            <a:r>
              <a:rPr lang="en-US" altLang="zh-TW" sz="1600" dirty="0">
                <a:solidFill>
                  <a:schemeClr val="accent1">
                    <a:lumMod val="75000"/>
                  </a:schemeClr>
                </a:solidFill>
                <a:latin typeface="Calibri" panose="020F0502020204030204" pitchFamily="34" charset="0"/>
              </a:rPr>
              <a:t>	... but it hasn’t really </a:t>
            </a:r>
            <a:r>
              <a:rPr lang="en-US" altLang="zh-TW" sz="1600" b="1" dirty="0">
                <a:solidFill>
                  <a:schemeClr val="accent1">
                    <a:lumMod val="75000"/>
                  </a:schemeClr>
                </a:solidFill>
                <a:latin typeface="Calibri" panose="020F0502020204030204" pitchFamily="34" charset="0"/>
              </a:rPr>
              <a:t>concerned</a:t>
            </a:r>
            <a:r>
              <a:rPr lang="en-US" altLang="zh-TW" sz="1600" dirty="0">
                <a:solidFill>
                  <a:schemeClr val="accent1">
                    <a:lumMod val="75000"/>
                  </a:schemeClr>
                </a:solidFill>
                <a:latin typeface="Calibri" panose="020F0502020204030204" pitchFamily="34" charset="0"/>
              </a:rPr>
              <a:t> me.</a:t>
            </a:r>
          </a:p>
          <a:p>
            <a:pPr marL="363538" indent="-363538"/>
            <a:r>
              <a:rPr lang="en-US" altLang="zh-TW" sz="1600" b="1" dirty="0">
                <a:solidFill>
                  <a:schemeClr val="accent1">
                    <a:lumMod val="75000"/>
                  </a:schemeClr>
                </a:solidFill>
                <a:latin typeface="Calibri" panose="020F0502020204030204" pitchFamily="34" charset="0"/>
              </a:rPr>
              <a:t>	a</a:t>
            </a:r>
            <a:r>
              <a:rPr lang="en-US" altLang="zh-TW" sz="1600" dirty="0">
                <a:solidFill>
                  <a:schemeClr val="accent1">
                    <a:lumMod val="75000"/>
                  </a:schemeClr>
                </a:solidFill>
                <a:latin typeface="Calibri" panose="020F0502020204030204" pitchFamily="34" charset="0"/>
              </a:rPr>
              <a:t>   helped</a:t>
            </a:r>
          </a:p>
          <a:p>
            <a:pPr marL="363538" indent="-363538"/>
            <a:r>
              <a:rPr lang="en-US" altLang="zh-TW" sz="1600" b="1" dirty="0">
                <a:solidFill>
                  <a:schemeClr val="accent1">
                    <a:lumMod val="75000"/>
                  </a:schemeClr>
                </a:solidFill>
                <a:latin typeface="Calibri" panose="020F0502020204030204" pitchFamily="34" charset="0"/>
              </a:rPr>
              <a:t>	b</a:t>
            </a:r>
            <a:r>
              <a:rPr lang="en-US" altLang="zh-TW" sz="1600" dirty="0">
                <a:solidFill>
                  <a:schemeClr val="accent1">
                    <a:lumMod val="75000"/>
                  </a:schemeClr>
                </a:solidFill>
                <a:latin typeface="Calibri" panose="020F0502020204030204" pitchFamily="34" charset="0"/>
              </a:rPr>
              <a:t>   included</a:t>
            </a:r>
          </a:p>
          <a:p>
            <a:pPr marL="363538" indent="-363538"/>
            <a:r>
              <a:rPr lang="en-US" altLang="zh-TW" sz="1600" b="1" dirty="0">
                <a:solidFill>
                  <a:schemeClr val="accent1">
                    <a:lumMod val="75000"/>
                  </a:schemeClr>
                </a:solidFill>
                <a:latin typeface="Calibri" panose="020F0502020204030204" pitchFamily="34" charset="0"/>
              </a:rPr>
              <a:t>	c   </a:t>
            </a:r>
            <a:r>
              <a:rPr lang="en-US" altLang="zh-TW" sz="1600" dirty="0">
                <a:solidFill>
                  <a:schemeClr val="accent1">
                    <a:lumMod val="75000"/>
                  </a:schemeClr>
                </a:solidFill>
                <a:latin typeface="Calibri" panose="020F0502020204030204" pitchFamily="34" charset="0"/>
              </a:rPr>
              <a:t>worried</a:t>
            </a:r>
          </a:p>
          <a:p>
            <a:pPr marL="363538" indent="-363538"/>
            <a:r>
              <a:rPr lang="en-US" altLang="zh-TW" sz="1600" b="1" dirty="0">
                <a:solidFill>
                  <a:schemeClr val="accent1">
                    <a:lumMod val="75000"/>
                  </a:schemeClr>
                </a:solidFill>
                <a:latin typeface="Calibri" panose="020F0502020204030204" pitchFamily="34" charset="0"/>
              </a:rPr>
              <a:t>4	</a:t>
            </a:r>
            <a:r>
              <a:rPr lang="en-US" altLang="zh-TW" sz="1600" dirty="0">
                <a:solidFill>
                  <a:schemeClr val="accent1">
                    <a:lumMod val="75000"/>
                  </a:schemeClr>
                </a:solidFill>
                <a:latin typeface="Calibri" panose="020F0502020204030204" pitchFamily="34" charset="0"/>
              </a:rPr>
              <a:t>Chef Hayashi is the one who must prepare the fish safely so that Tom and Aki don’t </a:t>
            </a:r>
            <a:r>
              <a:rPr lang="en-US" altLang="zh-TW" sz="1600" b="1" dirty="0">
                <a:solidFill>
                  <a:schemeClr val="accent1">
                    <a:lumMod val="75000"/>
                  </a:schemeClr>
                </a:solidFill>
                <a:latin typeface="Calibri" panose="020F0502020204030204" pitchFamily="34" charset="0"/>
              </a:rPr>
              <a:t>get sick</a:t>
            </a:r>
            <a:r>
              <a:rPr lang="en-US" altLang="zh-TW" sz="1600" dirty="0">
                <a:solidFill>
                  <a:schemeClr val="accent1">
                    <a:lumMod val="75000"/>
                  </a:schemeClr>
                </a:solidFill>
                <a:latin typeface="Calibri" panose="020F0502020204030204" pitchFamily="34" charset="0"/>
              </a:rPr>
              <a:t>.</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a</a:t>
            </a:r>
            <a:r>
              <a:rPr lang="en-US" altLang="zh-TW" sz="1600" dirty="0">
                <a:solidFill>
                  <a:schemeClr val="accent1">
                    <a:lumMod val="75000"/>
                  </a:schemeClr>
                </a:solidFill>
                <a:latin typeface="Calibri" panose="020F0502020204030204" pitchFamily="34" charset="0"/>
              </a:rPr>
              <a:t>   become ill</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b</a:t>
            </a:r>
            <a:r>
              <a:rPr lang="en-US" altLang="zh-TW" sz="1600" dirty="0">
                <a:solidFill>
                  <a:schemeClr val="accent1">
                    <a:lumMod val="75000"/>
                  </a:schemeClr>
                </a:solidFill>
                <a:latin typeface="Calibri" panose="020F0502020204030204" pitchFamily="34" charset="0"/>
              </a:rPr>
              <a:t>   die</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c</a:t>
            </a:r>
            <a:r>
              <a:rPr lang="en-US" altLang="zh-TW" sz="1600" dirty="0">
                <a:solidFill>
                  <a:schemeClr val="accent1">
                    <a:lumMod val="75000"/>
                  </a:schemeClr>
                </a:solidFill>
                <a:latin typeface="Calibri" panose="020F0502020204030204" pitchFamily="34" charset="0"/>
              </a:rPr>
              <a:t>   enjoy the meal</a:t>
            </a:r>
          </a:p>
          <a:p>
            <a:pPr marL="363538" indent="-363538"/>
            <a:r>
              <a:rPr lang="en-US" altLang="zh-TW" sz="1600" b="1" dirty="0">
                <a:solidFill>
                  <a:schemeClr val="accent1">
                    <a:lumMod val="75000"/>
                  </a:schemeClr>
                </a:solidFill>
                <a:latin typeface="Calibri" panose="020F0502020204030204" pitchFamily="34" charset="0"/>
              </a:rPr>
              <a:t>5</a:t>
            </a:r>
            <a:r>
              <a:rPr lang="en-US" altLang="zh-TW" sz="1600" dirty="0">
                <a:solidFill>
                  <a:schemeClr val="accent1">
                    <a:lumMod val="75000"/>
                  </a:schemeClr>
                </a:solidFill>
                <a:latin typeface="Calibri" panose="020F0502020204030204" pitchFamily="34" charset="0"/>
              </a:rPr>
              <a:t> 	About 70 per cent of the poisonings happen in </a:t>
            </a:r>
            <a:r>
              <a:rPr lang="en-US" altLang="zh-TW" sz="1600" b="1" dirty="0">
                <a:solidFill>
                  <a:schemeClr val="accent1">
                    <a:lumMod val="75000"/>
                  </a:schemeClr>
                </a:solidFill>
                <a:latin typeface="Calibri" panose="020F0502020204030204" pitchFamily="34" charset="0"/>
              </a:rPr>
              <a:t>private homes </a:t>
            </a:r>
            <a:r>
              <a:rPr lang="en-US" altLang="zh-TW" sz="1600" dirty="0">
                <a:solidFill>
                  <a:schemeClr val="accent1">
                    <a:lumMod val="75000"/>
                  </a:schemeClr>
                </a:solidFill>
                <a:latin typeface="Calibri" panose="020F0502020204030204" pitchFamily="34" charset="0"/>
              </a:rPr>
              <a:t>...</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a   </a:t>
            </a:r>
            <a:r>
              <a:rPr lang="en-US" altLang="zh-TW" sz="1600" dirty="0">
                <a:solidFill>
                  <a:schemeClr val="accent1">
                    <a:lumMod val="75000"/>
                  </a:schemeClr>
                </a:solidFill>
                <a:latin typeface="Calibri" panose="020F0502020204030204" pitchFamily="34" charset="0"/>
              </a:rPr>
              <a:t>people’s houses</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b</a:t>
            </a:r>
            <a:r>
              <a:rPr lang="en-US" altLang="zh-TW" sz="1600" dirty="0">
                <a:solidFill>
                  <a:schemeClr val="accent1">
                    <a:lumMod val="75000"/>
                  </a:schemeClr>
                </a:solidFill>
                <a:latin typeface="Calibri" panose="020F0502020204030204" pitchFamily="34" charset="0"/>
              </a:rPr>
              <a:t>   secret places</a:t>
            </a:r>
          </a:p>
          <a:p>
            <a:pPr marL="363538" indent="-363538"/>
            <a:r>
              <a:rPr lang="en-US" altLang="zh-TW" sz="1600" b="1" dirty="0">
                <a:solidFill>
                  <a:schemeClr val="accent1">
                    <a:lumMod val="75000"/>
                  </a:schemeClr>
                </a:solidFill>
                <a:latin typeface="Calibri" panose="020F0502020204030204" pitchFamily="34" charset="0"/>
              </a:rPr>
              <a:t>	c   </a:t>
            </a:r>
            <a:r>
              <a:rPr lang="en-US" altLang="zh-TW" sz="1600" dirty="0">
                <a:solidFill>
                  <a:schemeClr val="accent1">
                    <a:lumMod val="75000"/>
                  </a:schemeClr>
                </a:solidFill>
                <a:latin typeface="Calibri" panose="020F0502020204030204" pitchFamily="34" charset="0"/>
              </a:rPr>
              <a:t>small restaurants</a:t>
            </a:r>
            <a:endParaRPr lang="zh-TW" altLang="en-US" sz="1600" dirty="0">
              <a:solidFill>
                <a:schemeClr val="accent1">
                  <a:lumMod val="75000"/>
                </a:schemeClr>
              </a:solidFill>
              <a:latin typeface="Calibri" panose="020F0502020204030204" pitchFamily="34" charset="0"/>
            </a:endParaRPr>
          </a:p>
        </p:txBody>
      </p:sp>
      <p:pic>
        <p:nvPicPr>
          <p:cNvPr id="9" name="Picture 2">
            <a:hlinkClick r:id="rId2" action="ppaction://hlinkfile"/>
          </p:cNvPr>
          <p:cNvPicPr>
            <a:picLocks noChangeAspect="1" noChangeArrowheads="1"/>
          </p:cNvPicPr>
          <p:nvPr/>
        </p:nvPicPr>
        <p:blipFill>
          <a:blip r:embed="rId3" cstate="print"/>
          <a:srcRect/>
          <a:stretch>
            <a:fillRect/>
          </a:stretch>
        </p:blipFill>
        <p:spPr bwMode="auto">
          <a:xfrm>
            <a:off x="4019550" y="315340"/>
            <a:ext cx="819000" cy="234000"/>
          </a:xfrm>
          <a:prstGeom prst="rect">
            <a:avLst/>
          </a:prstGeom>
          <a:noFill/>
          <a:ln w="9525">
            <a:noFill/>
            <a:miter lim="800000"/>
            <a:headEnd/>
            <a:tailEnd/>
          </a:ln>
        </p:spPr>
      </p:pic>
      <p:sp>
        <p:nvSpPr>
          <p:cNvPr id="6" name="矩形 5">
            <a:extLst>
              <a:ext uri="{FF2B5EF4-FFF2-40B4-BE49-F238E27FC236}">
                <a16:creationId xmlns:a16="http://schemas.microsoft.com/office/drawing/2014/main" xmlns="" id="{3F2633EE-7264-4168-9BAE-286A6F0D6132}"/>
              </a:ext>
            </a:extLst>
          </p:cNvPr>
          <p:cNvSpPr/>
          <p:nvPr/>
        </p:nvSpPr>
        <p:spPr>
          <a:xfrm>
            <a:off x="129245" y="677434"/>
            <a:ext cx="600331" cy="4412746"/>
          </a:xfrm>
          <a:prstGeom prst="rect">
            <a:avLst/>
          </a:prstGeom>
        </p:spPr>
        <p:txBody>
          <a:bodyPr wrap="square">
            <a:spAutoFit/>
          </a:bodyPr>
          <a:lstStyle/>
          <a:p>
            <a:pPr marL="358775" indent="-358775">
              <a:lnSpc>
                <a:spcPts val="2600"/>
              </a:lnSpc>
            </a:pPr>
            <a:r>
              <a:rPr lang="pt-BR" altLang="zh-TW" b="1" dirty="0">
                <a:solidFill>
                  <a:srgbClr val="FF0066"/>
                </a:solidFill>
                <a:latin typeface="Segoe Print" panose="02000600000000000000" pitchFamily="2" charset="0"/>
              </a:rPr>
              <a:t>c</a:t>
            </a:r>
          </a:p>
          <a:p>
            <a:pPr marL="358775" indent="-358775">
              <a:lnSpc>
                <a:spcPts val="2600"/>
              </a:lnSpc>
            </a:pPr>
            <a:endParaRPr lang="pt-BR" altLang="zh-TW" b="1" dirty="0">
              <a:solidFill>
                <a:srgbClr val="FF0066"/>
              </a:solidFill>
              <a:latin typeface="Segoe Print" panose="02000600000000000000" pitchFamily="2" charset="0"/>
            </a:endParaRPr>
          </a:p>
          <a:p>
            <a:pPr marL="358775" indent="-358775">
              <a:lnSpc>
                <a:spcPts val="2600"/>
              </a:lnSpc>
            </a:pPr>
            <a:endParaRPr lang="pt-BR" altLang="zh-TW" b="1" dirty="0">
              <a:solidFill>
                <a:srgbClr val="FF0066"/>
              </a:solidFill>
              <a:latin typeface="Segoe Print" panose="02000600000000000000" pitchFamily="2" charset="0"/>
            </a:endParaRPr>
          </a:p>
          <a:p>
            <a:pPr marL="358775" indent="-358775">
              <a:lnSpc>
                <a:spcPts val="2600"/>
              </a:lnSpc>
            </a:pPr>
            <a:r>
              <a:rPr lang="pt-BR" altLang="zh-TW" b="1" dirty="0">
                <a:solidFill>
                  <a:srgbClr val="FF0066"/>
                </a:solidFill>
                <a:latin typeface="Segoe Print" panose="02000600000000000000" pitchFamily="2" charset="0"/>
              </a:rPr>
              <a:t>b</a:t>
            </a:r>
          </a:p>
          <a:p>
            <a:pPr marL="358775" indent="-358775">
              <a:lnSpc>
                <a:spcPts val="2600"/>
              </a:lnSpc>
            </a:pPr>
            <a:endParaRPr lang="pt-BR" altLang="zh-TW" b="1" dirty="0">
              <a:solidFill>
                <a:srgbClr val="FF0066"/>
              </a:solidFill>
              <a:latin typeface="Segoe Print" panose="02000600000000000000" pitchFamily="2" charset="0"/>
            </a:endParaRPr>
          </a:p>
          <a:p>
            <a:pPr marL="358775" indent="-358775">
              <a:lnSpc>
                <a:spcPts val="2600"/>
              </a:lnSpc>
            </a:pPr>
            <a:endParaRPr lang="pt-BR" altLang="zh-TW" b="1" dirty="0">
              <a:solidFill>
                <a:srgbClr val="FF0066"/>
              </a:solidFill>
              <a:latin typeface="Segoe Print" panose="02000600000000000000" pitchFamily="2" charset="0"/>
            </a:endParaRPr>
          </a:p>
          <a:p>
            <a:pPr marL="358775" indent="-358775">
              <a:lnSpc>
                <a:spcPts val="2600"/>
              </a:lnSpc>
            </a:pPr>
            <a:r>
              <a:rPr lang="pt-BR" altLang="zh-TW" b="1" dirty="0">
                <a:solidFill>
                  <a:srgbClr val="FF0066"/>
                </a:solidFill>
                <a:latin typeface="Segoe Print" panose="02000600000000000000" pitchFamily="2" charset="0"/>
              </a:rPr>
              <a:t>c </a:t>
            </a:r>
          </a:p>
          <a:p>
            <a:pPr marL="358775" indent="-358775">
              <a:lnSpc>
                <a:spcPts val="2600"/>
              </a:lnSpc>
            </a:pPr>
            <a:endParaRPr lang="pt-BR" altLang="zh-TW" b="1" dirty="0">
              <a:solidFill>
                <a:srgbClr val="FF0066"/>
              </a:solidFill>
              <a:latin typeface="Segoe Print" panose="02000600000000000000" pitchFamily="2" charset="0"/>
            </a:endParaRPr>
          </a:p>
          <a:p>
            <a:pPr marL="358775" indent="-358775">
              <a:lnSpc>
                <a:spcPts val="2600"/>
              </a:lnSpc>
            </a:pPr>
            <a:endParaRPr lang="pt-BR" altLang="zh-TW" b="1" dirty="0">
              <a:solidFill>
                <a:srgbClr val="FF0066"/>
              </a:solidFill>
              <a:latin typeface="Segoe Print" panose="02000600000000000000" pitchFamily="2" charset="0"/>
            </a:endParaRPr>
          </a:p>
          <a:p>
            <a:pPr marL="358775" indent="-358775">
              <a:lnSpc>
                <a:spcPts val="2000"/>
              </a:lnSpc>
            </a:pPr>
            <a:r>
              <a:rPr lang="pt-BR" altLang="zh-TW" b="1" dirty="0">
                <a:solidFill>
                  <a:srgbClr val="FF0066"/>
                </a:solidFill>
                <a:latin typeface="Segoe Print" panose="02000600000000000000" pitchFamily="2" charset="0"/>
              </a:rPr>
              <a:t>a</a:t>
            </a:r>
          </a:p>
          <a:p>
            <a:pPr marL="358775" indent="-358775">
              <a:lnSpc>
                <a:spcPts val="2600"/>
              </a:lnSpc>
            </a:pPr>
            <a:endParaRPr lang="pt-BR" altLang="zh-TW" b="1" dirty="0">
              <a:solidFill>
                <a:srgbClr val="FF0066"/>
              </a:solidFill>
              <a:latin typeface="Segoe Print" panose="02000600000000000000" pitchFamily="2" charset="0"/>
            </a:endParaRPr>
          </a:p>
          <a:p>
            <a:pPr marL="358775" indent="-358775">
              <a:lnSpc>
                <a:spcPts val="2600"/>
              </a:lnSpc>
            </a:pPr>
            <a:r>
              <a:rPr lang="pt-BR" altLang="zh-TW" b="1" dirty="0">
                <a:solidFill>
                  <a:srgbClr val="FF0066"/>
                </a:solidFill>
                <a:latin typeface="Segoe Print" panose="02000600000000000000" pitchFamily="2" charset="0"/>
              </a:rPr>
              <a:t> </a:t>
            </a:r>
          </a:p>
          <a:p>
            <a:pPr marL="358775" indent="-358775">
              <a:lnSpc>
                <a:spcPts val="2600"/>
              </a:lnSpc>
            </a:pPr>
            <a:r>
              <a:rPr lang="pt-BR" altLang="zh-TW" b="1" dirty="0">
                <a:solidFill>
                  <a:srgbClr val="FF0066"/>
                </a:solidFill>
                <a:latin typeface="Segoe Print" panose="02000600000000000000" pitchFamily="2" charset="0"/>
              </a:rPr>
              <a:t>a</a:t>
            </a:r>
            <a:endParaRPr lang="zh-TW" altLang="en-US" b="1" dirty="0">
              <a:solidFill>
                <a:srgbClr val="FF0066"/>
              </a:solidFill>
              <a:latin typeface="Segoe Print" panose="02000600000000000000" pitchFamily="2" charset="0"/>
            </a:endParaRPr>
          </a:p>
        </p:txBody>
      </p:sp>
    </p:spTree>
    <p:extLst>
      <p:ext uri="{BB962C8B-B14F-4D97-AF65-F5344CB8AC3E}">
        <p14:creationId xmlns:p14="http://schemas.microsoft.com/office/powerpoint/2010/main" xmlns="" val="74007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wipe(left)">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animEffect transition="in" filter="wipe(left)">
                                      <p:cBhvr>
                                        <p:cTn id="17" dur="500"/>
                                        <p:tgtEl>
                                          <p:spTgt spid="6">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9" end="9"/>
                                            </p:txEl>
                                          </p:spTgt>
                                        </p:tgtEl>
                                        <p:attrNameLst>
                                          <p:attrName>style.visibility</p:attrName>
                                        </p:attrNameLst>
                                      </p:cBhvr>
                                      <p:to>
                                        <p:strVal val="visible"/>
                                      </p:to>
                                    </p:set>
                                    <p:animEffect transition="in" filter="wipe(left)">
                                      <p:cBhvr>
                                        <p:cTn id="22" dur="500"/>
                                        <p:tgtEl>
                                          <p:spTgt spid="6">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xEl>
                                              <p:pRg st="12" end="12"/>
                                            </p:txEl>
                                          </p:spTgt>
                                        </p:tgtEl>
                                        <p:attrNameLst>
                                          <p:attrName>style.visibility</p:attrName>
                                        </p:attrNameLst>
                                      </p:cBhvr>
                                      <p:to>
                                        <p:strVal val="visible"/>
                                      </p:to>
                                    </p:set>
                                    <p:animEffect transition="in" filter="wipe(left)">
                                      <p:cBhvr>
                                        <p:cTn id="27"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7C8247C5-B96C-435F-89C2-E01F03B5B1BD}"/>
              </a:ext>
            </a:extLst>
          </p:cNvPr>
          <p:cNvSpPr/>
          <p:nvPr/>
        </p:nvSpPr>
        <p:spPr>
          <a:xfrm>
            <a:off x="304909" y="332013"/>
            <a:ext cx="8442484"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8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What, in your opinion, is the best ending (a–c) for this sentence? Compare with your partner. </a:t>
            </a:r>
          </a:p>
        </p:txBody>
      </p:sp>
      <p:sp>
        <p:nvSpPr>
          <p:cNvPr id="8" name="文字方塊 7">
            <a:extLst>
              <a:ext uri="{FF2B5EF4-FFF2-40B4-BE49-F238E27FC236}">
                <a16:creationId xmlns:a16="http://schemas.microsoft.com/office/drawing/2014/main" xmlns="" id="{D0BC108C-44EC-4967-BF80-FC1BBF780745}"/>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5f-p. 67</a:t>
            </a:r>
            <a:endParaRPr lang="zh-TW" altLang="en-US" sz="1200" b="1" dirty="0">
              <a:solidFill>
                <a:schemeClr val="tx1">
                  <a:lumMod val="50000"/>
                  <a:lumOff val="50000"/>
                </a:schemeClr>
              </a:solidFill>
              <a:latin typeface="Calibri" panose="020F0502020204030204" pitchFamily="34" charset="0"/>
            </a:endParaRPr>
          </a:p>
        </p:txBody>
      </p:sp>
      <p:sp>
        <p:nvSpPr>
          <p:cNvPr id="2" name="矩形 1">
            <a:extLst>
              <a:ext uri="{FF2B5EF4-FFF2-40B4-BE49-F238E27FC236}">
                <a16:creationId xmlns:a16="http://schemas.microsoft.com/office/drawing/2014/main" xmlns="" id="{7CCDF72E-ADE8-494B-9C73-FF1868777465}"/>
              </a:ext>
            </a:extLst>
          </p:cNvPr>
          <p:cNvSpPr/>
          <p:nvPr/>
        </p:nvSpPr>
        <p:spPr>
          <a:xfrm>
            <a:off x="647064" y="1191573"/>
            <a:ext cx="8080873" cy="1554272"/>
          </a:xfrm>
          <a:prstGeom prst="rect">
            <a:avLst/>
          </a:prstGeom>
        </p:spPr>
        <p:txBody>
          <a:bodyPr wrap="square">
            <a:spAutoFit/>
          </a:bodyPr>
          <a:lstStyle/>
          <a:p>
            <a:pPr marL="361950" indent="-361950">
              <a:spcBef>
                <a:spcPts val="600"/>
              </a:spcBef>
            </a:pPr>
            <a:r>
              <a:rPr lang="en-US" altLang="zh-TW" sz="2000" dirty="0">
                <a:latin typeface="Calibri" panose="020F0502020204030204" pitchFamily="34" charset="0"/>
              </a:rPr>
              <a:t>The best way to avoid getting sick from fugu is:</a:t>
            </a:r>
          </a:p>
          <a:p>
            <a:pPr marL="361950" indent="-361950">
              <a:spcBef>
                <a:spcPts val="600"/>
              </a:spcBef>
            </a:pPr>
            <a:r>
              <a:rPr lang="en-US" altLang="zh-TW" sz="2000" dirty="0">
                <a:latin typeface="Calibri" panose="020F0502020204030204" pitchFamily="34" charset="0"/>
              </a:rPr>
              <a:t>a 	by going to a well-known restaurant.</a:t>
            </a:r>
          </a:p>
          <a:p>
            <a:pPr marL="361950" indent="-361950">
              <a:spcBef>
                <a:spcPts val="600"/>
              </a:spcBef>
            </a:pPr>
            <a:r>
              <a:rPr lang="en-US" altLang="zh-TW" sz="2000" dirty="0">
                <a:latin typeface="Calibri" panose="020F0502020204030204" pitchFamily="34" charset="0"/>
              </a:rPr>
              <a:t>b 	not to eat it.</a:t>
            </a:r>
          </a:p>
          <a:p>
            <a:pPr marL="361950" indent="-361950">
              <a:spcBef>
                <a:spcPts val="600"/>
              </a:spcBef>
            </a:pPr>
            <a:r>
              <a:rPr lang="en-US" altLang="zh-TW" sz="2000" dirty="0">
                <a:latin typeface="Calibri" panose="020F0502020204030204" pitchFamily="34" charset="0"/>
              </a:rPr>
              <a:t>c 	to take anti-toxin medicine.</a:t>
            </a:r>
            <a:endParaRPr lang="zh-TW" altLang="en-US" sz="2000" dirty="0">
              <a:latin typeface="Calibri" panose="020F0502020204030204" pitchFamily="34" charset="0"/>
            </a:endParaRPr>
          </a:p>
        </p:txBody>
      </p:sp>
      <p:sp>
        <p:nvSpPr>
          <p:cNvPr id="5" name="矩形 4">
            <a:extLst>
              <a:ext uri="{FF2B5EF4-FFF2-40B4-BE49-F238E27FC236}">
                <a16:creationId xmlns:a16="http://schemas.microsoft.com/office/drawing/2014/main" xmlns="" id="{CB73B3E9-9D0B-4653-A383-F18A7FA2C7F1}"/>
              </a:ext>
            </a:extLst>
          </p:cNvPr>
          <p:cNvSpPr/>
          <p:nvPr/>
        </p:nvSpPr>
        <p:spPr>
          <a:xfrm>
            <a:off x="5106319" y="2391029"/>
            <a:ext cx="2507418" cy="369332"/>
          </a:xfrm>
          <a:prstGeom prst="rect">
            <a:avLst/>
          </a:prstGeom>
        </p:spPr>
        <p:txBody>
          <a:bodyPr wrap="none">
            <a:spAutoFit/>
          </a:bodyPr>
          <a:lstStyle/>
          <a:p>
            <a:r>
              <a:rPr lang="en-US" altLang="zh-TW" b="1" dirty="0">
                <a:solidFill>
                  <a:srgbClr val="FF0066"/>
                </a:solidFill>
                <a:latin typeface="Segoe Print" panose="02000600000000000000" pitchFamily="2" charset="0"/>
              </a:rPr>
              <a:t>Students’ own ideas</a:t>
            </a:r>
            <a:endParaRPr lang="zh-TW" altLang="en-US" b="1" dirty="0">
              <a:solidFill>
                <a:srgbClr val="FF0066"/>
              </a:solidFill>
              <a:latin typeface="Segoe Print" panose="02000600000000000000" pitchFamily="2" charset="0"/>
            </a:endParaRPr>
          </a:p>
        </p:txBody>
      </p:sp>
      <p:sp>
        <p:nvSpPr>
          <p:cNvPr id="6" name="矩形 5">
            <a:extLst>
              <a:ext uri="{FF2B5EF4-FFF2-40B4-BE49-F238E27FC236}">
                <a16:creationId xmlns:a16="http://schemas.microsoft.com/office/drawing/2014/main" xmlns="" id="{ED95DAA3-A7CC-4E22-BB72-CA9F13785BD5}"/>
              </a:ext>
            </a:extLst>
          </p:cNvPr>
          <p:cNvSpPr/>
          <p:nvPr/>
        </p:nvSpPr>
        <p:spPr>
          <a:xfrm>
            <a:off x="295066" y="2959132"/>
            <a:ext cx="8489133" cy="1323439"/>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rPr>
              <a:t>9 	</a:t>
            </a:r>
            <a:r>
              <a:rPr lang="en-US" altLang="zh-TW" sz="2000" dirty="0">
                <a:latin typeface="Calibri" panose="020F0502020204030204" pitchFamily="34" charset="0"/>
              </a:rPr>
              <a:t>Work in pairs to prepare a survey on risk-taking. Look at the sentence in Exercise 8 and write three similar sentences for activities that include risks. Then ask your classmates their opinions. Which are the most popular responses?</a:t>
            </a:r>
          </a:p>
        </p:txBody>
      </p:sp>
      <p:pic>
        <p:nvPicPr>
          <p:cNvPr id="2050" name="Picture 2"/>
          <p:cNvPicPr>
            <a:picLocks noChangeAspect="1" noChangeArrowheads="1"/>
          </p:cNvPicPr>
          <p:nvPr/>
        </p:nvPicPr>
        <p:blipFill>
          <a:blip r:embed="rId2" cstate="print"/>
          <a:srcRect/>
          <a:stretch>
            <a:fillRect/>
          </a:stretch>
        </p:blipFill>
        <p:spPr bwMode="auto">
          <a:xfrm>
            <a:off x="731433" y="4481342"/>
            <a:ext cx="4875527" cy="807663"/>
          </a:xfrm>
          <a:prstGeom prst="rect">
            <a:avLst/>
          </a:prstGeom>
          <a:noFill/>
          <a:ln w="9525">
            <a:noFill/>
            <a:miter lim="800000"/>
            <a:headEnd/>
            <a:tailEnd/>
          </a:ln>
        </p:spPr>
      </p:pic>
    </p:spTree>
    <p:extLst>
      <p:ext uri="{BB962C8B-B14F-4D97-AF65-F5344CB8AC3E}">
        <p14:creationId xmlns:p14="http://schemas.microsoft.com/office/powerpoint/2010/main" xmlns="" val="95695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DF4589E8-6D05-4E7A-AC2E-5B3F36EC6EB6}"/>
              </a:ext>
            </a:extLst>
          </p:cNvPr>
          <p:cNvSpPr/>
          <p:nvPr/>
        </p:nvSpPr>
        <p:spPr>
          <a:xfrm>
            <a:off x="331444" y="705300"/>
            <a:ext cx="8580430" cy="5478423"/>
          </a:xfrm>
          <a:prstGeom prst="rect">
            <a:avLst/>
          </a:prstGeom>
        </p:spPr>
        <p:txBody>
          <a:bodyPr wrap="square">
            <a:spAutoFit/>
          </a:bodyPr>
          <a:lstStyle/>
          <a:p>
            <a:pPr>
              <a:spcBef>
                <a:spcPts val="600"/>
              </a:spcBef>
            </a:pPr>
            <a:r>
              <a:rPr lang="en-US" altLang="zh-TW" sz="2000" dirty="0">
                <a:latin typeface="Calibri" panose="020F0502020204030204" pitchFamily="34" charset="0"/>
                <a:cs typeface="Calibri" panose="020F0502020204030204" pitchFamily="34" charset="0"/>
              </a:rPr>
              <a:t>Most people don’t think twice about their caffeine</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intake being harmful. However, it raises blood</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pressure and so increases the risk of heart disease.</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That’s why the use of caffeine is considered to be a</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problem by scientists and public health authorities. In</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the United States, for example, many canned energy</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drinks carry warnings. In most European countries,</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manufacturers have to label cans with warnings. But in</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France and Denmark you are not even allowed to sell</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energy drinks.</a:t>
            </a:r>
          </a:p>
          <a:p>
            <a:pPr>
              <a:spcBef>
                <a:spcPts val="600"/>
              </a:spcBef>
            </a:pPr>
            <a:r>
              <a:rPr lang="en-US" altLang="zh-TW" sz="2000" dirty="0">
                <a:latin typeface="Calibri" panose="020F0502020204030204" pitchFamily="34" charset="0"/>
                <a:cs typeface="Calibri" panose="020F0502020204030204" pitchFamily="34" charset="0"/>
              </a:rPr>
              <a:t>On the other hand, there’s also research which</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suggests that caffeine may have benefits for human</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health. It helps relieve pain, reduces asthma symptoms</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and increases reaction speed.</a:t>
            </a:r>
          </a:p>
          <a:p>
            <a:pPr>
              <a:spcBef>
                <a:spcPts val="600"/>
              </a:spcBef>
            </a:pPr>
            <a:r>
              <a:rPr lang="en-US" altLang="zh-TW" sz="2000" dirty="0">
                <a:latin typeface="Calibri" panose="020F0502020204030204" pitchFamily="34" charset="0"/>
                <a:cs typeface="Calibri" panose="020F0502020204030204" pitchFamily="34" charset="0"/>
              </a:rPr>
              <a:t>And it seems we need coffee – or Diet Coke® or</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Red Bull – to get us out of bed and back to work.</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Charles </a:t>
            </a:r>
            <a:r>
              <a:rPr lang="en-US" altLang="zh-TW" sz="2000" dirty="0" err="1">
                <a:latin typeface="Calibri" panose="020F0502020204030204" pitchFamily="34" charset="0"/>
                <a:cs typeface="Calibri" panose="020F0502020204030204" pitchFamily="34" charset="0"/>
              </a:rPr>
              <a:t>Czeisler</a:t>
            </a:r>
            <a:r>
              <a:rPr lang="en-US" altLang="zh-TW" sz="2000" dirty="0">
                <a:latin typeface="Calibri" panose="020F0502020204030204" pitchFamily="34" charset="0"/>
                <a:cs typeface="Calibri" panose="020F0502020204030204" pitchFamily="34" charset="0"/>
              </a:rPr>
              <a:t>, a neuroscientist at Harvard Medical</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School, explains that traditionally people went to</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sleep and woke up following sunset and sunrise. Then</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the way we worked changed and people did more</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indoor jobs. Consequently, we had to adapt. Electric</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light and caffeinated food and drink allowed people to</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follow a less natural work pattern. Therefore, without</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caffeine, the 24-hour society of the developed world</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simply couldn’t exist.</a:t>
            </a:r>
            <a:endParaRPr lang="zh-TW" altLang="en-US" sz="2000" dirty="0">
              <a:latin typeface="Calibri" panose="020F0502020204030204" pitchFamily="34" charset="0"/>
              <a:cs typeface="Calibri" panose="020F0502020204030204" pitchFamily="34" charset="0"/>
            </a:endParaRPr>
          </a:p>
        </p:txBody>
      </p:sp>
      <p:sp>
        <p:nvSpPr>
          <p:cNvPr id="7" name="文字方塊 6">
            <a:extLst>
              <a:ext uri="{FF2B5EF4-FFF2-40B4-BE49-F238E27FC236}">
                <a16:creationId xmlns:a16="http://schemas.microsoft.com/office/drawing/2014/main" xmlns="" id="{B33A2CCC-21B7-46CE-BE8B-CE9B464286A5}"/>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5c-p. 63</a:t>
            </a:r>
            <a:endParaRPr lang="zh-TW" altLang="en-US" sz="1200" b="1" dirty="0">
              <a:solidFill>
                <a:schemeClr val="tx1">
                  <a:lumMod val="50000"/>
                  <a:lumOff val="50000"/>
                </a:schemeClr>
              </a:solidFill>
              <a:latin typeface="Calibri" panose="020F0502020204030204" pitchFamily="34" charset="0"/>
            </a:endParaRPr>
          </a:p>
        </p:txBody>
      </p:sp>
      <p:sp>
        <p:nvSpPr>
          <p:cNvPr id="8" name="矩形 9">
            <a:extLst>
              <a:ext uri="{FF2B5EF4-FFF2-40B4-BE49-F238E27FC236}">
                <a16:creationId xmlns:a16="http://schemas.microsoft.com/office/drawing/2014/main" xmlns="" id="{3D9479BB-91CA-49CE-BADB-41B3B4A6EA67}"/>
              </a:ext>
            </a:extLst>
          </p:cNvPr>
          <p:cNvSpPr/>
          <p:nvPr/>
        </p:nvSpPr>
        <p:spPr>
          <a:xfrm>
            <a:off x="2621513" y="253213"/>
            <a:ext cx="957506" cy="369332"/>
          </a:xfrm>
          <a:prstGeom prst="rect">
            <a:avLst/>
          </a:prstGeom>
        </p:spPr>
        <p:txBody>
          <a:bodyPr wrap="none">
            <a:spAutoFit/>
          </a:bodyPr>
          <a:lstStyle/>
          <a:p>
            <a:r>
              <a:rPr lang="en-US" altLang="zh-TW" dirty="0">
                <a:solidFill>
                  <a:schemeClr val="bg1">
                    <a:lumMod val="50000"/>
                  </a:schemeClr>
                </a:solidFill>
                <a:latin typeface="Calibri" panose="020F0502020204030204" pitchFamily="34" charset="0"/>
                <a:cs typeface="Arial" panose="020B0604020202020204" pitchFamily="34" charset="0"/>
                <a:hlinkClick r:id="rId2" action="ppaction://hlinkfile"/>
              </a:rPr>
              <a:t>Track 40</a:t>
            </a:r>
            <a:endParaRPr lang="zh-TW" altLang="en-US" dirty="0">
              <a:solidFill>
                <a:schemeClr val="bg1">
                  <a:lumMod val="50000"/>
                </a:schemeClr>
              </a:solidFill>
              <a:latin typeface="Calibri" panose="020F0502020204030204" pitchFamily="34" charset="0"/>
            </a:endParaRPr>
          </a:p>
        </p:txBody>
      </p:sp>
    </p:spTree>
    <p:extLst>
      <p:ext uri="{BB962C8B-B14F-4D97-AF65-F5344CB8AC3E}">
        <p14:creationId xmlns:p14="http://schemas.microsoft.com/office/powerpoint/2010/main" xmlns="" val="31941684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2EE4814D-5E79-484F-962A-76A03E7C7122}"/>
              </a:ext>
            </a:extLst>
          </p:cNvPr>
          <p:cNvSpPr/>
          <p:nvPr/>
        </p:nvSpPr>
        <p:spPr>
          <a:xfrm>
            <a:off x="879725" y="71931"/>
            <a:ext cx="7936789" cy="1692771"/>
          </a:xfrm>
          <a:prstGeom prst="rect">
            <a:avLst/>
          </a:prstGeom>
        </p:spPr>
        <p:txBody>
          <a:bodyPr wrap="square">
            <a:spAutoFit/>
          </a:bodyPr>
          <a:lstStyle/>
          <a:p>
            <a:pPr marL="2016000" indent="-2016000"/>
            <a:r>
              <a:rPr lang="en-US" altLang="zh-TW" sz="5200" b="1" dirty="0">
                <a:solidFill>
                  <a:srgbClr val="E60000"/>
                </a:solidFill>
                <a:latin typeface="Calibri" panose="020F0502020204030204" pitchFamily="34" charset="0"/>
                <a:cs typeface="Calibri" panose="020F0502020204030204" pitchFamily="34" charset="0"/>
              </a:rPr>
              <a:t>UNIT 5</a:t>
            </a:r>
            <a:r>
              <a:rPr lang="en-US" altLang="zh-TW" sz="5200" b="1" dirty="0">
                <a:solidFill>
                  <a:srgbClr val="FF0000"/>
                </a:solidFill>
                <a:latin typeface="Calibri" panose="020F0502020204030204" pitchFamily="34" charset="0"/>
                <a:cs typeface="Calibri" panose="020F0502020204030204" pitchFamily="34" charset="0"/>
              </a:rPr>
              <a:t> </a:t>
            </a:r>
            <a:r>
              <a:rPr lang="en-US" altLang="zh-TW" sz="5200" dirty="0">
                <a:latin typeface="Calibri" panose="020F0502020204030204" pitchFamily="34" charset="0"/>
                <a:cs typeface="Calibri" panose="020F0502020204030204" pitchFamily="34" charset="0"/>
              </a:rPr>
              <a:t>REVIEW AND </a:t>
            </a:r>
            <a:r>
              <a:rPr lang="en-US" altLang="zh-TW" sz="5200" dirty="0">
                <a:solidFill>
                  <a:srgbClr val="E60000"/>
                </a:solidFill>
                <a:latin typeface="Calibri" panose="020F0502020204030204" pitchFamily="34" charset="0"/>
                <a:cs typeface="Calibri" panose="020F0502020204030204" pitchFamily="34" charset="0"/>
              </a:rPr>
              <a:t>M</a:t>
            </a:r>
            <a:r>
              <a:rPr lang="en-US" altLang="zh-TW" sz="5200" dirty="0">
                <a:latin typeface="Calibri" panose="020F0502020204030204" pitchFamily="34" charset="0"/>
                <a:cs typeface="Calibri" panose="020F0502020204030204" pitchFamily="34" charset="0"/>
              </a:rPr>
              <a:t>EMORY </a:t>
            </a:r>
            <a:r>
              <a:rPr lang="en-US" altLang="zh-TW" sz="5200" dirty="0">
                <a:solidFill>
                  <a:srgbClr val="E60000"/>
                </a:solidFill>
                <a:latin typeface="Calibri" panose="020F0502020204030204" pitchFamily="34" charset="0"/>
                <a:cs typeface="Calibri" panose="020F0502020204030204" pitchFamily="34" charset="0"/>
              </a:rPr>
              <a:t>B</a:t>
            </a:r>
            <a:r>
              <a:rPr lang="en-US" altLang="zh-TW" sz="5200" dirty="0">
                <a:latin typeface="Calibri" panose="020F0502020204030204" pitchFamily="34" charset="0"/>
                <a:cs typeface="Calibri" panose="020F0502020204030204" pitchFamily="34" charset="0"/>
              </a:rPr>
              <a:t>OOSTER</a:t>
            </a:r>
            <a:endParaRPr lang="zh-TW" altLang="en-US" sz="5200" dirty="0">
              <a:latin typeface="Calibri" panose="020F0502020204030204" pitchFamily="34" charset="0"/>
              <a:cs typeface="Calibri" panose="020F0502020204030204" pitchFamily="34" charset="0"/>
            </a:endParaRPr>
          </a:p>
        </p:txBody>
      </p:sp>
      <p:sp>
        <p:nvSpPr>
          <p:cNvPr id="16" name="文字方塊 15">
            <a:extLst>
              <a:ext uri="{FF2B5EF4-FFF2-40B4-BE49-F238E27FC236}">
                <a16:creationId xmlns:a16="http://schemas.microsoft.com/office/drawing/2014/main" xmlns="" id="{69F52AE0-B846-4ACC-BC65-A2A6E1D42AC2}"/>
              </a:ext>
            </a:extLst>
          </p:cNvPr>
          <p:cNvSpPr txBox="1"/>
          <p:nvPr/>
        </p:nvSpPr>
        <p:spPr>
          <a:xfrm>
            <a:off x="7653867" y="6545020"/>
            <a:ext cx="1432183"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U5 Review-p. 68</a:t>
            </a:r>
            <a:endParaRPr lang="zh-TW" altLang="en-US" sz="1200" b="1" dirty="0">
              <a:solidFill>
                <a:schemeClr val="tx1">
                  <a:lumMod val="50000"/>
                  <a:lumOff val="50000"/>
                </a:schemeClr>
              </a:solidFill>
              <a:latin typeface="Calibri" panose="020F0502020204030204" pitchFamily="34" charset="0"/>
            </a:endParaRPr>
          </a:p>
        </p:txBody>
      </p:sp>
      <p:pic>
        <p:nvPicPr>
          <p:cNvPr id="3" name="圖片 2">
            <a:extLst>
              <a:ext uri="{FF2B5EF4-FFF2-40B4-BE49-F238E27FC236}">
                <a16:creationId xmlns:a16="http://schemas.microsoft.com/office/drawing/2014/main" xmlns="" id="{CA5C8DD8-FACF-4B86-AA67-37D3AABB9C87}"/>
              </a:ext>
            </a:extLst>
          </p:cNvPr>
          <p:cNvPicPr>
            <a:picLocks noChangeAspect="1"/>
          </p:cNvPicPr>
          <p:nvPr/>
        </p:nvPicPr>
        <p:blipFill rotWithShape="1">
          <a:blip r:embed="rId2" cstate="print"/>
          <a:srcRect t="12581"/>
          <a:stretch/>
        </p:blipFill>
        <p:spPr>
          <a:xfrm>
            <a:off x="0" y="4197"/>
            <a:ext cx="766696" cy="992167"/>
          </a:xfrm>
          <a:prstGeom prst="rect">
            <a:avLst/>
          </a:prstGeom>
        </p:spPr>
      </p:pic>
      <p:sp>
        <p:nvSpPr>
          <p:cNvPr id="12" name="矩形 11">
            <a:extLst>
              <a:ext uri="{FF2B5EF4-FFF2-40B4-BE49-F238E27FC236}">
                <a16:creationId xmlns:a16="http://schemas.microsoft.com/office/drawing/2014/main" xmlns="" id="{DB5000BD-7E2A-4473-B852-A99B1209318E}"/>
              </a:ext>
            </a:extLst>
          </p:cNvPr>
          <p:cNvSpPr/>
          <p:nvPr/>
        </p:nvSpPr>
        <p:spPr>
          <a:xfrm>
            <a:off x="327083" y="2311461"/>
            <a:ext cx="8489029"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1</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Read the conversation between two friends who are cooking. Cross out any incorrect options.</a:t>
            </a:r>
            <a:endParaRPr lang="zh-TW" altLang="en-US" sz="2000" dirty="0">
              <a:latin typeface="Calibri" panose="020F0502020204030204" pitchFamily="34" charset="0"/>
            </a:endParaRPr>
          </a:p>
        </p:txBody>
      </p:sp>
      <p:sp>
        <p:nvSpPr>
          <p:cNvPr id="13" name="矩形 12">
            <a:extLst>
              <a:ext uri="{FF2B5EF4-FFF2-40B4-BE49-F238E27FC236}">
                <a16:creationId xmlns:a16="http://schemas.microsoft.com/office/drawing/2014/main" xmlns="" id="{FCC6BC15-EF9B-4918-A140-818F9CF530BA}"/>
              </a:ext>
            </a:extLst>
          </p:cNvPr>
          <p:cNvSpPr/>
          <p:nvPr/>
        </p:nvSpPr>
        <p:spPr>
          <a:xfrm>
            <a:off x="327485" y="1641149"/>
            <a:ext cx="8489029"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Grammar</a:t>
            </a:r>
            <a:endParaRPr lang="zh-TW" altLang="en-US" sz="3200" dirty="0">
              <a:solidFill>
                <a:srgbClr val="E60000"/>
              </a:solidFill>
              <a:latin typeface="Calibri" panose="020F0502020204030204" pitchFamily="34" charset="0"/>
            </a:endParaRPr>
          </a:p>
        </p:txBody>
      </p:sp>
      <p:sp>
        <p:nvSpPr>
          <p:cNvPr id="6" name="矩形 5">
            <a:extLst>
              <a:ext uri="{FF2B5EF4-FFF2-40B4-BE49-F238E27FC236}">
                <a16:creationId xmlns:a16="http://schemas.microsoft.com/office/drawing/2014/main" xmlns="" id="{55FEFEB7-8E34-4939-8D3E-FD16A51968B9}"/>
              </a:ext>
            </a:extLst>
          </p:cNvPr>
          <p:cNvSpPr/>
          <p:nvPr/>
        </p:nvSpPr>
        <p:spPr>
          <a:xfrm>
            <a:off x="689579" y="3126918"/>
            <a:ext cx="8126534" cy="3093154"/>
          </a:xfrm>
          <a:prstGeom prst="rect">
            <a:avLst/>
          </a:prstGeom>
        </p:spPr>
        <p:txBody>
          <a:bodyPr wrap="square">
            <a:spAutoFit/>
          </a:bodyPr>
          <a:lstStyle/>
          <a:p>
            <a:pPr marL="360363" indent="-360363">
              <a:spcBef>
                <a:spcPts val="300"/>
              </a:spcBef>
              <a:tabLst>
                <a:tab pos="363538" algn="l"/>
              </a:tabLst>
            </a:pPr>
            <a:r>
              <a:rPr lang="en-US" altLang="zh-TW" sz="2000" dirty="0">
                <a:latin typeface="Calibri" panose="020F0502020204030204" pitchFamily="34" charset="0"/>
              </a:rPr>
              <a:t>A: 	Do you know how to make risotto?</a:t>
            </a:r>
          </a:p>
          <a:p>
            <a:pPr marL="360363" indent="-360363">
              <a:spcBef>
                <a:spcPts val="300"/>
              </a:spcBef>
              <a:tabLst>
                <a:tab pos="363538" algn="l"/>
              </a:tabLst>
            </a:pPr>
            <a:r>
              <a:rPr lang="en-US" altLang="zh-TW" sz="2000" dirty="0">
                <a:latin typeface="Calibri" panose="020F0502020204030204" pitchFamily="34" charset="0"/>
              </a:rPr>
              <a:t>B: 	Oh yes. 1 </a:t>
            </a:r>
            <a:r>
              <a:rPr lang="en-US" altLang="zh-TW" sz="2000" i="1" dirty="0">
                <a:latin typeface="Calibri" panose="020F0502020204030204" pitchFamily="34" charset="0"/>
              </a:rPr>
              <a:t>I show / I’ll show </a:t>
            </a:r>
            <a:r>
              <a:rPr lang="en-US" altLang="zh-TW" sz="2000" dirty="0">
                <a:latin typeface="Calibri" panose="020F0502020204030204" pitchFamily="34" charset="0"/>
              </a:rPr>
              <a:t>you if you want.</a:t>
            </a:r>
          </a:p>
          <a:p>
            <a:pPr marL="360363" indent="-360363">
              <a:spcBef>
                <a:spcPts val="300"/>
              </a:spcBef>
              <a:tabLst>
                <a:tab pos="363538" algn="l"/>
              </a:tabLst>
            </a:pPr>
            <a:r>
              <a:rPr lang="en-US" altLang="zh-TW" sz="2000" dirty="0">
                <a:latin typeface="Calibri" panose="020F0502020204030204" pitchFamily="34" charset="0"/>
              </a:rPr>
              <a:t>A: 	OK, great. 2 </a:t>
            </a:r>
            <a:r>
              <a:rPr lang="en-US" altLang="zh-TW" sz="2000" i="1" dirty="0">
                <a:latin typeface="Calibri" panose="020F0502020204030204" pitchFamily="34" charset="0"/>
              </a:rPr>
              <a:t>Can / Must </a:t>
            </a:r>
            <a:r>
              <a:rPr lang="en-US" altLang="zh-TW" sz="2000" dirty="0">
                <a:latin typeface="Calibri" panose="020F0502020204030204" pitchFamily="34" charset="0"/>
              </a:rPr>
              <a:t>I use this pan?</a:t>
            </a:r>
          </a:p>
          <a:p>
            <a:pPr marL="360363" indent="-360363">
              <a:spcBef>
                <a:spcPts val="300"/>
              </a:spcBef>
              <a:tabLst>
                <a:tab pos="363538" algn="l"/>
              </a:tabLst>
            </a:pPr>
            <a:r>
              <a:rPr lang="en-US" altLang="zh-TW" sz="2000" dirty="0">
                <a:latin typeface="Calibri" panose="020F0502020204030204" pitchFamily="34" charset="0"/>
              </a:rPr>
              <a:t>B: 	Yes, sure. You 3 </a:t>
            </a:r>
            <a:r>
              <a:rPr lang="en-US" altLang="zh-TW" sz="2000" i="1" dirty="0">
                <a:latin typeface="Calibri" panose="020F0502020204030204" pitchFamily="34" charset="0"/>
              </a:rPr>
              <a:t>have to / don’t have to </a:t>
            </a:r>
            <a:r>
              <a:rPr lang="en-US" altLang="zh-TW" sz="2000" dirty="0">
                <a:latin typeface="Calibri" panose="020F0502020204030204" pitchFamily="34" charset="0"/>
              </a:rPr>
              <a:t>ask.</a:t>
            </a:r>
          </a:p>
          <a:p>
            <a:pPr marL="360363" indent="-360363">
              <a:spcBef>
                <a:spcPts val="300"/>
              </a:spcBef>
              <a:tabLst>
                <a:tab pos="363538" algn="l"/>
              </a:tabLst>
            </a:pPr>
            <a:r>
              <a:rPr lang="en-US" altLang="zh-TW" sz="2000" dirty="0">
                <a:latin typeface="Calibri" panose="020F0502020204030204" pitchFamily="34" charset="0"/>
              </a:rPr>
              <a:t>A: 	When the onion 4 </a:t>
            </a:r>
            <a:r>
              <a:rPr lang="en-US" altLang="zh-TW" sz="2000" i="1" dirty="0">
                <a:latin typeface="Calibri" panose="020F0502020204030204" pitchFamily="34" charset="0"/>
              </a:rPr>
              <a:t>is / will be</a:t>
            </a:r>
            <a:r>
              <a:rPr lang="en-US" altLang="zh-TW" sz="2000" dirty="0">
                <a:latin typeface="Calibri" panose="020F0502020204030204" pitchFamily="34" charset="0"/>
              </a:rPr>
              <a:t> ready, I add the rice.</a:t>
            </a:r>
          </a:p>
          <a:p>
            <a:pPr marL="360363" indent="-360363">
              <a:spcBef>
                <a:spcPts val="300"/>
              </a:spcBef>
              <a:tabLst>
                <a:tab pos="363538" algn="l"/>
              </a:tabLst>
            </a:pPr>
            <a:r>
              <a:rPr lang="en-US" altLang="zh-TW" sz="2000" dirty="0">
                <a:latin typeface="Calibri" panose="020F0502020204030204" pitchFamily="34" charset="0"/>
              </a:rPr>
              <a:t>B: 	Yes, then the liquid. But you 5 </a:t>
            </a:r>
            <a:r>
              <a:rPr lang="en-US" altLang="zh-TW" sz="2000" i="1" dirty="0">
                <a:latin typeface="Calibri" panose="020F0502020204030204" pitchFamily="34" charset="0"/>
              </a:rPr>
              <a:t>must / have to </a:t>
            </a:r>
            <a:r>
              <a:rPr lang="en-US" altLang="zh-TW" sz="2000" dirty="0">
                <a:latin typeface="Calibri" panose="020F0502020204030204" pitchFamily="34" charset="0"/>
              </a:rPr>
              <a:t>add it slowly. Don’t add more until the rice 6 </a:t>
            </a:r>
            <a:r>
              <a:rPr lang="en-US" altLang="zh-TW" sz="2000" i="1" dirty="0">
                <a:latin typeface="Calibri" panose="020F0502020204030204" pitchFamily="34" charset="0"/>
              </a:rPr>
              <a:t>absorbs / will absorb </a:t>
            </a:r>
            <a:r>
              <a:rPr lang="en-US" altLang="zh-TW" sz="2000" dirty="0">
                <a:latin typeface="Calibri" panose="020F0502020204030204" pitchFamily="34" charset="0"/>
              </a:rPr>
              <a:t>it.</a:t>
            </a:r>
          </a:p>
          <a:p>
            <a:pPr marL="360363" indent="-360363">
              <a:spcBef>
                <a:spcPts val="300"/>
              </a:spcBef>
              <a:tabLst>
                <a:tab pos="363538" algn="l"/>
              </a:tabLst>
            </a:pPr>
            <a:r>
              <a:rPr lang="en-US" altLang="zh-TW" sz="2000" dirty="0">
                <a:latin typeface="Calibri" panose="020F0502020204030204" pitchFamily="34" charset="0"/>
              </a:rPr>
              <a:t>A: 	OK, that’s all the liquid in. 7 </a:t>
            </a:r>
            <a:r>
              <a:rPr lang="en-US" altLang="zh-TW" sz="2000" i="1" dirty="0">
                <a:latin typeface="Calibri" panose="020F0502020204030204" pitchFamily="34" charset="0"/>
              </a:rPr>
              <a:t>Am I allowed to / Should I </a:t>
            </a:r>
            <a:r>
              <a:rPr lang="en-US" altLang="zh-TW" sz="2000" dirty="0">
                <a:latin typeface="Calibri" panose="020F0502020204030204" pitchFamily="34" charset="0"/>
              </a:rPr>
              <a:t>stir it all the time now?</a:t>
            </a:r>
          </a:p>
        </p:txBody>
      </p:sp>
      <p:cxnSp>
        <p:nvCxnSpPr>
          <p:cNvPr id="19" name="直線接點 18"/>
          <p:cNvCxnSpPr/>
          <p:nvPr/>
        </p:nvCxnSpPr>
        <p:spPr>
          <a:xfrm>
            <a:off x="2137025" y="3698696"/>
            <a:ext cx="688368" cy="0"/>
          </a:xfrm>
          <a:prstGeom prst="line">
            <a:avLst/>
          </a:prstGeom>
          <a:ln w="19050">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2939633" y="4028082"/>
            <a:ext cx="657546" cy="0"/>
          </a:xfrm>
          <a:prstGeom prst="line">
            <a:avLst/>
          </a:prstGeom>
          <a:ln w="19050">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2794571" y="4376792"/>
            <a:ext cx="756000" cy="0"/>
          </a:xfrm>
          <a:prstGeom prst="line">
            <a:avLst/>
          </a:prstGeom>
          <a:ln w="19050">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a:off x="3390473" y="4729622"/>
            <a:ext cx="688368" cy="0"/>
          </a:xfrm>
          <a:prstGeom prst="line">
            <a:avLst/>
          </a:prstGeom>
          <a:ln w="19050">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flipV="1">
            <a:off x="4291568" y="5386556"/>
            <a:ext cx="1160980" cy="0"/>
          </a:xfrm>
          <a:prstGeom prst="line">
            <a:avLst/>
          </a:prstGeom>
          <a:ln w="19050">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a:off x="4037745" y="5703604"/>
            <a:ext cx="1602767" cy="1"/>
          </a:xfrm>
          <a:prstGeom prst="line">
            <a:avLst/>
          </a:prstGeom>
          <a:ln w="19050">
            <a:solidFill>
              <a:srgbClr val="FF00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78953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7C8247C5-B96C-435F-89C2-E01F03B5B1BD}"/>
              </a:ext>
            </a:extLst>
          </p:cNvPr>
          <p:cNvSpPr/>
          <p:nvPr/>
        </p:nvSpPr>
        <p:spPr>
          <a:xfrm>
            <a:off x="324364" y="3052632"/>
            <a:ext cx="8489135" cy="400110"/>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2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Answer the questions about the conversation in Exercise 1.</a:t>
            </a:r>
            <a:endParaRPr lang="zh-TW" altLang="en-US" sz="2000" dirty="0">
              <a:latin typeface="Calibri" panose="020F0502020204030204" pitchFamily="34" charset="0"/>
            </a:endParaRPr>
          </a:p>
        </p:txBody>
      </p:sp>
      <p:sp>
        <p:nvSpPr>
          <p:cNvPr id="14" name="文字方塊 13">
            <a:extLst>
              <a:ext uri="{FF2B5EF4-FFF2-40B4-BE49-F238E27FC236}">
                <a16:creationId xmlns:a16="http://schemas.microsoft.com/office/drawing/2014/main" xmlns="" id="{331B15A9-0C45-417A-A68C-3CAE866414B0}"/>
              </a:ext>
            </a:extLst>
          </p:cNvPr>
          <p:cNvSpPr txBox="1"/>
          <p:nvPr/>
        </p:nvSpPr>
        <p:spPr>
          <a:xfrm>
            <a:off x="7653867" y="6545020"/>
            <a:ext cx="1432183"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U5 Review-p. 68</a:t>
            </a:r>
            <a:endParaRPr lang="zh-TW" altLang="en-US" sz="1200" b="1" dirty="0">
              <a:solidFill>
                <a:schemeClr val="tx1">
                  <a:lumMod val="50000"/>
                  <a:lumOff val="50000"/>
                </a:schemeClr>
              </a:solidFill>
              <a:latin typeface="Calibri" panose="020F0502020204030204" pitchFamily="34" charset="0"/>
            </a:endParaRPr>
          </a:p>
        </p:txBody>
      </p:sp>
      <p:sp>
        <p:nvSpPr>
          <p:cNvPr id="3" name="矩形 2">
            <a:extLst>
              <a:ext uri="{FF2B5EF4-FFF2-40B4-BE49-F238E27FC236}">
                <a16:creationId xmlns:a16="http://schemas.microsoft.com/office/drawing/2014/main" xmlns="" id="{235120DF-4B58-4E89-93F7-B76C4CBDBDCE}"/>
              </a:ext>
            </a:extLst>
          </p:cNvPr>
          <p:cNvSpPr/>
          <p:nvPr/>
        </p:nvSpPr>
        <p:spPr>
          <a:xfrm>
            <a:off x="671688" y="3582171"/>
            <a:ext cx="8122355" cy="1169551"/>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1 	Are the friends making a hot or a cold dish?</a:t>
            </a:r>
          </a:p>
          <a:p>
            <a:pPr marL="363538" indent="-363538">
              <a:spcBef>
                <a:spcPts val="600"/>
              </a:spcBef>
            </a:pPr>
            <a:r>
              <a:rPr lang="en-US" altLang="zh-TW" sz="2000" dirty="0">
                <a:latin typeface="Calibri" panose="020F0502020204030204" pitchFamily="34" charset="0"/>
              </a:rPr>
              <a:t>2 	Why is it important to add the liquid slowly?</a:t>
            </a:r>
          </a:p>
          <a:p>
            <a:pPr marL="363538" indent="-363538">
              <a:spcBef>
                <a:spcPts val="600"/>
              </a:spcBef>
            </a:pPr>
            <a:r>
              <a:rPr lang="en-US" altLang="zh-TW" sz="2000" dirty="0">
                <a:latin typeface="Calibri" panose="020F0502020204030204" pitchFamily="34" charset="0"/>
              </a:rPr>
              <a:t>3 	Why is it important to stir all the time?</a:t>
            </a:r>
            <a:endParaRPr lang="zh-TW" altLang="en-US" sz="2000" dirty="0">
              <a:latin typeface="Calibri" panose="020F0502020204030204" pitchFamily="34" charset="0"/>
            </a:endParaRPr>
          </a:p>
        </p:txBody>
      </p:sp>
      <p:sp>
        <p:nvSpPr>
          <p:cNvPr id="10" name="矩形 9">
            <a:extLst>
              <a:ext uri="{FF2B5EF4-FFF2-40B4-BE49-F238E27FC236}">
                <a16:creationId xmlns:a16="http://schemas.microsoft.com/office/drawing/2014/main" xmlns="" id="{0994BFFE-8188-4436-A4CF-A84C8714CCE0}"/>
              </a:ext>
            </a:extLst>
          </p:cNvPr>
          <p:cNvSpPr/>
          <p:nvPr/>
        </p:nvSpPr>
        <p:spPr>
          <a:xfrm>
            <a:off x="689579" y="416764"/>
            <a:ext cx="8126534" cy="2400657"/>
          </a:xfrm>
          <a:prstGeom prst="rect">
            <a:avLst/>
          </a:prstGeom>
        </p:spPr>
        <p:txBody>
          <a:bodyPr wrap="square">
            <a:spAutoFit/>
          </a:bodyPr>
          <a:lstStyle/>
          <a:p>
            <a:pPr marL="360363" indent="-360363">
              <a:spcBef>
                <a:spcPts val="300"/>
              </a:spcBef>
              <a:tabLst>
                <a:tab pos="363538" algn="l"/>
              </a:tabLst>
            </a:pPr>
            <a:r>
              <a:rPr lang="en-US" altLang="zh-TW" sz="2000" dirty="0">
                <a:latin typeface="Calibri" panose="020F0502020204030204" pitchFamily="34" charset="0"/>
              </a:rPr>
              <a:t>B: 	Yes, because you 8 </a:t>
            </a:r>
            <a:r>
              <a:rPr lang="en-US" altLang="zh-TW" sz="2000" i="1" dirty="0">
                <a:latin typeface="Calibri" panose="020F0502020204030204" pitchFamily="34" charset="0"/>
              </a:rPr>
              <a:t>must / mustn’t </a:t>
            </a:r>
            <a:r>
              <a:rPr lang="en-US" altLang="zh-TW" sz="2000" dirty="0">
                <a:latin typeface="Calibri" panose="020F0502020204030204" pitchFamily="34" charset="0"/>
              </a:rPr>
              <a:t>let it stick to the pan. If it 9 </a:t>
            </a:r>
            <a:r>
              <a:rPr lang="en-US" altLang="zh-TW" sz="2000" i="1" dirty="0">
                <a:latin typeface="Calibri" panose="020F0502020204030204" pitchFamily="34" charset="0"/>
              </a:rPr>
              <a:t>sticks / will stick</a:t>
            </a:r>
            <a:r>
              <a:rPr lang="en-US" altLang="zh-TW" sz="2000" dirty="0">
                <a:latin typeface="Calibri" panose="020F0502020204030204" pitchFamily="34" charset="0"/>
              </a:rPr>
              <a:t>, it will burn.</a:t>
            </a:r>
          </a:p>
          <a:p>
            <a:pPr marL="360363" indent="-360363">
              <a:spcBef>
                <a:spcPts val="300"/>
              </a:spcBef>
              <a:tabLst>
                <a:tab pos="363538" algn="l"/>
              </a:tabLst>
            </a:pPr>
            <a:r>
              <a:rPr lang="en-US" altLang="zh-TW" sz="2000" dirty="0">
                <a:latin typeface="Calibri" panose="020F0502020204030204" pitchFamily="34" charset="0"/>
              </a:rPr>
              <a:t>A: 	10 </a:t>
            </a:r>
            <a:r>
              <a:rPr lang="en-US" altLang="zh-TW" sz="2000" i="1" dirty="0">
                <a:latin typeface="Calibri" panose="020F0502020204030204" pitchFamily="34" charset="0"/>
              </a:rPr>
              <a:t>Should I / Do I have to </a:t>
            </a:r>
            <a:r>
              <a:rPr lang="en-US" altLang="zh-TW" sz="2000" dirty="0">
                <a:latin typeface="Calibri" panose="020F0502020204030204" pitchFamily="34" charset="0"/>
              </a:rPr>
              <a:t>add salt?</a:t>
            </a:r>
          </a:p>
          <a:p>
            <a:pPr marL="360363" indent="-360363">
              <a:spcBef>
                <a:spcPts val="300"/>
              </a:spcBef>
              <a:tabLst>
                <a:tab pos="363538" algn="l"/>
              </a:tabLst>
            </a:pPr>
            <a:r>
              <a:rPr lang="en-US" altLang="zh-TW" sz="2000" dirty="0">
                <a:latin typeface="Calibri" panose="020F0502020204030204" pitchFamily="34" charset="0"/>
              </a:rPr>
              <a:t>B: 	You can if you want to, but you </a:t>
            </a:r>
            <a:r>
              <a:rPr lang="en-US" altLang="zh-TW" sz="2000" i="1" dirty="0">
                <a:latin typeface="Calibri" panose="020F0502020204030204" pitchFamily="34" charset="0"/>
              </a:rPr>
              <a:t>11 mustn’t / don’t have to</a:t>
            </a:r>
            <a:r>
              <a:rPr lang="en-US" altLang="zh-TW" sz="2000" dirty="0">
                <a:latin typeface="Calibri" panose="020F0502020204030204" pitchFamily="34" charset="0"/>
              </a:rPr>
              <a:t>. And the risotto 12 </a:t>
            </a:r>
            <a:r>
              <a:rPr lang="en-US" altLang="zh-TW" sz="2000" i="1" dirty="0">
                <a:latin typeface="Calibri" panose="020F0502020204030204" pitchFamily="34" charset="0"/>
              </a:rPr>
              <a:t>can’t / has to </a:t>
            </a:r>
            <a:r>
              <a:rPr lang="en-US" altLang="zh-TW" sz="2000" dirty="0">
                <a:latin typeface="Calibri" panose="020F0502020204030204" pitchFamily="34" charset="0"/>
              </a:rPr>
              <a:t>rest for a while before 13 </a:t>
            </a:r>
            <a:r>
              <a:rPr lang="en-US" altLang="zh-TW" sz="2000" i="1" dirty="0">
                <a:latin typeface="Calibri" panose="020F0502020204030204" pitchFamily="34" charset="0"/>
              </a:rPr>
              <a:t>you eat / you’ll eat</a:t>
            </a:r>
            <a:r>
              <a:rPr lang="en-US" altLang="zh-TW" sz="2000" dirty="0">
                <a:latin typeface="Calibri" panose="020F0502020204030204" pitchFamily="34" charset="0"/>
              </a:rPr>
              <a:t> it.</a:t>
            </a:r>
          </a:p>
          <a:p>
            <a:pPr marL="360363" indent="-360363">
              <a:spcBef>
                <a:spcPts val="300"/>
              </a:spcBef>
              <a:tabLst>
                <a:tab pos="363538" algn="l"/>
              </a:tabLst>
            </a:pPr>
            <a:r>
              <a:rPr lang="en-US" altLang="zh-TW" sz="2000" dirty="0">
                <a:latin typeface="Calibri" panose="020F0502020204030204" pitchFamily="34" charset="0"/>
              </a:rPr>
              <a:t>A: 	14 </a:t>
            </a:r>
            <a:r>
              <a:rPr lang="en-US" altLang="zh-TW" sz="2000" i="1" dirty="0">
                <a:latin typeface="Calibri" panose="020F0502020204030204" pitchFamily="34" charset="0"/>
              </a:rPr>
              <a:t>Am I allowed to / Do I have to </a:t>
            </a:r>
            <a:r>
              <a:rPr lang="en-US" altLang="zh-TW" sz="2000" dirty="0">
                <a:latin typeface="Calibri" panose="020F0502020204030204" pitchFamily="34" charset="0"/>
              </a:rPr>
              <a:t>taste it?</a:t>
            </a:r>
          </a:p>
          <a:p>
            <a:pPr marL="360363" indent="-360363">
              <a:spcBef>
                <a:spcPts val="300"/>
              </a:spcBef>
              <a:tabLst>
                <a:tab pos="363538" algn="l"/>
              </a:tabLst>
            </a:pPr>
            <a:r>
              <a:rPr lang="en-US" altLang="zh-TW" sz="2000" dirty="0">
                <a:latin typeface="Calibri" panose="020F0502020204030204" pitchFamily="34" charset="0"/>
              </a:rPr>
              <a:t>B: 	Of course you are. You made it!</a:t>
            </a:r>
            <a:endParaRPr lang="zh-TW" altLang="en-US" sz="2000" dirty="0">
              <a:latin typeface="Calibri" panose="020F0502020204030204" pitchFamily="34" charset="0"/>
            </a:endParaRPr>
          </a:p>
        </p:txBody>
      </p:sp>
      <p:sp>
        <p:nvSpPr>
          <p:cNvPr id="2" name="矩形 1">
            <a:extLst>
              <a:ext uri="{FF2B5EF4-FFF2-40B4-BE49-F238E27FC236}">
                <a16:creationId xmlns:a16="http://schemas.microsoft.com/office/drawing/2014/main" xmlns="" id="{E07E41FE-3588-44E0-9B13-45FFFF4F668B}"/>
              </a:ext>
            </a:extLst>
          </p:cNvPr>
          <p:cNvSpPr/>
          <p:nvPr/>
        </p:nvSpPr>
        <p:spPr>
          <a:xfrm>
            <a:off x="665058" y="4845179"/>
            <a:ext cx="8232757" cy="1000274"/>
          </a:xfrm>
          <a:prstGeom prst="rect">
            <a:avLst/>
          </a:prstGeom>
        </p:spPr>
        <p:txBody>
          <a:bodyPr wrap="square">
            <a:spAutoFit/>
          </a:bodyPr>
          <a:lstStyle/>
          <a:p>
            <a:pPr marL="360363" indent="-360363">
              <a:spcBef>
                <a:spcPts val="300"/>
              </a:spcBef>
            </a:pPr>
            <a:r>
              <a:rPr lang="en-US" altLang="zh-TW" b="1" dirty="0">
                <a:solidFill>
                  <a:srgbClr val="FF0066"/>
                </a:solidFill>
                <a:latin typeface="Segoe Print" panose="02000600000000000000" pitchFamily="2" charset="0"/>
              </a:rPr>
              <a:t>1 	hot</a:t>
            </a:r>
          </a:p>
          <a:p>
            <a:pPr marL="360363" indent="-360363">
              <a:spcBef>
                <a:spcPts val="300"/>
              </a:spcBef>
            </a:pPr>
            <a:r>
              <a:rPr lang="en-US" altLang="zh-TW" b="1" dirty="0">
                <a:solidFill>
                  <a:srgbClr val="FF0066"/>
                </a:solidFill>
                <a:latin typeface="Segoe Print" panose="02000600000000000000" pitchFamily="2" charset="0"/>
              </a:rPr>
              <a:t>2 	If you don’t add the liquid slowly, the rice won’t absorb the liquid.</a:t>
            </a:r>
          </a:p>
          <a:p>
            <a:pPr marL="360363" indent="-360363">
              <a:spcBef>
                <a:spcPts val="300"/>
              </a:spcBef>
            </a:pPr>
            <a:r>
              <a:rPr lang="en-US" altLang="zh-TW" b="1" dirty="0">
                <a:solidFill>
                  <a:srgbClr val="FF0066"/>
                </a:solidFill>
                <a:latin typeface="Segoe Print" panose="02000600000000000000" pitchFamily="2" charset="0"/>
              </a:rPr>
              <a:t>3 	If you don’t stir it all the time, it will stick to the pan.</a:t>
            </a:r>
          </a:p>
        </p:txBody>
      </p:sp>
      <p:cxnSp>
        <p:nvCxnSpPr>
          <p:cNvPr id="23" name="直線接點 22"/>
          <p:cNvCxnSpPr/>
          <p:nvPr/>
        </p:nvCxnSpPr>
        <p:spPr>
          <a:xfrm flipV="1">
            <a:off x="3074953" y="636998"/>
            <a:ext cx="604644" cy="0"/>
          </a:xfrm>
          <a:prstGeom prst="line">
            <a:avLst/>
          </a:prstGeom>
          <a:ln w="19050">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flipV="1">
            <a:off x="8210583" y="616449"/>
            <a:ext cx="532725" cy="12352"/>
          </a:xfrm>
          <a:prstGeom prst="line">
            <a:avLst/>
          </a:prstGeom>
          <a:ln w="19050">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a:off x="1084664" y="935576"/>
            <a:ext cx="576000" cy="0"/>
          </a:xfrm>
          <a:prstGeom prst="line">
            <a:avLst/>
          </a:prstGeom>
          <a:ln w="19050">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flipV="1">
            <a:off x="4665998" y="1635040"/>
            <a:ext cx="810128" cy="0"/>
          </a:xfrm>
          <a:prstGeom prst="line">
            <a:avLst/>
          </a:prstGeom>
          <a:ln w="19050">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a:off x="2128281" y="1933619"/>
            <a:ext cx="612000" cy="0"/>
          </a:xfrm>
          <a:prstGeom prst="line">
            <a:avLst/>
          </a:prstGeom>
          <a:ln w="19050">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a:off x="7199236" y="1921895"/>
            <a:ext cx="612000" cy="0"/>
          </a:xfrm>
          <a:prstGeom prst="line">
            <a:avLst/>
          </a:prstGeom>
          <a:ln w="19050">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a:off x="3270161" y="2274115"/>
            <a:ext cx="1260000" cy="0"/>
          </a:xfrm>
          <a:prstGeom prst="line">
            <a:avLst/>
          </a:prstGeom>
          <a:ln w="19050">
            <a:solidFill>
              <a:srgbClr val="FF00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5634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par>
                                <p:cTn id="13" presetID="22" presetClass="entr" presetSubtype="8"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left)">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left)">
                                      <p:cBhvr>
                                        <p:cTn id="30" dur="50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500"/>
                                        <p:tgtEl>
                                          <p:spTgt spid="3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
                                            <p:txEl>
                                              <p:pRg st="0" end="0"/>
                                            </p:txEl>
                                          </p:spTgt>
                                        </p:tgtEl>
                                        <p:attrNameLst>
                                          <p:attrName>style.visibility</p:attrName>
                                        </p:attrNameLst>
                                      </p:cBhvr>
                                      <p:to>
                                        <p:strVal val="visible"/>
                                      </p:to>
                                    </p:set>
                                    <p:animEffect transition="in" filter="wipe(left)">
                                      <p:cBhvr>
                                        <p:cTn id="40" dur="500"/>
                                        <p:tgtEl>
                                          <p:spTgt spid="2">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
                                            <p:txEl>
                                              <p:pRg st="1" end="1"/>
                                            </p:txEl>
                                          </p:spTgt>
                                        </p:tgtEl>
                                        <p:attrNameLst>
                                          <p:attrName>style.visibility</p:attrName>
                                        </p:attrNameLst>
                                      </p:cBhvr>
                                      <p:to>
                                        <p:strVal val="visible"/>
                                      </p:to>
                                    </p:set>
                                    <p:animEffect transition="in" filter="wipe(left)">
                                      <p:cBhvr>
                                        <p:cTn id="45" dur="500"/>
                                        <p:tgtEl>
                                          <p:spTgt spid="2">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
                                            <p:txEl>
                                              <p:pRg st="2" end="2"/>
                                            </p:txEl>
                                          </p:spTgt>
                                        </p:tgtEl>
                                        <p:attrNameLst>
                                          <p:attrName>style.visibility</p:attrName>
                                        </p:attrNameLst>
                                      </p:cBhvr>
                                      <p:to>
                                        <p:strVal val="visible"/>
                                      </p:to>
                                    </p:set>
                                    <p:animEffect transition="in" filter="wipe(left)">
                                      <p:cBhvr>
                                        <p:cTn id="50"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1F38FEEA-8B1A-4FC5-A48A-1E220E13159A}"/>
              </a:ext>
            </a:extLst>
          </p:cNvPr>
          <p:cNvSpPr/>
          <p:nvPr/>
        </p:nvSpPr>
        <p:spPr>
          <a:xfrm>
            <a:off x="654523" y="1150067"/>
            <a:ext cx="8247105" cy="4431983"/>
          </a:xfrm>
          <a:prstGeom prst="rect">
            <a:avLst/>
          </a:prstGeom>
        </p:spPr>
        <p:txBody>
          <a:bodyPr wrap="square">
            <a:spAutoFit/>
          </a:bodyPr>
          <a:lstStyle/>
          <a:p>
            <a:pPr marL="360363" indent="-360363">
              <a:spcBef>
                <a:spcPts val="600"/>
              </a:spcBef>
            </a:pPr>
            <a:r>
              <a:rPr lang="en-US" altLang="zh-TW" b="1" dirty="0">
                <a:solidFill>
                  <a:srgbClr val="FF0066"/>
                </a:solidFill>
                <a:latin typeface="Segoe Print" panose="02000600000000000000" pitchFamily="2" charset="0"/>
              </a:rPr>
              <a:t>2 	</a:t>
            </a:r>
            <a:r>
              <a:rPr lang="en-US" altLang="zh-TW" b="1" i="1" dirty="0">
                <a:solidFill>
                  <a:srgbClr val="FF0066"/>
                </a:solidFill>
                <a:latin typeface="Segoe Print" panose="02000600000000000000" pitchFamily="2" charset="0"/>
              </a:rPr>
              <a:t>Do I have to</a:t>
            </a:r>
            <a:r>
              <a:rPr lang="en-US" altLang="zh-TW" b="1" dirty="0">
                <a:solidFill>
                  <a:srgbClr val="FF0066"/>
                </a:solidFill>
                <a:latin typeface="Segoe Print" panose="02000600000000000000" pitchFamily="2" charset="0"/>
              </a:rPr>
              <a:t>: Is there another pan I can use? Should: Is it a good idea to use this pan?</a:t>
            </a:r>
          </a:p>
          <a:p>
            <a:pPr marL="360363" indent="-360363">
              <a:spcBef>
                <a:spcPts val="600"/>
              </a:spcBef>
            </a:pPr>
            <a:r>
              <a:rPr lang="en-US" altLang="zh-TW" b="1" dirty="0">
                <a:solidFill>
                  <a:srgbClr val="FF0066"/>
                </a:solidFill>
                <a:latin typeface="Segoe Print" panose="02000600000000000000" pitchFamily="2" charset="0"/>
              </a:rPr>
              <a:t>5 	</a:t>
            </a:r>
            <a:r>
              <a:rPr lang="en-US" altLang="zh-TW" b="1" i="1" dirty="0">
                <a:solidFill>
                  <a:srgbClr val="FF0066"/>
                </a:solidFill>
                <a:latin typeface="Segoe Print" panose="02000600000000000000" pitchFamily="2" charset="0"/>
              </a:rPr>
              <a:t>should:</a:t>
            </a:r>
            <a:r>
              <a:rPr lang="en-US" altLang="zh-TW" b="1" dirty="0">
                <a:solidFill>
                  <a:srgbClr val="FF0066"/>
                </a:solidFill>
                <a:latin typeface="Segoe Print" panose="02000600000000000000" pitchFamily="2" charset="0"/>
              </a:rPr>
              <a:t> it’s recommended</a:t>
            </a:r>
          </a:p>
          <a:p>
            <a:pPr marL="360363" indent="-360363">
              <a:spcBef>
                <a:spcPts val="600"/>
              </a:spcBef>
            </a:pPr>
            <a:r>
              <a:rPr lang="en-US" altLang="zh-TW" b="1" dirty="0">
                <a:solidFill>
                  <a:srgbClr val="FF0066"/>
                </a:solidFill>
                <a:latin typeface="Segoe Print" panose="02000600000000000000" pitchFamily="2" charset="0"/>
              </a:rPr>
              <a:t>7 	</a:t>
            </a:r>
            <a:r>
              <a:rPr lang="en-US" altLang="zh-TW" b="1" i="1" dirty="0">
                <a:solidFill>
                  <a:srgbClr val="FF0066"/>
                </a:solidFill>
                <a:latin typeface="Segoe Print" panose="02000600000000000000" pitchFamily="2" charset="0"/>
              </a:rPr>
              <a:t>Can</a:t>
            </a:r>
            <a:r>
              <a:rPr lang="en-US" altLang="zh-TW" b="1" dirty="0">
                <a:solidFill>
                  <a:srgbClr val="FF0066"/>
                </a:solidFill>
                <a:latin typeface="Segoe Print" panose="02000600000000000000" pitchFamily="2" charset="0"/>
              </a:rPr>
              <a:t>: I’d like to stir it all the time – is it OK if I do? Do I have to: Is it really important to stir it all the time?</a:t>
            </a:r>
          </a:p>
          <a:p>
            <a:pPr marL="360363" indent="-360363">
              <a:spcBef>
                <a:spcPts val="600"/>
              </a:spcBef>
            </a:pPr>
            <a:r>
              <a:rPr lang="en-US" altLang="zh-TW" b="1" dirty="0">
                <a:solidFill>
                  <a:srgbClr val="FF0066"/>
                </a:solidFill>
                <a:latin typeface="Segoe Print" panose="02000600000000000000" pitchFamily="2" charset="0"/>
              </a:rPr>
              <a:t>8 </a:t>
            </a:r>
            <a:r>
              <a:rPr lang="en-US" altLang="zh-TW" b="1" i="1" dirty="0">
                <a:solidFill>
                  <a:srgbClr val="FF0066"/>
                </a:solidFill>
                <a:latin typeface="Segoe Print" panose="02000600000000000000" pitchFamily="2" charset="0"/>
              </a:rPr>
              <a:t>	shouldn’t</a:t>
            </a:r>
            <a:r>
              <a:rPr lang="en-US" altLang="zh-TW" b="1" dirty="0">
                <a:solidFill>
                  <a:srgbClr val="FF0066"/>
                </a:solidFill>
                <a:latin typeface="Segoe Print" panose="02000600000000000000" pitchFamily="2" charset="0"/>
              </a:rPr>
              <a:t>: it isn’t recommended can’t: It’s a bad idea. If you do there will be a problem.</a:t>
            </a:r>
          </a:p>
          <a:p>
            <a:pPr marL="360363" indent="-360363">
              <a:spcBef>
                <a:spcPts val="600"/>
              </a:spcBef>
            </a:pPr>
            <a:r>
              <a:rPr lang="en-US" altLang="zh-TW" b="1" dirty="0">
                <a:solidFill>
                  <a:srgbClr val="FF0066"/>
                </a:solidFill>
                <a:latin typeface="Segoe Print" panose="02000600000000000000" pitchFamily="2" charset="0"/>
              </a:rPr>
              <a:t>10	</a:t>
            </a:r>
            <a:r>
              <a:rPr lang="en-US" altLang="zh-TW" b="1" i="1" dirty="0">
                <a:solidFill>
                  <a:srgbClr val="FF0066"/>
                </a:solidFill>
                <a:latin typeface="Segoe Print" panose="02000600000000000000" pitchFamily="2" charset="0"/>
              </a:rPr>
              <a:t>Can</a:t>
            </a:r>
            <a:r>
              <a:rPr lang="en-US" altLang="zh-TW" b="1" dirty="0">
                <a:solidFill>
                  <a:srgbClr val="FF0066"/>
                </a:solidFill>
                <a:latin typeface="Segoe Print" panose="02000600000000000000" pitchFamily="2" charset="0"/>
              </a:rPr>
              <a:t>: I like salt, so is it OK if I add some? Must: Is salt absolutely necessary?</a:t>
            </a:r>
          </a:p>
          <a:p>
            <a:pPr marL="360363" indent="-360363">
              <a:spcBef>
                <a:spcPts val="600"/>
              </a:spcBef>
            </a:pPr>
            <a:r>
              <a:rPr lang="en-US" altLang="zh-TW" b="1" dirty="0">
                <a:solidFill>
                  <a:srgbClr val="FF0066"/>
                </a:solidFill>
                <a:latin typeface="Segoe Print" panose="02000600000000000000" pitchFamily="2" charset="0"/>
              </a:rPr>
              <a:t>12	</a:t>
            </a:r>
            <a:r>
              <a:rPr lang="en-US" altLang="zh-TW" b="1" i="1" dirty="0">
                <a:solidFill>
                  <a:srgbClr val="FF0066"/>
                </a:solidFill>
                <a:latin typeface="Segoe Print" panose="02000600000000000000" pitchFamily="2" charset="0"/>
              </a:rPr>
              <a:t>should</a:t>
            </a:r>
            <a:r>
              <a:rPr lang="en-US" altLang="zh-TW" b="1" dirty="0">
                <a:solidFill>
                  <a:srgbClr val="FF0066"/>
                </a:solidFill>
                <a:latin typeface="Segoe Print" panose="02000600000000000000" pitchFamily="2" charset="0"/>
              </a:rPr>
              <a:t>: It’s recommended; it’s a good thing to let the risotto rest. must: It’s really important; the risotto won’t be good if it doesn’t rest.</a:t>
            </a:r>
          </a:p>
          <a:p>
            <a:pPr marL="360363" indent="-360363">
              <a:spcBef>
                <a:spcPts val="600"/>
              </a:spcBef>
            </a:pPr>
            <a:r>
              <a:rPr lang="en-US" altLang="zh-TW" b="1" dirty="0">
                <a:solidFill>
                  <a:srgbClr val="FF0066"/>
                </a:solidFill>
                <a:latin typeface="Segoe Print" panose="02000600000000000000" pitchFamily="2" charset="0"/>
              </a:rPr>
              <a:t>14	</a:t>
            </a:r>
            <a:r>
              <a:rPr lang="en-US" altLang="zh-TW" b="1" i="1" dirty="0">
                <a:solidFill>
                  <a:srgbClr val="FF0066"/>
                </a:solidFill>
                <a:latin typeface="Segoe Print" panose="02000600000000000000" pitchFamily="2" charset="0"/>
              </a:rPr>
              <a:t>Can</a:t>
            </a:r>
            <a:r>
              <a:rPr lang="en-US" altLang="zh-TW" b="1" dirty="0">
                <a:solidFill>
                  <a:srgbClr val="FF0066"/>
                </a:solidFill>
                <a:latin typeface="Segoe Print" panose="02000600000000000000" pitchFamily="2" charset="0"/>
              </a:rPr>
              <a:t>: I’d like to taste the risotto – is it OK if I do? Must: I don’t really want to taste the risotto.</a:t>
            </a:r>
            <a:endParaRPr lang="zh-TW" altLang="en-US" b="1" dirty="0">
              <a:solidFill>
                <a:srgbClr val="FF0066"/>
              </a:solidFill>
              <a:latin typeface="Segoe Print" panose="02000600000000000000" pitchFamily="2" charset="0"/>
            </a:endParaRPr>
          </a:p>
        </p:txBody>
      </p:sp>
      <p:sp>
        <p:nvSpPr>
          <p:cNvPr id="9" name="矩形 8">
            <a:extLst>
              <a:ext uri="{FF2B5EF4-FFF2-40B4-BE49-F238E27FC236}">
                <a16:creationId xmlns:a16="http://schemas.microsoft.com/office/drawing/2014/main" xmlns="" id="{7C8247C5-B96C-435F-89C2-E01F03B5B1BD}"/>
              </a:ext>
            </a:extLst>
          </p:cNvPr>
          <p:cNvSpPr/>
          <p:nvPr/>
        </p:nvSpPr>
        <p:spPr>
          <a:xfrm>
            <a:off x="304909" y="332013"/>
            <a:ext cx="8489135"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3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Work in pairs. Think of other modal verbs you can use in Exercise 1 items 2, 5, 7, 8, 10, 12 and 14. How does the meaning of the sentences change?</a:t>
            </a:r>
            <a:endParaRPr lang="zh-TW" altLang="en-US" sz="2000" dirty="0">
              <a:latin typeface="Calibri" panose="020F0502020204030204" pitchFamily="34" charset="0"/>
            </a:endParaRPr>
          </a:p>
        </p:txBody>
      </p:sp>
      <p:sp>
        <p:nvSpPr>
          <p:cNvPr id="14" name="文字方塊 13">
            <a:extLst>
              <a:ext uri="{FF2B5EF4-FFF2-40B4-BE49-F238E27FC236}">
                <a16:creationId xmlns:a16="http://schemas.microsoft.com/office/drawing/2014/main" xmlns="" id="{331B15A9-0C45-417A-A68C-3CAE866414B0}"/>
              </a:ext>
            </a:extLst>
          </p:cNvPr>
          <p:cNvSpPr txBox="1"/>
          <p:nvPr/>
        </p:nvSpPr>
        <p:spPr>
          <a:xfrm>
            <a:off x="7653867" y="6545020"/>
            <a:ext cx="1432183"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U5 Review-p. 68</a:t>
            </a:r>
            <a:endParaRPr lang="zh-TW" altLang="en-US" sz="1200" b="1" dirty="0">
              <a:solidFill>
                <a:schemeClr val="tx1">
                  <a:lumMod val="50000"/>
                  <a:lumOff val="50000"/>
                </a:schemeClr>
              </a:solidFill>
              <a:latin typeface="Calibri" panose="020F0502020204030204" pitchFamily="34" charset="0"/>
            </a:endParaRPr>
          </a:p>
        </p:txBody>
      </p:sp>
      <p:pic>
        <p:nvPicPr>
          <p:cNvPr id="10" name="圖片 9">
            <a:extLst>
              <a:ext uri="{FF2B5EF4-FFF2-40B4-BE49-F238E27FC236}">
                <a16:creationId xmlns:a16="http://schemas.microsoft.com/office/drawing/2014/main" xmlns="" id="{070E2385-CD94-4E9A-AAB5-718332682716}"/>
              </a:ext>
            </a:extLst>
          </p:cNvPr>
          <p:cNvPicPr>
            <a:picLocks noChangeAspect="1"/>
          </p:cNvPicPr>
          <p:nvPr/>
        </p:nvPicPr>
        <p:blipFill>
          <a:blip r:embed="rId2" cstate="print"/>
          <a:stretch>
            <a:fillRect/>
          </a:stretch>
        </p:blipFill>
        <p:spPr>
          <a:xfrm>
            <a:off x="7915018" y="720296"/>
            <a:ext cx="770001" cy="252000"/>
          </a:xfrm>
          <a:prstGeom prst="rect">
            <a:avLst/>
          </a:prstGeom>
        </p:spPr>
      </p:pic>
    </p:spTree>
    <p:extLst>
      <p:ext uri="{BB962C8B-B14F-4D97-AF65-F5344CB8AC3E}">
        <p14:creationId xmlns:p14="http://schemas.microsoft.com/office/powerpoint/2010/main" xmlns="" val="399078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7C8247C5-B96C-435F-89C2-E01F03B5B1BD}"/>
              </a:ext>
            </a:extLst>
          </p:cNvPr>
          <p:cNvSpPr/>
          <p:nvPr/>
        </p:nvSpPr>
        <p:spPr>
          <a:xfrm>
            <a:off x="304909" y="332013"/>
            <a:ext cx="8489135" cy="400110"/>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4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Work with a new partner. Take turns to state an intention and start a ‘chain’.</a:t>
            </a:r>
            <a:endParaRPr lang="zh-TW" altLang="en-US" sz="2000" dirty="0">
              <a:latin typeface="Calibri" panose="020F0502020204030204" pitchFamily="34" charset="0"/>
            </a:endParaRPr>
          </a:p>
        </p:txBody>
      </p:sp>
      <p:sp>
        <p:nvSpPr>
          <p:cNvPr id="14" name="文字方塊 13">
            <a:extLst>
              <a:ext uri="{FF2B5EF4-FFF2-40B4-BE49-F238E27FC236}">
                <a16:creationId xmlns:a16="http://schemas.microsoft.com/office/drawing/2014/main" xmlns="" id="{331B15A9-0C45-417A-A68C-3CAE866414B0}"/>
              </a:ext>
            </a:extLst>
          </p:cNvPr>
          <p:cNvSpPr txBox="1"/>
          <p:nvPr/>
        </p:nvSpPr>
        <p:spPr>
          <a:xfrm>
            <a:off x="7653867" y="6545020"/>
            <a:ext cx="1432183"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U5 Review-p. 68</a:t>
            </a:r>
            <a:endParaRPr lang="zh-TW" altLang="en-US" sz="1200" b="1" dirty="0">
              <a:solidFill>
                <a:schemeClr val="tx1">
                  <a:lumMod val="50000"/>
                  <a:lumOff val="50000"/>
                </a:schemeClr>
              </a:solidFill>
              <a:latin typeface="Calibri" panose="020F0502020204030204" pitchFamily="34" charset="0"/>
            </a:endParaRPr>
          </a:p>
        </p:txBody>
      </p:sp>
      <p:pic>
        <p:nvPicPr>
          <p:cNvPr id="10" name="圖片 9">
            <a:extLst>
              <a:ext uri="{FF2B5EF4-FFF2-40B4-BE49-F238E27FC236}">
                <a16:creationId xmlns:a16="http://schemas.microsoft.com/office/drawing/2014/main" xmlns="" id="{070E2385-CD94-4E9A-AAB5-718332682716}"/>
              </a:ext>
            </a:extLst>
          </p:cNvPr>
          <p:cNvPicPr>
            <a:picLocks noChangeAspect="1"/>
          </p:cNvPicPr>
          <p:nvPr/>
        </p:nvPicPr>
        <p:blipFill>
          <a:blip r:embed="rId2" cstate="print"/>
          <a:stretch>
            <a:fillRect/>
          </a:stretch>
        </p:blipFill>
        <p:spPr>
          <a:xfrm>
            <a:off x="7706529" y="714560"/>
            <a:ext cx="770001" cy="252000"/>
          </a:xfrm>
          <a:prstGeom prst="rect">
            <a:avLst/>
          </a:prstGeom>
        </p:spPr>
      </p:pic>
      <p:sp>
        <p:nvSpPr>
          <p:cNvPr id="7" name="矩形 6">
            <a:extLst>
              <a:ext uri="{FF2B5EF4-FFF2-40B4-BE49-F238E27FC236}">
                <a16:creationId xmlns:a16="http://schemas.microsoft.com/office/drawing/2014/main" xmlns="" id="{A7A0FB58-998A-475C-9C20-648A5C46A7B6}"/>
              </a:ext>
            </a:extLst>
          </p:cNvPr>
          <p:cNvSpPr/>
          <p:nvPr/>
        </p:nvSpPr>
        <p:spPr>
          <a:xfrm>
            <a:off x="710190" y="1999434"/>
            <a:ext cx="7782056" cy="1131079"/>
          </a:xfrm>
          <a:prstGeom prst="rect">
            <a:avLst/>
          </a:prstGeom>
        </p:spPr>
        <p:txBody>
          <a:bodyPr wrap="square">
            <a:spAutoFit/>
          </a:bodyPr>
          <a:lstStyle/>
          <a:p>
            <a:pPr marL="360363" indent="-360363">
              <a:lnSpc>
                <a:spcPts val="2700"/>
              </a:lnSpc>
            </a:pPr>
            <a:r>
              <a:rPr lang="en-US" altLang="zh-TW" sz="2000" i="1" dirty="0">
                <a:solidFill>
                  <a:srgbClr val="0080FF"/>
                </a:solidFill>
                <a:latin typeface="Calibri" panose="020F0502020204030204" pitchFamily="34" charset="0"/>
              </a:rPr>
              <a:t>A: 	I think I’ll buy a bike.</a:t>
            </a:r>
          </a:p>
          <a:p>
            <a:pPr marL="360363" indent="-360363">
              <a:lnSpc>
                <a:spcPts val="2700"/>
              </a:lnSpc>
            </a:pPr>
            <a:r>
              <a:rPr lang="en-US" altLang="zh-TW" sz="2000" i="1" dirty="0">
                <a:solidFill>
                  <a:srgbClr val="0080FF"/>
                </a:solidFill>
                <a:latin typeface="Calibri" panose="020F0502020204030204" pitchFamily="34" charset="0"/>
              </a:rPr>
              <a:t>B: 	If you buy a bike, you’ll get more exercise.</a:t>
            </a:r>
          </a:p>
          <a:p>
            <a:pPr marL="360363" indent="-360363">
              <a:lnSpc>
                <a:spcPts val="2700"/>
              </a:lnSpc>
            </a:pPr>
            <a:r>
              <a:rPr lang="en-US" altLang="zh-TW" sz="2000" i="1" dirty="0">
                <a:solidFill>
                  <a:srgbClr val="0080FF"/>
                </a:solidFill>
                <a:latin typeface="Calibri" panose="020F0502020204030204" pitchFamily="34" charset="0"/>
              </a:rPr>
              <a:t>A: 	Yes. And if I get more exercise, …</a:t>
            </a:r>
          </a:p>
        </p:txBody>
      </p:sp>
      <p:pic>
        <p:nvPicPr>
          <p:cNvPr id="3074" name="Picture 2"/>
          <p:cNvPicPr>
            <a:picLocks noChangeAspect="1" noChangeArrowheads="1"/>
          </p:cNvPicPr>
          <p:nvPr/>
        </p:nvPicPr>
        <p:blipFill>
          <a:blip r:embed="rId3" cstate="print"/>
          <a:srcRect/>
          <a:stretch>
            <a:fillRect/>
          </a:stretch>
        </p:blipFill>
        <p:spPr bwMode="auto">
          <a:xfrm>
            <a:off x="760287" y="898418"/>
            <a:ext cx="5106257" cy="916781"/>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1481191" y="4588838"/>
            <a:ext cx="6070315" cy="1618751"/>
          </a:xfrm>
          <a:prstGeom prst="rect">
            <a:avLst/>
          </a:prstGeom>
          <a:noFill/>
          <a:ln w="9525">
            <a:noFill/>
            <a:miter lim="800000"/>
            <a:headEnd/>
            <a:tailEnd/>
          </a:ln>
        </p:spPr>
      </p:pic>
    </p:spTree>
    <p:extLst>
      <p:ext uri="{BB962C8B-B14F-4D97-AF65-F5344CB8AC3E}">
        <p14:creationId xmlns:p14="http://schemas.microsoft.com/office/powerpoint/2010/main" xmlns="" val="7820187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xmlns="" id="{D76BDF2A-2B7E-494E-A3F0-C414A800C67E}"/>
              </a:ext>
            </a:extLst>
          </p:cNvPr>
          <p:cNvSpPr/>
          <p:nvPr/>
        </p:nvSpPr>
        <p:spPr>
          <a:xfrm>
            <a:off x="613593" y="2951004"/>
            <a:ext cx="8214719" cy="2893100"/>
          </a:xfrm>
          <a:prstGeom prst="rect">
            <a:avLst/>
          </a:prstGeom>
        </p:spPr>
        <p:txBody>
          <a:bodyPr wrap="square">
            <a:spAutoFit/>
          </a:bodyPr>
          <a:lstStyle/>
          <a:p>
            <a:pPr>
              <a:spcBef>
                <a:spcPts val="600"/>
              </a:spcBef>
            </a:pPr>
            <a:r>
              <a:rPr lang="en-US" altLang="zh-TW" b="1" dirty="0">
                <a:solidFill>
                  <a:srgbClr val="FF0066"/>
                </a:solidFill>
                <a:latin typeface="Segoe Print" panose="02000600000000000000" pitchFamily="2" charset="0"/>
              </a:rPr>
              <a:t>reduce = cut down on</a:t>
            </a:r>
          </a:p>
          <a:p>
            <a:pPr>
              <a:spcBef>
                <a:spcPts val="600"/>
              </a:spcBef>
            </a:pPr>
            <a:r>
              <a:rPr lang="en-US" altLang="zh-TW" b="1" dirty="0">
                <a:solidFill>
                  <a:srgbClr val="FF0066"/>
                </a:solidFill>
                <a:latin typeface="Segoe Print" panose="02000600000000000000" pitchFamily="2" charset="0"/>
              </a:rPr>
              <a:t>start = take up</a:t>
            </a:r>
          </a:p>
          <a:p>
            <a:pPr>
              <a:spcBef>
                <a:spcPts val="600"/>
              </a:spcBef>
            </a:pPr>
            <a:r>
              <a:rPr lang="en-US" altLang="zh-TW" b="1" dirty="0">
                <a:solidFill>
                  <a:srgbClr val="FF0066"/>
                </a:solidFill>
                <a:latin typeface="Segoe Print" panose="02000600000000000000" pitchFamily="2" charset="0"/>
              </a:rPr>
              <a:t>stop = give up / cut out</a:t>
            </a:r>
          </a:p>
          <a:p>
            <a:pPr>
              <a:spcBef>
                <a:spcPts val="600"/>
              </a:spcBef>
            </a:pPr>
            <a:r>
              <a:rPr lang="en-US" altLang="zh-TW" b="1" dirty="0">
                <a:solidFill>
                  <a:srgbClr val="FF0066"/>
                </a:solidFill>
                <a:latin typeface="Segoe Print" panose="02000600000000000000" pitchFamily="2" charset="0"/>
              </a:rPr>
              <a:t>Possible sentences:</a:t>
            </a:r>
          </a:p>
          <a:p>
            <a:pPr>
              <a:spcBef>
                <a:spcPts val="600"/>
              </a:spcBef>
            </a:pPr>
            <a:r>
              <a:rPr lang="en-US" altLang="zh-TW" b="1" dirty="0">
                <a:solidFill>
                  <a:srgbClr val="FF0066"/>
                </a:solidFill>
                <a:latin typeface="Segoe Print" panose="02000600000000000000" pitchFamily="2" charset="0"/>
              </a:rPr>
              <a:t>Cutting down on sugar in your diet can help you lose weight and also helps to avoid problems with your teeth. If you want to get fit, you should take up a new form of exercise. Most people agree that giving up smoking is a good idea. When I wanted to lose weight and look after my heart I cut out very fatty foods from my diet.</a:t>
            </a:r>
            <a:endParaRPr lang="zh-TW" altLang="en-US" b="1" dirty="0">
              <a:solidFill>
                <a:srgbClr val="FF0066"/>
              </a:solidFill>
              <a:latin typeface="Segoe Print" panose="02000600000000000000" pitchFamily="2" charset="0"/>
            </a:endParaRPr>
          </a:p>
        </p:txBody>
      </p:sp>
      <p:sp>
        <p:nvSpPr>
          <p:cNvPr id="9" name="矩形 8">
            <a:extLst>
              <a:ext uri="{FF2B5EF4-FFF2-40B4-BE49-F238E27FC236}">
                <a16:creationId xmlns:a16="http://schemas.microsoft.com/office/drawing/2014/main" xmlns="" id="{7C8247C5-B96C-435F-89C2-E01F03B5B1BD}"/>
              </a:ext>
            </a:extLst>
          </p:cNvPr>
          <p:cNvSpPr/>
          <p:nvPr/>
        </p:nvSpPr>
        <p:spPr>
          <a:xfrm>
            <a:off x="304909" y="952904"/>
            <a:ext cx="8489133" cy="1015663"/>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5 	</a:t>
            </a:r>
            <a:r>
              <a:rPr lang="en-US" altLang="zh-TW" sz="2000" dirty="0">
                <a:latin typeface="Calibri" panose="020F0502020204030204" pitchFamily="34" charset="0"/>
              </a:rPr>
              <a:t>Match the verbs about change with phrasal verbs that mean the same. One of the verbs matches two phrasal verbs. Then write four sentences describing a change that leads to a healthy lifestyle.</a:t>
            </a:r>
            <a:endParaRPr lang="zh-TW" altLang="en-US" sz="2000" dirty="0">
              <a:latin typeface="Calibri" panose="020F0502020204030204" pitchFamily="34" charset="0"/>
            </a:endParaRPr>
          </a:p>
        </p:txBody>
      </p:sp>
      <p:sp>
        <p:nvSpPr>
          <p:cNvPr id="10" name="矩形 9">
            <a:extLst>
              <a:ext uri="{FF2B5EF4-FFF2-40B4-BE49-F238E27FC236}">
                <a16:creationId xmlns:a16="http://schemas.microsoft.com/office/drawing/2014/main" xmlns="" id="{DCD08127-8CE7-464E-A5BF-71896374D998}"/>
              </a:ext>
            </a:extLst>
          </p:cNvPr>
          <p:cNvSpPr/>
          <p:nvPr/>
        </p:nvSpPr>
        <p:spPr>
          <a:xfrm>
            <a:off x="327486" y="250719"/>
            <a:ext cx="8466556"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Vocabulary</a:t>
            </a:r>
            <a:endParaRPr lang="zh-TW" altLang="en-US" sz="3200" dirty="0">
              <a:solidFill>
                <a:srgbClr val="E60000"/>
              </a:solidFill>
              <a:latin typeface="Calibri" panose="020F0502020204030204" pitchFamily="34" charset="0"/>
            </a:endParaRPr>
          </a:p>
        </p:txBody>
      </p:sp>
      <p:sp>
        <p:nvSpPr>
          <p:cNvPr id="11" name="文字方塊 10">
            <a:extLst>
              <a:ext uri="{FF2B5EF4-FFF2-40B4-BE49-F238E27FC236}">
                <a16:creationId xmlns:a16="http://schemas.microsoft.com/office/drawing/2014/main" xmlns="" id="{A66A8322-CE8E-422C-8DAC-68B27C5602C4}"/>
              </a:ext>
            </a:extLst>
          </p:cNvPr>
          <p:cNvSpPr txBox="1"/>
          <p:nvPr/>
        </p:nvSpPr>
        <p:spPr>
          <a:xfrm>
            <a:off x="7653867" y="6545020"/>
            <a:ext cx="1432183"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U5 Review-p. 68</a:t>
            </a:r>
            <a:endParaRPr lang="zh-TW" altLang="en-US" sz="1200" b="1" dirty="0">
              <a:solidFill>
                <a:schemeClr val="tx1">
                  <a:lumMod val="50000"/>
                  <a:lumOff val="50000"/>
                </a:schemeClr>
              </a:solidFill>
              <a:latin typeface="Calibri" panose="020F0502020204030204" pitchFamily="34" charset="0"/>
            </a:endParaRPr>
          </a:p>
        </p:txBody>
      </p:sp>
      <p:pic>
        <p:nvPicPr>
          <p:cNvPr id="4098" name="Picture 2"/>
          <p:cNvPicPr>
            <a:picLocks noChangeAspect="1" noChangeArrowheads="1"/>
          </p:cNvPicPr>
          <p:nvPr/>
        </p:nvPicPr>
        <p:blipFill>
          <a:blip r:embed="rId2" cstate="print"/>
          <a:srcRect/>
          <a:stretch>
            <a:fillRect/>
          </a:stretch>
        </p:blipFill>
        <p:spPr bwMode="auto">
          <a:xfrm>
            <a:off x="714916" y="2099958"/>
            <a:ext cx="1582807" cy="58206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2547291" y="2088235"/>
            <a:ext cx="2435535" cy="593788"/>
          </a:xfrm>
          <a:prstGeom prst="rect">
            <a:avLst/>
          </a:prstGeom>
          <a:noFill/>
          <a:ln w="9525">
            <a:noFill/>
            <a:miter lim="800000"/>
            <a:headEnd/>
            <a:tailEnd/>
          </a:ln>
        </p:spPr>
      </p:pic>
    </p:spTree>
    <p:extLst>
      <p:ext uri="{BB962C8B-B14F-4D97-AF65-F5344CB8AC3E}">
        <p14:creationId xmlns:p14="http://schemas.microsoft.com/office/powerpoint/2010/main" xmlns="" val="350974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1F38FEEA-8B1A-4FC5-A48A-1E220E13159A}"/>
              </a:ext>
            </a:extLst>
          </p:cNvPr>
          <p:cNvSpPr/>
          <p:nvPr/>
        </p:nvSpPr>
        <p:spPr>
          <a:xfrm>
            <a:off x="327487" y="3353433"/>
            <a:ext cx="4465172" cy="1815882"/>
          </a:xfrm>
          <a:prstGeom prst="rect">
            <a:avLst/>
          </a:prstGeom>
        </p:spPr>
        <p:txBody>
          <a:bodyPr wrap="square">
            <a:spAutoFit/>
          </a:bodyPr>
          <a:lstStyle/>
          <a:p>
            <a:r>
              <a:rPr lang="en-US" altLang="zh-TW" sz="1600" b="1" dirty="0">
                <a:solidFill>
                  <a:srgbClr val="FF0066"/>
                </a:solidFill>
                <a:latin typeface="Segoe Print" panose="02000600000000000000" pitchFamily="2" charset="0"/>
              </a:rPr>
              <a:t>EXAMPLE ANSWERS</a:t>
            </a:r>
          </a:p>
          <a:p>
            <a:r>
              <a:rPr lang="en-US" altLang="zh-TW" sz="1600" b="1" dirty="0">
                <a:solidFill>
                  <a:srgbClr val="FF0066"/>
                </a:solidFill>
                <a:latin typeface="Segoe Print" panose="02000600000000000000" pitchFamily="2" charset="0"/>
              </a:rPr>
              <a:t>I sometimes book the table when we eat out in a restaurant, but usually my husband does it.</a:t>
            </a:r>
          </a:p>
          <a:p>
            <a:r>
              <a:rPr lang="en-US" altLang="zh-TW" sz="1600" b="1" dirty="0">
                <a:solidFill>
                  <a:srgbClr val="FF0066"/>
                </a:solidFill>
                <a:latin typeface="Segoe Print" panose="02000600000000000000" pitchFamily="2" charset="0"/>
              </a:rPr>
              <a:t>I never have a starter – I don’t want to eat too much so I save myself for the dessert instead!</a:t>
            </a:r>
          </a:p>
        </p:txBody>
      </p:sp>
      <p:sp>
        <p:nvSpPr>
          <p:cNvPr id="9" name="矩形 8">
            <a:extLst>
              <a:ext uri="{FF2B5EF4-FFF2-40B4-BE49-F238E27FC236}">
                <a16:creationId xmlns:a16="http://schemas.microsoft.com/office/drawing/2014/main" xmlns="" id="{7C8247C5-B96C-435F-89C2-E01F03B5B1BD}"/>
              </a:ext>
            </a:extLst>
          </p:cNvPr>
          <p:cNvSpPr/>
          <p:nvPr/>
        </p:nvSpPr>
        <p:spPr>
          <a:xfrm>
            <a:off x="304909" y="332013"/>
            <a:ext cx="8489135"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6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Find four things you can eat in Unit 5. Think of two ways to describe each one. Then work in pairs. Try and guess your partner’s things.</a:t>
            </a:r>
            <a:endParaRPr lang="zh-TW" altLang="en-US" sz="2000" dirty="0">
              <a:latin typeface="Calibri" panose="020F0502020204030204" pitchFamily="34" charset="0"/>
            </a:endParaRPr>
          </a:p>
        </p:txBody>
      </p:sp>
      <p:sp>
        <p:nvSpPr>
          <p:cNvPr id="14" name="文字方塊 13">
            <a:extLst>
              <a:ext uri="{FF2B5EF4-FFF2-40B4-BE49-F238E27FC236}">
                <a16:creationId xmlns:a16="http://schemas.microsoft.com/office/drawing/2014/main" xmlns="" id="{331B15A9-0C45-417A-A68C-3CAE866414B0}"/>
              </a:ext>
            </a:extLst>
          </p:cNvPr>
          <p:cNvSpPr txBox="1"/>
          <p:nvPr/>
        </p:nvSpPr>
        <p:spPr>
          <a:xfrm>
            <a:off x="7653867" y="6545020"/>
            <a:ext cx="1432183"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U5 Review-p. 68</a:t>
            </a:r>
            <a:endParaRPr lang="zh-TW" altLang="en-US" sz="1200" b="1" dirty="0">
              <a:solidFill>
                <a:schemeClr val="tx1">
                  <a:lumMod val="50000"/>
                  <a:lumOff val="50000"/>
                </a:schemeClr>
              </a:solidFill>
              <a:latin typeface="Calibri" panose="020F0502020204030204" pitchFamily="34" charset="0"/>
            </a:endParaRPr>
          </a:p>
        </p:txBody>
      </p:sp>
      <p:pic>
        <p:nvPicPr>
          <p:cNvPr id="10" name="圖片 9">
            <a:extLst>
              <a:ext uri="{FF2B5EF4-FFF2-40B4-BE49-F238E27FC236}">
                <a16:creationId xmlns:a16="http://schemas.microsoft.com/office/drawing/2014/main" xmlns="" id="{070E2385-CD94-4E9A-AAB5-718332682716}"/>
              </a:ext>
            </a:extLst>
          </p:cNvPr>
          <p:cNvPicPr>
            <a:picLocks noChangeAspect="1"/>
          </p:cNvPicPr>
          <p:nvPr/>
        </p:nvPicPr>
        <p:blipFill>
          <a:blip r:embed="rId2" cstate="print"/>
          <a:stretch>
            <a:fillRect/>
          </a:stretch>
        </p:blipFill>
        <p:spPr>
          <a:xfrm>
            <a:off x="7089948" y="732341"/>
            <a:ext cx="770001" cy="252000"/>
          </a:xfrm>
          <a:prstGeom prst="rect">
            <a:avLst/>
          </a:prstGeom>
        </p:spPr>
      </p:pic>
      <p:sp>
        <p:nvSpPr>
          <p:cNvPr id="7" name="矩形 6">
            <a:extLst>
              <a:ext uri="{FF2B5EF4-FFF2-40B4-BE49-F238E27FC236}">
                <a16:creationId xmlns:a16="http://schemas.microsoft.com/office/drawing/2014/main" xmlns="" id="{BCAF87D1-5C9D-4784-9D28-5A691F3CC441}"/>
              </a:ext>
            </a:extLst>
          </p:cNvPr>
          <p:cNvSpPr/>
          <p:nvPr/>
        </p:nvSpPr>
        <p:spPr>
          <a:xfrm>
            <a:off x="327487" y="1214738"/>
            <a:ext cx="8489133"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7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Work in pairs. Tell your partner if you never, always or sometimes do these things when you eat out. Explain your reasons.</a:t>
            </a:r>
            <a:endParaRPr lang="zh-TW" altLang="en-US" sz="2000" dirty="0">
              <a:latin typeface="Calibri" panose="020F0502020204030204" pitchFamily="34" charset="0"/>
            </a:endParaRPr>
          </a:p>
        </p:txBody>
      </p:sp>
      <p:pic>
        <p:nvPicPr>
          <p:cNvPr id="8" name="圖片 7">
            <a:extLst>
              <a:ext uri="{FF2B5EF4-FFF2-40B4-BE49-F238E27FC236}">
                <a16:creationId xmlns:a16="http://schemas.microsoft.com/office/drawing/2014/main" xmlns="" id="{070E2385-CD94-4E9A-AAB5-718332682716}"/>
              </a:ext>
            </a:extLst>
          </p:cNvPr>
          <p:cNvPicPr>
            <a:picLocks noChangeAspect="1"/>
          </p:cNvPicPr>
          <p:nvPr/>
        </p:nvPicPr>
        <p:blipFill>
          <a:blip r:embed="rId2" cstate="print"/>
          <a:stretch>
            <a:fillRect/>
          </a:stretch>
        </p:blipFill>
        <p:spPr>
          <a:xfrm>
            <a:off x="5750542" y="1615474"/>
            <a:ext cx="770001" cy="252000"/>
          </a:xfrm>
          <a:prstGeom prst="rect">
            <a:avLst/>
          </a:prstGeom>
        </p:spPr>
      </p:pic>
      <p:pic>
        <p:nvPicPr>
          <p:cNvPr id="5122" name="Picture 2"/>
          <p:cNvPicPr>
            <a:picLocks noChangeAspect="1" noChangeArrowheads="1"/>
          </p:cNvPicPr>
          <p:nvPr/>
        </p:nvPicPr>
        <p:blipFill>
          <a:blip r:embed="rId3" cstate="print"/>
          <a:srcRect/>
          <a:stretch>
            <a:fillRect/>
          </a:stretch>
        </p:blipFill>
        <p:spPr bwMode="auto">
          <a:xfrm>
            <a:off x="795110" y="2027328"/>
            <a:ext cx="4327875" cy="1143585"/>
          </a:xfrm>
          <a:prstGeom prst="rect">
            <a:avLst/>
          </a:prstGeom>
          <a:noFill/>
          <a:ln w="9525">
            <a:noFill/>
            <a:miter lim="800000"/>
            <a:headEnd/>
            <a:tailEnd/>
          </a:ln>
        </p:spPr>
      </p:pic>
      <p:pic>
        <p:nvPicPr>
          <p:cNvPr id="11" name="Picture 3"/>
          <p:cNvPicPr>
            <a:picLocks noChangeAspect="1" noChangeArrowheads="1"/>
          </p:cNvPicPr>
          <p:nvPr/>
        </p:nvPicPr>
        <p:blipFill>
          <a:blip r:embed="rId4" cstate="print"/>
          <a:srcRect/>
          <a:stretch>
            <a:fillRect/>
          </a:stretch>
        </p:blipFill>
        <p:spPr bwMode="auto">
          <a:xfrm>
            <a:off x="2316890" y="5242526"/>
            <a:ext cx="4465172" cy="1109740"/>
          </a:xfrm>
          <a:prstGeom prst="rect">
            <a:avLst/>
          </a:prstGeom>
          <a:noFill/>
          <a:ln w="9525">
            <a:noFill/>
            <a:miter lim="800000"/>
            <a:headEnd/>
            <a:tailEnd/>
          </a:ln>
        </p:spPr>
      </p:pic>
      <p:sp>
        <p:nvSpPr>
          <p:cNvPr id="12" name="矩形 11">
            <a:extLst>
              <a:ext uri="{FF2B5EF4-FFF2-40B4-BE49-F238E27FC236}">
                <a16:creationId xmlns:a16="http://schemas.microsoft.com/office/drawing/2014/main" xmlns="" id="{A71725DE-AC38-44BC-B6A7-A349CB9441CC}"/>
              </a:ext>
            </a:extLst>
          </p:cNvPr>
          <p:cNvSpPr/>
          <p:nvPr/>
        </p:nvSpPr>
        <p:spPr>
          <a:xfrm>
            <a:off x="4994901" y="3409987"/>
            <a:ext cx="3964042" cy="1815882"/>
          </a:xfrm>
          <a:prstGeom prst="rect">
            <a:avLst/>
          </a:prstGeom>
        </p:spPr>
        <p:txBody>
          <a:bodyPr wrap="square">
            <a:spAutoFit/>
          </a:bodyPr>
          <a:lstStyle/>
          <a:p>
            <a:r>
              <a:rPr lang="en-US" altLang="zh-TW" sz="1600" b="1" dirty="0">
                <a:solidFill>
                  <a:srgbClr val="FF0066"/>
                </a:solidFill>
                <a:latin typeface="Segoe Print" panose="02000600000000000000" pitchFamily="2" charset="0"/>
              </a:rPr>
              <a:t>I usually leave a tip, because I think it’s important to show your appreciation of the service in a restaurant.</a:t>
            </a:r>
          </a:p>
          <a:p>
            <a:r>
              <a:rPr lang="en-US" altLang="zh-TW" sz="1600" b="1" dirty="0">
                <a:solidFill>
                  <a:srgbClr val="FF0066"/>
                </a:solidFill>
                <a:latin typeface="Segoe Print" panose="02000600000000000000" pitchFamily="2" charset="0"/>
              </a:rPr>
              <a:t>I always pay the bill by credit card. It’s easier that way and it means I have a record of how much I paid.</a:t>
            </a:r>
          </a:p>
        </p:txBody>
      </p:sp>
    </p:spTree>
    <p:extLst>
      <p:ext uri="{BB962C8B-B14F-4D97-AF65-F5344CB8AC3E}">
        <p14:creationId xmlns:p14="http://schemas.microsoft.com/office/powerpoint/2010/main" xmlns="" val="399078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7C8247C5-B96C-435F-89C2-E01F03B5B1BD}"/>
              </a:ext>
            </a:extLst>
          </p:cNvPr>
          <p:cNvSpPr/>
          <p:nvPr/>
        </p:nvSpPr>
        <p:spPr>
          <a:xfrm>
            <a:off x="316198" y="952904"/>
            <a:ext cx="8489133"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8 </a:t>
            </a:r>
            <a:r>
              <a:rPr lang="en-US" altLang="zh-TW" sz="2000" b="1" dirty="0">
                <a:latin typeface="Calibri" panose="020F0502020204030204" pitchFamily="34" charset="0"/>
                <a:cs typeface="Calibri" panose="020F0502020204030204" pitchFamily="34" charset="0"/>
              </a:rPr>
              <a:t>	</a:t>
            </a:r>
            <a:r>
              <a:rPr lang="en-US" altLang="zh-TW" sz="2000" dirty="0"/>
              <a:t>Complete the description of a seafood dish with these words. There is one extra word.</a:t>
            </a:r>
            <a:endParaRPr lang="zh-TW" altLang="en-US" sz="2000" dirty="0">
              <a:latin typeface="Calibri" panose="020F0502020204030204" pitchFamily="34" charset="0"/>
            </a:endParaRPr>
          </a:p>
        </p:txBody>
      </p:sp>
      <p:sp>
        <p:nvSpPr>
          <p:cNvPr id="10" name="矩形 9">
            <a:extLst>
              <a:ext uri="{FF2B5EF4-FFF2-40B4-BE49-F238E27FC236}">
                <a16:creationId xmlns:a16="http://schemas.microsoft.com/office/drawing/2014/main" xmlns="" id="{DCD08127-8CE7-464E-A5BF-71896374D998}"/>
              </a:ext>
            </a:extLst>
          </p:cNvPr>
          <p:cNvSpPr/>
          <p:nvPr/>
        </p:nvSpPr>
        <p:spPr>
          <a:xfrm>
            <a:off x="327486" y="250719"/>
            <a:ext cx="8466556"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Real life</a:t>
            </a:r>
            <a:endParaRPr lang="zh-TW" altLang="en-US" sz="3200" dirty="0">
              <a:solidFill>
                <a:srgbClr val="E60000"/>
              </a:solidFill>
              <a:latin typeface="Calibri" panose="020F0502020204030204" pitchFamily="34" charset="0"/>
            </a:endParaRPr>
          </a:p>
        </p:txBody>
      </p:sp>
      <p:sp>
        <p:nvSpPr>
          <p:cNvPr id="11" name="文字方塊 10">
            <a:extLst>
              <a:ext uri="{FF2B5EF4-FFF2-40B4-BE49-F238E27FC236}">
                <a16:creationId xmlns:a16="http://schemas.microsoft.com/office/drawing/2014/main" xmlns="" id="{A66A8322-CE8E-422C-8DAC-68B27C5602C4}"/>
              </a:ext>
            </a:extLst>
          </p:cNvPr>
          <p:cNvSpPr txBox="1"/>
          <p:nvPr/>
        </p:nvSpPr>
        <p:spPr>
          <a:xfrm>
            <a:off x="7653867" y="6545020"/>
            <a:ext cx="1432183"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U5 Review-p. 68</a:t>
            </a:r>
            <a:endParaRPr lang="zh-TW" altLang="en-US" sz="1200" b="1" dirty="0">
              <a:solidFill>
                <a:schemeClr val="tx1">
                  <a:lumMod val="50000"/>
                  <a:lumOff val="50000"/>
                </a:schemeClr>
              </a:solidFill>
              <a:latin typeface="Calibri" panose="020F0502020204030204" pitchFamily="34" charset="0"/>
            </a:endParaRPr>
          </a:p>
        </p:txBody>
      </p:sp>
      <p:sp>
        <p:nvSpPr>
          <p:cNvPr id="2" name="矩形 1">
            <a:extLst>
              <a:ext uri="{FF2B5EF4-FFF2-40B4-BE49-F238E27FC236}">
                <a16:creationId xmlns:a16="http://schemas.microsoft.com/office/drawing/2014/main" xmlns="" id="{A7A0FB58-998A-475C-9C20-648A5C46A7B6}"/>
              </a:ext>
            </a:extLst>
          </p:cNvPr>
          <p:cNvSpPr/>
          <p:nvPr/>
        </p:nvSpPr>
        <p:spPr>
          <a:xfrm>
            <a:off x="710190" y="2449474"/>
            <a:ext cx="7684780" cy="1015663"/>
          </a:xfrm>
          <a:prstGeom prst="rect">
            <a:avLst/>
          </a:prstGeom>
        </p:spPr>
        <p:txBody>
          <a:bodyPr wrap="square">
            <a:spAutoFit/>
          </a:bodyPr>
          <a:lstStyle/>
          <a:p>
            <a:pPr>
              <a:spcBef>
                <a:spcPts val="600"/>
              </a:spcBef>
            </a:pPr>
            <a:r>
              <a:rPr lang="en-US" altLang="zh-TW" sz="2000" dirty="0" err="1">
                <a:latin typeface="Calibri" panose="020F0502020204030204" pitchFamily="34" charset="0"/>
                <a:cs typeface="Calibri" panose="020F0502020204030204" pitchFamily="34" charset="0"/>
              </a:rPr>
              <a:t>Ceviche</a:t>
            </a:r>
            <a:r>
              <a:rPr lang="en-US" altLang="zh-TW" sz="2000" dirty="0">
                <a:latin typeface="Calibri" panose="020F0502020204030204" pitchFamily="34" charset="0"/>
                <a:cs typeface="Calibri" panose="020F0502020204030204" pitchFamily="34" charset="0"/>
              </a:rPr>
              <a:t> is a Latin American dish. It’s a 1 ____________ of seafood dish. It’s 2 ____________ by using the juice of citrus 3 ____________, in this case limes, to ‘cook’ a mix of 4 ____________ fish and seafood.</a:t>
            </a:r>
          </a:p>
        </p:txBody>
      </p:sp>
      <p:sp>
        <p:nvSpPr>
          <p:cNvPr id="14" name="矩形 13">
            <a:extLst>
              <a:ext uri="{FF2B5EF4-FFF2-40B4-BE49-F238E27FC236}">
                <a16:creationId xmlns:a16="http://schemas.microsoft.com/office/drawing/2014/main" xmlns="" id="{CCC64213-B2C3-408F-A269-44230022AC2E}"/>
              </a:ext>
            </a:extLst>
          </p:cNvPr>
          <p:cNvSpPr/>
          <p:nvPr/>
        </p:nvSpPr>
        <p:spPr>
          <a:xfrm>
            <a:off x="5057443" y="2492830"/>
            <a:ext cx="1276311" cy="369332"/>
          </a:xfrm>
          <a:prstGeom prst="rect">
            <a:avLst/>
          </a:prstGeom>
        </p:spPr>
        <p:txBody>
          <a:bodyPr wrap="none">
            <a:spAutoFit/>
          </a:bodyPr>
          <a:lstStyle/>
          <a:p>
            <a:r>
              <a:rPr lang="en-US" altLang="zh-TW" b="1" dirty="0">
                <a:solidFill>
                  <a:srgbClr val="FF0066"/>
                </a:solidFill>
                <a:latin typeface="Segoe Print" panose="02000600000000000000" pitchFamily="2" charset="0"/>
              </a:rPr>
              <a:t>kind/sort</a:t>
            </a:r>
            <a:endParaRPr lang="zh-TW" altLang="en-US" b="1" dirty="0">
              <a:solidFill>
                <a:srgbClr val="FF0066"/>
              </a:solidFill>
              <a:latin typeface="Segoe Print" panose="02000600000000000000" pitchFamily="2" charset="0"/>
            </a:endParaRPr>
          </a:p>
        </p:txBody>
      </p:sp>
      <p:sp>
        <p:nvSpPr>
          <p:cNvPr id="15" name="矩形 14">
            <a:extLst>
              <a:ext uri="{FF2B5EF4-FFF2-40B4-BE49-F238E27FC236}">
                <a16:creationId xmlns:a16="http://schemas.microsoft.com/office/drawing/2014/main" xmlns="" id="{58DFFB73-433A-4E8F-89E3-731FFA969E2F}"/>
              </a:ext>
            </a:extLst>
          </p:cNvPr>
          <p:cNvSpPr/>
          <p:nvPr/>
        </p:nvSpPr>
        <p:spPr>
          <a:xfrm>
            <a:off x="1681945" y="2793497"/>
            <a:ext cx="822661" cy="369332"/>
          </a:xfrm>
          <a:prstGeom prst="rect">
            <a:avLst/>
          </a:prstGeom>
        </p:spPr>
        <p:txBody>
          <a:bodyPr wrap="none">
            <a:spAutoFit/>
          </a:bodyPr>
          <a:lstStyle/>
          <a:p>
            <a:r>
              <a:rPr lang="en-US" altLang="zh-TW" b="1" dirty="0">
                <a:solidFill>
                  <a:srgbClr val="FF0066"/>
                </a:solidFill>
                <a:latin typeface="Segoe Print" panose="02000600000000000000" pitchFamily="2" charset="0"/>
              </a:rPr>
              <a:t>made</a:t>
            </a:r>
            <a:endParaRPr lang="zh-TW" altLang="en-US" b="1" dirty="0">
              <a:solidFill>
                <a:srgbClr val="FF0066"/>
              </a:solidFill>
              <a:latin typeface="Segoe Print" panose="02000600000000000000" pitchFamily="2" charset="0"/>
            </a:endParaRPr>
          </a:p>
        </p:txBody>
      </p:sp>
      <p:sp>
        <p:nvSpPr>
          <p:cNvPr id="16" name="矩形 15">
            <a:extLst>
              <a:ext uri="{FF2B5EF4-FFF2-40B4-BE49-F238E27FC236}">
                <a16:creationId xmlns:a16="http://schemas.microsoft.com/office/drawing/2014/main" xmlns="" id="{7282183F-FB67-45DB-A1C3-C8A9037E151B}"/>
              </a:ext>
            </a:extLst>
          </p:cNvPr>
          <p:cNvSpPr/>
          <p:nvPr/>
        </p:nvSpPr>
        <p:spPr>
          <a:xfrm>
            <a:off x="6298839" y="2790912"/>
            <a:ext cx="700833" cy="369332"/>
          </a:xfrm>
          <a:prstGeom prst="rect">
            <a:avLst/>
          </a:prstGeom>
        </p:spPr>
        <p:txBody>
          <a:bodyPr wrap="none">
            <a:spAutoFit/>
          </a:bodyPr>
          <a:lstStyle/>
          <a:p>
            <a:r>
              <a:rPr lang="en-US" altLang="zh-TW" b="1" dirty="0">
                <a:solidFill>
                  <a:srgbClr val="FF0066"/>
                </a:solidFill>
                <a:latin typeface="Segoe Print" panose="02000600000000000000" pitchFamily="2" charset="0"/>
              </a:rPr>
              <a:t>fruit</a:t>
            </a:r>
            <a:endParaRPr lang="zh-TW" altLang="en-US" b="1" dirty="0">
              <a:solidFill>
                <a:srgbClr val="FF0066"/>
              </a:solidFill>
              <a:latin typeface="Segoe Print" panose="02000600000000000000" pitchFamily="2" charset="0"/>
            </a:endParaRPr>
          </a:p>
        </p:txBody>
      </p:sp>
      <p:sp>
        <p:nvSpPr>
          <p:cNvPr id="17" name="矩形 16">
            <a:extLst>
              <a:ext uri="{FF2B5EF4-FFF2-40B4-BE49-F238E27FC236}">
                <a16:creationId xmlns:a16="http://schemas.microsoft.com/office/drawing/2014/main" xmlns="" id="{B156103C-21C6-4A53-8435-6D312791F91E}"/>
              </a:ext>
            </a:extLst>
          </p:cNvPr>
          <p:cNvSpPr/>
          <p:nvPr/>
        </p:nvSpPr>
        <p:spPr>
          <a:xfrm>
            <a:off x="4373968" y="3102198"/>
            <a:ext cx="639919" cy="369332"/>
          </a:xfrm>
          <a:prstGeom prst="rect">
            <a:avLst/>
          </a:prstGeom>
        </p:spPr>
        <p:txBody>
          <a:bodyPr wrap="none">
            <a:spAutoFit/>
          </a:bodyPr>
          <a:lstStyle/>
          <a:p>
            <a:r>
              <a:rPr lang="en-US" altLang="zh-TW" b="1" dirty="0">
                <a:solidFill>
                  <a:srgbClr val="FF0066"/>
                </a:solidFill>
                <a:latin typeface="Segoe Print" panose="02000600000000000000" pitchFamily="2" charset="0"/>
              </a:rPr>
              <a:t>raw</a:t>
            </a:r>
            <a:endParaRPr lang="zh-TW" altLang="en-US" b="1" dirty="0">
              <a:solidFill>
                <a:srgbClr val="FF0066"/>
              </a:solidFill>
              <a:latin typeface="Segoe Print" panose="02000600000000000000" pitchFamily="2" charset="0"/>
            </a:endParaRPr>
          </a:p>
        </p:txBody>
      </p:sp>
      <p:pic>
        <p:nvPicPr>
          <p:cNvPr id="6146" name="Picture 2"/>
          <p:cNvPicPr>
            <a:picLocks noChangeAspect="1" noChangeArrowheads="1"/>
          </p:cNvPicPr>
          <p:nvPr/>
        </p:nvPicPr>
        <p:blipFill>
          <a:blip r:embed="rId2" cstate="print"/>
          <a:srcRect/>
          <a:stretch>
            <a:fillRect/>
          </a:stretch>
        </p:blipFill>
        <p:spPr bwMode="auto">
          <a:xfrm>
            <a:off x="2759630" y="3795876"/>
            <a:ext cx="4301875" cy="2223923"/>
          </a:xfrm>
          <a:prstGeom prst="rect">
            <a:avLst/>
          </a:prstGeom>
          <a:noFill/>
          <a:ln w="9525">
            <a:noFill/>
            <a:miter lim="800000"/>
            <a:headEnd/>
            <a:tailEnd/>
          </a:ln>
        </p:spPr>
      </p:pic>
      <p:pic>
        <p:nvPicPr>
          <p:cNvPr id="3" name="圖片 2">
            <a:extLst>
              <a:ext uri="{FF2B5EF4-FFF2-40B4-BE49-F238E27FC236}">
                <a16:creationId xmlns:a16="http://schemas.microsoft.com/office/drawing/2014/main" xmlns="" id="{963FF710-1C7A-4BF7-9575-85FF7A2FE52B}"/>
              </a:ext>
            </a:extLst>
          </p:cNvPr>
          <p:cNvPicPr>
            <a:picLocks noChangeAspect="1"/>
          </p:cNvPicPr>
          <p:nvPr/>
        </p:nvPicPr>
        <p:blipFill>
          <a:blip r:embed="rId3" cstate="print"/>
          <a:stretch>
            <a:fillRect/>
          </a:stretch>
        </p:blipFill>
        <p:spPr>
          <a:xfrm>
            <a:off x="753734" y="1813841"/>
            <a:ext cx="4619293" cy="441707"/>
          </a:xfrm>
          <a:prstGeom prst="rect">
            <a:avLst/>
          </a:prstGeom>
        </p:spPr>
      </p:pic>
    </p:spTree>
    <p:extLst>
      <p:ext uri="{BB962C8B-B14F-4D97-AF65-F5344CB8AC3E}">
        <p14:creationId xmlns:p14="http://schemas.microsoft.com/office/powerpoint/2010/main" xmlns="" val="78018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7C8247C5-B96C-435F-89C2-E01F03B5B1BD}"/>
              </a:ext>
            </a:extLst>
          </p:cNvPr>
          <p:cNvSpPr/>
          <p:nvPr/>
        </p:nvSpPr>
        <p:spPr>
          <a:xfrm>
            <a:off x="304909" y="332013"/>
            <a:ext cx="8489135" cy="1015663"/>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9 	</a:t>
            </a:r>
            <a:r>
              <a:rPr lang="en-US" altLang="zh-TW" sz="2000" dirty="0"/>
              <a:t>Work in groups. Prepare descriptions of as many dishes from the list as you can. Then compare your descriptions with other groups. Are there any dishes nobody is familiar with? Look at </a:t>
            </a:r>
            <a:r>
              <a:rPr lang="en-US" altLang="zh-TW" sz="2000" dirty="0">
                <a:hlinkClick r:id="rId2" action="ppaction://hlinksldjump"/>
              </a:rPr>
              <a:t>page 155 </a:t>
            </a:r>
            <a:r>
              <a:rPr lang="en-US" altLang="zh-TW" sz="2000" dirty="0"/>
              <a:t>to find out what they are.</a:t>
            </a:r>
            <a:endParaRPr lang="zh-TW" altLang="en-US" sz="2000" dirty="0"/>
          </a:p>
        </p:txBody>
      </p:sp>
      <p:sp>
        <p:nvSpPr>
          <p:cNvPr id="14" name="文字方塊 13">
            <a:extLst>
              <a:ext uri="{FF2B5EF4-FFF2-40B4-BE49-F238E27FC236}">
                <a16:creationId xmlns:a16="http://schemas.microsoft.com/office/drawing/2014/main" xmlns="" id="{331B15A9-0C45-417A-A68C-3CAE866414B0}"/>
              </a:ext>
            </a:extLst>
          </p:cNvPr>
          <p:cNvSpPr txBox="1"/>
          <p:nvPr/>
        </p:nvSpPr>
        <p:spPr>
          <a:xfrm>
            <a:off x="7653867" y="6545020"/>
            <a:ext cx="1432183"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U5 Review-p. 68</a:t>
            </a:r>
            <a:endParaRPr lang="zh-TW" altLang="en-US" sz="1200" b="1" dirty="0">
              <a:solidFill>
                <a:schemeClr val="tx1">
                  <a:lumMod val="50000"/>
                  <a:lumOff val="50000"/>
                </a:schemeClr>
              </a:solidFill>
              <a:latin typeface="Calibri" panose="020F0502020204030204" pitchFamily="34" charset="0"/>
            </a:endParaRPr>
          </a:p>
        </p:txBody>
      </p:sp>
      <p:pic>
        <p:nvPicPr>
          <p:cNvPr id="8" name="圖片 7">
            <a:extLst>
              <a:ext uri="{FF2B5EF4-FFF2-40B4-BE49-F238E27FC236}">
                <a16:creationId xmlns:a16="http://schemas.microsoft.com/office/drawing/2014/main" xmlns="" id="{070E2385-CD94-4E9A-AAB5-718332682716}"/>
              </a:ext>
            </a:extLst>
          </p:cNvPr>
          <p:cNvPicPr>
            <a:picLocks noChangeAspect="1"/>
          </p:cNvPicPr>
          <p:nvPr/>
        </p:nvPicPr>
        <p:blipFill>
          <a:blip r:embed="rId3" cstate="print"/>
          <a:stretch>
            <a:fillRect/>
          </a:stretch>
        </p:blipFill>
        <p:spPr>
          <a:xfrm>
            <a:off x="7777370" y="1008884"/>
            <a:ext cx="770001" cy="252000"/>
          </a:xfrm>
          <a:prstGeom prst="rect">
            <a:avLst/>
          </a:prstGeom>
        </p:spPr>
      </p:pic>
      <p:pic>
        <p:nvPicPr>
          <p:cNvPr id="7170" name="Picture 2"/>
          <p:cNvPicPr>
            <a:picLocks noChangeAspect="1" noChangeArrowheads="1"/>
          </p:cNvPicPr>
          <p:nvPr/>
        </p:nvPicPr>
        <p:blipFill>
          <a:blip r:embed="rId4" cstate="print"/>
          <a:srcRect/>
          <a:stretch>
            <a:fillRect/>
          </a:stretch>
        </p:blipFill>
        <p:spPr bwMode="auto">
          <a:xfrm>
            <a:off x="770562" y="1563812"/>
            <a:ext cx="5183924" cy="922293"/>
          </a:xfrm>
          <a:prstGeom prst="rect">
            <a:avLst/>
          </a:prstGeom>
          <a:noFill/>
          <a:ln w="9525">
            <a:noFill/>
            <a:miter lim="800000"/>
            <a:headEnd/>
            <a:tailEnd/>
          </a:ln>
        </p:spPr>
      </p:pic>
      <p:pic>
        <p:nvPicPr>
          <p:cNvPr id="7171" name="Picture 3"/>
          <p:cNvPicPr>
            <a:picLocks noChangeAspect="1" noChangeArrowheads="1"/>
          </p:cNvPicPr>
          <p:nvPr/>
        </p:nvPicPr>
        <p:blipFill>
          <a:blip r:embed="rId5" cstate="print"/>
          <a:srcRect/>
          <a:stretch>
            <a:fillRect/>
          </a:stretch>
        </p:blipFill>
        <p:spPr bwMode="auto">
          <a:xfrm>
            <a:off x="1822424" y="5630830"/>
            <a:ext cx="5499152" cy="664254"/>
          </a:xfrm>
          <a:prstGeom prst="rect">
            <a:avLst/>
          </a:prstGeom>
          <a:noFill/>
          <a:ln w="9525">
            <a:noFill/>
            <a:miter lim="800000"/>
            <a:headEnd/>
            <a:tailEnd/>
          </a:ln>
        </p:spPr>
      </p:pic>
    </p:spTree>
    <p:extLst>
      <p:ext uri="{BB962C8B-B14F-4D97-AF65-F5344CB8AC3E}">
        <p14:creationId xmlns:p14="http://schemas.microsoft.com/office/powerpoint/2010/main" xmlns="" val="39907838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3F5F7"/>
        </a:solidFill>
        <a:effectLst/>
      </p:bgPr>
    </p:bg>
    <p:spTree>
      <p:nvGrpSpPr>
        <p:cNvPr id="1" name=""/>
        <p:cNvGrpSpPr/>
        <p:nvPr/>
      </p:nvGrpSpPr>
      <p:grpSpPr>
        <a:xfrm>
          <a:off x="0" y="0"/>
          <a:ext cx="0" cy="0"/>
          <a:chOff x="0" y="0"/>
          <a:chExt cx="0" cy="0"/>
        </a:xfrm>
      </p:grpSpPr>
      <p:sp>
        <p:nvSpPr>
          <p:cNvPr id="16" name="文字方塊 15">
            <a:extLst>
              <a:ext uri="{FF2B5EF4-FFF2-40B4-BE49-F238E27FC236}">
                <a16:creationId xmlns:a16="http://schemas.microsoft.com/office/drawing/2014/main" xmlns="" id="{69F52AE0-B846-4ACC-BC65-A2A6E1D42AC2}"/>
              </a:ext>
            </a:extLst>
          </p:cNvPr>
          <p:cNvSpPr txBox="1"/>
          <p:nvPr/>
        </p:nvSpPr>
        <p:spPr>
          <a:xfrm>
            <a:off x="7761514" y="6545020"/>
            <a:ext cx="132453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p. 155</a:t>
            </a:r>
            <a:endParaRPr lang="zh-TW" altLang="en-US" sz="1200" b="1" dirty="0">
              <a:solidFill>
                <a:schemeClr val="tx1">
                  <a:lumMod val="50000"/>
                  <a:lumOff val="50000"/>
                </a:schemeClr>
              </a:solidFill>
              <a:latin typeface="Calibri" panose="020F0502020204030204" pitchFamily="34" charset="0"/>
            </a:endParaRPr>
          </a:p>
        </p:txBody>
      </p:sp>
      <p:sp>
        <p:nvSpPr>
          <p:cNvPr id="4" name="箭號: 迴轉箭號 3">
            <a:hlinkClick r:id="" action="ppaction://hlinkshowjump?jump=lastslideviewed"/>
            <a:extLst>
              <a:ext uri="{FF2B5EF4-FFF2-40B4-BE49-F238E27FC236}">
                <a16:creationId xmlns:a16="http://schemas.microsoft.com/office/drawing/2014/main" xmlns="" id="{625865DF-06ED-4129-B637-F5F87B879D89}"/>
              </a:ext>
            </a:extLst>
          </p:cNvPr>
          <p:cNvSpPr/>
          <p:nvPr/>
        </p:nvSpPr>
        <p:spPr>
          <a:xfrm flipV="1">
            <a:off x="8464880" y="158127"/>
            <a:ext cx="432000" cy="576000"/>
          </a:xfrm>
          <a:prstGeom prst="uturnArrow">
            <a:avLst>
              <a:gd name="adj1" fmla="val 22346"/>
              <a:gd name="adj2" fmla="val 23673"/>
              <a:gd name="adj3" fmla="val 25000"/>
              <a:gd name="adj4" fmla="val 43750"/>
              <a:gd name="adj5" fmla="val 75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3" name="矩形 12">
            <a:extLst>
              <a:ext uri="{FF2B5EF4-FFF2-40B4-BE49-F238E27FC236}">
                <a16:creationId xmlns:a16="http://schemas.microsoft.com/office/drawing/2014/main" xmlns="" id="{5A0439D6-3F74-412D-B211-E2889B1CF952}"/>
              </a:ext>
            </a:extLst>
          </p:cNvPr>
          <p:cNvSpPr/>
          <p:nvPr/>
        </p:nvSpPr>
        <p:spPr>
          <a:xfrm>
            <a:off x="342832" y="96101"/>
            <a:ext cx="6593995"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Communication activities</a:t>
            </a:r>
          </a:p>
        </p:txBody>
      </p:sp>
      <p:sp>
        <p:nvSpPr>
          <p:cNvPr id="2" name="矩形 1">
            <a:extLst>
              <a:ext uri="{FF2B5EF4-FFF2-40B4-BE49-F238E27FC236}">
                <a16:creationId xmlns:a16="http://schemas.microsoft.com/office/drawing/2014/main" xmlns="" id="{1D37B7FE-0CBE-4C17-9115-B877852A01BC}"/>
              </a:ext>
            </a:extLst>
          </p:cNvPr>
          <p:cNvSpPr/>
          <p:nvPr/>
        </p:nvSpPr>
        <p:spPr>
          <a:xfrm>
            <a:off x="354121" y="679664"/>
            <a:ext cx="4217879" cy="400110"/>
          </a:xfrm>
          <a:prstGeom prst="rect">
            <a:avLst/>
          </a:prstGeom>
        </p:spPr>
        <p:txBody>
          <a:bodyPr wrap="square">
            <a:spAutoFit/>
          </a:bodyPr>
          <a:lstStyle/>
          <a:p>
            <a:pPr>
              <a:spcBef>
                <a:spcPts val="600"/>
              </a:spcBef>
            </a:pPr>
            <a:r>
              <a:rPr lang="fr-FR" altLang="zh-TW" sz="2000" b="1" dirty="0">
                <a:solidFill>
                  <a:srgbClr val="E60000"/>
                </a:solidFill>
                <a:latin typeface="Calibri" panose="020F0502020204030204" pitchFamily="34" charset="0"/>
              </a:rPr>
              <a:t>UNIT 5 Review Exercise 9, page 58</a:t>
            </a:r>
            <a:endParaRPr lang="zh-TW" altLang="en-US" sz="2000" b="1" dirty="0">
              <a:solidFill>
                <a:srgbClr val="E60000"/>
              </a:solidFill>
              <a:latin typeface="Calibri" panose="020F0502020204030204" pitchFamily="34" charset="0"/>
            </a:endParaRPr>
          </a:p>
        </p:txBody>
      </p:sp>
      <p:sp>
        <p:nvSpPr>
          <p:cNvPr id="7" name="矩形 6">
            <a:extLst>
              <a:ext uri="{FF2B5EF4-FFF2-40B4-BE49-F238E27FC236}">
                <a16:creationId xmlns:a16="http://schemas.microsoft.com/office/drawing/2014/main" xmlns="" id="{F68EC210-7726-481D-95AB-3D68B32AB9A1}"/>
              </a:ext>
            </a:extLst>
          </p:cNvPr>
          <p:cNvSpPr/>
          <p:nvPr/>
        </p:nvSpPr>
        <p:spPr>
          <a:xfrm>
            <a:off x="354121" y="1148793"/>
            <a:ext cx="8676000" cy="5024452"/>
          </a:xfrm>
          <a:prstGeom prst="rect">
            <a:avLst/>
          </a:prstGeom>
        </p:spPr>
        <p:txBody>
          <a:bodyPr wrap="square">
            <a:spAutoFit/>
          </a:bodyPr>
          <a:lstStyle/>
          <a:p>
            <a:pPr>
              <a:spcBef>
                <a:spcPts val="300"/>
              </a:spcBef>
            </a:pPr>
            <a:r>
              <a:rPr lang="en-US" altLang="zh-TW" b="1" dirty="0">
                <a:latin typeface="Calibri" panose="020F0502020204030204" pitchFamily="34" charset="0"/>
              </a:rPr>
              <a:t>Baklava</a:t>
            </a:r>
          </a:p>
          <a:p>
            <a:pPr>
              <a:spcBef>
                <a:spcPts val="300"/>
              </a:spcBef>
            </a:pPr>
            <a:r>
              <a:rPr lang="en-US" altLang="zh-TW" dirty="0">
                <a:latin typeface="Calibri" panose="020F0502020204030204" pitchFamily="34" charset="0"/>
              </a:rPr>
              <a:t>A rich, sweet pastry with chopped nuts and syrup or honey. From Turkey, the Caucasus and central Asia.</a:t>
            </a:r>
          </a:p>
          <a:p>
            <a:pPr>
              <a:spcBef>
                <a:spcPts val="300"/>
              </a:spcBef>
            </a:pPr>
            <a:r>
              <a:rPr lang="en-US" altLang="zh-TW" b="1" dirty="0">
                <a:latin typeface="Calibri" panose="020F0502020204030204" pitchFamily="34" charset="0"/>
              </a:rPr>
              <a:t>Borscht</a:t>
            </a:r>
          </a:p>
          <a:p>
            <a:pPr>
              <a:spcBef>
                <a:spcPts val="300"/>
              </a:spcBef>
            </a:pPr>
            <a:r>
              <a:rPr lang="en-US" altLang="zh-TW" dirty="0">
                <a:latin typeface="Calibri" panose="020F0502020204030204" pitchFamily="34" charset="0"/>
              </a:rPr>
              <a:t>A soup popular in many Eastern and Central European countries. Main ingredient: beetroot.</a:t>
            </a:r>
          </a:p>
          <a:p>
            <a:pPr>
              <a:spcBef>
                <a:spcPts val="300"/>
              </a:spcBef>
            </a:pPr>
            <a:r>
              <a:rPr lang="en-US" altLang="zh-TW" b="1" dirty="0">
                <a:latin typeface="Calibri" panose="020F0502020204030204" pitchFamily="34" charset="0"/>
              </a:rPr>
              <a:t>Coq au </a:t>
            </a:r>
            <a:r>
              <a:rPr lang="en-US" altLang="zh-TW" b="1" dirty="0" err="1">
                <a:latin typeface="Calibri" panose="020F0502020204030204" pitchFamily="34" charset="0"/>
              </a:rPr>
              <a:t>vin</a:t>
            </a:r>
            <a:endParaRPr lang="en-US" altLang="zh-TW" b="1" dirty="0">
              <a:latin typeface="Calibri" panose="020F0502020204030204" pitchFamily="34" charset="0"/>
            </a:endParaRPr>
          </a:p>
          <a:p>
            <a:pPr>
              <a:spcBef>
                <a:spcPts val="300"/>
              </a:spcBef>
            </a:pPr>
            <a:r>
              <a:rPr lang="en-US" altLang="zh-TW" dirty="0">
                <a:latin typeface="Calibri" panose="020F0502020204030204" pitchFamily="34" charset="0"/>
              </a:rPr>
              <a:t>A French chicken stew cooked with wine, mushrooms, herbs and garlic.</a:t>
            </a:r>
          </a:p>
          <a:p>
            <a:pPr>
              <a:spcBef>
                <a:spcPts val="300"/>
              </a:spcBef>
            </a:pPr>
            <a:r>
              <a:rPr lang="en-US" altLang="zh-TW" b="1" dirty="0">
                <a:latin typeface="Calibri" panose="020F0502020204030204" pitchFamily="34" charset="0"/>
              </a:rPr>
              <a:t>Couscous</a:t>
            </a:r>
          </a:p>
          <a:p>
            <a:pPr>
              <a:spcBef>
                <a:spcPts val="300"/>
              </a:spcBef>
            </a:pPr>
            <a:r>
              <a:rPr lang="en-US" altLang="zh-TW" dirty="0">
                <a:latin typeface="Calibri" panose="020F0502020204030204" pitchFamily="34" charset="0"/>
              </a:rPr>
              <a:t>From North Africa. A dish of semolina served with a meat or vegetable stew.</a:t>
            </a:r>
          </a:p>
          <a:p>
            <a:pPr>
              <a:spcBef>
                <a:spcPts val="300"/>
              </a:spcBef>
            </a:pPr>
            <a:r>
              <a:rPr lang="en-US" altLang="zh-TW" b="1" dirty="0">
                <a:latin typeface="Calibri" panose="020F0502020204030204" pitchFamily="34" charset="0"/>
              </a:rPr>
              <a:t>Fondue</a:t>
            </a:r>
          </a:p>
          <a:p>
            <a:pPr>
              <a:spcBef>
                <a:spcPts val="300"/>
              </a:spcBef>
            </a:pPr>
            <a:r>
              <a:rPr lang="en-US" altLang="zh-TW" dirty="0">
                <a:latin typeface="Calibri" panose="020F0502020204030204" pitchFamily="34" charset="0"/>
              </a:rPr>
              <a:t>Popular in Switzerland and France originally. Pieces of bread are dipped into a dish of melted cheese.</a:t>
            </a:r>
          </a:p>
          <a:p>
            <a:pPr>
              <a:spcBef>
                <a:spcPts val="300"/>
              </a:spcBef>
            </a:pPr>
            <a:r>
              <a:rPr lang="en-US" altLang="zh-TW" b="1" dirty="0">
                <a:latin typeface="Calibri" panose="020F0502020204030204" pitchFamily="34" charset="0"/>
              </a:rPr>
              <a:t>Goulash</a:t>
            </a:r>
          </a:p>
          <a:p>
            <a:pPr>
              <a:spcBef>
                <a:spcPts val="300"/>
              </a:spcBef>
            </a:pPr>
            <a:r>
              <a:rPr lang="en-US" altLang="zh-TW" dirty="0">
                <a:latin typeface="Calibri" panose="020F0502020204030204" pitchFamily="34" charset="0"/>
              </a:rPr>
              <a:t>A Hungarian meat soup or stew, </a:t>
            </a:r>
            <a:r>
              <a:rPr lang="en-US" altLang="zh-TW" dirty="0" err="1">
                <a:latin typeface="Calibri" panose="020F0502020204030204" pitchFamily="34" charset="0"/>
              </a:rPr>
              <a:t>flavoured</a:t>
            </a:r>
            <a:r>
              <a:rPr lang="en-US" altLang="zh-TW" dirty="0">
                <a:latin typeface="Calibri" panose="020F0502020204030204" pitchFamily="34" charset="0"/>
              </a:rPr>
              <a:t> with paprika.</a:t>
            </a:r>
          </a:p>
          <a:p>
            <a:pPr>
              <a:spcBef>
                <a:spcPts val="300"/>
              </a:spcBef>
            </a:pPr>
            <a:r>
              <a:rPr lang="en-US" altLang="zh-TW" b="1" dirty="0" err="1">
                <a:latin typeface="Calibri" panose="020F0502020204030204" pitchFamily="34" charset="0"/>
              </a:rPr>
              <a:t>Gravlax</a:t>
            </a:r>
            <a:endParaRPr lang="en-US" altLang="zh-TW" b="1" dirty="0">
              <a:latin typeface="Calibri" panose="020F0502020204030204" pitchFamily="34" charset="0"/>
            </a:endParaRPr>
          </a:p>
          <a:p>
            <a:pPr>
              <a:spcBef>
                <a:spcPts val="300"/>
              </a:spcBef>
            </a:pPr>
            <a:r>
              <a:rPr lang="en-US" altLang="zh-TW" dirty="0">
                <a:latin typeface="Calibri" panose="020F0502020204030204" pitchFamily="34" charset="0"/>
              </a:rPr>
              <a:t>Raw salmon cured in salt, sugar and the herb dill. From Scandinavia.</a:t>
            </a:r>
            <a:endParaRPr lang="zh-TW" altLang="en-US" dirty="0">
              <a:latin typeface="Calibri" panose="020F0502020204030204" pitchFamily="34" charset="0"/>
            </a:endParaRPr>
          </a:p>
        </p:txBody>
      </p:sp>
    </p:spTree>
    <p:extLst>
      <p:ext uri="{BB962C8B-B14F-4D97-AF65-F5344CB8AC3E}">
        <p14:creationId xmlns:p14="http://schemas.microsoft.com/office/powerpoint/2010/main" xmlns="" val="4717490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3F5F7"/>
        </a:solidFill>
        <a:effectLst/>
      </p:bgPr>
    </p:bg>
    <p:spTree>
      <p:nvGrpSpPr>
        <p:cNvPr id="1" name=""/>
        <p:cNvGrpSpPr/>
        <p:nvPr/>
      </p:nvGrpSpPr>
      <p:grpSpPr>
        <a:xfrm>
          <a:off x="0" y="0"/>
          <a:ext cx="0" cy="0"/>
          <a:chOff x="0" y="0"/>
          <a:chExt cx="0" cy="0"/>
        </a:xfrm>
      </p:grpSpPr>
      <p:sp>
        <p:nvSpPr>
          <p:cNvPr id="16" name="文字方塊 15">
            <a:extLst>
              <a:ext uri="{FF2B5EF4-FFF2-40B4-BE49-F238E27FC236}">
                <a16:creationId xmlns:a16="http://schemas.microsoft.com/office/drawing/2014/main" xmlns="" id="{69F52AE0-B846-4ACC-BC65-A2A6E1D42AC2}"/>
              </a:ext>
            </a:extLst>
          </p:cNvPr>
          <p:cNvSpPr txBox="1"/>
          <p:nvPr/>
        </p:nvSpPr>
        <p:spPr>
          <a:xfrm>
            <a:off x="7761514" y="6545020"/>
            <a:ext cx="132453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p. 155</a:t>
            </a:r>
            <a:endParaRPr lang="zh-TW" altLang="en-US" sz="1200" b="1" dirty="0">
              <a:solidFill>
                <a:schemeClr val="tx1">
                  <a:lumMod val="50000"/>
                  <a:lumOff val="50000"/>
                </a:schemeClr>
              </a:solidFill>
              <a:latin typeface="Calibri" panose="020F0502020204030204" pitchFamily="34" charset="0"/>
            </a:endParaRPr>
          </a:p>
        </p:txBody>
      </p:sp>
      <p:sp>
        <p:nvSpPr>
          <p:cNvPr id="4" name="箭號: 迴轉箭號 3">
            <a:hlinkClick r:id="" action="ppaction://hlinkshowjump?jump=lastslideviewed"/>
            <a:extLst>
              <a:ext uri="{FF2B5EF4-FFF2-40B4-BE49-F238E27FC236}">
                <a16:creationId xmlns:a16="http://schemas.microsoft.com/office/drawing/2014/main" xmlns="" id="{625865DF-06ED-4129-B637-F5F87B879D89}"/>
              </a:ext>
            </a:extLst>
          </p:cNvPr>
          <p:cNvSpPr/>
          <p:nvPr/>
        </p:nvSpPr>
        <p:spPr>
          <a:xfrm flipV="1">
            <a:off x="8464880" y="158127"/>
            <a:ext cx="432000" cy="576000"/>
          </a:xfrm>
          <a:prstGeom prst="uturnArrow">
            <a:avLst>
              <a:gd name="adj1" fmla="val 22346"/>
              <a:gd name="adj2" fmla="val 23673"/>
              <a:gd name="adj3" fmla="val 25000"/>
              <a:gd name="adj4" fmla="val 43750"/>
              <a:gd name="adj5" fmla="val 75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3" name="矩形 12">
            <a:extLst>
              <a:ext uri="{FF2B5EF4-FFF2-40B4-BE49-F238E27FC236}">
                <a16:creationId xmlns:a16="http://schemas.microsoft.com/office/drawing/2014/main" xmlns="" id="{5A0439D6-3F74-412D-B211-E2889B1CF952}"/>
              </a:ext>
            </a:extLst>
          </p:cNvPr>
          <p:cNvSpPr/>
          <p:nvPr/>
        </p:nvSpPr>
        <p:spPr>
          <a:xfrm>
            <a:off x="342832" y="96101"/>
            <a:ext cx="6593995"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Communication activities</a:t>
            </a:r>
          </a:p>
        </p:txBody>
      </p:sp>
      <p:sp>
        <p:nvSpPr>
          <p:cNvPr id="2" name="矩形 1">
            <a:extLst>
              <a:ext uri="{FF2B5EF4-FFF2-40B4-BE49-F238E27FC236}">
                <a16:creationId xmlns:a16="http://schemas.microsoft.com/office/drawing/2014/main" xmlns="" id="{1D37B7FE-0CBE-4C17-9115-B877852A01BC}"/>
              </a:ext>
            </a:extLst>
          </p:cNvPr>
          <p:cNvSpPr/>
          <p:nvPr/>
        </p:nvSpPr>
        <p:spPr>
          <a:xfrm>
            <a:off x="354121" y="679664"/>
            <a:ext cx="4217879" cy="400110"/>
          </a:xfrm>
          <a:prstGeom prst="rect">
            <a:avLst/>
          </a:prstGeom>
        </p:spPr>
        <p:txBody>
          <a:bodyPr wrap="square">
            <a:spAutoFit/>
          </a:bodyPr>
          <a:lstStyle/>
          <a:p>
            <a:pPr>
              <a:spcBef>
                <a:spcPts val="600"/>
              </a:spcBef>
            </a:pPr>
            <a:r>
              <a:rPr lang="fr-FR" altLang="zh-TW" sz="2000" b="1" dirty="0">
                <a:solidFill>
                  <a:srgbClr val="E60000"/>
                </a:solidFill>
                <a:latin typeface="Calibri" panose="020F0502020204030204" pitchFamily="34" charset="0"/>
              </a:rPr>
              <a:t>UNIT 5 Review Exercise 9, page 58</a:t>
            </a:r>
            <a:endParaRPr lang="zh-TW" altLang="en-US" sz="2000" b="1" dirty="0">
              <a:solidFill>
                <a:srgbClr val="E60000"/>
              </a:solidFill>
              <a:latin typeface="Calibri" panose="020F0502020204030204" pitchFamily="34" charset="0"/>
            </a:endParaRPr>
          </a:p>
        </p:txBody>
      </p:sp>
      <p:sp>
        <p:nvSpPr>
          <p:cNvPr id="7" name="矩形 6">
            <a:extLst>
              <a:ext uri="{FF2B5EF4-FFF2-40B4-BE49-F238E27FC236}">
                <a16:creationId xmlns:a16="http://schemas.microsoft.com/office/drawing/2014/main" xmlns="" id="{F68EC210-7726-481D-95AB-3D68B32AB9A1}"/>
              </a:ext>
            </a:extLst>
          </p:cNvPr>
          <p:cNvSpPr/>
          <p:nvPr/>
        </p:nvSpPr>
        <p:spPr>
          <a:xfrm>
            <a:off x="354120" y="1148793"/>
            <a:ext cx="8542759" cy="4355038"/>
          </a:xfrm>
          <a:prstGeom prst="rect">
            <a:avLst/>
          </a:prstGeom>
        </p:spPr>
        <p:txBody>
          <a:bodyPr wrap="square">
            <a:spAutoFit/>
          </a:bodyPr>
          <a:lstStyle/>
          <a:p>
            <a:pPr>
              <a:spcBef>
                <a:spcPts val="300"/>
              </a:spcBef>
            </a:pPr>
            <a:r>
              <a:rPr lang="en-US" altLang="zh-TW" b="1" dirty="0">
                <a:latin typeface="Calibri" panose="020F0502020204030204" pitchFamily="34" charset="0"/>
              </a:rPr>
              <a:t>Kebab</a:t>
            </a:r>
          </a:p>
          <a:p>
            <a:pPr>
              <a:spcBef>
                <a:spcPts val="300"/>
              </a:spcBef>
            </a:pPr>
            <a:r>
              <a:rPr lang="en-US" altLang="zh-TW" dirty="0">
                <a:latin typeface="Calibri" panose="020F0502020204030204" pitchFamily="34" charset="0"/>
              </a:rPr>
              <a:t>Cubes of meat (or fish) on a skewer, cooked over an open fire. Originally from Central and Western Asia.</a:t>
            </a:r>
          </a:p>
          <a:p>
            <a:pPr>
              <a:spcBef>
                <a:spcPts val="300"/>
              </a:spcBef>
            </a:pPr>
            <a:r>
              <a:rPr lang="en-US" altLang="zh-TW" b="1" dirty="0" err="1">
                <a:latin typeface="Calibri" panose="020F0502020204030204" pitchFamily="34" charset="0"/>
              </a:rPr>
              <a:t>Lasagne</a:t>
            </a:r>
            <a:endParaRPr lang="en-US" altLang="zh-TW" b="1" dirty="0">
              <a:latin typeface="Calibri" panose="020F0502020204030204" pitchFamily="34" charset="0"/>
            </a:endParaRPr>
          </a:p>
          <a:p>
            <a:pPr>
              <a:spcBef>
                <a:spcPts val="300"/>
              </a:spcBef>
            </a:pPr>
            <a:r>
              <a:rPr lang="en-US" altLang="zh-TW" dirty="0">
                <a:latin typeface="Calibri" panose="020F0502020204030204" pitchFamily="34" charset="0"/>
              </a:rPr>
              <a:t>An Italian dish of pasta sheets layered with cheese, meat and tomato sauce and baked in the oven.</a:t>
            </a:r>
          </a:p>
          <a:p>
            <a:pPr>
              <a:spcBef>
                <a:spcPts val="300"/>
              </a:spcBef>
            </a:pPr>
            <a:r>
              <a:rPr lang="en-US" altLang="zh-TW" b="1" dirty="0">
                <a:latin typeface="Calibri" panose="020F0502020204030204" pitchFamily="34" charset="0"/>
              </a:rPr>
              <a:t>Paella</a:t>
            </a:r>
          </a:p>
          <a:p>
            <a:pPr>
              <a:spcBef>
                <a:spcPts val="300"/>
              </a:spcBef>
            </a:pPr>
            <a:r>
              <a:rPr lang="en-US" altLang="zh-TW" dirty="0">
                <a:latin typeface="Calibri" panose="020F0502020204030204" pitchFamily="34" charset="0"/>
              </a:rPr>
              <a:t>A rice dish originally from Valencia, Spain. Rice is cooked in a shallow dish with meat or seafood. Saffron </a:t>
            </a:r>
            <a:r>
              <a:rPr lang="en-US" altLang="zh-TW" dirty="0" err="1">
                <a:latin typeface="Calibri" panose="020F0502020204030204" pitchFamily="34" charset="0"/>
              </a:rPr>
              <a:t>flavours</a:t>
            </a:r>
            <a:r>
              <a:rPr lang="en-US" altLang="zh-TW" dirty="0">
                <a:latin typeface="Calibri" panose="020F0502020204030204" pitchFamily="34" charset="0"/>
              </a:rPr>
              <a:t> and </a:t>
            </a:r>
            <a:r>
              <a:rPr lang="en-US" altLang="zh-TW" dirty="0" err="1">
                <a:latin typeface="Calibri" panose="020F0502020204030204" pitchFamily="34" charset="0"/>
              </a:rPr>
              <a:t>colours</a:t>
            </a:r>
            <a:r>
              <a:rPr lang="en-US" altLang="zh-TW" dirty="0">
                <a:latin typeface="Calibri" panose="020F0502020204030204" pitchFamily="34" charset="0"/>
              </a:rPr>
              <a:t> the rice.</a:t>
            </a:r>
          </a:p>
          <a:p>
            <a:pPr>
              <a:spcBef>
                <a:spcPts val="300"/>
              </a:spcBef>
            </a:pPr>
            <a:r>
              <a:rPr lang="en-US" altLang="zh-TW" b="1" dirty="0">
                <a:latin typeface="Calibri" panose="020F0502020204030204" pitchFamily="34" charset="0"/>
              </a:rPr>
              <a:t>Sauerkraut</a:t>
            </a:r>
          </a:p>
          <a:p>
            <a:pPr>
              <a:spcBef>
                <a:spcPts val="300"/>
              </a:spcBef>
            </a:pPr>
            <a:r>
              <a:rPr lang="en-US" altLang="zh-TW" dirty="0">
                <a:latin typeface="Calibri" panose="020F0502020204030204" pitchFamily="34" charset="0"/>
              </a:rPr>
              <a:t>From northern Europe. Shredded cabbage is fermented until it has a sour </a:t>
            </a:r>
            <a:r>
              <a:rPr lang="en-US" altLang="zh-TW" dirty="0" err="1">
                <a:latin typeface="Calibri" panose="020F0502020204030204" pitchFamily="34" charset="0"/>
              </a:rPr>
              <a:t>flavour</a:t>
            </a:r>
            <a:r>
              <a:rPr lang="en-US" altLang="zh-TW" dirty="0">
                <a:latin typeface="Calibri" panose="020F0502020204030204" pitchFamily="34" charset="0"/>
              </a:rPr>
              <a:t>.</a:t>
            </a:r>
          </a:p>
          <a:p>
            <a:pPr>
              <a:spcBef>
                <a:spcPts val="300"/>
              </a:spcBef>
            </a:pPr>
            <a:r>
              <a:rPr lang="en-US" altLang="zh-TW" b="1" dirty="0">
                <a:latin typeface="Calibri" panose="020F0502020204030204" pitchFamily="34" charset="0"/>
              </a:rPr>
              <a:t>Tortilla</a:t>
            </a:r>
          </a:p>
          <a:p>
            <a:pPr marL="360363" indent="-360363">
              <a:spcBef>
                <a:spcPts val="300"/>
              </a:spcBef>
            </a:pPr>
            <a:r>
              <a:rPr lang="en-US" altLang="zh-TW" dirty="0">
                <a:latin typeface="Calibri" panose="020F0502020204030204" pitchFamily="34" charset="0"/>
              </a:rPr>
              <a:t>1 	A type of flatbread made from corn or wheat in Central America.</a:t>
            </a:r>
          </a:p>
          <a:p>
            <a:pPr marL="360363" indent="-360363">
              <a:spcBef>
                <a:spcPts val="300"/>
              </a:spcBef>
            </a:pPr>
            <a:r>
              <a:rPr lang="en-US" altLang="zh-TW" dirty="0">
                <a:latin typeface="Calibri" panose="020F0502020204030204" pitchFamily="34" charset="0"/>
              </a:rPr>
              <a:t>2 	A potato </a:t>
            </a:r>
            <a:r>
              <a:rPr lang="en-US" altLang="zh-TW" dirty="0" err="1">
                <a:latin typeface="Calibri" panose="020F0502020204030204" pitchFamily="34" charset="0"/>
              </a:rPr>
              <a:t>omelette</a:t>
            </a:r>
            <a:r>
              <a:rPr lang="en-US" altLang="zh-TW" dirty="0">
                <a:latin typeface="Calibri" panose="020F0502020204030204" pitchFamily="34" charset="0"/>
              </a:rPr>
              <a:t> from Spain.</a:t>
            </a:r>
            <a:endParaRPr lang="zh-TW" altLang="en-US" dirty="0">
              <a:latin typeface="Calibri" panose="020F0502020204030204" pitchFamily="34" charset="0"/>
            </a:endParaRPr>
          </a:p>
        </p:txBody>
      </p:sp>
    </p:spTree>
    <p:extLst>
      <p:ext uri="{BB962C8B-B14F-4D97-AF65-F5344CB8AC3E}">
        <p14:creationId xmlns:p14="http://schemas.microsoft.com/office/powerpoint/2010/main" xmlns="" val="471749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55B736EC-741D-4B07-8C0F-8A78DCD4BB38}"/>
              </a:ext>
            </a:extLst>
          </p:cNvPr>
          <p:cNvSpPr/>
          <p:nvPr/>
        </p:nvSpPr>
        <p:spPr>
          <a:xfrm>
            <a:off x="429417" y="860942"/>
            <a:ext cx="8243934" cy="2939266"/>
          </a:xfrm>
          <a:prstGeom prst="rect">
            <a:avLst/>
          </a:prstGeom>
        </p:spPr>
        <p:txBody>
          <a:bodyPr wrap="square">
            <a:spAutoFit/>
          </a:bodyPr>
          <a:lstStyle/>
          <a:p>
            <a:pPr>
              <a:spcBef>
                <a:spcPts val="600"/>
              </a:spcBef>
            </a:pPr>
            <a:r>
              <a:rPr lang="en-US" altLang="zh-TW" sz="2000" dirty="0" err="1">
                <a:latin typeface="Calibri" panose="020F0502020204030204" pitchFamily="34" charset="0"/>
                <a:cs typeface="Calibri" panose="020F0502020204030204" pitchFamily="34" charset="0"/>
              </a:rPr>
              <a:t>Czeisler</a:t>
            </a:r>
            <a:r>
              <a:rPr lang="en-US" altLang="zh-TW" sz="2000" dirty="0">
                <a:latin typeface="Calibri" panose="020F0502020204030204" pitchFamily="34" charset="0"/>
                <a:cs typeface="Calibri" panose="020F0502020204030204" pitchFamily="34" charset="0"/>
              </a:rPr>
              <a:t> says, ‘Caffeine helps people try to ignore the</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natural human rhythms.’ He warns us that ‘there is a</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heavy, heavy price to pay’ for all this extra alertness.</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Without enough sleep – the traditional eight hours</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out of each 24 is about right – the human body will</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not function at its best, either physically, mentally, or</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emotionally, the doctor says.</a:t>
            </a:r>
          </a:p>
          <a:p>
            <a:pPr>
              <a:spcBef>
                <a:spcPts val="600"/>
              </a:spcBef>
            </a:pPr>
            <a:r>
              <a:rPr lang="en-US" altLang="zh-TW" sz="2000" dirty="0">
                <a:latin typeface="Calibri" panose="020F0502020204030204" pitchFamily="34" charset="0"/>
                <a:cs typeface="Calibri" panose="020F0502020204030204" pitchFamily="34" charset="0"/>
              </a:rPr>
              <a:t>According to </a:t>
            </a:r>
            <a:r>
              <a:rPr lang="en-US" altLang="zh-TW" sz="2000" dirty="0" err="1">
                <a:latin typeface="Calibri" panose="020F0502020204030204" pitchFamily="34" charset="0"/>
                <a:cs typeface="Calibri" panose="020F0502020204030204" pitchFamily="34" charset="0"/>
              </a:rPr>
              <a:t>Czeisler</a:t>
            </a:r>
            <a:r>
              <a:rPr lang="en-US" altLang="zh-TW" sz="2000" dirty="0">
                <a:latin typeface="Calibri" panose="020F0502020204030204" pitchFamily="34" charset="0"/>
                <a:cs typeface="Calibri" panose="020F0502020204030204" pitchFamily="34" charset="0"/>
              </a:rPr>
              <a:t>, the modern desire for caffeine is a</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‘Catch 22 situation’. ‘The main reason that people want</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caffeine is to stay awake,’ he says. ‘But the main reason</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that people can’t stay awake is they don’t get enough</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regular sleep – because they use caffeine.’</a:t>
            </a:r>
            <a:endParaRPr lang="zh-TW" altLang="en-US" sz="2000" dirty="0">
              <a:latin typeface="Calibri" panose="020F0502020204030204" pitchFamily="34" charset="0"/>
              <a:cs typeface="Calibri" panose="020F0502020204030204" pitchFamily="34" charset="0"/>
            </a:endParaRPr>
          </a:p>
        </p:txBody>
      </p:sp>
      <p:pic>
        <p:nvPicPr>
          <p:cNvPr id="16386" name="Picture 2"/>
          <p:cNvPicPr>
            <a:picLocks noChangeAspect="1" noChangeArrowheads="1"/>
          </p:cNvPicPr>
          <p:nvPr/>
        </p:nvPicPr>
        <p:blipFill>
          <a:blip r:embed="rId2" cstate="print"/>
          <a:srcRect/>
          <a:stretch>
            <a:fillRect/>
          </a:stretch>
        </p:blipFill>
        <p:spPr bwMode="auto">
          <a:xfrm>
            <a:off x="546467" y="3986195"/>
            <a:ext cx="2186901" cy="553521"/>
          </a:xfrm>
          <a:prstGeom prst="rect">
            <a:avLst/>
          </a:prstGeom>
          <a:noFill/>
          <a:ln w="9525">
            <a:no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4212077" y="3916235"/>
            <a:ext cx="4148938" cy="1920361"/>
          </a:xfrm>
          <a:prstGeom prst="rect">
            <a:avLst/>
          </a:prstGeom>
          <a:noFill/>
          <a:ln w="9525">
            <a:noFill/>
            <a:miter lim="800000"/>
            <a:headEnd/>
            <a:tailEnd/>
          </a:ln>
        </p:spPr>
      </p:pic>
      <p:sp>
        <p:nvSpPr>
          <p:cNvPr id="9" name="矩形 8"/>
          <p:cNvSpPr/>
          <p:nvPr/>
        </p:nvSpPr>
        <p:spPr>
          <a:xfrm>
            <a:off x="4075889" y="5878218"/>
            <a:ext cx="4688733" cy="338554"/>
          </a:xfrm>
          <a:prstGeom prst="rect">
            <a:avLst/>
          </a:prstGeom>
        </p:spPr>
        <p:txBody>
          <a:bodyPr wrap="square">
            <a:spAutoFit/>
          </a:bodyPr>
          <a:lstStyle/>
          <a:p>
            <a:r>
              <a:rPr lang="en-US" altLang="zh-TW" sz="1600" dirty="0">
                <a:solidFill>
                  <a:schemeClr val="tx1">
                    <a:lumMod val="85000"/>
                    <a:lumOff val="15000"/>
                  </a:schemeClr>
                </a:solidFill>
                <a:latin typeface="Corbel" panose="020B0503020204020204" pitchFamily="34" charset="0"/>
              </a:rPr>
              <a:t>The Shibuya Crossing in Tokyo, Japan is always busy.</a:t>
            </a:r>
            <a:endParaRPr lang="zh-TW" altLang="en-US" sz="1600" dirty="0">
              <a:solidFill>
                <a:schemeClr val="tx1">
                  <a:lumMod val="85000"/>
                  <a:lumOff val="15000"/>
                </a:schemeClr>
              </a:solidFill>
              <a:latin typeface="Corbel" panose="020B0503020204020204" pitchFamily="34" charset="0"/>
            </a:endParaRPr>
          </a:p>
        </p:txBody>
      </p:sp>
      <p:sp>
        <p:nvSpPr>
          <p:cNvPr id="11" name="文字方塊 10">
            <a:extLst>
              <a:ext uri="{FF2B5EF4-FFF2-40B4-BE49-F238E27FC236}">
                <a16:creationId xmlns:a16="http://schemas.microsoft.com/office/drawing/2014/main" xmlns="" id="{649CF92C-9E8D-4633-A7E5-073BCA103BAB}"/>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5c-p. 63</a:t>
            </a:r>
            <a:endParaRPr lang="zh-TW" altLang="en-US" sz="1200" b="1" dirty="0">
              <a:solidFill>
                <a:schemeClr val="tx1">
                  <a:lumMod val="50000"/>
                  <a:lumOff val="50000"/>
                </a:schemeClr>
              </a:solidFill>
              <a:latin typeface="Calibri" panose="020F0502020204030204" pitchFamily="34" charset="0"/>
            </a:endParaRPr>
          </a:p>
        </p:txBody>
      </p:sp>
      <p:sp>
        <p:nvSpPr>
          <p:cNvPr id="12" name="矩形 9">
            <a:extLst>
              <a:ext uri="{FF2B5EF4-FFF2-40B4-BE49-F238E27FC236}">
                <a16:creationId xmlns:a16="http://schemas.microsoft.com/office/drawing/2014/main" xmlns="" id="{3D9479BB-91CA-49CE-BADB-41B3B4A6EA67}"/>
              </a:ext>
            </a:extLst>
          </p:cNvPr>
          <p:cNvSpPr/>
          <p:nvPr/>
        </p:nvSpPr>
        <p:spPr>
          <a:xfrm>
            <a:off x="2820806" y="194597"/>
            <a:ext cx="957506" cy="369332"/>
          </a:xfrm>
          <a:prstGeom prst="rect">
            <a:avLst/>
          </a:prstGeom>
        </p:spPr>
        <p:txBody>
          <a:bodyPr wrap="none">
            <a:spAutoFit/>
          </a:bodyPr>
          <a:lstStyle/>
          <a:p>
            <a:r>
              <a:rPr lang="en-US" altLang="zh-TW" dirty="0">
                <a:solidFill>
                  <a:schemeClr val="bg1">
                    <a:lumMod val="50000"/>
                  </a:schemeClr>
                </a:solidFill>
                <a:latin typeface="Calibri" panose="020F0502020204030204" pitchFamily="34" charset="0"/>
                <a:cs typeface="Arial" panose="020B0604020202020204" pitchFamily="34" charset="0"/>
                <a:hlinkClick r:id="rId4" action="ppaction://hlinkfile"/>
              </a:rPr>
              <a:t>Track 40</a:t>
            </a:r>
            <a:endParaRPr lang="zh-TW" altLang="en-US" dirty="0">
              <a:solidFill>
                <a:schemeClr val="bg1">
                  <a:lumMod val="50000"/>
                </a:schemeClr>
              </a:solidFill>
              <a:latin typeface="Calibri" panose="020F0502020204030204" pitchFamily="34" charset="0"/>
            </a:endParaRPr>
          </a:p>
        </p:txBody>
      </p:sp>
    </p:spTree>
    <p:extLst>
      <p:ext uri="{BB962C8B-B14F-4D97-AF65-F5344CB8AC3E}">
        <p14:creationId xmlns:p14="http://schemas.microsoft.com/office/powerpoint/2010/main" xmlns="" val="4229050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2EE4814D-5E79-484F-962A-76A03E7C7122}"/>
              </a:ext>
            </a:extLst>
          </p:cNvPr>
          <p:cNvSpPr/>
          <p:nvPr/>
        </p:nvSpPr>
        <p:spPr>
          <a:xfrm>
            <a:off x="879726" y="71931"/>
            <a:ext cx="7824480" cy="923330"/>
          </a:xfrm>
          <a:prstGeom prst="rect">
            <a:avLst/>
          </a:prstGeom>
        </p:spPr>
        <p:txBody>
          <a:bodyPr wrap="square">
            <a:spAutoFit/>
          </a:bodyPr>
          <a:lstStyle/>
          <a:p>
            <a:pPr marL="804863" indent="-804863"/>
            <a:r>
              <a:rPr lang="en-US" altLang="zh-TW" sz="5200" b="1" dirty="0">
                <a:solidFill>
                  <a:srgbClr val="E60000"/>
                </a:solidFill>
                <a:latin typeface="Calibri" panose="020F0502020204030204" pitchFamily="34" charset="0"/>
                <a:cs typeface="Calibri" panose="020F0502020204030204" pitchFamily="34" charset="0"/>
              </a:rPr>
              <a:t>5c</a:t>
            </a:r>
            <a:r>
              <a:rPr lang="en-US" altLang="zh-TW" sz="5200" b="1" dirty="0">
                <a:solidFill>
                  <a:srgbClr val="FF0000"/>
                </a:solidFill>
                <a:latin typeface="Calibri" panose="020F0502020204030204" pitchFamily="34" charset="0"/>
                <a:cs typeface="Calibri" panose="020F0502020204030204" pitchFamily="34" charset="0"/>
              </a:rPr>
              <a:t> </a:t>
            </a:r>
            <a:r>
              <a:rPr lang="en-US" altLang="zh-TW" sz="5200" dirty="0">
                <a:latin typeface="Calibri" panose="020F0502020204030204" pitchFamily="34" charset="0"/>
                <a:cs typeface="Calibri" panose="020F0502020204030204" pitchFamily="34" charset="0"/>
              </a:rPr>
              <a:t>A caffeine-fuelled world</a:t>
            </a:r>
            <a:endParaRPr lang="zh-TW" altLang="en-US" sz="5200" dirty="0">
              <a:latin typeface="Calibri" panose="020F0502020204030204" pitchFamily="34" charset="0"/>
              <a:cs typeface="Calibri" panose="020F0502020204030204" pitchFamily="34" charset="0"/>
            </a:endParaRPr>
          </a:p>
        </p:txBody>
      </p:sp>
      <p:sp>
        <p:nvSpPr>
          <p:cNvPr id="16" name="文字方塊 15">
            <a:extLst>
              <a:ext uri="{FF2B5EF4-FFF2-40B4-BE49-F238E27FC236}">
                <a16:creationId xmlns:a16="http://schemas.microsoft.com/office/drawing/2014/main" xmlns="" id="{69F52AE0-B846-4ACC-BC65-A2A6E1D42AC2}"/>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5c-p. 62</a:t>
            </a:r>
            <a:endParaRPr lang="zh-TW" altLang="en-US" sz="1200" b="1" dirty="0">
              <a:solidFill>
                <a:schemeClr val="tx1">
                  <a:lumMod val="50000"/>
                  <a:lumOff val="50000"/>
                </a:schemeClr>
              </a:solidFill>
              <a:latin typeface="Calibri" panose="020F0502020204030204" pitchFamily="34" charset="0"/>
            </a:endParaRPr>
          </a:p>
        </p:txBody>
      </p:sp>
      <p:pic>
        <p:nvPicPr>
          <p:cNvPr id="3" name="圖片 2">
            <a:extLst>
              <a:ext uri="{FF2B5EF4-FFF2-40B4-BE49-F238E27FC236}">
                <a16:creationId xmlns:a16="http://schemas.microsoft.com/office/drawing/2014/main" xmlns="" id="{CA5C8DD8-FACF-4B86-AA67-37D3AABB9C87}"/>
              </a:ext>
            </a:extLst>
          </p:cNvPr>
          <p:cNvPicPr>
            <a:picLocks noChangeAspect="1"/>
          </p:cNvPicPr>
          <p:nvPr/>
        </p:nvPicPr>
        <p:blipFill rotWithShape="1">
          <a:blip r:embed="rId2" cstate="print"/>
          <a:srcRect t="12581"/>
          <a:stretch/>
        </p:blipFill>
        <p:spPr>
          <a:xfrm>
            <a:off x="0" y="4197"/>
            <a:ext cx="766696" cy="992167"/>
          </a:xfrm>
          <a:prstGeom prst="rect">
            <a:avLst/>
          </a:prstGeom>
        </p:spPr>
      </p:pic>
      <p:sp>
        <p:nvSpPr>
          <p:cNvPr id="12" name="矩形 11">
            <a:extLst>
              <a:ext uri="{FF2B5EF4-FFF2-40B4-BE49-F238E27FC236}">
                <a16:creationId xmlns:a16="http://schemas.microsoft.com/office/drawing/2014/main" xmlns="" id="{305E49EB-B0E7-46D8-9F69-BB4E9F60C67E}"/>
              </a:ext>
            </a:extLst>
          </p:cNvPr>
          <p:cNvSpPr/>
          <p:nvPr/>
        </p:nvSpPr>
        <p:spPr>
          <a:xfrm>
            <a:off x="319559" y="1937058"/>
            <a:ext cx="8425032"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2</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Read the article on page 63 quickly. Choose the correct option to complete the sentence.</a:t>
            </a:r>
            <a:endParaRPr lang="zh-TW" altLang="en-US" sz="2000" dirty="0">
              <a:latin typeface="Calibri" panose="020F0502020204030204" pitchFamily="34" charset="0"/>
            </a:endParaRPr>
          </a:p>
        </p:txBody>
      </p:sp>
      <p:sp>
        <p:nvSpPr>
          <p:cNvPr id="13" name="矩形 12">
            <a:extLst>
              <a:ext uri="{FF2B5EF4-FFF2-40B4-BE49-F238E27FC236}">
                <a16:creationId xmlns:a16="http://schemas.microsoft.com/office/drawing/2014/main" xmlns="" id="{6012F1B1-F940-4509-9731-043DBDB212A7}"/>
              </a:ext>
            </a:extLst>
          </p:cNvPr>
          <p:cNvSpPr/>
          <p:nvPr/>
        </p:nvSpPr>
        <p:spPr>
          <a:xfrm>
            <a:off x="689751" y="2713553"/>
            <a:ext cx="8080701" cy="400110"/>
          </a:xfrm>
          <a:prstGeom prst="rect">
            <a:avLst/>
          </a:prstGeom>
        </p:spPr>
        <p:txBody>
          <a:bodyPr wrap="square">
            <a:spAutoFit/>
          </a:bodyPr>
          <a:lstStyle/>
          <a:p>
            <a:r>
              <a:rPr lang="en-US" altLang="zh-TW" sz="2000" dirty="0">
                <a:solidFill>
                  <a:srgbClr val="000000"/>
                </a:solidFill>
                <a:latin typeface="Calibri" panose="020F0502020204030204" pitchFamily="34" charset="0"/>
              </a:rPr>
              <a:t>The article is about caffeine and </a:t>
            </a:r>
            <a:r>
              <a:rPr lang="en-US" altLang="zh-TW" sz="2000" i="1" dirty="0">
                <a:solidFill>
                  <a:srgbClr val="000000"/>
                </a:solidFill>
                <a:latin typeface="Calibri" panose="020F0502020204030204" pitchFamily="34" charset="0"/>
              </a:rPr>
              <a:t>children / daily life / sugar.</a:t>
            </a:r>
            <a:endParaRPr lang="zh-TW" altLang="en-US" sz="2000" i="1" dirty="0">
              <a:solidFill>
                <a:srgbClr val="000000"/>
              </a:solidFill>
              <a:latin typeface="Calibri" panose="020F0502020204030204" pitchFamily="34" charset="0"/>
            </a:endParaRPr>
          </a:p>
        </p:txBody>
      </p:sp>
      <p:sp>
        <p:nvSpPr>
          <p:cNvPr id="14" name="矩形: 圓角 37">
            <a:extLst>
              <a:ext uri="{FF2B5EF4-FFF2-40B4-BE49-F238E27FC236}">
                <a16:creationId xmlns:a16="http://schemas.microsoft.com/office/drawing/2014/main" xmlns="" id="{F4C0DD3C-8A22-4B21-A2EB-99E91128B711}"/>
              </a:ext>
            </a:extLst>
          </p:cNvPr>
          <p:cNvSpPr/>
          <p:nvPr/>
        </p:nvSpPr>
        <p:spPr>
          <a:xfrm>
            <a:off x="5115324" y="2765884"/>
            <a:ext cx="964463" cy="288000"/>
          </a:xfrm>
          <a:prstGeom prst="roundRect">
            <a:avLst>
              <a:gd name="adj" fmla="val 42441"/>
            </a:avLst>
          </a:prstGeom>
          <a:no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endParaRPr>
          </a:p>
        </p:txBody>
      </p:sp>
    </p:spTree>
    <p:extLst>
      <p:ext uri="{BB962C8B-B14F-4D97-AF65-F5344CB8AC3E}">
        <p14:creationId xmlns:p14="http://schemas.microsoft.com/office/powerpoint/2010/main" xmlns="" val="125555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662136" y="722118"/>
            <a:ext cx="5303235" cy="1955946"/>
          </a:xfrm>
          <a:prstGeom prst="rect">
            <a:avLst/>
          </a:prstGeom>
          <a:noFill/>
          <a:ln w="9525">
            <a:noFill/>
            <a:miter lim="800000"/>
            <a:headEnd/>
            <a:tailEnd/>
          </a:ln>
        </p:spPr>
      </p:pic>
      <p:sp>
        <p:nvSpPr>
          <p:cNvPr id="8" name="文字方塊 7">
            <a:extLst>
              <a:ext uri="{FF2B5EF4-FFF2-40B4-BE49-F238E27FC236}">
                <a16:creationId xmlns:a16="http://schemas.microsoft.com/office/drawing/2014/main" xmlns="" id="{D0BC108C-44EC-4967-BF80-FC1BBF780745}"/>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5c-p. 62</a:t>
            </a:r>
            <a:endParaRPr lang="zh-TW" altLang="en-US" sz="1200" b="1" dirty="0">
              <a:solidFill>
                <a:schemeClr val="tx1">
                  <a:lumMod val="50000"/>
                  <a:lumOff val="50000"/>
                </a:schemeClr>
              </a:solidFill>
              <a:latin typeface="Calibri" panose="020F0502020204030204" pitchFamily="34" charset="0"/>
            </a:endParaRPr>
          </a:p>
        </p:txBody>
      </p:sp>
      <p:sp>
        <p:nvSpPr>
          <p:cNvPr id="18" name="矩形 17">
            <a:extLst>
              <a:ext uri="{FF2B5EF4-FFF2-40B4-BE49-F238E27FC236}">
                <a16:creationId xmlns:a16="http://schemas.microsoft.com/office/drawing/2014/main" xmlns="" id="{3CC95063-9E8B-4F90-B3FD-3E738CD9127B}"/>
              </a:ext>
            </a:extLst>
          </p:cNvPr>
          <p:cNvSpPr/>
          <p:nvPr/>
        </p:nvSpPr>
        <p:spPr>
          <a:xfrm>
            <a:off x="304909" y="288068"/>
            <a:ext cx="8489133" cy="400110"/>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3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What are the effects of caffeine? Complete the table.</a:t>
            </a:r>
            <a:endParaRPr lang="zh-TW" altLang="en-US" sz="2000" dirty="0">
              <a:latin typeface="Calibri" panose="020F0502020204030204" pitchFamily="34" charset="0"/>
              <a:cs typeface="Calibri" panose="020F0502020204030204" pitchFamily="34" charset="0"/>
            </a:endParaRPr>
          </a:p>
        </p:txBody>
      </p:sp>
      <p:sp>
        <p:nvSpPr>
          <p:cNvPr id="13" name="矩形 12">
            <a:extLst>
              <a:ext uri="{FF2B5EF4-FFF2-40B4-BE49-F238E27FC236}">
                <a16:creationId xmlns:a16="http://schemas.microsoft.com/office/drawing/2014/main" xmlns="" id="{44B076F4-C6F5-413F-A496-6B08B505C3D1}"/>
              </a:ext>
            </a:extLst>
          </p:cNvPr>
          <p:cNvSpPr/>
          <p:nvPr/>
        </p:nvSpPr>
        <p:spPr>
          <a:xfrm>
            <a:off x="295182" y="2787265"/>
            <a:ext cx="8489133" cy="400110"/>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4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Complete these sentences with words from</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the article.</a:t>
            </a:r>
            <a:endParaRPr lang="zh-TW" altLang="en-US" sz="2000" dirty="0">
              <a:latin typeface="Calibri" panose="020F0502020204030204" pitchFamily="34" charset="0"/>
              <a:cs typeface="Calibri" panose="020F0502020204030204" pitchFamily="34" charset="0"/>
            </a:endParaRPr>
          </a:p>
        </p:txBody>
      </p:sp>
      <p:sp>
        <p:nvSpPr>
          <p:cNvPr id="3" name="矩形 2">
            <a:extLst>
              <a:ext uri="{FF2B5EF4-FFF2-40B4-BE49-F238E27FC236}">
                <a16:creationId xmlns:a16="http://schemas.microsoft.com/office/drawing/2014/main" xmlns="" id="{C925899C-B7F6-4C58-9BC3-36F32E88C22A}"/>
              </a:ext>
            </a:extLst>
          </p:cNvPr>
          <p:cNvSpPr/>
          <p:nvPr/>
        </p:nvSpPr>
        <p:spPr>
          <a:xfrm>
            <a:off x="973568" y="1388041"/>
            <a:ext cx="1390253" cy="369332"/>
          </a:xfrm>
          <a:prstGeom prst="rect">
            <a:avLst/>
          </a:prstGeom>
        </p:spPr>
        <p:txBody>
          <a:bodyPr wrap="square">
            <a:spAutoFit/>
          </a:bodyPr>
          <a:lstStyle/>
          <a:p>
            <a:pPr marL="358775" indent="-358775">
              <a:spcBef>
                <a:spcPts val="300"/>
              </a:spcBef>
            </a:pPr>
            <a:r>
              <a:rPr lang="en-US" altLang="zh-TW" b="1" dirty="0">
                <a:solidFill>
                  <a:srgbClr val="FF0066"/>
                </a:solidFill>
                <a:latin typeface="Segoe Print" panose="02000600000000000000" pitchFamily="2" charset="0"/>
              </a:rPr>
              <a:t>increases</a:t>
            </a:r>
          </a:p>
        </p:txBody>
      </p:sp>
      <p:sp>
        <p:nvSpPr>
          <p:cNvPr id="10" name="矩形 9">
            <a:extLst>
              <a:ext uri="{FF2B5EF4-FFF2-40B4-BE49-F238E27FC236}">
                <a16:creationId xmlns:a16="http://schemas.microsoft.com/office/drawing/2014/main" xmlns="" id="{7A58094E-2EF6-472A-B544-5BF2110BE76C}"/>
              </a:ext>
            </a:extLst>
          </p:cNvPr>
          <p:cNvSpPr/>
          <p:nvPr/>
        </p:nvSpPr>
        <p:spPr>
          <a:xfrm>
            <a:off x="2500467" y="1971701"/>
            <a:ext cx="885220" cy="369332"/>
          </a:xfrm>
          <a:prstGeom prst="rect">
            <a:avLst/>
          </a:prstGeom>
        </p:spPr>
        <p:txBody>
          <a:bodyPr wrap="square">
            <a:spAutoFit/>
          </a:bodyPr>
          <a:lstStyle/>
          <a:p>
            <a:pPr marL="358775" indent="-358775">
              <a:spcBef>
                <a:spcPts val="300"/>
              </a:spcBef>
            </a:pPr>
            <a:r>
              <a:rPr lang="en-US" altLang="zh-TW" b="1" dirty="0">
                <a:solidFill>
                  <a:srgbClr val="FF0066"/>
                </a:solidFill>
                <a:latin typeface="Segoe Print" panose="02000600000000000000" pitchFamily="2" charset="0"/>
              </a:rPr>
              <a:t>risk</a:t>
            </a:r>
          </a:p>
        </p:txBody>
      </p:sp>
      <p:sp>
        <p:nvSpPr>
          <p:cNvPr id="9" name="矩形 8">
            <a:extLst>
              <a:ext uri="{FF2B5EF4-FFF2-40B4-BE49-F238E27FC236}">
                <a16:creationId xmlns:a16="http://schemas.microsoft.com/office/drawing/2014/main" xmlns="" id="{B3033686-872B-4F4D-A7FE-B937222B5F7F}"/>
              </a:ext>
            </a:extLst>
          </p:cNvPr>
          <p:cNvSpPr/>
          <p:nvPr/>
        </p:nvSpPr>
        <p:spPr>
          <a:xfrm>
            <a:off x="4787869" y="1400086"/>
            <a:ext cx="1143919" cy="369332"/>
          </a:xfrm>
          <a:prstGeom prst="rect">
            <a:avLst/>
          </a:prstGeom>
        </p:spPr>
        <p:txBody>
          <a:bodyPr wrap="square">
            <a:spAutoFit/>
          </a:bodyPr>
          <a:lstStyle/>
          <a:p>
            <a:pPr marL="358775" indent="-358775">
              <a:spcBef>
                <a:spcPts val="300"/>
              </a:spcBef>
            </a:pPr>
            <a:r>
              <a:rPr lang="en-US" altLang="zh-TW" b="1" dirty="0">
                <a:solidFill>
                  <a:srgbClr val="FF0066"/>
                </a:solidFill>
                <a:latin typeface="Segoe Print" panose="02000600000000000000" pitchFamily="2" charset="0"/>
              </a:rPr>
              <a:t>pain</a:t>
            </a:r>
            <a:endParaRPr lang="zh-TW" altLang="en-US" b="1" dirty="0">
              <a:solidFill>
                <a:srgbClr val="FF0066"/>
              </a:solidFill>
              <a:latin typeface="Segoe Print" panose="02000600000000000000" pitchFamily="2" charset="0"/>
            </a:endParaRPr>
          </a:p>
        </p:txBody>
      </p:sp>
      <p:sp>
        <p:nvSpPr>
          <p:cNvPr id="12" name="矩形 11">
            <a:extLst>
              <a:ext uri="{FF2B5EF4-FFF2-40B4-BE49-F238E27FC236}">
                <a16:creationId xmlns:a16="http://schemas.microsoft.com/office/drawing/2014/main" xmlns="" id="{B3033686-872B-4F4D-A7FE-B937222B5F7F}"/>
              </a:ext>
            </a:extLst>
          </p:cNvPr>
          <p:cNvSpPr/>
          <p:nvPr/>
        </p:nvSpPr>
        <p:spPr>
          <a:xfrm>
            <a:off x="4647049" y="1682188"/>
            <a:ext cx="1143919" cy="369332"/>
          </a:xfrm>
          <a:prstGeom prst="rect">
            <a:avLst/>
          </a:prstGeom>
        </p:spPr>
        <p:txBody>
          <a:bodyPr wrap="square">
            <a:spAutoFit/>
          </a:bodyPr>
          <a:lstStyle/>
          <a:p>
            <a:pPr marL="358775" indent="-358775">
              <a:spcBef>
                <a:spcPts val="300"/>
              </a:spcBef>
            </a:pPr>
            <a:r>
              <a:rPr lang="en-US" altLang="zh-TW" b="1" dirty="0">
                <a:solidFill>
                  <a:srgbClr val="FF0066"/>
                </a:solidFill>
                <a:latin typeface="Segoe Print" panose="02000600000000000000" pitchFamily="2" charset="0"/>
              </a:rPr>
              <a:t>asthma</a:t>
            </a:r>
            <a:endParaRPr lang="zh-TW" altLang="en-US" b="1" dirty="0">
              <a:solidFill>
                <a:srgbClr val="FF0066"/>
              </a:solidFill>
              <a:latin typeface="Segoe Print" panose="02000600000000000000" pitchFamily="2" charset="0"/>
            </a:endParaRPr>
          </a:p>
        </p:txBody>
      </p:sp>
      <p:sp>
        <p:nvSpPr>
          <p:cNvPr id="14" name="矩形 13">
            <a:extLst>
              <a:ext uri="{FF2B5EF4-FFF2-40B4-BE49-F238E27FC236}">
                <a16:creationId xmlns:a16="http://schemas.microsoft.com/office/drawing/2014/main" xmlns="" id="{B3033686-872B-4F4D-A7FE-B937222B5F7F}"/>
              </a:ext>
            </a:extLst>
          </p:cNvPr>
          <p:cNvSpPr/>
          <p:nvPr/>
        </p:nvSpPr>
        <p:spPr>
          <a:xfrm>
            <a:off x="2568102" y="3282619"/>
            <a:ext cx="1592093" cy="369332"/>
          </a:xfrm>
          <a:prstGeom prst="rect">
            <a:avLst/>
          </a:prstGeom>
        </p:spPr>
        <p:txBody>
          <a:bodyPr wrap="square">
            <a:spAutoFit/>
          </a:bodyPr>
          <a:lstStyle/>
          <a:p>
            <a:pPr marL="358775" indent="-358775">
              <a:spcBef>
                <a:spcPts val="300"/>
              </a:spcBef>
            </a:pPr>
            <a:r>
              <a:rPr lang="en-US" altLang="zh-TW" b="1" dirty="0">
                <a:solidFill>
                  <a:srgbClr val="FF0066"/>
                </a:solidFill>
                <a:latin typeface="Segoe Print" panose="02000600000000000000" pitchFamily="2" charset="0"/>
              </a:rPr>
              <a:t>ingredient</a:t>
            </a:r>
            <a:endParaRPr lang="zh-TW" altLang="en-US" b="1" dirty="0">
              <a:solidFill>
                <a:srgbClr val="FF0066"/>
              </a:solidFill>
              <a:latin typeface="Segoe Print" panose="02000600000000000000" pitchFamily="2" charset="0"/>
            </a:endParaRPr>
          </a:p>
        </p:txBody>
      </p:sp>
      <p:sp>
        <p:nvSpPr>
          <p:cNvPr id="15" name="矩形 14">
            <a:extLst>
              <a:ext uri="{FF2B5EF4-FFF2-40B4-BE49-F238E27FC236}">
                <a16:creationId xmlns:a16="http://schemas.microsoft.com/office/drawing/2014/main" xmlns="" id="{B3033686-872B-4F4D-A7FE-B937222B5F7F}"/>
              </a:ext>
            </a:extLst>
          </p:cNvPr>
          <p:cNvSpPr/>
          <p:nvPr/>
        </p:nvSpPr>
        <p:spPr>
          <a:xfrm>
            <a:off x="5321733" y="3914918"/>
            <a:ext cx="1143919" cy="369332"/>
          </a:xfrm>
          <a:prstGeom prst="rect">
            <a:avLst/>
          </a:prstGeom>
        </p:spPr>
        <p:txBody>
          <a:bodyPr wrap="square">
            <a:spAutoFit/>
          </a:bodyPr>
          <a:lstStyle/>
          <a:p>
            <a:pPr marL="358775" indent="-358775">
              <a:spcBef>
                <a:spcPts val="300"/>
              </a:spcBef>
            </a:pPr>
            <a:r>
              <a:rPr lang="en-US" altLang="zh-TW" b="1" dirty="0">
                <a:solidFill>
                  <a:srgbClr val="FF0066"/>
                </a:solidFill>
                <a:latin typeface="Segoe Print" panose="02000600000000000000" pitchFamily="2" charset="0"/>
              </a:rPr>
              <a:t>mood</a:t>
            </a:r>
            <a:endParaRPr lang="zh-TW" altLang="en-US" b="1" dirty="0">
              <a:solidFill>
                <a:srgbClr val="FF0066"/>
              </a:solidFill>
              <a:latin typeface="Segoe Print" panose="02000600000000000000" pitchFamily="2" charset="0"/>
            </a:endParaRPr>
          </a:p>
        </p:txBody>
      </p:sp>
      <p:sp>
        <p:nvSpPr>
          <p:cNvPr id="16" name="矩形 15">
            <a:extLst>
              <a:ext uri="{FF2B5EF4-FFF2-40B4-BE49-F238E27FC236}">
                <a16:creationId xmlns:a16="http://schemas.microsoft.com/office/drawing/2014/main" xmlns="" id="{AD7A60B8-8986-4276-A040-9D9786927F2E}"/>
              </a:ext>
            </a:extLst>
          </p:cNvPr>
          <p:cNvSpPr/>
          <p:nvPr/>
        </p:nvSpPr>
        <p:spPr>
          <a:xfrm>
            <a:off x="656791" y="3241271"/>
            <a:ext cx="8127523" cy="2092881"/>
          </a:xfrm>
          <a:prstGeom prst="rect">
            <a:avLst/>
          </a:prstGeom>
        </p:spPr>
        <p:txBody>
          <a:bodyPr wrap="square">
            <a:spAutoFit/>
          </a:bodyPr>
          <a:lstStyle/>
          <a:p>
            <a:pPr marL="358775" indent="-358775">
              <a:spcBef>
                <a:spcPts val="300"/>
              </a:spcBef>
            </a:pPr>
            <a:r>
              <a:rPr lang="en-US" altLang="zh-TW" sz="2000" dirty="0">
                <a:latin typeface="Calibri" panose="020F0502020204030204" pitchFamily="34" charset="0"/>
                <a:cs typeface="Calibri" panose="020F0502020204030204" pitchFamily="34" charset="0"/>
              </a:rPr>
              <a:t>1 	Caffeine is an _____________</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of tea, coffee, soft</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drinks, energy drinks and chocolate.</a:t>
            </a:r>
          </a:p>
          <a:p>
            <a:pPr marL="358775" indent="-358775">
              <a:spcBef>
                <a:spcPts val="300"/>
              </a:spcBef>
            </a:pPr>
            <a:r>
              <a:rPr lang="en-US" altLang="zh-TW" sz="2000" dirty="0">
                <a:latin typeface="Calibri" panose="020F0502020204030204" pitchFamily="34" charset="0"/>
                <a:cs typeface="Calibri" panose="020F0502020204030204" pitchFamily="34" charset="0"/>
              </a:rPr>
              <a:t>2 	Caffeine is a drug which changes your</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_____________.</a:t>
            </a:r>
          </a:p>
          <a:p>
            <a:pPr marL="358775" indent="-358775">
              <a:spcBef>
                <a:spcPts val="300"/>
              </a:spcBef>
            </a:pPr>
            <a:r>
              <a:rPr lang="en-US" altLang="zh-TW" sz="2000" dirty="0">
                <a:latin typeface="Calibri" panose="020F0502020204030204" pitchFamily="34" charset="0"/>
                <a:cs typeface="Calibri" panose="020F0502020204030204" pitchFamily="34" charset="0"/>
              </a:rPr>
              <a:t>3 	Several countries put health _____________</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on</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energy drinks.</a:t>
            </a:r>
          </a:p>
          <a:p>
            <a:pPr marL="358775" indent="-358775">
              <a:spcBef>
                <a:spcPts val="300"/>
              </a:spcBef>
            </a:pPr>
            <a:r>
              <a:rPr lang="en-US" altLang="zh-TW" sz="2000" dirty="0">
                <a:latin typeface="Calibri" panose="020F0502020204030204" pitchFamily="34" charset="0"/>
                <a:cs typeface="Calibri" panose="020F0502020204030204" pitchFamily="34" charset="0"/>
              </a:rPr>
              <a:t>4 	People have changed to a less natural work</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_____________.</a:t>
            </a:r>
          </a:p>
          <a:p>
            <a:pPr marL="358775" indent="-358775">
              <a:spcBef>
                <a:spcPts val="300"/>
              </a:spcBef>
            </a:pPr>
            <a:r>
              <a:rPr lang="en-US" altLang="zh-TW" sz="2000" dirty="0">
                <a:latin typeface="Calibri" panose="020F0502020204030204" pitchFamily="34" charset="0"/>
                <a:cs typeface="Calibri" panose="020F0502020204030204" pitchFamily="34" charset="0"/>
              </a:rPr>
              <a:t>5 	Caffeine is popular with people who need to</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stay _____________.</a:t>
            </a:r>
            <a:endParaRPr lang="zh-TW" altLang="en-US" sz="2000" dirty="0">
              <a:latin typeface="Calibri" panose="020F0502020204030204" pitchFamily="34" charset="0"/>
              <a:cs typeface="Calibri" panose="020F0502020204030204" pitchFamily="34" charset="0"/>
            </a:endParaRPr>
          </a:p>
        </p:txBody>
      </p:sp>
      <p:sp>
        <p:nvSpPr>
          <p:cNvPr id="19" name="矩形 18">
            <a:extLst>
              <a:ext uri="{FF2B5EF4-FFF2-40B4-BE49-F238E27FC236}">
                <a16:creationId xmlns:a16="http://schemas.microsoft.com/office/drawing/2014/main" xmlns="" id="{B3033686-872B-4F4D-A7FE-B937222B5F7F}"/>
              </a:ext>
            </a:extLst>
          </p:cNvPr>
          <p:cNvSpPr/>
          <p:nvPr/>
        </p:nvSpPr>
        <p:spPr>
          <a:xfrm>
            <a:off x="4193324" y="4265113"/>
            <a:ext cx="1293076" cy="369332"/>
          </a:xfrm>
          <a:prstGeom prst="rect">
            <a:avLst/>
          </a:prstGeom>
        </p:spPr>
        <p:txBody>
          <a:bodyPr wrap="square">
            <a:spAutoFit/>
          </a:bodyPr>
          <a:lstStyle/>
          <a:p>
            <a:pPr marL="358775" indent="-358775">
              <a:spcBef>
                <a:spcPts val="300"/>
              </a:spcBef>
            </a:pPr>
            <a:r>
              <a:rPr lang="en-US" altLang="zh-TW" b="1" dirty="0">
                <a:solidFill>
                  <a:srgbClr val="FF0066"/>
                </a:solidFill>
                <a:latin typeface="Segoe Print" panose="02000600000000000000" pitchFamily="2" charset="0"/>
              </a:rPr>
              <a:t>warnings</a:t>
            </a:r>
            <a:endParaRPr lang="zh-TW" altLang="en-US" b="1" dirty="0">
              <a:solidFill>
                <a:srgbClr val="FF0066"/>
              </a:solidFill>
              <a:latin typeface="Segoe Print" panose="02000600000000000000" pitchFamily="2" charset="0"/>
            </a:endParaRPr>
          </a:p>
        </p:txBody>
      </p:sp>
      <p:sp>
        <p:nvSpPr>
          <p:cNvPr id="20" name="矩形 19">
            <a:extLst>
              <a:ext uri="{FF2B5EF4-FFF2-40B4-BE49-F238E27FC236}">
                <a16:creationId xmlns:a16="http://schemas.microsoft.com/office/drawing/2014/main" xmlns="" id="{B3033686-872B-4F4D-A7FE-B937222B5F7F}"/>
              </a:ext>
            </a:extLst>
          </p:cNvPr>
          <p:cNvSpPr/>
          <p:nvPr/>
        </p:nvSpPr>
        <p:spPr>
          <a:xfrm>
            <a:off x="5788661" y="4605580"/>
            <a:ext cx="1143919" cy="369332"/>
          </a:xfrm>
          <a:prstGeom prst="rect">
            <a:avLst/>
          </a:prstGeom>
        </p:spPr>
        <p:txBody>
          <a:bodyPr wrap="square">
            <a:spAutoFit/>
          </a:bodyPr>
          <a:lstStyle/>
          <a:p>
            <a:pPr marL="358775" indent="-358775">
              <a:spcBef>
                <a:spcPts val="300"/>
              </a:spcBef>
            </a:pPr>
            <a:r>
              <a:rPr lang="en-US" altLang="zh-TW" b="1" dirty="0">
                <a:solidFill>
                  <a:srgbClr val="FF0066"/>
                </a:solidFill>
                <a:latin typeface="Segoe Print" panose="02000600000000000000" pitchFamily="2" charset="0"/>
              </a:rPr>
              <a:t>pattern</a:t>
            </a:r>
            <a:endParaRPr lang="zh-TW" altLang="en-US" b="1" dirty="0">
              <a:solidFill>
                <a:srgbClr val="FF0066"/>
              </a:solidFill>
              <a:latin typeface="Segoe Print" panose="02000600000000000000" pitchFamily="2" charset="0"/>
            </a:endParaRPr>
          </a:p>
        </p:txBody>
      </p:sp>
      <p:sp>
        <p:nvSpPr>
          <p:cNvPr id="21" name="矩形 20">
            <a:extLst>
              <a:ext uri="{FF2B5EF4-FFF2-40B4-BE49-F238E27FC236}">
                <a16:creationId xmlns:a16="http://schemas.microsoft.com/office/drawing/2014/main" xmlns="" id="{B3033686-872B-4F4D-A7FE-B937222B5F7F}"/>
              </a:ext>
            </a:extLst>
          </p:cNvPr>
          <p:cNvSpPr/>
          <p:nvPr/>
        </p:nvSpPr>
        <p:spPr>
          <a:xfrm>
            <a:off x="6411231" y="4984960"/>
            <a:ext cx="952607" cy="369332"/>
          </a:xfrm>
          <a:prstGeom prst="rect">
            <a:avLst/>
          </a:prstGeom>
        </p:spPr>
        <p:txBody>
          <a:bodyPr wrap="square">
            <a:spAutoFit/>
          </a:bodyPr>
          <a:lstStyle/>
          <a:p>
            <a:r>
              <a:rPr lang="en-US" altLang="zh-TW" b="1" dirty="0">
                <a:solidFill>
                  <a:srgbClr val="FF0066"/>
                </a:solidFill>
                <a:latin typeface="Segoe Print" panose="02000600000000000000" pitchFamily="2" charset="0"/>
              </a:rPr>
              <a:t>awake</a:t>
            </a:r>
            <a:endParaRPr lang="zh-TW" altLang="en-US" b="1" dirty="0">
              <a:solidFill>
                <a:srgbClr val="FF0066"/>
              </a:solidFill>
              <a:latin typeface="Segoe Print" panose="02000600000000000000" pitchFamily="2" charset="0"/>
            </a:endParaRPr>
          </a:p>
        </p:txBody>
      </p:sp>
      <p:sp>
        <p:nvSpPr>
          <p:cNvPr id="24" name="矩形 23">
            <a:extLst>
              <a:ext uri="{FF2B5EF4-FFF2-40B4-BE49-F238E27FC236}">
                <a16:creationId xmlns:a16="http://schemas.microsoft.com/office/drawing/2014/main" xmlns="" id="{ADDF4148-9731-4ADF-956C-895FEBB48DB0}"/>
              </a:ext>
            </a:extLst>
          </p:cNvPr>
          <p:cNvSpPr/>
          <p:nvPr/>
        </p:nvSpPr>
        <p:spPr>
          <a:xfrm>
            <a:off x="265998" y="5427015"/>
            <a:ext cx="8489133"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5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Work in pairs. Do you think anything the writer</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says is true about your own lifestyle? What?</a:t>
            </a:r>
            <a:endParaRPr lang="zh-TW"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426811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left)">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wipe(left)">
                                      <p:cBhvr>
                                        <p:cTn id="22" dur="5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wipe(left)">
                                      <p:cBhvr>
                                        <p:cTn id="27" dur="500"/>
                                        <p:tgtEl>
                                          <p:spTgt spid="1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xEl>
                                              <p:pRg st="0" end="0"/>
                                            </p:txEl>
                                          </p:spTgt>
                                        </p:tgtEl>
                                        <p:attrNameLst>
                                          <p:attrName>style.visibility</p:attrName>
                                        </p:attrNameLst>
                                      </p:cBhvr>
                                      <p:to>
                                        <p:strVal val="visible"/>
                                      </p:to>
                                    </p:set>
                                    <p:animEffect transition="in" filter="wipe(left)">
                                      <p:cBhvr>
                                        <p:cTn id="32" dur="500"/>
                                        <p:tgtEl>
                                          <p:spTgt spid="1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Effect transition="in" filter="wipe(left)">
                                      <p:cBhvr>
                                        <p:cTn id="37" dur="500"/>
                                        <p:tgtEl>
                                          <p:spTgt spid="1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
                                            <p:txEl>
                                              <p:pRg st="0" end="0"/>
                                            </p:txEl>
                                          </p:spTgt>
                                        </p:tgtEl>
                                        <p:attrNameLst>
                                          <p:attrName>style.visibility</p:attrName>
                                        </p:attrNameLst>
                                      </p:cBhvr>
                                      <p:to>
                                        <p:strVal val="visible"/>
                                      </p:to>
                                    </p:set>
                                    <p:animEffect transition="in" filter="wipe(left)">
                                      <p:cBhvr>
                                        <p:cTn id="42" dur="500"/>
                                        <p:tgtEl>
                                          <p:spTgt spid="2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
                                            <p:txEl>
                                              <p:pRg st="0" end="0"/>
                                            </p:txEl>
                                          </p:spTgt>
                                        </p:tgtEl>
                                        <p:attrNameLst>
                                          <p:attrName>style.visibility</p:attrName>
                                        </p:attrNameLst>
                                      </p:cBhvr>
                                      <p:to>
                                        <p:strVal val="visible"/>
                                      </p:to>
                                    </p:set>
                                    <p:animEffect transition="in" filter="wipe(left)">
                                      <p:cBhvr>
                                        <p:cTn id="4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build="p"/>
      <p:bldP spid="9" grpId="0" build="p"/>
      <p:bldP spid="12" grpId="0" build="p"/>
      <p:bldP spid="14" grpId="0" build="p"/>
      <p:bldP spid="15" grpId="0" build="p"/>
      <p:bldP spid="19" grpId="0" build="p"/>
      <p:bldP spid="20" grpId="0" build="p"/>
      <p:bldP spid="2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7C8247C5-B96C-435F-89C2-E01F03B5B1BD}"/>
              </a:ext>
            </a:extLst>
          </p:cNvPr>
          <p:cNvSpPr/>
          <p:nvPr/>
        </p:nvSpPr>
        <p:spPr>
          <a:xfrm>
            <a:off x="285453" y="3197254"/>
            <a:ext cx="8489133"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7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Look at the list of features which are typical of</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informative texts. Find examples in the article.</a:t>
            </a:r>
            <a:endParaRPr lang="zh-TW" altLang="en-US" sz="2000" dirty="0">
              <a:latin typeface="Calibri" panose="020F0502020204030204" pitchFamily="34" charset="0"/>
              <a:cs typeface="Calibri" panose="020F0502020204030204" pitchFamily="34" charset="0"/>
            </a:endParaRPr>
          </a:p>
        </p:txBody>
      </p:sp>
      <p:sp>
        <p:nvSpPr>
          <p:cNvPr id="10" name="矩形 9">
            <a:extLst>
              <a:ext uri="{FF2B5EF4-FFF2-40B4-BE49-F238E27FC236}">
                <a16:creationId xmlns:a16="http://schemas.microsoft.com/office/drawing/2014/main" xmlns="" id="{DCD08127-8CE7-464E-A5BF-71896374D998}"/>
              </a:ext>
            </a:extLst>
          </p:cNvPr>
          <p:cNvSpPr/>
          <p:nvPr/>
        </p:nvSpPr>
        <p:spPr>
          <a:xfrm>
            <a:off x="327486" y="250719"/>
            <a:ext cx="8466556"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Critical thinking</a:t>
            </a:r>
            <a:r>
              <a:rPr lang="zh-TW" altLang="en-US" sz="3200" b="1" dirty="0">
                <a:solidFill>
                  <a:srgbClr val="E60000"/>
                </a:solidFill>
                <a:latin typeface="Calibri" panose="020F0502020204030204" pitchFamily="34" charset="0"/>
              </a:rPr>
              <a:t> </a:t>
            </a:r>
            <a:r>
              <a:rPr lang="en-US" altLang="zh-TW" sz="3200" b="1" dirty="0">
                <a:solidFill>
                  <a:srgbClr val="E60000"/>
                </a:solidFill>
                <a:latin typeface="Calibri" panose="020F0502020204030204" pitchFamily="34" charset="0"/>
              </a:rPr>
              <a:t> </a:t>
            </a:r>
            <a:r>
              <a:rPr lang="en-US" altLang="zh-TW" sz="3200" b="1" dirty="0">
                <a:solidFill>
                  <a:schemeClr val="tx1">
                    <a:lumMod val="65000"/>
                    <a:lumOff val="35000"/>
                  </a:schemeClr>
                </a:solidFill>
                <a:latin typeface="Calibri" panose="020F0502020204030204" pitchFamily="34" charset="0"/>
              </a:rPr>
              <a:t>writer’s purpose</a:t>
            </a:r>
            <a:endParaRPr lang="zh-TW" altLang="en-US" sz="3200" b="1" dirty="0">
              <a:solidFill>
                <a:schemeClr val="tx1">
                  <a:lumMod val="65000"/>
                  <a:lumOff val="35000"/>
                </a:schemeClr>
              </a:solidFill>
              <a:latin typeface="Calibri" panose="020F0502020204030204" pitchFamily="34" charset="0"/>
            </a:endParaRPr>
          </a:p>
        </p:txBody>
      </p:sp>
      <p:sp>
        <p:nvSpPr>
          <p:cNvPr id="8" name="文字方塊 7">
            <a:extLst>
              <a:ext uri="{FF2B5EF4-FFF2-40B4-BE49-F238E27FC236}">
                <a16:creationId xmlns:a16="http://schemas.microsoft.com/office/drawing/2014/main" xmlns="" id="{D0BC108C-44EC-4967-BF80-FC1BBF780745}"/>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5c-p. 62</a:t>
            </a:r>
            <a:endParaRPr lang="zh-TW" altLang="en-US" sz="1200" b="1" dirty="0">
              <a:solidFill>
                <a:schemeClr val="tx1">
                  <a:lumMod val="50000"/>
                  <a:lumOff val="50000"/>
                </a:schemeClr>
              </a:solidFill>
              <a:latin typeface="Calibri" panose="020F0502020204030204" pitchFamily="34" charset="0"/>
            </a:endParaRPr>
          </a:p>
        </p:txBody>
      </p:sp>
      <p:sp>
        <p:nvSpPr>
          <p:cNvPr id="6" name="矩形 5">
            <a:extLst>
              <a:ext uri="{FF2B5EF4-FFF2-40B4-BE49-F238E27FC236}">
                <a16:creationId xmlns:a16="http://schemas.microsoft.com/office/drawing/2014/main" xmlns="" id="{380D6CE3-A178-420D-92FD-AB7F18DCD8BE}"/>
              </a:ext>
            </a:extLst>
          </p:cNvPr>
          <p:cNvSpPr/>
          <p:nvPr/>
        </p:nvSpPr>
        <p:spPr>
          <a:xfrm>
            <a:off x="630813" y="1654979"/>
            <a:ext cx="8134046" cy="400110"/>
          </a:xfrm>
          <a:prstGeom prst="rect">
            <a:avLst/>
          </a:prstGeom>
        </p:spPr>
        <p:txBody>
          <a:bodyPr wrap="square">
            <a:spAutoFit/>
          </a:bodyPr>
          <a:lstStyle/>
          <a:p>
            <a:pPr marL="358775" indent="-358775">
              <a:spcBef>
                <a:spcPts val="300"/>
              </a:spcBef>
            </a:pPr>
            <a:r>
              <a:rPr lang="en-US" altLang="zh-TW" sz="2000" i="1" dirty="0">
                <a:latin typeface="Calibri" panose="020F0502020204030204" pitchFamily="34" charset="0"/>
                <a:cs typeface="Calibri" panose="020F0502020204030204" pitchFamily="34" charset="0"/>
              </a:rPr>
              <a:t>to entertain / to inform / to persuade the reader</a:t>
            </a:r>
            <a:endParaRPr lang="zh-TW" altLang="en-US" sz="2000" i="1" dirty="0">
              <a:latin typeface="Calibri" panose="020F0502020204030204" pitchFamily="34" charset="0"/>
              <a:cs typeface="Calibri" panose="020F0502020204030204" pitchFamily="34" charset="0"/>
            </a:endParaRPr>
          </a:p>
        </p:txBody>
      </p:sp>
      <p:sp>
        <p:nvSpPr>
          <p:cNvPr id="20" name="矩形 19">
            <a:extLst>
              <a:ext uri="{FF2B5EF4-FFF2-40B4-BE49-F238E27FC236}">
                <a16:creationId xmlns:a16="http://schemas.microsoft.com/office/drawing/2014/main" xmlns="" id="{01D53EC1-A020-4F6C-9166-642660CBEA49}"/>
              </a:ext>
            </a:extLst>
          </p:cNvPr>
          <p:cNvSpPr/>
          <p:nvPr/>
        </p:nvSpPr>
        <p:spPr>
          <a:xfrm>
            <a:off x="627183" y="2170963"/>
            <a:ext cx="7524596" cy="646331"/>
          </a:xfrm>
          <a:prstGeom prst="rect">
            <a:avLst/>
          </a:prstGeom>
        </p:spPr>
        <p:txBody>
          <a:bodyPr wrap="square">
            <a:spAutoFit/>
          </a:bodyPr>
          <a:lstStyle/>
          <a:p>
            <a:r>
              <a:rPr lang="en-US" altLang="zh-TW" b="1" dirty="0">
                <a:solidFill>
                  <a:srgbClr val="FF0066"/>
                </a:solidFill>
                <a:latin typeface="Segoe Print" panose="02000600000000000000" pitchFamily="2" charset="0"/>
              </a:rPr>
              <a:t>Students should include some of the information in the answer key to Exercise 7 when they give reasons.</a:t>
            </a:r>
            <a:endParaRPr lang="zh-TW" altLang="en-US" b="1" dirty="0">
              <a:solidFill>
                <a:srgbClr val="FF0066"/>
              </a:solidFill>
              <a:latin typeface="Segoe Print" panose="02000600000000000000" pitchFamily="2" charset="0"/>
            </a:endParaRPr>
          </a:p>
        </p:txBody>
      </p:sp>
      <p:sp>
        <p:nvSpPr>
          <p:cNvPr id="14" name="矩形 13">
            <a:extLst>
              <a:ext uri="{FF2B5EF4-FFF2-40B4-BE49-F238E27FC236}">
                <a16:creationId xmlns:a16="http://schemas.microsoft.com/office/drawing/2014/main" xmlns="" id="{7C8247C5-B96C-435F-89C2-E01F03B5B1BD}"/>
              </a:ext>
            </a:extLst>
          </p:cNvPr>
          <p:cNvSpPr/>
          <p:nvPr/>
        </p:nvSpPr>
        <p:spPr>
          <a:xfrm>
            <a:off x="315183" y="930326"/>
            <a:ext cx="8489133"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6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What is the writer’s main purpose in this article?</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Give reasons for your answer.</a:t>
            </a:r>
            <a:endParaRPr lang="zh-TW" altLang="en-US" sz="2000" dirty="0">
              <a:latin typeface="Calibri" panose="020F0502020204030204" pitchFamily="34" charset="0"/>
              <a:cs typeface="Calibri" panose="020F0502020204030204" pitchFamily="34" charset="0"/>
            </a:endParaRPr>
          </a:p>
        </p:txBody>
      </p:sp>
      <p:sp>
        <p:nvSpPr>
          <p:cNvPr id="15" name="矩形 14">
            <a:extLst>
              <a:ext uri="{FF2B5EF4-FFF2-40B4-BE49-F238E27FC236}">
                <a16:creationId xmlns:a16="http://schemas.microsoft.com/office/drawing/2014/main" xmlns="" id="{380D6CE3-A178-420D-92FD-AB7F18DCD8BE}"/>
              </a:ext>
            </a:extLst>
          </p:cNvPr>
          <p:cNvSpPr/>
          <p:nvPr/>
        </p:nvSpPr>
        <p:spPr>
          <a:xfrm>
            <a:off x="640541" y="4009074"/>
            <a:ext cx="3055970" cy="1438855"/>
          </a:xfrm>
          <a:prstGeom prst="rect">
            <a:avLst/>
          </a:prstGeom>
        </p:spPr>
        <p:txBody>
          <a:bodyPr wrap="square">
            <a:spAutoFit/>
          </a:bodyPr>
          <a:lstStyle/>
          <a:p>
            <a:pPr marL="358775" indent="-358775">
              <a:spcBef>
                <a:spcPts val="300"/>
              </a:spcBef>
            </a:pPr>
            <a:r>
              <a:rPr lang="en-US" altLang="zh-TW" sz="2000" dirty="0">
                <a:latin typeface="Calibri" panose="020F0502020204030204" pitchFamily="34" charset="0"/>
                <a:cs typeface="Calibri" panose="020F0502020204030204" pitchFamily="34" charset="0"/>
              </a:rPr>
              <a:t>1 	the present simple</a:t>
            </a:r>
          </a:p>
          <a:p>
            <a:pPr marL="358775" indent="-358775">
              <a:spcBef>
                <a:spcPts val="300"/>
              </a:spcBef>
            </a:pPr>
            <a:r>
              <a:rPr lang="en-US" altLang="zh-TW" sz="2000" dirty="0">
                <a:latin typeface="Calibri" panose="020F0502020204030204" pitchFamily="34" charset="0"/>
                <a:cs typeface="Calibri" panose="020F0502020204030204" pitchFamily="34" charset="0"/>
              </a:rPr>
              <a:t>2 	the third person</a:t>
            </a:r>
          </a:p>
          <a:p>
            <a:pPr marL="358775" indent="-358775">
              <a:spcBef>
                <a:spcPts val="300"/>
              </a:spcBef>
            </a:pPr>
            <a:r>
              <a:rPr lang="en-US" altLang="zh-TW" sz="2000" dirty="0">
                <a:latin typeface="Calibri" panose="020F0502020204030204" pitchFamily="34" charset="0"/>
                <a:cs typeface="Calibri" panose="020F0502020204030204" pitchFamily="34" charset="0"/>
              </a:rPr>
              <a:t>3 	questions and</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answers</a:t>
            </a:r>
          </a:p>
          <a:p>
            <a:pPr marL="358775" indent="-358775">
              <a:spcBef>
                <a:spcPts val="300"/>
              </a:spcBef>
            </a:pPr>
            <a:r>
              <a:rPr lang="en-US" altLang="zh-TW" sz="2000" dirty="0">
                <a:latin typeface="Calibri" panose="020F0502020204030204" pitchFamily="34" charset="0"/>
                <a:cs typeface="Calibri" panose="020F0502020204030204" pitchFamily="34" charset="0"/>
              </a:rPr>
              <a:t>4 	facts</a:t>
            </a:r>
            <a:endParaRPr lang="zh-TW" altLang="en-US" sz="2000" dirty="0">
              <a:latin typeface="Calibri" panose="020F0502020204030204" pitchFamily="34" charset="0"/>
              <a:cs typeface="Calibri" panose="020F0502020204030204" pitchFamily="34" charset="0"/>
            </a:endParaRPr>
          </a:p>
        </p:txBody>
      </p:sp>
      <p:sp>
        <p:nvSpPr>
          <p:cNvPr id="16" name="矩形 15">
            <a:extLst>
              <a:ext uri="{FF2B5EF4-FFF2-40B4-BE49-F238E27FC236}">
                <a16:creationId xmlns:a16="http://schemas.microsoft.com/office/drawing/2014/main" xmlns="" id="{380D6CE3-A178-420D-92FD-AB7F18DCD8BE}"/>
              </a:ext>
            </a:extLst>
          </p:cNvPr>
          <p:cNvSpPr/>
          <p:nvPr/>
        </p:nvSpPr>
        <p:spPr>
          <a:xfrm>
            <a:off x="3831214" y="4028530"/>
            <a:ext cx="4855587" cy="1092607"/>
          </a:xfrm>
          <a:prstGeom prst="rect">
            <a:avLst/>
          </a:prstGeom>
        </p:spPr>
        <p:txBody>
          <a:bodyPr wrap="square">
            <a:spAutoFit/>
          </a:bodyPr>
          <a:lstStyle/>
          <a:p>
            <a:pPr marL="358775" indent="-358775">
              <a:spcBef>
                <a:spcPts val="300"/>
              </a:spcBef>
            </a:pPr>
            <a:r>
              <a:rPr lang="en-US" altLang="zh-TW" sz="2000" dirty="0">
                <a:latin typeface="Calibri" panose="020F0502020204030204" pitchFamily="34" charset="0"/>
                <a:cs typeface="Calibri" panose="020F0502020204030204" pitchFamily="34" charset="0"/>
              </a:rPr>
              <a:t>5 	specific examples</a:t>
            </a:r>
          </a:p>
          <a:p>
            <a:pPr marL="358775" indent="-358775">
              <a:spcBef>
                <a:spcPts val="300"/>
              </a:spcBef>
            </a:pPr>
            <a:r>
              <a:rPr lang="en-US" altLang="zh-TW" sz="2000" dirty="0">
                <a:latin typeface="Calibri" panose="020F0502020204030204" pitchFamily="34" charset="0"/>
                <a:cs typeface="Calibri" panose="020F0502020204030204" pitchFamily="34" charset="0"/>
              </a:rPr>
              <a:t>6 	quotes, often from experts</a:t>
            </a:r>
          </a:p>
          <a:p>
            <a:pPr marL="358775" indent="-358775">
              <a:spcBef>
                <a:spcPts val="300"/>
              </a:spcBef>
            </a:pPr>
            <a:r>
              <a:rPr lang="en-US" altLang="zh-TW" sz="2000" dirty="0">
                <a:latin typeface="Calibri" panose="020F0502020204030204" pitchFamily="34" charset="0"/>
                <a:cs typeface="Calibri" panose="020F0502020204030204" pitchFamily="34" charset="0"/>
              </a:rPr>
              <a:t>7 	linkers to show how ideas are connected</a:t>
            </a:r>
            <a:endParaRPr lang="zh-TW" altLang="en-US" sz="2000" dirty="0">
              <a:latin typeface="Calibri" panose="020F0502020204030204" pitchFamily="34" charset="0"/>
              <a:cs typeface="Calibri" panose="020F0502020204030204" pitchFamily="34" charset="0"/>
            </a:endParaRPr>
          </a:p>
        </p:txBody>
      </p:sp>
      <p:sp>
        <p:nvSpPr>
          <p:cNvPr id="17" name="矩形 16">
            <a:extLst>
              <a:ext uri="{FF2B5EF4-FFF2-40B4-BE49-F238E27FC236}">
                <a16:creationId xmlns:a16="http://schemas.microsoft.com/office/drawing/2014/main" xmlns="" id="{EEEDC5DB-46D9-475F-B27D-6242B7A24282}"/>
              </a:ext>
            </a:extLst>
          </p:cNvPr>
          <p:cNvSpPr/>
          <p:nvPr/>
        </p:nvSpPr>
        <p:spPr>
          <a:xfrm>
            <a:off x="781344" y="5517672"/>
            <a:ext cx="3261983" cy="369332"/>
          </a:xfrm>
          <a:prstGeom prst="rect">
            <a:avLst/>
          </a:prstGeom>
        </p:spPr>
        <p:txBody>
          <a:bodyPr wrap="square">
            <a:spAutoFit/>
          </a:bodyPr>
          <a:lstStyle/>
          <a:p>
            <a:r>
              <a:rPr lang="en-US" altLang="zh-TW" b="1" dirty="0">
                <a:solidFill>
                  <a:srgbClr val="FF0066"/>
                </a:solidFill>
                <a:latin typeface="Segoe Print" panose="02000600000000000000" pitchFamily="2" charset="0"/>
              </a:rPr>
              <a:t>See next slide for answers</a:t>
            </a:r>
          </a:p>
        </p:txBody>
      </p:sp>
      <p:sp>
        <p:nvSpPr>
          <p:cNvPr id="11" name="矩形: 圓角 37">
            <a:extLst>
              <a:ext uri="{FF2B5EF4-FFF2-40B4-BE49-F238E27FC236}">
                <a16:creationId xmlns:a16="http://schemas.microsoft.com/office/drawing/2014/main" xmlns="" id="{F4C0DD3C-8A22-4B21-A2EB-99E91128B711}"/>
              </a:ext>
            </a:extLst>
          </p:cNvPr>
          <p:cNvSpPr/>
          <p:nvPr/>
        </p:nvSpPr>
        <p:spPr>
          <a:xfrm>
            <a:off x="2123838" y="1730495"/>
            <a:ext cx="964463" cy="288000"/>
          </a:xfrm>
          <a:prstGeom prst="roundRect">
            <a:avLst>
              <a:gd name="adj" fmla="val 42441"/>
            </a:avLst>
          </a:prstGeom>
          <a:no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endParaRPr>
          </a:p>
        </p:txBody>
      </p:sp>
    </p:spTree>
    <p:extLst>
      <p:ext uri="{BB962C8B-B14F-4D97-AF65-F5344CB8AC3E}">
        <p14:creationId xmlns:p14="http://schemas.microsoft.com/office/powerpoint/2010/main" xmlns="" val="382441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animEffect transition="in" filter="wipe(left)">
                                      <p:cBhvr>
                                        <p:cTn id="15"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7" grpId="0" build="p"/>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6AE7AC57-2069-44E7-854E-596BAE2768B4}"/>
              </a:ext>
            </a:extLst>
          </p:cNvPr>
          <p:cNvSpPr/>
          <p:nvPr/>
        </p:nvSpPr>
        <p:spPr>
          <a:xfrm>
            <a:off x="237146" y="682576"/>
            <a:ext cx="8623826" cy="5493812"/>
          </a:xfrm>
          <a:prstGeom prst="rect">
            <a:avLst/>
          </a:prstGeom>
        </p:spPr>
        <p:txBody>
          <a:bodyPr wrap="square">
            <a:spAutoFit/>
          </a:bodyPr>
          <a:lstStyle/>
          <a:p>
            <a:pPr marL="360363" indent="-360363">
              <a:spcBef>
                <a:spcPts val="300"/>
              </a:spcBef>
            </a:pPr>
            <a:r>
              <a:rPr lang="en-US" altLang="zh-TW" sz="1600" b="1" dirty="0">
                <a:solidFill>
                  <a:srgbClr val="FF0066"/>
                </a:solidFill>
                <a:latin typeface="Segoe Print" panose="02000600000000000000" pitchFamily="2" charset="0"/>
              </a:rPr>
              <a:t>1	present simple: used throughout, especially in paragraphs 1 (</a:t>
            </a:r>
            <a:r>
              <a:rPr lang="en-US" altLang="zh-TW" sz="1600" b="1" i="1" dirty="0">
                <a:solidFill>
                  <a:srgbClr val="FF0066"/>
                </a:solidFill>
                <a:latin typeface="Segoe Print" panose="02000600000000000000" pitchFamily="2" charset="0"/>
              </a:rPr>
              <a:t>think, are, is, gets, seem</a:t>
            </a:r>
            <a:r>
              <a:rPr lang="en-US" altLang="zh-TW" sz="1600" b="1" dirty="0">
                <a:solidFill>
                  <a:srgbClr val="FF0066"/>
                </a:solidFill>
                <a:latin typeface="Segoe Print" panose="02000600000000000000" pitchFamily="2" charset="0"/>
              </a:rPr>
              <a:t>), 2, 3, 5 and 6</a:t>
            </a:r>
          </a:p>
          <a:p>
            <a:pPr marL="360363" indent="-360363">
              <a:spcBef>
                <a:spcPts val="300"/>
              </a:spcBef>
            </a:pPr>
            <a:r>
              <a:rPr lang="en-US" altLang="zh-TW" sz="1600" b="1" dirty="0">
                <a:solidFill>
                  <a:srgbClr val="FF0066"/>
                </a:solidFill>
                <a:latin typeface="Segoe Print" panose="02000600000000000000" pitchFamily="2" charset="0"/>
              </a:rPr>
              <a:t>2 	third person: the first person (</a:t>
            </a:r>
            <a:r>
              <a:rPr lang="en-US" altLang="zh-TW" sz="1600" b="1" i="1" dirty="0">
                <a:solidFill>
                  <a:srgbClr val="FF0066"/>
                </a:solidFill>
                <a:latin typeface="Segoe Print" panose="02000600000000000000" pitchFamily="2" charset="0"/>
              </a:rPr>
              <a:t>I</a:t>
            </a:r>
            <a:r>
              <a:rPr lang="en-US" altLang="zh-TW" sz="1600" b="1" dirty="0">
                <a:solidFill>
                  <a:srgbClr val="FF0066"/>
                </a:solidFill>
                <a:latin typeface="Segoe Print" panose="02000600000000000000" pitchFamily="2" charset="0"/>
              </a:rPr>
              <a:t>) is never used</a:t>
            </a:r>
          </a:p>
          <a:p>
            <a:pPr marL="360363" indent="-360363">
              <a:spcBef>
                <a:spcPts val="300"/>
              </a:spcBef>
            </a:pPr>
            <a:r>
              <a:rPr lang="en-US" altLang="zh-TW" sz="1600" b="1" dirty="0">
                <a:solidFill>
                  <a:srgbClr val="FF0066"/>
                </a:solidFill>
                <a:latin typeface="Segoe Print" panose="02000600000000000000" pitchFamily="2" charset="0"/>
              </a:rPr>
              <a:t>3 	questions and answers: </a:t>
            </a:r>
            <a:r>
              <a:rPr lang="en-US" altLang="zh-TW" sz="1600" b="1" i="1" dirty="0">
                <a:solidFill>
                  <a:srgbClr val="FF0066"/>
                </a:solidFill>
                <a:latin typeface="Segoe Print" panose="02000600000000000000" pitchFamily="2" charset="0"/>
              </a:rPr>
              <a:t>Why are these drinks so popular? The answer is their secret ingredient – caffeine.</a:t>
            </a:r>
          </a:p>
          <a:p>
            <a:pPr marL="360363" indent="-360363">
              <a:spcBef>
                <a:spcPts val="300"/>
              </a:spcBef>
            </a:pPr>
            <a:r>
              <a:rPr lang="en-US" altLang="zh-TW" sz="1600" b="1" dirty="0">
                <a:solidFill>
                  <a:srgbClr val="FF0066"/>
                </a:solidFill>
                <a:latin typeface="Segoe Print" panose="02000600000000000000" pitchFamily="2" charset="0"/>
              </a:rPr>
              <a:t>4 	facts: </a:t>
            </a:r>
            <a:r>
              <a:rPr lang="en-US" altLang="zh-TW" sz="1600" b="1" i="1" dirty="0">
                <a:solidFill>
                  <a:srgbClr val="FF0066"/>
                </a:solidFill>
                <a:latin typeface="Segoe Print" panose="02000600000000000000" pitchFamily="2" charset="0"/>
              </a:rPr>
              <a:t>Caffeinated drinks make you less tired and more alert; In fact, most babies in the developed world are born with tiny amounts of caffeine in their bodies; … it [caffeine] raises blood pressure and so increases the risk of heart disease.</a:t>
            </a:r>
          </a:p>
          <a:p>
            <a:pPr marL="360363" indent="-360363">
              <a:spcBef>
                <a:spcPts val="300"/>
              </a:spcBef>
            </a:pPr>
            <a:r>
              <a:rPr lang="en-US" altLang="zh-TW" sz="1600" b="1" dirty="0">
                <a:solidFill>
                  <a:srgbClr val="FF0066"/>
                </a:solidFill>
                <a:latin typeface="Segoe Print" panose="02000600000000000000" pitchFamily="2" charset="0"/>
              </a:rPr>
              <a:t>5 	specific examples: </a:t>
            </a:r>
            <a:r>
              <a:rPr lang="en-US" altLang="zh-TW" sz="1600" b="1" i="1" dirty="0">
                <a:solidFill>
                  <a:srgbClr val="FF0066"/>
                </a:solidFill>
                <a:latin typeface="Segoe Print" panose="02000600000000000000" pitchFamily="2" charset="0"/>
              </a:rPr>
              <a:t>In the United States, for example, many canned energy drinks carry warnings. / In most European countries, manufacturers have to label cans with warnings. But in France and Denmark you are not even allowed to sell energy drinks.</a:t>
            </a:r>
          </a:p>
          <a:p>
            <a:pPr marL="360363" indent="-360363">
              <a:spcBef>
                <a:spcPts val="300"/>
              </a:spcBef>
            </a:pPr>
            <a:r>
              <a:rPr lang="en-US" altLang="zh-TW" sz="1600" b="1" dirty="0">
                <a:solidFill>
                  <a:srgbClr val="FF0066"/>
                </a:solidFill>
                <a:latin typeface="Segoe Print" panose="02000600000000000000" pitchFamily="2" charset="0"/>
              </a:rPr>
              <a:t>6 	quotes, often from experts: </a:t>
            </a:r>
            <a:r>
              <a:rPr lang="en-US" altLang="zh-TW" sz="1600" b="1" i="1" dirty="0" err="1">
                <a:solidFill>
                  <a:srgbClr val="FF0066"/>
                </a:solidFill>
                <a:latin typeface="Segoe Print" panose="02000600000000000000" pitchFamily="2" charset="0"/>
              </a:rPr>
              <a:t>Czeisler</a:t>
            </a:r>
            <a:r>
              <a:rPr lang="en-US" altLang="zh-TW" sz="1600" b="1" i="1" dirty="0">
                <a:solidFill>
                  <a:srgbClr val="FF0066"/>
                </a:solidFill>
                <a:latin typeface="Segoe Print" panose="02000600000000000000" pitchFamily="2" charset="0"/>
              </a:rPr>
              <a:t> says, ‘Caffeine helps people try to ignore the natural human rhythms.’ He warns us that ‘there is a heavy, heavy price to pay’ for all this extra alertness; According to </a:t>
            </a:r>
            <a:r>
              <a:rPr lang="en-US" altLang="zh-TW" sz="1600" b="1" i="1" dirty="0" err="1">
                <a:solidFill>
                  <a:srgbClr val="FF0066"/>
                </a:solidFill>
                <a:latin typeface="Segoe Print" panose="02000600000000000000" pitchFamily="2" charset="0"/>
              </a:rPr>
              <a:t>Czeisler</a:t>
            </a:r>
            <a:r>
              <a:rPr lang="en-US" altLang="zh-TW" sz="1600" b="1" i="1" dirty="0">
                <a:solidFill>
                  <a:srgbClr val="FF0066"/>
                </a:solidFill>
                <a:latin typeface="Segoe Print" panose="02000600000000000000" pitchFamily="2" charset="0"/>
              </a:rPr>
              <a:t>, the modern desire for caffeine is a ‘Catch 22 situation’. ‘The main reason that people want caffeine is to stay awake,’ he says. ‘But the main reason that people can’t stay awake is they don’t get enough regular sleep – because they use caffeine.’</a:t>
            </a:r>
          </a:p>
          <a:p>
            <a:pPr marL="360363" indent="-360363">
              <a:spcBef>
                <a:spcPts val="300"/>
              </a:spcBef>
            </a:pPr>
            <a:r>
              <a:rPr lang="en-US" altLang="zh-TW" sz="1600" b="1" dirty="0">
                <a:solidFill>
                  <a:srgbClr val="FF0066"/>
                </a:solidFill>
                <a:latin typeface="Segoe Print" panose="02000600000000000000" pitchFamily="2" charset="0"/>
              </a:rPr>
              <a:t>7 	linkers to show how ideas are connected: </a:t>
            </a:r>
            <a:r>
              <a:rPr lang="en-US" altLang="zh-TW" sz="1600" b="1" i="1" dirty="0">
                <a:solidFill>
                  <a:srgbClr val="FF0066"/>
                </a:solidFill>
                <a:latin typeface="Segoe Print" panose="02000600000000000000" pitchFamily="2" charset="0"/>
              </a:rPr>
              <a:t>In fact; However; But; On the other hand; And; Consequently; Therefore</a:t>
            </a:r>
            <a:endParaRPr lang="zh-TW" altLang="en-US" sz="1600" b="1" i="1" dirty="0">
              <a:solidFill>
                <a:srgbClr val="FF0066"/>
              </a:solidFill>
              <a:latin typeface="Segoe Print" panose="02000600000000000000" pitchFamily="2" charset="0"/>
            </a:endParaRPr>
          </a:p>
        </p:txBody>
      </p:sp>
      <p:sp>
        <p:nvSpPr>
          <p:cNvPr id="12" name="矩形 11">
            <a:extLst>
              <a:ext uri="{FF2B5EF4-FFF2-40B4-BE49-F238E27FC236}">
                <a16:creationId xmlns:a16="http://schemas.microsoft.com/office/drawing/2014/main" xmlns="" id="{CC753686-DF14-40E7-AD7F-BDDEC4CAFCC1}"/>
              </a:ext>
            </a:extLst>
          </p:cNvPr>
          <p:cNvSpPr/>
          <p:nvPr/>
        </p:nvSpPr>
        <p:spPr>
          <a:xfrm>
            <a:off x="255076" y="264733"/>
            <a:ext cx="6416991" cy="338554"/>
          </a:xfrm>
          <a:prstGeom prst="rect">
            <a:avLst/>
          </a:prstGeom>
        </p:spPr>
        <p:txBody>
          <a:bodyPr wrap="square">
            <a:spAutoFit/>
          </a:bodyPr>
          <a:lstStyle/>
          <a:p>
            <a:r>
              <a:rPr lang="en-US" altLang="zh-TW" sz="1600" b="1" dirty="0">
                <a:solidFill>
                  <a:srgbClr val="FF0066"/>
                </a:solidFill>
                <a:latin typeface="Segoe Print" panose="02000600000000000000" pitchFamily="2" charset="0"/>
              </a:rPr>
              <a:t>Exercise 7</a:t>
            </a:r>
          </a:p>
        </p:txBody>
      </p:sp>
    </p:spTree>
    <p:extLst>
      <p:ext uri="{BB962C8B-B14F-4D97-AF65-F5344CB8AC3E}">
        <p14:creationId xmlns:p14="http://schemas.microsoft.com/office/powerpoint/2010/main" xmlns="" val="21121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xmlns="" id="{D0BC108C-44EC-4967-BF80-FC1BBF780745}"/>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5c-p. 62</a:t>
            </a:r>
            <a:endParaRPr lang="zh-TW" altLang="en-US" sz="1200" b="1" dirty="0">
              <a:solidFill>
                <a:schemeClr val="tx1">
                  <a:lumMod val="50000"/>
                  <a:lumOff val="50000"/>
                </a:schemeClr>
              </a:solidFill>
              <a:latin typeface="Calibri" panose="020F0502020204030204" pitchFamily="34" charset="0"/>
            </a:endParaRPr>
          </a:p>
        </p:txBody>
      </p:sp>
      <p:sp>
        <p:nvSpPr>
          <p:cNvPr id="20" name="矩形 19">
            <a:extLst>
              <a:ext uri="{FF2B5EF4-FFF2-40B4-BE49-F238E27FC236}">
                <a16:creationId xmlns:a16="http://schemas.microsoft.com/office/drawing/2014/main" xmlns="" id="{CBBA3E41-AEB4-4B80-A064-15311C3A1F08}"/>
              </a:ext>
            </a:extLst>
          </p:cNvPr>
          <p:cNvSpPr/>
          <p:nvPr/>
        </p:nvSpPr>
        <p:spPr>
          <a:xfrm>
            <a:off x="304909" y="288068"/>
            <a:ext cx="8489133" cy="400110"/>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8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Work in pairs. Discuss the questions.</a:t>
            </a:r>
            <a:endParaRPr lang="zh-TW" altLang="en-US" sz="2000" dirty="0">
              <a:latin typeface="Calibri" panose="020F0502020204030204" pitchFamily="34" charset="0"/>
              <a:cs typeface="Calibri" panose="020F0502020204030204" pitchFamily="34" charset="0"/>
            </a:endParaRPr>
          </a:p>
        </p:txBody>
      </p:sp>
      <p:sp>
        <p:nvSpPr>
          <p:cNvPr id="5" name="矩形 4">
            <a:extLst>
              <a:ext uri="{FF2B5EF4-FFF2-40B4-BE49-F238E27FC236}">
                <a16:creationId xmlns:a16="http://schemas.microsoft.com/office/drawing/2014/main" xmlns="" id="{514694BB-7539-4D7B-A6B3-D2BD2376554B}"/>
              </a:ext>
            </a:extLst>
          </p:cNvPr>
          <p:cNvSpPr/>
          <p:nvPr/>
        </p:nvSpPr>
        <p:spPr>
          <a:xfrm>
            <a:off x="723449" y="2151342"/>
            <a:ext cx="8111063" cy="2185214"/>
          </a:xfrm>
          <a:prstGeom prst="rect">
            <a:avLst/>
          </a:prstGeom>
        </p:spPr>
        <p:txBody>
          <a:bodyPr wrap="square">
            <a:spAutoFit/>
          </a:bodyPr>
          <a:lstStyle/>
          <a:p>
            <a:pPr marL="360363" indent="-360363">
              <a:spcBef>
                <a:spcPts val="600"/>
              </a:spcBef>
            </a:pPr>
            <a:r>
              <a:rPr lang="en-US" altLang="zh-TW" b="1" dirty="0">
                <a:solidFill>
                  <a:srgbClr val="FF0066"/>
                </a:solidFill>
                <a:latin typeface="Segoe Print" panose="02000600000000000000" pitchFamily="2" charset="0"/>
              </a:rPr>
              <a:t>1 	The author is successful in informing the reader. Here are some of the many examples: Caffeinated drinks make you less tired and more alert … it raises blood pressure and so increases the risk of heart disease … there’s also research which suggests that caffeine may have benefits for human health.</a:t>
            </a:r>
          </a:p>
          <a:p>
            <a:pPr marL="360363" indent="-360363">
              <a:spcBef>
                <a:spcPts val="600"/>
              </a:spcBef>
            </a:pPr>
            <a:r>
              <a:rPr lang="en-US" altLang="zh-TW" b="1" dirty="0">
                <a:solidFill>
                  <a:srgbClr val="FF0066"/>
                </a:solidFill>
                <a:latin typeface="Segoe Print" panose="02000600000000000000" pitchFamily="2" charset="0"/>
              </a:rPr>
              <a:t>2 	Students' own answers</a:t>
            </a:r>
          </a:p>
          <a:p>
            <a:pPr marL="360363" indent="-360363">
              <a:spcBef>
                <a:spcPts val="600"/>
              </a:spcBef>
            </a:pPr>
            <a:r>
              <a:rPr lang="en-US" altLang="zh-TW" b="1" dirty="0">
                <a:solidFill>
                  <a:srgbClr val="FF0066"/>
                </a:solidFill>
                <a:latin typeface="Segoe Print" panose="02000600000000000000" pitchFamily="2" charset="0"/>
              </a:rPr>
              <a:t>3 	Students' own answers</a:t>
            </a:r>
          </a:p>
        </p:txBody>
      </p:sp>
      <p:sp>
        <p:nvSpPr>
          <p:cNvPr id="6" name="矩形 5">
            <a:extLst>
              <a:ext uri="{FF2B5EF4-FFF2-40B4-BE49-F238E27FC236}">
                <a16:creationId xmlns:a16="http://schemas.microsoft.com/office/drawing/2014/main" xmlns="" id="{02414EF6-9FBD-47C2-8CDE-1E3DC29C3452}"/>
              </a:ext>
            </a:extLst>
          </p:cNvPr>
          <p:cNvSpPr/>
          <p:nvPr/>
        </p:nvSpPr>
        <p:spPr>
          <a:xfrm>
            <a:off x="702980" y="849690"/>
            <a:ext cx="8111064" cy="1169551"/>
          </a:xfrm>
          <a:prstGeom prst="rect">
            <a:avLst/>
          </a:prstGeom>
        </p:spPr>
        <p:txBody>
          <a:bodyPr wrap="square">
            <a:spAutoFit/>
          </a:bodyPr>
          <a:lstStyle/>
          <a:p>
            <a:pPr marL="361950" indent="-361950">
              <a:spcBef>
                <a:spcPts val="600"/>
              </a:spcBef>
            </a:pPr>
            <a:r>
              <a:rPr lang="en-US" altLang="zh-TW" sz="2000" dirty="0">
                <a:latin typeface="Calibri" panose="020F0502020204030204" pitchFamily="34" charset="0"/>
              </a:rPr>
              <a:t>1 	Do you think the writer is successful in his/ her purpose?</a:t>
            </a:r>
          </a:p>
          <a:p>
            <a:pPr marL="361950" indent="-361950">
              <a:spcBef>
                <a:spcPts val="600"/>
              </a:spcBef>
            </a:pPr>
            <a:r>
              <a:rPr lang="en-US" altLang="zh-TW" sz="2000" dirty="0">
                <a:latin typeface="Calibri" panose="020F0502020204030204" pitchFamily="34" charset="0"/>
              </a:rPr>
              <a:t>2 	Did you change your ideas about caffeine after reading the article?</a:t>
            </a:r>
          </a:p>
          <a:p>
            <a:pPr marL="361950" indent="-361950">
              <a:spcBef>
                <a:spcPts val="600"/>
              </a:spcBef>
            </a:pPr>
            <a:r>
              <a:rPr lang="en-US" altLang="zh-TW" sz="2000" dirty="0">
                <a:latin typeface="Calibri" panose="020F0502020204030204" pitchFamily="34" charset="0"/>
              </a:rPr>
              <a:t>3 	In what way has the article influenced your opinion of caffeine?</a:t>
            </a:r>
            <a:endParaRPr lang="zh-TW" altLang="en-US" sz="2000" dirty="0">
              <a:latin typeface="Calibri" panose="020F0502020204030204" pitchFamily="34" charset="0"/>
            </a:endParaRPr>
          </a:p>
        </p:txBody>
      </p:sp>
    </p:spTree>
    <p:extLst>
      <p:ext uri="{BB962C8B-B14F-4D97-AF65-F5344CB8AC3E}">
        <p14:creationId xmlns:p14="http://schemas.microsoft.com/office/powerpoint/2010/main" xmlns="" val="168359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6D05A976942914D8C47500309BAAB42" ma:contentTypeVersion="13" ma:contentTypeDescription="Create a new document." ma:contentTypeScope="" ma:versionID="76a869e2e2cb00439654ed8068af3190">
  <xsd:schema xmlns:xsd="http://www.w3.org/2001/XMLSchema" xmlns:xs="http://www.w3.org/2001/XMLSchema" xmlns:p="http://schemas.microsoft.com/office/2006/metadata/properties" xmlns:ns2="38402b1a-2a58-4779-8ffc-45f26778c642" xmlns:ns3="620fd902-6ce2-4798-8959-67067f749378" targetNamespace="http://schemas.microsoft.com/office/2006/metadata/properties" ma:root="true" ma:fieldsID="1b993a0b5119861cce5ab9b4e23ab3d6" ns2:_="" ns3:_="">
    <xsd:import namespace="38402b1a-2a58-4779-8ffc-45f26778c642"/>
    <xsd:import namespace="620fd902-6ce2-4798-8959-67067f74937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402b1a-2a58-4779-8ffc-45f26778c64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20fd902-6ce2-4798-8959-67067f74937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B59BFD-2274-4D88-8B46-B64F0A6D28D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34A1038-36E5-4200-9FEB-149C6EA547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402b1a-2a58-4779-8ffc-45f26778c642"/>
    <ds:schemaRef ds:uri="620fd902-6ce2-4798-8959-67067f7493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F7D45D-2E43-4EB9-9420-2C113E3344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2549</TotalTime>
  <Words>2223</Words>
  <Application>Microsoft Office PowerPoint</Application>
  <PresentationFormat>On-screen Show (4:3)</PresentationFormat>
  <Paragraphs>416</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佈景主題</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Karen Liang</dc:creator>
  <cp:lastModifiedBy>user</cp:lastModifiedBy>
  <cp:revision>235</cp:revision>
  <dcterms:created xsi:type="dcterms:W3CDTF">2018-12-06T16:59:09Z</dcterms:created>
  <dcterms:modified xsi:type="dcterms:W3CDTF">2021-07-09T10:08:57Z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0x01010066D05A976942914D8C47500309BAAB42</vt:lpwstr>
  </property>
</Properties>
</file>