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473" r:id="rId5"/>
    <p:sldId id="474" r:id="rId6"/>
    <p:sldId id="564" r:id="rId7"/>
    <p:sldId id="475" r:id="rId8"/>
    <p:sldId id="506" r:id="rId9"/>
    <p:sldId id="507" r:id="rId10"/>
    <p:sldId id="549" r:id="rId11"/>
    <p:sldId id="477" r:id="rId12"/>
    <p:sldId id="550" r:id="rId13"/>
    <p:sldId id="478" r:id="rId14"/>
    <p:sldId id="551" r:id="rId15"/>
    <p:sldId id="479" r:id="rId16"/>
    <p:sldId id="480" r:id="rId17"/>
    <p:sldId id="482" r:id="rId18"/>
    <p:sldId id="552" r:id="rId19"/>
    <p:sldId id="481" r:id="rId20"/>
    <p:sldId id="559" r:id="rId21"/>
    <p:sldId id="528" r:id="rId22"/>
    <p:sldId id="527" r:id="rId23"/>
    <p:sldId id="483" r:id="rId24"/>
    <p:sldId id="484" r:id="rId25"/>
    <p:sldId id="553" r:id="rId26"/>
    <p:sldId id="531" r:id="rId27"/>
    <p:sldId id="486" r:id="rId28"/>
    <p:sldId id="554" r:id="rId29"/>
    <p:sldId id="555" r:id="rId30"/>
    <p:sldId id="488" r:id="rId31"/>
    <p:sldId id="51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n Liang" initials="KL" lastIdx="1" clrIdx="0">
    <p:extLst>
      <p:ext uri="{19B8F6BF-5375-455C-9EA6-DF929625EA0E}">
        <p15:presenceInfo xmlns:p15="http://schemas.microsoft.com/office/powerpoint/2012/main" xmlns="" userId="8cc9bdad1ab46b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FF"/>
    <a:srgbClr val="F3F5F7"/>
    <a:srgbClr val="FCFDFE"/>
    <a:srgbClr val="FF0066"/>
    <a:srgbClr val="E60000"/>
    <a:srgbClr val="ECF3F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1061"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2907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227843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54674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781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428168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84894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84052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384174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143212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7450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147107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p14="http://schemas.microsoft.com/office/powerpoint/2010/main" xmlns="" val="280729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7CE84-FED3-4974-B4D2-01AE07E12272}" type="slidenum">
              <a:rPr lang="zh-TW" altLang="en-US" smtClean="0"/>
              <a:pPr/>
              <a:t>‹#›</a:t>
            </a:fld>
            <a:endParaRPr lang="zh-TW" altLang="en-US"/>
          </a:p>
        </p:txBody>
      </p:sp>
      <p:pic>
        <p:nvPicPr>
          <p:cNvPr id="7" name="圖片 6">
            <a:extLst>
              <a:ext uri="{FF2B5EF4-FFF2-40B4-BE49-F238E27FC236}">
                <a16:creationId xmlns:a16="http://schemas.microsoft.com/office/drawing/2014/main" xmlns="" id="{7439ADED-C9A4-484D-A8BB-0B52B948CEEB}"/>
              </a:ext>
            </a:extLst>
          </p:cNvPr>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205178" y="6280005"/>
            <a:ext cx="957373" cy="395437"/>
          </a:xfrm>
          <a:prstGeom prst="rect">
            <a:avLst/>
          </a:prstGeom>
        </p:spPr>
      </p:pic>
      <p:sp>
        <p:nvSpPr>
          <p:cNvPr id="8" name="矩形 7">
            <a:extLst>
              <a:ext uri="{FF2B5EF4-FFF2-40B4-BE49-F238E27FC236}">
                <a16:creationId xmlns:a16="http://schemas.microsoft.com/office/drawing/2014/main" xmlns="" id="{3CC3E7B6-948B-4F0C-8BEB-6F291A7A905E}"/>
              </a:ext>
            </a:extLst>
          </p:cNvPr>
          <p:cNvSpPr/>
          <p:nvPr userDrawn="1"/>
        </p:nvSpPr>
        <p:spPr>
          <a:xfrm>
            <a:off x="1406992" y="6308725"/>
            <a:ext cx="6408712" cy="438582"/>
          </a:xfrm>
          <a:prstGeom prst="rect">
            <a:avLst/>
          </a:prstGeom>
        </p:spPr>
        <p:txBody>
          <a:bodyPr wrap="square">
            <a:spAutoFit/>
          </a:bodyPr>
          <a:lstStyle/>
          <a:p>
            <a:pPr>
              <a:lnSpc>
                <a:spcPts val="900"/>
              </a:lnSpc>
            </a:pPr>
            <a:r>
              <a:rPr lang="en-US" altLang="zh-TW" sz="850" baseline="0" dirty="0">
                <a:solidFill>
                  <a:schemeClr val="tx1">
                    <a:lumMod val="50000"/>
                    <a:lumOff val="50000"/>
                  </a:schemeClr>
                </a:solidFill>
                <a:latin typeface="Calibri" panose="020F0502020204030204" pitchFamily="34" charset="0"/>
                <a:cs typeface="Calibri" panose="020F0502020204030204" pitchFamily="34" charset="0"/>
              </a:rPr>
              <a:t>__________________________________________________________________________________________________________________</a:t>
            </a:r>
          </a:p>
          <a:p>
            <a:pPr>
              <a:lnSpc>
                <a:spcPts val="900"/>
              </a:lnSpc>
            </a:pPr>
            <a:r>
              <a:rPr lang="en-US" altLang="zh-TW" sz="850" baseline="0" dirty="0">
                <a:solidFill>
                  <a:schemeClr val="tx1">
                    <a:lumMod val="75000"/>
                    <a:lumOff val="25000"/>
                  </a:schemeClr>
                </a:solidFill>
                <a:latin typeface="Calibri" panose="020F0502020204030204" pitchFamily="34" charset="0"/>
                <a:cs typeface="Calibri" panose="020F0502020204030204" pitchFamily="34" charset="0"/>
              </a:rPr>
              <a:t>National Geographic Learning, a Cengage Company. © 2019 Cengage Learning, Inc. ALL RIGHTS RESERVED. This presentation tool is for teaching purpose only. May not be scanned, copied or duplicated, or posted to a publicly accessible website, in whole or in part.</a:t>
            </a:r>
            <a:endParaRPr lang="zh-TW" altLang="en-US" sz="850" baseline="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377770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nter_SB_U06_Video/Video%206.1.mp4"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nter_SB_U06_Video/Video%206.1.mp4"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nter_SB_U06_Video/Video%206.1.mp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nter_SB_U06_Video/Video%206.1.mp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Inter_SB_U06_Video/Video%206.2.mp4"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Inter_SB_U06_Video/Video%206.2.mp4"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925606"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6e</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In the news</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4" y="1776184"/>
            <a:ext cx="8478248"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Read the news story. Do you think it is true or not? Explain your reasons to your partner.</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097389"/>
            <a:ext cx="8477847"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Writing</a:t>
            </a:r>
            <a:r>
              <a:rPr lang="en-US" altLang="zh-TW" sz="3200" b="1" dirty="0">
                <a:solidFill>
                  <a:schemeClr val="tx1">
                    <a:lumMod val="65000"/>
                    <a:lumOff val="35000"/>
                  </a:schemeClr>
                </a:solidFill>
                <a:latin typeface="Calibri" panose="020F0502020204030204" pitchFamily="34" charset="0"/>
              </a:rPr>
              <a:t>  a news story</a:t>
            </a:r>
            <a:endParaRPr lang="zh-TW" altLang="en-US" sz="3200" b="1" dirty="0">
              <a:solidFill>
                <a:schemeClr val="tx1">
                  <a:lumMod val="65000"/>
                  <a:lumOff val="35000"/>
                </a:schemeClr>
              </a:solidFill>
              <a:latin typeface="Calibri" panose="020F0502020204030204" pitchFamily="34" charset="0"/>
            </a:endParaRPr>
          </a:p>
        </p:txBody>
      </p:sp>
      <p:sp>
        <p:nvSpPr>
          <p:cNvPr id="6" name="矩形 5">
            <a:extLst>
              <a:ext uri="{FF2B5EF4-FFF2-40B4-BE49-F238E27FC236}">
                <a16:creationId xmlns:a16="http://schemas.microsoft.com/office/drawing/2014/main" xmlns="" id="{96159642-E0F7-4A42-8ECD-0958CE7ECED5}"/>
              </a:ext>
            </a:extLst>
          </p:cNvPr>
          <p:cNvSpPr/>
          <p:nvPr/>
        </p:nvSpPr>
        <p:spPr>
          <a:xfrm>
            <a:off x="670121" y="4192806"/>
            <a:ext cx="811575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happened?</a:t>
            </a:r>
          </a:p>
          <a:p>
            <a:pPr marL="363538" indent="-363538">
              <a:spcBef>
                <a:spcPts val="600"/>
              </a:spcBef>
            </a:pPr>
            <a:r>
              <a:rPr lang="en-US" altLang="zh-TW" sz="2000" dirty="0">
                <a:latin typeface="Calibri" panose="020F0502020204030204" pitchFamily="34" charset="0"/>
              </a:rPr>
              <a:t>2 	Who was involved?</a:t>
            </a:r>
          </a:p>
          <a:p>
            <a:pPr marL="363538" indent="-363538">
              <a:spcBef>
                <a:spcPts val="600"/>
              </a:spcBef>
            </a:pPr>
            <a:r>
              <a:rPr lang="en-US" altLang="zh-TW" sz="2000" dirty="0">
                <a:latin typeface="Calibri" panose="020F0502020204030204" pitchFamily="34" charset="0"/>
              </a:rPr>
              <a:t>3 	Where did it happen?</a:t>
            </a:r>
            <a:endParaRPr lang="zh-TW" altLang="en-US" sz="2000" dirty="0">
              <a:latin typeface="Calibri" panose="020F0502020204030204" pitchFamily="34" charset="0"/>
            </a:endParaRPr>
          </a:p>
        </p:txBody>
      </p:sp>
      <p:sp>
        <p:nvSpPr>
          <p:cNvPr id="9" name="矩形 8">
            <a:extLst>
              <a:ext uri="{FF2B5EF4-FFF2-40B4-BE49-F238E27FC236}">
                <a16:creationId xmlns:a16="http://schemas.microsoft.com/office/drawing/2014/main" xmlns="" id="{A5E56244-0673-4317-A45D-FF8041ECA4A1}"/>
              </a:ext>
            </a:extLst>
          </p:cNvPr>
          <p:cNvSpPr/>
          <p:nvPr/>
        </p:nvSpPr>
        <p:spPr>
          <a:xfrm>
            <a:off x="304909" y="2976189"/>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cs typeface="Calibri" panose="020F0502020204030204" pitchFamily="34" charset="0"/>
              </a:rPr>
              <a:t>Writing skill  </a:t>
            </a:r>
            <a:r>
              <a:rPr lang="en-US" altLang="zh-TW" sz="2000" b="1" dirty="0">
                <a:solidFill>
                  <a:schemeClr val="tx1">
                    <a:lumMod val="65000"/>
                    <a:lumOff val="35000"/>
                  </a:schemeClr>
                </a:solidFill>
                <a:latin typeface="Calibri" panose="020F0502020204030204" pitchFamily="34" charset="0"/>
                <a:cs typeface="Calibri" panose="020F0502020204030204" pitchFamily="34" charset="0"/>
              </a:rPr>
              <a:t>structuring a news story</a:t>
            </a:r>
            <a:endParaRPr lang="zh-TW" altLang="en-US" sz="2000"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268EC036-9C6B-4C2C-B0A5-4C62B4925BC9}"/>
              </a:ext>
            </a:extLst>
          </p:cNvPr>
          <p:cNvSpPr/>
          <p:nvPr/>
        </p:nvSpPr>
        <p:spPr>
          <a:xfrm>
            <a:off x="285453" y="3443810"/>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a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introductory sentence in the news story again. Answer the questions.</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1996408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A5E56244-0673-4317-A45D-FF8041ECA4A1}"/>
              </a:ext>
            </a:extLst>
          </p:cNvPr>
          <p:cNvSpPr/>
          <p:nvPr/>
        </p:nvSpPr>
        <p:spPr>
          <a:xfrm>
            <a:off x="304909" y="288068"/>
            <a:ext cx="8489132"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Key vocabulary</a:t>
            </a:r>
            <a:endParaRPr lang="zh-TW" altLang="en-US" sz="2000" b="1" i="1" dirty="0">
              <a:solidFill>
                <a:srgbClr val="E60000"/>
              </a:solidFill>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xmlns="" id="{B4A2556C-A9F0-4D04-9908-E65BB9446E2F}"/>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sp>
        <p:nvSpPr>
          <p:cNvPr id="14" name="矩形 13">
            <a:extLst>
              <a:ext uri="{FF2B5EF4-FFF2-40B4-BE49-F238E27FC236}">
                <a16:creationId xmlns:a16="http://schemas.microsoft.com/office/drawing/2014/main" xmlns="" id="{02EBC5AD-8321-4D63-B7C5-A42D80958680}"/>
              </a:ext>
            </a:extLst>
          </p:cNvPr>
          <p:cNvSpPr/>
          <p:nvPr/>
        </p:nvSpPr>
        <p:spPr>
          <a:xfrm>
            <a:off x="304794" y="813511"/>
            <a:ext cx="8489133" cy="400110"/>
          </a:xfrm>
          <a:prstGeom prst="rect">
            <a:avLst/>
          </a:prstGeom>
        </p:spPr>
        <p:txBody>
          <a:bodyPr wrap="square">
            <a:spAutoFit/>
          </a:bodyPr>
          <a:lstStyle/>
          <a:p>
            <a:pPr marL="358775" indent="-358775"/>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Read the sentences. Try to guess the missing words.</a:t>
            </a:r>
          </a:p>
        </p:txBody>
      </p:sp>
      <p:sp>
        <p:nvSpPr>
          <p:cNvPr id="4" name="矩形 3">
            <a:extLst>
              <a:ext uri="{FF2B5EF4-FFF2-40B4-BE49-F238E27FC236}">
                <a16:creationId xmlns:a16="http://schemas.microsoft.com/office/drawing/2014/main" xmlns="" id="{BF3C70E5-C2ED-4583-8EF1-B3DD59CDF2BC}"/>
              </a:ext>
            </a:extLst>
          </p:cNvPr>
          <p:cNvSpPr/>
          <p:nvPr/>
        </p:nvSpPr>
        <p:spPr>
          <a:xfrm>
            <a:off x="677537" y="1310756"/>
            <a:ext cx="8116390" cy="2631490"/>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Don’t take the boat out past the red ____________.</a:t>
            </a:r>
          </a:p>
          <a:p>
            <a:pPr marL="363538" indent="-363538">
              <a:spcBef>
                <a:spcPts val="600"/>
              </a:spcBef>
            </a:pPr>
            <a:r>
              <a:rPr lang="en-US" altLang="zh-TW" sz="2000" dirty="0">
                <a:latin typeface="Calibri" panose="020F0502020204030204" pitchFamily="34" charset="0"/>
              </a:rPr>
              <a:t>2 	Police talked to several ____________ who saw the accident.</a:t>
            </a:r>
          </a:p>
          <a:p>
            <a:pPr marL="363538" indent="-363538">
              <a:spcBef>
                <a:spcPts val="600"/>
              </a:spcBef>
            </a:pPr>
            <a:r>
              <a:rPr lang="en-US" altLang="zh-TW" sz="2000" dirty="0">
                <a:latin typeface="Calibri" panose="020F0502020204030204" pitchFamily="34" charset="0"/>
              </a:rPr>
              <a:t>3 	Do camels have one ____________ or two?</a:t>
            </a:r>
          </a:p>
          <a:p>
            <a:pPr marL="363538" indent="-363538">
              <a:spcBef>
                <a:spcPts val="600"/>
              </a:spcBef>
            </a:pPr>
            <a:r>
              <a:rPr lang="en-US" altLang="zh-TW" sz="2000" dirty="0">
                <a:latin typeface="Calibri" panose="020F0502020204030204" pitchFamily="34" charset="0"/>
              </a:rPr>
              <a:t>4 	Can you switch off the boat’s ____________, please? It’s very noisy.</a:t>
            </a:r>
          </a:p>
          <a:p>
            <a:pPr marL="363538" indent="-363538">
              <a:spcBef>
                <a:spcPts val="600"/>
              </a:spcBef>
            </a:pPr>
            <a:r>
              <a:rPr lang="en-US" altLang="zh-TW" sz="2000" dirty="0">
                <a:latin typeface="Calibri" panose="020F0502020204030204" pitchFamily="34" charset="0"/>
              </a:rPr>
              <a:t>5	It’s surprising how quickly submarines can ____________ into the water and disappear.</a:t>
            </a:r>
          </a:p>
          <a:p>
            <a:pPr marL="363538" indent="-363538">
              <a:spcBef>
                <a:spcPts val="600"/>
              </a:spcBef>
            </a:pPr>
            <a:r>
              <a:rPr lang="en-US" altLang="zh-TW" sz="2000" dirty="0">
                <a:latin typeface="Calibri" panose="020F0502020204030204" pitchFamily="34" charset="0"/>
              </a:rPr>
              <a:t>6 	There were lots of seabirds following the ____________ of the ferry.</a:t>
            </a:r>
            <a:endParaRPr lang="zh-TW" altLang="en-US" sz="2000" dirty="0">
              <a:latin typeface="Calibri" panose="020F0502020204030204" pitchFamily="34" charset="0"/>
            </a:endParaRPr>
          </a:p>
        </p:txBody>
      </p:sp>
      <p:sp>
        <p:nvSpPr>
          <p:cNvPr id="22" name="矩形 21">
            <a:extLst>
              <a:ext uri="{FF2B5EF4-FFF2-40B4-BE49-F238E27FC236}">
                <a16:creationId xmlns:a16="http://schemas.microsoft.com/office/drawing/2014/main" xmlns="" id="{03C82D57-04A2-4803-8D20-409C31D5ABF4}"/>
              </a:ext>
            </a:extLst>
          </p:cNvPr>
          <p:cNvSpPr/>
          <p:nvPr/>
        </p:nvSpPr>
        <p:spPr>
          <a:xfrm>
            <a:off x="5210622" y="1353554"/>
            <a:ext cx="726481" cy="369332"/>
          </a:xfrm>
          <a:prstGeom prst="rect">
            <a:avLst/>
          </a:prstGeom>
        </p:spPr>
        <p:txBody>
          <a:bodyPr wrap="none">
            <a:spAutoFit/>
          </a:bodyPr>
          <a:lstStyle/>
          <a:p>
            <a:r>
              <a:rPr lang="en-US" altLang="zh-TW" b="1" dirty="0">
                <a:solidFill>
                  <a:srgbClr val="FF0066"/>
                </a:solidFill>
                <a:latin typeface="Segoe Print" panose="02000600000000000000" pitchFamily="2" charset="0"/>
              </a:rPr>
              <a:t>buoy</a:t>
            </a:r>
            <a:endParaRPr lang="zh-TW" altLang="en-US" b="1" dirty="0">
              <a:solidFill>
                <a:srgbClr val="FF0066"/>
              </a:solidFill>
              <a:latin typeface="Segoe Print" panose="02000600000000000000" pitchFamily="2" charset="0"/>
            </a:endParaRPr>
          </a:p>
        </p:txBody>
      </p:sp>
      <p:sp>
        <p:nvSpPr>
          <p:cNvPr id="23" name="矩形 22">
            <a:extLst>
              <a:ext uri="{FF2B5EF4-FFF2-40B4-BE49-F238E27FC236}">
                <a16:creationId xmlns:a16="http://schemas.microsoft.com/office/drawing/2014/main" xmlns="" id="{64699A88-59C5-4E85-ABE8-319F49C2ECED}"/>
              </a:ext>
            </a:extLst>
          </p:cNvPr>
          <p:cNvSpPr/>
          <p:nvPr/>
        </p:nvSpPr>
        <p:spPr>
          <a:xfrm>
            <a:off x="3486317" y="1740610"/>
            <a:ext cx="1624163" cy="369332"/>
          </a:xfrm>
          <a:prstGeom prst="rect">
            <a:avLst/>
          </a:prstGeom>
        </p:spPr>
        <p:txBody>
          <a:bodyPr wrap="none">
            <a:spAutoFit/>
          </a:bodyPr>
          <a:lstStyle/>
          <a:p>
            <a:r>
              <a:rPr lang="en-US" altLang="zh-TW" b="1" dirty="0">
                <a:solidFill>
                  <a:srgbClr val="FF0066"/>
                </a:solidFill>
                <a:latin typeface="Segoe Print" panose="02000600000000000000" pitchFamily="2" charset="0"/>
              </a:rPr>
              <a:t>eyewitnesses</a:t>
            </a:r>
            <a:endParaRPr lang="zh-TW" altLang="en-US" b="1" dirty="0">
              <a:solidFill>
                <a:srgbClr val="FF0066"/>
              </a:solidFill>
              <a:latin typeface="Segoe Print" panose="02000600000000000000" pitchFamily="2" charset="0"/>
            </a:endParaRPr>
          </a:p>
        </p:txBody>
      </p:sp>
      <p:sp>
        <p:nvSpPr>
          <p:cNvPr id="24" name="矩形 23">
            <a:extLst>
              <a:ext uri="{FF2B5EF4-FFF2-40B4-BE49-F238E27FC236}">
                <a16:creationId xmlns:a16="http://schemas.microsoft.com/office/drawing/2014/main" xmlns="" id="{2FFFBB4B-C702-4CED-BEED-348B6569056F}"/>
              </a:ext>
            </a:extLst>
          </p:cNvPr>
          <p:cNvSpPr/>
          <p:nvPr/>
        </p:nvSpPr>
        <p:spPr>
          <a:xfrm>
            <a:off x="3541536" y="2127469"/>
            <a:ext cx="849913" cy="369332"/>
          </a:xfrm>
          <a:prstGeom prst="rect">
            <a:avLst/>
          </a:prstGeom>
        </p:spPr>
        <p:txBody>
          <a:bodyPr wrap="none">
            <a:spAutoFit/>
          </a:bodyPr>
          <a:lstStyle/>
          <a:p>
            <a:r>
              <a:rPr lang="en-US" altLang="zh-TW" b="1" dirty="0">
                <a:solidFill>
                  <a:srgbClr val="FF0066"/>
                </a:solidFill>
                <a:latin typeface="Segoe Print" panose="02000600000000000000" pitchFamily="2" charset="0"/>
              </a:rPr>
              <a:t>hump</a:t>
            </a:r>
            <a:endParaRPr lang="zh-TW" altLang="en-US" b="1" dirty="0">
              <a:solidFill>
                <a:srgbClr val="FF0066"/>
              </a:solidFill>
              <a:latin typeface="Segoe Print" panose="02000600000000000000" pitchFamily="2" charset="0"/>
            </a:endParaRPr>
          </a:p>
        </p:txBody>
      </p:sp>
      <p:sp>
        <p:nvSpPr>
          <p:cNvPr id="25" name="矩形 24">
            <a:extLst>
              <a:ext uri="{FF2B5EF4-FFF2-40B4-BE49-F238E27FC236}">
                <a16:creationId xmlns:a16="http://schemas.microsoft.com/office/drawing/2014/main" xmlns="" id="{FC69E11B-9AAC-47C3-9026-41735CDFE288}"/>
              </a:ext>
            </a:extLst>
          </p:cNvPr>
          <p:cNvSpPr/>
          <p:nvPr/>
        </p:nvSpPr>
        <p:spPr>
          <a:xfrm>
            <a:off x="4458661" y="2486274"/>
            <a:ext cx="899605" cy="369332"/>
          </a:xfrm>
          <a:prstGeom prst="rect">
            <a:avLst/>
          </a:prstGeom>
        </p:spPr>
        <p:txBody>
          <a:bodyPr wrap="none">
            <a:spAutoFit/>
          </a:bodyPr>
          <a:lstStyle/>
          <a:p>
            <a:r>
              <a:rPr lang="en-US" altLang="zh-TW" b="1" dirty="0">
                <a:solidFill>
                  <a:srgbClr val="FF0066"/>
                </a:solidFill>
                <a:latin typeface="Segoe Print" panose="02000600000000000000" pitchFamily="2" charset="0"/>
              </a:rPr>
              <a:t>motor</a:t>
            </a:r>
            <a:endParaRPr lang="zh-TW" altLang="en-US" b="1" dirty="0">
              <a:solidFill>
                <a:srgbClr val="FF0066"/>
              </a:solidFill>
              <a:latin typeface="Segoe Print" panose="02000600000000000000" pitchFamily="2" charset="0"/>
            </a:endParaRPr>
          </a:p>
        </p:txBody>
      </p:sp>
      <p:sp>
        <p:nvSpPr>
          <p:cNvPr id="26" name="矩形 25">
            <a:extLst>
              <a:ext uri="{FF2B5EF4-FFF2-40B4-BE49-F238E27FC236}">
                <a16:creationId xmlns:a16="http://schemas.microsoft.com/office/drawing/2014/main" xmlns="" id="{3E911108-BE1F-4770-B2A0-B1A7DC930092}"/>
              </a:ext>
            </a:extLst>
          </p:cNvPr>
          <p:cNvSpPr/>
          <p:nvPr/>
        </p:nvSpPr>
        <p:spPr>
          <a:xfrm>
            <a:off x="5648306" y="2872114"/>
            <a:ext cx="1277914" cy="369332"/>
          </a:xfrm>
          <a:prstGeom prst="rect">
            <a:avLst/>
          </a:prstGeom>
        </p:spPr>
        <p:txBody>
          <a:bodyPr wrap="none">
            <a:spAutoFit/>
          </a:bodyPr>
          <a:lstStyle/>
          <a:p>
            <a:r>
              <a:rPr lang="en-US" altLang="zh-TW" b="1" dirty="0">
                <a:solidFill>
                  <a:srgbClr val="FF0066"/>
                </a:solidFill>
                <a:latin typeface="Segoe Print" panose="02000600000000000000" pitchFamily="2" charset="0"/>
              </a:rPr>
              <a:t>submerge</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a16="http://schemas.microsoft.com/office/drawing/2014/main" xmlns="" id="{3E911108-BE1F-4770-B2A0-B1A7DC930092}"/>
              </a:ext>
            </a:extLst>
          </p:cNvPr>
          <p:cNvSpPr/>
          <p:nvPr/>
        </p:nvSpPr>
        <p:spPr>
          <a:xfrm>
            <a:off x="5771522" y="3569263"/>
            <a:ext cx="779381" cy="369332"/>
          </a:xfrm>
          <a:prstGeom prst="rect">
            <a:avLst/>
          </a:prstGeom>
        </p:spPr>
        <p:txBody>
          <a:bodyPr wrap="none">
            <a:spAutoFit/>
          </a:bodyPr>
          <a:lstStyle/>
          <a:p>
            <a:r>
              <a:rPr lang="en-US" altLang="zh-TW" b="1" dirty="0">
                <a:solidFill>
                  <a:srgbClr val="FF0066"/>
                </a:solidFill>
                <a:latin typeface="Segoe Print" panose="02000600000000000000" pitchFamily="2" charset="0"/>
              </a:rPr>
              <a:t>wake</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19747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A5E56244-0673-4317-A45D-FF8041ECA4A1}"/>
              </a:ext>
            </a:extLst>
          </p:cNvPr>
          <p:cNvSpPr/>
          <p:nvPr/>
        </p:nvSpPr>
        <p:spPr>
          <a:xfrm>
            <a:off x="304909" y="288068"/>
            <a:ext cx="8489132" cy="707886"/>
          </a:xfrm>
          <a:prstGeom prst="rect">
            <a:avLst/>
          </a:prstGeom>
        </p:spPr>
        <p:txBody>
          <a:bodyPr wrap="square">
            <a:spAutoFit/>
          </a:bodyPr>
          <a:lstStyle/>
          <a:p>
            <a:pPr marL="360363" indent="-360363">
              <a:tabLst>
                <a:tab pos="360363" algn="l"/>
              </a:tabLst>
            </a:pPr>
            <a:r>
              <a:rPr lang="en-US" altLang="zh-TW" sz="2000" b="1" dirty="0">
                <a:solidFill>
                  <a:srgbClr val="E60000"/>
                </a:solidFill>
                <a:latin typeface="Calibri" panose="020F0502020204030204" pitchFamily="34" charset="0"/>
                <a:cs typeface="Calibri" panose="020F0502020204030204" pitchFamily="34" charset="0"/>
              </a:rPr>
              <a:t>b</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words in bold and their definitions. The words are used in the video. Complete the sentences in Exercise 2a with the words.</a:t>
            </a:r>
            <a:endParaRPr lang="zh-TW" altLang="en-US" sz="2000" dirty="0">
              <a:latin typeface="Calibri" panose="020F0502020204030204" pitchFamily="34" charset="0"/>
            </a:endParaRPr>
          </a:p>
        </p:txBody>
      </p:sp>
      <p:sp>
        <p:nvSpPr>
          <p:cNvPr id="7" name="文字方塊 6">
            <a:extLst>
              <a:ext uri="{FF2B5EF4-FFF2-40B4-BE49-F238E27FC236}">
                <a16:creationId xmlns:a16="http://schemas.microsoft.com/office/drawing/2014/main" xmlns="" id="{B4A2556C-A9F0-4D04-9908-E65BB9446E2F}"/>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sp>
        <p:nvSpPr>
          <p:cNvPr id="4" name="矩形 3">
            <a:extLst>
              <a:ext uri="{FF2B5EF4-FFF2-40B4-BE49-F238E27FC236}">
                <a16:creationId xmlns:a16="http://schemas.microsoft.com/office/drawing/2014/main" xmlns="" id="{BF3C70E5-C2ED-4583-8EF1-B3DD59CDF2BC}"/>
              </a:ext>
            </a:extLst>
          </p:cNvPr>
          <p:cNvSpPr/>
          <p:nvPr/>
        </p:nvSpPr>
        <p:spPr>
          <a:xfrm>
            <a:off x="677537" y="1155113"/>
            <a:ext cx="8116390" cy="2939266"/>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a:t>
            </a:r>
            <a:r>
              <a:rPr lang="en-US" altLang="zh-TW" sz="2000" b="1" dirty="0">
                <a:latin typeface="Calibri" panose="020F0502020204030204" pitchFamily="34" charset="0"/>
              </a:rPr>
              <a:t>motor</a:t>
            </a:r>
            <a:r>
              <a:rPr lang="en-US" altLang="zh-TW" sz="2000" dirty="0">
                <a:latin typeface="Calibri" panose="020F0502020204030204" pitchFamily="34" charset="0"/>
              </a:rPr>
              <a:t> (n) an engine</a:t>
            </a:r>
          </a:p>
          <a:p>
            <a:pPr marL="363538" indent="-363538">
              <a:spcBef>
                <a:spcPts val="600"/>
              </a:spcBef>
            </a:pPr>
            <a:r>
              <a:rPr lang="en-US" altLang="zh-TW" sz="2000" dirty="0">
                <a:latin typeface="Calibri" panose="020F0502020204030204" pitchFamily="34" charset="0"/>
              </a:rPr>
              <a:t>b 	</a:t>
            </a:r>
            <a:r>
              <a:rPr lang="en-US" altLang="zh-TW" sz="2000" b="1" dirty="0">
                <a:latin typeface="Calibri" panose="020F0502020204030204" pitchFamily="34" charset="0"/>
              </a:rPr>
              <a:t>buoy</a:t>
            </a:r>
            <a:r>
              <a:rPr lang="en-US" altLang="zh-TW" sz="2000" dirty="0">
                <a:latin typeface="Calibri" panose="020F0502020204030204" pitchFamily="34" charset="0"/>
              </a:rPr>
              <a:t> (n) a </a:t>
            </a:r>
            <a:r>
              <a:rPr lang="en-US" altLang="zh-TW" sz="2000" dirty="0" err="1">
                <a:latin typeface="Calibri" panose="020F0502020204030204" pitchFamily="34" charset="0"/>
              </a:rPr>
              <a:t>coloured</a:t>
            </a:r>
            <a:r>
              <a:rPr lang="en-US" altLang="zh-TW" sz="2000" dirty="0">
                <a:latin typeface="Calibri" panose="020F0502020204030204" pitchFamily="34" charset="0"/>
              </a:rPr>
              <a:t> object that floats in water to indicate danger for boats</a:t>
            </a:r>
          </a:p>
          <a:p>
            <a:pPr marL="363538" indent="-363538">
              <a:spcBef>
                <a:spcPts val="600"/>
              </a:spcBef>
            </a:pPr>
            <a:r>
              <a:rPr lang="en-US" altLang="zh-TW" sz="2000" dirty="0">
                <a:latin typeface="Calibri" panose="020F0502020204030204" pitchFamily="34" charset="0"/>
              </a:rPr>
              <a:t>c 	</a:t>
            </a:r>
            <a:r>
              <a:rPr lang="en-US" altLang="zh-TW" sz="2000" b="1" dirty="0">
                <a:latin typeface="Calibri" panose="020F0502020204030204" pitchFamily="34" charset="0"/>
              </a:rPr>
              <a:t>eyewitnesses</a:t>
            </a:r>
            <a:r>
              <a:rPr lang="en-US" altLang="zh-TW" sz="2000" dirty="0">
                <a:latin typeface="Calibri" panose="020F0502020204030204" pitchFamily="34" charset="0"/>
              </a:rPr>
              <a:t> (n) people who see something happen, especially an accident, a crime, etc.</a:t>
            </a:r>
          </a:p>
          <a:p>
            <a:pPr marL="363538" indent="-363538">
              <a:spcBef>
                <a:spcPts val="600"/>
              </a:spcBef>
            </a:pPr>
            <a:r>
              <a:rPr lang="en-US" altLang="zh-TW" sz="2000" dirty="0">
                <a:latin typeface="Calibri" panose="020F0502020204030204" pitchFamily="34" charset="0"/>
              </a:rPr>
              <a:t>d 	</a:t>
            </a:r>
            <a:r>
              <a:rPr lang="en-US" altLang="zh-TW" sz="2000" b="1" dirty="0">
                <a:latin typeface="Calibri" panose="020F0502020204030204" pitchFamily="34" charset="0"/>
              </a:rPr>
              <a:t>hump</a:t>
            </a:r>
            <a:r>
              <a:rPr lang="en-US" altLang="zh-TW" sz="2000" dirty="0">
                <a:latin typeface="Calibri" panose="020F0502020204030204" pitchFamily="34" charset="0"/>
              </a:rPr>
              <a:t> (n) something that has a round shape and that sticks out</a:t>
            </a:r>
          </a:p>
          <a:p>
            <a:pPr marL="363538" indent="-363538">
              <a:spcBef>
                <a:spcPts val="600"/>
              </a:spcBef>
            </a:pPr>
            <a:r>
              <a:rPr lang="en-US" altLang="zh-TW" sz="2000" dirty="0">
                <a:latin typeface="Calibri" panose="020F0502020204030204" pitchFamily="34" charset="0"/>
              </a:rPr>
              <a:t>e </a:t>
            </a:r>
            <a:r>
              <a:rPr lang="en-US" altLang="zh-TW" sz="2000" b="1" dirty="0">
                <a:latin typeface="Calibri" panose="020F0502020204030204" pitchFamily="34" charset="0"/>
              </a:rPr>
              <a:t>	wake </a:t>
            </a:r>
            <a:r>
              <a:rPr lang="en-US" altLang="zh-TW" sz="2000" dirty="0">
                <a:latin typeface="Calibri" panose="020F0502020204030204" pitchFamily="34" charset="0"/>
              </a:rPr>
              <a:t>(n) the waves behind something that moves through water</a:t>
            </a:r>
          </a:p>
          <a:p>
            <a:pPr marL="363538" indent="-363538">
              <a:spcBef>
                <a:spcPts val="600"/>
              </a:spcBef>
            </a:pPr>
            <a:r>
              <a:rPr lang="en-US" altLang="zh-TW" sz="2000" dirty="0">
                <a:latin typeface="Calibri" panose="020F0502020204030204" pitchFamily="34" charset="0"/>
              </a:rPr>
              <a:t>f 	</a:t>
            </a:r>
            <a:r>
              <a:rPr lang="en-US" altLang="zh-TW" sz="2000" b="1" dirty="0">
                <a:latin typeface="Calibri" panose="020F0502020204030204" pitchFamily="34" charset="0"/>
              </a:rPr>
              <a:t>submerge</a:t>
            </a:r>
            <a:r>
              <a:rPr lang="en-US" altLang="zh-TW" sz="2000" dirty="0">
                <a:latin typeface="Calibri" panose="020F0502020204030204" pitchFamily="34" charset="0"/>
              </a:rPr>
              <a:t> (v) to go under the surface of water</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197475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930326"/>
            <a:ext cx="8577834"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dirty="0">
                <a:latin typeface="Calibri" panose="020F0502020204030204" pitchFamily="34" charset="0"/>
                <a:cs typeface="Calibri" panose="020F0502020204030204" pitchFamily="34" charset="0"/>
              </a:rPr>
              <a:t>Work in pairs. Watch the first part of the video (0.00–0.51) with the sound OFF. You will see Bob Iverson explaining something he saw as an eyewitness. What do you think he’s saying to the reporter?</a:t>
            </a:r>
            <a:endParaRPr lang="zh-TW" altLang="en-US" sz="20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While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sp>
        <p:nvSpPr>
          <p:cNvPr id="15" name="矩形 14">
            <a:extLst>
              <a:ext uri="{FF2B5EF4-FFF2-40B4-BE49-F238E27FC236}">
                <a16:creationId xmlns:a16="http://schemas.microsoft.com/office/drawing/2014/main" xmlns="" id="{254F8CF1-C768-4165-B7F9-10E3ED68027D}"/>
              </a:ext>
            </a:extLst>
          </p:cNvPr>
          <p:cNvSpPr/>
          <p:nvPr/>
        </p:nvSpPr>
        <p:spPr>
          <a:xfrm>
            <a:off x="304909" y="2312006"/>
            <a:ext cx="8577834"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video with the sound ON. You will hear three eyewitness reports in total from Bob Iverson, Marjory Neal and Richard Smith. Correct the factual mistakes in the sentences.</a:t>
            </a:r>
            <a:endParaRPr lang="zh-TW" altLang="en-US" sz="2000" dirty="0">
              <a:latin typeface="Calibri" panose="020F0502020204030204" pitchFamily="34" charset="0"/>
              <a:cs typeface="Calibri" panose="020F0502020204030204" pitchFamily="34" charset="0"/>
            </a:endParaRPr>
          </a:p>
        </p:txBody>
      </p:sp>
      <p:sp>
        <p:nvSpPr>
          <p:cNvPr id="17" name="矩形 16">
            <a:extLst>
              <a:ext uri="{FF2B5EF4-FFF2-40B4-BE49-F238E27FC236}">
                <a16:creationId xmlns:a16="http://schemas.microsoft.com/office/drawing/2014/main" xmlns="" id="{3CB1366E-FB89-464C-89AF-D538BB41E3A3}"/>
              </a:ext>
            </a:extLst>
          </p:cNvPr>
          <p:cNvSpPr/>
          <p:nvPr/>
        </p:nvSpPr>
        <p:spPr>
          <a:xfrm>
            <a:off x="742969" y="1947167"/>
            <a:ext cx="2507418" cy="369332"/>
          </a:xfrm>
          <a:prstGeom prst="rect">
            <a:avLst/>
          </a:prstGeom>
        </p:spPr>
        <p:txBody>
          <a:bodyPr wrap="none">
            <a:spAutoFit/>
          </a:bodyPr>
          <a:lstStyle/>
          <a:p>
            <a:r>
              <a:rPr lang="en-US" altLang="zh-TW" b="1" dirty="0">
                <a:solidFill>
                  <a:srgbClr val="FF0066"/>
                </a:solidFill>
                <a:latin typeface="Segoe Print" panose="02000600000000000000" pitchFamily="2" charset="0"/>
              </a:rPr>
              <a:t>Students’ own ideas</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a16="http://schemas.microsoft.com/office/drawing/2014/main" xmlns="" id="{BF6ED7AE-4352-42AB-A9DB-3F29808366DA}"/>
              </a:ext>
            </a:extLst>
          </p:cNvPr>
          <p:cNvSpPr/>
          <p:nvPr/>
        </p:nvSpPr>
        <p:spPr>
          <a:xfrm>
            <a:off x="4846752" y="3383962"/>
            <a:ext cx="4063783" cy="2308324"/>
          </a:xfrm>
          <a:prstGeom prst="rect">
            <a:avLst/>
          </a:prstGeom>
        </p:spPr>
        <p:txBody>
          <a:bodyPr wrap="square">
            <a:spAutoFit/>
          </a:bodyPr>
          <a:lstStyle/>
          <a:p>
            <a:pPr marL="360363" indent="-360363"/>
            <a:r>
              <a:rPr lang="en-US" altLang="zh-TW" dirty="0">
                <a:solidFill>
                  <a:srgbClr val="FF0066"/>
                </a:solidFill>
                <a:latin typeface="Segoe Print" panose="02000600000000000000" pitchFamily="2" charset="0"/>
              </a:rPr>
              <a:t>1 	All three eyewitnesses saw the monster on </a:t>
            </a:r>
            <a:r>
              <a:rPr lang="en-US" altLang="zh-TW" b="1" dirty="0">
                <a:solidFill>
                  <a:srgbClr val="FF0066"/>
                </a:solidFill>
                <a:latin typeface="Segoe Print" panose="02000600000000000000" pitchFamily="2" charset="0"/>
              </a:rPr>
              <a:t>different days</a:t>
            </a:r>
            <a:r>
              <a:rPr lang="en-US" altLang="zh-TW" dirty="0">
                <a:solidFill>
                  <a:srgbClr val="FF0066"/>
                </a:solidFill>
                <a:latin typeface="Segoe Print" panose="02000600000000000000" pitchFamily="2" charset="0"/>
              </a:rPr>
              <a:t>.</a:t>
            </a:r>
          </a:p>
          <a:p>
            <a:pPr marL="360363" indent="-360363"/>
            <a:r>
              <a:rPr lang="en-US" altLang="zh-TW" dirty="0">
                <a:solidFill>
                  <a:srgbClr val="FF0066"/>
                </a:solidFill>
                <a:latin typeface="Segoe Print" panose="02000600000000000000" pitchFamily="2" charset="0"/>
              </a:rPr>
              <a:t>2 	</a:t>
            </a:r>
            <a:r>
              <a:rPr lang="en-US" altLang="zh-TW" b="1" dirty="0">
                <a:solidFill>
                  <a:srgbClr val="FF0066"/>
                </a:solidFill>
                <a:latin typeface="Segoe Print" panose="02000600000000000000" pitchFamily="2" charset="0"/>
              </a:rPr>
              <a:t>Only one </a:t>
            </a:r>
            <a:r>
              <a:rPr lang="en-US" altLang="zh-TW" dirty="0">
                <a:solidFill>
                  <a:srgbClr val="FF0066"/>
                </a:solidFill>
                <a:latin typeface="Segoe Print" panose="02000600000000000000" pitchFamily="2" charset="0"/>
              </a:rPr>
              <a:t>eyewitnesses saw </a:t>
            </a:r>
            <a:r>
              <a:rPr lang="en-US" altLang="zh-TW" b="1" dirty="0">
                <a:solidFill>
                  <a:srgbClr val="FF0066"/>
                </a:solidFill>
                <a:latin typeface="Segoe Print" panose="02000600000000000000" pitchFamily="2" charset="0"/>
              </a:rPr>
              <a:t>three or more </a:t>
            </a:r>
            <a:r>
              <a:rPr lang="en-US" altLang="zh-TW" dirty="0">
                <a:solidFill>
                  <a:srgbClr val="FF0066"/>
                </a:solidFill>
                <a:latin typeface="Segoe Print" panose="02000600000000000000" pitchFamily="2" charset="0"/>
              </a:rPr>
              <a:t>humps.</a:t>
            </a:r>
          </a:p>
          <a:p>
            <a:pPr marL="360363" indent="-360363"/>
            <a:r>
              <a:rPr lang="en-US" altLang="zh-TW" dirty="0">
                <a:solidFill>
                  <a:srgbClr val="FF0066"/>
                </a:solidFill>
                <a:latin typeface="Segoe Print" panose="02000600000000000000" pitchFamily="2" charset="0"/>
              </a:rPr>
              <a:t>3 	All three eyewitnesses were in </a:t>
            </a:r>
            <a:r>
              <a:rPr lang="en-US" altLang="zh-TW" b="1" dirty="0">
                <a:solidFill>
                  <a:srgbClr val="FF0066"/>
                </a:solidFill>
                <a:latin typeface="Segoe Print" panose="02000600000000000000" pitchFamily="2" charset="0"/>
              </a:rPr>
              <a:t>different places.</a:t>
            </a:r>
          </a:p>
          <a:p>
            <a:pPr marL="360363" indent="-360363"/>
            <a:r>
              <a:rPr lang="en-US" altLang="zh-TW" dirty="0">
                <a:solidFill>
                  <a:srgbClr val="FF0066"/>
                </a:solidFill>
                <a:latin typeface="Segoe Print" panose="02000600000000000000" pitchFamily="2" charset="0"/>
              </a:rPr>
              <a:t>4 	</a:t>
            </a:r>
            <a:r>
              <a:rPr lang="en-US" altLang="zh-TW" b="1" dirty="0">
                <a:solidFill>
                  <a:srgbClr val="FF0066"/>
                </a:solidFill>
                <a:latin typeface="Segoe Print" panose="02000600000000000000" pitchFamily="2" charset="0"/>
              </a:rPr>
              <a:t>Only two </a:t>
            </a:r>
            <a:r>
              <a:rPr lang="en-US" altLang="zh-TW" dirty="0">
                <a:solidFill>
                  <a:srgbClr val="FF0066"/>
                </a:solidFill>
                <a:latin typeface="Segoe Print" panose="02000600000000000000" pitchFamily="2" charset="0"/>
              </a:rPr>
              <a:t>eyewitnesses were alone at the time.</a:t>
            </a:r>
            <a:endParaRPr lang="zh-TW" altLang="en-US" dirty="0">
              <a:solidFill>
                <a:srgbClr val="FF0066"/>
              </a:solidFill>
              <a:latin typeface="Segoe Print" panose="02000600000000000000" pitchFamily="2" charset="0"/>
            </a:endParaRPr>
          </a:p>
        </p:txBody>
      </p:sp>
      <p:sp>
        <p:nvSpPr>
          <p:cNvPr id="21" name="矩形 20">
            <a:extLst>
              <a:ext uri="{FF2B5EF4-FFF2-40B4-BE49-F238E27FC236}">
                <a16:creationId xmlns:a16="http://schemas.microsoft.com/office/drawing/2014/main" xmlns="" id="{ED924450-9D5C-4039-A910-E8EB2DF8C859}"/>
              </a:ext>
            </a:extLst>
          </p:cNvPr>
          <p:cNvSpPr/>
          <p:nvPr/>
        </p:nvSpPr>
        <p:spPr>
          <a:xfrm>
            <a:off x="667808" y="3410819"/>
            <a:ext cx="8116389"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All three eyewitnesses …</a:t>
            </a:r>
          </a:p>
          <a:p>
            <a:pPr marL="363538" indent="-363538">
              <a:spcBef>
                <a:spcPts val="600"/>
              </a:spcBef>
            </a:pPr>
            <a:r>
              <a:rPr lang="en-US" altLang="zh-TW" sz="2000" dirty="0">
                <a:latin typeface="Calibri" panose="020F0502020204030204" pitchFamily="34" charset="0"/>
              </a:rPr>
              <a:t>1 	saw the monster on the same day.</a:t>
            </a:r>
          </a:p>
          <a:p>
            <a:pPr marL="363538" indent="-363538">
              <a:spcBef>
                <a:spcPts val="600"/>
              </a:spcBef>
            </a:pPr>
            <a:r>
              <a:rPr lang="en-US" altLang="zh-TW" sz="2000" dirty="0">
                <a:latin typeface="Calibri" panose="020F0502020204030204" pitchFamily="34" charset="0"/>
              </a:rPr>
              <a:t>2 	saw three or more humps.</a:t>
            </a:r>
          </a:p>
          <a:p>
            <a:pPr marL="363538" indent="-363538">
              <a:spcBef>
                <a:spcPts val="600"/>
              </a:spcBef>
            </a:pPr>
            <a:r>
              <a:rPr lang="en-US" altLang="zh-TW" sz="2000" dirty="0">
                <a:latin typeface="Calibri" panose="020F0502020204030204" pitchFamily="34" charset="0"/>
              </a:rPr>
              <a:t>3 	were in exactly the same place.</a:t>
            </a:r>
          </a:p>
          <a:p>
            <a:pPr marL="363538" indent="-363538">
              <a:spcBef>
                <a:spcPts val="600"/>
              </a:spcBef>
            </a:pPr>
            <a:r>
              <a:rPr lang="en-US" altLang="zh-TW" sz="2000" dirty="0">
                <a:latin typeface="Calibri" panose="020F0502020204030204" pitchFamily="34" charset="0"/>
              </a:rPr>
              <a:t>4 	were alone at the time.</a:t>
            </a:r>
            <a:endParaRPr lang="zh-TW" altLang="en-US" sz="2000" dirty="0">
              <a:latin typeface="Calibri" panose="020F0502020204030204" pitchFamily="34" charset="0"/>
            </a:endParaRPr>
          </a:p>
        </p:txBody>
      </p:sp>
      <p:pic>
        <p:nvPicPr>
          <p:cNvPr id="14338" name="Picture 2">
            <a:hlinkClick r:id="rId2" action="ppaction://hlinkfile"/>
          </p:cNvPr>
          <p:cNvPicPr>
            <a:picLocks noChangeAspect="1" noChangeArrowheads="1"/>
          </p:cNvPicPr>
          <p:nvPr/>
        </p:nvPicPr>
        <p:blipFill>
          <a:blip r:embed="rId3" cstate="print"/>
          <a:srcRect/>
          <a:stretch>
            <a:fillRect/>
          </a:stretch>
        </p:blipFill>
        <p:spPr bwMode="auto">
          <a:xfrm>
            <a:off x="5625423" y="1639957"/>
            <a:ext cx="812572" cy="216000"/>
          </a:xfrm>
          <a:prstGeom prst="rect">
            <a:avLst/>
          </a:prstGeom>
          <a:noFill/>
          <a:ln w="9525">
            <a:noFill/>
            <a:miter lim="800000"/>
            <a:headEnd/>
            <a:tailEnd/>
          </a:ln>
        </p:spPr>
      </p:pic>
      <p:pic>
        <p:nvPicPr>
          <p:cNvPr id="22" name="Picture 2">
            <a:hlinkClick r:id="rId2" action="ppaction://hlinkfile"/>
          </p:cNvPr>
          <p:cNvPicPr>
            <a:picLocks noChangeAspect="1" noChangeArrowheads="1"/>
          </p:cNvPicPr>
          <p:nvPr/>
        </p:nvPicPr>
        <p:blipFill>
          <a:blip r:embed="rId3" cstate="print"/>
          <a:srcRect/>
          <a:stretch>
            <a:fillRect/>
          </a:stretch>
        </p:blipFill>
        <p:spPr bwMode="auto">
          <a:xfrm>
            <a:off x="3550190" y="3041188"/>
            <a:ext cx="812574" cy="216000"/>
          </a:xfrm>
          <a:prstGeom prst="rect">
            <a:avLst/>
          </a:prstGeom>
          <a:noFill/>
          <a:ln w="9525">
            <a:noFill/>
            <a:miter lim="800000"/>
            <a:headEnd/>
            <a:tailEnd/>
          </a:ln>
        </p:spPr>
      </p:pic>
    </p:spTree>
    <p:extLst>
      <p:ext uri="{BB962C8B-B14F-4D97-AF65-F5344CB8AC3E}">
        <p14:creationId xmlns:p14="http://schemas.microsoft.com/office/powerpoint/2010/main" xmlns="" val="25559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wipe(left)">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wipe(left)">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wipe(left)">
                                      <p:cBhvr>
                                        <p:cTn id="2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on your own. Watch the video again. Make notes to answer the questions for each speaker.</a:t>
            </a:r>
            <a:endParaRPr lang="zh-TW" altLang="en-US" sz="2000"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sp>
        <p:nvSpPr>
          <p:cNvPr id="5" name="矩形 4">
            <a:extLst>
              <a:ext uri="{FF2B5EF4-FFF2-40B4-BE49-F238E27FC236}">
                <a16:creationId xmlns:a16="http://schemas.microsoft.com/office/drawing/2014/main" xmlns="" id="{FCE432A9-D786-43F8-B236-8D3CFD72F6B6}"/>
              </a:ext>
            </a:extLst>
          </p:cNvPr>
          <p:cNvSpPr/>
          <p:nvPr/>
        </p:nvSpPr>
        <p:spPr>
          <a:xfrm>
            <a:off x="677537" y="1104909"/>
            <a:ext cx="7513152" cy="1477328"/>
          </a:xfrm>
          <a:prstGeom prst="rect">
            <a:avLst/>
          </a:prstGeom>
        </p:spPr>
        <p:txBody>
          <a:bodyPr wrap="square">
            <a:spAutoFit/>
          </a:bodyPr>
          <a:lstStyle/>
          <a:p>
            <a:pPr marL="363538" indent="-363538">
              <a:spcBef>
                <a:spcPts val="400"/>
              </a:spcBef>
            </a:pPr>
            <a:r>
              <a:rPr lang="en-US" altLang="zh-TW" sz="2000" dirty="0">
                <a:latin typeface="Calibri" panose="020F0502020204030204" pitchFamily="34" charset="0"/>
              </a:rPr>
              <a:t>1 	Where was the eyewitness?</a:t>
            </a:r>
          </a:p>
          <a:p>
            <a:pPr marL="363538" indent="-363538">
              <a:spcBef>
                <a:spcPts val="400"/>
              </a:spcBef>
            </a:pPr>
            <a:r>
              <a:rPr lang="en-US" altLang="zh-TW" sz="2000" dirty="0">
                <a:latin typeface="Calibri" panose="020F0502020204030204" pitchFamily="34" charset="0"/>
              </a:rPr>
              <a:t>2 	What were the weather or water conditions like?</a:t>
            </a:r>
          </a:p>
          <a:p>
            <a:pPr marL="363538" indent="-363538">
              <a:spcBef>
                <a:spcPts val="400"/>
              </a:spcBef>
            </a:pPr>
            <a:r>
              <a:rPr lang="en-US" altLang="zh-TW" sz="2000" dirty="0">
                <a:latin typeface="Calibri" panose="020F0502020204030204" pitchFamily="34" charset="0"/>
              </a:rPr>
              <a:t>3 	How far away from the eyewitness was the monster?</a:t>
            </a:r>
          </a:p>
          <a:p>
            <a:pPr marL="363538" indent="-363538">
              <a:spcBef>
                <a:spcPts val="400"/>
              </a:spcBef>
            </a:pPr>
            <a:r>
              <a:rPr lang="en-US" altLang="zh-TW" sz="2000" dirty="0">
                <a:latin typeface="Calibri" panose="020F0502020204030204" pitchFamily="34" charset="0"/>
              </a:rPr>
              <a:t>4 	What did the monster do?</a:t>
            </a:r>
          </a:p>
        </p:txBody>
      </p:sp>
      <p:sp>
        <p:nvSpPr>
          <p:cNvPr id="43" name="矩形 42">
            <a:extLst>
              <a:ext uri="{FF2B5EF4-FFF2-40B4-BE49-F238E27FC236}">
                <a16:creationId xmlns:a16="http://schemas.microsoft.com/office/drawing/2014/main" xmlns="" id="{650F69CA-814A-43CC-B62E-6FA693F63D8A}"/>
              </a:ext>
            </a:extLst>
          </p:cNvPr>
          <p:cNvSpPr/>
          <p:nvPr/>
        </p:nvSpPr>
        <p:spPr>
          <a:xfrm>
            <a:off x="295181" y="2691402"/>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groups of three. Compare your notes. Is there any information still missing? If you need to, watch the video again and check.</a:t>
            </a:r>
            <a:endParaRPr lang="zh-TW" altLang="en-US" sz="2000" dirty="0">
              <a:latin typeface="Calibri" panose="020F0502020204030204" pitchFamily="34" charset="0"/>
              <a:cs typeface="Calibri" panose="020F0502020204030204" pitchFamily="34" charset="0"/>
            </a:endParaRPr>
          </a:p>
        </p:txBody>
      </p:sp>
      <p:sp>
        <p:nvSpPr>
          <p:cNvPr id="49" name="矩形 48">
            <a:extLst>
              <a:ext uri="{FF2B5EF4-FFF2-40B4-BE49-F238E27FC236}">
                <a16:creationId xmlns:a16="http://schemas.microsoft.com/office/drawing/2014/main" xmlns="" id="{5120BDE7-6E08-41D2-B8F9-73CB73316929}"/>
              </a:ext>
            </a:extLst>
          </p:cNvPr>
          <p:cNvSpPr/>
          <p:nvPr/>
        </p:nvSpPr>
        <p:spPr>
          <a:xfrm>
            <a:off x="295181" y="3682525"/>
            <a:ext cx="7075414" cy="2385268"/>
          </a:xfrm>
          <a:prstGeom prst="rect">
            <a:avLst/>
          </a:prstGeom>
        </p:spPr>
        <p:txBody>
          <a:bodyPr wrap="square">
            <a:spAutoFit/>
          </a:bodyPr>
          <a:lstStyle/>
          <a:p>
            <a:r>
              <a:rPr lang="en-US" altLang="zh-TW" sz="1600" b="1" dirty="0">
                <a:solidFill>
                  <a:srgbClr val="FF0066"/>
                </a:solidFill>
                <a:latin typeface="Segoe Print" panose="02000600000000000000" pitchFamily="2" charset="0"/>
              </a:rPr>
              <a:t>Bob Iverson:</a:t>
            </a:r>
          </a:p>
          <a:p>
            <a:pPr marL="360363" indent="-360363"/>
            <a:r>
              <a:rPr lang="en-US" altLang="zh-TW" sz="1600" b="1" dirty="0">
                <a:solidFill>
                  <a:srgbClr val="FF0066"/>
                </a:solidFill>
                <a:latin typeface="Segoe Print" panose="02000600000000000000" pitchFamily="2" charset="0"/>
              </a:rPr>
              <a:t>1 	in his garden looking out over the water</a:t>
            </a:r>
          </a:p>
          <a:p>
            <a:pPr marL="360363" indent="-360363"/>
            <a:r>
              <a:rPr lang="en-US" altLang="zh-TW" sz="1600" b="1" dirty="0">
                <a:solidFill>
                  <a:srgbClr val="FF0066"/>
                </a:solidFill>
                <a:latin typeface="Segoe Print" panose="02000600000000000000" pitchFamily="2" charset="0"/>
              </a:rPr>
              <a:t>2 	calm water, dead flat</a:t>
            </a:r>
          </a:p>
          <a:p>
            <a:pPr marL="360363" indent="-360363"/>
            <a:r>
              <a:rPr lang="en-US" altLang="zh-TW" sz="1600" b="1" dirty="0">
                <a:solidFill>
                  <a:srgbClr val="FF0066"/>
                </a:solidFill>
                <a:latin typeface="Segoe Print" panose="02000600000000000000" pitchFamily="2" charset="0"/>
              </a:rPr>
              <a:t>3 	three hundred yards away</a:t>
            </a:r>
          </a:p>
          <a:p>
            <a:pPr marL="360363" indent="-360363"/>
            <a:r>
              <a:rPr lang="en-US" altLang="zh-TW" sz="1600" b="1" dirty="0">
                <a:solidFill>
                  <a:srgbClr val="FF0066"/>
                </a:solidFill>
                <a:latin typeface="Segoe Print" panose="02000600000000000000" pitchFamily="2" charset="0"/>
              </a:rPr>
              <a:t>4 	it went up, then down, up, then down, and then it was gone</a:t>
            </a:r>
          </a:p>
          <a:p>
            <a:pPr>
              <a:spcBef>
                <a:spcPts val="600"/>
              </a:spcBef>
            </a:pPr>
            <a:r>
              <a:rPr lang="en-US" altLang="zh-TW" sz="1600" b="1" dirty="0">
                <a:solidFill>
                  <a:srgbClr val="FF0066"/>
                </a:solidFill>
                <a:latin typeface="Segoe Print" panose="02000600000000000000" pitchFamily="2" charset="0"/>
              </a:rPr>
              <a:t>Marjory Neal:</a:t>
            </a:r>
          </a:p>
          <a:p>
            <a:pPr marL="360363" indent="-360363"/>
            <a:r>
              <a:rPr lang="en-US" altLang="zh-TW" sz="1600" b="1" dirty="0">
                <a:solidFill>
                  <a:srgbClr val="FF0066"/>
                </a:solidFill>
                <a:latin typeface="Segoe Print" panose="02000600000000000000" pitchFamily="2" charset="0"/>
              </a:rPr>
              <a:t>1 	on her sundeck           2 	no information</a:t>
            </a:r>
          </a:p>
          <a:p>
            <a:pPr marL="360363" indent="-360363"/>
            <a:r>
              <a:rPr lang="en-US" altLang="zh-TW" sz="1600" b="1" dirty="0">
                <a:solidFill>
                  <a:srgbClr val="FF0066"/>
                </a:solidFill>
                <a:latin typeface="Segoe Print" panose="02000600000000000000" pitchFamily="2" charset="0"/>
              </a:rPr>
              <a:t>3 	twenty or thirty feet beyond the mooring buoy</a:t>
            </a:r>
          </a:p>
          <a:p>
            <a:pPr marL="360363" indent="-360363"/>
            <a:r>
              <a:rPr lang="en-US" altLang="zh-TW" sz="1600" b="1" dirty="0">
                <a:solidFill>
                  <a:srgbClr val="FF0066"/>
                </a:solidFill>
                <a:latin typeface="Segoe Print" panose="02000600000000000000" pitchFamily="2" charset="0"/>
              </a:rPr>
              <a:t>4 	went across her view, then went down leaving a massive wake </a:t>
            </a:r>
          </a:p>
        </p:txBody>
      </p:sp>
      <p:sp>
        <p:nvSpPr>
          <p:cNvPr id="50" name="矩形 49">
            <a:extLst>
              <a:ext uri="{FF2B5EF4-FFF2-40B4-BE49-F238E27FC236}">
                <a16:creationId xmlns:a16="http://schemas.microsoft.com/office/drawing/2014/main" xmlns="" id="{D8198AEB-BAEC-4367-8DCA-9A66A06669C7}"/>
              </a:ext>
            </a:extLst>
          </p:cNvPr>
          <p:cNvSpPr/>
          <p:nvPr/>
        </p:nvSpPr>
        <p:spPr>
          <a:xfrm>
            <a:off x="5055458" y="3357439"/>
            <a:ext cx="4030591" cy="1323439"/>
          </a:xfrm>
          <a:prstGeom prst="rect">
            <a:avLst/>
          </a:prstGeom>
        </p:spPr>
        <p:txBody>
          <a:bodyPr wrap="none">
            <a:spAutoFit/>
          </a:bodyPr>
          <a:lstStyle/>
          <a:p>
            <a:r>
              <a:rPr lang="en-US" altLang="zh-TW" sz="1600" b="1" dirty="0">
                <a:solidFill>
                  <a:srgbClr val="FF0066"/>
                </a:solidFill>
                <a:latin typeface="Segoe Print" panose="02000600000000000000" pitchFamily="2" charset="0"/>
              </a:rPr>
              <a:t>Richard Smith:</a:t>
            </a:r>
          </a:p>
          <a:p>
            <a:pPr marL="360363" indent="-360363"/>
            <a:r>
              <a:rPr lang="en-US" altLang="zh-TW" sz="1600" b="1" dirty="0">
                <a:solidFill>
                  <a:srgbClr val="FF0066"/>
                </a:solidFill>
                <a:latin typeface="Segoe Print" panose="02000600000000000000" pitchFamily="2" charset="0"/>
              </a:rPr>
              <a:t>1 	in a boat</a:t>
            </a:r>
          </a:p>
          <a:p>
            <a:pPr marL="360363" indent="-360363"/>
            <a:r>
              <a:rPr lang="en-US" altLang="zh-TW" sz="1600" b="1" dirty="0">
                <a:solidFill>
                  <a:srgbClr val="FF0066"/>
                </a:solidFill>
                <a:latin typeface="Segoe Print" panose="02000600000000000000" pitchFamily="2" charset="0"/>
              </a:rPr>
              <a:t>2 	a nice, clear day</a:t>
            </a:r>
          </a:p>
          <a:p>
            <a:pPr marL="360363" indent="-360363"/>
            <a:r>
              <a:rPr lang="en-US" altLang="zh-TW" sz="1600" b="1" dirty="0">
                <a:solidFill>
                  <a:srgbClr val="FF0066"/>
                </a:solidFill>
                <a:latin typeface="Segoe Print" panose="02000600000000000000" pitchFamily="2" charset="0"/>
              </a:rPr>
              <a:t>3 	very close (‘at point blank range’)</a:t>
            </a:r>
          </a:p>
          <a:p>
            <a:pPr marL="360363" indent="-360363"/>
            <a:r>
              <a:rPr lang="en-US" altLang="zh-TW" sz="1600" b="1" dirty="0">
                <a:solidFill>
                  <a:srgbClr val="FF0066"/>
                </a:solidFill>
                <a:latin typeface="Segoe Print" panose="02000600000000000000" pitchFamily="2" charset="0"/>
              </a:rPr>
              <a:t>4 	disappeared, then came up again</a:t>
            </a:r>
            <a:endParaRPr lang="zh-TW" altLang="en-US" sz="1600" b="1" dirty="0">
              <a:solidFill>
                <a:srgbClr val="FF0066"/>
              </a:solidFill>
              <a:latin typeface="Segoe Print" panose="02000600000000000000" pitchFamily="2" charset="0"/>
            </a:endParaRPr>
          </a:p>
        </p:txBody>
      </p:sp>
      <p:pic>
        <p:nvPicPr>
          <p:cNvPr id="16" name="Picture 2">
            <a:hlinkClick r:id="rId2" action="ppaction://hlinkfile"/>
          </p:cNvPr>
          <p:cNvPicPr>
            <a:picLocks noChangeAspect="1" noChangeArrowheads="1"/>
          </p:cNvPicPr>
          <p:nvPr/>
        </p:nvPicPr>
        <p:blipFill>
          <a:blip r:embed="rId3" cstate="print"/>
          <a:srcRect/>
          <a:stretch>
            <a:fillRect/>
          </a:stretch>
        </p:blipFill>
        <p:spPr bwMode="auto">
          <a:xfrm>
            <a:off x="3667539" y="718776"/>
            <a:ext cx="812570" cy="216000"/>
          </a:xfrm>
          <a:prstGeom prst="rect">
            <a:avLst/>
          </a:prstGeom>
          <a:noFill/>
          <a:ln w="9525">
            <a:noFill/>
            <a:miter lim="800000"/>
            <a:headEnd/>
            <a:tailEnd/>
          </a:ln>
        </p:spPr>
      </p:pic>
    </p:spTree>
    <p:extLst>
      <p:ext uri="{BB962C8B-B14F-4D97-AF65-F5344CB8AC3E}">
        <p14:creationId xmlns:p14="http://schemas.microsoft.com/office/powerpoint/2010/main" xmlns="" val="30285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left)">
                                      <p:cBhvr>
                                        <p:cTn id="7" dur="500"/>
                                        <p:tgtEl>
                                          <p:spTgt spid="4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9">
                                            <p:txEl>
                                              <p:pRg st="1" end="1"/>
                                            </p:txEl>
                                          </p:spTgt>
                                        </p:tgtEl>
                                        <p:attrNameLst>
                                          <p:attrName>style.visibility</p:attrName>
                                        </p:attrNameLst>
                                      </p:cBhvr>
                                      <p:to>
                                        <p:strVal val="visible"/>
                                      </p:to>
                                    </p:set>
                                    <p:animEffect transition="in" filter="wipe(left)">
                                      <p:cBhvr>
                                        <p:cTn id="10" dur="500"/>
                                        <p:tgtEl>
                                          <p:spTgt spid="49">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9">
                                            <p:txEl>
                                              <p:pRg st="2" end="2"/>
                                            </p:txEl>
                                          </p:spTgt>
                                        </p:tgtEl>
                                        <p:attrNameLst>
                                          <p:attrName>style.visibility</p:attrName>
                                        </p:attrNameLst>
                                      </p:cBhvr>
                                      <p:to>
                                        <p:strVal val="visible"/>
                                      </p:to>
                                    </p:set>
                                    <p:animEffect transition="in" filter="wipe(left)">
                                      <p:cBhvr>
                                        <p:cTn id="13" dur="500"/>
                                        <p:tgtEl>
                                          <p:spTgt spid="49">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9">
                                            <p:txEl>
                                              <p:pRg st="3" end="3"/>
                                            </p:txEl>
                                          </p:spTgt>
                                        </p:tgtEl>
                                        <p:attrNameLst>
                                          <p:attrName>style.visibility</p:attrName>
                                        </p:attrNameLst>
                                      </p:cBhvr>
                                      <p:to>
                                        <p:strVal val="visible"/>
                                      </p:to>
                                    </p:set>
                                    <p:animEffect transition="in" filter="wipe(left)">
                                      <p:cBhvr>
                                        <p:cTn id="16" dur="500"/>
                                        <p:tgtEl>
                                          <p:spTgt spid="49">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9">
                                            <p:txEl>
                                              <p:pRg st="4" end="4"/>
                                            </p:txEl>
                                          </p:spTgt>
                                        </p:tgtEl>
                                        <p:attrNameLst>
                                          <p:attrName>style.visibility</p:attrName>
                                        </p:attrNameLst>
                                      </p:cBhvr>
                                      <p:to>
                                        <p:strVal val="visible"/>
                                      </p:to>
                                    </p:set>
                                    <p:animEffect transition="in" filter="wipe(left)">
                                      <p:cBhvr>
                                        <p:cTn id="19" dur="500"/>
                                        <p:tgtEl>
                                          <p:spTgt spid="4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9">
                                            <p:txEl>
                                              <p:pRg st="5" end="5"/>
                                            </p:txEl>
                                          </p:spTgt>
                                        </p:tgtEl>
                                        <p:attrNameLst>
                                          <p:attrName>style.visibility</p:attrName>
                                        </p:attrNameLst>
                                      </p:cBhvr>
                                      <p:to>
                                        <p:strVal val="visible"/>
                                      </p:to>
                                    </p:set>
                                    <p:animEffect transition="in" filter="wipe(left)">
                                      <p:cBhvr>
                                        <p:cTn id="24" dur="500"/>
                                        <p:tgtEl>
                                          <p:spTgt spid="49">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49">
                                            <p:txEl>
                                              <p:pRg st="6" end="6"/>
                                            </p:txEl>
                                          </p:spTgt>
                                        </p:tgtEl>
                                        <p:attrNameLst>
                                          <p:attrName>style.visibility</p:attrName>
                                        </p:attrNameLst>
                                      </p:cBhvr>
                                      <p:to>
                                        <p:strVal val="visible"/>
                                      </p:to>
                                    </p:set>
                                    <p:animEffect transition="in" filter="wipe(left)">
                                      <p:cBhvr>
                                        <p:cTn id="27" dur="500"/>
                                        <p:tgtEl>
                                          <p:spTgt spid="49">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49">
                                            <p:txEl>
                                              <p:pRg st="7" end="7"/>
                                            </p:txEl>
                                          </p:spTgt>
                                        </p:tgtEl>
                                        <p:attrNameLst>
                                          <p:attrName>style.visibility</p:attrName>
                                        </p:attrNameLst>
                                      </p:cBhvr>
                                      <p:to>
                                        <p:strVal val="visible"/>
                                      </p:to>
                                    </p:set>
                                    <p:animEffect transition="in" filter="wipe(left)">
                                      <p:cBhvr>
                                        <p:cTn id="30" dur="500"/>
                                        <p:tgtEl>
                                          <p:spTgt spid="49">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49">
                                            <p:txEl>
                                              <p:pRg st="8" end="8"/>
                                            </p:txEl>
                                          </p:spTgt>
                                        </p:tgtEl>
                                        <p:attrNameLst>
                                          <p:attrName>style.visibility</p:attrName>
                                        </p:attrNameLst>
                                      </p:cBhvr>
                                      <p:to>
                                        <p:strVal val="visible"/>
                                      </p:to>
                                    </p:set>
                                    <p:animEffect transition="in" filter="wipe(left)">
                                      <p:cBhvr>
                                        <p:cTn id="33" dur="500"/>
                                        <p:tgtEl>
                                          <p:spTgt spid="4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wipe(left)">
                                      <p:cBhvr>
                                        <p:cTn id="38" dur="500"/>
                                        <p:tgtEl>
                                          <p:spTgt spid="50">
                                            <p:txEl>
                                              <p:pRg st="0" end="0"/>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50">
                                            <p:txEl>
                                              <p:pRg st="1" end="1"/>
                                            </p:txEl>
                                          </p:spTgt>
                                        </p:tgtEl>
                                        <p:attrNameLst>
                                          <p:attrName>style.visibility</p:attrName>
                                        </p:attrNameLst>
                                      </p:cBhvr>
                                      <p:to>
                                        <p:strVal val="visible"/>
                                      </p:to>
                                    </p:set>
                                    <p:animEffect transition="in" filter="wipe(left)">
                                      <p:cBhvr>
                                        <p:cTn id="41" dur="500"/>
                                        <p:tgtEl>
                                          <p:spTgt spid="50">
                                            <p:txEl>
                                              <p:pRg st="1" end="1"/>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50">
                                            <p:txEl>
                                              <p:pRg st="2" end="2"/>
                                            </p:txEl>
                                          </p:spTgt>
                                        </p:tgtEl>
                                        <p:attrNameLst>
                                          <p:attrName>style.visibility</p:attrName>
                                        </p:attrNameLst>
                                      </p:cBhvr>
                                      <p:to>
                                        <p:strVal val="visible"/>
                                      </p:to>
                                    </p:set>
                                    <p:animEffect transition="in" filter="wipe(left)">
                                      <p:cBhvr>
                                        <p:cTn id="44" dur="500"/>
                                        <p:tgtEl>
                                          <p:spTgt spid="50">
                                            <p:txEl>
                                              <p:pRg st="2" end="2"/>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50">
                                            <p:txEl>
                                              <p:pRg st="3" end="3"/>
                                            </p:txEl>
                                          </p:spTgt>
                                        </p:tgtEl>
                                        <p:attrNameLst>
                                          <p:attrName>style.visibility</p:attrName>
                                        </p:attrNameLst>
                                      </p:cBhvr>
                                      <p:to>
                                        <p:strVal val="visible"/>
                                      </p:to>
                                    </p:set>
                                    <p:animEffect transition="in" filter="wipe(left)">
                                      <p:cBhvr>
                                        <p:cTn id="47" dur="500"/>
                                        <p:tgtEl>
                                          <p:spTgt spid="50">
                                            <p:txEl>
                                              <p:pRg st="3" end="3"/>
                                            </p:txEl>
                                          </p:spTgt>
                                        </p:tgtEl>
                                      </p:cBhvr>
                                    </p:animEffect>
                                  </p:childTnLst>
                                </p:cTn>
                              </p:par>
                              <p:par>
                                <p:cTn id="48" presetID="22" presetClass="entr" presetSubtype="8" fill="hold" nodeType="withEffect">
                                  <p:stCondLst>
                                    <p:cond delay="0"/>
                                  </p:stCondLst>
                                  <p:childTnLst>
                                    <p:set>
                                      <p:cBhvr>
                                        <p:cTn id="49" dur="1" fill="hold">
                                          <p:stCondLst>
                                            <p:cond delay="0"/>
                                          </p:stCondLst>
                                        </p:cTn>
                                        <p:tgtEl>
                                          <p:spTgt spid="50">
                                            <p:txEl>
                                              <p:pRg st="4" end="4"/>
                                            </p:txEl>
                                          </p:spTgt>
                                        </p:tgtEl>
                                        <p:attrNameLst>
                                          <p:attrName>style.visibility</p:attrName>
                                        </p:attrNameLst>
                                      </p:cBhvr>
                                      <p:to>
                                        <p:strVal val="visible"/>
                                      </p:to>
                                    </p:set>
                                    <p:animEffect transition="in" filter="wipe(left)">
                                      <p:cBhvr>
                                        <p:cTn id="50"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xmlns=""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a16="http://schemas.microsoft.com/office/drawing/2014/main" xmlns=""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Encounters with a sea monster</a:t>
            </a:r>
          </a:p>
        </p:txBody>
      </p:sp>
      <p:sp>
        <p:nvSpPr>
          <p:cNvPr id="2" name="矩形 1">
            <a:extLst>
              <a:ext uri="{FF2B5EF4-FFF2-40B4-BE49-F238E27FC236}">
                <a16:creationId xmlns:a16="http://schemas.microsoft.com/office/drawing/2014/main" xmlns="" id="{25E96E61-4891-4FD5-B4B6-DCB2320010F4}"/>
              </a:ext>
            </a:extLst>
          </p:cNvPr>
          <p:cNvSpPr/>
          <p:nvPr/>
        </p:nvSpPr>
        <p:spPr>
          <a:xfrm>
            <a:off x="308448" y="708335"/>
            <a:ext cx="8511944" cy="4947508"/>
          </a:xfrm>
          <a:prstGeom prst="rect">
            <a:avLst/>
          </a:prstGeom>
        </p:spPr>
        <p:txBody>
          <a:bodyPr wrap="square">
            <a:spAutoFit/>
          </a:bodyPr>
          <a:lstStyle/>
          <a:p>
            <a:pPr>
              <a:spcBef>
                <a:spcPts val="300"/>
              </a:spcBef>
            </a:pPr>
            <a:r>
              <a:rPr lang="en-US" altLang="zh-TW" sz="1600" b="1" i="1" dirty="0">
                <a:solidFill>
                  <a:schemeClr val="accent1">
                    <a:lumMod val="75000"/>
                  </a:schemeClr>
                </a:solidFill>
                <a:latin typeface="Calibri" panose="020F0502020204030204" pitchFamily="34" charset="0"/>
              </a:rPr>
              <a:t>Part 1</a:t>
            </a:r>
          </a:p>
          <a:p>
            <a:pPr>
              <a:spcBef>
                <a:spcPts val="300"/>
              </a:spcBef>
            </a:pPr>
            <a:r>
              <a:rPr lang="en-US" altLang="zh-TW" sz="1600" b="1" i="1" dirty="0">
                <a:solidFill>
                  <a:schemeClr val="accent1">
                    <a:lumMod val="75000"/>
                  </a:schemeClr>
                </a:solidFill>
                <a:latin typeface="Calibri" panose="020F0502020204030204" pitchFamily="34" charset="0"/>
              </a:rPr>
              <a:t>0.00–0.51 	Bob Iverson</a:t>
            </a:r>
            <a:r>
              <a:rPr lang="en-US" altLang="zh-TW" sz="1600" dirty="0">
                <a:solidFill>
                  <a:schemeClr val="accent1">
                    <a:lumMod val="75000"/>
                  </a:schemeClr>
                </a:solidFill>
                <a:latin typeface="Calibri" panose="020F0502020204030204" pitchFamily="34" charset="0"/>
              </a:rPr>
              <a:t>  In August of 1997 I was sitting there, just looking out over the water. The water was absolutely dead flat calm, even calmer than it is now. All of a sudden three or four humps came up and then they went down and then they were up and then they were down. That caught my attention. Then I saw it two or three hundred yards up towards the green buoy there and that’s what really made me wonder what it was because of the speed going from that point to that point. And it was gone.</a:t>
            </a:r>
          </a:p>
          <a:p>
            <a:pPr>
              <a:spcBef>
                <a:spcPts val="300"/>
              </a:spcBef>
            </a:pPr>
            <a:endParaRPr lang="en-US" altLang="zh-TW" sz="1600" dirty="0">
              <a:solidFill>
                <a:schemeClr val="accent1">
                  <a:lumMod val="75000"/>
                </a:schemeClr>
              </a:solidFill>
              <a:latin typeface="Calibri" panose="020F0502020204030204" pitchFamily="34" charset="0"/>
            </a:endParaRPr>
          </a:p>
          <a:p>
            <a:pPr>
              <a:spcBef>
                <a:spcPts val="300"/>
              </a:spcBef>
            </a:pPr>
            <a:r>
              <a:rPr lang="en-US" altLang="zh-TW" sz="1600" b="1" i="1" dirty="0">
                <a:solidFill>
                  <a:schemeClr val="accent1">
                    <a:lumMod val="75000"/>
                  </a:schemeClr>
                </a:solidFill>
                <a:latin typeface="Calibri" panose="020F0502020204030204" pitchFamily="34" charset="0"/>
              </a:rPr>
              <a:t>Part 2</a:t>
            </a:r>
          </a:p>
          <a:p>
            <a:pPr>
              <a:spcBef>
                <a:spcPts val="600"/>
              </a:spcBef>
              <a:tabLst>
                <a:tab pos="360363" algn="l"/>
              </a:tabLst>
            </a:pPr>
            <a:r>
              <a:rPr lang="en-US" altLang="zh-TW" sz="1600" b="1" i="1" dirty="0">
                <a:solidFill>
                  <a:schemeClr val="accent1">
                    <a:lumMod val="75000"/>
                  </a:schemeClr>
                </a:solidFill>
                <a:latin typeface="Calibri" panose="020F0502020204030204" pitchFamily="34" charset="0"/>
              </a:rPr>
              <a:t>0.52–0.59 	Narrator  </a:t>
            </a:r>
            <a:r>
              <a:rPr lang="en-US" altLang="zh-TW" sz="1600" dirty="0">
                <a:solidFill>
                  <a:schemeClr val="accent1">
                    <a:lumMod val="75000"/>
                  </a:schemeClr>
                </a:solidFill>
                <a:latin typeface="Calibri" panose="020F0502020204030204" pitchFamily="34" charset="0"/>
              </a:rPr>
              <a:t>Seven</a:t>
            </a:r>
            <a:r>
              <a:rPr lang="en-US" altLang="zh-TW" sz="1600" b="1" i="1" dirty="0">
                <a:solidFill>
                  <a:schemeClr val="accent1">
                    <a:lumMod val="75000"/>
                  </a:schemeClr>
                </a:solidFill>
                <a:latin typeface="Calibri" panose="020F0502020204030204" pitchFamily="34" charset="0"/>
              </a:rPr>
              <a:t> </a:t>
            </a:r>
            <a:r>
              <a:rPr lang="en-US" altLang="zh-TW" sz="1600" dirty="0">
                <a:solidFill>
                  <a:schemeClr val="accent1">
                    <a:lumMod val="75000"/>
                  </a:schemeClr>
                </a:solidFill>
                <a:latin typeface="Calibri" panose="020F0502020204030204" pitchFamily="34" charset="0"/>
              </a:rPr>
              <a:t>years later only seven miles away, another unlikely monster spotter was on her sundeck.</a:t>
            </a:r>
          </a:p>
          <a:p>
            <a:pPr>
              <a:spcBef>
                <a:spcPts val="600"/>
              </a:spcBef>
            </a:pPr>
            <a:r>
              <a:rPr lang="en-US" altLang="zh-TW" sz="1600" b="1" i="1" dirty="0">
                <a:solidFill>
                  <a:schemeClr val="accent1">
                    <a:lumMod val="75000"/>
                  </a:schemeClr>
                </a:solidFill>
                <a:latin typeface="Calibri" panose="020F0502020204030204" pitchFamily="34" charset="0"/>
              </a:rPr>
              <a:t>1.00–1.37 	Marjory Neal  </a:t>
            </a:r>
            <a:r>
              <a:rPr lang="en-US" altLang="zh-TW" sz="1600" dirty="0">
                <a:solidFill>
                  <a:schemeClr val="accent1">
                    <a:lumMod val="75000"/>
                  </a:schemeClr>
                </a:solidFill>
                <a:latin typeface="Calibri" panose="020F0502020204030204" pitchFamily="34" charset="0"/>
              </a:rPr>
              <a:t>It happened, I would say, anywhere between twenty and thirty feet behind the mooring buoy, that’s when I first saw it. It went right across my view and then all of a sudden it went down. But there was nothing else out here and it left this massive wake. </a:t>
            </a:r>
          </a:p>
          <a:p>
            <a:pPr>
              <a:spcBef>
                <a:spcPts val="600"/>
              </a:spcBef>
            </a:pPr>
            <a:r>
              <a:rPr lang="en-US" altLang="zh-TW" sz="1600" dirty="0">
                <a:solidFill>
                  <a:schemeClr val="accent1">
                    <a:lumMod val="75000"/>
                  </a:schemeClr>
                </a:solidFill>
                <a:latin typeface="Calibri" panose="020F0502020204030204" pitchFamily="34" charset="0"/>
              </a:rPr>
              <a:t>I knew I wasn’t dreaming when I saw the wake. It took up the total view that we can see from our deck.</a:t>
            </a:r>
          </a:p>
          <a:p>
            <a:pPr>
              <a:spcBef>
                <a:spcPts val="600"/>
              </a:spcBef>
            </a:pPr>
            <a:r>
              <a:rPr lang="en-US" altLang="zh-TW" sz="1600" b="1" i="1" dirty="0">
                <a:solidFill>
                  <a:schemeClr val="accent1">
                    <a:lumMod val="75000"/>
                  </a:schemeClr>
                </a:solidFill>
                <a:latin typeface="Calibri" panose="020F0502020204030204" pitchFamily="34" charset="0"/>
              </a:rPr>
              <a:t>1.39–1.49 	Narrator </a:t>
            </a:r>
            <a:r>
              <a:rPr lang="en-US" altLang="zh-TW" sz="1600" dirty="0">
                <a:solidFill>
                  <a:schemeClr val="accent1">
                    <a:lumMod val="75000"/>
                  </a:schemeClr>
                </a:solidFill>
                <a:latin typeface="Calibri" panose="020F0502020204030204" pitchFamily="34" charset="0"/>
              </a:rPr>
              <a:t> A few miles east and twenty years before, another encounter. And this time at point blank range.</a:t>
            </a:r>
          </a:p>
        </p:txBody>
      </p:sp>
      <p:pic>
        <p:nvPicPr>
          <p:cNvPr id="6" name="Picture 2">
            <a:hlinkClick r:id="rId2" action="ppaction://hlinkfile"/>
          </p:cNvPr>
          <p:cNvPicPr>
            <a:picLocks noChangeAspect="1" noChangeArrowheads="1"/>
          </p:cNvPicPr>
          <p:nvPr/>
        </p:nvPicPr>
        <p:blipFill>
          <a:blip r:embed="rId3" cstate="print"/>
          <a:srcRect/>
          <a:stretch>
            <a:fillRect/>
          </a:stretch>
        </p:blipFill>
        <p:spPr bwMode="auto">
          <a:xfrm>
            <a:off x="5382233" y="305921"/>
            <a:ext cx="812571" cy="216000"/>
          </a:xfrm>
          <a:prstGeom prst="rect">
            <a:avLst/>
          </a:prstGeom>
          <a:noFill/>
          <a:ln w="9525">
            <a:noFill/>
            <a:miter lim="800000"/>
            <a:headEnd/>
            <a:tailEnd/>
          </a:ln>
        </p:spPr>
      </p:pic>
    </p:spTree>
    <p:extLst>
      <p:ext uri="{BB962C8B-B14F-4D97-AF65-F5344CB8AC3E}">
        <p14:creationId xmlns:p14="http://schemas.microsoft.com/office/powerpoint/2010/main" xmlns=""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xmlns=""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a16="http://schemas.microsoft.com/office/drawing/2014/main" xmlns=""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Encounters with a sea monster</a:t>
            </a:r>
          </a:p>
        </p:txBody>
      </p:sp>
      <p:sp>
        <p:nvSpPr>
          <p:cNvPr id="2" name="矩形 1">
            <a:extLst>
              <a:ext uri="{FF2B5EF4-FFF2-40B4-BE49-F238E27FC236}">
                <a16:creationId xmlns:a16="http://schemas.microsoft.com/office/drawing/2014/main" xmlns="" id="{25E96E61-4891-4FD5-B4B6-DCB2320010F4}"/>
              </a:ext>
            </a:extLst>
          </p:cNvPr>
          <p:cNvSpPr/>
          <p:nvPr/>
        </p:nvSpPr>
        <p:spPr>
          <a:xfrm>
            <a:off x="308448" y="708335"/>
            <a:ext cx="8511944" cy="2215991"/>
          </a:xfrm>
          <a:prstGeom prst="rect">
            <a:avLst/>
          </a:prstGeom>
        </p:spPr>
        <p:txBody>
          <a:bodyPr wrap="square">
            <a:spAutoFit/>
          </a:bodyPr>
          <a:lstStyle/>
          <a:p>
            <a:r>
              <a:rPr lang="en-US" altLang="zh-TW" sz="1600" b="1" i="1" dirty="0">
                <a:solidFill>
                  <a:schemeClr val="accent1">
                    <a:lumMod val="75000"/>
                  </a:schemeClr>
                </a:solidFill>
                <a:latin typeface="Calibri" panose="020F0502020204030204" pitchFamily="34" charset="0"/>
              </a:rPr>
              <a:t>1.50–2.40 	Richard Smith  </a:t>
            </a:r>
            <a:r>
              <a:rPr lang="en-US" altLang="zh-TW" sz="1600" dirty="0">
                <a:solidFill>
                  <a:schemeClr val="accent1">
                    <a:lumMod val="75000"/>
                  </a:schemeClr>
                </a:solidFill>
                <a:latin typeface="Calibri" panose="020F0502020204030204" pitchFamily="34" charset="0"/>
              </a:rPr>
              <a:t>It was March and it was a nice clear day, so I came out here with a friend visiting.</a:t>
            </a:r>
          </a:p>
          <a:p>
            <a:pPr>
              <a:spcBef>
                <a:spcPts val="600"/>
              </a:spcBef>
            </a:pPr>
            <a:r>
              <a:rPr lang="en-US" altLang="zh-TW" sz="1600" dirty="0">
                <a:solidFill>
                  <a:schemeClr val="accent1">
                    <a:lumMod val="75000"/>
                  </a:schemeClr>
                </a:solidFill>
                <a:latin typeface="Calibri" panose="020F0502020204030204" pitchFamily="34" charset="0"/>
              </a:rPr>
              <a:t>As we were going out, there were two humps in the water. So I headed off towards it and it submerged. I judged roughly where it had disappeared, turned the motor off and let it coast towards it. And while we still, while we were moving, it came up again, two humps in the water like tractor </a:t>
            </a:r>
            <a:r>
              <a:rPr lang="en-US" altLang="zh-TW" sz="1600" dirty="0" err="1">
                <a:solidFill>
                  <a:schemeClr val="accent1">
                    <a:lumMod val="75000"/>
                  </a:schemeClr>
                </a:solidFill>
                <a:latin typeface="Calibri" panose="020F0502020204030204" pitchFamily="34" charset="0"/>
              </a:rPr>
              <a:t>tyres</a:t>
            </a:r>
            <a:r>
              <a:rPr lang="en-US" altLang="zh-TW" sz="1600" dirty="0">
                <a:solidFill>
                  <a:schemeClr val="accent1">
                    <a:lumMod val="75000"/>
                  </a:schemeClr>
                </a:solidFill>
                <a:latin typeface="Calibri" panose="020F0502020204030204" pitchFamily="34" charset="0"/>
              </a:rPr>
              <a:t>. We could have touched the thing we were so close.</a:t>
            </a:r>
          </a:p>
          <a:p>
            <a:pPr>
              <a:spcBef>
                <a:spcPts val="600"/>
              </a:spcBef>
            </a:pPr>
            <a:r>
              <a:rPr lang="en-US" altLang="zh-TW" sz="1600" b="1" i="1" dirty="0">
                <a:solidFill>
                  <a:schemeClr val="accent1">
                    <a:lumMod val="75000"/>
                  </a:schemeClr>
                </a:solidFill>
                <a:latin typeface="Calibri" panose="020F0502020204030204" pitchFamily="34" charset="0"/>
              </a:rPr>
              <a:t>2.41–2.53 	Narrator  </a:t>
            </a:r>
            <a:r>
              <a:rPr lang="en-US" altLang="zh-TW" sz="1600" dirty="0">
                <a:solidFill>
                  <a:schemeClr val="accent1">
                    <a:lumMod val="75000"/>
                  </a:schemeClr>
                </a:solidFill>
                <a:latin typeface="Calibri" panose="020F0502020204030204" pitchFamily="34" charset="0"/>
              </a:rPr>
              <a:t>Three upstanding citizens, three remarkable stories. But are there more plausible explanations before we cry Sea Monster?</a:t>
            </a:r>
          </a:p>
        </p:txBody>
      </p:sp>
      <p:pic>
        <p:nvPicPr>
          <p:cNvPr id="6" name="Picture 2">
            <a:hlinkClick r:id="rId2" action="ppaction://hlinkfile"/>
          </p:cNvPr>
          <p:cNvPicPr>
            <a:picLocks noChangeAspect="1" noChangeArrowheads="1"/>
          </p:cNvPicPr>
          <p:nvPr/>
        </p:nvPicPr>
        <p:blipFill>
          <a:blip r:embed="rId3" cstate="print"/>
          <a:srcRect/>
          <a:stretch>
            <a:fillRect/>
          </a:stretch>
        </p:blipFill>
        <p:spPr bwMode="auto">
          <a:xfrm>
            <a:off x="5382232" y="318052"/>
            <a:ext cx="812572" cy="216000"/>
          </a:xfrm>
          <a:prstGeom prst="rect">
            <a:avLst/>
          </a:prstGeom>
          <a:noFill/>
          <a:ln w="9525">
            <a:noFill/>
            <a:miter lim="800000"/>
            <a:headEnd/>
            <a:tailEnd/>
          </a:ln>
        </p:spPr>
      </p:pic>
    </p:spTree>
    <p:extLst>
      <p:ext uri="{BB962C8B-B14F-4D97-AF65-F5344CB8AC3E}">
        <p14:creationId xmlns:p14="http://schemas.microsoft.com/office/powerpoint/2010/main" xmlns=""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After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a16="http://schemas.microsoft.com/office/drawing/2014/main" xmlns="" id="{D1D3F396-A76A-41D7-9F59-25D387522DE3}"/>
              </a:ext>
            </a:extLst>
          </p:cNvPr>
          <p:cNvSpPr/>
          <p:nvPr/>
        </p:nvSpPr>
        <p:spPr>
          <a:xfrm>
            <a:off x="310552" y="924675"/>
            <a:ext cx="8483490"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groups of three. Read what the reporter says at the end of the video. Discuss your ideas for possible explanations.</a:t>
            </a:r>
            <a:endParaRPr lang="zh-TW" altLang="en-US" sz="2000" dirty="0">
              <a:latin typeface="Calibri" panose="020F0502020204030204" pitchFamily="34" charset="0"/>
            </a:endParaRPr>
          </a:p>
        </p:txBody>
      </p:sp>
      <p:sp>
        <p:nvSpPr>
          <p:cNvPr id="7" name="矩形 6">
            <a:extLst>
              <a:ext uri="{FF2B5EF4-FFF2-40B4-BE49-F238E27FC236}">
                <a16:creationId xmlns:a16="http://schemas.microsoft.com/office/drawing/2014/main" xmlns="" id="{3F97F011-453E-4446-A1BE-DCC2127720FC}"/>
              </a:ext>
            </a:extLst>
          </p:cNvPr>
          <p:cNvSpPr/>
          <p:nvPr/>
        </p:nvSpPr>
        <p:spPr>
          <a:xfrm>
            <a:off x="742539" y="1672363"/>
            <a:ext cx="7778891" cy="707886"/>
          </a:xfrm>
          <a:prstGeom prst="rect">
            <a:avLst/>
          </a:prstGeom>
        </p:spPr>
        <p:txBody>
          <a:bodyPr wrap="square">
            <a:spAutoFit/>
          </a:bodyPr>
          <a:lstStyle/>
          <a:p>
            <a:pPr>
              <a:spcBef>
                <a:spcPts val="600"/>
              </a:spcBef>
            </a:pPr>
            <a:r>
              <a:rPr lang="en-US" altLang="zh-TW" sz="2000" dirty="0">
                <a:latin typeface="Calibri" panose="020F0502020204030204" pitchFamily="34" charset="0"/>
              </a:rPr>
              <a:t>‘… three remarkable stories, but are there more plausible explanations before we cry “sea monster”?’</a:t>
            </a:r>
          </a:p>
        </p:txBody>
      </p:sp>
      <p:sp>
        <p:nvSpPr>
          <p:cNvPr id="11" name="矩形 10">
            <a:extLst>
              <a:ext uri="{FF2B5EF4-FFF2-40B4-BE49-F238E27FC236}">
                <a16:creationId xmlns:a16="http://schemas.microsoft.com/office/drawing/2014/main" xmlns="" id="{D1799DF0-601D-46F7-9C2A-5FF8AF210862}"/>
              </a:ext>
            </a:extLst>
          </p:cNvPr>
          <p:cNvSpPr/>
          <p:nvPr/>
        </p:nvSpPr>
        <p:spPr>
          <a:xfrm>
            <a:off x="507071" y="2717251"/>
            <a:ext cx="8286971" cy="2385268"/>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EXAMPLE ANSWERS</a:t>
            </a:r>
          </a:p>
          <a:p>
            <a:pPr>
              <a:spcBef>
                <a:spcPts val="600"/>
              </a:spcBef>
            </a:pPr>
            <a:r>
              <a:rPr lang="en-US" altLang="zh-TW" b="1" dirty="0">
                <a:solidFill>
                  <a:srgbClr val="FF0066"/>
                </a:solidFill>
                <a:latin typeface="Segoe Print" panose="02000600000000000000" pitchFamily="2" charset="0"/>
              </a:rPr>
              <a:t>Plausible explanations for ‘Nessie’: an unusually large eel (long, snake-like fish), the wake of a large bird taking off from the water, a Greenland shark, smaller animals such as otters seen in such a way that they look bigger, misshapen trees in the water, a mirage or optical effect on the water, gases coming from the water, a hoax (there have definitely been hoaxes – perhaps local people have tried to attract tourists by making a hoax Nessie and photographing it)</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2285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sp>
        <p:nvSpPr>
          <p:cNvPr id="9" name="矩形 8">
            <a:extLst>
              <a:ext uri="{FF2B5EF4-FFF2-40B4-BE49-F238E27FC236}">
                <a16:creationId xmlns:a16="http://schemas.microsoft.com/office/drawing/2014/main" xmlns="" id="{ED95DAA3-A7CC-4E22-BB72-CA9F13785BD5}"/>
              </a:ext>
            </a:extLst>
          </p:cNvPr>
          <p:cNvSpPr/>
          <p:nvPr/>
        </p:nvSpPr>
        <p:spPr>
          <a:xfrm>
            <a:off x="304793" y="264787"/>
            <a:ext cx="8489133" cy="400110"/>
          </a:xfrm>
          <a:prstGeom prst="rect">
            <a:avLst/>
          </a:prstGeom>
        </p:spPr>
        <p:txBody>
          <a:bodyPr wrap="square">
            <a:spAutoFit/>
          </a:bodyPr>
          <a:lstStyle/>
          <a:p>
            <a:pPr marL="358775" indent="-358775"/>
            <a:r>
              <a:rPr lang="en-US" altLang="zh-TW" sz="2000" b="1" dirty="0">
                <a:solidFill>
                  <a:srgbClr val="E60000"/>
                </a:solidFill>
                <a:latin typeface="Calibri" panose="020F0502020204030204" pitchFamily="34" charset="0"/>
              </a:rPr>
              <a:t>8 	Vocabulary</a:t>
            </a:r>
            <a:r>
              <a:rPr lang="en-US" altLang="zh-TW" sz="2000" b="1" dirty="0"/>
              <a:t> </a:t>
            </a:r>
            <a:r>
              <a:rPr lang="en-US" altLang="zh-TW" sz="2000" b="1" dirty="0">
                <a:solidFill>
                  <a:srgbClr val="E60000"/>
                </a:solidFill>
                <a:latin typeface="Calibri" panose="020F0502020204030204" pitchFamily="34" charset="0"/>
              </a:rPr>
              <a:t>in context</a:t>
            </a:r>
          </a:p>
        </p:txBody>
      </p:sp>
      <p:sp>
        <p:nvSpPr>
          <p:cNvPr id="13" name="矩形 12">
            <a:extLst>
              <a:ext uri="{FF2B5EF4-FFF2-40B4-BE49-F238E27FC236}">
                <a16:creationId xmlns:a16="http://schemas.microsoft.com/office/drawing/2014/main" xmlns="" id="{254F8CF1-C768-4165-B7F9-10E3ED68027D}"/>
              </a:ext>
            </a:extLst>
          </p:cNvPr>
          <p:cNvSpPr/>
          <p:nvPr/>
        </p:nvSpPr>
        <p:spPr>
          <a:xfrm>
            <a:off x="304909" y="757065"/>
            <a:ext cx="857783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a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Watch the clips from the video. Choose the correct meaning of the words and phrases.</a:t>
            </a:r>
            <a:endParaRPr lang="zh-TW" altLang="en-US" sz="2000" dirty="0">
              <a:latin typeface="Calibri" panose="020F0502020204030204" pitchFamily="34" charset="0"/>
            </a:endParaRPr>
          </a:p>
        </p:txBody>
      </p:sp>
      <p:sp>
        <p:nvSpPr>
          <p:cNvPr id="14" name="矩形 13">
            <a:extLst>
              <a:ext uri="{FF2B5EF4-FFF2-40B4-BE49-F238E27FC236}">
                <a16:creationId xmlns:a16="http://schemas.microsoft.com/office/drawing/2014/main" xmlns="" id="{254F8CF1-C768-4165-B7F9-10E3ED68027D}"/>
              </a:ext>
            </a:extLst>
          </p:cNvPr>
          <p:cNvSpPr/>
          <p:nvPr/>
        </p:nvSpPr>
        <p:spPr>
          <a:xfrm>
            <a:off x="295182" y="1663850"/>
            <a:ext cx="857783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b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Complete the sentences in your own words. Then work in pairs and compare your sentences.</a:t>
            </a:r>
            <a:endParaRPr lang="zh-TW" altLang="en-US" sz="2000" dirty="0">
              <a:latin typeface="Calibri" panose="020F0502020204030204" pitchFamily="34" charset="0"/>
            </a:endParaRPr>
          </a:p>
        </p:txBody>
      </p:sp>
      <p:sp>
        <p:nvSpPr>
          <p:cNvPr id="15" name="矩形 14">
            <a:extLst>
              <a:ext uri="{FF2B5EF4-FFF2-40B4-BE49-F238E27FC236}">
                <a16:creationId xmlns:a16="http://schemas.microsoft.com/office/drawing/2014/main" xmlns="" id="{5A47B730-79AD-40DC-90D2-1F2B9DAE9E40}"/>
              </a:ext>
            </a:extLst>
          </p:cNvPr>
          <p:cNvSpPr/>
          <p:nvPr/>
        </p:nvSpPr>
        <p:spPr>
          <a:xfrm>
            <a:off x="658082" y="2408322"/>
            <a:ext cx="8069856" cy="1554272"/>
          </a:xfrm>
          <a:prstGeom prst="rect">
            <a:avLst/>
          </a:prstGeom>
        </p:spPr>
        <p:txBody>
          <a:bodyPr wrap="square">
            <a:spAutoFit/>
          </a:bodyPr>
          <a:lstStyle/>
          <a:p>
            <a:pPr marL="360363" indent="-360363">
              <a:spcBef>
                <a:spcPts val="600"/>
              </a:spcBef>
            </a:pPr>
            <a:r>
              <a:rPr lang="en-US" altLang="zh-TW" sz="2000" dirty="0">
                <a:latin typeface="Calibri" panose="020F0502020204030204" pitchFamily="34" charset="0"/>
              </a:rPr>
              <a:t>1 	I was on my way to class once when all of a sudden …</a:t>
            </a:r>
          </a:p>
          <a:p>
            <a:pPr marL="360363" indent="-360363">
              <a:spcBef>
                <a:spcPts val="600"/>
              </a:spcBef>
            </a:pPr>
            <a:r>
              <a:rPr lang="en-US" altLang="zh-TW" sz="2000" dirty="0">
                <a:latin typeface="Calibri" panose="020F0502020204030204" pitchFamily="34" charset="0"/>
              </a:rPr>
              <a:t>2 	Sometimes when I watch TV, I wonder …</a:t>
            </a:r>
          </a:p>
          <a:p>
            <a:pPr marL="360363" indent="-360363">
              <a:spcBef>
                <a:spcPts val="600"/>
              </a:spcBef>
            </a:pPr>
            <a:r>
              <a:rPr lang="en-US" altLang="zh-TW" sz="2000" dirty="0">
                <a:latin typeface="Calibri" panose="020F0502020204030204" pitchFamily="34" charset="0"/>
              </a:rPr>
              <a:t>3 	I spend anywhere between … hours studying English each week.</a:t>
            </a:r>
          </a:p>
          <a:p>
            <a:pPr marL="360363" indent="-360363">
              <a:spcBef>
                <a:spcPts val="600"/>
              </a:spcBef>
            </a:pPr>
            <a:r>
              <a:rPr lang="en-US" altLang="zh-TW" sz="2000" dirty="0">
                <a:latin typeface="Calibri" panose="020F0502020204030204" pitchFamily="34" charset="0"/>
              </a:rPr>
              <a:t>4 	A news story about ... caught my attention last week. </a:t>
            </a:r>
            <a:endParaRPr lang="zh-TW" altLang="en-US" sz="2000" dirty="0">
              <a:latin typeface="Calibri" panose="020F0502020204030204" pitchFamily="34" charset="0"/>
            </a:endParaRPr>
          </a:p>
        </p:txBody>
      </p:sp>
      <p:pic>
        <p:nvPicPr>
          <p:cNvPr id="15362" name="Picture 2">
            <a:hlinkClick r:id="rId2" action="ppaction://hlinkfile"/>
          </p:cNvPr>
          <p:cNvPicPr>
            <a:picLocks noChangeAspect="1" noChangeArrowheads="1"/>
          </p:cNvPicPr>
          <p:nvPr/>
        </p:nvPicPr>
        <p:blipFill>
          <a:blip r:embed="rId3" cstate="print"/>
          <a:srcRect/>
          <a:stretch>
            <a:fillRect/>
          </a:stretch>
        </p:blipFill>
        <p:spPr bwMode="auto">
          <a:xfrm>
            <a:off x="1714642" y="1162530"/>
            <a:ext cx="885600" cy="216000"/>
          </a:xfrm>
          <a:prstGeom prst="rect">
            <a:avLst/>
          </a:prstGeom>
          <a:noFill/>
          <a:ln w="9525">
            <a:noFill/>
            <a:miter lim="800000"/>
            <a:headEnd/>
            <a:tailEnd/>
          </a:ln>
        </p:spPr>
      </p:pic>
      <p:sp>
        <p:nvSpPr>
          <p:cNvPr id="11" name="矩形 10">
            <a:extLst>
              <a:ext uri="{FF2B5EF4-FFF2-40B4-BE49-F238E27FC236}">
                <a16:creationId xmlns:a16="http://schemas.microsoft.com/office/drawing/2014/main" xmlns="" id="{5D5BA228-5DF7-45CD-B87F-7B9CA5AD4A84}"/>
              </a:ext>
            </a:extLst>
          </p:cNvPr>
          <p:cNvSpPr/>
          <p:nvPr/>
        </p:nvSpPr>
        <p:spPr>
          <a:xfrm>
            <a:off x="1292087" y="3990720"/>
            <a:ext cx="7435851" cy="2462213"/>
          </a:xfrm>
          <a:prstGeom prst="rect">
            <a:avLst/>
          </a:prstGeom>
        </p:spPr>
        <p:txBody>
          <a:bodyPr wrap="square">
            <a:spAutoFit/>
          </a:bodyPr>
          <a:lstStyle/>
          <a:p>
            <a:pPr>
              <a:spcBef>
                <a:spcPts val="300"/>
              </a:spcBef>
            </a:pPr>
            <a:r>
              <a:rPr lang="en-US" altLang="zh-TW" b="1" dirty="0">
                <a:solidFill>
                  <a:srgbClr val="FF0066"/>
                </a:solidFill>
                <a:latin typeface="Segoe Print" panose="02000600000000000000" pitchFamily="2" charset="0"/>
              </a:rPr>
              <a:t>EXAMPLE ANSWERS</a:t>
            </a:r>
          </a:p>
          <a:p>
            <a:pPr marL="360363" indent="-360363">
              <a:spcBef>
                <a:spcPts val="300"/>
              </a:spcBef>
            </a:pPr>
            <a:r>
              <a:rPr lang="en-US" altLang="zh-TW" b="1" dirty="0">
                <a:solidFill>
                  <a:srgbClr val="FF0066"/>
                </a:solidFill>
                <a:latin typeface="Segoe Print" panose="02000600000000000000" pitchFamily="2" charset="0"/>
              </a:rPr>
              <a:t>1 	I was on my way to class once when all of a sudden </a:t>
            </a:r>
            <a:r>
              <a:rPr lang="en-US" altLang="zh-TW" b="1" i="1" dirty="0">
                <a:solidFill>
                  <a:srgbClr val="FF0066"/>
                </a:solidFill>
                <a:latin typeface="Segoe Print" panose="02000600000000000000" pitchFamily="2" charset="0"/>
              </a:rPr>
              <a:t>it started to rain / I fell over.</a:t>
            </a:r>
          </a:p>
          <a:p>
            <a:pPr marL="360363" indent="-360363">
              <a:spcBef>
                <a:spcPts val="300"/>
              </a:spcBef>
            </a:pPr>
            <a:r>
              <a:rPr lang="en-US" altLang="zh-TW" b="1" dirty="0">
                <a:solidFill>
                  <a:srgbClr val="FF0066"/>
                </a:solidFill>
                <a:latin typeface="Segoe Print" panose="02000600000000000000" pitchFamily="2" charset="0"/>
              </a:rPr>
              <a:t>2 	Sometimes when I watch TV, I wonder </a:t>
            </a:r>
            <a:r>
              <a:rPr lang="en-US" altLang="zh-TW" b="1" i="1" dirty="0">
                <a:solidFill>
                  <a:srgbClr val="FF0066"/>
                </a:solidFill>
                <a:latin typeface="Segoe Print" panose="02000600000000000000" pitchFamily="2" charset="0"/>
              </a:rPr>
              <a:t>what is happening to the world / whether there isn’t anything better to do.</a:t>
            </a:r>
          </a:p>
          <a:p>
            <a:pPr marL="360363" indent="-360363">
              <a:spcBef>
                <a:spcPts val="300"/>
              </a:spcBef>
            </a:pPr>
            <a:r>
              <a:rPr lang="en-US" altLang="zh-TW" b="1" dirty="0">
                <a:solidFill>
                  <a:srgbClr val="FF0066"/>
                </a:solidFill>
                <a:latin typeface="Segoe Print" panose="02000600000000000000" pitchFamily="2" charset="0"/>
              </a:rPr>
              <a:t>3 	I spend anywhere between </a:t>
            </a:r>
            <a:r>
              <a:rPr lang="en-US" altLang="zh-TW" b="1" i="1" dirty="0">
                <a:solidFill>
                  <a:srgbClr val="FF0066"/>
                </a:solidFill>
                <a:latin typeface="Segoe Print" panose="02000600000000000000" pitchFamily="2" charset="0"/>
              </a:rPr>
              <a:t>10 to 12 / 13 to 82 </a:t>
            </a:r>
            <a:r>
              <a:rPr lang="en-US" altLang="zh-TW" b="1" dirty="0">
                <a:solidFill>
                  <a:srgbClr val="FF0066"/>
                </a:solidFill>
                <a:latin typeface="Segoe Print" panose="02000600000000000000" pitchFamily="2" charset="0"/>
              </a:rPr>
              <a:t>hours studying English each week.</a:t>
            </a:r>
          </a:p>
          <a:p>
            <a:pPr marL="360363" indent="-360363">
              <a:spcBef>
                <a:spcPts val="300"/>
              </a:spcBef>
            </a:pPr>
            <a:r>
              <a:rPr lang="en-US" altLang="zh-TW" b="1" dirty="0">
                <a:solidFill>
                  <a:srgbClr val="FF0066"/>
                </a:solidFill>
                <a:latin typeface="Segoe Print" panose="02000600000000000000" pitchFamily="2" charset="0"/>
              </a:rPr>
              <a:t>4 	Students' own ideas</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28749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left)">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xmlns=""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a16="http://schemas.microsoft.com/office/drawing/2014/main" xmlns=""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Encounters with a sea monster</a:t>
            </a:r>
          </a:p>
        </p:txBody>
      </p:sp>
      <p:sp>
        <p:nvSpPr>
          <p:cNvPr id="8" name="矩形 7">
            <a:extLst>
              <a:ext uri="{FF2B5EF4-FFF2-40B4-BE49-F238E27FC236}">
                <a16:creationId xmlns:a16="http://schemas.microsoft.com/office/drawing/2014/main" xmlns="" id="{08B57D5C-51D3-41AC-A989-3AB7EAB11B3A}"/>
              </a:ext>
            </a:extLst>
          </p:cNvPr>
          <p:cNvSpPr/>
          <p:nvPr/>
        </p:nvSpPr>
        <p:spPr>
          <a:xfrm>
            <a:off x="308448" y="717240"/>
            <a:ext cx="8511944" cy="5016758"/>
          </a:xfrm>
          <a:prstGeom prst="rect">
            <a:avLst/>
          </a:prstGeom>
        </p:spPr>
        <p:txBody>
          <a:bodyPr wrap="square">
            <a:spAutoFit/>
          </a:bodyPr>
          <a:lstStyle/>
          <a:p>
            <a:pPr marL="363538" indent="-363538"/>
            <a:r>
              <a:rPr lang="en-US" altLang="zh-TW" sz="1600" b="1" dirty="0">
                <a:solidFill>
                  <a:schemeClr val="accent1">
                    <a:lumMod val="75000"/>
                  </a:schemeClr>
                </a:solidFill>
                <a:latin typeface="Calibri" panose="020F0502020204030204" pitchFamily="34" charset="0"/>
              </a:rPr>
              <a:t>1</a:t>
            </a:r>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All of a sudden</a:t>
            </a:r>
            <a:r>
              <a:rPr lang="en-US" altLang="zh-TW" sz="1600" dirty="0">
                <a:solidFill>
                  <a:schemeClr val="accent1">
                    <a:lumMod val="75000"/>
                  </a:schemeClr>
                </a:solidFill>
                <a:latin typeface="Calibri" panose="020F0502020204030204" pitchFamily="34" charset="0"/>
              </a:rPr>
              <a:t>, these three or four humps came up ...</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at the same time</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slowly and quietly</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a:t>
            </a:r>
            <a:r>
              <a:rPr lang="en-US" altLang="zh-TW" sz="1600" dirty="0">
                <a:solidFill>
                  <a:schemeClr val="accent1">
                    <a:lumMod val="75000"/>
                  </a:schemeClr>
                </a:solidFill>
                <a:latin typeface="Calibri" panose="020F0502020204030204" pitchFamily="34" charset="0"/>
              </a:rPr>
              <a:t>  very quickly, with no warning</a:t>
            </a:r>
          </a:p>
          <a:p>
            <a:pPr marL="363538" indent="-363538"/>
            <a:r>
              <a:rPr lang="en-US" altLang="zh-TW" sz="1600" b="1" dirty="0">
                <a:solidFill>
                  <a:schemeClr val="accent1">
                    <a:lumMod val="75000"/>
                  </a:schemeClr>
                </a:solidFill>
                <a:latin typeface="Calibri" panose="020F0502020204030204" pitchFamily="34" charset="0"/>
              </a:rPr>
              <a:t>2</a:t>
            </a:r>
            <a:r>
              <a:rPr lang="en-US" altLang="zh-TW" sz="1600" dirty="0">
                <a:solidFill>
                  <a:schemeClr val="accent1">
                    <a:lumMod val="75000"/>
                  </a:schemeClr>
                </a:solidFill>
                <a:latin typeface="Calibri" panose="020F0502020204030204" pitchFamily="34" charset="0"/>
              </a:rPr>
              <a:t>	 ... they were up and then they were down. </a:t>
            </a:r>
            <a:r>
              <a:rPr lang="en-US" altLang="zh-TW" sz="1600" b="1" dirty="0">
                <a:solidFill>
                  <a:schemeClr val="accent1">
                    <a:lumMod val="75000"/>
                  </a:schemeClr>
                </a:solidFill>
                <a:latin typeface="Calibri" panose="020F0502020204030204" pitchFamily="34" charset="0"/>
              </a:rPr>
              <a:t>That caught my attention.</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I didn’t understand.</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I noticed it.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 It looked at me.</a:t>
            </a:r>
          </a:p>
          <a:p>
            <a:pPr marL="363538" indent="-363538"/>
            <a:r>
              <a:rPr lang="en-US" altLang="zh-TW" sz="1600" b="1" dirty="0">
                <a:solidFill>
                  <a:schemeClr val="accent1">
                    <a:lumMod val="75000"/>
                  </a:schemeClr>
                </a:solidFill>
                <a:latin typeface="Calibri" panose="020F0502020204030204" pitchFamily="34" charset="0"/>
              </a:rPr>
              <a:t>3 </a:t>
            </a:r>
            <a:r>
              <a:rPr lang="en-US" altLang="zh-TW" sz="1600" dirty="0">
                <a:solidFill>
                  <a:schemeClr val="accent1">
                    <a:lumMod val="75000"/>
                  </a:schemeClr>
                </a:solidFill>
                <a:latin typeface="Calibri" panose="020F0502020204030204" pitchFamily="34" charset="0"/>
              </a:rPr>
              <a:t>	... that’s what really made me </a:t>
            </a:r>
            <a:r>
              <a:rPr lang="en-US" altLang="zh-TW" sz="1600" b="1" dirty="0">
                <a:solidFill>
                  <a:schemeClr val="accent1">
                    <a:lumMod val="75000"/>
                  </a:schemeClr>
                </a:solidFill>
                <a:latin typeface="Calibri" panose="020F0502020204030204" pitchFamily="34" charset="0"/>
              </a:rPr>
              <a:t>wonder what it was </a:t>
            </a:r>
            <a:r>
              <a:rPr lang="en-US" altLang="zh-TW" sz="1600" dirty="0">
                <a:solidFill>
                  <a:schemeClr val="accent1">
                    <a:lumMod val="75000"/>
                  </a:schemeClr>
                </a:solidFill>
                <a:latin typeface="Calibri" panose="020F0502020204030204" pitchFamily="34" charset="0"/>
              </a:rPr>
              <a:t>because of the speed ...</a:t>
            </a:r>
          </a:p>
          <a:p>
            <a:pPr marL="363538" indent="-363538"/>
            <a:r>
              <a:rPr lang="en-US" altLang="zh-TW" sz="1600" b="1" dirty="0">
                <a:solidFill>
                  <a:schemeClr val="accent1">
                    <a:lumMod val="75000"/>
                  </a:schemeClr>
                </a:solidFill>
                <a:latin typeface="Calibri" panose="020F0502020204030204" pitchFamily="34" charset="0"/>
              </a:rPr>
              <a:t>	a  </a:t>
            </a:r>
            <a:r>
              <a:rPr lang="en-US" altLang="zh-TW" sz="1600" dirty="0">
                <a:solidFill>
                  <a:schemeClr val="accent1">
                    <a:lumMod val="75000"/>
                  </a:schemeClr>
                </a:solidFill>
                <a:latin typeface="Calibri" panose="020F0502020204030204" pitchFamily="34" charset="0"/>
              </a:rPr>
              <a:t>believe it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a:t>
            </a:r>
            <a:r>
              <a:rPr lang="en-US" altLang="zh-TW" sz="1600" dirty="0">
                <a:solidFill>
                  <a:schemeClr val="accent1">
                    <a:lumMod val="75000"/>
                  </a:schemeClr>
                </a:solidFill>
                <a:latin typeface="Calibri" panose="020F0502020204030204" pitchFamily="34" charset="0"/>
              </a:rPr>
              <a:t>  identify it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 question it</a:t>
            </a:r>
          </a:p>
          <a:p>
            <a:pPr marL="363538" indent="-363538"/>
            <a:r>
              <a:rPr lang="en-US" altLang="zh-TW" sz="1600" b="1" dirty="0">
                <a:solidFill>
                  <a:schemeClr val="accent1">
                    <a:lumMod val="75000"/>
                  </a:schemeClr>
                </a:solidFill>
                <a:latin typeface="Calibri" panose="020F0502020204030204" pitchFamily="34" charset="0"/>
              </a:rPr>
              <a:t>4 </a:t>
            </a:r>
            <a:r>
              <a:rPr lang="en-US" altLang="zh-TW" sz="1600" dirty="0">
                <a:solidFill>
                  <a:schemeClr val="accent1">
                    <a:lumMod val="75000"/>
                  </a:schemeClr>
                </a:solidFill>
                <a:latin typeface="Calibri" panose="020F0502020204030204" pitchFamily="34" charset="0"/>
              </a:rPr>
              <a:t>	It happened, I would say, </a:t>
            </a:r>
            <a:r>
              <a:rPr lang="en-US" altLang="zh-TW" sz="1600" b="1" dirty="0">
                <a:solidFill>
                  <a:schemeClr val="accent1">
                    <a:lumMod val="75000"/>
                  </a:schemeClr>
                </a:solidFill>
                <a:latin typeface="Calibri" panose="020F0502020204030204" pitchFamily="34" charset="0"/>
              </a:rPr>
              <a:t>anywhere between twenty and thirty feet </a:t>
            </a:r>
            <a:r>
              <a:rPr lang="en-US" altLang="zh-TW" sz="1600" dirty="0">
                <a:solidFill>
                  <a:schemeClr val="accent1">
                    <a:lumMod val="75000"/>
                  </a:schemeClr>
                </a:solidFill>
                <a:latin typeface="Calibri" panose="020F0502020204030204" pitchFamily="34" charset="0"/>
              </a:rPr>
              <a:t>behind the mooring buoy ...</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approximately twenty or thirty</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less than twenty or thirty</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more than twenty or thirty</a:t>
            </a:r>
          </a:p>
          <a:p>
            <a:pPr marL="363538" indent="-363538"/>
            <a:r>
              <a:rPr lang="en-US" altLang="zh-TW" sz="1600" b="1" dirty="0">
                <a:solidFill>
                  <a:schemeClr val="accent1">
                    <a:lumMod val="75000"/>
                  </a:schemeClr>
                </a:solidFill>
                <a:latin typeface="Calibri" panose="020F0502020204030204" pitchFamily="34" charset="0"/>
              </a:rPr>
              <a:t>5 </a:t>
            </a:r>
            <a:r>
              <a:rPr lang="en-US" altLang="zh-TW" sz="1600" dirty="0">
                <a:solidFill>
                  <a:schemeClr val="accent1">
                    <a:lumMod val="75000"/>
                  </a:schemeClr>
                </a:solidFill>
                <a:latin typeface="Calibri" panose="020F0502020204030204" pitchFamily="34" charset="0"/>
              </a:rPr>
              <a:t>	... another encounter. And this time </a:t>
            </a:r>
            <a:r>
              <a:rPr lang="en-US" altLang="zh-TW" sz="1600" b="1" dirty="0">
                <a:solidFill>
                  <a:schemeClr val="accent1">
                    <a:lumMod val="75000"/>
                  </a:schemeClr>
                </a:solidFill>
                <a:latin typeface="Calibri" panose="020F0502020204030204" pitchFamily="34" charset="0"/>
              </a:rPr>
              <a:t>at point blank range</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 </a:t>
            </a:r>
            <a:r>
              <a:rPr lang="en-US" altLang="zh-TW" sz="1600" dirty="0">
                <a:solidFill>
                  <a:schemeClr val="accent1">
                    <a:lumMod val="75000"/>
                  </a:schemeClr>
                </a:solidFill>
                <a:latin typeface="Calibri" panose="020F0502020204030204" pitchFamily="34" charset="0"/>
              </a:rPr>
              <a:t> </a:t>
            </a:r>
            <a:r>
              <a:rPr lang="en-US" altLang="zh-TW" sz="1600" dirty="0" err="1">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long way away</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at an unknown distance</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a:t>
            </a:r>
            <a:r>
              <a:rPr lang="en-US" altLang="zh-TW" sz="1600" dirty="0">
                <a:solidFill>
                  <a:schemeClr val="accent1">
                    <a:lumMod val="75000"/>
                  </a:schemeClr>
                </a:solidFill>
                <a:latin typeface="Calibri" panose="020F0502020204030204" pitchFamily="34" charset="0"/>
              </a:rPr>
              <a:t>  extremely close</a:t>
            </a:r>
            <a:endParaRPr lang="zh-TW" altLang="en-US" sz="1600" dirty="0">
              <a:solidFill>
                <a:schemeClr val="accent1">
                  <a:lumMod val="75000"/>
                </a:schemeClr>
              </a:solidFill>
              <a:latin typeface="Calibri" panose="020F0502020204030204" pitchFamily="34" charset="0"/>
            </a:endParaRPr>
          </a:p>
        </p:txBody>
      </p:sp>
      <p:pic>
        <p:nvPicPr>
          <p:cNvPr id="9" name="Picture 2">
            <a:hlinkClick r:id="rId2" action="ppaction://hlinkfile"/>
          </p:cNvPr>
          <p:cNvPicPr>
            <a:picLocks noChangeAspect="1" noChangeArrowheads="1"/>
          </p:cNvPicPr>
          <p:nvPr/>
        </p:nvPicPr>
        <p:blipFill>
          <a:blip r:embed="rId3" cstate="print"/>
          <a:srcRect/>
          <a:stretch>
            <a:fillRect/>
          </a:stretch>
        </p:blipFill>
        <p:spPr bwMode="auto">
          <a:xfrm>
            <a:off x="5383449" y="324678"/>
            <a:ext cx="885600" cy="216000"/>
          </a:xfrm>
          <a:prstGeom prst="rect">
            <a:avLst/>
          </a:prstGeom>
          <a:noFill/>
          <a:ln w="9525">
            <a:noFill/>
            <a:miter lim="800000"/>
            <a:headEnd/>
            <a:tailEnd/>
          </a:ln>
        </p:spPr>
      </p:pic>
      <p:sp>
        <p:nvSpPr>
          <p:cNvPr id="12" name="矩形 11">
            <a:extLst>
              <a:ext uri="{FF2B5EF4-FFF2-40B4-BE49-F238E27FC236}">
                <a16:creationId xmlns:a16="http://schemas.microsoft.com/office/drawing/2014/main" xmlns="" id="{CB73B3E9-9D0B-4653-A383-F18A7FA2C7F1}"/>
              </a:ext>
            </a:extLst>
          </p:cNvPr>
          <p:cNvSpPr/>
          <p:nvPr/>
        </p:nvSpPr>
        <p:spPr>
          <a:xfrm>
            <a:off x="118113" y="778684"/>
            <a:ext cx="319318" cy="4234493"/>
          </a:xfrm>
          <a:prstGeom prst="rect">
            <a:avLst/>
          </a:prstGeom>
        </p:spPr>
        <p:txBody>
          <a:bodyPr wrap="none">
            <a:spAutoFit/>
          </a:bodyPr>
          <a:lstStyle/>
          <a:p>
            <a:pPr>
              <a:lnSpc>
                <a:spcPts val="1900"/>
              </a:lnSpc>
            </a:pPr>
            <a:r>
              <a:rPr lang="en-US" altLang="zh-TW" b="1" dirty="0">
                <a:solidFill>
                  <a:srgbClr val="FF0066"/>
                </a:solidFill>
                <a:latin typeface="Segoe Print" panose="02000600000000000000" pitchFamily="2" charset="0"/>
              </a:rPr>
              <a:t>c</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b</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c</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a</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c</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74007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wipe(left)">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animEffect transition="in" filter="wipe(left)">
                                      <p:cBhvr>
                                        <p:cTn id="17" dur="500"/>
                                        <p:tgtEl>
                                          <p:spTgt spid="1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12" end="12"/>
                                            </p:txEl>
                                          </p:spTgt>
                                        </p:tgtEl>
                                        <p:attrNameLst>
                                          <p:attrName>style.visibility</p:attrName>
                                        </p:attrNameLst>
                                      </p:cBhvr>
                                      <p:to>
                                        <p:strVal val="visible"/>
                                      </p:to>
                                    </p:set>
                                    <p:animEffect transition="in" filter="wipe(left)">
                                      <p:cBhvr>
                                        <p:cTn id="22" dur="500"/>
                                        <p:tgtEl>
                                          <p:spTgt spid="12">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xEl>
                                              <p:pRg st="16" end="16"/>
                                            </p:txEl>
                                          </p:spTgt>
                                        </p:tgtEl>
                                        <p:attrNameLst>
                                          <p:attrName>style.visibility</p:attrName>
                                        </p:attrNameLst>
                                      </p:cBhvr>
                                      <p:to>
                                        <p:strVal val="visible"/>
                                      </p:to>
                                    </p:set>
                                    <p:animEffect transition="in" filter="wipe(left)">
                                      <p:cBhvr>
                                        <p:cTn id="27" dur="500"/>
                                        <p:tgtEl>
                                          <p:spTgt spid="1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9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Would you believe a friend if they told you a story like the ones in the video? Why? / Why not?</a:t>
            </a:r>
            <a:endParaRPr lang="zh-TW" altLang="en-US" sz="2000" dirty="0">
              <a:latin typeface="Calibri" panose="020F0502020204030204" pitchFamily="34" charset="0"/>
            </a:endParaRPr>
          </a:p>
        </p:txBody>
      </p:sp>
      <p:sp>
        <p:nvSpPr>
          <p:cNvPr id="8" name="文字方塊 7">
            <a:extLst>
              <a:ext uri="{FF2B5EF4-FFF2-40B4-BE49-F238E27FC236}">
                <a16:creationId xmlns:a16="http://schemas.microsoft.com/office/drawing/2014/main" xmlns=""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780836" y="1147851"/>
            <a:ext cx="5376773" cy="1220424"/>
          </a:xfrm>
          <a:prstGeom prst="rect">
            <a:avLst/>
          </a:prstGeom>
          <a:noFill/>
          <a:ln w="9525">
            <a:noFill/>
            <a:miter lim="800000"/>
            <a:headEnd/>
            <a:tailEnd/>
          </a:ln>
        </p:spPr>
      </p:pic>
    </p:spTree>
    <p:extLst>
      <p:ext uri="{BB962C8B-B14F-4D97-AF65-F5344CB8AC3E}">
        <p14:creationId xmlns:p14="http://schemas.microsoft.com/office/powerpoint/2010/main" xmlns="" val="95695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sp>
        <p:nvSpPr>
          <p:cNvPr id="10" name="矩形 9">
            <a:extLst>
              <a:ext uri="{FF2B5EF4-FFF2-40B4-BE49-F238E27FC236}">
                <a16:creationId xmlns:a16="http://schemas.microsoft.com/office/drawing/2014/main" xmlns="" id="{96159642-E0F7-4A42-8ECD-0958CE7ECED5}"/>
              </a:ext>
            </a:extLst>
          </p:cNvPr>
          <p:cNvSpPr/>
          <p:nvPr/>
        </p:nvSpPr>
        <p:spPr>
          <a:xfrm>
            <a:off x="4661460" y="447005"/>
            <a:ext cx="4346620" cy="3554819"/>
          </a:xfrm>
          <a:prstGeom prst="rect">
            <a:avLst/>
          </a:prstGeom>
        </p:spPr>
        <p:txBody>
          <a:bodyPr wrap="square">
            <a:spAutoFit/>
          </a:bodyPr>
          <a:lstStyle/>
          <a:p>
            <a:pPr>
              <a:spcBef>
                <a:spcPts val="600"/>
              </a:spcBef>
            </a:pPr>
            <a:r>
              <a:rPr lang="en-US" altLang="zh-TW" sz="2000" dirty="0">
                <a:latin typeface="Calibri" panose="020F0502020204030204" pitchFamily="34" charset="0"/>
              </a:rPr>
              <a:t>An elderly Georgian woman has accidentally cut through an underground cable and cut off internet services to a whole country, Armenia.</a:t>
            </a:r>
          </a:p>
          <a:p>
            <a:pPr>
              <a:spcBef>
                <a:spcPts val="600"/>
              </a:spcBef>
            </a:pPr>
            <a:r>
              <a:rPr lang="en-US" altLang="zh-TW" sz="2000" dirty="0">
                <a:latin typeface="Calibri" panose="020F0502020204030204" pitchFamily="34" charset="0"/>
              </a:rPr>
              <a:t>The woman, 75, was digging for metal near the Georgian capital Tbilisi and her spade damaged the cable. Unfortunately, Georgia provides 90 per cent of Armenia’s internet. Unfortunately, Georgia provides 90 per cent of Armenia’s internet. Web users </a:t>
            </a:r>
            <a:endParaRPr lang="en-US" altLang="zh-TW" sz="2000" b="1" dirty="0">
              <a:latin typeface="Calibri" panose="020F0502020204030204" pitchFamily="34" charset="0"/>
            </a:endParaRPr>
          </a:p>
        </p:txBody>
      </p:sp>
      <p:sp>
        <p:nvSpPr>
          <p:cNvPr id="6" name="矩形 5">
            <a:extLst>
              <a:ext uri="{FF2B5EF4-FFF2-40B4-BE49-F238E27FC236}">
                <a16:creationId xmlns:a16="http://schemas.microsoft.com/office/drawing/2014/main" xmlns="" id="{E859F20C-F5E1-4B39-9F14-6C309929D114}"/>
              </a:ext>
            </a:extLst>
          </p:cNvPr>
          <p:cNvSpPr/>
          <p:nvPr/>
        </p:nvSpPr>
        <p:spPr>
          <a:xfrm>
            <a:off x="240699" y="3901275"/>
            <a:ext cx="8662602" cy="2246769"/>
          </a:xfrm>
          <a:prstGeom prst="rect">
            <a:avLst/>
          </a:prstGeom>
        </p:spPr>
        <p:txBody>
          <a:bodyPr wrap="square">
            <a:spAutoFit/>
          </a:bodyPr>
          <a:lstStyle/>
          <a:p>
            <a:r>
              <a:rPr lang="en-US" altLang="zh-TW" sz="2000" dirty="0">
                <a:latin typeface="Calibri" panose="020F0502020204030204" pitchFamily="34" charset="0"/>
              </a:rPr>
              <a:t>in the nation of 3.2 million people were left with no internet for up to five hours. Large parts of Georgia and some areas of Azerbaijan were also temporarily affected. The damage was discovered by an automatic system and a security team immediately went to the place where the cable was cut. The cable is protected, but apparently landslides or heavy rain may have left it exposed on the surface. The woman, called ‘the spade-hacker’ by local newspapers, was arrested for damaging property. She may have to spend up to three years in prison.</a:t>
            </a:r>
            <a:endParaRPr lang="zh-TW" altLang="en-US" sz="2000" dirty="0">
              <a:latin typeface="Calibri" panose="020F0502020204030204" pitchFamily="34" charset="0"/>
            </a:endParaRPr>
          </a:p>
        </p:txBody>
      </p:sp>
      <p:pic>
        <p:nvPicPr>
          <p:cNvPr id="3" name="圖片 2">
            <a:extLst>
              <a:ext uri="{FF2B5EF4-FFF2-40B4-BE49-F238E27FC236}">
                <a16:creationId xmlns:a16="http://schemas.microsoft.com/office/drawing/2014/main" xmlns="" id="{85BF4F84-7683-4C2F-935B-BF03899C444E}"/>
              </a:ext>
            </a:extLst>
          </p:cNvPr>
          <p:cNvPicPr>
            <a:picLocks noChangeAspect="1"/>
          </p:cNvPicPr>
          <p:nvPr/>
        </p:nvPicPr>
        <p:blipFill>
          <a:blip r:embed="rId2" cstate="print"/>
          <a:stretch>
            <a:fillRect/>
          </a:stretch>
        </p:blipFill>
        <p:spPr>
          <a:xfrm>
            <a:off x="0" y="169163"/>
            <a:ext cx="4585174" cy="3606265"/>
          </a:xfrm>
          <a:prstGeom prst="rect">
            <a:avLst/>
          </a:prstGeom>
        </p:spPr>
      </p:pic>
    </p:spTree>
    <p:extLst>
      <p:ext uri="{BB962C8B-B14F-4D97-AF65-F5344CB8AC3E}">
        <p14:creationId xmlns:p14="http://schemas.microsoft.com/office/powerpoint/2010/main" xmlns="" val="3578662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5" y="71931"/>
            <a:ext cx="7936789" cy="1692771"/>
          </a:xfrm>
          <a:prstGeom prst="rect">
            <a:avLst/>
          </a:prstGeom>
        </p:spPr>
        <p:txBody>
          <a:bodyPr wrap="square">
            <a:spAutoFit/>
          </a:bodyPr>
          <a:lstStyle/>
          <a:p>
            <a:pPr marL="2016000" indent="-2016000"/>
            <a:r>
              <a:rPr lang="en-US" altLang="zh-TW" sz="5200" b="1" dirty="0">
                <a:solidFill>
                  <a:srgbClr val="E60000"/>
                </a:solidFill>
                <a:latin typeface="Calibri" panose="020F0502020204030204" pitchFamily="34" charset="0"/>
                <a:cs typeface="Calibri" panose="020F0502020204030204" pitchFamily="34" charset="0"/>
              </a:rPr>
              <a:t>UNIT 6</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REVIEW AND </a:t>
            </a:r>
            <a:r>
              <a:rPr lang="en-US" altLang="zh-TW" sz="5200" dirty="0">
                <a:solidFill>
                  <a:srgbClr val="E60000"/>
                </a:solidFill>
                <a:latin typeface="Calibri" panose="020F0502020204030204" pitchFamily="34" charset="0"/>
                <a:cs typeface="Calibri" panose="020F0502020204030204" pitchFamily="34" charset="0"/>
              </a:rPr>
              <a:t>M</a:t>
            </a:r>
            <a:r>
              <a:rPr lang="en-US" altLang="zh-TW" sz="5200" dirty="0">
                <a:latin typeface="Calibri" panose="020F0502020204030204" pitchFamily="34" charset="0"/>
                <a:cs typeface="Calibri" panose="020F0502020204030204" pitchFamily="34" charset="0"/>
              </a:rPr>
              <a:t>EMORY </a:t>
            </a:r>
            <a:r>
              <a:rPr lang="en-US" altLang="zh-TW" sz="5200" dirty="0">
                <a:solidFill>
                  <a:srgbClr val="E60000"/>
                </a:solidFill>
                <a:latin typeface="Calibri" panose="020F0502020204030204" pitchFamily="34" charset="0"/>
                <a:cs typeface="Calibri" panose="020F0502020204030204" pitchFamily="34" charset="0"/>
              </a:rPr>
              <a:t>B</a:t>
            </a:r>
            <a:r>
              <a:rPr lang="en-US" altLang="zh-TW" sz="5200" dirty="0">
                <a:latin typeface="Calibri" panose="020F0502020204030204" pitchFamily="34" charset="0"/>
                <a:cs typeface="Calibri" panose="020F0502020204030204" pitchFamily="34" charset="0"/>
              </a:rPr>
              <a:t>OOSTER</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U6 Review-p. 80</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3" y="2311461"/>
            <a:ext cx="8489029"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Choose the correct options in the text about Stonehenge.</a:t>
            </a:r>
            <a:endParaRPr lang="zh-TW" altLang="en-US" sz="2000" dirty="0">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641149"/>
            <a:ext cx="8489029"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Grammar</a:t>
            </a:r>
            <a:endParaRPr lang="zh-TW" altLang="en-US" sz="3200" dirty="0">
              <a:solidFill>
                <a:srgbClr val="E60000"/>
              </a:solidFill>
              <a:latin typeface="Calibri" panose="020F0502020204030204" pitchFamily="34" charset="0"/>
            </a:endParaRPr>
          </a:p>
        </p:txBody>
      </p:sp>
      <p:sp>
        <p:nvSpPr>
          <p:cNvPr id="6" name="矩形 5">
            <a:extLst>
              <a:ext uri="{FF2B5EF4-FFF2-40B4-BE49-F238E27FC236}">
                <a16:creationId xmlns:a16="http://schemas.microsoft.com/office/drawing/2014/main" xmlns="" id="{55FEFEB7-8E34-4939-8D3E-FD16A51968B9}"/>
              </a:ext>
            </a:extLst>
          </p:cNvPr>
          <p:cNvSpPr/>
          <p:nvPr/>
        </p:nvSpPr>
        <p:spPr>
          <a:xfrm>
            <a:off x="679851" y="2776722"/>
            <a:ext cx="8126534" cy="2246769"/>
          </a:xfrm>
          <a:prstGeom prst="rect">
            <a:avLst/>
          </a:prstGeom>
        </p:spPr>
        <p:txBody>
          <a:bodyPr wrap="square">
            <a:spAutoFit/>
          </a:bodyPr>
          <a:lstStyle/>
          <a:p>
            <a:pPr>
              <a:tabLst>
                <a:tab pos="363538" algn="l"/>
              </a:tabLst>
            </a:pPr>
            <a:r>
              <a:rPr lang="en-US" altLang="zh-TW" sz="2000" dirty="0">
                <a:latin typeface="Calibri" panose="020F0502020204030204" pitchFamily="34" charset="0"/>
              </a:rPr>
              <a:t>Stonehenge dates from 3–4,000 years ago. Although there 1 </a:t>
            </a:r>
            <a:r>
              <a:rPr lang="en-US" altLang="zh-TW" sz="2000" i="1" dirty="0">
                <a:latin typeface="Calibri" panose="020F0502020204030204" pitchFamily="34" charset="0"/>
              </a:rPr>
              <a:t>are / might be </a:t>
            </a:r>
            <a:r>
              <a:rPr lang="en-US" altLang="zh-TW" sz="2000" dirty="0">
                <a:latin typeface="Calibri" panose="020F0502020204030204" pitchFamily="34" charset="0"/>
              </a:rPr>
              <a:t>no written records from that period, some people think Stonehenge 2 </a:t>
            </a:r>
            <a:r>
              <a:rPr lang="en-US" altLang="zh-TW" sz="2000" i="1" dirty="0">
                <a:latin typeface="Calibri" panose="020F0502020204030204" pitchFamily="34" charset="0"/>
              </a:rPr>
              <a:t>can’t have / might have </a:t>
            </a:r>
            <a:r>
              <a:rPr lang="en-US" altLang="zh-TW" sz="2000" dirty="0">
                <a:latin typeface="Calibri" panose="020F0502020204030204" pitchFamily="34" charset="0"/>
              </a:rPr>
              <a:t>been part of King Arthur’s court. Others say invaders from Denmark 3 </a:t>
            </a:r>
            <a:r>
              <a:rPr lang="en-US" altLang="zh-TW" sz="2000" i="1" dirty="0">
                <a:latin typeface="Calibri" panose="020F0502020204030204" pitchFamily="34" charset="0"/>
              </a:rPr>
              <a:t>couldn’t have / could have </a:t>
            </a:r>
            <a:r>
              <a:rPr lang="en-US" altLang="zh-TW" sz="2000" dirty="0">
                <a:latin typeface="Calibri" panose="020F0502020204030204" pitchFamily="34" charset="0"/>
              </a:rPr>
              <a:t>built it or it 4 </a:t>
            </a:r>
            <a:r>
              <a:rPr lang="en-US" altLang="zh-TW" sz="2000" i="1" dirty="0">
                <a:latin typeface="Calibri" panose="020F0502020204030204" pitchFamily="34" charset="0"/>
              </a:rPr>
              <a:t>can / could </a:t>
            </a:r>
            <a:r>
              <a:rPr lang="en-US" altLang="zh-TW" sz="2000" dirty="0">
                <a:latin typeface="Calibri" panose="020F0502020204030204" pitchFamily="34" charset="0"/>
              </a:rPr>
              <a:t>be the ruins of a Roman building. The larger stones weigh 25 tons and they come from about 30 </a:t>
            </a:r>
            <a:r>
              <a:rPr lang="en-US" altLang="zh-TW" sz="2000" dirty="0" err="1">
                <a:latin typeface="Calibri" panose="020F0502020204030204" pitchFamily="34" charset="0"/>
              </a:rPr>
              <a:t>kilometres</a:t>
            </a:r>
            <a:r>
              <a:rPr lang="en-US" altLang="zh-TW" sz="2000" dirty="0">
                <a:latin typeface="Calibri" panose="020F0502020204030204" pitchFamily="34" charset="0"/>
              </a:rPr>
              <a:t> away from the site. The smaller stones originate from Wales, 230 </a:t>
            </a:r>
            <a:r>
              <a:rPr lang="en-US" altLang="zh-TW" sz="2000" dirty="0" err="1">
                <a:latin typeface="Calibri" panose="020F0502020204030204" pitchFamily="34" charset="0"/>
              </a:rPr>
              <a:t>kilometres</a:t>
            </a:r>
            <a:r>
              <a:rPr lang="en-US" altLang="zh-TW" sz="2000" dirty="0">
                <a:latin typeface="Calibri" panose="020F0502020204030204" pitchFamily="34" charset="0"/>
              </a:rPr>
              <a:t> away.</a:t>
            </a:r>
          </a:p>
        </p:txBody>
      </p:sp>
      <p:sp>
        <p:nvSpPr>
          <p:cNvPr id="14" name="矩形: 圓角 7">
            <a:extLst>
              <a:ext uri="{FF2B5EF4-FFF2-40B4-BE49-F238E27FC236}">
                <a16:creationId xmlns:a16="http://schemas.microsoft.com/office/drawing/2014/main" xmlns="" id="{CF358D08-F463-4042-9B67-242117644AA8}"/>
              </a:ext>
            </a:extLst>
          </p:cNvPr>
          <p:cNvSpPr/>
          <p:nvPr/>
        </p:nvSpPr>
        <p:spPr>
          <a:xfrm>
            <a:off x="6966215" y="2855831"/>
            <a:ext cx="465717"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18" name="矩形: 圓角 7">
            <a:extLst>
              <a:ext uri="{FF2B5EF4-FFF2-40B4-BE49-F238E27FC236}">
                <a16:creationId xmlns:a16="http://schemas.microsoft.com/office/drawing/2014/main" xmlns="" id="{CF358D08-F463-4042-9B67-242117644AA8}"/>
              </a:ext>
            </a:extLst>
          </p:cNvPr>
          <p:cNvSpPr/>
          <p:nvPr/>
        </p:nvSpPr>
        <p:spPr>
          <a:xfrm>
            <a:off x="1440903" y="3468673"/>
            <a:ext cx="1214747"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19" name="矩形: 圓角 7">
            <a:extLst>
              <a:ext uri="{FF2B5EF4-FFF2-40B4-BE49-F238E27FC236}">
                <a16:creationId xmlns:a16="http://schemas.microsoft.com/office/drawing/2014/main" xmlns="" id="{CF358D08-F463-4042-9B67-242117644AA8}"/>
              </a:ext>
            </a:extLst>
          </p:cNvPr>
          <p:cNvSpPr/>
          <p:nvPr/>
        </p:nvSpPr>
        <p:spPr>
          <a:xfrm>
            <a:off x="3509898" y="3760503"/>
            <a:ext cx="1188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4" name="矩形: 圓角 7">
            <a:extLst>
              <a:ext uri="{FF2B5EF4-FFF2-40B4-BE49-F238E27FC236}">
                <a16:creationId xmlns:a16="http://schemas.microsoft.com/office/drawing/2014/main" xmlns="" id="{CF358D08-F463-4042-9B67-242117644AA8}"/>
              </a:ext>
            </a:extLst>
          </p:cNvPr>
          <p:cNvSpPr/>
          <p:nvPr/>
        </p:nvSpPr>
        <p:spPr>
          <a:xfrm>
            <a:off x="6635474" y="3760502"/>
            <a:ext cx="669998"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pic>
        <p:nvPicPr>
          <p:cNvPr id="17410" name="Picture 2"/>
          <p:cNvPicPr>
            <a:picLocks noChangeAspect="1" noChangeArrowheads="1"/>
          </p:cNvPicPr>
          <p:nvPr/>
        </p:nvPicPr>
        <p:blipFill>
          <a:blip r:embed="rId3" cstate="print"/>
          <a:srcRect/>
          <a:stretch>
            <a:fillRect/>
          </a:stretch>
        </p:blipFill>
        <p:spPr bwMode="auto">
          <a:xfrm>
            <a:off x="5263647" y="4697695"/>
            <a:ext cx="2499406" cy="1635011"/>
          </a:xfrm>
          <a:prstGeom prst="rect">
            <a:avLst/>
          </a:prstGeom>
          <a:noFill/>
          <a:ln w="9525">
            <a:noFill/>
            <a:miter lim="800000"/>
            <a:headEnd/>
            <a:tailEnd/>
          </a:ln>
        </p:spPr>
      </p:pic>
    </p:spTree>
    <p:extLst>
      <p:ext uri="{BB962C8B-B14F-4D97-AF65-F5344CB8AC3E}">
        <p14:creationId xmlns:p14="http://schemas.microsoft.com/office/powerpoint/2010/main" xmlns="" val="7895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275726" y="3074906"/>
            <a:ext cx="8489135"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Answer the questions about the text in Exercise 1.</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U6 Review-p. 80</a:t>
            </a:r>
            <a:endParaRPr lang="zh-TW" altLang="en-US" sz="1200" b="1" dirty="0">
              <a:solidFill>
                <a:schemeClr val="tx1">
                  <a:lumMod val="50000"/>
                  <a:lumOff val="50000"/>
                </a:schemeClr>
              </a:solidFill>
              <a:latin typeface="Calibri" panose="020F0502020204030204" pitchFamily="34" charset="0"/>
            </a:endParaRPr>
          </a:p>
        </p:txBody>
      </p:sp>
      <p:sp>
        <p:nvSpPr>
          <p:cNvPr id="3" name="矩形 2">
            <a:extLst>
              <a:ext uri="{FF2B5EF4-FFF2-40B4-BE49-F238E27FC236}">
                <a16:creationId xmlns:a16="http://schemas.microsoft.com/office/drawing/2014/main" xmlns="" id="{235120DF-4B58-4E89-93F7-B76C4CBDBDCE}"/>
              </a:ext>
            </a:extLst>
          </p:cNvPr>
          <p:cNvSpPr/>
          <p:nvPr/>
        </p:nvSpPr>
        <p:spPr>
          <a:xfrm>
            <a:off x="671688" y="3583244"/>
            <a:ext cx="8122355" cy="1169551"/>
          </a:xfrm>
          <a:prstGeom prst="rect">
            <a:avLst/>
          </a:prstGeom>
        </p:spPr>
        <p:txBody>
          <a:bodyPr wrap="square">
            <a:spAutoFit/>
          </a:bodyPr>
          <a:lstStyle/>
          <a:p>
            <a:pPr marL="360000" indent="-360000">
              <a:spcBef>
                <a:spcPts val="600"/>
              </a:spcBef>
            </a:pPr>
            <a:r>
              <a:rPr lang="en-US" altLang="zh-TW" sz="2000" dirty="0">
                <a:latin typeface="Calibri" panose="020F0502020204030204" pitchFamily="34" charset="0"/>
              </a:rPr>
              <a:t>1 	What are three theories about the origins of Stonehenge?</a:t>
            </a:r>
          </a:p>
          <a:p>
            <a:pPr marL="360000" indent="-360000">
              <a:spcBef>
                <a:spcPts val="600"/>
              </a:spcBef>
            </a:pPr>
            <a:r>
              <a:rPr lang="en-US" altLang="zh-TW" sz="2000" dirty="0">
                <a:latin typeface="Calibri" panose="020F0502020204030204" pitchFamily="34" charset="0"/>
              </a:rPr>
              <a:t>2 	What is known about the stones?</a:t>
            </a:r>
          </a:p>
          <a:p>
            <a:pPr marL="360000" indent="-360000">
              <a:spcBef>
                <a:spcPts val="600"/>
              </a:spcBef>
            </a:pPr>
            <a:r>
              <a:rPr lang="en-US" altLang="zh-TW" sz="2000" dirty="0">
                <a:latin typeface="Calibri" panose="020F0502020204030204" pitchFamily="34" charset="0"/>
              </a:rPr>
              <a:t>3 	What are three theories about the purpose of Stonehenge?</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0994BFFE-8188-4436-A4CF-A84C8714CCE0}"/>
              </a:ext>
            </a:extLst>
          </p:cNvPr>
          <p:cNvSpPr/>
          <p:nvPr/>
        </p:nvSpPr>
        <p:spPr>
          <a:xfrm>
            <a:off x="689579" y="416764"/>
            <a:ext cx="8126534" cy="2246769"/>
          </a:xfrm>
          <a:prstGeom prst="rect">
            <a:avLst/>
          </a:prstGeom>
        </p:spPr>
        <p:txBody>
          <a:bodyPr wrap="square">
            <a:spAutoFit/>
          </a:bodyPr>
          <a:lstStyle/>
          <a:p>
            <a:r>
              <a:rPr lang="en-US" altLang="zh-TW" sz="2000" dirty="0">
                <a:latin typeface="Calibri" panose="020F0502020204030204" pitchFamily="34" charset="0"/>
              </a:rPr>
              <a:t>Stonehenge 5 </a:t>
            </a:r>
            <a:r>
              <a:rPr lang="en-US" altLang="zh-TW" sz="2000" i="1" dirty="0">
                <a:latin typeface="Calibri" panose="020F0502020204030204" pitchFamily="34" charset="0"/>
              </a:rPr>
              <a:t>is / may be </a:t>
            </a:r>
            <a:r>
              <a:rPr lang="en-US" altLang="zh-TW" sz="2000" dirty="0">
                <a:latin typeface="Calibri" panose="020F0502020204030204" pitchFamily="34" charset="0"/>
              </a:rPr>
              <a:t>in the shape of a circle and the stones are placed 6 </a:t>
            </a:r>
            <a:r>
              <a:rPr lang="en-US" altLang="zh-TW" sz="2000" i="1" dirty="0">
                <a:latin typeface="Calibri" panose="020F0502020204030204" pitchFamily="34" charset="0"/>
              </a:rPr>
              <a:t>so that / to </a:t>
            </a:r>
            <a:r>
              <a:rPr lang="en-US" altLang="zh-TW" sz="2000" dirty="0">
                <a:latin typeface="Calibri" panose="020F0502020204030204" pitchFamily="34" charset="0"/>
              </a:rPr>
              <a:t>they match the sun’s highest and lowest points in the sky. This has led people to suggest that it 7 </a:t>
            </a:r>
            <a:r>
              <a:rPr lang="en-US" altLang="zh-TW" sz="2000" i="1" dirty="0">
                <a:latin typeface="Calibri" panose="020F0502020204030204" pitchFamily="34" charset="0"/>
              </a:rPr>
              <a:t>can’t have / could have </a:t>
            </a:r>
            <a:r>
              <a:rPr lang="en-US" altLang="zh-TW" sz="2000" dirty="0">
                <a:latin typeface="Calibri" panose="020F0502020204030204" pitchFamily="34" charset="0"/>
              </a:rPr>
              <a:t>been a scientific observatory or it was designed 8 </a:t>
            </a:r>
            <a:r>
              <a:rPr lang="en-US" altLang="zh-TW" sz="2000" i="1" dirty="0">
                <a:latin typeface="Calibri" panose="020F0502020204030204" pitchFamily="34" charset="0"/>
              </a:rPr>
              <a:t>for / to </a:t>
            </a:r>
            <a:r>
              <a:rPr lang="en-US" altLang="zh-TW" sz="2000" dirty="0">
                <a:latin typeface="Calibri" panose="020F0502020204030204" pitchFamily="34" charset="0"/>
              </a:rPr>
              <a:t>help aliens land. On the other hand, others believe it 9 </a:t>
            </a:r>
            <a:r>
              <a:rPr lang="en-US" altLang="zh-TW" sz="2000" i="1" dirty="0">
                <a:latin typeface="Calibri" panose="020F0502020204030204" pitchFamily="34" charset="0"/>
              </a:rPr>
              <a:t>can / may </a:t>
            </a:r>
            <a:r>
              <a:rPr lang="en-US" altLang="zh-TW" sz="2000" dirty="0">
                <a:latin typeface="Calibri" panose="020F0502020204030204" pitchFamily="34" charset="0"/>
              </a:rPr>
              <a:t>be</a:t>
            </a:r>
            <a:r>
              <a:rPr lang="en-US" altLang="zh-TW" sz="2000" i="1" dirty="0">
                <a:latin typeface="Calibri" panose="020F0502020204030204" pitchFamily="34" charset="0"/>
              </a:rPr>
              <a:t> </a:t>
            </a:r>
            <a:r>
              <a:rPr lang="en-US" altLang="zh-TW" sz="2000" dirty="0">
                <a:latin typeface="Calibri" panose="020F0502020204030204" pitchFamily="34" charset="0"/>
              </a:rPr>
              <a:t>a kind of cemetery – a place 10 </a:t>
            </a:r>
            <a:r>
              <a:rPr lang="en-US" altLang="zh-TW" sz="2000" i="1" dirty="0">
                <a:latin typeface="Calibri" panose="020F0502020204030204" pitchFamily="34" charset="0"/>
              </a:rPr>
              <a:t>for / so </a:t>
            </a:r>
            <a:r>
              <a:rPr lang="en-US" altLang="zh-TW" sz="2000" dirty="0">
                <a:latin typeface="Calibri" panose="020F0502020204030204" pitchFamily="34" charset="0"/>
              </a:rPr>
              <a:t>that burying people. Every year brings new theories about the true purpose of Stonehenge.</a:t>
            </a:r>
            <a:endParaRPr lang="zh-TW" altLang="en-US" sz="2000" dirty="0">
              <a:latin typeface="Calibri" panose="020F0502020204030204" pitchFamily="34" charset="0"/>
            </a:endParaRPr>
          </a:p>
        </p:txBody>
      </p:sp>
      <p:sp>
        <p:nvSpPr>
          <p:cNvPr id="22" name="矩形: 圓角 7">
            <a:extLst>
              <a:ext uri="{FF2B5EF4-FFF2-40B4-BE49-F238E27FC236}">
                <a16:creationId xmlns:a16="http://schemas.microsoft.com/office/drawing/2014/main" xmlns="" id="{CF358D08-F463-4042-9B67-242117644AA8}"/>
              </a:ext>
            </a:extLst>
          </p:cNvPr>
          <p:cNvSpPr/>
          <p:nvPr/>
        </p:nvSpPr>
        <p:spPr>
          <a:xfrm>
            <a:off x="2170479" y="501736"/>
            <a:ext cx="290619"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3" name="矩形: 圓角 7">
            <a:extLst>
              <a:ext uri="{FF2B5EF4-FFF2-40B4-BE49-F238E27FC236}">
                <a16:creationId xmlns:a16="http://schemas.microsoft.com/office/drawing/2014/main" xmlns="" id="{CF358D08-F463-4042-9B67-242117644AA8}"/>
              </a:ext>
            </a:extLst>
          </p:cNvPr>
          <p:cNvSpPr/>
          <p:nvPr/>
        </p:nvSpPr>
        <p:spPr>
          <a:xfrm>
            <a:off x="759967" y="774112"/>
            <a:ext cx="720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6" name="矩形: 圓角 7">
            <a:extLst>
              <a:ext uri="{FF2B5EF4-FFF2-40B4-BE49-F238E27FC236}">
                <a16:creationId xmlns:a16="http://schemas.microsoft.com/office/drawing/2014/main" xmlns="" id="{CF358D08-F463-4042-9B67-242117644AA8}"/>
              </a:ext>
            </a:extLst>
          </p:cNvPr>
          <p:cNvSpPr/>
          <p:nvPr/>
        </p:nvSpPr>
        <p:spPr>
          <a:xfrm>
            <a:off x="5536247" y="1095124"/>
            <a:ext cx="1166109"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7" name="矩形: 圓角 7">
            <a:extLst>
              <a:ext uri="{FF2B5EF4-FFF2-40B4-BE49-F238E27FC236}">
                <a16:creationId xmlns:a16="http://schemas.microsoft.com/office/drawing/2014/main" xmlns="" id="{CF358D08-F463-4042-9B67-242117644AA8}"/>
              </a:ext>
            </a:extLst>
          </p:cNvPr>
          <p:cNvSpPr/>
          <p:nvPr/>
        </p:nvSpPr>
        <p:spPr>
          <a:xfrm>
            <a:off x="4651877" y="1416137"/>
            <a:ext cx="300347"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8" name="矩形: 圓角 7">
            <a:extLst>
              <a:ext uri="{FF2B5EF4-FFF2-40B4-BE49-F238E27FC236}">
                <a16:creationId xmlns:a16="http://schemas.microsoft.com/office/drawing/2014/main" xmlns="" id="{CF358D08-F463-4042-9B67-242117644AA8}"/>
              </a:ext>
            </a:extLst>
          </p:cNvPr>
          <p:cNvSpPr/>
          <p:nvPr/>
        </p:nvSpPr>
        <p:spPr>
          <a:xfrm>
            <a:off x="3182155" y="1727422"/>
            <a:ext cx="572722"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9" name="矩形: 圓角 7">
            <a:extLst>
              <a:ext uri="{FF2B5EF4-FFF2-40B4-BE49-F238E27FC236}">
                <a16:creationId xmlns:a16="http://schemas.microsoft.com/office/drawing/2014/main" xmlns="" id="{CF358D08-F463-4042-9B67-242117644AA8}"/>
              </a:ext>
            </a:extLst>
          </p:cNvPr>
          <p:cNvSpPr/>
          <p:nvPr/>
        </p:nvSpPr>
        <p:spPr>
          <a:xfrm>
            <a:off x="7277500" y="1698239"/>
            <a:ext cx="407351"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30" name="矩形 29">
            <a:extLst>
              <a:ext uri="{FF2B5EF4-FFF2-40B4-BE49-F238E27FC236}">
                <a16:creationId xmlns:a16="http://schemas.microsoft.com/office/drawing/2014/main" xmlns="" id="{EEEDC5DB-46D9-475F-B27D-6242B7A24282}"/>
              </a:ext>
            </a:extLst>
          </p:cNvPr>
          <p:cNvSpPr/>
          <p:nvPr/>
        </p:nvSpPr>
        <p:spPr>
          <a:xfrm>
            <a:off x="946715" y="4846040"/>
            <a:ext cx="3261983"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See next slide for answers</a:t>
            </a:r>
          </a:p>
        </p:txBody>
      </p:sp>
    </p:spTree>
    <p:extLst>
      <p:ext uri="{BB962C8B-B14F-4D97-AF65-F5344CB8AC3E}">
        <p14:creationId xmlns:p14="http://schemas.microsoft.com/office/powerpoint/2010/main" xmlns="" val="355634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0">
                                            <p:txEl>
                                              <p:pRg st="0" end="0"/>
                                            </p:txEl>
                                          </p:spTgt>
                                        </p:tgtEl>
                                        <p:attrNameLst>
                                          <p:attrName>style.visibility</p:attrName>
                                        </p:attrNameLst>
                                      </p:cBhvr>
                                      <p:to>
                                        <p:strVal val="visible"/>
                                      </p:to>
                                    </p:set>
                                    <p:animEffect transition="in" filter="wipe(left)">
                                      <p:cBhvr>
                                        <p:cTn id="36"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CC753686-DF14-40E7-AD7F-BDDEC4CAFCC1}"/>
              </a:ext>
            </a:extLst>
          </p:cNvPr>
          <p:cNvSpPr/>
          <p:nvPr/>
        </p:nvSpPr>
        <p:spPr>
          <a:xfrm>
            <a:off x="255076" y="352869"/>
            <a:ext cx="6416991"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Exercise 2</a:t>
            </a:r>
          </a:p>
        </p:txBody>
      </p:sp>
      <p:sp>
        <p:nvSpPr>
          <p:cNvPr id="14" name="矩形 13">
            <a:extLst>
              <a:ext uri="{FF2B5EF4-FFF2-40B4-BE49-F238E27FC236}">
                <a16:creationId xmlns:a16="http://schemas.microsoft.com/office/drawing/2014/main" xmlns="" id="{5B945255-04AF-41C6-BFDE-E8F48B92D66C}"/>
              </a:ext>
            </a:extLst>
          </p:cNvPr>
          <p:cNvSpPr/>
          <p:nvPr/>
        </p:nvSpPr>
        <p:spPr>
          <a:xfrm>
            <a:off x="255076" y="924950"/>
            <a:ext cx="8700665" cy="3600986"/>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1 	a It might have been part of King Arthur’s court.</a:t>
            </a:r>
          </a:p>
          <a:p>
            <a:pPr marL="360363" indent="-360363">
              <a:spcBef>
                <a:spcPts val="600"/>
              </a:spcBef>
            </a:pPr>
            <a:r>
              <a:rPr lang="en-US" altLang="zh-TW" b="1" dirty="0">
                <a:solidFill>
                  <a:srgbClr val="FF0066"/>
                </a:solidFill>
                <a:latin typeface="Segoe Print" panose="02000600000000000000" pitchFamily="2" charset="0"/>
              </a:rPr>
              <a:t>	b Invaders from Denmark could have built it.</a:t>
            </a:r>
          </a:p>
          <a:p>
            <a:pPr marL="360363" indent="-360363">
              <a:spcBef>
                <a:spcPts val="600"/>
              </a:spcBef>
            </a:pPr>
            <a:r>
              <a:rPr lang="en-US" altLang="zh-TW" b="1" dirty="0">
                <a:solidFill>
                  <a:srgbClr val="FF0066"/>
                </a:solidFill>
                <a:latin typeface="Segoe Print" panose="02000600000000000000" pitchFamily="2" charset="0"/>
              </a:rPr>
              <a:t>	c It could be the ruins of a Roman building.</a:t>
            </a:r>
          </a:p>
          <a:p>
            <a:pPr marL="360363" indent="-360363">
              <a:spcBef>
                <a:spcPts val="600"/>
              </a:spcBef>
            </a:pPr>
            <a:r>
              <a:rPr lang="en-US" altLang="zh-TW" b="1" dirty="0">
                <a:solidFill>
                  <a:srgbClr val="FF0066"/>
                </a:solidFill>
                <a:latin typeface="Segoe Print" panose="02000600000000000000" pitchFamily="2" charset="0"/>
              </a:rPr>
              <a:t>2 	The larger stones weigh 25 tons and they come from</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about 30 </a:t>
            </a:r>
            <a:r>
              <a:rPr lang="en-US" altLang="zh-TW" b="1" dirty="0" err="1">
                <a:solidFill>
                  <a:srgbClr val="FF0066"/>
                </a:solidFill>
                <a:latin typeface="Segoe Print" panose="02000600000000000000" pitchFamily="2" charset="0"/>
              </a:rPr>
              <a:t>kilometres</a:t>
            </a:r>
            <a:r>
              <a:rPr lang="en-US" altLang="zh-TW" b="1" dirty="0">
                <a:solidFill>
                  <a:srgbClr val="FF0066"/>
                </a:solidFill>
                <a:latin typeface="Segoe Print" panose="02000600000000000000" pitchFamily="2" charset="0"/>
              </a:rPr>
              <a:t> away from the site. The smaller</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stones originate from Wales, 230 </a:t>
            </a:r>
            <a:r>
              <a:rPr lang="en-US" altLang="zh-TW" b="1" dirty="0" err="1">
                <a:solidFill>
                  <a:srgbClr val="FF0066"/>
                </a:solidFill>
                <a:latin typeface="Segoe Print" panose="02000600000000000000" pitchFamily="2" charset="0"/>
              </a:rPr>
              <a:t>kilometres</a:t>
            </a:r>
            <a:r>
              <a:rPr lang="en-US" altLang="zh-TW" b="1" dirty="0">
                <a:solidFill>
                  <a:srgbClr val="FF0066"/>
                </a:solidFill>
                <a:latin typeface="Segoe Print" panose="02000600000000000000" pitchFamily="2" charset="0"/>
              </a:rPr>
              <a:t> away.</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Stonehenge is in the shape of a circle and the stones are</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placed so that they match the sun’s highest and lowest</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points in the sky.</a:t>
            </a:r>
          </a:p>
          <a:p>
            <a:pPr marL="360363" indent="-360363">
              <a:spcBef>
                <a:spcPts val="600"/>
              </a:spcBef>
            </a:pPr>
            <a:r>
              <a:rPr lang="en-US" altLang="zh-TW" b="1" dirty="0">
                <a:solidFill>
                  <a:srgbClr val="FF0066"/>
                </a:solidFill>
                <a:latin typeface="Segoe Print" panose="02000600000000000000" pitchFamily="2" charset="0"/>
              </a:rPr>
              <a:t>3 	a It could have been a scientific observatory.</a:t>
            </a:r>
          </a:p>
          <a:p>
            <a:pPr marL="360363" indent="-360363">
              <a:spcBef>
                <a:spcPts val="600"/>
              </a:spcBef>
            </a:pPr>
            <a:r>
              <a:rPr lang="en-US" altLang="zh-TW" b="1" dirty="0">
                <a:solidFill>
                  <a:srgbClr val="FF0066"/>
                </a:solidFill>
                <a:latin typeface="Segoe Print" panose="02000600000000000000" pitchFamily="2" charset="0"/>
              </a:rPr>
              <a:t>	b It was designed to help aliens land.</a:t>
            </a:r>
          </a:p>
          <a:p>
            <a:pPr marL="360363" indent="-360363">
              <a:spcBef>
                <a:spcPts val="600"/>
              </a:spcBef>
            </a:pPr>
            <a:r>
              <a:rPr lang="en-US" altLang="zh-TW" b="1" dirty="0">
                <a:solidFill>
                  <a:srgbClr val="FF0066"/>
                </a:solidFill>
                <a:latin typeface="Segoe Print" panose="02000600000000000000" pitchFamily="2" charset="0"/>
              </a:rPr>
              <a:t>	c It may be a kind of cemetery.</a:t>
            </a:r>
          </a:p>
        </p:txBody>
      </p:sp>
    </p:spTree>
    <p:extLst>
      <p:ext uri="{BB962C8B-B14F-4D97-AF65-F5344CB8AC3E}">
        <p14:creationId xmlns:p14="http://schemas.microsoft.com/office/powerpoint/2010/main" xmlns="" val="415735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left)">
                                      <p:cBhvr>
                                        <p:cTn id="10" dur="500"/>
                                        <p:tgtEl>
                                          <p:spTgt spid="14">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left)">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wipe(left)">
                                      <p:cBhvr>
                                        <p:cTn id="18" dur="500"/>
                                        <p:tgtEl>
                                          <p:spTgt spid="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wipe(left)">
                                      <p:cBhvr>
                                        <p:cTn id="23" dur="500"/>
                                        <p:tgtEl>
                                          <p:spTgt spid="14">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wipe(left)">
                                      <p:cBhvr>
                                        <p:cTn id="26" dur="500"/>
                                        <p:tgtEl>
                                          <p:spTgt spid="14">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wipe(left)">
                                      <p:cBhvr>
                                        <p:cTn id="29"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89135"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pairs. Which theory about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Stonehenge do you think is the most likely?</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Give reasons.</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U6 Review-p. 80</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a16="http://schemas.microsoft.com/office/drawing/2014/main" xmlns="" id="{070E2385-CD94-4E9A-AAB5-718332682716}"/>
              </a:ext>
            </a:extLst>
          </p:cNvPr>
          <p:cNvPicPr>
            <a:picLocks noChangeAspect="1"/>
          </p:cNvPicPr>
          <p:nvPr/>
        </p:nvPicPr>
        <p:blipFill>
          <a:blip r:embed="rId2" cstate="print"/>
          <a:stretch>
            <a:fillRect/>
          </a:stretch>
        </p:blipFill>
        <p:spPr>
          <a:xfrm>
            <a:off x="2934456" y="739752"/>
            <a:ext cx="770001" cy="252000"/>
          </a:xfrm>
          <a:prstGeom prst="rect">
            <a:avLst/>
          </a:prstGeom>
        </p:spPr>
      </p:pic>
      <p:pic>
        <p:nvPicPr>
          <p:cNvPr id="18434" name="Picture 2"/>
          <p:cNvPicPr>
            <a:picLocks noChangeAspect="1" noChangeArrowheads="1"/>
          </p:cNvPicPr>
          <p:nvPr/>
        </p:nvPicPr>
        <p:blipFill>
          <a:blip r:embed="rId3" cstate="print"/>
          <a:srcRect/>
          <a:stretch>
            <a:fillRect/>
          </a:stretch>
        </p:blipFill>
        <p:spPr bwMode="auto">
          <a:xfrm>
            <a:off x="1748170" y="5007956"/>
            <a:ext cx="5199282" cy="1212481"/>
          </a:xfrm>
          <a:prstGeom prst="rect">
            <a:avLst/>
          </a:prstGeom>
          <a:noFill/>
          <a:ln w="9525">
            <a:noFill/>
            <a:miter lim="800000"/>
            <a:headEnd/>
            <a:tailEnd/>
          </a:ln>
        </p:spPr>
      </p:pic>
    </p:spTree>
    <p:extLst>
      <p:ext uri="{BB962C8B-B14F-4D97-AF65-F5344CB8AC3E}">
        <p14:creationId xmlns:p14="http://schemas.microsoft.com/office/powerpoint/2010/main" xmlns="" val="399078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952904"/>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Complete the sentences with an adverb ending in</a:t>
            </a:r>
            <a:r>
              <a:rPr lang="zh-TW" altLang="en-US" sz="2000" dirty="0">
                <a:latin typeface="Calibri" panose="020F0502020204030204" pitchFamily="34" charset="0"/>
              </a:rPr>
              <a:t> </a:t>
            </a:r>
            <a:r>
              <a:rPr lang="en-US" altLang="zh-TW" sz="2000" b="1" i="1" dirty="0">
                <a:latin typeface="Calibri" panose="020F0502020204030204" pitchFamily="34" charset="0"/>
              </a:rPr>
              <a:t>-</a:t>
            </a:r>
            <a:r>
              <a:rPr lang="en-US" altLang="zh-TW" sz="2000" b="1" i="1" dirty="0" err="1">
                <a:latin typeface="Calibri" panose="020F0502020204030204" pitchFamily="34" charset="0"/>
              </a:rPr>
              <a:t>ly</a:t>
            </a:r>
            <a:r>
              <a:rPr lang="en-US" altLang="zh-TW" sz="2000" dirty="0">
                <a:latin typeface="Calibri" panose="020F0502020204030204" pitchFamily="34" charset="0"/>
              </a:rPr>
              <a:t>. The first letter is given.</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Vocabulary</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a16="http://schemas.microsoft.com/office/drawing/2014/main" xmlns=""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U6 Review-p. 80</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a16="http://schemas.microsoft.com/office/drawing/2014/main" xmlns="" id="{17DEDBF4-7FB0-4DF0-9B57-C166A556A56E}"/>
              </a:ext>
            </a:extLst>
          </p:cNvPr>
          <p:cNvSpPr/>
          <p:nvPr/>
        </p:nvSpPr>
        <p:spPr>
          <a:xfrm>
            <a:off x="4712430" y="1572271"/>
            <a:ext cx="1774845" cy="369332"/>
          </a:xfrm>
          <a:prstGeom prst="rect">
            <a:avLst/>
          </a:prstGeom>
        </p:spPr>
        <p:txBody>
          <a:bodyPr wrap="none">
            <a:spAutoFit/>
          </a:bodyPr>
          <a:lstStyle/>
          <a:p>
            <a:r>
              <a:rPr lang="en-US" altLang="zh-TW" b="1" dirty="0">
                <a:solidFill>
                  <a:srgbClr val="FF0066"/>
                </a:solidFill>
                <a:latin typeface="Segoe Print" panose="02000600000000000000" pitchFamily="2" charset="0"/>
              </a:rPr>
              <a:t>unfortunately</a:t>
            </a:r>
            <a:endParaRPr lang="zh-TW" altLang="en-US" b="1" dirty="0">
              <a:solidFill>
                <a:srgbClr val="FF0066"/>
              </a:solidFill>
              <a:latin typeface="Segoe Print" panose="02000600000000000000" pitchFamily="2" charset="0"/>
            </a:endParaRPr>
          </a:p>
        </p:txBody>
      </p:sp>
      <p:sp>
        <p:nvSpPr>
          <p:cNvPr id="23" name="矩形 22">
            <a:extLst>
              <a:ext uri="{FF2B5EF4-FFF2-40B4-BE49-F238E27FC236}">
                <a16:creationId xmlns:a16="http://schemas.microsoft.com/office/drawing/2014/main" xmlns="" id="{1BB513BC-FF94-4F32-A409-C24E2F56C21A}"/>
              </a:ext>
            </a:extLst>
          </p:cNvPr>
          <p:cNvSpPr/>
          <p:nvPr/>
        </p:nvSpPr>
        <p:spPr>
          <a:xfrm>
            <a:off x="4771932" y="1916932"/>
            <a:ext cx="1614545" cy="369332"/>
          </a:xfrm>
          <a:prstGeom prst="rect">
            <a:avLst/>
          </a:prstGeom>
        </p:spPr>
        <p:txBody>
          <a:bodyPr wrap="none">
            <a:spAutoFit/>
          </a:bodyPr>
          <a:lstStyle/>
          <a:p>
            <a:r>
              <a:rPr lang="en-US" altLang="zh-TW" b="1" dirty="0">
                <a:solidFill>
                  <a:srgbClr val="FF0066"/>
                </a:solidFill>
                <a:latin typeface="Segoe Print" panose="02000600000000000000" pitchFamily="2" charset="0"/>
              </a:rPr>
              <a:t>immediately</a:t>
            </a:r>
            <a:endParaRPr lang="zh-TW" altLang="en-US" b="1" dirty="0">
              <a:solidFill>
                <a:srgbClr val="FF0066"/>
              </a:solidFill>
              <a:latin typeface="Segoe Print" panose="02000600000000000000" pitchFamily="2" charset="0"/>
            </a:endParaRPr>
          </a:p>
        </p:txBody>
      </p:sp>
      <p:sp>
        <p:nvSpPr>
          <p:cNvPr id="24" name="矩形 23">
            <a:extLst>
              <a:ext uri="{FF2B5EF4-FFF2-40B4-BE49-F238E27FC236}">
                <a16:creationId xmlns:a16="http://schemas.microsoft.com/office/drawing/2014/main" xmlns="" id="{E4CDC824-B44D-4F88-B53E-E5DE1EEBC188}"/>
              </a:ext>
            </a:extLst>
          </p:cNvPr>
          <p:cNvSpPr/>
          <p:nvPr/>
        </p:nvSpPr>
        <p:spPr>
          <a:xfrm>
            <a:off x="3036222" y="2349141"/>
            <a:ext cx="1553630" cy="369332"/>
          </a:xfrm>
          <a:prstGeom prst="rect">
            <a:avLst/>
          </a:prstGeom>
        </p:spPr>
        <p:txBody>
          <a:bodyPr wrap="none">
            <a:spAutoFit/>
          </a:bodyPr>
          <a:lstStyle/>
          <a:p>
            <a:r>
              <a:rPr lang="en-US" altLang="zh-TW" b="1" dirty="0">
                <a:solidFill>
                  <a:srgbClr val="FF0066"/>
                </a:solidFill>
                <a:latin typeface="Segoe Print" panose="02000600000000000000" pitchFamily="2" charset="0"/>
              </a:rPr>
              <a:t>accidentally</a:t>
            </a:r>
            <a:endParaRPr lang="zh-TW" altLang="en-US" b="1" dirty="0">
              <a:solidFill>
                <a:srgbClr val="FF0066"/>
              </a:solidFill>
              <a:latin typeface="Segoe Print" panose="02000600000000000000" pitchFamily="2" charset="0"/>
            </a:endParaRPr>
          </a:p>
        </p:txBody>
      </p:sp>
      <p:sp>
        <p:nvSpPr>
          <p:cNvPr id="34" name="矩形 33">
            <a:extLst>
              <a:ext uri="{FF2B5EF4-FFF2-40B4-BE49-F238E27FC236}">
                <a16:creationId xmlns:a16="http://schemas.microsoft.com/office/drawing/2014/main" xmlns="" id="{38F83809-04AF-434A-A910-759F863EC8B0}"/>
              </a:ext>
            </a:extLst>
          </p:cNvPr>
          <p:cNvSpPr/>
          <p:nvPr/>
        </p:nvSpPr>
        <p:spPr>
          <a:xfrm>
            <a:off x="2856343" y="3019000"/>
            <a:ext cx="1558440" cy="369332"/>
          </a:xfrm>
          <a:prstGeom prst="rect">
            <a:avLst/>
          </a:prstGeom>
        </p:spPr>
        <p:txBody>
          <a:bodyPr wrap="none">
            <a:spAutoFit/>
          </a:bodyPr>
          <a:lstStyle/>
          <a:p>
            <a:r>
              <a:rPr lang="en-US" altLang="zh-TW" b="1" dirty="0">
                <a:solidFill>
                  <a:srgbClr val="FF0066"/>
                </a:solidFill>
                <a:latin typeface="Segoe Print" panose="02000600000000000000" pitchFamily="2" charset="0"/>
              </a:rPr>
              <a:t>temporarily</a:t>
            </a:r>
            <a:endParaRPr lang="zh-TW" altLang="en-US" b="1" dirty="0">
              <a:solidFill>
                <a:srgbClr val="FF0066"/>
              </a:solidFill>
              <a:latin typeface="Segoe Print" panose="02000600000000000000" pitchFamily="2" charset="0"/>
            </a:endParaRPr>
          </a:p>
        </p:txBody>
      </p:sp>
      <p:sp>
        <p:nvSpPr>
          <p:cNvPr id="38" name="矩形 37">
            <a:extLst>
              <a:ext uri="{FF2B5EF4-FFF2-40B4-BE49-F238E27FC236}">
                <a16:creationId xmlns:a16="http://schemas.microsoft.com/office/drawing/2014/main" xmlns="" id="{3B41AEB6-D0AC-4752-98A5-BC471D554ECB}"/>
              </a:ext>
            </a:extLst>
          </p:cNvPr>
          <p:cNvSpPr/>
          <p:nvPr/>
        </p:nvSpPr>
        <p:spPr>
          <a:xfrm>
            <a:off x="4613864" y="3678180"/>
            <a:ext cx="1457130" cy="369332"/>
          </a:xfrm>
          <a:prstGeom prst="rect">
            <a:avLst/>
          </a:prstGeom>
        </p:spPr>
        <p:txBody>
          <a:bodyPr wrap="none">
            <a:spAutoFit/>
          </a:bodyPr>
          <a:lstStyle/>
          <a:p>
            <a:r>
              <a:rPr lang="en-US" altLang="zh-TW" b="1" dirty="0">
                <a:solidFill>
                  <a:srgbClr val="FF0066"/>
                </a:solidFill>
                <a:latin typeface="Segoe Print" panose="02000600000000000000" pitchFamily="2" charset="0"/>
              </a:rPr>
              <a:t>apparently</a:t>
            </a:r>
            <a:endParaRPr lang="zh-TW" altLang="en-US" b="1" dirty="0">
              <a:solidFill>
                <a:srgbClr val="FF0066"/>
              </a:solidFill>
              <a:latin typeface="Segoe Print" panose="02000600000000000000" pitchFamily="2" charset="0"/>
            </a:endParaRPr>
          </a:p>
        </p:txBody>
      </p:sp>
      <p:sp>
        <p:nvSpPr>
          <p:cNvPr id="39" name="矩形 38">
            <a:extLst>
              <a:ext uri="{FF2B5EF4-FFF2-40B4-BE49-F238E27FC236}">
                <a16:creationId xmlns:a16="http://schemas.microsoft.com/office/drawing/2014/main" xmlns="" id="{A909B9E3-1086-4983-836E-43C62040AD20}"/>
              </a:ext>
            </a:extLst>
          </p:cNvPr>
          <p:cNvSpPr/>
          <p:nvPr/>
        </p:nvSpPr>
        <p:spPr>
          <a:xfrm>
            <a:off x="4610936" y="4349389"/>
            <a:ext cx="1524776" cy="369332"/>
          </a:xfrm>
          <a:prstGeom prst="rect">
            <a:avLst/>
          </a:prstGeom>
        </p:spPr>
        <p:txBody>
          <a:bodyPr wrap="none">
            <a:spAutoFit/>
          </a:bodyPr>
          <a:lstStyle/>
          <a:p>
            <a:r>
              <a:rPr lang="en-US" altLang="zh-TW" b="1" dirty="0">
                <a:solidFill>
                  <a:srgbClr val="FF0066"/>
                </a:solidFill>
                <a:latin typeface="Segoe Print" panose="02000600000000000000" pitchFamily="2" charset="0"/>
              </a:rPr>
              <a:t>deliberately</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a16="http://schemas.microsoft.com/office/drawing/2014/main" xmlns="" id="{A7A0FB58-998A-475C-9C20-648A5C46A7B6}"/>
              </a:ext>
            </a:extLst>
          </p:cNvPr>
          <p:cNvSpPr/>
          <p:nvPr/>
        </p:nvSpPr>
        <p:spPr>
          <a:xfrm>
            <a:off x="671279" y="1506817"/>
            <a:ext cx="8044703" cy="3247043"/>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I’d love to come for lunch, but </a:t>
            </a:r>
            <a:r>
              <a:rPr lang="en-US" altLang="zh-TW" sz="2000" i="1" dirty="0">
                <a:latin typeface="Calibri" panose="020F0502020204030204" pitchFamily="34" charset="0"/>
              </a:rPr>
              <a:t>u</a:t>
            </a:r>
            <a:r>
              <a:rPr lang="en-US" altLang="zh-TW" sz="2000" dirty="0">
                <a:latin typeface="Calibri" panose="020F0502020204030204" pitchFamily="34" charset="0"/>
              </a:rPr>
              <a:t>__________________</a:t>
            </a:r>
            <a:r>
              <a:rPr lang="zh-TW" altLang="en-US" sz="2000" dirty="0">
                <a:latin typeface="Calibri" panose="020F0502020204030204" pitchFamily="34" charset="0"/>
              </a:rPr>
              <a:t> </a:t>
            </a:r>
            <a:r>
              <a:rPr lang="en-US" altLang="zh-TW" sz="2000" dirty="0">
                <a:latin typeface="Calibri" panose="020F0502020204030204" pitchFamily="34" charset="0"/>
              </a:rPr>
              <a:t>I’m busy that day.</a:t>
            </a:r>
          </a:p>
          <a:p>
            <a:pPr marL="363538" indent="-363538">
              <a:spcBef>
                <a:spcPts val="600"/>
              </a:spcBef>
            </a:pPr>
            <a:r>
              <a:rPr lang="en-US" altLang="zh-TW" sz="2000" dirty="0">
                <a:latin typeface="Calibri" panose="020F0502020204030204" pitchFamily="34" charset="0"/>
              </a:rPr>
              <a:t>2 	You need to reply to this letter </a:t>
            </a:r>
            <a:r>
              <a:rPr lang="en-US" altLang="zh-TW" sz="2000" i="1" dirty="0" err="1">
                <a:latin typeface="Calibri" panose="020F0502020204030204" pitchFamily="34" charset="0"/>
              </a:rPr>
              <a:t>i</a:t>
            </a:r>
            <a:r>
              <a:rPr lang="en-US" altLang="zh-TW" sz="2000" dirty="0">
                <a:latin typeface="Calibri" panose="020F0502020204030204" pitchFamily="34" charset="0"/>
              </a:rPr>
              <a:t>__________________.</a:t>
            </a:r>
            <a:r>
              <a:rPr lang="zh-TW" altLang="en-US" sz="2000" dirty="0">
                <a:latin typeface="Calibri" panose="020F0502020204030204" pitchFamily="34" charset="0"/>
              </a:rPr>
              <a:t> </a:t>
            </a:r>
            <a:r>
              <a:rPr lang="en-US" altLang="zh-TW" sz="2000" dirty="0">
                <a:latin typeface="Calibri" panose="020F0502020204030204" pitchFamily="34" charset="0"/>
              </a:rPr>
              <a:t>It’s urgent.</a:t>
            </a:r>
          </a:p>
          <a:p>
            <a:pPr marL="363538" indent="-363538">
              <a:spcBef>
                <a:spcPts val="600"/>
              </a:spcBef>
            </a:pPr>
            <a:r>
              <a:rPr lang="en-US" altLang="zh-TW" sz="2000" dirty="0">
                <a:latin typeface="Calibri" panose="020F0502020204030204" pitchFamily="34" charset="0"/>
              </a:rPr>
              <a:t>3 	Oh dear, I’ve </a:t>
            </a:r>
            <a:r>
              <a:rPr lang="en-US" altLang="zh-TW" sz="2000" i="1" dirty="0">
                <a:latin typeface="Calibri" panose="020F0502020204030204" pitchFamily="34" charset="0"/>
              </a:rPr>
              <a:t>a</a:t>
            </a:r>
            <a:r>
              <a:rPr lang="en-US" altLang="zh-TW" sz="2000" dirty="0">
                <a:latin typeface="Calibri" panose="020F0502020204030204" pitchFamily="34" charset="0"/>
              </a:rPr>
              <a:t>__________________</a:t>
            </a:r>
            <a:r>
              <a:rPr lang="zh-TW" altLang="en-US" sz="2000" dirty="0">
                <a:latin typeface="Calibri" panose="020F0502020204030204" pitchFamily="34" charset="0"/>
              </a:rPr>
              <a:t> </a:t>
            </a:r>
            <a:r>
              <a:rPr lang="en-US" altLang="zh-TW" sz="2000" dirty="0">
                <a:latin typeface="Calibri" panose="020F0502020204030204" pitchFamily="34" charset="0"/>
              </a:rPr>
              <a:t>deleted the email.</a:t>
            </a:r>
            <a:r>
              <a:rPr lang="zh-TW" altLang="en-US" sz="2000" dirty="0">
                <a:latin typeface="Calibri" panose="020F0502020204030204" pitchFamily="34" charset="0"/>
              </a:rPr>
              <a:t> </a:t>
            </a:r>
            <a:r>
              <a:rPr lang="en-US" altLang="zh-TW" sz="2000" dirty="0">
                <a:latin typeface="Calibri" panose="020F0502020204030204" pitchFamily="34" charset="0"/>
              </a:rPr>
              <a:t>How did that happen?</a:t>
            </a:r>
          </a:p>
          <a:p>
            <a:pPr marL="363538" indent="-363538">
              <a:spcBef>
                <a:spcPts val="600"/>
              </a:spcBef>
            </a:pPr>
            <a:r>
              <a:rPr lang="en-US" altLang="zh-TW" sz="2000" dirty="0">
                <a:latin typeface="Calibri" panose="020F0502020204030204" pitchFamily="34" charset="0"/>
              </a:rPr>
              <a:t>4 	I’m working </a:t>
            </a:r>
            <a:r>
              <a:rPr lang="en-US" altLang="zh-TW" sz="2000" i="1" dirty="0">
                <a:latin typeface="Calibri" panose="020F0502020204030204" pitchFamily="34" charset="0"/>
              </a:rPr>
              <a:t>t</a:t>
            </a:r>
            <a:r>
              <a:rPr lang="en-US" altLang="zh-TW" sz="2000" dirty="0">
                <a:latin typeface="Calibri" panose="020F0502020204030204" pitchFamily="34" charset="0"/>
              </a:rPr>
              <a:t>__________________</a:t>
            </a:r>
            <a:r>
              <a:rPr lang="zh-TW" altLang="en-US" sz="2000" dirty="0">
                <a:latin typeface="Calibri" panose="020F0502020204030204" pitchFamily="34" charset="0"/>
              </a:rPr>
              <a:t> </a:t>
            </a:r>
            <a:r>
              <a:rPr lang="en-US" altLang="zh-TW" sz="2000" dirty="0">
                <a:latin typeface="Calibri" panose="020F0502020204030204" pitchFamily="34" charset="0"/>
              </a:rPr>
              <a:t>as the manager</a:t>
            </a:r>
            <a:r>
              <a:rPr lang="zh-TW" altLang="en-US" sz="2000" dirty="0">
                <a:latin typeface="Calibri" panose="020F0502020204030204" pitchFamily="34" charset="0"/>
              </a:rPr>
              <a:t> </a:t>
            </a:r>
            <a:r>
              <a:rPr lang="en-US" altLang="zh-TW" sz="2000" dirty="0">
                <a:latin typeface="Calibri" panose="020F0502020204030204" pitchFamily="34" charset="0"/>
              </a:rPr>
              <a:t>while my boss is away.</a:t>
            </a:r>
          </a:p>
          <a:p>
            <a:pPr marL="363538" indent="-363538">
              <a:spcBef>
                <a:spcPts val="600"/>
              </a:spcBef>
            </a:pPr>
            <a:r>
              <a:rPr lang="en-US" altLang="zh-TW" sz="2000" dirty="0">
                <a:latin typeface="Calibri" panose="020F0502020204030204" pitchFamily="34" charset="0"/>
              </a:rPr>
              <a:t>5 	We checked our records and </a:t>
            </a:r>
            <a:r>
              <a:rPr lang="en-US" altLang="zh-TW" sz="2000" i="1" dirty="0">
                <a:latin typeface="Calibri" panose="020F0502020204030204" pitchFamily="34" charset="0"/>
              </a:rPr>
              <a:t>a</a:t>
            </a:r>
            <a:r>
              <a:rPr lang="en-US" altLang="zh-TW" sz="2000" dirty="0">
                <a:latin typeface="Calibri" panose="020F0502020204030204" pitchFamily="34" charset="0"/>
              </a:rPr>
              <a:t>__________________</a:t>
            </a:r>
            <a:r>
              <a:rPr lang="zh-TW" altLang="en-US" sz="2000" dirty="0">
                <a:latin typeface="Calibri" panose="020F0502020204030204" pitchFamily="34" charset="0"/>
              </a:rPr>
              <a:t> </a:t>
            </a:r>
            <a:r>
              <a:rPr lang="en-US" altLang="zh-TW" sz="2000" dirty="0">
                <a:latin typeface="Calibri" panose="020F0502020204030204" pitchFamily="34" charset="0"/>
              </a:rPr>
              <a:t>the</a:t>
            </a:r>
            <a:r>
              <a:rPr lang="zh-TW" altLang="en-US" sz="2000" dirty="0">
                <a:latin typeface="Calibri" panose="020F0502020204030204" pitchFamily="34" charset="0"/>
              </a:rPr>
              <a:t> </a:t>
            </a:r>
            <a:r>
              <a:rPr lang="en-US" altLang="zh-TW" sz="2000" dirty="0">
                <a:latin typeface="Calibri" panose="020F0502020204030204" pitchFamily="34" charset="0"/>
              </a:rPr>
              <a:t>package was posted on 2 May.</a:t>
            </a:r>
          </a:p>
          <a:p>
            <a:pPr marL="363538" indent="-363538">
              <a:spcBef>
                <a:spcPts val="600"/>
              </a:spcBef>
            </a:pPr>
            <a:r>
              <a:rPr lang="en-US" altLang="zh-TW" sz="2000" dirty="0">
                <a:latin typeface="Calibri" panose="020F0502020204030204" pitchFamily="34" charset="0"/>
              </a:rPr>
              <a:t>6 	I think the boys arrived late </a:t>
            </a:r>
            <a:r>
              <a:rPr lang="en-US" altLang="zh-TW" sz="2000" i="1" dirty="0">
                <a:latin typeface="Calibri" panose="020F0502020204030204" pitchFamily="34" charset="0"/>
              </a:rPr>
              <a:t>d</a:t>
            </a:r>
            <a:r>
              <a:rPr lang="en-US" altLang="zh-TW" sz="2000" dirty="0">
                <a:latin typeface="Calibri" panose="020F0502020204030204" pitchFamily="34" charset="0"/>
              </a:rPr>
              <a:t>__________________</a:t>
            </a:r>
            <a:r>
              <a:rPr lang="zh-TW" altLang="en-US" sz="2000" dirty="0">
                <a:latin typeface="Calibri" panose="020F0502020204030204" pitchFamily="34" charset="0"/>
              </a:rPr>
              <a:t> </a:t>
            </a:r>
            <a:r>
              <a:rPr lang="en-US" altLang="zh-TW" sz="2000" dirty="0">
                <a:latin typeface="Calibri" panose="020F0502020204030204" pitchFamily="34" charset="0"/>
              </a:rPr>
              <a:t>to</a:t>
            </a:r>
            <a:r>
              <a:rPr lang="zh-TW" altLang="en-US" sz="2000" dirty="0">
                <a:latin typeface="Calibri" panose="020F0502020204030204" pitchFamily="34" charset="0"/>
              </a:rPr>
              <a:t> </a:t>
            </a:r>
            <a:r>
              <a:rPr lang="en-US" altLang="zh-TW" sz="2000" dirty="0">
                <a:latin typeface="Calibri" panose="020F0502020204030204" pitchFamily="34" charset="0"/>
              </a:rPr>
              <a:t>miss the test.</a:t>
            </a:r>
          </a:p>
        </p:txBody>
      </p:sp>
    </p:spTree>
    <p:extLst>
      <p:ext uri="{BB962C8B-B14F-4D97-AF65-F5344CB8AC3E}">
        <p14:creationId xmlns:p14="http://schemas.microsoft.com/office/powerpoint/2010/main" xmlns="" val="350974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P spid="34"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04909" y="332013"/>
            <a:ext cx="8489135"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Answer as many questions</a:t>
            </a:r>
            <a:r>
              <a:rPr lang="zh-TW" altLang="en-US" sz="2000" dirty="0">
                <a:latin typeface="Calibri" panose="020F0502020204030204" pitchFamily="34" charset="0"/>
              </a:rPr>
              <a:t> </a:t>
            </a:r>
            <a:r>
              <a:rPr lang="en-US" altLang="zh-TW" sz="2000" dirty="0">
                <a:latin typeface="Calibri" panose="020F0502020204030204" pitchFamily="34" charset="0"/>
              </a:rPr>
              <a:t>as you can. The words in bold are in Unit 6.</a:t>
            </a:r>
            <a:endParaRPr lang="zh-TW" altLang="en-US" sz="2000" dirty="0">
              <a:latin typeface="Calibri" panose="020F0502020204030204" pitchFamily="34" charset="0"/>
            </a:endParaRPr>
          </a:p>
        </p:txBody>
      </p:sp>
      <p:sp>
        <p:nvSpPr>
          <p:cNvPr id="14" name="文字方塊 13">
            <a:extLst>
              <a:ext uri="{FF2B5EF4-FFF2-40B4-BE49-F238E27FC236}">
                <a16:creationId xmlns:a16="http://schemas.microsoft.com/office/drawing/2014/main" xmlns=""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U6 Review-p. 80</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a16="http://schemas.microsoft.com/office/drawing/2014/main" xmlns="" id="{070E2385-CD94-4E9A-AAB5-718332682716}"/>
              </a:ext>
            </a:extLst>
          </p:cNvPr>
          <p:cNvPicPr>
            <a:picLocks noChangeAspect="1"/>
          </p:cNvPicPr>
          <p:nvPr/>
        </p:nvPicPr>
        <p:blipFill>
          <a:blip r:embed="rId2" cstate="print"/>
          <a:stretch>
            <a:fillRect/>
          </a:stretch>
        </p:blipFill>
        <p:spPr>
          <a:xfrm>
            <a:off x="1854686" y="720296"/>
            <a:ext cx="770001" cy="252000"/>
          </a:xfrm>
          <a:prstGeom prst="rect">
            <a:avLst/>
          </a:prstGeom>
        </p:spPr>
      </p:pic>
      <p:sp>
        <p:nvSpPr>
          <p:cNvPr id="6" name="矩形 5">
            <a:extLst>
              <a:ext uri="{FF2B5EF4-FFF2-40B4-BE49-F238E27FC236}">
                <a16:creationId xmlns:a16="http://schemas.microsoft.com/office/drawing/2014/main" xmlns="" id="{A7A0FB58-998A-475C-9C20-648A5C46A7B6}"/>
              </a:ext>
            </a:extLst>
          </p:cNvPr>
          <p:cNvSpPr/>
          <p:nvPr/>
        </p:nvSpPr>
        <p:spPr>
          <a:xfrm>
            <a:off x="681006" y="1088528"/>
            <a:ext cx="8044703" cy="3862596"/>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are </a:t>
            </a:r>
            <a:r>
              <a:rPr lang="en-US" altLang="zh-TW" sz="2000" b="1" dirty="0">
                <a:latin typeface="Calibri" panose="020F0502020204030204" pitchFamily="34" charset="0"/>
              </a:rPr>
              <a:t>false</a:t>
            </a:r>
            <a:r>
              <a:rPr lang="en-US" altLang="zh-TW" sz="2000" dirty="0">
                <a:latin typeface="Calibri" panose="020F0502020204030204" pitchFamily="34" charset="0"/>
              </a:rPr>
              <a:t> eyelashes?</a:t>
            </a:r>
          </a:p>
          <a:p>
            <a:pPr marL="363538" indent="-363538">
              <a:spcBef>
                <a:spcPts val="600"/>
              </a:spcBef>
            </a:pPr>
            <a:r>
              <a:rPr lang="en-US" altLang="zh-TW" sz="2000" dirty="0">
                <a:latin typeface="Calibri" panose="020F0502020204030204" pitchFamily="34" charset="0"/>
              </a:rPr>
              <a:t>2 	What do you understand by the expression</a:t>
            </a:r>
            <a:r>
              <a:rPr lang="zh-TW" altLang="en-US" sz="2000" dirty="0">
                <a:latin typeface="Calibri" panose="020F0502020204030204" pitchFamily="34" charset="0"/>
              </a:rPr>
              <a:t> </a:t>
            </a:r>
            <a:r>
              <a:rPr lang="en-US" altLang="zh-TW" sz="2000" dirty="0">
                <a:latin typeface="Calibri" panose="020F0502020204030204" pitchFamily="34" charset="0"/>
              </a:rPr>
              <a:t>‘</a:t>
            </a:r>
            <a:r>
              <a:rPr lang="en-US" altLang="zh-TW" sz="2000" b="1" dirty="0">
                <a:latin typeface="Calibri" panose="020F0502020204030204" pitchFamily="34" charset="0"/>
              </a:rPr>
              <a:t>flexible thinker</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3 	When might you get a </a:t>
            </a:r>
            <a:r>
              <a:rPr lang="en-US" altLang="zh-TW" sz="2000" b="1" dirty="0">
                <a:latin typeface="Calibri" panose="020F0502020204030204" pitchFamily="34" charset="0"/>
              </a:rPr>
              <a:t>reward</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4 	Name two activities you could do </a:t>
            </a:r>
            <a:r>
              <a:rPr lang="en-US" altLang="zh-TW" sz="2000" b="1" dirty="0">
                <a:latin typeface="Calibri" panose="020F0502020204030204" pitchFamily="34" charset="0"/>
              </a:rPr>
              <a:t>all day long</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5 	How many </a:t>
            </a:r>
            <a:r>
              <a:rPr lang="en-US" altLang="zh-TW" sz="2000" b="1" dirty="0">
                <a:latin typeface="Calibri" panose="020F0502020204030204" pitchFamily="34" charset="0"/>
              </a:rPr>
              <a:t>shapes</a:t>
            </a:r>
            <a:r>
              <a:rPr lang="en-US" altLang="zh-TW" sz="2000" dirty="0">
                <a:latin typeface="Calibri" panose="020F0502020204030204" pitchFamily="34" charset="0"/>
              </a:rPr>
              <a:t> can you name?</a:t>
            </a:r>
          </a:p>
          <a:p>
            <a:pPr marL="363538" indent="-363538">
              <a:spcBef>
                <a:spcPts val="600"/>
              </a:spcBef>
            </a:pPr>
            <a:r>
              <a:rPr lang="en-US" altLang="zh-TW" sz="2000" dirty="0">
                <a:latin typeface="Calibri" panose="020F0502020204030204" pitchFamily="34" charset="0"/>
              </a:rPr>
              <a:t>6 	Are </a:t>
            </a:r>
            <a:r>
              <a:rPr lang="en-US" altLang="zh-TW" sz="2000" b="1" dirty="0">
                <a:latin typeface="Calibri" panose="020F0502020204030204" pitchFamily="34" charset="0"/>
              </a:rPr>
              <a:t>lines</a:t>
            </a:r>
            <a:r>
              <a:rPr lang="en-US" altLang="zh-TW" sz="2000" dirty="0">
                <a:latin typeface="Calibri" panose="020F0502020204030204" pitchFamily="34" charset="0"/>
              </a:rPr>
              <a:t> always straight?</a:t>
            </a:r>
          </a:p>
          <a:p>
            <a:pPr marL="363538" indent="-363538">
              <a:spcBef>
                <a:spcPts val="600"/>
              </a:spcBef>
            </a:pPr>
            <a:r>
              <a:rPr lang="en-US" altLang="zh-TW" sz="2000" dirty="0">
                <a:latin typeface="Calibri" panose="020F0502020204030204" pitchFamily="34" charset="0"/>
              </a:rPr>
              <a:t>7 	Give examples of how to use </a:t>
            </a:r>
            <a:r>
              <a:rPr lang="en-US" altLang="zh-TW" sz="2000" b="1" dirty="0">
                <a:latin typeface="Calibri" panose="020F0502020204030204" pitchFamily="34" charset="0"/>
              </a:rPr>
              <a:t>record</a:t>
            </a:r>
            <a:r>
              <a:rPr lang="en-US" altLang="zh-TW" sz="2000" dirty="0">
                <a:latin typeface="Calibri" panose="020F0502020204030204" pitchFamily="34" charset="0"/>
              </a:rPr>
              <a:t> as a noun</a:t>
            </a:r>
            <a:r>
              <a:rPr lang="zh-TW" altLang="en-US" sz="2000" dirty="0">
                <a:latin typeface="Calibri" panose="020F0502020204030204" pitchFamily="34" charset="0"/>
              </a:rPr>
              <a:t> </a:t>
            </a:r>
            <a:r>
              <a:rPr lang="en-US" altLang="zh-TW" sz="2000" dirty="0">
                <a:latin typeface="Calibri" panose="020F0502020204030204" pitchFamily="34" charset="0"/>
              </a:rPr>
              <a:t>and as a verb.</a:t>
            </a:r>
          </a:p>
          <a:p>
            <a:pPr marL="363538" indent="-363538">
              <a:spcBef>
                <a:spcPts val="600"/>
              </a:spcBef>
            </a:pPr>
            <a:r>
              <a:rPr lang="en-US" altLang="zh-TW" sz="2000" dirty="0">
                <a:latin typeface="Calibri" panose="020F0502020204030204" pitchFamily="34" charset="0"/>
              </a:rPr>
              <a:t>8 	Is a </a:t>
            </a:r>
            <a:r>
              <a:rPr lang="en-US" altLang="zh-TW" sz="2000" b="1" dirty="0">
                <a:latin typeface="Calibri" panose="020F0502020204030204" pitchFamily="34" charset="0"/>
              </a:rPr>
              <a:t>hoax </a:t>
            </a:r>
            <a:r>
              <a:rPr lang="en-US" altLang="zh-TW" sz="2000" dirty="0">
                <a:latin typeface="Calibri" panose="020F0502020204030204" pitchFamily="34" charset="0"/>
              </a:rPr>
              <a:t>a person?</a:t>
            </a:r>
          </a:p>
          <a:p>
            <a:pPr marL="363538" indent="-363538">
              <a:spcBef>
                <a:spcPts val="600"/>
              </a:spcBef>
            </a:pPr>
            <a:r>
              <a:rPr lang="en-US" altLang="zh-TW" sz="2000" dirty="0">
                <a:latin typeface="Calibri" panose="020F0502020204030204" pitchFamily="34" charset="0"/>
              </a:rPr>
              <a:t>9 	What’s the difference between a </a:t>
            </a:r>
            <a:r>
              <a:rPr lang="en-US" altLang="zh-TW" sz="2000" b="1" dirty="0">
                <a:latin typeface="Calibri" panose="020F0502020204030204" pitchFamily="34" charset="0"/>
              </a:rPr>
              <a:t>trick</a:t>
            </a:r>
            <a:r>
              <a:rPr lang="en-US" altLang="zh-TW" sz="2000" dirty="0">
                <a:latin typeface="Calibri" panose="020F0502020204030204" pitchFamily="34" charset="0"/>
              </a:rPr>
              <a:t> and a</a:t>
            </a:r>
            <a:r>
              <a:rPr lang="zh-TW" altLang="en-US" sz="2000" dirty="0">
                <a:latin typeface="Calibri" panose="020F0502020204030204" pitchFamily="34" charset="0"/>
              </a:rPr>
              <a:t> </a:t>
            </a:r>
            <a:r>
              <a:rPr lang="en-US" altLang="zh-TW" sz="2000" b="1" dirty="0">
                <a:latin typeface="Calibri" panose="020F0502020204030204" pitchFamily="34" charset="0"/>
              </a:rPr>
              <a:t>puzzle</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10	What do you use a</a:t>
            </a:r>
            <a:r>
              <a:rPr lang="en-US" altLang="zh-TW" sz="2000" b="1" dirty="0">
                <a:latin typeface="Calibri" panose="020F0502020204030204" pitchFamily="34" charset="0"/>
              </a:rPr>
              <a:t> spade </a:t>
            </a:r>
            <a:r>
              <a:rPr lang="en-US" altLang="zh-TW" sz="2000" dirty="0">
                <a:latin typeface="Calibri" panose="020F0502020204030204" pitchFamily="34" charset="0"/>
              </a:rPr>
              <a:t>for?</a:t>
            </a:r>
          </a:p>
        </p:txBody>
      </p:sp>
      <p:sp>
        <p:nvSpPr>
          <p:cNvPr id="7" name="矩形 6">
            <a:extLst>
              <a:ext uri="{FF2B5EF4-FFF2-40B4-BE49-F238E27FC236}">
                <a16:creationId xmlns:a16="http://schemas.microsoft.com/office/drawing/2014/main" xmlns="" id="{EEEDC5DB-46D9-475F-B27D-6242B7A24282}"/>
              </a:ext>
            </a:extLst>
          </p:cNvPr>
          <p:cNvSpPr/>
          <p:nvPr/>
        </p:nvSpPr>
        <p:spPr>
          <a:xfrm>
            <a:off x="4652954" y="4593545"/>
            <a:ext cx="3261983"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See next slide for answers</a:t>
            </a:r>
          </a:p>
        </p:txBody>
      </p:sp>
      <p:pic>
        <p:nvPicPr>
          <p:cNvPr id="19458" name="Picture 2"/>
          <p:cNvPicPr>
            <a:picLocks noChangeAspect="1" noChangeArrowheads="1"/>
          </p:cNvPicPr>
          <p:nvPr/>
        </p:nvPicPr>
        <p:blipFill>
          <a:blip r:embed="rId3" cstate="print"/>
          <a:srcRect/>
          <a:stretch>
            <a:fillRect/>
          </a:stretch>
        </p:blipFill>
        <p:spPr bwMode="auto">
          <a:xfrm>
            <a:off x="2271791" y="5078167"/>
            <a:ext cx="5074943" cy="1263721"/>
          </a:xfrm>
          <a:prstGeom prst="rect">
            <a:avLst/>
          </a:prstGeom>
          <a:noFill/>
          <a:ln w="9525">
            <a:noFill/>
            <a:miter lim="800000"/>
            <a:headEnd/>
            <a:tailEnd/>
          </a:ln>
        </p:spPr>
      </p:pic>
    </p:spTree>
    <p:extLst>
      <p:ext uri="{BB962C8B-B14F-4D97-AF65-F5344CB8AC3E}">
        <p14:creationId xmlns:p14="http://schemas.microsoft.com/office/powerpoint/2010/main" xmlns="" val="39907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CC753686-DF14-40E7-AD7F-BDDEC4CAFCC1}"/>
              </a:ext>
            </a:extLst>
          </p:cNvPr>
          <p:cNvSpPr/>
          <p:nvPr/>
        </p:nvSpPr>
        <p:spPr>
          <a:xfrm>
            <a:off x="255076" y="352869"/>
            <a:ext cx="6416991"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Exercise 5</a:t>
            </a:r>
          </a:p>
        </p:txBody>
      </p:sp>
      <p:sp>
        <p:nvSpPr>
          <p:cNvPr id="14" name="矩形 13">
            <a:extLst>
              <a:ext uri="{FF2B5EF4-FFF2-40B4-BE49-F238E27FC236}">
                <a16:creationId xmlns:a16="http://schemas.microsoft.com/office/drawing/2014/main" xmlns="" id="{5B945255-04AF-41C6-BFDE-E8F48B92D66C}"/>
              </a:ext>
            </a:extLst>
          </p:cNvPr>
          <p:cNvSpPr/>
          <p:nvPr/>
        </p:nvSpPr>
        <p:spPr>
          <a:xfrm>
            <a:off x="255076" y="924950"/>
            <a:ext cx="8700665" cy="5186035"/>
          </a:xfrm>
          <a:prstGeom prst="rect">
            <a:avLst/>
          </a:prstGeom>
        </p:spPr>
        <p:txBody>
          <a:bodyPr wrap="square">
            <a:spAutoFit/>
          </a:bodyPr>
          <a:lstStyle/>
          <a:p>
            <a:pPr marL="360363" indent="-360363">
              <a:spcBef>
                <a:spcPts val="300"/>
              </a:spcBef>
            </a:pPr>
            <a:r>
              <a:rPr lang="en-US" altLang="zh-TW" sz="1700" b="1" dirty="0">
                <a:solidFill>
                  <a:srgbClr val="FF0066"/>
                </a:solidFill>
                <a:latin typeface="Segoe Print" panose="02000600000000000000" pitchFamily="2" charset="0"/>
              </a:rPr>
              <a:t>EXAMPLE ANSWERS</a:t>
            </a:r>
          </a:p>
          <a:p>
            <a:pPr marL="360363" indent="-360363">
              <a:spcBef>
                <a:spcPts val="300"/>
              </a:spcBef>
            </a:pPr>
            <a:r>
              <a:rPr lang="en-US" altLang="zh-TW" sz="1700" b="1" dirty="0">
                <a:solidFill>
                  <a:srgbClr val="FF0066"/>
                </a:solidFill>
                <a:latin typeface="Segoe Print" panose="02000600000000000000" pitchFamily="2" charset="0"/>
              </a:rPr>
              <a:t>1 	They are eyelashes that are not real / ones you put on</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and take off.</a:t>
            </a:r>
          </a:p>
          <a:p>
            <a:pPr marL="360363" indent="-360363">
              <a:spcBef>
                <a:spcPts val="300"/>
              </a:spcBef>
            </a:pPr>
            <a:r>
              <a:rPr lang="en-US" altLang="zh-TW" sz="1700" b="1" dirty="0">
                <a:solidFill>
                  <a:srgbClr val="FF0066"/>
                </a:solidFill>
                <a:latin typeface="Segoe Print" panose="02000600000000000000" pitchFamily="2" charset="0"/>
              </a:rPr>
              <a:t>2 	A flexible thinker is someone who can solve problems</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that don’t have a clear answer.</a:t>
            </a:r>
          </a:p>
          <a:p>
            <a:pPr marL="360363" indent="-360363">
              <a:spcBef>
                <a:spcPts val="300"/>
              </a:spcBef>
            </a:pPr>
            <a:r>
              <a:rPr lang="en-US" altLang="zh-TW" sz="1700" b="1" dirty="0">
                <a:solidFill>
                  <a:srgbClr val="FF0066"/>
                </a:solidFill>
                <a:latin typeface="Segoe Print" panose="02000600000000000000" pitchFamily="2" charset="0"/>
              </a:rPr>
              <a:t>3 	You might get a reward when you do something</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well and receive something in return, e.g. you find</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something and return it to the police/owner.</a:t>
            </a:r>
          </a:p>
          <a:p>
            <a:pPr marL="360363" indent="-360363">
              <a:spcBef>
                <a:spcPts val="300"/>
              </a:spcBef>
            </a:pPr>
            <a:r>
              <a:rPr lang="en-US" altLang="zh-TW" sz="1700" b="1" dirty="0">
                <a:solidFill>
                  <a:srgbClr val="FF0066"/>
                </a:solidFill>
                <a:latin typeface="Segoe Print" panose="02000600000000000000" pitchFamily="2" charset="0"/>
              </a:rPr>
              <a:t>4 	Students’ own answers, for example: sleep, sunbathe,</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relax, watch TV</a:t>
            </a:r>
          </a:p>
          <a:p>
            <a:pPr marL="360363" indent="-360363">
              <a:spcBef>
                <a:spcPts val="300"/>
              </a:spcBef>
            </a:pPr>
            <a:r>
              <a:rPr lang="en-US" altLang="zh-TW" sz="1700" b="1" dirty="0">
                <a:solidFill>
                  <a:srgbClr val="FF0066"/>
                </a:solidFill>
                <a:latin typeface="Segoe Print" panose="02000600000000000000" pitchFamily="2" charset="0"/>
              </a:rPr>
              <a:t>5 	Students’ own answers, for example: circle, rectangle,</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square, triangle, oval, sphere, star, cube, diamond,</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pentagon, hexagon, etc.</a:t>
            </a:r>
          </a:p>
          <a:p>
            <a:pPr marL="360363" indent="-360363">
              <a:spcBef>
                <a:spcPts val="300"/>
              </a:spcBef>
            </a:pPr>
            <a:r>
              <a:rPr lang="en-US" altLang="zh-TW" sz="1700" b="1" dirty="0">
                <a:solidFill>
                  <a:srgbClr val="FF0066"/>
                </a:solidFill>
                <a:latin typeface="Segoe Print" panose="02000600000000000000" pitchFamily="2" charset="0"/>
              </a:rPr>
              <a:t>6 	no</a:t>
            </a:r>
          </a:p>
          <a:p>
            <a:pPr marL="360363" indent="-360363">
              <a:spcBef>
                <a:spcPts val="300"/>
              </a:spcBef>
            </a:pPr>
            <a:r>
              <a:rPr lang="en-US" altLang="zh-TW" sz="1700" b="1" dirty="0">
                <a:solidFill>
                  <a:srgbClr val="FF0066"/>
                </a:solidFill>
                <a:latin typeface="Segoe Print" panose="02000600000000000000" pitchFamily="2" charset="0"/>
              </a:rPr>
              <a:t>7 	Students’ own answers, for example: She broke the</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world record. (noun), He’s recorded a new song. (verb),</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She’s got some cycling records. (noun), I’ve made a</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record of our conversation. (noun)</a:t>
            </a:r>
          </a:p>
          <a:p>
            <a:pPr marL="360363" indent="-360363">
              <a:spcBef>
                <a:spcPts val="300"/>
              </a:spcBef>
            </a:pPr>
            <a:r>
              <a:rPr lang="en-US" altLang="zh-TW" sz="1700" b="1" dirty="0">
                <a:solidFill>
                  <a:srgbClr val="FF0066"/>
                </a:solidFill>
                <a:latin typeface="Segoe Print" panose="02000600000000000000" pitchFamily="2" charset="0"/>
              </a:rPr>
              <a:t>8 	No, a hoax is a thing, a plan to deceive someone.</a:t>
            </a:r>
          </a:p>
          <a:p>
            <a:pPr marL="360363" indent="-360363">
              <a:spcBef>
                <a:spcPts val="300"/>
              </a:spcBef>
            </a:pPr>
            <a:r>
              <a:rPr lang="en-US" altLang="zh-TW" sz="1700" b="1" dirty="0">
                <a:solidFill>
                  <a:srgbClr val="FF0066"/>
                </a:solidFill>
                <a:latin typeface="Segoe Print" panose="02000600000000000000" pitchFamily="2" charset="0"/>
              </a:rPr>
              <a:t>9 	A trick is something you do to deceive someone; a</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puzzle is an activity in which you have to put pieces</a:t>
            </a:r>
            <a:r>
              <a:rPr lang="zh-TW" altLang="en-US" sz="1700" b="1" dirty="0">
                <a:solidFill>
                  <a:srgbClr val="FF0066"/>
                </a:solidFill>
                <a:latin typeface="Segoe Print" panose="02000600000000000000" pitchFamily="2" charset="0"/>
              </a:rPr>
              <a:t> </a:t>
            </a:r>
            <a:r>
              <a:rPr lang="en-US" altLang="zh-TW" sz="1700" b="1" dirty="0">
                <a:solidFill>
                  <a:srgbClr val="FF0066"/>
                </a:solidFill>
                <a:latin typeface="Segoe Print" panose="02000600000000000000" pitchFamily="2" charset="0"/>
              </a:rPr>
              <a:t>together or answer questions using skill.</a:t>
            </a:r>
          </a:p>
          <a:p>
            <a:pPr marL="360363" indent="-360363">
              <a:spcBef>
                <a:spcPts val="300"/>
              </a:spcBef>
            </a:pPr>
            <a:r>
              <a:rPr lang="en-US" altLang="zh-TW" sz="1700" b="1" dirty="0">
                <a:solidFill>
                  <a:srgbClr val="FF0066"/>
                </a:solidFill>
                <a:latin typeface="Segoe Print" panose="02000600000000000000" pitchFamily="2" charset="0"/>
              </a:rPr>
              <a:t>10	for digging</a:t>
            </a:r>
          </a:p>
        </p:txBody>
      </p:sp>
    </p:spTree>
    <p:extLst>
      <p:ext uri="{BB962C8B-B14F-4D97-AF65-F5344CB8AC3E}">
        <p14:creationId xmlns:p14="http://schemas.microsoft.com/office/powerpoint/2010/main" xmlns="" val="415735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wipe(left)">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wipe(left)">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wipe(left)">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wipe(left)">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wipe(left)">
                                      <p:cBhvr>
                                        <p:cTn id="57"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7C8247C5-B96C-435F-89C2-E01F03B5B1BD}"/>
              </a:ext>
            </a:extLst>
          </p:cNvPr>
          <p:cNvSpPr/>
          <p:nvPr/>
        </p:nvSpPr>
        <p:spPr>
          <a:xfrm>
            <a:off x="316198" y="952904"/>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Complete the expressions for reacting to news.</a:t>
            </a:r>
            <a:endParaRPr lang="zh-TW" altLang="en-US" sz="2000" dirty="0">
              <a:latin typeface="Calibri" panose="020F0502020204030204" pitchFamily="34" charset="0"/>
            </a:endParaRPr>
          </a:p>
        </p:txBody>
      </p:sp>
      <p:sp>
        <p:nvSpPr>
          <p:cNvPr id="10" name="矩形 9">
            <a:extLst>
              <a:ext uri="{FF2B5EF4-FFF2-40B4-BE49-F238E27FC236}">
                <a16:creationId xmlns:a16="http://schemas.microsoft.com/office/drawing/2014/main" xmlns=""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Real life</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a16="http://schemas.microsoft.com/office/drawing/2014/main" xmlns=""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U6 Review-p. 80</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a16="http://schemas.microsoft.com/office/drawing/2014/main" xmlns="" id="{A7A0FB58-998A-475C-9C20-648A5C46A7B6}"/>
              </a:ext>
            </a:extLst>
          </p:cNvPr>
          <p:cNvSpPr/>
          <p:nvPr/>
        </p:nvSpPr>
        <p:spPr>
          <a:xfrm>
            <a:off x="681008" y="1428995"/>
            <a:ext cx="7898788" cy="2323713"/>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__________</a:t>
            </a:r>
            <a:r>
              <a:rPr lang="zh-TW" altLang="en-US" sz="2000" dirty="0">
                <a:latin typeface="Calibri" panose="020F0502020204030204" pitchFamily="34" charset="0"/>
              </a:rPr>
              <a:t> </a:t>
            </a:r>
            <a:r>
              <a:rPr lang="en-US" altLang="zh-TW" sz="2000" dirty="0">
                <a:latin typeface="Calibri" panose="020F0502020204030204" pitchFamily="34" charset="0"/>
              </a:rPr>
              <a:t>__________ __________ joking!</a:t>
            </a:r>
          </a:p>
          <a:p>
            <a:pPr marL="363538" indent="-363538">
              <a:spcBef>
                <a:spcPts val="600"/>
              </a:spcBef>
            </a:pPr>
            <a:r>
              <a:rPr lang="en-US" altLang="zh-TW" sz="2000" dirty="0">
                <a:latin typeface="Calibri" panose="020F0502020204030204" pitchFamily="34" charset="0"/>
              </a:rPr>
              <a:t>2 	 __________ off __________!</a:t>
            </a:r>
          </a:p>
          <a:p>
            <a:pPr marL="363538" indent="-363538">
              <a:spcBef>
                <a:spcPts val="600"/>
              </a:spcBef>
            </a:pPr>
            <a:r>
              <a:rPr lang="en-US" altLang="zh-TW" sz="2000" dirty="0">
                <a:latin typeface="Calibri" panose="020F0502020204030204" pitchFamily="34" charset="0"/>
              </a:rPr>
              <a:t>3 	 __________ __________ __________ on!</a:t>
            </a:r>
          </a:p>
          <a:p>
            <a:pPr marL="363538" indent="-363538">
              <a:spcBef>
                <a:spcPts val="600"/>
              </a:spcBef>
            </a:pPr>
            <a:r>
              <a:rPr lang="en-US" altLang="zh-TW" sz="2000" dirty="0">
                <a:latin typeface="Calibri" panose="020F0502020204030204" pitchFamily="34" charset="0"/>
              </a:rPr>
              <a:t>4 	 __________ __________ __________ right!</a:t>
            </a:r>
          </a:p>
          <a:p>
            <a:pPr marL="363538" indent="-363538">
              <a:spcBef>
                <a:spcPts val="600"/>
              </a:spcBef>
            </a:pPr>
            <a:r>
              <a:rPr lang="en-US" altLang="zh-TW" sz="2000" dirty="0">
                <a:latin typeface="Calibri" panose="020F0502020204030204" pitchFamily="34" charset="0"/>
              </a:rPr>
              <a:t>5 	 __________ __________ serious?</a:t>
            </a:r>
          </a:p>
          <a:p>
            <a:pPr marL="363538" indent="-363538">
              <a:spcBef>
                <a:spcPts val="600"/>
              </a:spcBef>
            </a:pPr>
            <a:r>
              <a:rPr lang="en-US" altLang="zh-TW" sz="2000" dirty="0">
                <a:latin typeface="Calibri" panose="020F0502020204030204" pitchFamily="34" charset="0"/>
              </a:rPr>
              <a:t>6 	 __________ __________ sure?</a:t>
            </a:r>
          </a:p>
        </p:txBody>
      </p:sp>
      <p:sp>
        <p:nvSpPr>
          <p:cNvPr id="14" name="矩形 13">
            <a:extLst>
              <a:ext uri="{FF2B5EF4-FFF2-40B4-BE49-F238E27FC236}">
                <a16:creationId xmlns:a16="http://schemas.microsoft.com/office/drawing/2014/main" xmlns="" id="{CCC64213-B2C3-408F-A269-44230022AC2E}"/>
              </a:ext>
            </a:extLst>
          </p:cNvPr>
          <p:cNvSpPr/>
          <p:nvPr/>
        </p:nvSpPr>
        <p:spPr>
          <a:xfrm>
            <a:off x="1460615" y="1438823"/>
            <a:ext cx="609462" cy="369332"/>
          </a:xfrm>
          <a:prstGeom prst="rect">
            <a:avLst/>
          </a:prstGeom>
        </p:spPr>
        <p:txBody>
          <a:bodyPr wrap="none">
            <a:spAutoFit/>
          </a:bodyPr>
          <a:lstStyle/>
          <a:p>
            <a:r>
              <a:rPr lang="en-US" altLang="zh-TW" b="1" dirty="0">
                <a:solidFill>
                  <a:srgbClr val="FF0066"/>
                </a:solidFill>
                <a:latin typeface="Segoe Print" panose="02000600000000000000" pitchFamily="2" charset="0"/>
              </a:rPr>
              <a:t>You</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a16="http://schemas.microsoft.com/office/drawing/2014/main" xmlns="" id="{58DFFB73-433A-4E8F-89E3-731FFA969E2F}"/>
              </a:ext>
            </a:extLst>
          </p:cNvPr>
          <p:cNvSpPr/>
          <p:nvPr/>
        </p:nvSpPr>
        <p:spPr>
          <a:xfrm>
            <a:off x="2672417" y="1460969"/>
            <a:ext cx="761747" cy="369332"/>
          </a:xfrm>
          <a:prstGeom prst="rect">
            <a:avLst/>
          </a:prstGeom>
        </p:spPr>
        <p:txBody>
          <a:bodyPr wrap="none">
            <a:spAutoFit/>
          </a:bodyPr>
          <a:lstStyle/>
          <a:p>
            <a:r>
              <a:rPr lang="en-US" altLang="zh-TW" b="1" dirty="0">
                <a:solidFill>
                  <a:srgbClr val="FF0066"/>
                </a:solidFill>
                <a:latin typeface="Segoe Print" panose="02000600000000000000" pitchFamily="2" charset="0"/>
              </a:rPr>
              <a:t>must</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a16="http://schemas.microsoft.com/office/drawing/2014/main" xmlns="" id="{7282183F-FB67-45DB-A1C3-C8A9037E151B}"/>
              </a:ext>
            </a:extLst>
          </p:cNvPr>
          <p:cNvSpPr/>
          <p:nvPr/>
        </p:nvSpPr>
        <p:spPr>
          <a:xfrm>
            <a:off x="4148261" y="1479012"/>
            <a:ext cx="439544" cy="369332"/>
          </a:xfrm>
          <a:prstGeom prst="rect">
            <a:avLst/>
          </a:prstGeom>
        </p:spPr>
        <p:txBody>
          <a:bodyPr wrap="none">
            <a:spAutoFit/>
          </a:bodyPr>
          <a:lstStyle/>
          <a:p>
            <a:r>
              <a:rPr lang="en-US" altLang="zh-TW" b="1" dirty="0">
                <a:solidFill>
                  <a:srgbClr val="FF0066"/>
                </a:solidFill>
                <a:latin typeface="Segoe Print" panose="02000600000000000000" pitchFamily="2" charset="0"/>
              </a:rPr>
              <a:t>be</a:t>
            </a:r>
            <a:endParaRPr lang="zh-TW" altLang="en-US" b="1" dirty="0">
              <a:solidFill>
                <a:srgbClr val="FF0066"/>
              </a:solidFill>
              <a:latin typeface="Segoe Print" panose="02000600000000000000" pitchFamily="2" charset="0"/>
            </a:endParaRPr>
          </a:p>
        </p:txBody>
      </p:sp>
      <p:sp>
        <p:nvSpPr>
          <p:cNvPr id="17" name="矩形 16">
            <a:extLst>
              <a:ext uri="{FF2B5EF4-FFF2-40B4-BE49-F238E27FC236}">
                <a16:creationId xmlns:a16="http://schemas.microsoft.com/office/drawing/2014/main" xmlns="" id="{B156103C-21C6-4A53-8435-6D312791F91E}"/>
              </a:ext>
            </a:extLst>
          </p:cNvPr>
          <p:cNvSpPr/>
          <p:nvPr/>
        </p:nvSpPr>
        <p:spPr>
          <a:xfrm>
            <a:off x="1415383" y="1862105"/>
            <a:ext cx="825867" cy="369332"/>
          </a:xfrm>
          <a:prstGeom prst="rect">
            <a:avLst/>
          </a:prstGeom>
        </p:spPr>
        <p:txBody>
          <a:bodyPr wrap="none">
            <a:spAutoFit/>
          </a:bodyPr>
          <a:lstStyle/>
          <a:p>
            <a:r>
              <a:rPr lang="en-US" altLang="zh-TW" b="1" dirty="0">
                <a:solidFill>
                  <a:srgbClr val="FF0066"/>
                </a:solidFill>
                <a:latin typeface="Segoe Print" panose="02000600000000000000" pitchFamily="2" charset="0"/>
              </a:rPr>
              <a:t>Come</a:t>
            </a:r>
            <a:endParaRPr lang="zh-TW" altLang="en-US" b="1" dirty="0">
              <a:solidFill>
                <a:srgbClr val="FF0066"/>
              </a:solidFill>
              <a:latin typeface="Segoe Print" panose="02000600000000000000" pitchFamily="2" charset="0"/>
            </a:endParaRPr>
          </a:p>
        </p:txBody>
      </p:sp>
      <p:sp>
        <p:nvSpPr>
          <p:cNvPr id="19" name="矩形 18">
            <a:extLst>
              <a:ext uri="{FF2B5EF4-FFF2-40B4-BE49-F238E27FC236}">
                <a16:creationId xmlns:a16="http://schemas.microsoft.com/office/drawing/2014/main" xmlns="" id="{A9A7D021-183F-4E05-9E88-2562E33032CD}"/>
              </a:ext>
            </a:extLst>
          </p:cNvPr>
          <p:cNvSpPr/>
          <p:nvPr/>
        </p:nvSpPr>
        <p:spPr>
          <a:xfrm>
            <a:off x="3270590" y="1863059"/>
            <a:ext cx="410690" cy="369332"/>
          </a:xfrm>
          <a:prstGeom prst="rect">
            <a:avLst/>
          </a:prstGeom>
        </p:spPr>
        <p:txBody>
          <a:bodyPr wrap="none">
            <a:spAutoFit/>
          </a:bodyPr>
          <a:lstStyle/>
          <a:p>
            <a:r>
              <a:rPr lang="en-US" altLang="zh-TW" dirty="0"/>
              <a:t> </a:t>
            </a:r>
            <a:r>
              <a:rPr lang="en-US" altLang="zh-TW" b="1" dirty="0">
                <a:solidFill>
                  <a:srgbClr val="FF0066"/>
                </a:solidFill>
                <a:latin typeface="Segoe Print" panose="02000600000000000000" pitchFamily="2" charset="0"/>
              </a:rPr>
              <a:t>it</a:t>
            </a:r>
            <a:endParaRPr lang="zh-TW" altLang="en-US" b="1" dirty="0">
              <a:solidFill>
                <a:srgbClr val="FF0066"/>
              </a:solidFill>
              <a:latin typeface="Segoe Print" panose="02000600000000000000" pitchFamily="2" charset="0"/>
            </a:endParaRPr>
          </a:p>
        </p:txBody>
      </p:sp>
      <p:sp>
        <p:nvSpPr>
          <p:cNvPr id="25" name="矩形 24">
            <a:extLst>
              <a:ext uri="{FF2B5EF4-FFF2-40B4-BE49-F238E27FC236}">
                <a16:creationId xmlns:a16="http://schemas.microsoft.com/office/drawing/2014/main" xmlns="" id="{22A05314-6E9E-4F8A-92F7-EAF4FB85B539}"/>
              </a:ext>
            </a:extLst>
          </p:cNvPr>
          <p:cNvSpPr/>
          <p:nvPr/>
        </p:nvSpPr>
        <p:spPr>
          <a:xfrm>
            <a:off x="1363899" y="2236723"/>
            <a:ext cx="901209" cy="369332"/>
          </a:xfrm>
          <a:prstGeom prst="rect">
            <a:avLst/>
          </a:prstGeom>
        </p:spPr>
        <p:txBody>
          <a:bodyPr wrap="none">
            <a:spAutoFit/>
          </a:bodyPr>
          <a:lstStyle/>
          <a:p>
            <a:r>
              <a:rPr lang="en-US" altLang="zh-TW" b="1" dirty="0">
                <a:solidFill>
                  <a:srgbClr val="FF0066"/>
                </a:solidFill>
                <a:latin typeface="Segoe Print" panose="02000600000000000000" pitchFamily="2" charset="0"/>
              </a:rPr>
              <a:t>You’re</a:t>
            </a:r>
            <a:endParaRPr lang="zh-TW" altLang="en-US" b="1" dirty="0">
              <a:solidFill>
                <a:srgbClr val="FF0066"/>
              </a:solidFill>
              <a:latin typeface="Segoe Print" panose="02000600000000000000" pitchFamily="2" charset="0"/>
            </a:endParaRPr>
          </a:p>
        </p:txBody>
      </p:sp>
      <p:sp>
        <p:nvSpPr>
          <p:cNvPr id="26" name="矩形 25">
            <a:extLst>
              <a:ext uri="{FF2B5EF4-FFF2-40B4-BE49-F238E27FC236}">
                <a16:creationId xmlns:a16="http://schemas.microsoft.com/office/drawing/2014/main" xmlns="" id="{BCAF87D1-5C9D-4784-9D28-5A691F3CC441}"/>
              </a:ext>
            </a:extLst>
          </p:cNvPr>
          <p:cNvSpPr/>
          <p:nvPr/>
        </p:nvSpPr>
        <p:spPr>
          <a:xfrm>
            <a:off x="308032" y="3821751"/>
            <a:ext cx="8489133" cy="1323439"/>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groups. Write surprising sentences about</a:t>
            </a:r>
            <a:r>
              <a:rPr lang="zh-TW" altLang="en-US" sz="2000" dirty="0">
                <a:latin typeface="Calibri" panose="020F0502020204030204" pitchFamily="34" charset="0"/>
              </a:rPr>
              <a:t> </a:t>
            </a:r>
            <a:r>
              <a:rPr lang="en-US" altLang="zh-TW" sz="2000" dirty="0">
                <a:latin typeface="Calibri" panose="020F0502020204030204" pitchFamily="34" charset="0"/>
              </a:rPr>
              <a:t>yourself (true and false). Take turns to read out</a:t>
            </a:r>
            <a:r>
              <a:rPr lang="zh-TW" altLang="en-US" sz="2000" dirty="0">
                <a:latin typeface="Calibri" panose="020F0502020204030204" pitchFamily="34" charset="0"/>
              </a:rPr>
              <a:t> </a:t>
            </a:r>
            <a:r>
              <a:rPr lang="en-US" altLang="zh-TW" sz="2000" dirty="0">
                <a:latin typeface="Calibri" panose="020F0502020204030204" pitchFamily="34" charset="0"/>
              </a:rPr>
              <a:t>your sentences. Use appropriate expressions to</a:t>
            </a:r>
            <a:r>
              <a:rPr lang="zh-TW" altLang="en-US" sz="2000" dirty="0">
                <a:latin typeface="Calibri" panose="020F0502020204030204" pitchFamily="34" charset="0"/>
              </a:rPr>
              <a:t> </a:t>
            </a:r>
            <a:r>
              <a:rPr lang="en-US" altLang="zh-TW" sz="2000" dirty="0">
                <a:latin typeface="Calibri" panose="020F0502020204030204" pitchFamily="34" charset="0"/>
              </a:rPr>
              <a:t>react to the sentences about the other people and</a:t>
            </a:r>
            <a:r>
              <a:rPr lang="zh-TW" altLang="en-US" sz="2000" dirty="0">
                <a:latin typeface="Calibri" panose="020F0502020204030204" pitchFamily="34" charset="0"/>
              </a:rPr>
              <a:t> </a:t>
            </a:r>
            <a:r>
              <a:rPr lang="en-US" altLang="zh-TW" sz="2000" dirty="0">
                <a:latin typeface="Calibri" panose="020F0502020204030204" pitchFamily="34" charset="0"/>
              </a:rPr>
              <a:t>try to find out which sentences are true</a:t>
            </a:r>
            <a:r>
              <a:rPr lang="en-US" altLang="zh-TW" sz="2000" dirty="0"/>
              <a:t>.</a:t>
            </a:r>
            <a:endParaRPr lang="zh-TW" altLang="en-US" sz="2000" dirty="0">
              <a:latin typeface="Calibri" panose="020F0502020204030204" pitchFamily="34" charset="0"/>
            </a:endParaRPr>
          </a:p>
        </p:txBody>
      </p:sp>
      <p:sp>
        <p:nvSpPr>
          <p:cNvPr id="20" name="矩形 19">
            <a:extLst>
              <a:ext uri="{FF2B5EF4-FFF2-40B4-BE49-F238E27FC236}">
                <a16:creationId xmlns:a16="http://schemas.microsoft.com/office/drawing/2014/main" xmlns="" id="{22A05314-6E9E-4F8A-92F7-EAF4FB85B539}"/>
              </a:ext>
            </a:extLst>
          </p:cNvPr>
          <p:cNvSpPr/>
          <p:nvPr/>
        </p:nvSpPr>
        <p:spPr>
          <a:xfrm>
            <a:off x="2651118" y="2245173"/>
            <a:ext cx="938077" cy="369332"/>
          </a:xfrm>
          <a:prstGeom prst="rect">
            <a:avLst/>
          </a:prstGeom>
        </p:spPr>
        <p:txBody>
          <a:bodyPr wrap="none">
            <a:spAutoFit/>
          </a:bodyPr>
          <a:lstStyle/>
          <a:p>
            <a:r>
              <a:rPr lang="en-US" altLang="zh-TW" b="1" dirty="0">
                <a:solidFill>
                  <a:srgbClr val="FF0066"/>
                </a:solidFill>
                <a:latin typeface="Segoe Print" panose="02000600000000000000" pitchFamily="2" charset="0"/>
              </a:rPr>
              <a:t>having</a:t>
            </a:r>
            <a:endParaRPr lang="zh-TW" altLang="en-US" b="1" dirty="0">
              <a:solidFill>
                <a:srgbClr val="FF0066"/>
              </a:solidFill>
              <a:latin typeface="Segoe Print" panose="02000600000000000000" pitchFamily="2" charset="0"/>
            </a:endParaRPr>
          </a:p>
        </p:txBody>
      </p:sp>
      <p:sp>
        <p:nvSpPr>
          <p:cNvPr id="21" name="矩形 20">
            <a:extLst>
              <a:ext uri="{FF2B5EF4-FFF2-40B4-BE49-F238E27FC236}">
                <a16:creationId xmlns:a16="http://schemas.microsoft.com/office/drawing/2014/main" xmlns="" id="{22A05314-6E9E-4F8A-92F7-EAF4FB85B539}"/>
              </a:ext>
            </a:extLst>
          </p:cNvPr>
          <p:cNvSpPr/>
          <p:nvPr/>
        </p:nvSpPr>
        <p:spPr>
          <a:xfrm>
            <a:off x="1452065" y="2596144"/>
            <a:ext cx="724878" cy="369332"/>
          </a:xfrm>
          <a:prstGeom prst="rect">
            <a:avLst/>
          </a:prstGeom>
        </p:spPr>
        <p:txBody>
          <a:bodyPr wrap="none">
            <a:spAutoFit/>
          </a:bodyPr>
          <a:lstStyle/>
          <a:p>
            <a:r>
              <a:rPr lang="en-US" altLang="zh-TW" b="1" dirty="0">
                <a:solidFill>
                  <a:srgbClr val="FF0066"/>
                </a:solidFill>
                <a:latin typeface="Segoe Print" panose="02000600000000000000" pitchFamily="2" charset="0"/>
              </a:rPr>
              <a:t>That</a:t>
            </a:r>
            <a:endParaRPr lang="zh-TW" altLang="en-US" b="1" dirty="0">
              <a:solidFill>
                <a:srgbClr val="FF0066"/>
              </a:solidFill>
              <a:latin typeface="Segoe Print" panose="02000600000000000000" pitchFamily="2" charset="0"/>
            </a:endParaRPr>
          </a:p>
        </p:txBody>
      </p:sp>
      <p:sp>
        <p:nvSpPr>
          <p:cNvPr id="22" name="矩形 21">
            <a:extLst>
              <a:ext uri="{FF2B5EF4-FFF2-40B4-BE49-F238E27FC236}">
                <a16:creationId xmlns:a16="http://schemas.microsoft.com/office/drawing/2014/main" xmlns="" id="{22A05314-6E9E-4F8A-92F7-EAF4FB85B539}"/>
              </a:ext>
            </a:extLst>
          </p:cNvPr>
          <p:cNvSpPr/>
          <p:nvPr/>
        </p:nvSpPr>
        <p:spPr>
          <a:xfrm>
            <a:off x="4184989" y="2267371"/>
            <a:ext cx="535724" cy="369332"/>
          </a:xfrm>
          <a:prstGeom prst="rect">
            <a:avLst/>
          </a:prstGeom>
        </p:spPr>
        <p:txBody>
          <a:bodyPr wrap="none">
            <a:spAutoFit/>
          </a:bodyPr>
          <a:lstStyle/>
          <a:p>
            <a:r>
              <a:rPr lang="en-US" altLang="zh-TW" b="1" dirty="0">
                <a:solidFill>
                  <a:srgbClr val="FF0066"/>
                </a:solidFill>
                <a:latin typeface="Segoe Print" panose="02000600000000000000" pitchFamily="2" charset="0"/>
              </a:rPr>
              <a:t>me</a:t>
            </a:r>
            <a:endParaRPr lang="zh-TW" altLang="en-US" b="1" dirty="0">
              <a:solidFill>
                <a:srgbClr val="FF0066"/>
              </a:solidFill>
              <a:latin typeface="Segoe Print" panose="02000600000000000000" pitchFamily="2" charset="0"/>
            </a:endParaRPr>
          </a:p>
        </p:txBody>
      </p:sp>
      <p:sp>
        <p:nvSpPr>
          <p:cNvPr id="23" name="矩形 22">
            <a:extLst>
              <a:ext uri="{FF2B5EF4-FFF2-40B4-BE49-F238E27FC236}">
                <a16:creationId xmlns:a16="http://schemas.microsoft.com/office/drawing/2014/main" xmlns="" id="{22A05314-6E9E-4F8A-92F7-EAF4FB85B539}"/>
              </a:ext>
            </a:extLst>
          </p:cNvPr>
          <p:cNvSpPr/>
          <p:nvPr/>
        </p:nvSpPr>
        <p:spPr>
          <a:xfrm>
            <a:off x="2744894" y="2614979"/>
            <a:ext cx="750526" cy="369332"/>
          </a:xfrm>
          <a:prstGeom prst="rect">
            <a:avLst/>
          </a:prstGeom>
        </p:spPr>
        <p:txBody>
          <a:bodyPr wrap="none">
            <a:spAutoFit/>
          </a:bodyPr>
          <a:lstStyle/>
          <a:p>
            <a:r>
              <a:rPr lang="en-US" altLang="zh-TW" b="1" dirty="0">
                <a:solidFill>
                  <a:srgbClr val="FF0066"/>
                </a:solidFill>
                <a:latin typeface="Segoe Print" panose="02000600000000000000" pitchFamily="2" charset="0"/>
              </a:rPr>
              <a:t>can’t</a:t>
            </a:r>
            <a:endParaRPr lang="zh-TW" altLang="en-US" b="1" dirty="0">
              <a:solidFill>
                <a:srgbClr val="FF0066"/>
              </a:solidFill>
              <a:latin typeface="Segoe Print" panose="02000600000000000000" pitchFamily="2" charset="0"/>
            </a:endParaRPr>
          </a:p>
        </p:txBody>
      </p:sp>
      <p:sp>
        <p:nvSpPr>
          <p:cNvPr id="24" name="矩形 23">
            <a:extLst>
              <a:ext uri="{FF2B5EF4-FFF2-40B4-BE49-F238E27FC236}">
                <a16:creationId xmlns:a16="http://schemas.microsoft.com/office/drawing/2014/main" xmlns="" id="{22A05314-6E9E-4F8A-92F7-EAF4FB85B539}"/>
              </a:ext>
            </a:extLst>
          </p:cNvPr>
          <p:cNvSpPr/>
          <p:nvPr/>
        </p:nvSpPr>
        <p:spPr>
          <a:xfrm>
            <a:off x="4205538" y="2626966"/>
            <a:ext cx="439544" cy="369332"/>
          </a:xfrm>
          <a:prstGeom prst="rect">
            <a:avLst/>
          </a:prstGeom>
        </p:spPr>
        <p:txBody>
          <a:bodyPr wrap="none">
            <a:spAutoFit/>
          </a:bodyPr>
          <a:lstStyle/>
          <a:p>
            <a:r>
              <a:rPr lang="en-US" altLang="zh-TW" b="1" dirty="0">
                <a:solidFill>
                  <a:srgbClr val="FF0066"/>
                </a:solidFill>
                <a:latin typeface="Segoe Print" panose="02000600000000000000" pitchFamily="2" charset="0"/>
              </a:rPr>
              <a:t>be</a:t>
            </a:r>
            <a:endParaRPr lang="zh-TW" altLang="en-US" b="1" dirty="0">
              <a:solidFill>
                <a:srgbClr val="FF0066"/>
              </a:solidFill>
              <a:latin typeface="Segoe Print" panose="02000600000000000000" pitchFamily="2" charset="0"/>
            </a:endParaRPr>
          </a:p>
        </p:txBody>
      </p:sp>
      <p:sp>
        <p:nvSpPr>
          <p:cNvPr id="29" name="矩形 28">
            <a:extLst>
              <a:ext uri="{FF2B5EF4-FFF2-40B4-BE49-F238E27FC236}">
                <a16:creationId xmlns:a16="http://schemas.microsoft.com/office/drawing/2014/main" xmlns="" id="{22A05314-6E9E-4F8A-92F7-EAF4FB85B539}"/>
              </a:ext>
            </a:extLst>
          </p:cNvPr>
          <p:cNvSpPr/>
          <p:nvPr/>
        </p:nvSpPr>
        <p:spPr>
          <a:xfrm>
            <a:off x="1472612" y="2976288"/>
            <a:ext cx="601447" cy="369332"/>
          </a:xfrm>
          <a:prstGeom prst="rect">
            <a:avLst/>
          </a:prstGeom>
        </p:spPr>
        <p:txBody>
          <a:bodyPr wrap="none">
            <a:spAutoFit/>
          </a:bodyPr>
          <a:lstStyle/>
          <a:p>
            <a:r>
              <a:rPr lang="en-US" altLang="zh-TW" b="1" dirty="0">
                <a:solidFill>
                  <a:srgbClr val="FF0066"/>
                </a:solidFill>
                <a:latin typeface="Segoe Print" panose="02000600000000000000" pitchFamily="2" charset="0"/>
              </a:rPr>
              <a:t>Are</a:t>
            </a:r>
            <a:endParaRPr lang="zh-TW" altLang="en-US" b="1" dirty="0">
              <a:solidFill>
                <a:srgbClr val="FF0066"/>
              </a:solidFill>
              <a:latin typeface="Segoe Print" panose="02000600000000000000" pitchFamily="2" charset="0"/>
            </a:endParaRPr>
          </a:p>
        </p:txBody>
      </p:sp>
      <p:sp>
        <p:nvSpPr>
          <p:cNvPr id="30" name="矩形 29">
            <a:extLst>
              <a:ext uri="{FF2B5EF4-FFF2-40B4-BE49-F238E27FC236}">
                <a16:creationId xmlns:a16="http://schemas.microsoft.com/office/drawing/2014/main" xmlns="" id="{22A05314-6E9E-4F8A-92F7-EAF4FB85B539}"/>
              </a:ext>
            </a:extLst>
          </p:cNvPr>
          <p:cNvSpPr/>
          <p:nvPr/>
        </p:nvSpPr>
        <p:spPr>
          <a:xfrm>
            <a:off x="2756881" y="2996836"/>
            <a:ext cx="591829" cy="369332"/>
          </a:xfrm>
          <a:prstGeom prst="rect">
            <a:avLst/>
          </a:prstGeom>
        </p:spPr>
        <p:txBody>
          <a:bodyPr wrap="none">
            <a:spAutoFit/>
          </a:bodyPr>
          <a:lstStyle/>
          <a:p>
            <a:r>
              <a:rPr lang="en-US" altLang="zh-TW" b="1" dirty="0">
                <a:solidFill>
                  <a:srgbClr val="FF0066"/>
                </a:solidFill>
                <a:latin typeface="Segoe Print" panose="02000600000000000000" pitchFamily="2" charset="0"/>
              </a:rPr>
              <a:t>you</a:t>
            </a:r>
            <a:endParaRPr lang="zh-TW" altLang="en-US" b="1" dirty="0">
              <a:solidFill>
                <a:srgbClr val="FF0066"/>
              </a:solidFill>
              <a:latin typeface="Segoe Print" panose="02000600000000000000" pitchFamily="2" charset="0"/>
            </a:endParaRPr>
          </a:p>
        </p:txBody>
      </p:sp>
      <p:sp>
        <p:nvSpPr>
          <p:cNvPr id="31" name="矩形 30">
            <a:extLst>
              <a:ext uri="{FF2B5EF4-FFF2-40B4-BE49-F238E27FC236}">
                <a16:creationId xmlns:a16="http://schemas.microsoft.com/office/drawing/2014/main" xmlns="" id="{22A05314-6E9E-4F8A-92F7-EAF4FB85B539}"/>
              </a:ext>
            </a:extLst>
          </p:cNvPr>
          <p:cNvSpPr/>
          <p:nvPr/>
        </p:nvSpPr>
        <p:spPr>
          <a:xfrm>
            <a:off x="1460625" y="3406090"/>
            <a:ext cx="601447" cy="369332"/>
          </a:xfrm>
          <a:prstGeom prst="rect">
            <a:avLst/>
          </a:prstGeom>
        </p:spPr>
        <p:txBody>
          <a:bodyPr wrap="none">
            <a:spAutoFit/>
          </a:bodyPr>
          <a:lstStyle/>
          <a:p>
            <a:r>
              <a:rPr lang="en-US" altLang="zh-TW" b="1" dirty="0">
                <a:solidFill>
                  <a:srgbClr val="FF0066"/>
                </a:solidFill>
                <a:latin typeface="Segoe Print" panose="02000600000000000000" pitchFamily="2" charset="0"/>
              </a:rPr>
              <a:t>Are</a:t>
            </a:r>
            <a:endParaRPr lang="zh-TW" altLang="en-US" b="1" dirty="0">
              <a:solidFill>
                <a:srgbClr val="FF0066"/>
              </a:solidFill>
              <a:latin typeface="Segoe Print" panose="02000600000000000000" pitchFamily="2" charset="0"/>
            </a:endParaRPr>
          </a:p>
        </p:txBody>
      </p:sp>
      <p:sp>
        <p:nvSpPr>
          <p:cNvPr id="32" name="矩形 31">
            <a:extLst>
              <a:ext uri="{FF2B5EF4-FFF2-40B4-BE49-F238E27FC236}">
                <a16:creationId xmlns:a16="http://schemas.microsoft.com/office/drawing/2014/main" xmlns="" id="{22A05314-6E9E-4F8A-92F7-EAF4FB85B539}"/>
              </a:ext>
            </a:extLst>
          </p:cNvPr>
          <p:cNvSpPr/>
          <p:nvPr/>
        </p:nvSpPr>
        <p:spPr>
          <a:xfrm>
            <a:off x="2837362" y="3395816"/>
            <a:ext cx="591829" cy="369332"/>
          </a:xfrm>
          <a:prstGeom prst="rect">
            <a:avLst/>
          </a:prstGeom>
        </p:spPr>
        <p:txBody>
          <a:bodyPr wrap="none">
            <a:spAutoFit/>
          </a:bodyPr>
          <a:lstStyle/>
          <a:p>
            <a:r>
              <a:rPr lang="en-US" altLang="zh-TW" b="1" dirty="0">
                <a:solidFill>
                  <a:srgbClr val="FF0066"/>
                </a:solidFill>
                <a:latin typeface="Segoe Print" panose="02000600000000000000" pitchFamily="2" charset="0"/>
              </a:rPr>
              <a:t>you</a:t>
            </a:r>
            <a:endParaRPr lang="zh-TW" altLang="en-US" b="1" dirty="0">
              <a:solidFill>
                <a:srgbClr val="FF0066"/>
              </a:solidFill>
              <a:latin typeface="Segoe Print" panose="02000600000000000000" pitchFamily="2" charset="0"/>
            </a:endParaRPr>
          </a:p>
        </p:txBody>
      </p:sp>
      <p:pic>
        <p:nvPicPr>
          <p:cNvPr id="20482" name="Picture 2"/>
          <p:cNvPicPr>
            <a:picLocks noChangeAspect="1" noChangeArrowheads="1"/>
          </p:cNvPicPr>
          <p:nvPr/>
        </p:nvPicPr>
        <p:blipFill>
          <a:blip r:embed="rId2" cstate="print"/>
          <a:srcRect/>
          <a:stretch>
            <a:fillRect/>
          </a:stretch>
        </p:blipFill>
        <p:spPr bwMode="auto">
          <a:xfrm>
            <a:off x="1756881" y="5542835"/>
            <a:ext cx="5462303" cy="673029"/>
          </a:xfrm>
          <a:prstGeom prst="rect">
            <a:avLst/>
          </a:prstGeom>
          <a:noFill/>
          <a:ln w="9525">
            <a:noFill/>
            <a:miter lim="800000"/>
            <a:headEnd/>
            <a:tailEnd/>
          </a:ln>
        </p:spPr>
      </p:pic>
    </p:spTree>
    <p:extLst>
      <p:ext uri="{BB962C8B-B14F-4D97-AF65-F5344CB8AC3E}">
        <p14:creationId xmlns:p14="http://schemas.microsoft.com/office/powerpoint/2010/main" xmlns="" val="780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9" grpId="0"/>
      <p:bldP spid="25" grpId="0"/>
      <p:bldP spid="20" grpId="0"/>
      <p:bldP spid="21" grpId="0"/>
      <p:bldP spid="22" grpId="0"/>
      <p:bldP spid="23" grpId="0"/>
      <p:bldP spid="24"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3F5F7"/>
        </a:solidFill>
        <a:effectLst/>
      </p:bgPr>
    </p:bg>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xmlns="" id="{69F52AE0-B846-4ACC-BC65-A2A6E1D42AC2}"/>
              </a:ext>
            </a:extLst>
          </p:cNvPr>
          <p:cNvSpPr txBox="1"/>
          <p:nvPr/>
        </p:nvSpPr>
        <p:spPr>
          <a:xfrm>
            <a:off x="7761514" y="6545020"/>
            <a:ext cx="132453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p. 155</a:t>
            </a:r>
            <a:endParaRPr lang="zh-TW" altLang="en-US" sz="1200" b="1" dirty="0">
              <a:solidFill>
                <a:schemeClr val="tx1">
                  <a:lumMod val="50000"/>
                  <a:lumOff val="50000"/>
                </a:schemeClr>
              </a:solidFill>
              <a:latin typeface="Calibri" panose="020F0502020204030204" pitchFamily="34" charset="0"/>
            </a:endParaRPr>
          </a:p>
        </p:txBody>
      </p:sp>
      <p:sp>
        <p:nvSpPr>
          <p:cNvPr id="4" name="箭號: 迴轉箭號 3">
            <a:hlinkClick r:id="" action="ppaction://hlinkshowjump?jump=lastslideviewed"/>
            <a:extLst>
              <a:ext uri="{FF2B5EF4-FFF2-40B4-BE49-F238E27FC236}">
                <a16:creationId xmlns:a16="http://schemas.microsoft.com/office/drawing/2014/main" xmlns="" id="{625865DF-06ED-4129-B637-F5F87B879D89}"/>
              </a:ext>
            </a:extLst>
          </p:cNvPr>
          <p:cNvSpPr/>
          <p:nvPr/>
        </p:nvSpPr>
        <p:spPr>
          <a:xfrm flipV="1">
            <a:off x="8464880" y="158127"/>
            <a:ext cx="432000" cy="576000"/>
          </a:xfrm>
          <a:prstGeom prst="uturnArrow">
            <a:avLst>
              <a:gd name="adj1" fmla="val 22346"/>
              <a:gd name="adj2" fmla="val 23673"/>
              <a:gd name="adj3" fmla="val 25000"/>
              <a:gd name="adj4" fmla="val 43750"/>
              <a:gd name="adj5" fmla="val 75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矩形 12">
            <a:extLst>
              <a:ext uri="{FF2B5EF4-FFF2-40B4-BE49-F238E27FC236}">
                <a16:creationId xmlns:a16="http://schemas.microsoft.com/office/drawing/2014/main" xmlns="" id="{5A0439D6-3F74-412D-B211-E2889B1CF952}"/>
              </a:ext>
            </a:extLst>
          </p:cNvPr>
          <p:cNvSpPr/>
          <p:nvPr/>
        </p:nvSpPr>
        <p:spPr>
          <a:xfrm>
            <a:off x="342832" y="96101"/>
            <a:ext cx="6593995"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Communication activities</a:t>
            </a:r>
          </a:p>
        </p:txBody>
      </p:sp>
      <p:sp>
        <p:nvSpPr>
          <p:cNvPr id="2" name="矩形 1">
            <a:extLst>
              <a:ext uri="{FF2B5EF4-FFF2-40B4-BE49-F238E27FC236}">
                <a16:creationId xmlns:a16="http://schemas.microsoft.com/office/drawing/2014/main" xmlns="" id="{1D37B7FE-0CBE-4C17-9115-B877852A01BC}"/>
              </a:ext>
            </a:extLst>
          </p:cNvPr>
          <p:cNvSpPr/>
          <p:nvPr/>
        </p:nvSpPr>
        <p:spPr>
          <a:xfrm>
            <a:off x="354121" y="679664"/>
            <a:ext cx="4217879" cy="400110"/>
          </a:xfrm>
          <a:prstGeom prst="rect">
            <a:avLst/>
          </a:prstGeom>
        </p:spPr>
        <p:txBody>
          <a:bodyPr wrap="square">
            <a:spAutoFit/>
          </a:bodyPr>
          <a:lstStyle/>
          <a:p>
            <a:pPr>
              <a:spcBef>
                <a:spcPts val="600"/>
              </a:spcBef>
            </a:pPr>
            <a:r>
              <a:rPr lang="en-US" altLang="zh-TW" sz="2000" b="1" dirty="0">
                <a:solidFill>
                  <a:srgbClr val="E60000"/>
                </a:solidFill>
                <a:latin typeface="Calibri" panose="020F0502020204030204" pitchFamily="34" charset="0"/>
              </a:rPr>
              <a:t>UNIT 6a Exercise 2, page 70</a:t>
            </a:r>
            <a:endParaRPr lang="zh-TW" altLang="en-US" sz="2000" b="1" dirty="0">
              <a:solidFill>
                <a:srgbClr val="E60000"/>
              </a:solidFill>
              <a:latin typeface="Calibri" panose="020F0502020204030204" pitchFamily="34" charset="0"/>
            </a:endParaRPr>
          </a:p>
        </p:txBody>
      </p:sp>
      <p:sp>
        <p:nvSpPr>
          <p:cNvPr id="7" name="矩形 6">
            <a:extLst>
              <a:ext uri="{FF2B5EF4-FFF2-40B4-BE49-F238E27FC236}">
                <a16:creationId xmlns:a16="http://schemas.microsoft.com/office/drawing/2014/main" xmlns="" id="{F68EC210-7726-481D-95AB-3D68B32AB9A1}"/>
              </a:ext>
            </a:extLst>
          </p:cNvPr>
          <p:cNvSpPr/>
          <p:nvPr/>
        </p:nvSpPr>
        <p:spPr>
          <a:xfrm>
            <a:off x="363848" y="1197431"/>
            <a:ext cx="8459374" cy="1631216"/>
          </a:xfrm>
          <a:prstGeom prst="rect">
            <a:avLst/>
          </a:prstGeom>
        </p:spPr>
        <p:txBody>
          <a:bodyPr wrap="square">
            <a:spAutoFit/>
          </a:bodyPr>
          <a:lstStyle/>
          <a:p>
            <a:pPr>
              <a:spcBef>
                <a:spcPts val="600"/>
              </a:spcBef>
            </a:pPr>
            <a:r>
              <a:rPr lang="en-US" altLang="zh-TW" sz="2000" dirty="0">
                <a:latin typeface="Calibri" panose="020F0502020204030204" pitchFamily="34" charset="0"/>
              </a:rPr>
              <a:t>Well, clearly the matches are to light the candle with and we know that drawing pins are for attaching things to other things. But what about the box? Yes, it’s for holding the drawing pins. But you can also use it to hold the candle. And then you attach the box to the wall. Did you get it? Yes? Congratulations, you’re a flexible thinker.</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471749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925606"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6e</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In the news</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27084" y="1776184"/>
            <a:ext cx="8478248"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Read the news story. Do you think it is true or not? Explain your reasons to your partner.</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27485" y="1097389"/>
            <a:ext cx="8477847"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Writing</a:t>
            </a:r>
            <a:r>
              <a:rPr lang="en-US" altLang="zh-TW" sz="3200" b="1" dirty="0">
                <a:solidFill>
                  <a:schemeClr val="tx1">
                    <a:lumMod val="65000"/>
                    <a:lumOff val="35000"/>
                  </a:schemeClr>
                </a:solidFill>
                <a:latin typeface="Calibri" panose="020F0502020204030204" pitchFamily="34" charset="0"/>
              </a:rPr>
              <a:t>  a news story</a:t>
            </a:r>
            <a:endParaRPr lang="zh-TW" altLang="en-US" sz="3200" b="1" dirty="0">
              <a:solidFill>
                <a:schemeClr val="tx1">
                  <a:lumMod val="65000"/>
                  <a:lumOff val="35000"/>
                </a:schemeClr>
              </a:solidFill>
              <a:latin typeface="Calibri" panose="020F0502020204030204" pitchFamily="34" charset="0"/>
            </a:endParaRPr>
          </a:p>
        </p:txBody>
      </p:sp>
      <p:sp>
        <p:nvSpPr>
          <p:cNvPr id="6" name="矩形 5">
            <a:extLst>
              <a:ext uri="{FF2B5EF4-FFF2-40B4-BE49-F238E27FC236}">
                <a16:creationId xmlns:a16="http://schemas.microsoft.com/office/drawing/2014/main" xmlns="" id="{96159642-E0F7-4A42-8ECD-0958CE7ECED5}"/>
              </a:ext>
            </a:extLst>
          </p:cNvPr>
          <p:cNvSpPr/>
          <p:nvPr/>
        </p:nvSpPr>
        <p:spPr>
          <a:xfrm>
            <a:off x="670121" y="4192806"/>
            <a:ext cx="811575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happened?</a:t>
            </a:r>
          </a:p>
          <a:p>
            <a:pPr marL="363538" indent="-363538">
              <a:spcBef>
                <a:spcPts val="600"/>
              </a:spcBef>
            </a:pPr>
            <a:r>
              <a:rPr lang="en-US" altLang="zh-TW" sz="2000" dirty="0">
                <a:latin typeface="Calibri" panose="020F0502020204030204" pitchFamily="34" charset="0"/>
              </a:rPr>
              <a:t>2 	Who was involved?</a:t>
            </a:r>
          </a:p>
          <a:p>
            <a:pPr marL="363538" indent="-363538">
              <a:spcBef>
                <a:spcPts val="600"/>
              </a:spcBef>
            </a:pPr>
            <a:r>
              <a:rPr lang="en-US" altLang="zh-TW" sz="2000" dirty="0">
                <a:latin typeface="Calibri" panose="020F0502020204030204" pitchFamily="34" charset="0"/>
              </a:rPr>
              <a:t>3 	Where did it happen?</a:t>
            </a:r>
            <a:endParaRPr lang="zh-TW" altLang="en-US" sz="2000" dirty="0">
              <a:latin typeface="Calibri" panose="020F0502020204030204" pitchFamily="34" charset="0"/>
            </a:endParaRPr>
          </a:p>
        </p:txBody>
      </p:sp>
      <p:sp>
        <p:nvSpPr>
          <p:cNvPr id="7" name="矩形 6">
            <a:extLst>
              <a:ext uri="{FF2B5EF4-FFF2-40B4-BE49-F238E27FC236}">
                <a16:creationId xmlns:a16="http://schemas.microsoft.com/office/drawing/2014/main" xmlns="" id="{353D47A8-74DA-43E8-919C-3C6505874E76}"/>
              </a:ext>
            </a:extLst>
          </p:cNvPr>
          <p:cNvSpPr/>
          <p:nvPr/>
        </p:nvSpPr>
        <p:spPr>
          <a:xfrm>
            <a:off x="757670" y="2532327"/>
            <a:ext cx="7695667" cy="369332"/>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It's a true story.</a:t>
            </a:r>
            <a:endParaRPr lang="zh-TW" altLang="en-US" b="1" dirty="0">
              <a:solidFill>
                <a:srgbClr val="FF0066"/>
              </a:solidFill>
              <a:latin typeface="Segoe Print" panose="02000600000000000000" pitchFamily="2" charset="0"/>
            </a:endParaRPr>
          </a:p>
        </p:txBody>
      </p:sp>
      <p:sp>
        <p:nvSpPr>
          <p:cNvPr id="9" name="矩形 8">
            <a:extLst>
              <a:ext uri="{FF2B5EF4-FFF2-40B4-BE49-F238E27FC236}">
                <a16:creationId xmlns:a16="http://schemas.microsoft.com/office/drawing/2014/main" xmlns="" id="{A5E56244-0673-4317-A45D-FF8041ECA4A1}"/>
              </a:ext>
            </a:extLst>
          </p:cNvPr>
          <p:cNvSpPr/>
          <p:nvPr/>
        </p:nvSpPr>
        <p:spPr>
          <a:xfrm>
            <a:off x="304909" y="2976189"/>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cs typeface="Calibri" panose="020F0502020204030204" pitchFamily="34" charset="0"/>
              </a:rPr>
              <a:t>Writing skill  </a:t>
            </a:r>
            <a:r>
              <a:rPr lang="en-US" altLang="zh-TW" sz="2000" b="1" dirty="0">
                <a:solidFill>
                  <a:schemeClr val="tx1">
                    <a:lumMod val="65000"/>
                    <a:lumOff val="35000"/>
                  </a:schemeClr>
                </a:solidFill>
                <a:latin typeface="Calibri" panose="020F0502020204030204" pitchFamily="34" charset="0"/>
                <a:cs typeface="Calibri" panose="020F0502020204030204" pitchFamily="34" charset="0"/>
              </a:rPr>
              <a:t>structuring a news story</a:t>
            </a:r>
            <a:endParaRPr lang="zh-TW" altLang="en-US" sz="2000"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xmlns="" id="{268EC036-9C6B-4C2C-B0A5-4C62B4925BC9}"/>
              </a:ext>
            </a:extLst>
          </p:cNvPr>
          <p:cNvSpPr/>
          <p:nvPr/>
        </p:nvSpPr>
        <p:spPr>
          <a:xfrm>
            <a:off x="285453" y="3443810"/>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a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introductory sentence in the news story again. Answer the questions.</a:t>
            </a:r>
            <a:endParaRPr lang="zh-TW" altLang="en-US" sz="2000" dirty="0">
              <a:latin typeface="Calibri" panose="020F0502020204030204" pitchFamily="34" charset="0"/>
            </a:endParaRPr>
          </a:p>
        </p:txBody>
      </p:sp>
      <p:sp>
        <p:nvSpPr>
          <p:cNvPr id="11" name="矩形 10">
            <a:extLst>
              <a:ext uri="{FF2B5EF4-FFF2-40B4-BE49-F238E27FC236}">
                <a16:creationId xmlns:a16="http://schemas.microsoft.com/office/drawing/2014/main" xmlns="" id="{353D47A8-74DA-43E8-919C-3C6505874E76}"/>
              </a:ext>
            </a:extLst>
          </p:cNvPr>
          <p:cNvSpPr/>
          <p:nvPr/>
        </p:nvSpPr>
        <p:spPr>
          <a:xfrm>
            <a:off x="3507775" y="4196635"/>
            <a:ext cx="5297557" cy="1200329"/>
          </a:xfrm>
          <a:prstGeom prst="rect">
            <a:avLst/>
          </a:prstGeom>
        </p:spPr>
        <p:txBody>
          <a:bodyPr wrap="square">
            <a:spAutoFit/>
          </a:bodyPr>
          <a:lstStyle/>
          <a:p>
            <a:pPr marL="360363" indent="-360363"/>
            <a:r>
              <a:rPr lang="en-US" altLang="zh-TW" b="1" dirty="0">
                <a:solidFill>
                  <a:srgbClr val="FF0066"/>
                </a:solidFill>
                <a:latin typeface="Segoe Print" panose="02000600000000000000" pitchFamily="2" charset="0"/>
              </a:rPr>
              <a:t>1 	A woman accidentally cut through an underground cable.</a:t>
            </a:r>
          </a:p>
          <a:p>
            <a:pPr marL="360363" indent="-360363"/>
            <a:r>
              <a:rPr lang="en-US" altLang="zh-TW" b="1" dirty="0">
                <a:solidFill>
                  <a:srgbClr val="FF0066"/>
                </a:solidFill>
                <a:latin typeface="Segoe Print" panose="02000600000000000000" pitchFamily="2" charset="0"/>
              </a:rPr>
              <a:t>2 	an elderly Georgian woman</a:t>
            </a:r>
          </a:p>
          <a:p>
            <a:pPr marL="360363" indent="-360363"/>
            <a:r>
              <a:rPr lang="en-US" altLang="zh-TW" b="1" dirty="0">
                <a:solidFill>
                  <a:srgbClr val="FF0066"/>
                </a:solidFill>
                <a:latin typeface="Segoe Print" panose="02000600000000000000" pitchFamily="2" charset="0"/>
              </a:rPr>
              <a:t>3 	in Georgia</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199640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left)">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left)">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2DDDB87F-D284-4A34-9FB8-0FABD612F083}"/>
              </a:ext>
            </a:extLst>
          </p:cNvPr>
          <p:cNvSpPr/>
          <p:nvPr/>
        </p:nvSpPr>
        <p:spPr>
          <a:xfrm>
            <a:off x="304794" y="2011259"/>
            <a:ext cx="8629887" cy="2862322"/>
          </a:xfrm>
          <a:prstGeom prst="rect">
            <a:avLst/>
          </a:prstGeom>
        </p:spPr>
        <p:txBody>
          <a:bodyPr wrap="square">
            <a:spAutoFit/>
          </a:bodyPr>
          <a:lstStyle/>
          <a:p>
            <a:pPr marL="363538" indent="-363538">
              <a:spcBef>
                <a:spcPts val="600"/>
              </a:spcBef>
            </a:pPr>
            <a:r>
              <a:rPr lang="en-US" altLang="zh-TW" sz="1700" b="1" dirty="0">
                <a:solidFill>
                  <a:srgbClr val="FF0066"/>
                </a:solidFill>
                <a:latin typeface="Segoe Print" panose="02000600000000000000" pitchFamily="2" charset="0"/>
              </a:rPr>
              <a:t>1 	She was digging for metal when her spade damaged the </a:t>
            </a:r>
            <a:r>
              <a:rPr lang="en-US" altLang="zh-TW" sz="1700" b="1" dirty="0" err="1">
                <a:solidFill>
                  <a:srgbClr val="FF0066"/>
                </a:solidFill>
                <a:latin typeface="Segoe Print" panose="02000600000000000000" pitchFamily="2" charset="0"/>
              </a:rPr>
              <a:t>fibre</a:t>
            </a:r>
            <a:r>
              <a:rPr lang="en-US" altLang="zh-TW" sz="1700" b="1" dirty="0">
                <a:solidFill>
                  <a:srgbClr val="FF0066"/>
                </a:solidFill>
                <a:latin typeface="Segoe Print" panose="02000600000000000000" pitchFamily="2" charset="0"/>
              </a:rPr>
              <a:t>-optic cable.</a:t>
            </a:r>
          </a:p>
          <a:p>
            <a:pPr marL="363538" indent="-363538">
              <a:spcBef>
                <a:spcPts val="600"/>
              </a:spcBef>
            </a:pPr>
            <a:r>
              <a:rPr lang="en-US" altLang="zh-TW" sz="1700" b="1" dirty="0">
                <a:solidFill>
                  <a:srgbClr val="FF0066"/>
                </a:solidFill>
                <a:latin typeface="Segoe Print" panose="02000600000000000000" pitchFamily="2" charset="0"/>
              </a:rPr>
              <a:t>2 	Internet services to Armenia were cut off; A monitoring system detected the damage; A security team went to the sport; The woman was arrested.</a:t>
            </a:r>
          </a:p>
          <a:p>
            <a:pPr marL="363538" indent="-363538">
              <a:spcBef>
                <a:spcPts val="600"/>
              </a:spcBef>
            </a:pPr>
            <a:r>
              <a:rPr lang="en-US" altLang="zh-TW" sz="1700" b="1" dirty="0">
                <a:solidFill>
                  <a:srgbClr val="FF0066"/>
                </a:solidFill>
                <a:latin typeface="Segoe Print" panose="02000600000000000000" pitchFamily="2" charset="0"/>
              </a:rPr>
              <a:t>3 	Possible answers could include: The woman was digging for metal; Georgia provides 90 per cent of Armenia’s internet; Web users in the nation of 3.2 million people were left twiddling their thumbs; The cable is protected, but apparently landslides or heavy rain may have left it exposed on the surface; The woman has been called ‘the spade-hacker’ by local media.</a:t>
            </a:r>
            <a:endParaRPr lang="zh-TW" altLang="en-US" sz="1700" b="1" dirty="0">
              <a:solidFill>
                <a:srgbClr val="FF0066"/>
              </a:solidFill>
              <a:latin typeface="Segoe Print" panose="02000600000000000000" pitchFamily="2"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a16="http://schemas.microsoft.com/office/drawing/2014/main" xmlns="" id="{A5E56244-0673-4317-A45D-FF8041ECA4A1}"/>
              </a:ext>
            </a:extLst>
          </p:cNvPr>
          <p:cNvSpPr/>
          <p:nvPr/>
        </p:nvSpPr>
        <p:spPr>
          <a:xfrm>
            <a:off x="304909" y="288068"/>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b</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main paragraph and find:</a:t>
            </a:r>
            <a:endParaRPr lang="zh-TW" altLang="en-US" sz="2000" dirty="0">
              <a:latin typeface="Calibri" panose="020F0502020204030204" pitchFamily="34" charset="0"/>
            </a:endParaRPr>
          </a:p>
        </p:txBody>
      </p:sp>
      <p:sp>
        <p:nvSpPr>
          <p:cNvPr id="2" name="矩形 1">
            <a:extLst>
              <a:ext uri="{FF2B5EF4-FFF2-40B4-BE49-F238E27FC236}">
                <a16:creationId xmlns:a16="http://schemas.microsoft.com/office/drawing/2014/main" xmlns="" id="{7EA9F9FF-A13A-4FA3-8433-34DD64DD5D8D}"/>
              </a:ext>
            </a:extLst>
          </p:cNvPr>
          <p:cNvSpPr/>
          <p:nvPr/>
        </p:nvSpPr>
        <p:spPr>
          <a:xfrm>
            <a:off x="653651" y="810115"/>
            <a:ext cx="8130549"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how the woman cut the cable.</a:t>
            </a:r>
          </a:p>
          <a:p>
            <a:pPr marL="363538" indent="-363538">
              <a:spcBef>
                <a:spcPts val="600"/>
              </a:spcBef>
            </a:pPr>
            <a:r>
              <a:rPr lang="en-US" altLang="zh-TW" sz="2000" dirty="0">
                <a:latin typeface="Calibri" panose="020F0502020204030204" pitchFamily="34" charset="0"/>
              </a:rPr>
              <a:t>2 	four things that happened after she cut the cable.</a:t>
            </a:r>
          </a:p>
          <a:p>
            <a:pPr marL="363538" indent="-363538">
              <a:spcBef>
                <a:spcPts val="600"/>
              </a:spcBef>
            </a:pPr>
            <a:r>
              <a:rPr lang="en-US" altLang="zh-TW" sz="2000" dirty="0">
                <a:latin typeface="Calibri" panose="020F0502020204030204" pitchFamily="34" charset="0"/>
              </a:rPr>
              <a:t>3 	two pieces of background information.</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B887C905-5DD9-4B8C-88E9-3B94092062E3}"/>
              </a:ext>
            </a:extLst>
          </p:cNvPr>
          <p:cNvSpPr/>
          <p:nvPr/>
        </p:nvSpPr>
        <p:spPr>
          <a:xfrm>
            <a:off x="314636" y="482454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c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main paragraph again. How are the events and background details organized?</a:t>
            </a:r>
            <a:endParaRPr lang="zh-TW" altLang="en-US" sz="2000" dirty="0">
              <a:latin typeface="Calibri" panose="020F0502020204030204" pitchFamily="34" charset="0"/>
            </a:endParaRPr>
          </a:p>
        </p:txBody>
      </p:sp>
      <p:sp>
        <p:nvSpPr>
          <p:cNvPr id="14" name="矩形 13">
            <a:extLst>
              <a:ext uri="{FF2B5EF4-FFF2-40B4-BE49-F238E27FC236}">
                <a16:creationId xmlns:a16="http://schemas.microsoft.com/office/drawing/2014/main" xmlns="" id="{2DDDB87F-D284-4A34-9FB8-0FABD612F083}"/>
              </a:ext>
            </a:extLst>
          </p:cNvPr>
          <p:cNvSpPr/>
          <p:nvPr/>
        </p:nvSpPr>
        <p:spPr>
          <a:xfrm>
            <a:off x="689448" y="5532432"/>
            <a:ext cx="8104594" cy="615553"/>
          </a:xfrm>
          <a:prstGeom prst="rect">
            <a:avLst/>
          </a:prstGeom>
        </p:spPr>
        <p:txBody>
          <a:bodyPr wrap="square">
            <a:spAutoFit/>
          </a:bodyPr>
          <a:lstStyle/>
          <a:p>
            <a:r>
              <a:rPr lang="en-US" altLang="zh-TW" sz="1700" b="1" dirty="0">
                <a:solidFill>
                  <a:srgbClr val="FF0066"/>
                </a:solidFill>
                <a:latin typeface="Segoe Print" panose="02000600000000000000" pitchFamily="2" charset="0"/>
              </a:rPr>
              <a:t>The main events are in chronological sequence.</a:t>
            </a:r>
          </a:p>
          <a:p>
            <a:r>
              <a:rPr lang="en-US" altLang="zh-TW" sz="1700" b="1" dirty="0">
                <a:solidFill>
                  <a:srgbClr val="FF0066"/>
                </a:solidFill>
                <a:latin typeface="Segoe Print" panose="02000600000000000000" pitchFamily="2" charset="0"/>
              </a:rPr>
              <a:t>Background information is inserted after the main event it relates to.</a:t>
            </a:r>
            <a:endParaRPr lang="zh-TW" altLang="en-US" sz="1700"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225764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45C6D248-CDD3-4A2B-A0D4-52B9777918DC}"/>
              </a:ext>
            </a:extLst>
          </p:cNvPr>
          <p:cNvSpPr/>
          <p:nvPr/>
        </p:nvSpPr>
        <p:spPr>
          <a:xfrm>
            <a:off x="304794" y="298175"/>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3</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cs typeface="Calibri" panose="020F0502020204030204" pitchFamily="34" charset="0"/>
              </a:rPr>
              <a:t>Vocabulary</a:t>
            </a:r>
            <a:r>
              <a:rPr lang="en-US" altLang="zh-TW" sz="2000" b="1" dirty="0"/>
              <a:t>  </a:t>
            </a:r>
            <a:r>
              <a:rPr lang="en-US" altLang="zh-TW" sz="2000" b="1" i="1" dirty="0">
                <a:solidFill>
                  <a:schemeClr val="tx1">
                    <a:lumMod val="65000"/>
                    <a:lumOff val="35000"/>
                  </a:schemeClr>
                </a:solidFill>
                <a:latin typeface="Calibri" panose="020F0502020204030204" pitchFamily="34" charset="0"/>
                <a:cs typeface="Calibri" panose="020F0502020204030204" pitchFamily="34" charset="0"/>
              </a:rPr>
              <a:t>-</a:t>
            </a:r>
            <a:r>
              <a:rPr lang="en-US" altLang="zh-TW" sz="2000" b="1" i="1" dirty="0" err="1">
                <a:solidFill>
                  <a:schemeClr val="tx1">
                    <a:lumMod val="65000"/>
                    <a:lumOff val="35000"/>
                  </a:schemeClr>
                </a:solidFill>
                <a:latin typeface="Calibri" panose="020F0502020204030204" pitchFamily="34" charset="0"/>
                <a:cs typeface="Calibri" panose="020F0502020204030204" pitchFamily="34" charset="0"/>
              </a:rPr>
              <a:t>ly</a:t>
            </a:r>
            <a:r>
              <a:rPr lang="en-US" altLang="zh-TW" sz="2000" b="1" i="1" dirty="0">
                <a:solidFill>
                  <a:schemeClr val="tx1">
                    <a:lumMod val="65000"/>
                    <a:lumOff val="35000"/>
                  </a:schemeClr>
                </a:solidFill>
                <a:latin typeface="Calibri" panose="020F0502020204030204" pitchFamily="34" charset="0"/>
                <a:cs typeface="Calibri" panose="020F0502020204030204" pitchFamily="34" charset="0"/>
              </a:rPr>
              <a:t> </a:t>
            </a:r>
            <a:r>
              <a:rPr lang="en-US" altLang="zh-TW" sz="2000" b="1" dirty="0">
                <a:solidFill>
                  <a:schemeClr val="tx1">
                    <a:lumMod val="65000"/>
                    <a:lumOff val="35000"/>
                  </a:schemeClr>
                </a:solidFill>
                <a:latin typeface="Calibri" panose="020F0502020204030204" pitchFamily="34" charset="0"/>
                <a:cs typeface="Calibri" panose="020F0502020204030204" pitchFamily="34" charset="0"/>
              </a:rPr>
              <a:t>adverbs in stories</a:t>
            </a:r>
            <a:endParaRPr lang="zh-TW" altLang="en-US" sz="2000"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sp>
        <p:nvSpPr>
          <p:cNvPr id="10" name="矩形 9">
            <a:extLst>
              <a:ext uri="{FF2B5EF4-FFF2-40B4-BE49-F238E27FC236}">
                <a16:creationId xmlns:a16="http://schemas.microsoft.com/office/drawing/2014/main" xmlns="" id="{9A43650F-9349-4F2F-AC8B-04FB1E42A9C4}"/>
              </a:ext>
            </a:extLst>
          </p:cNvPr>
          <p:cNvSpPr/>
          <p:nvPr/>
        </p:nvSpPr>
        <p:spPr>
          <a:xfrm>
            <a:off x="4005474" y="1684755"/>
            <a:ext cx="2803890"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at once</a:t>
            </a:r>
          </a:p>
          <a:p>
            <a:pPr marL="363538" indent="-363538">
              <a:spcBef>
                <a:spcPts val="600"/>
              </a:spcBef>
            </a:pPr>
            <a:r>
              <a:rPr lang="en-US" altLang="zh-TW" sz="2000" dirty="0">
                <a:latin typeface="Calibri" panose="020F0502020204030204" pitchFamily="34" charset="0"/>
              </a:rPr>
              <a:t>b 	by mistake</a:t>
            </a:r>
          </a:p>
          <a:p>
            <a:pPr marL="363538" indent="-363538">
              <a:spcBef>
                <a:spcPts val="600"/>
              </a:spcBef>
            </a:pPr>
            <a:r>
              <a:rPr lang="en-US" altLang="zh-TW" sz="2000" dirty="0">
                <a:latin typeface="Calibri" panose="020F0502020204030204" pitchFamily="34" charset="0"/>
              </a:rPr>
              <a:t>c 	for a short time</a:t>
            </a:r>
          </a:p>
          <a:p>
            <a:pPr marL="363538" indent="-363538">
              <a:spcBef>
                <a:spcPts val="600"/>
              </a:spcBef>
            </a:pPr>
            <a:r>
              <a:rPr lang="en-US" altLang="zh-TW" sz="2000" dirty="0">
                <a:latin typeface="Calibri" panose="020F0502020204030204" pitchFamily="34" charset="0"/>
              </a:rPr>
              <a:t>d 	it seems</a:t>
            </a:r>
          </a:p>
          <a:p>
            <a:pPr marL="363538" indent="-363538">
              <a:spcBef>
                <a:spcPts val="600"/>
              </a:spcBef>
            </a:pPr>
            <a:r>
              <a:rPr lang="en-US" altLang="zh-TW" sz="2000" dirty="0">
                <a:latin typeface="Calibri" panose="020F0502020204030204" pitchFamily="34" charset="0"/>
              </a:rPr>
              <a:t>e 	we are sorry to say</a:t>
            </a:r>
            <a:endParaRPr lang="zh-TW" altLang="en-US" sz="2000" dirty="0">
              <a:latin typeface="Calibri" panose="020F0502020204030204" pitchFamily="34" charset="0"/>
            </a:endParaRPr>
          </a:p>
        </p:txBody>
      </p:sp>
      <p:sp>
        <p:nvSpPr>
          <p:cNvPr id="12" name="矩形 11">
            <a:extLst>
              <a:ext uri="{FF2B5EF4-FFF2-40B4-BE49-F238E27FC236}">
                <a16:creationId xmlns:a16="http://schemas.microsoft.com/office/drawing/2014/main" xmlns="" id="{A5E56244-0673-4317-A45D-FF8041ECA4A1}"/>
              </a:ext>
            </a:extLst>
          </p:cNvPr>
          <p:cNvSpPr/>
          <p:nvPr/>
        </p:nvSpPr>
        <p:spPr>
          <a:xfrm>
            <a:off x="295182" y="803634"/>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a</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Find these adverbs (1–5) in the story. Then match the adverbs with their meanings (a–e).</a:t>
            </a:r>
            <a:endParaRPr lang="zh-TW" altLang="en-US" sz="2000" dirty="0">
              <a:latin typeface="Calibri" panose="020F0502020204030204" pitchFamily="34" charset="0"/>
            </a:endParaRPr>
          </a:p>
        </p:txBody>
      </p:sp>
      <p:sp>
        <p:nvSpPr>
          <p:cNvPr id="18" name="矩形 17">
            <a:extLst>
              <a:ext uri="{FF2B5EF4-FFF2-40B4-BE49-F238E27FC236}">
                <a16:creationId xmlns:a16="http://schemas.microsoft.com/office/drawing/2014/main" xmlns="" id="{9A43650F-9349-4F2F-AC8B-04FB1E42A9C4}"/>
              </a:ext>
            </a:extLst>
          </p:cNvPr>
          <p:cNvSpPr/>
          <p:nvPr/>
        </p:nvSpPr>
        <p:spPr>
          <a:xfrm>
            <a:off x="629976" y="1655571"/>
            <a:ext cx="2803890"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accidentally</a:t>
            </a:r>
          </a:p>
          <a:p>
            <a:pPr marL="363538" indent="-363538">
              <a:spcBef>
                <a:spcPts val="600"/>
              </a:spcBef>
            </a:pPr>
            <a:r>
              <a:rPr lang="en-US" altLang="zh-TW" sz="2000" dirty="0">
                <a:latin typeface="Calibri" panose="020F0502020204030204" pitchFamily="34" charset="0"/>
              </a:rPr>
              <a:t>2 	unfortunately</a:t>
            </a:r>
          </a:p>
          <a:p>
            <a:pPr marL="363538" indent="-363538">
              <a:spcBef>
                <a:spcPts val="600"/>
              </a:spcBef>
            </a:pPr>
            <a:r>
              <a:rPr lang="en-US" altLang="zh-TW" sz="2000" dirty="0">
                <a:latin typeface="Calibri" panose="020F0502020204030204" pitchFamily="34" charset="0"/>
              </a:rPr>
              <a:t>3 	temporarily</a:t>
            </a:r>
          </a:p>
          <a:p>
            <a:pPr marL="363538" indent="-363538">
              <a:spcBef>
                <a:spcPts val="600"/>
              </a:spcBef>
            </a:pPr>
            <a:r>
              <a:rPr lang="en-US" altLang="zh-TW" sz="2000" dirty="0">
                <a:latin typeface="Calibri" panose="020F0502020204030204" pitchFamily="34" charset="0"/>
              </a:rPr>
              <a:t>4 	immediately</a:t>
            </a:r>
          </a:p>
          <a:p>
            <a:pPr marL="363538" indent="-363538">
              <a:spcBef>
                <a:spcPts val="600"/>
              </a:spcBef>
            </a:pPr>
            <a:r>
              <a:rPr lang="en-US" altLang="zh-TW" sz="2000" dirty="0">
                <a:latin typeface="Calibri" panose="020F0502020204030204" pitchFamily="34" charset="0"/>
              </a:rPr>
              <a:t>5 	apparently</a:t>
            </a:r>
            <a:endParaRPr lang="zh-TW" altLang="en-US" sz="2000" dirty="0">
              <a:latin typeface="Calibri" panose="020F0502020204030204" pitchFamily="34" charset="0"/>
            </a:endParaRPr>
          </a:p>
        </p:txBody>
      </p:sp>
      <p:sp>
        <p:nvSpPr>
          <p:cNvPr id="20" name="矩形 19">
            <a:extLst>
              <a:ext uri="{FF2B5EF4-FFF2-40B4-BE49-F238E27FC236}">
                <a16:creationId xmlns:a16="http://schemas.microsoft.com/office/drawing/2014/main" xmlns="" id="{A7799851-95C1-4F3F-9E24-63EA21F6037F}"/>
              </a:ext>
            </a:extLst>
          </p:cNvPr>
          <p:cNvSpPr/>
          <p:nvPr/>
        </p:nvSpPr>
        <p:spPr>
          <a:xfrm>
            <a:off x="418325" y="1621699"/>
            <a:ext cx="336952" cy="1989006"/>
          </a:xfrm>
          <a:prstGeom prst="rect">
            <a:avLst/>
          </a:prstGeom>
        </p:spPr>
        <p:txBody>
          <a:bodyPr wrap="none">
            <a:spAutoFit/>
          </a:bodyPr>
          <a:lstStyle/>
          <a:p>
            <a:pPr>
              <a:lnSpc>
                <a:spcPts val="3000"/>
              </a:lnSpc>
            </a:pPr>
            <a:r>
              <a:rPr lang="en-US" altLang="zh-TW" b="1" dirty="0">
                <a:solidFill>
                  <a:srgbClr val="FF0066"/>
                </a:solidFill>
                <a:latin typeface="Segoe Print" panose="02000600000000000000" pitchFamily="2" charset="0"/>
              </a:rPr>
              <a:t>b</a:t>
            </a:r>
          </a:p>
          <a:p>
            <a:pPr>
              <a:lnSpc>
                <a:spcPts val="3000"/>
              </a:lnSpc>
            </a:pPr>
            <a:r>
              <a:rPr lang="en-US" altLang="zh-TW" b="1" dirty="0">
                <a:solidFill>
                  <a:srgbClr val="FF0066"/>
                </a:solidFill>
                <a:latin typeface="Segoe Print" panose="02000600000000000000" pitchFamily="2" charset="0"/>
              </a:rPr>
              <a:t>e</a:t>
            </a:r>
          </a:p>
          <a:p>
            <a:pPr>
              <a:lnSpc>
                <a:spcPts val="3000"/>
              </a:lnSpc>
            </a:pPr>
            <a:r>
              <a:rPr lang="en-US" altLang="zh-TW" b="1" dirty="0">
                <a:solidFill>
                  <a:srgbClr val="FF0066"/>
                </a:solidFill>
                <a:latin typeface="Segoe Print" panose="02000600000000000000" pitchFamily="2" charset="0"/>
              </a:rPr>
              <a:t>c</a:t>
            </a:r>
          </a:p>
          <a:p>
            <a:pPr>
              <a:lnSpc>
                <a:spcPts val="3000"/>
              </a:lnSpc>
            </a:pPr>
            <a:r>
              <a:rPr lang="en-US" altLang="zh-TW" b="1" dirty="0">
                <a:solidFill>
                  <a:srgbClr val="FF0066"/>
                </a:solidFill>
                <a:latin typeface="Segoe Print" panose="02000600000000000000" pitchFamily="2" charset="0"/>
              </a:rPr>
              <a:t>a</a:t>
            </a:r>
          </a:p>
          <a:p>
            <a:pPr>
              <a:lnSpc>
                <a:spcPts val="3000"/>
              </a:lnSpc>
            </a:pPr>
            <a:r>
              <a:rPr lang="en-US" altLang="zh-TW" b="1" dirty="0">
                <a:solidFill>
                  <a:srgbClr val="FF0066"/>
                </a:solidFill>
                <a:latin typeface="Segoe Print" panose="02000600000000000000" pitchFamily="2" charset="0"/>
              </a:rPr>
              <a:t>d</a:t>
            </a:r>
            <a:endParaRPr lang="zh-TW" altLang="en-US" b="1" dirty="0">
              <a:solidFill>
                <a:srgbClr val="FF0066"/>
              </a:solidFill>
              <a:latin typeface="Segoe Print" panose="02000600000000000000" pitchFamily="2" charset="0"/>
            </a:endParaRPr>
          </a:p>
        </p:txBody>
      </p:sp>
      <p:cxnSp>
        <p:nvCxnSpPr>
          <p:cNvPr id="22" name="直線接點 21"/>
          <p:cNvCxnSpPr/>
          <p:nvPr/>
        </p:nvCxnSpPr>
        <p:spPr>
          <a:xfrm>
            <a:off x="1469088" y="1945532"/>
            <a:ext cx="398834"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1342418" y="2334638"/>
            <a:ext cx="243191"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1741462" y="2733471"/>
            <a:ext cx="233464" cy="1"/>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1361238" y="3103545"/>
            <a:ext cx="324000" cy="1"/>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1352144" y="3501956"/>
            <a:ext cx="233464" cy="1"/>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502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left)">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wipe(left)">
                                      <p:cBhvr>
                                        <p:cTn id="27" dur="500"/>
                                        <p:tgtEl>
                                          <p:spTgt spid="2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xEl>
                                              <p:pRg st="3" end="3"/>
                                            </p:txEl>
                                          </p:spTgt>
                                        </p:tgtEl>
                                        <p:attrNameLst>
                                          <p:attrName>style.visibility</p:attrName>
                                        </p:attrNameLst>
                                      </p:cBhvr>
                                      <p:to>
                                        <p:strVal val="visible"/>
                                      </p:to>
                                    </p:set>
                                    <p:animEffect transition="in" filter="wipe(left)">
                                      <p:cBhvr>
                                        <p:cTn id="37" dur="500"/>
                                        <p:tgtEl>
                                          <p:spTgt spid="2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xEl>
                                              <p:pRg st="4" end="4"/>
                                            </p:txEl>
                                          </p:spTgt>
                                        </p:tgtEl>
                                        <p:attrNameLst>
                                          <p:attrName>style.visibility</p:attrName>
                                        </p:attrNameLst>
                                      </p:cBhvr>
                                      <p:to>
                                        <p:strVal val="visible"/>
                                      </p:to>
                                    </p:set>
                                    <p:animEffect transition="in" filter="wipe(left)">
                                      <p:cBhvr>
                                        <p:cTn id="47" dur="500"/>
                                        <p:tgtEl>
                                          <p:spTgt spid="20">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19DA705B-4600-490F-A2FC-F3FBDEB731B6}"/>
              </a:ext>
            </a:extLst>
          </p:cNvPr>
          <p:cNvSpPr/>
          <p:nvPr/>
        </p:nvSpPr>
        <p:spPr>
          <a:xfrm>
            <a:off x="304909" y="284183"/>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b</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Cross out any options which are not possible.</a:t>
            </a:r>
            <a:endParaRPr lang="zh-TW" altLang="en-US" sz="2000" dirty="0">
              <a:latin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sp>
        <p:nvSpPr>
          <p:cNvPr id="7" name="矩形 6">
            <a:extLst>
              <a:ext uri="{FF2B5EF4-FFF2-40B4-BE49-F238E27FC236}">
                <a16:creationId xmlns:a16="http://schemas.microsoft.com/office/drawing/2014/main" xmlns="" id="{60885D0D-3F33-437E-B1C7-F3E790C6505D}"/>
              </a:ext>
            </a:extLst>
          </p:cNvPr>
          <p:cNvSpPr/>
          <p:nvPr/>
        </p:nvSpPr>
        <p:spPr>
          <a:xfrm>
            <a:off x="295180" y="3889971"/>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c</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Decide which of the sentences in Exercise 3b fit into the story and where they fit.</a:t>
            </a:r>
            <a:endParaRPr lang="zh-TW" altLang="en-US" sz="2000" dirty="0">
              <a:latin typeface="Calibri" panose="020F0502020204030204" pitchFamily="34" charset="0"/>
            </a:endParaRPr>
          </a:p>
        </p:txBody>
      </p:sp>
      <p:sp>
        <p:nvSpPr>
          <p:cNvPr id="8" name="矩形 7">
            <a:extLst>
              <a:ext uri="{FF2B5EF4-FFF2-40B4-BE49-F238E27FC236}">
                <a16:creationId xmlns:a16="http://schemas.microsoft.com/office/drawing/2014/main" xmlns="" id="{9A43650F-9349-4F2F-AC8B-04FB1E42A9C4}"/>
              </a:ext>
            </a:extLst>
          </p:cNvPr>
          <p:cNvSpPr/>
          <p:nvPr/>
        </p:nvSpPr>
        <p:spPr>
          <a:xfrm>
            <a:off x="620247" y="750898"/>
            <a:ext cx="8095736" cy="2631490"/>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a:t>
            </a:r>
            <a:r>
              <a:rPr lang="en-US" altLang="zh-TW" sz="2000" i="1" dirty="0">
                <a:latin typeface="Calibri" panose="020F0502020204030204" pitchFamily="34" charset="0"/>
              </a:rPr>
              <a:t>Apparently, / Quickly</a:t>
            </a:r>
            <a:r>
              <a:rPr lang="en-US" altLang="zh-TW" sz="2000" dirty="0">
                <a:latin typeface="Calibri" panose="020F0502020204030204" pitchFamily="34" charset="0"/>
              </a:rPr>
              <a:t>, this type of incident is</a:t>
            </a:r>
            <a:r>
              <a:rPr lang="zh-TW" altLang="en-US" sz="2000" dirty="0">
                <a:latin typeface="Calibri" panose="020F0502020204030204" pitchFamily="34" charset="0"/>
              </a:rPr>
              <a:t> </a:t>
            </a:r>
            <a:r>
              <a:rPr lang="en-US" altLang="zh-TW" sz="2000" dirty="0">
                <a:latin typeface="Calibri" panose="020F0502020204030204" pitchFamily="34" charset="0"/>
              </a:rPr>
              <a:t>increasing in Georgia.</a:t>
            </a:r>
          </a:p>
          <a:p>
            <a:pPr marL="363538" indent="-363538">
              <a:spcBef>
                <a:spcPts val="600"/>
              </a:spcBef>
            </a:pPr>
            <a:r>
              <a:rPr lang="en-US" altLang="zh-TW" sz="2000" dirty="0">
                <a:latin typeface="Calibri" panose="020F0502020204030204" pitchFamily="34" charset="0"/>
              </a:rPr>
              <a:t>2 	</a:t>
            </a:r>
            <a:r>
              <a:rPr lang="en-US" altLang="zh-TW" sz="2000" i="1" dirty="0">
                <a:latin typeface="Calibri" panose="020F0502020204030204" pitchFamily="34" charset="0"/>
              </a:rPr>
              <a:t>Fortunately, / Incredibly</a:t>
            </a:r>
            <a:r>
              <a:rPr lang="en-US" altLang="zh-TW" sz="2000" dirty="0">
                <a:latin typeface="Calibri" panose="020F0502020204030204" pitchFamily="34" charset="0"/>
              </a:rPr>
              <a:t>, nobody was hurt.</a:t>
            </a:r>
          </a:p>
          <a:p>
            <a:pPr marL="363538" indent="-363538">
              <a:spcBef>
                <a:spcPts val="600"/>
              </a:spcBef>
            </a:pPr>
            <a:r>
              <a:rPr lang="en-US" altLang="zh-TW" sz="2000" dirty="0">
                <a:latin typeface="Calibri" panose="020F0502020204030204" pitchFamily="34" charset="0"/>
              </a:rPr>
              <a:t>3 	Internet services were </a:t>
            </a:r>
            <a:r>
              <a:rPr lang="en-US" altLang="zh-TW" sz="2000" i="1" dirty="0">
                <a:latin typeface="Calibri" panose="020F0502020204030204" pitchFamily="34" charset="0"/>
              </a:rPr>
              <a:t>amazingly / gradually</a:t>
            </a:r>
            <a:r>
              <a:rPr lang="zh-TW" altLang="en-US" sz="2000" i="1" dirty="0">
                <a:latin typeface="Calibri" panose="020F0502020204030204" pitchFamily="34" charset="0"/>
              </a:rPr>
              <a:t> </a:t>
            </a:r>
            <a:r>
              <a:rPr lang="en-US" altLang="zh-TW" sz="2000" dirty="0">
                <a:latin typeface="Calibri" panose="020F0502020204030204" pitchFamily="34" charset="0"/>
              </a:rPr>
              <a:t>restored across the region.</a:t>
            </a:r>
          </a:p>
          <a:p>
            <a:pPr marL="363538" indent="-363538">
              <a:spcBef>
                <a:spcPts val="600"/>
              </a:spcBef>
            </a:pPr>
            <a:r>
              <a:rPr lang="en-US" altLang="zh-TW" sz="2000" dirty="0">
                <a:latin typeface="Calibri" panose="020F0502020204030204" pitchFamily="34" charset="0"/>
              </a:rPr>
              <a:t>4 	</a:t>
            </a:r>
            <a:r>
              <a:rPr lang="en-US" altLang="zh-TW" sz="2000" i="1" dirty="0">
                <a:latin typeface="Calibri" panose="020F0502020204030204" pitchFamily="34" charset="0"/>
              </a:rPr>
              <a:t>Coincidentally, / Rapidly</a:t>
            </a:r>
            <a:r>
              <a:rPr lang="en-US" altLang="zh-TW" sz="2000" dirty="0">
                <a:latin typeface="Calibri" panose="020F0502020204030204" pitchFamily="34" charset="0"/>
              </a:rPr>
              <a:t>, internet services also</a:t>
            </a:r>
            <a:r>
              <a:rPr lang="zh-TW" altLang="en-US" sz="2000" dirty="0">
                <a:latin typeface="Calibri" panose="020F0502020204030204" pitchFamily="34" charset="0"/>
              </a:rPr>
              <a:t> </a:t>
            </a:r>
            <a:r>
              <a:rPr lang="en-US" altLang="zh-TW" sz="2000" dirty="0">
                <a:latin typeface="Calibri" panose="020F0502020204030204" pitchFamily="34" charset="0"/>
              </a:rPr>
              <a:t>failed in other regions last week.</a:t>
            </a:r>
          </a:p>
          <a:p>
            <a:pPr marL="363538" indent="-363538">
              <a:spcBef>
                <a:spcPts val="600"/>
              </a:spcBef>
            </a:pPr>
            <a:r>
              <a:rPr lang="en-US" altLang="zh-TW" sz="2000" dirty="0">
                <a:latin typeface="Calibri" panose="020F0502020204030204" pitchFamily="34" charset="0"/>
              </a:rPr>
              <a:t>5 	Software providers say hackers </a:t>
            </a:r>
            <a:r>
              <a:rPr lang="en-US" altLang="zh-TW" sz="2000" i="1" dirty="0">
                <a:latin typeface="Calibri" panose="020F0502020204030204" pitchFamily="34" charset="0"/>
              </a:rPr>
              <a:t>deliberately /</a:t>
            </a:r>
            <a:r>
              <a:rPr lang="zh-TW" altLang="en-US" sz="2000" i="1" dirty="0">
                <a:latin typeface="Calibri" panose="020F0502020204030204" pitchFamily="34" charset="0"/>
              </a:rPr>
              <a:t> </a:t>
            </a:r>
            <a:r>
              <a:rPr lang="en-US" altLang="zh-TW" sz="2000" i="1" dirty="0">
                <a:latin typeface="Calibri" panose="020F0502020204030204" pitchFamily="34" charset="0"/>
              </a:rPr>
              <a:t>sadly </a:t>
            </a:r>
            <a:r>
              <a:rPr lang="en-US" altLang="zh-TW" sz="2000" dirty="0">
                <a:latin typeface="Calibri" panose="020F0502020204030204" pitchFamily="34" charset="0"/>
              </a:rPr>
              <a:t>damaged the service.</a:t>
            </a:r>
          </a:p>
          <a:p>
            <a:pPr marL="363538" indent="-363538">
              <a:spcBef>
                <a:spcPts val="600"/>
              </a:spcBef>
            </a:pPr>
            <a:r>
              <a:rPr lang="en-US" altLang="zh-TW" sz="2000" dirty="0">
                <a:latin typeface="Calibri" panose="020F0502020204030204" pitchFamily="34" charset="0"/>
              </a:rPr>
              <a:t>6 	</a:t>
            </a:r>
            <a:r>
              <a:rPr lang="en-US" altLang="zh-TW" sz="2000" i="1" dirty="0">
                <a:latin typeface="Calibri" panose="020F0502020204030204" pitchFamily="34" charset="0"/>
              </a:rPr>
              <a:t>Hopefully, / Slowly</a:t>
            </a:r>
            <a:r>
              <a:rPr lang="en-US" altLang="zh-TW" sz="2000" dirty="0">
                <a:latin typeface="Calibri" panose="020F0502020204030204" pitchFamily="34" charset="0"/>
              </a:rPr>
              <a:t>, the police will release the</a:t>
            </a:r>
            <a:r>
              <a:rPr lang="zh-TW" altLang="en-US" sz="2000" dirty="0">
                <a:latin typeface="Calibri" panose="020F0502020204030204" pitchFamily="34" charset="0"/>
              </a:rPr>
              <a:t> </a:t>
            </a:r>
            <a:r>
              <a:rPr lang="en-US" altLang="zh-TW" sz="2000" dirty="0">
                <a:latin typeface="Calibri" panose="020F0502020204030204" pitchFamily="34" charset="0"/>
              </a:rPr>
              <a:t>woman because of her age.</a:t>
            </a:r>
            <a:endParaRPr lang="zh-TW" altLang="en-US" sz="2000" dirty="0">
              <a:latin typeface="Calibri" panose="020F0502020204030204" pitchFamily="34" charset="0"/>
            </a:endParaRPr>
          </a:p>
        </p:txBody>
      </p:sp>
      <p:cxnSp>
        <p:nvCxnSpPr>
          <p:cNvPr id="13" name="直線接點 12"/>
          <p:cNvCxnSpPr/>
          <p:nvPr/>
        </p:nvCxnSpPr>
        <p:spPr>
          <a:xfrm>
            <a:off x="2434450" y="973188"/>
            <a:ext cx="817123"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3385014" y="1750979"/>
            <a:ext cx="111600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xmlns="" id="{03C82D57-04A2-4803-8D20-409C31D5ABF4}"/>
              </a:ext>
            </a:extLst>
          </p:cNvPr>
          <p:cNvSpPr/>
          <p:nvPr/>
        </p:nvSpPr>
        <p:spPr>
          <a:xfrm>
            <a:off x="5473269" y="1147864"/>
            <a:ext cx="2119491" cy="369332"/>
          </a:xfrm>
          <a:prstGeom prst="rect">
            <a:avLst/>
          </a:prstGeom>
        </p:spPr>
        <p:txBody>
          <a:bodyPr wrap="none">
            <a:spAutoFit/>
          </a:bodyPr>
          <a:lstStyle/>
          <a:p>
            <a:pPr>
              <a:spcBef>
                <a:spcPts val="600"/>
              </a:spcBef>
            </a:pPr>
            <a:r>
              <a:rPr lang="en-US" altLang="zh-TW" b="1" dirty="0">
                <a:solidFill>
                  <a:srgbClr val="FF0066"/>
                </a:solidFill>
                <a:latin typeface="Segoe Print" panose="02000600000000000000" pitchFamily="2" charset="0"/>
              </a:rPr>
              <a:t>both are possible</a:t>
            </a:r>
            <a:endParaRPr lang="zh-TW" altLang="en-US" b="1" dirty="0">
              <a:solidFill>
                <a:srgbClr val="FF0066"/>
              </a:solidFill>
              <a:latin typeface="Segoe Print" panose="02000600000000000000" pitchFamily="2" charset="0"/>
            </a:endParaRPr>
          </a:p>
        </p:txBody>
      </p:sp>
      <p:cxnSp>
        <p:nvCxnSpPr>
          <p:cNvPr id="19" name="直線接點 18"/>
          <p:cNvCxnSpPr/>
          <p:nvPr/>
        </p:nvCxnSpPr>
        <p:spPr>
          <a:xfrm flipV="1">
            <a:off x="2763500" y="2120630"/>
            <a:ext cx="758758"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5691526" y="2801777"/>
            <a:ext cx="612843"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2276906" y="3184538"/>
            <a:ext cx="749030"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3C82D57-04A2-4803-8D20-409C31D5ABF4}"/>
              </a:ext>
            </a:extLst>
          </p:cNvPr>
          <p:cNvSpPr/>
          <p:nvPr/>
        </p:nvSpPr>
        <p:spPr>
          <a:xfrm>
            <a:off x="771567" y="4692893"/>
            <a:ext cx="7944416" cy="1431161"/>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3 	</a:t>
            </a:r>
            <a:r>
              <a:rPr lang="en-US" altLang="zh-TW" b="1" i="1" dirty="0">
                <a:solidFill>
                  <a:srgbClr val="FF0066"/>
                </a:solidFill>
                <a:latin typeface="Segoe Print" panose="02000600000000000000" pitchFamily="2" charset="0"/>
              </a:rPr>
              <a:t>Internet services were gradually restored across the region</a:t>
            </a:r>
            <a:r>
              <a:rPr lang="en-US" altLang="zh-TW" b="1" dirty="0">
                <a:solidFill>
                  <a:srgbClr val="FF0066"/>
                </a:solidFill>
                <a:latin typeface="Segoe Print" panose="02000600000000000000" pitchFamily="2" charset="0"/>
              </a:rPr>
              <a:t>.</a:t>
            </a:r>
          </a:p>
          <a:p>
            <a:pPr marL="360363" indent="-360363">
              <a:spcBef>
                <a:spcPts val="600"/>
              </a:spcBef>
            </a:pPr>
            <a:r>
              <a:rPr lang="en-US" altLang="zh-TW" b="1" dirty="0">
                <a:solidFill>
                  <a:srgbClr val="FF0066"/>
                </a:solidFill>
                <a:latin typeface="Segoe Print" panose="02000600000000000000" pitchFamily="2" charset="0"/>
              </a:rPr>
              <a:t>	This could go after ‘… temporarily affected.’</a:t>
            </a:r>
          </a:p>
          <a:p>
            <a:pPr marL="360363" indent="-360363">
              <a:spcBef>
                <a:spcPts val="600"/>
              </a:spcBef>
            </a:pPr>
            <a:r>
              <a:rPr lang="en-US" altLang="zh-TW" b="1" dirty="0">
                <a:solidFill>
                  <a:srgbClr val="FF0066"/>
                </a:solidFill>
                <a:latin typeface="Segoe Print" panose="02000600000000000000" pitchFamily="2" charset="0"/>
              </a:rPr>
              <a:t>6 	</a:t>
            </a:r>
            <a:r>
              <a:rPr lang="en-US" altLang="zh-TW" b="1" i="1" dirty="0">
                <a:solidFill>
                  <a:srgbClr val="FF0066"/>
                </a:solidFill>
                <a:latin typeface="Segoe Print" panose="02000600000000000000" pitchFamily="2" charset="0"/>
              </a:rPr>
              <a:t>Hopefully, the police will release the woman because of her age.</a:t>
            </a:r>
          </a:p>
          <a:p>
            <a:pPr marL="360363" indent="-360363">
              <a:spcBef>
                <a:spcPts val="600"/>
              </a:spcBef>
            </a:pPr>
            <a:r>
              <a:rPr lang="en-US" altLang="zh-TW" b="1" dirty="0">
                <a:solidFill>
                  <a:srgbClr val="FF0066"/>
                </a:solidFill>
                <a:latin typeface="Segoe Print" panose="02000600000000000000" pitchFamily="2" charset="0"/>
              </a:rPr>
              <a:t>	This could go after ‘… three years in prison.’</a:t>
            </a:r>
            <a:endParaRPr lang="zh-TW" altLang="en-US" b="1" dirty="0">
              <a:solidFill>
                <a:srgbClr val="FF0066"/>
              </a:solidFill>
              <a:latin typeface="Segoe Print" panose="02000600000000000000" pitchFamily="2" charset="0"/>
            </a:endParaRPr>
          </a:p>
        </p:txBody>
      </p:sp>
    </p:spTree>
    <p:extLst>
      <p:ext uri="{BB962C8B-B14F-4D97-AF65-F5344CB8AC3E}">
        <p14:creationId xmlns:p14="http://schemas.microsoft.com/office/powerpoint/2010/main" xmlns="" val="181868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19DA705B-4600-490F-A2FC-F3FBDEB731B6}"/>
              </a:ext>
            </a:extLst>
          </p:cNvPr>
          <p:cNvSpPr/>
          <p:nvPr/>
        </p:nvSpPr>
        <p:spPr>
          <a:xfrm>
            <a:off x="304909" y="284183"/>
            <a:ext cx="8489133" cy="1323439"/>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You are going to write an April Fools’ story or a news story that is not true. This can be invented or it can be a story you have heard. First, make notes about the main events and the background details of the story. Think about </a:t>
            </a:r>
            <a:r>
              <a:rPr lang="en-US" altLang="zh-TW" sz="2000" i="1" dirty="0">
                <a:latin typeface="Calibri" panose="020F0502020204030204" pitchFamily="34" charset="0"/>
              </a:rPr>
              <a:t>what</a:t>
            </a:r>
            <a:r>
              <a:rPr lang="en-US" altLang="zh-TW" sz="2000" dirty="0">
                <a:latin typeface="Calibri" panose="020F0502020204030204" pitchFamily="34" charset="0"/>
              </a:rPr>
              <a:t>? </a:t>
            </a:r>
            <a:r>
              <a:rPr lang="en-US" altLang="zh-TW" sz="2000" i="1" dirty="0">
                <a:latin typeface="Calibri" panose="020F0502020204030204" pitchFamily="34" charset="0"/>
              </a:rPr>
              <a:t>who</a:t>
            </a:r>
            <a:r>
              <a:rPr lang="en-US" altLang="zh-TW" sz="2000" dirty="0">
                <a:latin typeface="Calibri" panose="020F0502020204030204" pitchFamily="34" charset="0"/>
              </a:rPr>
              <a:t>? </a:t>
            </a:r>
            <a:r>
              <a:rPr lang="en-US" altLang="zh-TW" sz="2000" i="1" dirty="0">
                <a:latin typeface="Calibri" panose="020F0502020204030204" pitchFamily="34" charset="0"/>
              </a:rPr>
              <a:t>where</a:t>
            </a:r>
            <a:r>
              <a:rPr lang="en-US" altLang="zh-TW" sz="2000" dirty="0">
                <a:latin typeface="Calibri" panose="020F0502020204030204" pitchFamily="34" charset="0"/>
              </a:rPr>
              <a:t>? and also</a:t>
            </a:r>
            <a:r>
              <a:rPr lang="en-US" altLang="zh-TW" sz="2000" i="1" dirty="0">
                <a:latin typeface="Calibri" panose="020F0502020204030204" pitchFamily="34" charset="0"/>
              </a:rPr>
              <a:t> why</a:t>
            </a:r>
            <a:r>
              <a:rPr lang="en-US" altLang="zh-TW" sz="2000" dirty="0">
                <a:latin typeface="Calibri" panose="020F0502020204030204" pitchFamily="34" charset="0"/>
              </a:rPr>
              <a:t>? and </a:t>
            </a:r>
            <a:r>
              <a:rPr lang="en-US" altLang="zh-TW" sz="2000" i="1" dirty="0">
                <a:latin typeface="Calibri" panose="020F0502020204030204" pitchFamily="34" charset="0"/>
              </a:rPr>
              <a:t>how</a:t>
            </a:r>
            <a:r>
              <a:rPr lang="en-US" altLang="zh-TW" sz="2000" dirty="0">
                <a:latin typeface="Calibri" panose="020F0502020204030204" pitchFamily="34" charset="0"/>
              </a:rPr>
              <a:t>?</a:t>
            </a:r>
            <a:endParaRPr lang="zh-TW" altLang="en-US" sz="2000" dirty="0">
              <a:latin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6e-p. 77</a:t>
            </a:r>
            <a:endParaRPr lang="zh-TW" altLang="en-US" sz="1200" b="1" dirty="0">
              <a:solidFill>
                <a:schemeClr val="tx1">
                  <a:lumMod val="50000"/>
                  <a:lumOff val="50000"/>
                </a:schemeClr>
              </a:solidFill>
              <a:latin typeface="Calibri" panose="020F0502020204030204" pitchFamily="34" charset="0"/>
            </a:endParaRPr>
          </a:p>
        </p:txBody>
      </p:sp>
      <p:sp>
        <p:nvSpPr>
          <p:cNvPr id="7" name="矩形 6">
            <a:extLst>
              <a:ext uri="{FF2B5EF4-FFF2-40B4-BE49-F238E27FC236}">
                <a16:creationId xmlns:a16="http://schemas.microsoft.com/office/drawing/2014/main" xmlns="" id="{60885D0D-3F33-437E-B1C7-F3E790C6505D}"/>
              </a:ext>
            </a:extLst>
          </p:cNvPr>
          <p:cNvSpPr/>
          <p:nvPr/>
        </p:nvSpPr>
        <p:spPr>
          <a:xfrm>
            <a:off x="295179" y="1777584"/>
            <a:ext cx="8489133"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Write an introductory sentence to summarize the story. Then number your notes in the order you will write about them. Include at least three adverbs where appropriate.</a:t>
            </a:r>
            <a:endParaRPr lang="zh-TW" altLang="en-US" sz="2000" dirty="0">
              <a:latin typeface="Calibri" panose="020F0502020204030204" pitchFamily="34" charset="0"/>
            </a:endParaRPr>
          </a:p>
        </p:txBody>
      </p:sp>
      <p:sp>
        <p:nvSpPr>
          <p:cNvPr id="8" name="矩形 7">
            <a:extLst>
              <a:ext uri="{FF2B5EF4-FFF2-40B4-BE49-F238E27FC236}">
                <a16:creationId xmlns:a16="http://schemas.microsoft.com/office/drawing/2014/main" xmlns="" id="{9A43650F-9349-4F2F-AC8B-04FB1E42A9C4}"/>
              </a:ext>
            </a:extLst>
          </p:cNvPr>
          <p:cNvSpPr/>
          <p:nvPr/>
        </p:nvSpPr>
        <p:spPr>
          <a:xfrm>
            <a:off x="581335" y="4620811"/>
            <a:ext cx="793036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 	Did the headline make you interested in reading the story?</a:t>
            </a:r>
          </a:p>
          <a:p>
            <a:pPr marL="363538" indent="-363538">
              <a:spcBef>
                <a:spcPts val="600"/>
              </a:spcBef>
            </a:pPr>
            <a:r>
              <a:rPr lang="en-US" altLang="zh-TW" sz="2000" dirty="0">
                <a:latin typeface="Calibri" panose="020F0502020204030204" pitchFamily="34" charset="0"/>
              </a:rPr>
              <a:t>• 	Are the facts of the story clear?</a:t>
            </a:r>
          </a:p>
          <a:p>
            <a:pPr marL="363538" indent="-363538">
              <a:spcBef>
                <a:spcPts val="600"/>
              </a:spcBef>
            </a:pPr>
            <a:r>
              <a:rPr lang="en-US" altLang="zh-TW" sz="2000" dirty="0">
                <a:latin typeface="Calibri" panose="020F0502020204030204" pitchFamily="34" charset="0"/>
              </a:rPr>
              <a:t>• 	Do you think the story is true?</a:t>
            </a:r>
          </a:p>
        </p:txBody>
      </p:sp>
      <p:sp>
        <p:nvSpPr>
          <p:cNvPr id="14" name="矩形 13">
            <a:extLst>
              <a:ext uri="{FF2B5EF4-FFF2-40B4-BE49-F238E27FC236}">
                <a16:creationId xmlns:a16="http://schemas.microsoft.com/office/drawing/2014/main" xmlns="" id="{60885D0D-3F33-437E-B1C7-F3E790C6505D}"/>
              </a:ext>
            </a:extLst>
          </p:cNvPr>
          <p:cNvSpPr/>
          <p:nvPr/>
        </p:nvSpPr>
        <p:spPr>
          <a:xfrm>
            <a:off x="275724" y="2966894"/>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on your own. Write your story in about 150–200 words. Write an interesting headline.</a:t>
            </a:r>
            <a:endParaRPr lang="zh-TW" altLang="en-US" sz="2000" dirty="0">
              <a:latin typeface="Calibri" panose="020F0502020204030204" pitchFamily="34" charset="0"/>
            </a:endParaRPr>
          </a:p>
        </p:txBody>
      </p:sp>
      <p:sp>
        <p:nvSpPr>
          <p:cNvPr id="17" name="矩形 16">
            <a:extLst>
              <a:ext uri="{FF2B5EF4-FFF2-40B4-BE49-F238E27FC236}">
                <a16:creationId xmlns:a16="http://schemas.microsoft.com/office/drawing/2014/main" xmlns="" id="{60885D0D-3F33-437E-B1C7-F3E790C6505D}"/>
              </a:ext>
            </a:extLst>
          </p:cNvPr>
          <p:cNvSpPr/>
          <p:nvPr/>
        </p:nvSpPr>
        <p:spPr>
          <a:xfrm>
            <a:off x="265997" y="3874314"/>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with a new partner. Exchange stories. Use these questions to check your partner’s story.</a:t>
            </a:r>
            <a:endParaRPr lang="zh-TW" altLang="en-US" sz="2000" dirty="0">
              <a:latin typeface="Calibri" panose="020F0502020204030204" pitchFamily="34" charset="0"/>
            </a:endParaRPr>
          </a:p>
        </p:txBody>
      </p:sp>
    </p:spTree>
    <p:extLst>
      <p:ext uri="{BB962C8B-B14F-4D97-AF65-F5344CB8AC3E}">
        <p14:creationId xmlns:p14="http://schemas.microsoft.com/office/powerpoint/2010/main" xmlns="" val="1818688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EE4814D-5E79-484F-962A-76A03E7C7122}"/>
              </a:ext>
            </a:extLst>
          </p:cNvPr>
          <p:cNvSpPr/>
          <p:nvPr/>
        </p:nvSpPr>
        <p:spPr>
          <a:xfrm>
            <a:off x="879726" y="71931"/>
            <a:ext cx="7696200" cy="1754326"/>
          </a:xfrm>
          <a:prstGeom prst="rect">
            <a:avLst/>
          </a:prstGeom>
        </p:spPr>
        <p:txBody>
          <a:bodyPr wrap="square">
            <a:spAutoFit/>
          </a:bodyPr>
          <a:lstStyle/>
          <a:p>
            <a:pPr marL="715963" indent="-715963"/>
            <a:r>
              <a:rPr lang="en-US" altLang="zh-TW" sz="5200" b="1" dirty="0">
                <a:solidFill>
                  <a:srgbClr val="E60000"/>
                </a:solidFill>
                <a:latin typeface="Calibri" panose="020F0502020204030204" pitchFamily="34" charset="0"/>
                <a:cs typeface="Calibri" panose="020F0502020204030204" pitchFamily="34" charset="0"/>
              </a:rPr>
              <a:t>6f</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Encounters with a sea monster</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a16="http://schemas.microsoft.com/office/drawing/2014/main" xmlns=""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6f-p. 79</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a16="http://schemas.microsoft.com/office/drawing/2014/main" xmlns=""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a16="http://schemas.microsoft.com/office/drawing/2014/main" xmlns="" id="{DB5000BD-7E2A-4473-B852-A99B1209318E}"/>
              </a:ext>
            </a:extLst>
          </p:cNvPr>
          <p:cNvSpPr/>
          <p:nvPr/>
        </p:nvSpPr>
        <p:spPr>
          <a:xfrm>
            <a:off x="317356" y="2379299"/>
            <a:ext cx="4839828"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How much do you know about these monsters? Compare your ideas with the class.</a:t>
            </a:r>
            <a:endParaRPr lang="zh-TW" altLang="en-US" sz="2000" dirty="0">
              <a:latin typeface="Calibri" panose="020F0502020204030204" pitchFamily="34" charset="0"/>
            </a:endParaRPr>
          </a:p>
        </p:txBody>
      </p:sp>
      <p:sp>
        <p:nvSpPr>
          <p:cNvPr id="13" name="矩形 12">
            <a:extLst>
              <a:ext uri="{FF2B5EF4-FFF2-40B4-BE49-F238E27FC236}">
                <a16:creationId xmlns:a16="http://schemas.microsoft.com/office/drawing/2014/main" xmlns="" id="{FCC6BC15-EF9B-4918-A140-818F9CF530BA}"/>
              </a:ext>
            </a:extLst>
          </p:cNvPr>
          <p:cNvSpPr/>
          <p:nvPr/>
        </p:nvSpPr>
        <p:spPr>
          <a:xfrm>
            <a:off x="317757" y="1750199"/>
            <a:ext cx="8395623"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Before you watch</a:t>
            </a:r>
            <a:endParaRPr lang="zh-TW" altLang="en-US" sz="3200" dirty="0">
              <a:solidFill>
                <a:srgbClr val="E60000"/>
              </a:solidFill>
              <a:latin typeface="Calibri" panose="020F0502020204030204" pitchFamily="34" charset="0"/>
            </a:endParaRPr>
          </a:p>
        </p:txBody>
      </p:sp>
      <p:grpSp>
        <p:nvGrpSpPr>
          <p:cNvPr id="19" name="群組 18">
            <a:extLst>
              <a:ext uri="{FF2B5EF4-FFF2-40B4-BE49-F238E27FC236}">
                <a16:creationId xmlns:a16="http://schemas.microsoft.com/office/drawing/2014/main" xmlns="" id="{3E91A1CB-4D90-4C1D-8CE8-2F85AE0E9924}"/>
              </a:ext>
            </a:extLst>
          </p:cNvPr>
          <p:cNvGrpSpPr/>
          <p:nvPr/>
        </p:nvGrpSpPr>
        <p:grpSpPr>
          <a:xfrm>
            <a:off x="4365030" y="943854"/>
            <a:ext cx="828000" cy="828000"/>
            <a:chOff x="5059555" y="183493"/>
            <a:chExt cx="828000" cy="828000"/>
          </a:xfrm>
        </p:grpSpPr>
        <p:sp>
          <p:nvSpPr>
            <p:cNvPr id="6" name="矩形: 圓角 5">
              <a:extLst>
                <a:ext uri="{FF2B5EF4-FFF2-40B4-BE49-F238E27FC236}">
                  <a16:creationId xmlns:a16="http://schemas.microsoft.com/office/drawing/2014/main" xmlns="" id="{E124ADD5-DFF1-4124-8979-EA3D88E27C1A}"/>
                </a:ext>
              </a:extLst>
            </p:cNvPr>
            <p:cNvSpPr/>
            <p:nvPr/>
          </p:nvSpPr>
          <p:spPr>
            <a:xfrm>
              <a:off x="5181600" y="450194"/>
              <a:ext cx="413655" cy="3156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梯形 10">
              <a:extLst>
                <a:ext uri="{FF2B5EF4-FFF2-40B4-BE49-F238E27FC236}">
                  <a16:creationId xmlns:a16="http://schemas.microsoft.com/office/drawing/2014/main" xmlns="" id="{4C53D06B-F6BC-4281-B06C-E78C64DB2B08}"/>
                </a:ext>
              </a:extLst>
            </p:cNvPr>
            <p:cNvSpPr/>
            <p:nvPr/>
          </p:nvSpPr>
          <p:spPr>
            <a:xfrm rot="16200000">
              <a:off x="5597999" y="512681"/>
              <a:ext cx="238602" cy="170255"/>
            </a:xfrm>
            <a:prstGeom prst="trapezoid">
              <a:avLst>
                <a:gd name="adj" fmla="val 279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xmlns="" id="{A749373A-0F78-499D-B972-CC253775922E}"/>
                </a:ext>
              </a:extLst>
            </p:cNvPr>
            <p:cNvSpPr/>
            <p:nvPr/>
          </p:nvSpPr>
          <p:spPr>
            <a:xfrm>
              <a:off x="5059555" y="183493"/>
              <a:ext cx="828000" cy="82800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矩形 14">
            <a:extLst>
              <a:ext uri="{FF2B5EF4-FFF2-40B4-BE49-F238E27FC236}">
                <a16:creationId xmlns:a16="http://schemas.microsoft.com/office/drawing/2014/main" xmlns="" id="{AE593240-47B2-49C6-9842-FB4F96487C44}"/>
              </a:ext>
            </a:extLst>
          </p:cNvPr>
          <p:cNvSpPr/>
          <p:nvPr/>
        </p:nvSpPr>
        <p:spPr>
          <a:xfrm>
            <a:off x="5255476" y="5369667"/>
            <a:ext cx="3457904" cy="338554"/>
          </a:xfrm>
          <a:prstGeom prst="rect">
            <a:avLst/>
          </a:prstGeom>
        </p:spPr>
        <p:txBody>
          <a:bodyPr wrap="square">
            <a:spAutoFit/>
          </a:bodyPr>
          <a:lstStyle/>
          <a:p>
            <a:r>
              <a:rPr lang="en-US" altLang="zh-TW" sz="1600" dirty="0">
                <a:solidFill>
                  <a:schemeClr val="tx1">
                    <a:lumMod val="85000"/>
                    <a:lumOff val="15000"/>
                  </a:schemeClr>
                </a:solidFill>
                <a:latin typeface="Corbel" panose="020B0503020204020204" pitchFamily="34" charset="0"/>
              </a:rPr>
              <a:t>What could that be?</a:t>
            </a:r>
            <a:endParaRPr lang="zh-TW" altLang="en-US" sz="1600" dirty="0">
              <a:solidFill>
                <a:schemeClr val="tx1">
                  <a:lumMod val="85000"/>
                  <a:lumOff val="15000"/>
                </a:schemeClr>
              </a:solidFill>
              <a:latin typeface="Corbel" panose="020B0503020204020204" pitchFamily="34" charset="0"/>
            </a:endParaRPr>
          </a:p>
        </p:txBody>
      </p:sp>
      <p:pic>
        <p:nvPicPr>
          <p:cNvPr id="13314" name="Picture 2"/>
          <p:cNvPicPr>
            <a:picLocks noChangeAspect="1" noChangeArrowheads="1"/>
          </p:cNvPicPr>
          <p:nvPr/>
        </p:nvPicPr>
        <p:blipFill>
          <a:blip r:embed="rId3" cstate="print"/>
          <a:srcRect/>
          <a:stretch>
            <a:fillRect/>
          </a:stretch>
        </p:blipFill>
        <p:spPr bwMode="auto">
          <a:xfrm>
            <a:off x="5237728" y="2512906"/>
            <a:ext cx="3906272" cy="2856761"/>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518698" y="3504525"/>
            <a:ext cx="4589205" cy="508718"/>
          </a:xfrm>
          <a:prstGeom prst="rect">
            <a:avLst/>
          </a:prstGeom>
          <a:noFill/>
          <a:ln w="9525">
            <a:noFill/>
            <a:miter lim="800000"/>
            <a:headEnd/>
            <a:tailEnd/>
          </a:ln>
        </p:spPr>
      </p:pic>
      <p:sp>
        <p:nvSpPr>
          <p:cNvPr id="17" name="矩形 16">
            <a:extLst>
              <a:ext uri="{FF2B5EF4-FFF2-40B4-BE49-F238E27FC236}">
                <a16:creationId xmlns:a16="http://schemas.microsoft.com/office/drawing/2014/main" xmlns="" id="{EEEDC5DB-46D9-475F-B27D-6242B7A24282}"/>
              </a:ext>
            </a:extLst>
          </p:cNvPr>
          <p:cNvSpPr/>
          <p:nvPr/>
        </p:nvSpPr>
        <p:spPr>
          <a:xfrm>
            <a:off x="518698" y="4243349"/>
            <a:ext cx="3261983"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See next slide for answers</a:t>
            </a:r>
          </a:p>
        </p:txBody>
      </p:sp>
    </p:spTree>
    <p:extLst>
      <p:ext uri="{BB962C8B-B14F-4D97-AF65-F5344CB8AC3E}">
        <p14:creationId xmlns:p14="http://schemas.microsoft.com/office/powerpoint/2010/main" xmlns="" val="168492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AE7AC57-2069-44E7-854E-596BAE2768B4}"/>
              </a:ext>
            </a:extLst>
          </p:cNvPr>
          <p:cNvSpPr/>
          <p:nvPr/>
        </p:nvSpPr>
        <p:spPr>
          <a:xfrm>
            <a:off x="445493" y="574500"/>
            <a:ext cx="8410272" cy="5709255"/>
          </a:xfrm>
          <a:prstGeom prst="rect">
            <a:avLst/>
          </a:prstGeom>
        </p:spPr>
        <p:txBody>
          <a:bodyPr wrap="square">
            <a:spAutoFit/>
          </a:bodyPr>
          <a:lstStyle/>
          <a:p>
            <a:pPr>
              <a:spcBef>
                <a:spcPts val="600"/>
              </a:spcBef>
            </a:pPr>
            <a:r>
              <a:rPr lang="en-US" altLang="zh-TW" sz="1700" b="1" dirty="0">
                <a:solidFill>
                  <a:srgbClr val="FF0066"/>
                </a:solidFill>
                <a:latin typeface="Segoe Print" panose="02000600000000000000" pitchFamily="2" charset="0"/>
              </a:rPr>
              <a:t>EXAMPLE ANSWERS</a:t>
            </a:r>
          </a:p>
          <a:p>
            <a:pPr>
              <a:spcBef>
                <a:spcPts val="600"/>
              </a:spcBef>
            </a:pPr>
            <a:r>
              <a:rPr lang="en-US" altLang="zh-TW" sz="1700" b="1" dirty="0">
                <a:solidFill>
                  <a:srgbClr val="FF0066"/>
                </a:solidFill>
                <a:latin typeface="Segoe Print" panose="02000600000000000000" pitchFamily="2" charset="0"/>
              </a:rPr>
              <a:t>Frankenstein: Victor Frankenstein is a young scientist who creates a monster in </a:t>
            </a:r>
            <a:r>
              <a:rPr lang="en-US" altLang="zh-TW" sz="1700" b="1" i="1" dirty="0">
                <a:solidFill>
                  <a:srgbClr val="FF0066"/>
                </a:solidFill>
                <a:latin typeface="Segoe Print" panose="02000600000000000000" pitchFamily="2" charset="0"/>
              </a:rPr>
              <a:t>Frankenstein</a:t>
            </a:r>
            <a:r>
              <a:rPr lang="en-US" altLang="zh-TW" sz="1700" b="1" dirty="0">
                <a:solidFill>
                  <a:srgbClr val="FF0066"/>
                </a:solidFill>
                <a:latin typeface="Segoe Print" panose="02000600000000000000" pitchFamily="2" charset="0"/>
              </a:rPr>
              <a:t>: or, the </a:t>
            </a:r>
            <a:r>
              <a:rPr lang="en-US" altLang="zh-TW" sz="1700" b="1" i="1" dirty="0">
                <a:solidFill>
                  <a:srgbClr val="FF0066"/>
                </a:solidFill>
                <a:latin typeface="Segoe Print" panose="02000600000000000000" pitchFamily="2" charset="0"/>
              </a:rPr>
              <a:t>Modern Prometheus</a:t>
            </a:r>
            <a:r>
              <a:rPr lang="en-US" altLang="zh-TW" sz="1700" b="1" dirty="0">
                <a:solidFill>
                  <a:srgbClr val="FF0066"/>
                </a:solidFill>
                <a:latin typeface="Segoe Print" panose="02000600000000000000" pitchFamily="2" charset="0"/>
              </a:rPr>
              <a:t>, a novel written by English author Mary Shelley in 1818. In films, the monster is often shown as huge, tall and slow-moving.</a:t>
            </a:r>
          </a:p>
          <a:p>
            <a:pPr>
              <a:spcBef>
                <a:spcPts val="600"/>
              </a:spcBef>
            </a:pPr>
            <a:r>
              <a:rPr lang="en-US" altLang="zh-TW" sz="1700" b="1" dirty="0">
                <a:solidFill>
                  <a:srgbClr val="FF0066"/>
                </a:solidFill>
                <a:latin typeface="Segoe Print" panose="02000600000000000000" pitchFamily="2" charset="0"/>
              </a:rPr>
              <a:t>The Loch Ness monster: Loch Ness is a long, deep lake in Scotland. Legend has it that there is a monster in the loch. There are photographs showing what seems to be a dinosaur-like monster but nothing has been proved despite many investigations.</a:t>
            </a:r>
          </a:p>
          <a:p>
            <a:pPr>
              <a:spcBef>
                <a:spcPts val="600"/>
              </a:spcBef>
            </a:pPr>
            <a:r>
              <a:rPr lang="en-US" altLang="zh-TW" sz="1700" b="1" dirty="0">
                <a:solidFill>
                  <a:srgbClr val="FF0066"/>
                </a:solidFill>
                <a:latin typeface="Segoe Print" panose="02000600000000000000" pitchFamily="2" charset="0"/>
              </a:rPr>
              <a:t>Godzilla: This is a fictional giant monster originating from a series of </a:t>
            </a:r>
            <a:r>
              <a:rPr lang="en-US" altLang="zh-TW" sz="1700" b="1" dirty="0" err="1">
                <a:solidFill>
                  <a:srgbClr val="FF0066"/>
                </a:solidFill>
                <a:latin typeface="Segoe Print" panose="02000600000000000000" pitchFamily="2" charset="0"/>
              </a:rPr>
              <a:t>tokusatsu</a:t>
            </a:r>
            <a:r>
              <a:rPr lang="en-US" altLang="zh-TW" sz="1700" b="1" dirty="0">
                <a:solidFill>
                  <a:srgbClr val="FF0066"/>
                </a:solidFill>
                <a:latin typeface="Segoe Print" panose="02000600000000000000" pitchFamily="2" charset="0"/>
              </a:rPr>
              <a:t> films of the same name from Japan. It first appeared in </a:t>
            </a:r>
            <a:r>
              <a:rPr lang="en-US" altLang="zh-TW" sz="1700" b="1" dirty="0" err="1">
                <a:solidFill>
                  <a:srgbClr val="FF0066"/>
                </a:solidFill>
                <a:latin typeface="Segoe Print" panose="02000600000000000000" pitchFamily="2" charset="0"/>
              </a:rPr>
              <a:t>Ishiro</a:t>
            </a:r>
            <a:r>
              <a:rPr lang="en-US" altLang="zh-TW" sz="1700" b="1" dirty="0">
                <a:solidFill>
                  <a:srgbClr val="FF0066"/>
                </a:solidFill>
                <a:latin typeface="Segoe Print" panose="02000600000000000000" pitchFamily="2" charset="0"/>
              </a:rPr>
              <a:t> Honda’s 1954 film </a:t>
            </a:r>
            <a:r>
              <a:rPr lang="en-US" altLang="zh-TW" sz="1700" b="1" i="1" dirty="0">
                <a:solidFill>
                  <a:srgbClr val="FF0066"/>
                </a:solidFill>
                <a:latin typeface="Segoe Print" panose="02000600000000000000" pitchFamily="2" charset="0"/>
              </a:rPr>
              <a:t>Godzilla</a:t>
            </a:r>
            <a:r>
              <a:rPr lang="en-US" altLang="zh-TW" sz="1700" b="1" dirty="0">
                <a:solidFill>
                  <a:srgbClr val="FF0066"/>
                </a:solidFill>
                <a:latin typeface="Segoe Print" panose="02000600000000000000" pitchFamily="2" charset="0"/>
              </a:rPr>
              <a:t>. It looks a bit like a T Rex dinosaur lizard. Bought to life by nuclear weapons testing, it destroys cities.</a:t>
            </a:r>
          </a:p>
          <a:p>
            <a:pPr>
              <a:spcBef>
                <a:spcPts val="600"/>
              </a:spcBef>
            </a:pPr>
            <a:r>
              <a:rPr lang="en-US" altLang="zh-TW" sz="1700" b="1" dirty="0">
                <a:solidFill>
                  <a:srgbClr val="FF0066"/>
                </a:solidFill>
                <a:latin typeface="Segoe Print" panose="02000600000000000000" pitchFamily="2" charset="0"/>
              </a:rPr>
              <a:t>Shrek: Shrek is a friendly, green ogre. Shrek first appeared in a fairy tale picture book before the making of a 2001 American computer-animated fantasy-comedy film. He is voiced by Mike Myers.</a:t>
            </a:r>
          </a:p>
          <a:p>
            <a:pPr>
              <a:spcBef>
                <a:spcPts val="600"/>
              </a:spcBef>
            </a:pPr>
            <a:r>
              <a:rPr lang="en-US" altLang="zh-TW" sz="1700" b="1" dirty="0">
                <a:solidFill>
                  <a:srgbClr val="FF0066"/>
                </a:solidFill>
                <a:latin typeface="Segoe Print" panose="02000600000000000000" pitchFamily="2" charset="0"/>
              </a:rPr>
              <a:t>Bigfoot: Bigfoot is the name given to a mythological apelike creature that is said to inhabit forests, mainly in the Pacific Northwest of the United States. Many consider sightings to actually be a bear (or a man in a gorilla suit).</a:t>
            </a:r>
            <a:endParaRPr lang="zh-TW" altLang="en-US" sz="1700" b="1" dirty="0">
              <a:solidFill>
                <a:srgbClr val="FF0066"/>
              </a:solidFill>
              <a:latin typeface="Segoe Print" panose="02000600000000000000" pitchFamily="2" charset="0"/>
            </a:endParaRPr>
          </a:p>
        </p:txBody>
      </p:sp>
      <p:sp>
        <p:nvSpPr>
          <p:cNvPr id="12" name="矩形 11">
            <a:extLst>
              <a:ext uri="{FF2B5EF4-FFF2-40B4-BE49-F238E27FC236}">
                <a16:creationId xmlns:a16="http://schemas.microsoft.com/office/drawing/2014/main" xmlns="" id="{CC753686-DF14-40E7-AD7F-BDDEC4CAFCC1}"/>
              </a:ext>
            </a:extLst>
          </p:cNvPr>
          <p:cNvSpPr/>
          <p:nvPr/>
        </p:nvSpPr>
        <p:spPr>
          <a:xfrm>
            <a:off x="463424" y="173386"/>
            <a:ext cx="6416991" cy="369332"/>
          </a:xfrm>
          <a:prstGeom prst="rect">
            <a:avLst/>
          </a:prstGeom>
        </p:spPr>
        <p:txBody>
          <a:bodyPr wrap="square">
            <a:spAutoFit/>
          </a:bodyPr>
          <a:lstStyle/>
          <a:p>
            <a:pPr>
              <a:spcBef>
                <a:spcPts val="300"/>
              </a:spcBef>
            </a:pPr>
            <a:r>
              <a:rPr lang="en-US" altLang="zh-TW" b="1" dirty="0">
                <a:solidFill>
                  <a:srgbClr val="FF0066"/>
                </a:solidFill>
                <a:latin typeface="Segoe Print" panose="02000600000000000000" pitchFamily="2" charset="0"/>
              </a:rPr>
              <a:t>Exercise 1</a:t>
            </a:r>
          </a:p>
        </p:txBody>
      </p:sp>
    </p:spTree>
    <p:extLst>
      <p:ext uri="{BB962C8B-B14F-4D97-AF65-F5344CB8AC3E}">
        <p14:creationId xmlns:p14="http://schemas.microsoft.com/office/powerpoint/2010/main" xmlns="" val="21121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D05A976942914D8C47500309BAAB42" ma:contentTypeVersion="13" ma:contentTypeDescription="Create a new document." ma:contentTypeScope="" ma:versionID="76a869e2e2cb00439654ed8068af3190">
  <xsd:schema xmlns:xsd="http://www.w3.org/2001/XMLSchema" xmlns:xs="http://www.w3.org/2001/XMLSchema" xmlns:p="http://schemas.microsoft.com/office/2006/metadata/properties" xmlns:ns2="38402b1a-2a58-4779-8ffc-45f26778c642" xmlns:ns3="620fd902-6ce2-4798-8959-67067f749378" targetNamespace="http://schemas.microsoft.com/office/2006/metadata/properties" ma:root="true" ma:fieldsID="1b993a0b5119861cce5ab9b4e23ab3d6" ns2:_="" ns3:_="">
    <xsd:import namespace="38402b1a-2a58-4779-8ffc-45f26778c642"/>
    <xsd:import namespace="620fd902-6ce2-4798-8959-67067f7493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402b1a-2a58-4779-8ffc-45f26778c6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0fd902-6ce2-4798-8959-67067f74937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E9479C-F897-4995-BEBB-46594EFCE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402b1a-2a58-4779-8ffc-45f26778c642"/>
    <ds:schemaRef ds:uri="620fd902-6ce2-4798-8959-67067f74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3DF396-3251-4213-A24F-B23C87674B9D}">
  <ds:schemaRefs>
    <ds:schemaRef ds:uri="http://schemas.microsoft.com/sharepoint/v3/contenttype/forms"/>
  </ds:schemaRefs>
</ds:datastoreItem>
</file>

<file path=customXml/itemProps3.xml><?xml version="1.0" encoding="utf-8"?>
<ds:datastoreItem xmlns:ds="http://schemas.openxmlformats.org/officeDocument/2006/customXml" ds:itemID="{CC3A07FF-AD87-4FE4-8938-5FB5BF210F1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2548</TotalTime>
  <Words>1111</Words>
  <Application>Microsoft Office PowerPoint</Application>
  <PresentationFormat>On-screen Show (4:3)</PresentationFormat>
  <Paragraphs>314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佈景主題</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Karen Liang</dc:creator>
  <cp:lastModifiedBy>user</cp:lastModifiedBy>
  <cp:revision>213</cp:revision>
  <dcterms:created xsi:type="dcterms:W3CDTF">2018-12-06T16:59:09Z</dcterms:created>
  <dcterms:modified xsi:type="dcterms:W3CDTF">2021-07-09T13:55:44Z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0x01010066D05A976942914D8C47500309BAAB42</vt:lpwstr>
  </property>
</Properties>
</file>