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561" r:id="rId5"/>
    <p:sldId id="548" r:id="rId6"/>
    <p:sldId id="475" r:id="rId7"/>
    <p:sldId id="506" r:id="rId8"/>
    <p:sldId id="507" r:id="rId9"/>
    <p:sldId id="549" r:id="rId10"/>
    <p:sldId id="477" r:id="rId11"/>
    <p:sldId id="550" r:id="rId12"/>
    <p:sldId id="478" r:id="rId13"/>
    <p:sldId id="479" r:id="rId14"/>
    <p:sldId id="480" r:id="rId15"/>
    <p:sldId id="551" r:id="rId16"/>
    <p:sldId id="482" r:id="rId17"/>
    <p:sldId id="552" r:id="rId18"/>
    <p:sldId id="481" r:id="rId19"/>
    <p:sldId id="528" r:id="rId20"/>
    <p:sldId id="527" r:id="rId21"/>
    <p:sldId id="483" r:id="rId22"/>
    <p:sldId id="484" r:id="rId23"/>
    <p:sldId id="531" r:id="rId24"/>
    <p:sldId id="557" r:id="rId25"/>
    <p:sldId id="558" r:id="rId26"/>
    <p:sldId id="554" r:id="rId27"/>
    <p:sldId id="488" r:id="rId28"/>
    <p:sldId id="55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E60000"/>
    <a:srgbClr val="FCFDFE"/>
    <a:srgbClr val="ECF3F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1061"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29072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227843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54674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7810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428168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84894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84052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384174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143212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7450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147107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E93BCD4-250F-4827-92EF-44CE13BF93C2}" type="datetimeFigureOut">
              <a:rPr lang="zh-TW" altLang="en-US" smtClean="0"/>
              <a:pPr/>
              <a:t>2021/7/9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F37CE84-FED3-4974-B4D2-01AE07E12272}" type="slidenum">
              <a:rPr lang="zh-TW" altLang="en-US" smtClean="0"/>
              <a:pPr/>
              <a:t>‹#›</a:t>
            </a:fld>
            <a:endParaRPr lang="zh-TW" altLang="en-US"/>
          </a:p>
        </p:txBody>
      </p:sp>
    </p:spTree>
    <p:extLst>
      <p:ext uri="{BB962C8B-B14F-4D97-AF65-F5344CB8AC3E}">
        <p14:creationId xmlns="" xmlns:p14="http://schemas.microsoft.com/office/powerpoint/2010/main" val="280729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3BCD4-250F-4827-92EF-44CE13BF93C2}" type="datetimeFigureOut">
              <a:rPr lang="zh-TW" altLang="en-US" smtClean="0"/>
              <a:pPr/>
              <a:t>2021/7/9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7CE84-FED3-4974-B4D2-01AE07E12272}" type="slidenum">
              <a:rPr lang="zh-TW" altLang="en-US" smtClean="0"/>
              <a:pPr/>
              <a:t>‹#›</a:t>
            </a:fld>
            <a:endParaRPr lang="zh-TW" altLang="en-US"/>
          </a:p>
        </p:txBody>
      </p:sp>
      <p:pic>
        <p:nvPicPr>
          <p:cNvPr id="7" name="圖片 6">
            <a:extLst>
              <a:ext uri="{FF2B5EF4-FFF2-40B4-BE49-F238E27FC236}">
                <a16:creationId xmlns="" xmlns:a16="http://schemas.microsoft.com/office/drawing/2014/main" id="{7439ADED-C9A4-484D-A8BB-0B52B948CEEB}"/>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205178" y="6280005"/>
            <a:ext cx="957373" cy="395437"/>
          </a:xfrm>
          <a:prstGeom prst="rect">
            <a:avLst/>
          </a:prstGeom>
        </p:spPr>
      </p:pic>
      <p:sp>
        <p:nvSpPr>
          <p:cNvPr id="8" name="矩形 7">
            <a:extLst>
              <a:ext uri="{FF2B5EF4-FFF2-40B4-BE49-F238E27FC236}">
                <a16:creationId xmlns="" xmlns:a16="http://schemas.microsoft.com/office/drawing/2014/main" id="{3CC3E7B6-948B-4F0C-8BEB-6F291A7A905E}"/>
              </a:ext>
            </a:extLst>
          </p:cNvPr>
          <p:cNvSpPr/>
          <p:nvPr userDrawn="1"/>
        </p:nvSpPr>
        <p:spPr>
          <a:xfrm>
            <a:off x="1406992" y="6308725"/>
            <a:ext cx="6408712" cy="438582"/>
          </a:xfrm>
          <a:prstGeom prst="rect">
            <a:avLst/>
          </a:prstGeom>
        </p:spPr>
        <p:txBody>
          <a:bodyPr wrap="square">
            <a:spAutoFit/>
          </a:bodyPr>
          <a:lstStyle/>
          <a:p>
            <a:pPr>
              <a:lnSpc>
                <a:spcPts val="900"/>
              </a:lnSpc>
            </a:pPr>
            <a:r>
              <a:rPr lang="en-US" altLang="zh-TW" sz="850" baseline="0" dirty="0">
                <a:solidFill>
                  <a:schemeClr val="tx1">
                    <a:lumMod val="50000"/>
                    <a:lumOff val="50000"/>
                  </a:schemeClr>
                </a:solidFill>
                <a:latin typeface="Calibri" panose="020F0502020204030204" pitchFamily="34" charset="0"/>
                <a:cs typeface="Calibri" panose="020F0502020204030204" pitchFamily="34" charset="0"/>
              </a:rPr>
              <a:t>__________________________________________________________________________________________________________________</a:t>
            </a:r>
          </a:p>
          <a:p>
            <a:pPr>
              <a:lnSpc>
                <a:spcPts val="900"/>
              </a:lnSpc>
            </a:pPr>
            <a:r>
              <a:rPr lang="en-US" altLang="zh-TW" sz="850" baseline="0" dirty="0">
                <a:solidFill>
                  <a:schemeClr val="tx1">
                    <a:lumMod val="75000"/>
                    <a:lumOff val="25000"/>
                  </a:schemeClr>
                </a:solidFill>
                <a:latin typeface="Calibri" panose="020F0502020204030204" pitchFamily="34" charset="0"/>
                <a:cs typeface="Calibri" panose="020F0502020204030204" pitchFamily="34" charset="0"/>
              </a:rPr>
              <a:t>National Geographic Learning, a Cengage Company. © 2019 Cengage Learning, Inc. ALL RIGHTS RESERVED. This presentation tool is for teaching purpose only. May not be scanned, copied or duplicated, or posted to a publicly accessible website, in whole or in part.</a:t>
            </a:r>
            <a:endParaRPr lang="zh-TW" altLang="en-US" sz="850" baseline="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377770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Inter_SB_U07_Video/Video%207.1.mp4" TargetMode="External"/><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Inter_SB_U07_Video/Video%207.1.mp4"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Inter_SB_U07_Video/Video%207.1.mp4" TargetMode="Externa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Inter_SB_U07_Video/Video%207.1.mp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Inter_SB_U07_Video/Video%207.1.mp4"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Inter_SB_U07_Video/Video%207.2.mp4"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Inter_SB_U07_Video/Video%207.2.mp4"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EE4814D-5E79-484F-962A-76A03E7C7122}"/>
              </a:ext>
            </a:extLst>
          </p:cNvPr>
          <p:cNvSpPr/>
          <p:nvPr/>
        </p:nvSpPr>
        <p:spPr>
          <a:xfrm>
            <a:off x="879726" y="71931"/>
            <a:ext cx="7925606"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7e</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A great place</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7e-p89</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 xmlns:a16="http://schemas.microsoft.com/office/drawing/2014/main"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 xmlns:a16="http://schemas.microsoft.com/office/drawing/2014/main" id="{DB5000BD-7E2A-4473-B852-A99B1209318E}"/>
              </a:ext>
            </a:extLst>
          </p:cNvPr>
          <p:cNvSpPr/>
          <p:nvPr/>
        </p:nvSpPr>
        <p:spPr>
          <a:xfrm>
            <a:off x="327084" y="1776184"/>
            <a:ext cx="8478248"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the text. Where do you think it’s from? Choose one of the options (a–c).</a:t>
            </a:r>
            <a:endParaRPr lang="zh-TW" altLang="en-US" sz="2000" dirty="0">
              <a:latin typeface="Calibri" panose="020F0502020204030204" pitchFamily="34" charset="0"/>
            </a:endParaRPr>
          </a:p>
        </p:txBody>
      </p:sp>
      <p:sp>
        <p:nvSpPr>
          <p:cNvPr id="13" name="矩形 12">
            <a:extLst>
              <a:ext uri="{FF2B5EF4-FFF2-40B4-BE49-F238E27FC236}">
                <a16:creationId xmlns="" xmlns:a16="http://schemas.microsoft.com/office/drawing/2014/main" id="{FCC6BC15-EF9B-4918-A140-818F9CF530BA}"/>
              </a:ext>
            </a:extLst>
          </p:cNvPr>
          <p:cNvSpPr/>
          <p:nvPr/>
        </p:nvSpPr>
        <p:spPr>
          <a:xfrm>
            <a:off x="327485" y="1097389"/>
            <a:ext cx="8477847"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Writing</a:t>
            </a:r>
            <a:r>
              <a:rPr lang="en-US" altLang="zh-TW" sz="3200" b="1" dirty="0">
                <a:solidFill>
                  <a:schemeClr val="tx1">
                    <a:lumMod val="65000"/>
                    <a:lumOff val="35000"/>
                  </a:schemeClr>
                </a:solidFill>
                <a:latin typeface="Calibri" panose="020F0502020204030204" pitchFamily="34" charset="0"/>
              </a:rPr>
              <a:t>  a description of a place</a:t>
            </a:r>
            <a:endParaRPr lang="zh-TW" altLang="en-US" sz="3200" b="1" dirty="0">
              <a:solidFill>
                <a:schemeClr val="tx1">
                  <a:lumMod val="65000"/>
                  <a:lumOff val="35000"/>
                </a:schemeClr>
              </a:solidFill>
              <a:latin typeface="Calibri" panose="020F0502020204030204" pitchFamily="34" charset="0"/>
            </a:endParaRPr>
          </a:p>
        </p:txBody>
      </p:sp>
      <p:sp>
        <p:nvSpPr>
          <p:cNvPr id="6" name="矩形 5">
            <a:extLst>
              <a:ext uri="{FF2B5EF4-FFF2-40B4-BE49-F238E27FC236}">
                <a16:creationId xmlns="" xmlns:a16="http://schemas.microsoft.com/office/drawing/2014/main" id="{96159642-E0F7-4A42-8ECD-0958CE7ECED5}"/>
              </a:ext>
            </a:extLst>
          </p:cNvPr>
          <p:cNvSpPr/>
          <p:nvPr/>
        </p:nvSpPr>
        <p:spPr>
          <a:xfrm>
            <a:off x="689576" y="2354277"/>
            <a:ext cx="8115755"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a:t>
            </a:r>
            <a:r>
              <a:rPr lang="en-US" altLang="zh-TW" sz="2000" dirty="0" err="1">
                <a:latin typeface="Calibri" panose="020F0502020204030204" pitchFamily="34" charset="0"/>
              </a:rPr>
              <a:t>a</a:t>
            </a:r>
            <a:r>
              <a:rPr lang="en-US" altLang="zh-TW" sz="2000" dirty="0">
                <a:latin typeface="Calibri" panose="020F0502020204030204" pitchFamily="34" charset="0"/>
              </a:rPr>
              <a:t> personal blog</a:t>
            </a:r>
          </a:p>
          <a:p>
            <a:pPr marL="363538" indent="-363538">
              <a:spcBef>
                <a:spcPts val="600"/>
              </a:spcBef>
            </a:pPr>
            <a:r>
              <a:rPr lang="en-US" altLang="zh-TW" sz="2000" dirty="0">
                <a:latin typeface="Calibri" panose="020F0502020204030204" pitchFamily="34" charset="0"/>
              </a:rPr>
              <a:t>b 	an estate agent’s website</a:t>
            </a:r>
          </a:p>
          <a:p>
            <a:pPr marL="363538" indent="-363538">
              <a:spcBef>
                <a:spcPts val="600"/>
              </a:spcBef>
            </a:pPr>
            <a:r>
              <a:rPr lang="en-US" altLang="zh-TW" sz="2000" dirty="0">
                <a:latin typeface="Calibri" panose="020F0502020204030204" pitchFamily="34" charset="0"/>
              </a:rPr>
              <a:t>c 	a tourist information website</a:t>
            </a:r>
            <a:endParaRPr lang="zh-TW" altLang="en-US" sz="2000" dirty="0">
              <a:latin typeface="Calibri" panose="020F0502020204030204" pitchFamily="34" charset="0"/>
            </a:endParaRPr>
          </a:p>
        </p:txBody>
      </p:sp>
      <p:sp>
        <p:nvSpPr>
          <p:cNvPr id="7" name="矩形 6">
            <a:extLst>
              <a:ext uri="{FF2B5EF4-FFF2-40B4-BE49-F238E27FC236}">
                <a16:creationId xmlns="" xmlns:a16="http://schemas.microsoft.com/office/drawing/2014/main" id="{353D47A8-74DA-43E8-919C-3C6505874E76}"/>
              </a:ext>
            </a:extLst>
          </p:cNvPr>
          <p:cNvSpPr/>
          <p:nvPr/>
        </p:nvSpPr>
        <p:spPr>
          <a:xfrm>
            <a:off x="718759" y="3748285"/>
            <a:ext cx="8115755" cy="923330"/>
          </a:xfrm>
          <a:prstGeom prst="rect">
            <a:avLst/>
          </a:prstGeom>
        </p:spPr>
        <p:txBody>
          <a:bodyPr wrap="square">
            <a:spAutoFit/>
          </a:bodyPr>
          <a:lstStyle/>
          <a:p>
            <a:pPr marL="176213" indent="-176213">
              <a:spcBef>
                <a:spcPts val="600"/>
              </a:spcBef>
            </a:pPr>
            <a:r>
              <a:rPr lang="en-US" altLang="zh-TW" b="1" dirty="0">
                <a:solidFill>
                  <a:srgbClr val="FF0066"/>
                </a:solidFill>
                <a:latin typeface="Segoe Print" panose="02000600000000000000" pitchFamily="2" charset="0"/>
              </a:rPr>
              <a:t>b (the text uses typical estate agent words and phrases: </a:t>
            </a:r>
            <a:r>
              <a:rPr lang="en-US" altLang="zh-TW" b="1" i="1" dirty="0">
                <a:solidFill>
                  <a:srgbClr val="FF0066"/>
                </a:solidFill>
                <a:latin typeface="Segoe Print" panose="02000600000000000000" pitchFamily="2" charset="0"/>
              </a:rPr>
              <a:t>charm; within walking distance; good schools close by; prices are reasonable</a:t>
            </a:r>
            <a:r>
              <a:rPr lang="en-US" altLang="zh-TW" b="1" dirty="0">
                <a:solidFill>
                  <a:srgbClr val="FF0066"/>
                </a:solidFill>
                <a:latin typeface="Segoe Print" panose="02000600000000000000" pitchFamily="2" charset="0"/>
              </a:rPr>
              <a:t>)</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199640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930326"/>
            <a:ext cx="857783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video. Complete the sentences with the names of the people you see.</a:t>
            </a:r>
            <a:endParaRPr lang="zh-TW" altLang="en-US" sz="20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While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 xmlns:a16="http://schemas.microsoft.com/office/drawing/2014/main" id="{B233C075-00CF-46F6-A5E6-30D99A608559}"/>
              </a:ext>
            </a:extLst>
          </p:cNvPr>
          <p:cNvSpPr/>
          <p:nvPr/>
        </p:nvSpPr>
        <p:spPr>
          <a:xfrm>
            <a:off x="722797" y="2533059"/>
            <a:ext cx="8129609" cy="209288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____________________ and ____________________ are residents of the quiet zone (QZ) in Green Bank, West Virginia.</a:t>
            </a:r>
          </a:p>
          <a:p>
            <a:pPr marL="363538" indent="-363538">
              <a:spcBef>
                <a:spcPts val="600"/>
              </a:spcBef>
            </a:pPr>
            <a:r>
              <a:rPr lang="en-US" altLang="zh-TW" sz="2000" dirty="0">
                <a:latin typeface="Calibri" panose="020F0502020204030204" pitchFamily="34" charset="0"/>
              </a:rPr>
              <a:t>2 	____________________ works as the Business Manager of the National Radio Astronomy Observatory (NRAO) in Green Bank.</a:t>
            </a:r>
          </a:p>
          <a:p>
            <a:pPr marL="363538" indent="-363538">
              <a:spcBef>
                <a:spcPts val="600"/>
              </a:spcBef>
            </a:pPr>
            <a:r>
              <a:rPr lang="en-US" altLang="zh-TW" sz="2000" dirty="0">
                <a:latin typeface="Calibri" panose="020F0502020204030204" pitchFamily="34" charset="0"/>
              </a:rPr>
              <a:t>3 	____________________ is the Site Director of the National Radio Astronomy Observatory (NRAO) in Green Bank.</a:t>
            </a:r>
            <a:endParaRPr lang="zh-TW" altLang="en-US" sz="2000" dirty="0">
              <a:latin typeface="Calibri" panose="020F0502020204030204" pitchFamily="34" charset="0"/>
            </a:endParaRPr>
          </a:p>
        </p:txBody>
      </p:sp>
      <p:sp>
        <p:nvSpPr>
          <p:cNvPr id="17" name="矩形 16">
            <a:extLst>
              <a:ext uri="{FF2B5EF4-FFF2-40B4-BE49-F238E27FC236}">
                <a16:creationId xmlns="" xmlns:a16="http://schemas.microsoft.com/office/drawing/2014/main" id="{3CB1366E-FB89-464C-89AF-D538BB41E3A3}"/>
              </a:ext>
            </a:extLst>
          </p:cNvPr>
          <p:cNvSpPr/>
          <p:nvPr/>
        </p:nvSpPr>
        <p:spPr>
          <a:xfrm>
            <a:off x="1491999" y="2569737"/>
            <a:ext cx="1745991" cy="369332"/>
          </a:xfrm>
          <a:prstGeom prst="rect">
            <a:avLst/>
          </a:prstGeom>
        </p:spPr>
        <p:txBody>
          <a:bodyPr wrap="none">
            <a:spAutoFit/>
          </a:bodyPr>
          <a:lstStyle/>
          <a:p>
            <a:r>
              <a:rPr lang="en-US" altLang="zh-TW" b="1" dirty="0">
                <a:solidFill>
                  <a:srgbClr val="FF0066"/>
                </a:solidFill>
                <a:latin typeface="Segoe Print" panose="02000600000000000000" pitchFamily="2" charset="0"/>
              </a:rPr>
              <a:t>Artie Barkley</a:t>
            </a:r>
            <a:endParaRPr lang="zh-TW" altLang="en-US" b="1" dirty="0">
              <a:solidFill>
                <a:srgbClr val="FF0066"/>
              </a:solidFill>
              <a:latin typeface="Segoe Print" panose="02000600000000000000" pitchFamily="2" charset="0"/>
            </a:endParaRPr>
          </a:p>
        </p:txBody>
      </p:sp>
      <p:sp>
        <p:nvSpPr>
          <p:cNvPr id="18" name="矩形 17">
            <a:extLst>
              <a:ext uri="{FF2B5EF4-FFF2-40B4-BE49-F238E27FC236}">
                <a16:creationId xmlns="" xmlns:a16="http://schemas.microsoft.com/office/drawing/2014/main" id="{BF6ED7AE-4352-42AB-A9DB-3F29808366DA}"/>
              </a:ext>
            </a:extLst>
          </p:cNvPr>
          <p:cNvSpPr/>
          <p:nvPr/>
        </p:nvSpPr>
        <p:spPr>
          <a:xfrm>
            <a:off x="4681383" y="2547384"/>
            <a:ext cx="1670650" cy="369332"/>
          </a:xfrm>
          <a:prstGeom prst="rect">
            <a:avLst/>
          </a:prstGeom>
        </p:spPr>
        <p:txBody>
          <a:bodyPr wrap="none">
            <a:spAutoFit/>
          </a:bodyPr>
          <a:lstStyle/>
          <a:p>
            <a:r>
              <a:rPr lang="en-US" altLang="zh-TW" b="1" dirty="0">
                <a:solidFill>
                  <a:srgbClr val="FF0066"/>
                </a:solidFill>
                <a:latin typeface="Segoe Print" panose="02000600000000000000" pitchFamily="2" charset="0"/>
              </a:rPr>
              <a:t>Joyce Nelson</a:t>
            </a:r>
            <a:endParaRPr lang="zh-TW" altLang="en-US" b="1" dirty="0">
              <a:solidFill>
                <a:srgbClr val="FF0066"/>
              </a:solidFill>
              <a:latin typeface="Segoe Print" panose="02000600000000000000" pitchFamily="2" charset="0"/>
            </a:endParaRPr>
          </a:p>
        </p:txBody>
      </p:sp>
      <p:sp>
        <p:nvSpPr>
          <p:cNvPr id="19" name="矩形 18">
            <a:extLst>
              <a:ext uri="{FF2B5EF4-FFF2-40B4-BE49-F238E27FC236}">
                <a16:creationId xmlns="" xmlns:a16="http://schemas.microsoft.com/office/drawing/2014/main" id="{D19F68B9-AA9F-4050-BD83-B281019CA412}"/>
              </a:ext>
            </a:extLst>
          </p:cNvPr>
          <p:cNvSpPr/>
          <p:nvPr/>
        </p:nvSpPr>
        <p:spPr>
          <a:xfrm>
            <a:off x="1424640" y="3257503"/>
            <a:ext cx="2068195" cy="369332"/>
          </a:xfrm>
          <a:prstGeom prst="rect">
            <a:avLst/>
          </a:prstGeom>
        </p:spPr>
        <p:txBody>
          <a:bodyPr wrap="none">
            <a:spAutoFit/>
          </a:bodyPr>
          <a:lstStyle/>
          <a:p>
            <a:r>
              <a:rPr lang="en-US" altLang="zh-TW" b="1" dirty="0">
                <a:solidFill>
                  <a:srgbClr val="FF0066"/>
                </a:solidFill>
                <a:latin typeface="Segoe Print" panose="02000600000000000000" pitchFamily="2" charset="0"/>
              </a:rPr>
              <a:t>Michael </a:t>
            </a:r>
            <a:r>
              <a:rPr lang="en-US" altLang="zh-TW" b="1" dirty="0" err="1">
                <a:solidFill>
                  <a:srgbClr val="FF0066"/>
                </a:solidFill>
                <a:latin typeface="Segoe Print" panose="02000600000000000000" pitchFamily="2" charset="0"/>
              </a:rPr>
              <a:t>Holstine</a:t>
            </a:r>
            <a:endParaRPr lang="zh-TW" altLang="en-US" b="1" dirty="0">
              <a:solidFill>
                <a:srgbClr val="FF0066"/>
              </a:solidFill>
              <a:latin typeface="Segoe Print" panose="02000600000000000000" pitchFamily="2" charset="0"/>
            </a:endParaRPr>
          </a:p>
        </p:txBody>
      </p:sp>
      <p:sp>
        <p:nvSpPr>
          <p:cNvPr id="20" name="矩形 19">
            <a:extLst>
              <a:ext uri="{FF2B5EF4-FFF2-40B4-BE49-F238E27FC236}">
                <a16:creationId xmlns="" xmlns:a16="http://schemas.microsoft.com/office/drawing/2014/main" id="{E98245FE-7A0F-4B76-819E-A0C22442163D}"/>
              </a:ext>
            </a:extLst>
          </p:cNvPr>
          <p:cNvSpPr/>
          <p:nvPr/>
        </p:nvSpPr>
        <p:spPr>
          <a:xfrm>
            <a:off x="1586864" y="3921508"/>
            <a:ext cx="1649811" cy="369332"/>
          </a:xfrm>
          <a:prstGeom prst="rect">
            <a:avLst/>
          </a:prstGeom>
        </p:spPr>
        <p:txBody>
          <a:bodyPr wrap="none">
            <a:spAutoFit/>
          </a:bodyPr>
          <a:lstStyle/>
          <a:p>
            <a:r>
              <a:rPr lang="en-US" altLang="zh-TW" b="1" dirty="0">
                <a:solidFill>
                  <a:srgbClr val="FF0066"/>
                </a:solidFill>
                <a:latin typeface="Segoe Print" panose="02000600000000000000" pitchFamily="2" charset="0"/>
              </a:rPr>
              <a:t>Karen O’Neil</a:t>
            </a:r>
            <a:endParaRPr lang="zh-TW" altLang="en-US" b="1" dirty="0">
              <a:solidFill>
                <a:srgbClr val="FF0066"/>
              </a:solidFill>
              <a:latin typeface="Segoe Print" panose="02000600000000000000" pitchFamily="2" charset="0"/>
            </a:endParaRPr>
          </a:p>
        </p:txBody>
      </p:sp>
      <p:pic>
        <p:nvPicPr>
          <p:cNvPr id="16386" name="Picture 2"/>
          <p:cNvPicPr>
            <a:picLocks noChangeAspect="1" noChangeArrowheads="1"/>
          </p:cNvPicPr>
          <p:nvPr/>
        </p:nvPicPr>
        <p:blipFill>
          <a:blip r:embed="rId2" cstate="print"/>
          <a:srcRect/>
          <a:stretch>
            <a:fillRect/>
          </a:stretch>
        </p:blipFill>
        <p:spPr bwMode="auto">
          <a:xfrm>
            <a:off x="757324" y="1761943"/>
            <a:ext cx="3732614" cy="540120"/>
          </a:xfrm>
          <a:prstGeom prst="rect">
            <a:avLst/>
          </a:prstGeom>
          <a:noFill/>
          <a:ln w="9525">
            <a:noFill/>
            <a:miter lim="800000"/>
            <a:headEnd/>
            <a:tailEnd/>
          </a:ln>
        </p:spPr>
      </p:pic>
      <p:pic>
        <p:nvPicPr>
          <p:cNvPr id="16387" name="Picture 3">
            <a:hlinkClick r:id="rId3" action="ppaction://hlinkfile"/>
          </p:cNvPr>
          <p:cNvPicPr>
            <a:picLocks noChangeAspect="1" noChangeArrowheads="1"/>
          </p:cNvPicPr>
          <p:nvPr/>
        </p:nvPicPr>
        <p:blipFill>
          <a:blip r:embed="rId4" cstate="print"/>
          <a:srcRect/>
          <a:stretch>
            <a:fillRect/>
          </a:stretch>
        </p:blipFill>
        <p:spPr bwMode="auto">
          <a:xfrm>
            <a:off x="1305736" y="1317084"/>
            <a:ext cx="844077" cy="234163"/>
          </a:xfrm>
          <a:prstGeom prst="rect">
            <a:avLst/>
          </a:prstGeom>
          <a:noFill/>
          <a:ln w="9525">
            <a:noFill/>
            <a:miter lim="800000"/>
            <a:headEnd/>
            <a:tailEnd/>
          </a:ln>
        </p:spPr>
      </p:pic>
    </p:spTree>
    <p:extLst>
      <p:ext uri="{BB962C8B-B14F-4D97-AF65-F5344CB8AC3E}">
        <p14:creationId xmlns="" xmlns:p14="http://schemas.microsoft.com/office/powerpoint/2010/main" val="255599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42484"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dirty="0">
                <a:latin typeface="Calibri" panose="020F0502020204030204" pitchFamily="34" charset="0"/>
                <a:cs typeface="Calibri" panose="020F0502020204030204" pitchFamily="34" charset="0"/>
              </a:rPr>
              <a:t>Work in pairs. Discuss the questions.</a:t>
            </a:r>
            <a:endParaRPr lang="zh-TW" altLang="en-US" sz="2000" dirty="0">
              <a:latin typeface="Calibri" panose="020F0502020204030204" pitchFamily="34" charset="0"/>
              <a:cs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sp>
        <p:nvSpPr>
          <p:cNvPr id="5" name="矩形 4">
            <a:extLst>
              <a:ext uri="{FF2B5EF4-FFF2-40B4-BE49-F238E27FC236}">
                <a16:creationId xmlns="" xmlns:a16="http://schemas.microsoft.com/office/drawing/2014/main" id="{FCE432A9-D786-43F8-B236-8D3CFD72F6B6}"/>
              </a:ext>
            </a:extLst>
          </p:cNvPr>
          <p:cNvSpPr/>
          <p:nvPr/>
        </p:nvSpPr>
        <p:spPr>
          <a:xfrm>
            <a:off x="677537" y="916270"/>
            <a:ext cx="7814710" cy="784830"/>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What does </a:t>
            </a:r>
            <a:r>
              <a:rPr lang="en-US" altLang="zh-TW" sz="2000" i="1" dirty="0">
                <a:latin typeface="Calibri" panose="020F0502020204030204" pitchFamily="34" charset="0"/>
              </a:rPr>
              <a:t>quiet zone </a:t>
            </a:r>
            <a:r>
              <a:rPr lang="en-US" altLang="zh-TW" sz="2000" dirty="0">
                <a:latin typeface="Calibri" panose="020F0502020204030204" pitchFamily="34" charset="0"/>
              </a:rPr>
              <a:t>mean exactly?</a:t>
            </a:r>
          </a:p>
          <a:p>
            <a:pPr marL="363538" indent="-363538">
              <a:spcBef>
                <a:spcPts val="600"/>
              </a:spcBef>
            </a:pPr>
            <a:r>
              <a:rPr lang="en-US" altLang="zh-TW" sz="2000" dirty="0">
                <a:latin typeface="Calibri" panose="020F0502020204030204" pitchFamily="34" charset="0"/>
              </a:rPr>
              <a:t>2 	What does the NRAO do in Green Bank?</a:t>
            </a:r>
          </a:p>
        </p:txBody>
      </p:sp>
      <p:sp>
        <p:nvSpPr>
          <p:cNvPr id="43" name="矩形 42">
            <a:extLst>
              <a:ext uri="{FF2B5EF4-FFF2-40B4-BE49-F238E27FC236}">
                <a16:creationId xmlns="" xmlns:a16="http://schemas.microsoft.com/office/drawing/2014/main" id="{650F69CA-814A-43CC-B62E-6FA693F63D8A}"/>
              </a:ext>
            </a:extLst>
          </p:cNvPr>
          <p:cNvSpPr/>
          <p:nvPr/>
        </p:nvSpPr>
        <p:spPr>
          <a:xfrm>
            <a:off x="295181" y="2831978"/>
            <a:ext cx="844248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Watch the first part of the video (0.00–0.59) again. Check your ideas from Exercise 4. What do the people say?</a:t>
            </a:r>
            <a:endParaRPr lang="zh-TW" altLang="en-US" sz="2000"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 xmlns:a16="http://schemas.microsoft.com/office/drawing/2014/main" id="{5A47B730-79AD-40DC-90D2-1F2B9DAE9E40}"/>
              </a:ext>
            </a:extLst>
          </p:cNvPr>
          <p:cNvSpPr/>
          <p:nvPr/>
        </p:nvSpPr>
        <p:spPr>
          <a:xfrm>
            <a:off x="638626" y="3600805"/>
            <a:ext cx="8069856" cy="1785104"/>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Artie Barkley says he just listens to ____________.</a:t>
            </a:r>
          </a:p>
          <a:p>
            <a:pPr marL="363538" indent="-363538">
              <a:spcBef>
                <a:spcPts val="600"/>
              </a:spcBef>
            </a:pPr>
            <a:r>
              <a:rPr lang="en-US" altLang="zh-TW" sz="2000" dirty="0">
                <a:latin typeface="Calibri" panose="020F0502020204030204" pitchFamily="34" charset="0"/>
              </a:rPr>
              <a:t>2 	Michael </a:t>
            </a:r>
            <a:r>
              <a:rPr lang="en-US" altLang="zh-TW" sz="2000" dirty="0" err="1">
                <a:latin typeface="Calibri" panose="020F0502020204030204" pitchFamily="34" charset="0"/>
              </a:rPr>
              <a:t>Holstine</a:t>
            </a:r>
            <a:r>
              <a:rPr lang="en-US" altLang="zh-TW" sz="2000" dirty="0">
                <a:latin typeface="Calibri" panose="020F0502020204030204" pitchFamily="34" charset="0"/>
              </a:rPr>
              <a:t> says that to ____________ the radio atmosphere, Congress created the National Radio Quiet zone.</a:t>
            </a:r>
          </a:p>
          <a:p>
            <a:pPr marL="363538" indent="-363538">
              <a:spcBef>
                <a:spcPts val="600"/>
              </a:spcBef>
            </a:pPr>
            <a:r>
              <a:rPr lang="en-US" altLang="zh-TW" sz="2000" dirty="0">
                <a:latin typeface="Calibri" panose="020F0502020204030204" pitchFamily="34" charset="0"/>
              </a:rPr>
              <a:t>3 	Karen O’Neil says if you have a radio ____________ in an area of lots of radio noise, the signal you’re looking for is destroyed.</a:t>
            </a:r>
            <a:endParaRPr lang="zh-TW" altLang="en-US" sz="2000" dirty="0">
              <a:latin typeface="Calibri" panose="020F0502020204030204" pitchFamily="34" charset="0"/>
            </a:endParaRPr>
          </a:p>
        </p:txBody>
      </p:sp>
      <p:sp>
        <p:nvSpPr>
          <p:cNvPr id="49" name="矩形 48">
            <a:extLst>
              <a:ext uri="{FF2B5EF4-FFF2-40B4-BE49-F238E27FC236}">
                <a16:creationId xmlns="" xmlns:a16="http://schemas.microsoft.com/office/drawing/2014/main" id="{5120BDE7-6E08-41D2-B8F9-73CB73316929}"/>
              </a:ext>
            </a:extLst>
          </p:cNvPr>
          <p:cNvSpPr/>
          <p:nvPr/>
        </p:nvSpPr>
        <p:spPr>
          <a:xfrm>
            <a:off x="657704" y="1734564"/>
            <a:ext cx="7736894" cy="1000274"/>
          </a:xfrm>
          <a:prstGeom prst="rect">
            <a:avLst/>
          </a:prstGeom>
        </p:spPr>
        <p:txBody>
          <a:bodyPr wrap="square">
            <a:spAutoFit/>
          </a:bodyPr>
          <a:lstStyle/>
          <a:p>
            <a:pPr marL="360363" indent="-360363">
              <a:spcBef>
                <a:spcPts val="600"/>
              </a:spcBef>
            </a:pPr>
            <a:r>
              <a:rPr lang="fr-FR" altLang="zh-TW" b="1" dirty="0">
                <a:solidFill>
                  <a:srgbClr val="FF0066"/>
                </a:solidFill>
                <a:latin typeface="Segoe Print" panose="02000600000000000000" pitchFamily="2" charset="0"/>
              </a:rPr>
              <a:t>1 	Quiet Zone (QZ) means no cell phones, etc.</a:t>
            </a:r>
          </a:p>
          <a:p>
            <a:pPr marL="360363" indent="-360363">
              <a:spcBef>
                <a:spcPts val="600"/>
              </a:spcBef>
            </a:pPr>
            <a:r>
              <a:rPr lang="en-US" altLang="zh-TW" b="1" dirty="0">
                <a:solidFill>
                  <a:srgbClr val="FF0066"/>
                </a:solidFill>
                <a:latin typeface="Segoe Print" panose="02000600000000000000" pitchFamily="2" charset="0"/>
              </a:rPr>
              <a:t>2 	NRAO uses a radio telescope in Green Bank for listening for signals from space.</a:t>
            </a:r>
            <a:endParaRPr lang="zh-TW" altLang="en-US" b="1" dirty="0">
              <a:solidFill>
                <a:srgbClr val="FF0066"/>
              </a:solidFill>
              <a:latin typeface="Segoe Print" panose="02000600000000000000" pitchFamily="2" charset="0"/>
            </a:endParaRPr>
          </a:p>
        </p:txBody>
      </p:sp>
      <p:sp>
        <p:nvSpPr>
          <p:cNvPr id="50" name="矩形 49">
            <a:extLst>
              <a:ext uri="{FF2B5EF4-FFF2-40B4-BE49-F238E27FC236}">
                <a16:creationId xmlns="" xmlns:a16="http://schemas.microsoft.com/office/drawing/2014/main" id="{D8198AEB-BAEC-4367-8DCA-9A66A06669C7}"/>
              </a:ext>
            </a:extLst>
          </p:cNvPr>
          <p:cNvSpPr/>
          <p:nvPr/>
        </p:nvSpPr>
        <p:spPr>
          <a:xfrm>
            <a:off x="4951622" y="3637004"/>
            <a:ext cx="957313" cy="369332"/>
          </a:xfrm>
          <a:prstGeom prst="rect">
            <a:avLst/>
          </a:prstGeom>
        </p:spPr>
        <p:txBody>
          <a:bodyPr wrap="none">
            <a:spAutoFit/>
          </a:bodyPr>
          <a:lstStyle/>
          <a:p>
            <a:r>
              <a:rPr lang="en-US" altLang="zh-TW" b="1" dirty="0">
                <a:solidFill>
                  <a:srgbClr val="FF0066"/>
                </a:solidFill>
                <a:latin typeface="Segoe Print" panose="02000600000000000000" pitchFamily="2" charset="0"/>
              </a:rPr>
              <a:t>nature</a:t>
            </a:r>
            <a:endParaRPr lang="zh-TW" altLang="en-US" b="1" dirty="0">
              <a:solidFill>
                <a:srgbClr val="FF0066"/>
              </a:solidFill>
              <a:latin typeface="Segoe Print" panose="02000600000000000000" pitchFamily="2" charset="0"/>
            </a:endParaRPr>
          </a:p>
        </p:txBody>
      </p:sp>
      <p:sp>
        <p:nvSpPr>
          <p:cNvPr id="51" name="矩形 50">
            <a:extLst>
              <a:ext uri="{FF2B5EF4-FFF2-40B4-BE49-F238E27FC236}">
                <a16:creationId xmlns="" xmlns:a16="http://schemas.microsoft.com/office/drawing/2014/main" id="{8255BE15-626D-4E7D-AFBF-EAFF557EDD19}"/>
              </a:ext>
            </a:extLst>
          </p:cNvPr>
          <p:cNvSpPr/>
          <p:nvPr/>
        </p:nvSpPr>
        <p:spPr>
          <a:xfrm>
            <a:off x="4397623" y="4031893"/>
            <a:ext cx="1032655" cy="369332"/>
          </a:xfrm>
          <a:prstGeom prst="rect">
            <a:avLst/>
          </a:prstGeom>
        </p:spPr>
        <p:txBody>
          <a:bodyPr wrap="none">
            <a:spAutoFit/>
          </a:bodyPr>
          <a:lstStyle/>
          <a:p>
            <a:r>
              <a:rPr lang="en-US" altLang="zh-TW" b="1" dirty="0">
                <a:solidFill>
                  <a:srgbClr val="FF0066"/>
                </a:solidFill>
                <a:latin typeface="Segoe Print" panose="02000600000000000000" pitchFamily="2" charset="0"/>
              </a:rPr>
              <a:t>protect</a:t>
            </a:r>
            <a:endParaRPr lang="zh-TW" altLang="en-US" b="1" dirty="0">
              <a:solidFill>
                <a:srgbClr val="FF0066"/>
              </a:solidFill>
              <a:latin typeface="Segoe Print" panose="02000600000000000000" pitchFamily="2" charset="0"/>
            </a:endParaRPr>
          </a:p>
        </p:txBody>
      </p:sp>
      <p:sp>
        <p:nvSpPr>
          <p:cNvPr id="52" name="矩形 51">
            <a:extLst>
              <a:ext uri="{FF2B5EF4-FFF2-40B4-BE49-F238E27FC236}">
                <a16:creationId xmlns="" xmlns:a16="http://schemas.microsoft.com/office/drawing/2014/main" id="{78F09A1D-7D42-4C93-8A7D-749937AC21DA}"/>
              </a:ext>
            </a:extLst>
          </p:cNvPr>
          <p:cNvSpPr/>
          <p:nvPr/>
        </p:nvSpPr>
        <p:spPr>
          <a:xfrm>
            <a:off x="5032190" y="4704520"/>
            <a:ext cx="1212191" cy="369332"/>
          </a:xfrm>
          <a:prstGeom prst="rect">
            <a:avLst/>
          </a:prstGeom>
        </p:spPr>
        <p:txBody>
          <a:bodyPr wrap="none">
            <a:spAutoFit/>
          </a:bodyPr>
          <a:lstStyle/>
          <a:p>
            <a:r>
              <a:rPr lang="en-US" altLang="zh-TW" b="1" dirty="0">
                <a:solidFill>
                  <a:srgbClr val="FF0066"/>
                </a:solidFill>
                <a:latin typeface="Segoe Print" panose="02000600000000000000" pitchFamily="2" charset="0"/>
              </a:rPr>
              <a:t>telescope</a:t>
            </a:r>
            <a:endParaRPr lang="zh-TW" altLang="en-US" b="1" dirty="0">
              <a:solidFill>
                <a:srgbClr val="FF0066"/>
              </a:solidFill>
              <a:latin typeface="Segoe Print" panose="02000600000000000000" pitchFamily="2" charset="0"/>
            </a:endParaRPr>
          </a:p>
        </p:txBody>
      </p:sp>
      <p:pic>
        <p:nvPicPr>
          <p:cNvPr id="16" name="Picture 3">
            <a:hlinkClick r:id="rId2" action="ppaction://hlinkfile"/>
          </p:cNvPr>
          <p:cNvPicPr>
            <a:picLocks noChangeAspect="1" noChangeArrowheads="1"/>
          </p:cNvPicPr>
          <p:nvPr/>
        </p:nvPicPr>
        <p:blipFill>
          <a:blip r:embed="rId3" cstate="print"/>
          <a:srcRect/>
          <a:stretch>
            <a:fillRect/>
          </a:stretch>
        </p:blipFill>
        <p:spPr bwMode="auto">
          <a:xfrm>
            <a:off x="4586202" y="3223705"/>
            <a:ext cx="844077" cy="234163"/>
          </a:xfrm>
          <a:prstGeom prst="rect">
            <a:avLst/>
          </a:prstGeom>
          <a:noFill/>
          <a:ln w="9525">
            <a:noFill/>
            <a:miter lim="800000"/>
            <a:headEnd/>
            <a:tailEnd/>
          </a:ln>
        </p:spPr>
      </p:pic>
    </p:spTree>
    <p:extLst>
      <p:ext uri="{BB962C8B-B14F-4D97-AF65-F5344CB8AC3E}">
        <p14:creationId xmlns="" xmlns:p14="http://schemas.microsoft.com/office/powerpoint/2010/main" val="30285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left)">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wipe(left)">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4248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dirty="0">
                <a:latin typeface="Calibri" panose="020F0502020204030204" pitchFamily="34" charset="0"/>
                <a:cs typeface="Calibri" panose="020F0502020204030204" pitchFamily="34" charset="0"/>
              </a:rPr>
              <a:t>Watch the second part of the video (1.00 to the end) again. Answer the questions.</a:t>
            </a:r>
            <a:endParaRPr lang="zh-TW" altLang="en-US" sz="2000" dirty="0">
              <a:latin typeface="Calibri" panose="020F0502020204030204" pitchFamily="34" charset="0"/>
              <a:cs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sp>
        <p:nvSpPr>
          <p:cNvPr id="5" name="矩形 4">
            <a:extLst>
              <a:ext uri="{FF2B5EF4-FFF2-40B4-BE49-F238E27FC236}">
                <a16:creationId xmlns="" xmlns:a16="http://schemas.microsoft.com/office/drawing/2014/main" id="{FCE432A9-D786-43F8-B236-8D3CFD72F6B6}"/>
              </a:ext>
            </a:extLst>
          </p:cNvPr>
          <p:cNvSpPr/>
          <p:nvPr/>
        </p:nvSpPr>
        <p:spPr>
          <a:xfrm>
            <a:off x="677537" y="1149734"/>
            <a:ext cx="7814710" cy="707886"/>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Which ONE of these modern conveniences is it OK to use in Green Bank?</a:t>
            </a:r>
          </a:p>
        </p:txBody>
      </p:sp>
      <p:sp>
        <p:nvSpPr>
          <p:cNvPr id="7" name="矩形 6">
            <a:extLst>
              <a:ext uri="{FF2B5EF4-FFF2-40B4-BE49-F238E27FC236}">
                <a16:creationId xmlns="" xmlns:a16="http://schemas.microsoft.com/office/drawing/2014/main" id="{5A47B730-79AD-40DC-90D2-1F2B9DAE9E40}"/>
              </a:ext>
            </a:extLst>
          </p:cNvPr>
          <p:cNvSpPr/>
          <p:nvPr/>
        </p:nvSpPr>
        <p:spPr>
          <a:xfrm>
            <a:off x="648354" y="3425708"/>
            <a:ext cx="8069856" cy="400110"/>
          </a:xfrm>
          <a:prstGeom prst="rect">
            <a:avLst/>
          </a:prstGeom>
        </p:spPr>
        <p:txBody>
          <a:bodyPr wrap="square">
            <a:spAutoFit/>
          </a:bodyPr>
          <a:lstStyle/>
          <a:p>
            <a:pPr marL="360363" indent="-360363"/>
            <a:r>
              <a:rPr lang="en-US" altLang="zh-TW" sz="2000" dirty="0">
                <a:latin typeface="Calibri" panose="020F0502020204030204" pitchFamily="34" charset="0"/>
              </a:rPr>
              <a:t>2 	Why would it be difficult to create a new radio quiet zone?</a:t>
            </a:r>
            <a:endParaRPr lang="zh-TW" altLang="en-US" sz="2000" dirty="0">
              <a:latin typeface="Calibri" panose="020F0502020204030204" pitchFamily="34" charset="0"/>
            </a:endParaRPr>
          </a:p>
        </p:txBody>
      </p:sp>
      <p:sp>
        <p:nvSpPr>
          <p:cNvPr id="49" name="矩形 48">
            <a:extLst>
              <a:ext uri="{FF2B5EF4-FFF2-40B4-BE49-F238E27FC236}">
                <a16:creationId xmlns="" xmlns:a16="http://schemas.microsoft.com/office/drawing/2014/main" id="{5120BDE7-6E08-41D2-B8F9-73CB73316929}"/>
              </a:ext>
            </a:extLst>
          </p:cNvPr>
          <p:cNvSpPr/>
          <p:nvPr/>
        </p:nvSpPr>
        <p:spPr>
          <a:xfrm>
            <a:off x="1027727" y="4027251"/>
            <a:ext cx="7736894" cy="1000274"/>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1 	diesel engines</a:t>
            </a:r>
          </a:p>
          <a:p>
            <a:pPr marL="360363" indent="-360363">
              <a:spcBef>
                <a:spcPts val="600"/>
              </a:spcBef>
            </a:pPr>
            <a:r>
              <a:rPr lang="en-US" altLang="zh-TW" b="1" dirty="0">
                <a:solidFill>
                  <a:srgbClr val="FF0066"/>
                </a:solidFill>
                <a:latin typeface="Segoe Print" panose="02000600000000000000" pitchFamily="2" charset="0"/>
              </a:rPr>
              <a:t>2 	because you’d have to walk into an area and take things away from people</a:t>
            </a:r>
            <a:endParaRPr lang="zh-TW" altLang="en-US" b="1" dirty="0">
              <a:solidFill>
                <a:srgbClr val="FF0066"/>
              </a:solidFill>
              <a:latin typeface="Segoe Print" panose="02000600000000000000" pitchFamily="2" charset="0"/>
            </a:endParaRPr>
          </a:p>
        </p:txBody>
      </p:sp>
      <p:pic>
        <p:nvPicPr>
          <p:cNvPr id="16" name="Picture 3">
            <a:hlinkClick r:id="rId2" action="ppaction://hlinkfile"/>
          </p:cNvPr>
          <p:cNvPicPr>
            <a:picLocks noChangeAspect="1" noChangeArrowheads="1"/>
          </p:cNvPicPr>
          <p:nvPr/>
        </p:nvPicPr>
        <p:blipFill>
          <a:blip r:embed="rId3" cstate="print"/>
          <a:srcRect/>
          <a:stretch>
            <a:fillRect/>
          </a:stretch>
        </p:blipFill>
        <p:spPr bwMode="auto">
          <a:xfrm>
            <a:off x="1996400" y="723697"/>
            <a:ext cx="844077" cy="234163"/>
          </a:xfrm>
          <a:prstGeom prst="rect">
            <a:avLst/>
          </a:prstGeom>
          <a:noFill/>
          <a:ln w="9525">
            <a:noFill/>
            <a:miter lim="800000"/>
            <a:headEnd/>
            <a:tailEnd/>
          </a:ln>
        </p:spPr>
      </p:pic>
      <p:pic>
        <p:nvPicPr>
          <p:cNvPr id="17410" name="Picture 2"/>
          <p:cNvPicPr>
            <a:picLocks noChangeAspect="1" noChangeArrowheads="1"/>
          </p:cNvPicPr>
          <p:nvPr/>
        </p:nvPicPr>
        <p:blipFill>
          <a:blip r:embed="rId4" cstate="print"/>
          <a:srcRect/>
          <a:stretch>
            <a:fillRect/>
          </a:stretch>
        </p:blipFill>
        <p:spPr bwMode="auto">
          <a:xfrm>
            <a:off x="1148861" y="1967455"/>
            <a:ext cx="4070739" cy="1163068"/>
          </a:xfrm>
          <a:prstGeom prst="rect">
            <a:avLst/>
          </a:prstGeom>
          <a:noFill/>
          <a:ln w="9525">
            <a:noFill/>
            <a:miter lim="800000"/>
            <a:headEnd/>
            <a:tailEnd/>
          </a:ln>
        </p:spPr>
      </p:pic>
    </p:spTree>
    <p:extLst>
      <p:ext uri="{BB962C8B-B14F-4D97-AF65-F5344CB8AC3E}">
        <p14:creationId xmlns="" xmlns:p14="http://schemas.microsoft.com/office/powerpoint/2010/main" val="30285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left)">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wipe(left)">
                                      <p:cBhvr>
                                        <p:cTn id="12"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 xmlns:a16="http://schemas.microsoft.com/office/drawing/2014/main"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 xmlns:a16="http://schemas.microsoft.com/office/drawing/2014/main"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The town with no </a:t>
            </a:r>
            <a:r>
              <a:rPr lang="en-US" altLang="zh-TW" sz="2000" b="1" dirty="0" err="1">
                <a:solidFill>
                  <a:schemeClr val="accent1">
                    <a:lumMod val="75000"/>
                  </a:schemeClr>
                </a:solidFill>
                <a:latin typeface="Calibri" panose="020F0502020204030204" pitchFamily="34" charset="0"/>
                <a:cs typeface="Arial" pitchFamily="34" charset="0"/>
              </a:rPr>
              <a:t>wi-fi</a:t>
            </a:r>
            <a:endParaRPr lang="en-US" altLang="zh-TW" sz="2000" b="1" dirty="0">
              <a:solidFill>
                <a:schemeClr val="accent1">
                  <a:lumMod val="75000"/>
                </a:schemeClr>
              </a:solidFill>
              <a:latin typeface="Calibri" panose="020F0502020204030204" pitchFamily="34" charset="0"/>
              <a:cs typeface="Arial" pitchFamily="34" charset="0"/>
            </a:endParaRPr>
          </a:p>
        </p:txBody>
      </p:sp>
      <p:sp>
        <p:nvSpPr>
          <p:cNvPr id="2" name="矩形 1">
            <a:extLst>
              <a:ext uri="{FF2B5EF4-FFF2-40B4-BE49-F238E27FC236}">
                <a16:creationId xmlns="" xmlns:a16="http://schemas.microsoft.com/office/drawing/2014/main" id="{25E96E61-4891-4FD5-B4B6-DCB2320010F4}"/>
              </a:ext>
            </a:extLst>
          </p:cNvPr>
          <p:cNvSpPr/>
          <p:nvPr/>
        </p:nvSpPr>
        <p:spPr>
          <a:xfrm>
            <a:off x="308448" y="708335"/>
            <a:ext cx="8511944" cy="3562514"/>
          </a:xfrm>
          <a:prstGeom prst="rect">
            <a:avLst/>
          </a:prstGeom>
        </p:spPr>
        <p:txBody>
          <a:bodyPr wrap="square">
            <a:spAutoFit/>
          </a:bodyPr>
          <a:lstStyle/>
          <a:p>
            <a:pPr>
              <a:spcBef>
                <a:spcPts val="300"/>
              </a:spcBef>
            </a:pPr>
            <a:r>
              <a:rPr lang="en-US" altLang="zh-TW" sz="1600" b="1" i="1" dirty="0">
                <a:solidFill>
                  <a:schemeClr val="accent1">
                    <a:lumMod val="75000"/>
                  </a:schemeClr>
                </a:solidFill>
                <a:latin typeface="Calibri" panose="020F0502020204030204" pitchFamily="34" charset="0"/>
              </a:rPr>
              <a:t>Part 1</a:t>
            </a:r>
          </a:p>
          <a:p>
            <a:pPr>
              <a:spcBef>
                <a:spcPts val="300"/>
              </a:spcBef>
            </a:pPr>
            <a:r>
              <a:rPr lang="en-US" altLang="zh-TW" sz="1600" b="1" i="1" dirty="0">
                <a:solidFill>
                  <a:schemeClr val="accent1">
                    <a:lumMod val="75000"/>
                  </a:schemeClr>
                </a:solidFill>
                <a:latin typeface="Calibri" panose="020F0502020204030204" pitchFamily="34" charset="0"/>
              </a:rPr>
              <a:t>0.00–0.24 Artie Barkley</a:t>
            </a:r>
            <a:r>
              <a:rPr lang="en-US" altLang="zh-TW" sz="1600" dirty="0">
                <a:solidFill>
                  <a:schemeClr val="accent1">
                    <a:lumMod val="75000"/>
                  </a:schemeClr>
                </a:solidFill>
                <a:latin typeface="Calibri" panose="020F0502020204030204" pitchFamily="34" charset="0"/>
              </a:rPr>
              <a:t>, </a:t>
            </a:r>
            <a:r>
              <a:rPr lang="en-US" altLang="zh-TW" sz="1600" b="1" i="1" dirty="0">
                <a:solidFill>
                  <a:schemeClr val="accent1">
                    <a:lumMod val="75000"/>
                  </a:schemeClr>
                </a:solidFill>
                <a:latin typeface="Calibri" panose="020F0502020204030204" pitchFamily="34" charset="0"/>
              </a:rPr>
              <a:t>Quiet Zone Resident  </a:t>
            </a:r>
          </a:p>
          <a:p>
            <a:pPr>
              <a:spcBef>
                <a:spcPts val="300"/>
              </a:spcBef>
            </a:pPr>
            <a:r>
              <a:rPr lang="en-US" altLang="zh-TW" sz="1600" dirty="0">
                <a:solidFill>
                  <a:schemeClr val="accent1">
                    <a:lumMod val="75000"/>
                  </a:schemeClr>
                </a:solidFill>
                <a:latin typeface="Calibri" panose="020F0502020204030204" pitchFamily="34" charset="0"/>
              </a:rPr>
              <a:t>What I like best about living in the quiet zone, and it kind of tells the whole story, the quietness. Some people come here and say, ‘What do you do?’, well I just say I’m doing it right now, you know. And I say ‘Just listen to nature all around you’.</a:t>
            </a:r>
          </a:p>
          <a:p>
            <a:pPr>
              <a:spcBef>
                <a:spcPts val="300"/>
              </a:spcBef>
            </a:pPr>
            <a:r>
              <a:rPr lang="en-US" altLang="zh-TW" sz="1600" b="1" i="1" dirty="0">
                <a:solidFill>
                  <a:schemeClr val="accent1">
                    <a:lumMod val="75000"/>
                  </a:schemeClr>
                </a:solidFill>
                <a:latin typeface="Calibri" panose="020F0502020204030204" pitchFamily="34" charset="0"/>
              </a:rPr>
              <a:t>0.28–0.40 Michael </a:t>
            </a:r>
            <a:r>
              <a:rPr lang="en-US" altLang="zh-TW" sz="1600" b="1" i="1" dirty="0" err="1">
                <a:solidFill>
                  <a:schemeClr val="accent1">
                    <a:lumMod val="75000"/>
                  </a:schemeClr>
                </a:solidFill>
                <a:latin typeface="Calibri" panose="020F0502020204030204" pitchFamily="34" charset="0"/>
              </a:rPr>
              <a:t>Holstine</a:t>
            </a:r>
            <a:r>
              <a:rPr lang="en-US" altLang="zh-TW" sz="1600" b="1" i="1" dirty="0">
                <a:solidFill>
                  <a:schemeClr val="accent1">
                    <a:lumMod val="75000"/>
                  </a:schemeClr>
                </a:solidFill>
                <a:latin typeface="Calibri" panose="020F0502020204030204" pitchFamily="34" charset="0"/>
              </a:rPr>
              <a:t>, Business Manager </a:t>
            </a:r>
            <a:r>
              <a:rPr lang="en-US" altLang="zh-TW" sz="1600" b="1" dirty="0">
                <a:solidFill>
                  <a:schemeClr val="accent1">
                    <a:lumMod val="75000"/>
                  </a:schemeClr>
                </a:solidFill>
                <a:latin typeface="Calibri" panose="020F0502020204030204" pitchFamily="34" charset="0"/>
              </a:rPr>
              <a:t>NRAO</a:t>
            </a:r>
            <a:r>
              <a:rPr lang="en-US" altLang="zh-TW" sz="1600" dirty="0">
                <a:solidFill>
                  <a:schemeClr val="accent1">
                    <a:lumMod val="75000"/>
                  </a:schemeClr>
                </a:solidFill>
                <a:latin typeface="Calibri" panose="020F0502020204030204" pitchFamily="34" charset="0"/>
              </a:rPr>
              <a:t> </a:t>
            </a:r>
          </a:p>
          <a:p>
            <a:pPr>
              <a:spcBef>
                <a:spcPts val="300"/>
              </a:spcBef>
            </a:pPr>
            <a:r>
              <a:rPr lang="en-US" altLang="zh-TW" sz="1600" dirty="0">
                <a:solidFill>
                  <a:schemeClr val="accent1">
                    <a:lumMod val="75000"/>
                  </a:schemeClr>
                </a:solidFill>
                <a:latin typeface="Calibri" panose="020F0502020204030204" pitchFamily="34" charset="0"/>
              </a:rPr>
              <a:t>Green Bank, West Virginia is a very unique place. I find it ironic sometimes that we are working with technology here that’s world class, it’s world leading, but yet no-one here has a cell phone.</a:t>
            </a:r>
          </a:p>
          <a:p>
            <a:pPr>
              <a:spcBef>
                <a:spcPts val="300"/>
              </a:spcBef>
            </a:pPr>
            <a:r>
              <a:rPr lang="nl-NL" altLang="zh-TW" sz="1600" b="1" i="1" dirty="0">
                <a:solidFill>
                  <a:schemeClr val="accent1">
                    <a:lumMod val="75000"/>
                  </a:schemeClr>
                </a:solidFill>
                <a:latin typeface="Calibri" panose="020F0502020204030204" pitchFamily="34" charset="0"/>
              </a:rPr>
              <a:t>0.45–1.02 Karen O’Neil, Site Director NRAO</a:t>
            </a:r>
          </a:p>
          <a:p>
            <a:pPr>
              <a:spcBef>
                <a:spcPts val="300"/>
              </a:spcBef>
            </a:pPr>
            <a:r>
              <a:rPr lang="en-US" altLang="zh-TW" sz="1600" dirty="0">
                <a:solidFill>
                  <a:schemeClr val="accent1">
                    <a:lumMod val="75000"/>
                  </a:schemeClr>
                </a:solidFill>
                <a:latin typeface="Calibri" panose="020F0502020204030204" pitchFamily="34" charset="0"/>
              </a:rPr>
              <a:t>So a radio telescope works just like an optical telescope, in that if you build it or have it in an area where there’s a lot of radio noise, the signals that you are trying to look for would be obliterated by that radio noise in the same way you can’t see the Milky Way in downtown New York City.</a:t>
            </a:r>
          </a:p>
          <a:p>
            <a:pPr>
              <a:spcBef>
                <a:spcPts val="300"/>
              </a:spcBef>
            </a:pPr>
            <a:endParaRPr lang="en-US" altLang="zh-TW" sz="1600" dirty="0">
              <a:solidFill>
                <a:schemeClr val="accent1">
                  <a:lumMod val="75000"/>
                </a:schemeClr>
              </a:solidFill>
              <a:latin typeface="Calibri" panose="020F0502020204030204" pitchFamily="34" charset="0"/>
            </a:endParaRPr>
          </a:p>
        </p:txBody>
      </p:sp>
      <p:pic>
        <p:nvPicPr>
          <p:cNvPr id="6" name="Picture 3">
            <a:hlinkClick r:id="rId2" action="ppaction://hlinkfile"/>
          </p:cNvPr>
          <p:cNvPicPr>
            <a:picLocks noChangeAspect="1" noChangeArrowheads="1"/>
          </p:cNvPicPr>
          <p:nvPr/>
        </p:nvPicPr>
        <p:blipFill>
          <a:blip r:embed="rId3" cstate="print"/>
          <a:srcRect/>
          <a:stretch>
            <a:fillRect/>
          </a:stretch>
        </p:blipFill>
        <p:spPr bwMode="auto">
          <a:xfrm>
            <a:off x="4545047" y="285952"/>
            <a:ext cx="844077" cy="234163"/>
          </a:xfrm>
          <a:prstGeom prst="rect">
            <a:avLst/>
          </a:prstGeom>
          <a:noFill/>
          <a:ln w="9525">
            <a:noFill/>
            <a:miter lim="800000"/>
            <a:headEnd/>
            <a:tailEnd/>
          </a:ln>
        </p:spPr>
      </p:pic>
    </p:spTree>
    <p:extLst>
      <p:ext uri="{BB962C8B-B14F-4D97-AF65-F5344CB8AC3E}">
        <p14:creationId xmlns="" xmlns:p14="http://schemas.microsoft.com/office/powerpoint/2010/main"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 xmlns:a16="http://schemas.microsoft.com/office/drawing/2014/main"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 xmlns:a16="http://schemas.microsoft.com/office/drawing/2014/main"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The town with no </a:t>
            </a:r>
            <a:r>
              <a:rPr lang="en-US" altLang="zh-TW" sz="2000" b="1" dirty="0" err="1">
                <a:solidFill>
                  <a:schemeClr val="accent1">
                    <a:lumMod val="75000"/>
                  </a:schemeClr>
                </a:solidFill>
                <a:latin typeface="Calibri" panose="020F0502020204030204" pitchFamily="34" charset="0"/>
                <a:cs typeface="Arial" pitchFamily="34" charset="0"/>
              </a:rPr>
              <a:t>wi-fi</a:t>
            </a:r>
            <a:endParaRPr lang="en-US" altLang="zh-TW" sz="2000" b="1" dirty="0">
              <a:solidFill>
                <a:schemeClr val="accent1">
                  <a:lumMod val="75000"/>
                </a:schemeClr>
              </a:solidFill>
              <a:latin typeface="Calibri" panose="020F0502020204030204" pitchFamily="34" charset="0"/>
              <a:cs typeface="Arial" pitchFamily="34" charset="0"/>
            </a:endParaRPr>
          </a:p>
        </p:txBody>
      </p:sp>
      <p:sp>
        <p:nvSpPr>
          <p:cNvPr id="2" name="矩形 1">
            <a:extLst>
              <a:ext uri="{FF2B5EF4-FFF2-40B4-BE49-F238E27FC236}">
                <a16:creationId xmlns="" xmlns:a16="http://schemas.microsoft.com/office/drawing/2014/main" id="{25E96E61-4891-4FD5-B4B6-DCB2320010F4}"/>
              </a:ext>
            </a:extLst>
          </p:cNvPr>
          <p:cNvSpPr/>
          <p:nvPr/>
        </p:nvSpPr>
        <p:spPr>
          <a:xfrm>
            <a:off x="308448" y="708335"/>
            <a:ext cx="8511944" cy="4508927"/>
          </a:xfrm>
          <a:prstGeom prst="rect">
            <a:avLst/>
          </a:prstGeom>
        </p:spPr>
        <p:txBody>
          <a:bodyPr wrap="square">
            <a:spAutoFit/>
          </a:bodyPr>
          <a:lstStyle/>
          <a:p>
            <a:pPr>
              <a:spcBef>
                <a:spcPts val="300"/>
              </a:spcBef>
            </a:pPr>
            <a:r>
              <a:rPr lang="en-US" altLang="zh-TW" sz="1600" b="1" i="1" dirty="0">
                <a:solidFill>
                  <a:schemeClr val="accent1">
                    <a:lumMod val="75000"/>
                  </a:schemeClr>
                </a:solidFill>
                <a:latin typeface="Calibri" panose="020F0502020204030204" pitchFamily="34" charset="0"/>
              </a:rPr>
              <a:t>Part 2</a:t>
            </a:r>
          </a:p>
          <a:p>
            <a:pPr>
              <a:spcBef>
                <a:spcPts val="300"/>
              </a:spcBef>
            </a:pPr>
            <a:r>
              <a:rPr lang="en-US" altLang="zh-TW" sz="1600" b="1" i="1" dirty="0">
                <a:solidFill>
                  <a:schemeClr val="accent1">
                    <a:lumMod val="75000"/>
                  </a:schemeClr>
                </a:solidFill>
                <a:latin typeface="Calibri" panose="020F0502020204030204" pitchFamily="34" charset="0"/>
              </a:rPr>
              <a:t>1.03–1.39 Michael </a:t>
            </a:r>
            <a:r>
              <a:rPr lang="en-US" altLang="zh-TW" sz="1600" b="1" i="1" dirty="0" err="1">
                <a:solidFill>
                  <a:schemeClr val="accent1">
                    <a:lumMod val="75000"/>
                  </a:schemeClr>
                </a:solidFill>
                <a:latin typeface="Calibri" panose="020F0502020204030204" pitchFamily="34" charset="0"/>
              </a:rPr>
              <a:t>Holstine</a:t>
            </a:r>
            <a:endParaRPr lang="en-US" altLang="zh-TW" sz="1600" b="1" i="1" dirty="0">
              <a:solidFill>
                <a:schemeClr val="accent1">
                  <a:lumMod val="75000"/>
                </a:schemeClr>
              </a:solidFill>
              <a:latin typeface="Calibri" panose="020F0502020204030204" pitchFamily="34" charset="0"/>
            </a:endParaRPr>
          </a:p>
          <a:p>
            <a:pPr>
              <a:spcBef>
                <a:spcPts val="300"/>
              </a:spcBef>
            </a:pPr>
            <a:r>
              <a:rPr lang="en-US" altLang="zh-TW" sz="1600" dirty="0">
                <a:solidFill>
                  <a:schemeClr val="accent1">
                    <a:lumMod val="75000"/>
                  </a:schemeClr>
                </a:solidFill>
                <a:latin typeface="Calibri" panose="020F0502020204030204" pitchFamily="34" charset="0"/>
              </a:rPr>
              <a:t>A cell phone on Mars would be the brightest radio object to us in the sky. In order to protect the radio atmosphere in this area, Congress created the National Radio Quiet Zone, and that’s an area that’s 13,000 square miles. There’s actually a long list of modern conveniences that we can’t utilize here, and that generally shouldn’t be utilized in the community. Gasoline engines cause a problem, we only use diesels on site. </a:t>
            </a:r>
            <a:r>
              <a:rPr lang="en-US" altLang="zh-TW" sz="1600" dirty="0" err="1">
                <a:solidFill>
                  <a:schemeClr val="accent1">
                    <a:lumMod val="75000"/>
                  </a:schemeClr>
                </a:solidFill>
                <a:latin typeface="Calibri" panose="020F0502020204030204" pitchFamily="34" charset="0"/>
              </a:rPr>
              <a:t>Wi-fi</a:t>
            </a:r>
            <a:r>
              <a:rPr lang="en-US" altLang="zh-TW" sz="1600" dirty="0">
                <a:solidFill>
                  <a:schemeClr val="accent1">
                    <a:lumMod val="75000"/>
                  </a:schemeClr>
                </a:solidFill>
                <a:latin typeface="Calibri" panose="020F0502020204030204" pitchFamily="34" charset="0"/>
              </a:rPr>
              <a:t> modems, cordless telephones, no cellular phones, the automatic door opener at the local store, no digital cameras.</a:t>
            </a:r>
          </a:p>
          <a:p>
            <a:pPr>
              <a:spcBef>
                <a:spcPts val="300"/>
              </a:spcBef>
            </a:pPr>
            <a:r>
              <a:rPr lang="en-US" altLang="zh-TW" sz="1600" b="1" i="1" dirty="0">
                <a:solidFill>
                  <a:schemeClr val="accent1">
                    <a:lumMod val="75000"/>
                  </a:schemeClr>
                </a:solidFill>
                <a:latin typeface="Calibri" panose="020F0502020204030204" pitchFamily="34" charset="0"/>
              </a:rPr>
              <a:t>1.40–1.52 Joyce Nelson, Quiet Zone Resident</a:t>
            </a:r>
          </a:p>
          <a:p>
            <a:pPr>
              <a:spcBef>
                <a:spcPts val="300"/>
              </a:spcBef>
            </a:pPr>
            <a:r>
              <a:rPr lang="en-US" altLang="zh-TW" sz="1600" dirty="0">
                <a:solidFill>
                  <a:schemeClr val="accent1">
                    <a:lumMod val="75000"/>
                  </a:schemeClr>
                </a:solidFill>
                <a:latin typeface="Calibri" panose="020F0502020204030204" pitchFamily="34" charset="0"/>
              </a:rPr>
              <a:t>I really enjoy it because it’s quiet, it’s peaceful, it’s beautiful. All these electronic technician things that these kids are sitting pushing buttons on, don’t happen here. Only way you can do that is at home.</a:t>
            </a:r>
          </a:p>
          <a:p>
            <a:pPr>
              <a:spcBef>
                <a:spcPts val="300"/>
              </a:spcBef>
            </a:pPr>
            <a:r>
              <a:rPr lang="en-US" altLang="zh-TW" sz="1600" b="1" i="1" dirty="0">
                <a:solidFill>
                  <a:schemeClr val="accent1">
                    <a:lumMod val="75000"/>
                  </a:schemeClr>
                </a:solidFill>
                <a:latin typeface="Calibri" panose="020F0502020204030204" pitchFamily="34" charset="0"/>
              </a:rPr>
              <a:t>1.55–2.13 Karen O’Neil</a:t>
            </a:r>
          </a:p>
          <a:p>
            <a:pPr>
              <a:spcBef>
                <a:spcPts val="300"/>
              </a:spcBef>
            </a:pPr>
            <a:r>
              <a:rPr lang="en-US" altLang="zh-TW" sz="1600" dirty="0">
                <a:solidFill>
                  <a:schemeClr val="accent1">
                    <a:lumMod val="75000"/>
                  </a:schemeClr>
                </a:solidFill>
                <a:latin typeface="Calibri" panose="020F0502020204030204" pitchFamily="34" charset="0"/>
              </a:rPr>
              <a:t>It would be very difficult to create a radio quiet zone these days, because in order to create it you would have to walk into an area and take things away from people. But living here, people have grown up without it, and they have built their homes and they built everything around the idea that they will be wired, they won’t have wireless systems.</a:t>
            </a:r>
          </a:p>
        </p:txBody>
      </p:sp>
      <p:pic>
        <p:nvPicPr>
          <p:cNvPr id="6" name="Picture 3">
            <a:hlinkClick r:id="rId2" action="ppaction://hlinkfile"/>
          </p:cNvPr>
          <p:cNvPicPr>
            <a:picLocks noChangeAspect="1" noChangeArrowheads="1"/>
          </p:cNvPicPr>
          <p:nvPr/>
        </p:nvPicPr>
        <p:blipFill>
          <a:blip r:embed="rId3" cstate="print"/>
          <a:srcRect/>
          <a:stretch>
            <a:fillRect/>
          </a:stretch>
        </p:blipFill>
        <p:spPr bwMode="auto">
          <a:xfrm>
            <a:off x="4545047" y="285952"/>
            <a:ext cx="844077" cy="234163"/>
          </a:xfrm>
          <a:prstGeom prst="rect">
            <a:avLst/>
          </a:prstGeom>
          <a:noFill/>
          <a:ln w="9525">
            <a:noFill/>
            <a:miter lim="800000"/>
            <a:headEnd/>
            <a:tailEnd/>
          </a:ln>
        </p:spPr>
      </p:pic>
    </p:spTree>
    <p:extLst>
      <p:ext uri="{BB962C8B-B14F-4D97-AF65-F5344CB8AC3E}">
        <p14:creationId xmlns="" xmlns:p14="http://schemas.microsoft.com/office/powerpoint/2010/main" val="373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After you watch</a:t>
            </a:r>
            <a:endParaRPr lang="zh-TW" altLang="en-US" sz="3200" dirty="0">
              <a:solidFill>
                <a:srgbClr val="E60000"/>
              </a:solidFill>
              <a:latin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sp>
        <p:nvSpPr>
          <p:cNvPr id="19" name="矩形 18">
            <a:extLst>
              <a:ext uri="{FF2B5EF4-FFF2-40B4-BE49-F238E27FC236}">
                <a16:creationId xmlns="" xmlns:a16="http://schemas.microsoft.com/office/drawing/2014/main" id="{D1D3F396-A76A-41D7-9F59-25D387522DE3}"/>
              </a:ext>
            </a:extLst>
          </p:cNvPr>
          <p:cNvSpPr/>
          <p:nvPr/>
        </p:nvSpPr>
        <p:spPr>
          <a:xfrm>
            <a:off x="310552" y="924675"/>
            <a:ext cx="8483490"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8 </a:t>
            </a:r>
            <a:r>
              <a:rPr lang="en-US" altLang="zh-TW" sz="2000" b="1" dirty="0">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Vocabulary in context</a:t>
            </a:r>
            <a:endParaRPr lang="zh-TW" altLang="en-US" sz="2000" dirty="0">
              <a:solidFill>
                <a:srgbClr val="E60000"/>
              </a:solidFill>
              <a:latin typeface="Calibri" panose="020F0502020204030204" pitchFamily="34" charset="0"/>
              <a:cs typeface="Calibri" panose="020F0502020204030204" pitchFamily="34" charset="0"/>
            </a:endParaRPr>
          </a:p>
        </p:txBody>
      </p:sp>
      <p:sp>
        <p:nvSpPr>
          <p:cNvPr id="7" name="矩形 6">
            <a:extLst>
              <a:ext uri="{FF2B5EF4-FFF2-40B4-BE49-F238E27FC236}">
                <a16:creationId xmlns="" xmlns:a16="http://schemas.microsoft.com/office/drawing/2014/main" id="{3F97F011-453E-4446-A1BE-DCC2127720FC}"/>
              </a:ext>
            </a:extLst>
          </p:cNvPr>
          <p:cNvSpPr/>
          <p:nvPr/>
        </p:nvSpPr>
        <p:spPr>
          <a:xfrm>
            <a:off x="304794" y="1419443"/>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a 	</a:t>
            </a:r>
            <a:r>
              <a:rPr lang="en-US" altLang="zh-TW" sz="2000" dirty="0">
                <a:latin typeface="Calibri" panose="020F0502020204030204" pitchFamily="34" charset="0"/>
              </a:rPr>
              <a:t>Watch the clips from the video. Choose the correct meaning of the words and phrases.</a:t>
            </a:r>
          </a:p>
        </p:txBody>
      </p:sp>
      <p:sp>
        <p:nvSpPr>
          <p:cNvPr id="9" name="矩形 8">
            <a:extLst>
              <a:ext uri="{FF2B5EF4-FFF2-40B4-BE49-F238E27FC236}">
                <a16:creationId xmlns="" xmlns:a16="http://schemas.microsoft.com/office/drawing/2014/main" id="{ED95DAA3-A7CC-4E22-BB72-CA9F13785BD5}"/>
              </a:ext>
            </a:extLst>
          </p:cNvPr>
          <p:cNvSpPr/>
          <p:nvPr/>
        </p:nvSpPr>
        <p:spPr>
          <a:xfrm>
            <a:off x="295065" y="2200374"/>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b 	</a:t>
            </a:r>
            <a:r>
              <a:rPr lang="en-US" altLang="zh-TW" sz="2000" dirty="0">
                <a:latin typeface="Calibri" panose="020F0502020204030204" pitchFamily="34" charset="0"/>
              </a:rPr>
              <a:t>Answer the questions in your own words. Then work in pairs and compare your answers.</a:t>
            </a:r>
          </a:p>
        </p:txBody>
      </p:sp>
      <p:sp>
        <p:nvSpPr>
          <p:cNvPr id="2" name="矩形 1">
            <a:extLst>
              <a:ext uri="{FF2B5EF4-FFF2-40B4-BE49-F238E27FC236}">
                <a16:creationId xmlns="" xmlns:a16="http://schemas.microsoft.com/office/drawing/2014/main" id="{8E916085-6F28-49AE-9149-332415ACEB41}"/>
              </a:ext>
            </a:extLst>
          </p:cNvPr>
          <p:cNvSpPr/>
          <p:nvPr/>
        </p:nvSpPr>
        <p:spPr>
          <a:xfrm>
            <a:off x="666520" y="3003992"/>
            <a:ext cx="8127406" cy="1169551"/>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How many world-class sportspeople can you name?</a:t>
            </a:r>
          </a:p>
          <a:p>
            <a:pPr marL="363538" indent="-363538">
              <a:spcBef>
                <a:spcPts val="600"/>
              </a:spcBef>
            </a:pPr>
            <a:r>
              <a:rPr lang="en-US" altLang="zh-TW" sz="2000" dirty="0">
                <a:latin typeface="Calibri" panose="020F0502020204030204" pitchFamily="34" charset="0"/>
              </a:rPr>
              <a:t>2 	Have you ever met anyone who is just like someone you know? </a:t>
            </a:r>
          </a:p>
          <a:p>
            <a:pPr marL="363538" indent="-363538">
              <a:spcBef>
                <a:spcPts val="600"/>
              </a:spcBef>
            </a:pPr>
            <a:r>
              <a:rPr lang="en-US" altLang="zh-TW" sz="2000" dirty="0">
                <a:latin typeface="Calibri" panose="020F0502020204030204" pitchFamily="34" charset="0"/>
              </a:rPr>
              <a:t>3 	What’s life like in your community?</a:t>
            </a:r>
            <a:endParaRPr lang="zh-TW" altLang="en-US" sz="2000" dirty="0">
              <a:latin typeface="Calibri" panose="020F0502020204030204" pitchFamily="34" charset="0"/>
            </a:endParaRPr>
          </a:p>
        </p:txBody>
      </p:sp>
      <p:sp>
        <p:nvSpPr>
          <p:cNvPr id="13" name="矩形 12">
            <a:extLst>
              <a:ext uri="{FF2B5EF4-FFF2-40B4-BE49-F238E27FC236}">
                <a16:creationId xmlns="" xmlns:a16="http://schemas.microsoft.com/office/drawing/2014/main" id="{5120BDE7-6E08-41D2-B8F9-73CB73316929}"/>
              </a:ext>
            </a:extLst>
          </p:cNvPr>
          <p:cNvSpPr/>
          <p:nvPr/>
        </p:nvSpPr>
        <p:spPr>
          <a:xfrm>
            <a:off x="1008272" y="4231532"/>
            <a:ext cx="7736894" cy="369332"/>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Students’ own answers</a:t>
            </a:r>
            <a:endParaRPr lang="zh-TW" altLang="en-US" b="1" dirty="0">
              <a:solidFill>
                <a:srgbClr val="FF0066"/>
              </a:solidFill>
              <a:latin typeface="Segoe Print" panose="02000600000000000000" pitchFamily="2" charset="0"/>
            </a:endParaRPr>
          </a:p>
        </p:txBody>
      </p:sp>
      <p:pic>
        <p:nvPicPr>
          <p:cNvPr id="18434" name="Picture 2">
            <a:hlinkClick r:id="rId2" action="ppaction://hlinkfile"/>
          </p:cNvPr>
          <p:cNvPicPr>
            <a:picLocks noChangeAspect="1" noChangeArrowheads="1"/>
          </p:cNvPicPr>
          <p:nvPr/>
        </p:nvPicPr>
        <p:blipFill>
          <a:blip r:embed="rId3" cstate="print"/>
          <a:srcRect/>
          <a:stretch>
            <a:fillRect/>
          </a:stretch>
        </p:blipFill>
        <p:spPr bwMode="auto">
          <a:xfrm>
            <a:off x="2143329" y="1808029"/>
            <a:ext cx="905176" cy="234780"/>
          </a:xfrm>
          <a:prstGeom prst="rect">
            <a:avLst/>
          </a:prstGeom>
          <a:noFill/>
          <a:ln w="9525">
            <a:noFill/>
            <a:miter lim="800000"/>
            <a:headEnd/>
            <a:tailEnd/>
          </a:ln>
        </p:spPr>
      </p:pic>
    </p:spTree>
    <p:extLst>
      <p:ext uri="{BB962C8B-B14F-4D97-AF65-F5344CB8AC3E}">
        <p14:creationId xmlns="" xmlns:p14="http://schemas.microsoft.com/office/powerpoint/2010/main" val="2285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 xmlns:a16="http://schemas.microsoft.com/office/drawing/2014/main" id="{7638B79C-8FB4-4315-BC0A-97C0E1E05C5E}"/>
              </a:ext>
            </a:extLst>
          </p:cNvPr>
          <p:cNvSpPr txBox="1">
            <a:spLocks noChangeArrowheads="1"/>
          </p:cNvSpPr>
          <p:nvPr/>
        </p:nvSpPr>
        <p:spPr bwMode="auto">
          <a:xfrm>
            <a:off x="308448" y="210815"/>
            <a:ext cx="1584176" cy="369332"/>
          </a:xfrm>
          <a:prstGeom prst="rect">
            <a:avLst/>
          </a:prstGeom>
          <a:solidFill>
            <a:srgbClr val="EAB200"/>
          </a:solidFill>
          <a:ln w="9525" algn="ctr">
            <a:noFill/>
            <a:miter lim="800000"/>
            <a:headEnd/>
            <a:tailEnd/>
          </a:ln>
          <a:effectLst/>
        </p:spPr>
        <p:txBody>
          <a:bodyPr wrap="square">
            <a:spAutoFit/>
          </a:bodyPr>
          <a:lstStyle/>
          <a:p>
            <a:pPr algn="ctr">
              <a:spcBef>
                <a:spcPct val="50000"/>
              </a:spcBef>
            </a:pPr>
            <a:r>
              <a:rPr lang="en-US" altLang="zh-TW" b="1" dirty="0">
                <a:solidFill>
                  <a:schemeClr val="bg1"/>
                </a:solidFill>
                <a:latin typeface="Arial" pitchFamily="34" charset="0"/>
                <a:cs typeface="Arial" pitchFamily="34" charset="0"/>
              </a:rPr>
              <a:t>Videoscript</a:t>
            </a:r>
            <a:endParaRPr kumimoji="0" lang="en-US" altLang="zh-TW" sz="1800" b="1" dirty="0">
              <a:solidFill>
                <a:schemeClr val="bg1"/>
              </a:solidFill>
              <a:latin typeface="Arial" pitchFamily="34" charset="0"/>
              <a:cs typeface="Arial" pitchFamily="34" charset="0"/>
            </a:endParaRPr>
          </a:p>
        </p:txBody>
      </p:sp>
      <p:sp>
        <p:nvSpPr>
          <p:cNvPr id="11" name="矩形 10">
            <a:extLst>
              <a:ext uri="{FF2B5EF4-FFF2-40B4-BE49-F238E27FC236}">
                <a16:creationId xmlns="" xmlns:a16="http://schemas.microsoft.com/office/drawing/2014/main" id="{3F6EB48F-2113-4793-8D94-C48915EB535E}"/>
              </a:ext>
            </a:extLst>
          </p:cNvPr>
          <p:cNvSpPr/>
          <p:nvPr/>
        </p:nvSpPr>
        <p:spPr>
          <a:xfrm>
            <a:off x="1948541" y="208006"/>
            <a:ext cx="6871851" cy="400110"/>
          </a:xfrm>
          <a:prstGeom prst="rect">
            <a:avLst/>
          </a:prstGeom>
        </p:spPr>
        <p:txBody>
          <a:bodyPr wrap="square">
            <a:spAutoFit/>
          </a:bodyPr>
          <a:lstStyle/>
          <a:p>
            <a:r>
              <a:rPr lang="en-US" altLang="zh-TW" sz="2000" b="1" dirty="0">
                <a:solidFill>
                  <a:schemeClr val="accent1">
                    <a:lumMod val="75000"/>
                  </a:schemeClr>
                </a:solidFill>
                <a:latin typeface="Calibri" panose="020F0502020204030204" pitchFamily="34" charset="0"/>
                <a:cs typeface="Arial" pitchFamily="34" charset="0"/>
              </a:rPr>
              <a:t>The town with no </a:t>
            </a:r>
            <a:r>
              <a:rPr lang="en-US" altLang="zh-TW" sz="2000" b="1" dirty="0" err="1">
                <a:solidFill>
                  <a:schemeClr val="accent1">
                    <a:lumMod val="75000"/>
                  </a:schemeClr>
                </a:solidFill>
                <a:latin typeface="Calibri" panose="020F0502020204030204" pitchFamily="34" charset="0"/>
                <a:cs typeface="Arial" pitchFamily="34" charset="0"/>
              </a:rPr>
              <a:t>wi-fi</a:t>
            </a:r>
            <a:endParaRPr lang="en-US" altLang="zh-TW" sz="2000" b="1" dirty="0">
              <a:solidFill>
                <a:schemeClr val="accent1">
                  <a:lumMod val="75000"/>
                </a:schemeClr>
              </a:solidFill>
              <a:latin typeface="Calibri" panose="020F0502020204030204" pitchFamily="34" charset="0"/>
              <a:cs typeface="Arial" pitchFamily="34" charset="0"/>
            </a:endParaRPr>
          </a:p>
        </p:txBody>
      </p:sp>
      <p:sp>
        <p:nvSpPr>
          <p:cNvPr id="8" name="矩形 7">
            <a:extLst>
              <a:ext uri="{FF2B5EF4-FFF2-40B4-BE49-F238E27FC236}">
                <a16:creationId xmlns="" xmlns:a16="http://schemas.microsoft.com/office/drawing/2014/main" id="{08B57D5C-51D3-41AC-A989-3AB7EAB11B3A}"/>
              </a:ext>
            </a:extLst>
          </p:cNvPr>
          <p:cNvSpPr/>
          <p:nvPr/>
        </p:nvSpPr>
        <p:spPr>
          <a:xfrm>
            <a:off x="308448" y="717240"/>
            <a:ext cx="8511944" cy="5016758"/>
          </a:xfrm>
          <a:prstGeom prst="rect">
            <a:avLst/>
          </a:prstGeom>
        </p:spPr>
        <p:txBody>
          <a:bodyPr wrap="square">
            <a:spAutoFit/>
          </a:bodyPr>
          <a:lstStyle/>
          <a:p>
            <a:pPr marL="363538" indent="-363538"/>
            <a:r>
              <a:rPr lang="en-US" altLang="zh-TW" sz="1600" b="1" dirty="0">
                <a:solidFill>
                  <a:schemeClr val="accent1">
                    <a:lumMod val="75000"/>
                  </a:schemeClr>
                </a:solidFill>
                <a:latin typeface="Calibri" panose="020F0502020204030204" pitchFamily="34" charset="0"/>
              </a:rPr>
              <a:t>1 </a:t>
            </a:r>
            <a:r>
              <a:rPr lang="en-US" altLang="zh-TW" sz="1600" dirty="0">
                <a:solidFill>
                  <a:schemeClr val="accent1">
                    <a:lumMod val="75000"/>
                  </a:schemeClr>
                </a:solidFill>
                <a:latin typeface="Calibri" panose="020F0502020204030204" pitchFamily="34" charset="0"/>
              </a:rPr>
              <a:t>	What I like best about living in the quiet zone, and it </a:t>
            </a:r>
            <a:r>
              <a:rPr lang="en-US" altLang="zh-TW" sz="1600" b="1" dirty="0">
                <a:solidFill>
                  <a:schemeClr val="accent1">
                    <a:lumMod val="75000"/>
                  </a:schemeClr>
                </a:solidFill>
                <a:latin typeface="Calibri" panose="020F0502020204030204" pitchFamily="34" charset="0"/>
              </a:rPr>
              <a:t>kind of </a:t>
            </a:r>
            <a:r>
              <a:rPr lang="en-US" altLang="zh-TW" sz="1600" dirty="0">
                <a:solidFill>
                  <a:schemeClr val="accent1">
                    <a:lumMod val="75000"/>
                  </a:schemeClr>
                </a:solidFill>
                <a:latin typeface="Calibri" panose="020F0502020204030204" pitchFamily="34" charset="0"/>
              </a:rPr>
              <a:t>tells the whole story ...</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is a type that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 generously</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a:t>
            </a:r>
            <a:r>
              <a:rPr lang="en-US" altLang="zh-TW" sz="1600" dirty="0">
                <a:solidFill>
                  <a:schemeClr val="accent1">
                    <a:lumMod val="75000"/>
                  </a:schemeClr>
                </a:solidFill>
                <a:latin typeface="Calibri" panose="020F0502020204030204" pitchFamily="34" charset="0"/>
              </a:rPr>
              <a:t>  more or less</a:t>
            </a:r>
          </a:p>
          <a:p>
            <a:pPr marL="363538" indent="-363538"/>
            <a:r>
              <a:rPr lang="en-US" altLang="zh-TW" sz="1600" b="1" dirty="0">
                <a:solidFill>
                  <a:schemeClr val="accent1">
                    <a:lumMod val="75000"/>
                  </a:schemeClr>
                </a:solidFill>
                <a:latin typeface="Calibri" panose="020F0502020204030204" pitchFamily="34" charset="0"/>
              </a:rPr>
              <a:t>2 </a:t>
            </a:r>
            <a:r>
              <a:rPr lang="en-US" altLang="zh-TW" sz="1600" dirty="0">
                <a:solidFill>
                  <a:schemeClr val="accent1">
                    <a:lumMod val="75000"/>
                  </a:schemeClr>
                </a:solidFill>
                <a:latin typeface="Calibri" panose="020F0502020204030204" pitchFamily="34" charset="0"/>
              </a:rPr>
              <a:t>	... we are working with technology here that’s </a:t>
            </a:r>
            <a:r>
              <a:rPr lang="en-US" altLang="zh-TW" sz="1600" b="1" dirty="0">
                <a:solidFill>
                  <a:schemeClr val="accent1">
                    <a:lumMod val="75000"/>
                  </a:schemeClr>
                </a:solidFill>
                <a:latin typeface="Calibri" panose="020F0502020204030204" pitchFamily="34" charset="0"/>
              </a:rPr>
              <a:t>world class </a:t>
            </a:r>
            <a:r>
              <a:rPr lang="en-US" altLang="zh-TW" sz="1600" dirty="0">
                <a:solidFill>
                  <a:schemeClr val="accent1">
                    <a:lumMod val="75000"/>
                  </a:schemeClr>
                </a:solidFill>
                <a:latin typeface="Calibri" panose="020F0502020204030204" pitchFamily="34" charset="0"/>
              </a:rPr>
              <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among the best in the world</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a:t>
            </a:r>
            <a:r>
              <a:rPr lang="en-US" altLang="zh-TW" sz="1600" dirty="0">
                <a:solidFill>
                  <a:schemeClr val="accent1">
                    <a:lumMod val="75000"/>
                  </a:schemeClr>
                </a:solidFill>
                <a:latin typeface="Calibri" panose="020F0502020204030204" pitchFamily="34" charset="0"/>
              </a:rPr>
              <a:t>  found around the world</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  </a:t>
            </a:r>
            <a:r>
              <a:rPr lang="en-US" altLang="zh-TW" sz="1600" dirty="0">
                <a:solidFill>
                  <a:schemeClr val="accent1">
                    <a:lumMod val="75000"/>
                  </a:schemeClr>
                </a:solidFill>
                <a:latin typeface="Calibri" panose="020F0502020204030204" pitchFamily="34" charset="0"/>
              </a:rPr>
              <a:t>the only example in the world</a:t>
            </a:r>
          </a:p>
          <a:p>
            <a:pPr marL="363538" indent="-363538"/>
            <a:r>
              <a:rPr lang="en-US" altLang="zh-TW" sz="1600" b="1" dirty="0">
                <a:solidFill>
                  <a:schemeClr val="accent1">
                    <a:lumMod val="75000"/>
                  </a:schemeClr>
                </a:solidFill>
                <a:latin typeface="Calibri" panose="020F0502020204030204" pitchFamily="34" charset="0"/>
              </a:rPr>
              <a:t>3 </a:t>
            </a:r>
            <a:r>
              <a:rPr lang="en-US" altLang="zh-TW" sz="1600" dirty="0">
                <a:solidFill>
                  <a:schemeClr val="accent1">
                    <a:lumMod val="75000"/>
                  </a:schemeClr>
                </a:solidFill>
                <a:latin typeface="Calibri" panose="020F0502020204030204" pitchFamily="34" charset="0"/>
              </a:rPr>
              <a:t>	… a radio telescope works </a:t>
            </a:r>
            <a:r>
              <a:rPr lang="en-US" altLang="zh-TW" sz="1600" b="1" dirty="0">
                <a:solidFill>
                  <a:schemeClr val="accent1">
                    <a:lumMod val="75000"/>
                  </a:schemeClr>
                </a:solidFill>
                <a:latin typeface="Calibri" panose="020F0502020204030204" pitchFamily="34" charset="0"/>
              </a:rPr>
              <a:t>just like </a:t>
            </a:r>
            <a:r>
              <a:rPr lang="en-US" altLang="zh-TW" sz="1600" dirty="0">
                <a:solidFill>
                  <a:schemeClr val="accent1">
                    <a:lumMod val="75000"/>
                  </a:schemeClr>
                </a:solidFill>
                <a:latin typeface="Calibri" panose="020F0502020204030204" pitchFamily="34" charset="0"/>
              </a:rPr>
              <a:t>an optical telescope …</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 </a:t>
            </a:r>
            <a:r>
              <a:rPr lang="en-US" altLang="zh-TW" sz="1600" dirty="0">
                <a:solidFill>
                  <a:schemeClr val="accent1">
                    <a:lumMod val="75000"/>
                  </a:schemeClr>
                </a:solidFill>
                <a:latin typeface="Calibri" panose="020F0502020204030204" pitchFamily="34" charset="0"/>
              </a:rPr>
              <a:t> better than</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a:t>
            </a:r>
            <a:r>
              <a:rPr lang="en-US" altLang="zh-TW" sz="1600" dirty="0">
                <a:solidFill>
                  <a:schemeClr val="accent1">
                    <a:lumMod val="75000"/>
                  </a:schemeClr>
                </a:solidFill>
                <a:latin typeface="Calibri" panose="020F0502020204030204" pitchFamily="34" charset="0"/>
              </a:rPr>
              <a:t>  in the same way as</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  </a:t>
            </a:r>
            <a:r>
              <a:rPr lang="en-US" altLang="zh-TW" sz="1600" dirty="0">
                <a:solidFill>
                  <a:schemeClr val="accent1">
                    <a:lumMod val="75000"/>
                  </a:schemeClr>
                </a:solidFill>
                <a:latin typeface="Calibri" panose="020F0502020204030204" pitchFamily="34" charset="0"/>
              </a:rPr>
              <a:t>together with</a:t>
            </a:r>
          </a:p>
          <a:p>
            <a:pPr marL="363538" indent="-363538"/>
            <a:r>
              <a:rPr lang="en-US" altLang="zh-TW" sz="1600" b="1" dirty="0">
                <a:solidFill>
                  <a:schemeClr val="accent1">
                    <a:lumMod val="75000"/>
                  </a:schemeClr>
                </a:solidFill>
                <a:latin typeface="Calibri" panose="020F0502020204030204" pitchFamily="34" charset="0"/>
              </a:rPr>
              <a:t>4</a:t>
            </a:r>
            <a:r>
              <a:rPr lang="en-US" altLang="zh-TW" sz="1600" dirty="0">
                <a:solidFill>
                  <a:schemeClr val="accent1">
                    <a:lumMod val="75000"/>
                  </a:schemeClr>
                </a:solidFill>
                <a:latin typeface="Calibri" panose="020F0502020204030204" pitchFamily="34" charset="0"/>
              </a:rPr>
              <a:t>	… and that generally shouldn’t be utilized </a:t>
            </a:r>
            <a:r>
              <a:rPr lang="en-US" altLang="zh-TW" sz="1600" b="1" dirty="0">
                <a:solidFill>
                  <a:schemeClr val="accent1">
                    <a:lumMod val="75000"/>
                  </a:schemeClr>
                </a:solidFill>
                <a:latin typeface="Calibri" panose="020F0502020204030204" pitchFamily="34" charset="0"/>
              </a:rPr>
              <a:t>in the community</a:t>
            </a:r>
            <a:r>
              <a:rPr lang="en-US" altLang="zh-TW" sz="1600" dirty="0">
                <a:solidFill>
                  <a:schemeClr val="accent1">
                    <a:lumMod val="75000"/>
                  </a:schemeClr>
                </a:solidFill>
                <a:latin typeface="Calibri" panose="020F0502020204030204" pitchFamily="34" charset="0"/>
              </a:rPr>
              <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 </a:t>
            </a:r>
            <a:r>
              <a:rPr lang="en-US" altLang="zh-TW" sz="1600" dirty="0">
                <a:solidFill>
                  <a:schemeClr val="accent1">
                    <a:lumMod val="75000"/>
                  </a:schemeClr>
                </a:solidFill>
                <a:latin typeface="Calibri" panose="020F0502020204030204" pitchFamily="34" charset="0"/>
              </a:rPr>
              <a:t> by people who live here</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 inside the NRAO base</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a:t>
            </a:r>
            <a:r>
              <a:rPr lang="en-US" altLang="zh-TW" sz="1600" dirty="0">
                <a:solidFill>
                  <a:schemeClr val="accent1">
                    <a:lumMod val="75000"/>
                  </a:schemeClr>
                </a:solidFill>
                <a:latin typeface="Calibri" panose="020F0502020204030204" pitchFamily="34" charset="0"/>
              </a:rPr>
              <a:t>  in the shops</a:t>
            </a:r>
          </a:p>
          <a:p>
            <a:pPr marL="363538" indent="-363538"/>
            <a:r>
              <a:rPr lang="en-US" altLang="zh-TW" sz="1600" b="1" dirty="0">
                <a:solidFill>
                  <a:schemeClr val="accent1">
                    <a:lumMod val="75000"/>
                  </a:schemeClr>
                </a:solidFill>
                <a:latin typeface="Calibri" panose="020F0502020204030204" pitchFamily="34" charset="0"/>
              </a:rPr>
              <a:t>5</a:t>
            </a:r>
            <a:r>
              <a:rPr lang="en-US" altLang="zh-TW" sz="1600" dirty="0">
                <a:solidFill>
                  <a:schemeClr val="accent1">
                    <a:lumMod val="75000"/>
                  </a:schemeClr>
                </a:solidFill>
                <a:latin typeface="Calibri" panose="020F0502020204030204" pitchFamily="34" charset="0"/>
              </a:rPr>
              <a:t>	... they’ve built everything around the idea that they will </a:t>
            </a:r>
            <a:r>
              <a:rPr lang="en-US" altLang="zh-TW" sz="1600" b="1" dirty="0">
                <a:solidFill>
                  <a:schemeClr val="accent1">
                    <a:lumMod val="75000"/>
                  </a:schemeClr>
                </a:solidFill>
                <a:latin typeface="Calibri" panose="020F0502020204030204" pitchFamily="34" charset="0"/>
              </a:rPr>
              <a:t>be wired </a:t>
            </a:r>
            <a:r>
              <a:rPr lang="en-US" altLang="zh-TW" sz="1600" dirty="0">
                <a:solidFill>
                  <a:schemeClr val="accent1">
                    <a:lumMod val="75000"/>
                  </a:schemeClr>
                </a:solidFill>
                <a:latin typeface="Calibri" panose="020F0502020204030204" pitchFamily="34" charset="0"/>
              </a:rPr>
              <a:t>...</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a</a:t>
            </a:r>
            <a:r>
              <a:rPr lang="en-US" altLang="zh-TW" sz="1600" dirty="0">
                <a:solidFill>
                  <a:schemeClr val="accent1">
                    <a:lumMod val="75000"/>
                  </a:schemeClr>
                </a:solidFill>
                <a:latin typeface="Calibri" panose="020F0502020204030204" pitchFamily="34" charset="0"/>
              </a:rPr>
              <a:t>  be continually connected</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b </a:t>
            </a:r>
            <a:r>
              <a:rPr lang="en-US" altLang="zh-TW" sz="1600" dirty="0">
                <a:solidFill>
                  <a:schemeClr val="accent1">
                    <a:lumMod val="75000"/>
                  </a:schemeClr>
                </a:solidFill>
                <a:latin typeface="Calibri" panose="020F0502020204030204" pitchFamily="34" charset="0"/>
              </a:rPr>
              <a:t> be monitored by the NRAO base</a:t>
            </a:r>
          </a:p>
          <a:p>
            <a:pPr marL="363538" indent="-363538"/>
            <a:r>
              <a:rPr lang="en-US" altLang="zh-TW" sz="1600" dirty="0">
                <a:solidFill>
                  <a:schemeClr val="accent1">
                    <a:lumMod val="75000"/>
                  </a:schemeClr>
                </a:solidFill>
                <a:latin typeface="Calibri" panose="020F0502020204030204" pitchFamily="34" charset="0"/>
              </a:rPr>
              <a:t>	</a:t>
            </a:r>
            <a:r>
              <a:rPr lang="en-US" altLang="zh-TW" sz="1600" b="1" dirty="0">
                <a:solidFill>
                  <a:schemeClr val="accent1">
                    <a:lumMod val="75000"/>
                  </a:schemeClr>
                </a:solidFill>
                <a:latin typeface="Calibri" panose="020F0502020204030204" pitchFamily="34" charset="0"/>
              </a:rPr>
              <a:t>c  </a:t>
            </a:r>
            <a:r>
              <a:rPr lang="en-US" altLang="zh-TW" sz="1600" dirty="0">
                <a:solidFill>
                  <a:schemeClr val="accent1">
                    <a:lumMod val="75000"/>
                  </a:schemeClr>
                </a:solidFill>
                <a:latin typeface="Calibri" panose="020F0502020204030204" pitchFamily="34" charset="0"/>
              </a:rPr>
              <a:t>only use technology connected by cables</a:t>
            </a:r>
            <a:endParaRPr lang="zh-TW" altLang="en-US" sz="1600" dirty="0">
              <a:solidFill>
                <a:schemeClr val="accent1">
                  <a:lumMod val="75000"/>
                </a:schemeClr>
              </a:solidFill>
              <a:latin typeface="Calibri" panose="020F0502020204030204" pitchFamily="34" charset="0"/>
            </a:endParaRPr>
          </a:p>
        </p:txBody>
      </p:sp>
      <p:pic>
        <p:nvPicPr>
          <p:cNvPr id="10" name="Picture 2">
            <a:hlinkClick r:id="rId2" action="ppaction://hlinkfile"/>
          </p:cNvPr>
          <p:cNvPicPr>
            <a:picLocks noChangeAspect="1" noChangeArrowheads="1"/>
          </p:cNvPicPr>
          <p:nvPr/>
        </p:nvPicPr>
        <p:blipFill>
          <a:blip r:embed="rId3" cstate="print"/>
          <a:srcRect/>
          <a:stretch>
            <a:fillRect/>
          </a:stretch>
        </p:blipFill>
        <p:spPr bwMode="auto">
          <a:xfrm>
            <a:off x="4516878" y="271058"/>
            <a:ext cx="905176" cy="234780"/>
          </a:xfrm>
          <a:prstGeom prst="rect">
            <a:avLst/>
          </a:prstGeom>
          <a:noFill/>
          <a:ln w="9525">
            <a:noFill/>
            <a:miter lim="800000"/>
            <a:headEnd/>
            <a:tailEnd/>
          </a:ln>
        </p:spPr>
      </p:pic>
      <p:sp>
        <p:nvSpPr>
          <p:cNvPr id="12" name="矩形 11">
            <a:extLst>
              <a:ext uri="{FF2B5EF4-FFF2-40B4-BE49-F238E27FC236}">
                <a16:creationId xmlns="" xmlns:a16="http://schemas.microsoft.com/office/drawing/2014/main" id="{CB73B3E9-9D0B-4653-A383-F18A7FA2C7F1}"/>
              </a:ext>
            </a:extLst>
          </p:cNvPr>
          <p:cNvSpPr/>
          <p:nvPr/>
        </p:nvSpPr>
        <p:spPr>
          <a:xfrm>
            <a:off x="118113" y="778684"/>
            <a:ext cx="319318" cy="4234493"/>
          </a:xfrm>
          <a:prstGeom prst="rect">
            <a:avLst/>
          </a:prstGeom>
        </p:spPr>
        <p:txBody>
          <a:bodyPr wrap="none">
            <a:spAutoFit/>
          </a:bodyPr>
          <a:lstStyle/>
          <a:p>
            <a:pPr>
              <a:lnSpc>
                <a:spcPts val="1900"/>
              </a:lnSpc>
            </a:pPr>
            <a:r>
              <a:rPr lang="en-US" altLang="zh-TW" b="1" dirty="0">
                <a:solidFill>
                  <a:srgbClr val="FF0066"/>
                </a:solidFill>
                <a:latin typeface="Segoe Print" panose="02000600000000000000" pitchFamily="2" charset="0"/>
              </a:rPr>
              <a:t>c</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b</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b</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a</a:t>
            </a: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endParaRPr lang="en-US" altLang="zh-TW" b="1" dirty="0">
              <a:solidFill>
                <a:srgbClr val="FF0066"/>
              </a:solidFill>
              <a:latin typeface="Segoe Print" panose="02000600000000000000" pitchFamily="2" charset="0"/>
            </a:endParaRPr>
          </a:p>
          <a:p>
            <a:pPr>
              <a:lnSpc>
                <a:spcPts val="1900"/>
              </a:lnSpc>
            </a:pPr>
            <a:r>
              <a:rPr lang="en-US" altLang="zh-TW" b="1" dirty="0">
                <a:solidFill>
                  <a:srgbClr val="FF0066"/>
                </a:solidFill>
                <a:latin typeface="Segoe Print" panose="02000600000000000000" pitchFamily="2" charset="0"/>
              </a:rPr>
              <a:t>c</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74007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wipe(left)">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8" end="8"/>
                                            </p:txEl>
                                          </p:spTgt>
                                        </p:tgtEl>
                                        <p:attrNameLst>
                                          <p:attrName>style.visibility</p:attrName>
                                        </p:attrNameLst>
                                      </p:cBhvr>
                                      <p:to>
                                        <p:strVal val="visible"/>
                                      </p:to>
                                    </p:set>
                                    <p:animEffect transition="in" filter="wipe(left)">
                                      <p:cBhvr>
                                        <p:cTn id="17" dur="500"/>
                                        <p:tgtEl>
                                          <p:spTgt spid="1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12" end="12"/>
                                            </p:txEl>
                                          </p:spTgt>
                                        </p:tgtEl>
                                        <p:attrNameLst>
                                          <p:attrName>style.visibility</p:attrName>
                                        </p:attrNameLst>
                                      </p:cBhvr>
                                      <p:to>
                                        <p:strVal val="visible"/>
                                      </p:to>
                                    </p:set>
                                    <p:animEffect transition="in" filter="wipe(left)">
                                      <p:cBhvr>
                                        <p:cTn id="22" dur="500"/>
                                        <p:tgtEl>
                                          <p:spTgt spid="12">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xEl>
                                              <p:pRg st="16" end="16"/>
                                            </p:txEl>
                                          </p:spTgt>
                                        </p:tgtEl>
                                        <p:attrNameLst>
                                          <p:attrName>style.visibility</p:attrName>
                                        </p:attrNameLst>
                                      </p:cBhvr>
                                      <p:to>
                                        <p:strVal val="visible"/>
                                      </p:to>
                                    </p:set>
                                    <p:animEffect transition="in" filter="wipe(left)">
                                      <p:cBhvr>
                                        <p:cTn id="27" dur="500"/>
                                        <p:tgtEl>
                                          <p:spTgt spid="1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42484"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9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pairs. Discuss the questions.</a:t>
            </a:r>
            <a:endParaRPr lang="zh-TW" altLang="en-US" sz="2000" dirty="0">
              <a:latin typeface="Calibri" panose="020F0502020204030204" pitchFamily="34" charset="0"/>
            </a:endParaRPr>
          </a:p>
        </p:txBody>
      </p:sp>
      <p:sp>
        <p:nvSpPr>
          <p:cNvPr id="8" name="文字方塊 7">
            <a:extLst>
              <a:ext uri="{FF2B5EF4-FFF2-40B4-BE49-F238E27FC236}">
                <a16:creationId xmlns="" xmlns:a16="http://schemas.microsoft.com/office/drawing/2014/main" id="{D0BC108C-44EC-4967-BF80-FC1BBF780745}"/>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 xmlns:a16="http://schemas.microsoft.com/office/drawing/2014/main" id="{7CCDF72E-ADE8-494B-9C73-FF1868777465}"/>
              </a:ext>
            </a:extLst>
          </p:cNvPr>
          <p:cNvSpPr/>
          <p:nvPr/>
        </p:nvSpPr>
        <p:spPr>
          <a:xfrm>
            <a:off x="647063" y="880288"/>
            <a:ext cx="8080873" cy="1092607"/>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Do the residents of Green Bank seem happy to live there? Give your reasons.</a:t>
            </a:r>
          </a:p>
          <a:p>
            <a:pPr marL="363538" indent="-363538">
              <a:spcBef>
                <a:spcPts val="600"/>
              </a:spcBef>
            </a:pPr>
            <a:r>
              <a:rPr lang="en-US" altLang="zh-TW" sz="2000" dirty="0">
                <a:latin typeface="Calibri" panose="020F0502020204030204" pitchFamily="34" charset="0"/>
              </a:rPr>
              <a:t>2 	How would you feel about living in a quiet zone like Green Bank?</a:t>
            </a:r>
            <a:endParaRPr lang="zh-TW" altLang="en-US" sz="2000" dirty="0">
              <a:latin typeface="Calibri" panose="020F0502020204030204" pitchFamily="34" charset="0"/>
            </a:endParaRPr>
          </a:p>
        </p:txBody>
      </p:sp>
      <p:sp>
        <p:nvSpPr>
          <p:cNvPr id="5" name="矩形 4">
            <a:extLst>
              <a:ext uri="{FF2B5EF4-FFF2-40B4-BE49-F238E27FC236}">
                <a16:creationId xmlns="" xmlns:a16="http://schemas.microsoft.com/office/drawing/2014/main" id="{5120BDE7-6E08-41D2-B8F9-73CB73316929}"/>
              </a:ext>
            </a:extLst>
          </p:cNvPr>
          <p:cNvSpPr/>
          <p:nvPr/>
        </p:nvSpPr>
        <p:spPr>
          <a:xfrm>
            <a:off x="765082" y="2101175"/>
            <a:ext cx="7736894" cy="1631216"/>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EXAMPLE ANSWERS</a:t>
            </a:r>
          </a:p>
          <a:p>
            <a:pPr marL="360363" indent="-360363">
              <a:spcBef>
                <a:spcPts val="600"/>
              </a:spcBef>
            </a:pPr>
            <a:r>
              <a:rPr lang="en-US" altLang="zh-TW" b="1" dirty="0">
                <a:solidFill>
                  <a:srgbClr val="FF0066"/>
                </a:solidFill>
                <a:latin typeface="Segoe Print" panose="02000600000000000000" pitchFamily="2" charset="0"/>
              </a:rPr>
              <a:t>1 	The residents of Green Bank all seem happy. They praise the peace and quiet or say how amazing it is to work in a high technology place without using new technology themselves.</a:t>
            </a:r>
          </a:p>
          <a:p>
            <a:pPr marL="360363" indent="-360363">
              <a:spcBef>
                <a:spcPts val="600"/>
              </a:spcBef>
            </a:pPr>
            <a:r>
              <a:rPr lang="en-US" altLang="zh-TW" b="1" dirty="0">
                <a:solidFill>
                  <a:srgbClr val="FF0066"/>
                </a:solidFill>
                <a:latin typeface="Segoe Print" panose="02000600000000000000" pitchFamily="2" charset="0"/>
              </a:rPr>
              <a:t>2 	Students’ own answers</a:t>
            </a:r>
            <a:endParaRPr lang="zh-TW" altLang="en-US" b="1" dirty="0">
              <a:solidFill>
                <a:srgbClr val="FF0066"/>
              </a:solidFill>
              <a:latin typeface="Segoe Print" panose="02000600000000000000" pitchFamily="2" charset="0"/>
            </a:endParaRPr>
          </a:p>
        </p:txBody>
      </p:sp>
      <p:pic>
        <p:nvPicPr>
          <p:cNvPr id="19458" name="Picture 2"/>
          <p:cNvPicPr>
            <a:picLocks noChangeAspect="1" noChangeArrowheads="1"/>
          </p:cNvPicPr>
          <p:nvPr/>
        </p:nvPicPr>
        <p:blipFill>
          <a:blip r:embed="rId2" cstate="print"/>
          <a:srcRect/>
          <a:stretch>
            <a:fillRect/>
          </a:stretch>
        </p:blipFill>
        <p:spPr bwMode="auto">
          <a:xfrm>
            <a:off x="1769779" y="3919831"/>
            <a:ext cx="5106256" cy="2413302"/>
          </a:xfrm>
          <a:prstGeom prst="rect">
            <a:avLst/>
          </a:prstGeom>
          <a:noFill/>
          <a:ln w="9525">
            <a:noFill/>
            <a:miter lim="800000"/>
            <a:headEnd/>
            <a:tailEnd/>
          </a:ln>
        </p:spPr>
      </p:pic>
    </p:spTree>
    <p:extLst>
      <p:ext uri="{BB962C8B-B14F-4D97-AF65-F5344CB8AC3E}">
        <p14:creationId xmlns="" xmlns:p14="http://schemas.microsoft.com/office/powerpoint/2010/main" val="9569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EE4814D-5E79-484F-962A-76A03E7C7122}"/>
              </a:ext>
            </a:extLst>
          </p:cNvPr>
          <p:cNvSpPr/>
          <p:nvPr/>
        </p:nvSpPr>
        <p:spPr>
          <a:xfrm>
            <a:off x="879725" y="71931"/>
            <a:ext cx="7936789" cy="1692771"/>
          </a:xfrm>
          <a:prstGeom prst="rect">
            <a:avLst/>
          </a:prstGeom>
        </p:spPr>
        <p:txBody>
          <a:bodyPr wrap="square">
            <a:spAutoFit/>
          </a:bodyPr>
          <a:lstStyle/>
          <a:p>
            <a:pPr marL="2016000" indent="-2016000"/>
            <a:r>
              <a:rPr lang="en-US" altLang="zh-TW" sz="5200" b="1" dirty="0">
                <a:solidFill>
                  <a:srgbClr val="E60000"/>
                </a:solidFill>
                <a:latin typeface="Calibri" panose="020F0502020204030204" pitchFamily="34" charset="0"/>
                <a:cs typeface="Calibri" panose="020F0502020204030204" pitchFamily="34" charset="0"/>
              </a:rPr>
              <a:t>UNIT 7</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REVIEW AND </a:t>
            </a:r>
            <a:r>
              <a:rPr lang="en-US" altLang="zh-TW" sz="5200" dirty="0">
                <a:solidFill>
                  <a:srgbClr val="E60000"/>
                </a:solidFill>
                <a:latin typeface="Calibri" panose="020F0502020204030204" pitchFamily="34" charset="0"/>
                <a:cs typeface="Calibri" panose="020F0502020204030204" pitchFamily="34" charset="0"/>
              </a:rPr>
              <a:t>M</a:t>
            </a:r>
            <a:r>
              <a:rPr lang="en-US" altLang="zh-TW" sz="5200" dirty="0">
                <a:latin typeface="Calibri" panose="020F0502020204030204" pitchFamily="34" charset="0"/>
                <a:cs typeface="Calibri" panose="020F0502020204030204" pitchFamily="34" charset="0"/>
              </a:rPr>
              <a:t>EMORY </a:t>
            </a:r>
            <a:r>
              <a:rPr lang="en-US" altLang="zh-TW" sz="5200" dirty="0">
                <a:solidFill>
                  <a:srgbClr val="E60000"/>
                </a:solidFill>
                <a:latin typeface="Calibri" panose="020F0502020204030204" pitchFamily="34" charset="0"/>
                <a:cs typeface="Calibri" panose="020F0502020204030204" pitchFamily="34" charset="0"/>
              </a:rPr>
              <a:t>B</a:t>
            </a:r>
            <a:r>
              <a:rPr lang="en-US" altLang="zh-TW" sz="5200" dirty="0">
                <a:latin typeface="Calibri" panose="020F0502020204030204" pitchFamily="34" charset="0"/>
                <a:cs typeface="Calibri" panose="020F0502020204030204" pitchFamily="34" charset="0"/>
              </a:rPr>
              <a:t>OOSTER</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 xmlns:a16="http://schemas.microsoft.com/office/drawing/2014/main" id="{69F52AE0-B846-4ACC-BC65-A2A6E1D42AC2}"/>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 xmlns:a16="http://schemas.microsoft.com/office/drawing/2014/main"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 xmlns:a16="http://schemas.microsoft.com/office/drawing/2014/main" id="{DB5000BD-7E2A-4473-B852-A99B1209318E}"/>
              </a:ext>
            </a:extLst>
          </p:cNvPr>
          <p:cNvSpPr/>
          <p:nvPr/>
        </p:nvSpPr>
        <p:spPr>
          <a:xfrm>
            <a:off x="327083" y="2311461"/>
            <a:ext cx="8489029"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Look at the photo of rooftop golf. Then complete the text. Use comparative forms and patterns of adjectives and adverbs. Use the past simple and </a:t>
            </a:r>
            <a:r>
              <a:rPr lang="en-US" altLang="zh-TW" sz="2000" b="1" i="1" dirty="0">
                <a:latin typeface="Calibri" panose="020F0502020204030204" pitchFamily="34" charset="0"/>
                <a:cs typeface="Calibri" panose="020F0502020204030204" pitchFamily="34" charset="0"/>
              </a:rPr>
              <a:t>used to</a:t>
            </a:r>
            <a:r>
              <a:rPr lang="en-US" altLang="zh-TW" sz="2000" dirty="0">
                <a:latin typeface="Calibri" panose="020F0502020204030204" pitchFamily="34" charset="0"/>
                <a:cs typeface="Calibri" panose="020F0502020204030204" pitchFamily="34" charset="0"/>
              </a:rPr>
              <a:t> form of the verbs.</a:t>
            </a:r>
            <a:endParaRPr lang="zh-TW" altLang="en-US" sz="2000" dirty="0">
              <a:latin typeface="Calibri" panose="020F0502020204030204" pitchFamily="34" charset="0"/>
              <a:cs typeface="Calibri" panose="020F0502020204030204" pitchFamily="34" charset="0"/>
            </a:endParaRPr>
          </a:p>
        </p:txBody>
      </p:sp>
      <p:sp>
        <p:nvSpPr>
          <p:cNvPr id="13" name="矩形 12">
            <a:extLst>
              <a:ext uri="{FF2B5EF4-FFF2-40B4-BE49-F238E27FC236}">
                <a16:creationId xmlns="" xmlns:a16="http://schemas.microsoft.com/office/drawing/2014/main" id="{FCC6BC15-EF9B-4918-A140-818F9CF530BA}"/>
              </a:ext>
            </a:extLst>
          </p:cNvPr>
          <p:cNvSpPr/>
          <p:nvPr/>
        </p:nvSpPr>
        <p:spPr>
          <a:xfrm>
            <a:off x="327485" y="1641149"/>
            <a:ext cx="8489029"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Grammar</a:t>
            </a:r>
            <a:endParaRPr lang="zh-TW" altLang="en-US" sz="3200" dirty="0">
              <a:solidFill>
                <a:srgbClr val="E60000"/>
              </a:solidFill>
              <a:latin typeface="Calibri" panose="020F0502020204030204" pitchFamily="34" charset="0"/>
            </a:endParaRPr>
          </a:p>
        </p:txBody>
      </p:sp>
      <p:pic>
        <p:nvPicPr>
          <p:cNvPr id="20482" name="Picture 2"/>
          <p:cNvPicPr>
            <a:picLocks noChangeAspect="1" noChangeArrowheads="1"/>
          </p:cNvPicPr>
          <p:nvPr/>
        </p:nvPicPr>
        <p:blipFill>
          <a:blip r:embed="rId3" cstate="print"/>
          <a:srcRect/>
          <a:stretch>
            <a:fillRect/>
          </a:stretch>
        </p:blipFill>
        <p:spPr bwMode="auto">
          <a:xfrm>
            <a:off x="2332234" y="3429000"/>
            <a:ext cx="4648106" cy="2766317"/>
          </a:xfrm>
          <a:prstGeom prst="rect">
            <a:avLst/>
          </a:prstGeom>
          <a:noFill/>
          <a:ln w="9525">
            <a:noFill/>
            <a:miter lim="800000"/>
            <a:headEnd/>
            <a:tailEnd/>
          </a:ln>
        </p:spPr>
      </p:pic>
    </p:spTree>
    <p:extLst>
      <p:ext uri="{BB962C8B-B14F-4D97-AF65-F5344CB8AC3E}">
        <p14:creationId xmlns="" xmlns:p14="http://schemas.microsoft.com/office/powerpoint/2010/main" val="78953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sp>
        <p:nvSpPr>
          <p:cNvPr id="10" name="矩形 9">
            <a:extLst>
              <a:ext uri="{FF2B5EF4-FFF2-40B4-BE49-F238E27FC236}">
                <a16:creationId xmlns="" xmlns:a16="http://schemas.microsoft.com/office/drawing/2014/main" id="{0994BFFE-8188-4436-A4CF-A84C8714CCE0}"/>
              </a:ext>
            </a:extLst>
          </p:cNvPr>
          <p:cNvSpPr/>
          <p:nvPr/>
        </p:nvSpPr>
        <p:spPr>
          <a:xfrm>
            <a:off x="689579" y="416764"/>
            <a:ext cx="8126534" cy="4401205"/>
          </a:xfrm>
          <a:prstGeom prst="rect">
            <a:avLst/>
          </a:prstGeom>
        </p:spPr>
        <p:txBody>
          <a:bodyPr wrap="square">
            <a:spAutoFit/>
          </a:bodyPr>
          <a:lstStyle/>
          <a:p>
            <a:r>
              <a:rPr lang="en-US" altLang="zh-TW" sz="2000" dirty="0">
                <a:latin typeface="Calibri" panose="020F0502020204030204" pitchFamily="34" charset="0"/>
              </a:rPr>
              <a:t>I’ve never heard of rooftop golf before. I suppose that as cities get                  1 _________________ (big / big), people live a long way from golf courses. When I was a kid I 2 _________________ (live) in a block of flats with a basement car park. During the day, the car park 3 _________________ (be) almost empty, so we  4 _________________ (play) football there. Obviously, we played 5 _________________ (well) on a real field and we couldn’t kick the ball 6 _________________ (as / hard / as) when we played outside, but we 7 _________________ (not mind). Having the basement meant we could play 8 _________________ (often). These days in cities, gyms seem to be     9 _______________________ (more / more / popular).</a:t>
            </a:r>
          </a:p>
          <a:p>
            <a:r>
              <a:rPr lang="en-US" altLang="zh-TW" sz="2000" dirty="0">
                <a:latin typeface="Calibri" panose="020F0502020204030204" pitchFamily="34" charset="0"/>
              </a:rPr>
              <a:t>I suppose people spend a lot of time sitting at desks or in cars. And               10 _________________ (less / active) they are, 11 _________________ (healthy) they feel. Gyms have taken the place of open spaces in a lot of cities.</a:t>
            </a:r>
          </a:p>
        </p:txBody>
      </p:sp>
      <p:sp>
        <p:nvSpPr>
          <p:cNvPr id="11" name="矩形 10">
            <a:extLst>
              <a:ext uri="{FF2B5EF4-FFF2-40B4-BE49-F238E27FC236}">
                <a16:creationId xmlns="" xmlns:a16="http://schemas.microsoft.com/office/drawing/2014/main" id="{8F3AC520-88D4-48A5-A7D3-73BE45643117}"/>
              </a:ext>
            </a:extLst>
          </p:cNvPr>
          <p:cNvSpPr/>
          <p:nvPr/>
        </p:nvSpPr>
        <p:spPr>
          <a:xfrm>
            <a:off x="928531" y="3170832"/>
            <a:ext cx="2985113" cy="369332"/>
          </a:xfrm>
          <a:prstGeom prst="rect">
            <a:avLst/>
          </a:prstGeom>
        </p:spPr>
        <p:txBody>
          <a:bodyPr wrap="none">
            <a:spAutoFit/>
          </a:bodyPr>
          <a:lstStyle/>
          <a:p>
            <a:r>
              <a:rPr lang="en-US" altLang="zh-TW" b="1" dirty="0">
                <a:solidFill>
                  <a:srgbClr val="FF0066"/>
                </a:solidFill>
                <a:latin typeface="Segoe Print" panose="02000600000000000000" pitchFamily="2" charset="0"/>
              </a:rPr>
              <a:t>more and more popular</a:t>
            </a:r>
            <a:endParaRPr lang="zh-TW" altLang="en-US" b="1" dirty="0">
              <a:solidFill>
                <a:srgbClr val="FF0066"/>
              </a:solidFill>
              <a:latin typeface="Segoe Print" panose="02000600000000000000" pitchFamily="2" charset="0"/>
            </a:endParaRPr>
          </a:p>
        </p:txBody>
      </p:sp>
      <p:sp>
        <p:nvSpPr>
          <p:cNvPr id="13" name="矩形 12">
            <a:extLst>
              <a:ext uri="{FF2B5EF4-FFF2-40B4-BE49-F238E27FC236}">
                <a16:creationId xmlns="" xmlns:a16="http://schemas.microsoft.com/office/drawing/2014/main" id="{684B0922-D769-4F13-BE87-9176F23137D4}"/>
              </a:ext>
            </a:extLst>
          </p:cNvPr>
          <p:cNvSpPr/>
          <p:nvPr/>
        </p:nvSpPr>
        <p:spPr>
          <a:xfrm>
            <a:off x="1228838" y="3796937"/>
            <a:ext cx="1794081" cy="369332"/>
          </a:xfrm>
          <a:prstGeom prst="rect">
            <a:avLst/>
          </a:prstGeom>
        </p:spPr>
        <p:txBody>
          <a:bodyPr wrap="none">
            <a:spAutoFit/>
          </a:bodyPr>
          <a:lstStyle/>
          <a:p>
            <a:r>
              <a:rPr lang="en-US" altLang="zh-TW" b="1" dirty="0">
                <a:solidFill>
                  <a:srgbClr val="FF0066"/>
                </a:solidFill>
                <a:latin typeface="Segoe Print" panose="02000600000000000000" pitchFamily="2" charset="0"/>
              </a:rPr>
              <a:t>the less active</a:t>
            </a:r>
            <a:endParaRPr lang="zh-TW" altLang="en-US" b="1" dirty="0">
              <a:solidFill>
                <a:srgbClr val="FF0066"/>
              </a:solidFill>
              <a:latin typeface="Segoe Print" panose="02000600000000000000" pitchFamily="2" charset="0"/>
            </a:endParaRPr>
          </a:p>
        </p:txBody>
      </p:sp>
      <p:sp>
        <p:nvSpPr>
          <p:cNvPr id="16" name="矩形 15">
            <a:extLst>
              <a:ext uri="{FF2B5EF4-FFF2-40B4-BE49-F238E27FC236}">
                <a16:creationId xmlns="" xmlns:a16="http://schemas.microsoft.com/office/drawing/2014/main" id="{74C0DFC4-F529-4681-B43F-FFF2FA596371}"/>
              </a:ext>
            </a:extLst>
          </p:cNvPr>
          <p:cNvSpPr/>
          <p:nvPr/>
        </p:nvSpPr>
        <p:spPr>
          <a:xfrm>
            <a:off x="5972796" y="3796667"/>
            <a:ext cx="1976823" cy="369332"/>
          </a:xfrm>
          <a:prstGeom prst="rect">
            <a:avLst/>
          </a:prstGeom>
        </p:spPr>
        <p:txBody>
          <a:bodyPr wrap="none">
            <a:spAutoFit/>
          </a:bodyPr>
          <a:lstStyle/>
          <a:p>
            <a:r>
              <a:rPr lang="en-US" altLang="zh-TW" b="1" dirty="0">
                <a:solidFill>
                  <a:srgbClr val="FF0066"/>
                </a:solidFill>
                <a:latin typeface="Segoe Print" panose="02000600000000000000" pitchFamily="2" charset="0"/>
              </a:rPr>
              <a:t>the less </a:t>
            </a:r>
            <a:r>
              <a:rPr lang="en-US" altLang="zh-TW" b="1" dirty="0" smtClean="0">
                <a:solidFill>
                  <a:srgbClr val="FF0066"/>
                </a:solidFill>
                <a:latin typeface="Segoe Print" panose="02000600000000000000" pitchFamily="2" charset="0"/>
              </a:rPr>
              <a:t>healthy</a:t>
            </a:r>
            <a:endParaRPr lang="zh-TW" altLang="en-US" b="1" dirty="0">
              <a:solidFill>
                <a:srgbClr val="FF0066"/>
              </a:solidFill>
              <a:latin typeface="Segoe Print" panose="02000600000000000000" pitchFamily="2" charset="0"/>
            </a:endParaRPr>
          </a:p>
        </p:txBody>
      </p:sp>
      <p:sp>
        <p:nvSpPr>
          <p:cNvPr id="22" name="矩形 21">
            <a:extLst>
              <a:ext uri="{FF2B5EF4-FFF2-40B4-BE49-F238E27FC236}">
                <a16:creationId xmlns="" xmlns:a16="http://schemas.microsoft.com/office/drawing/2014/main" id="{CB73B3E9-9D0B-4653-A383-F18A7FA2C7F1}"/>
              </a:ext>
            </a:extLst>
          </p:cNvPr>
          <p:cNvSpPr/>
          <p:nvPr/>
        </p:nvSpPr>
        <p:spPr>
          <a:xfrm>
            <a:off x="959938" y="760288"/>
            <a:ext cx="2210862" cy="369332"/>
          </a:xfrm>
          <a:prstGeom prst="rect">
            <a:avLst/>
          </a:prstGeom>
        </p:spPr>
        <p:txBody>
          <a:bodyPr wrap="none">
            <a:spAutoFit/>
          </a:bodyPr>
          <a:lstStyle/>
          <a:p>
            <a:r>
              <a:rPr lang="en-US" altLang="zh-TW" b="1" dirty="0">
                <a:solidFill>
                  <a:srgbClr val="FF0066"/>
                </a:solidFill>
                <a:latin typeface="Segoe Print" panose="02000600000000000000" pitchFamily="2" charset="0"/>
              </a:rPr>
              <a:t>bigger and bigger</a:t>
            </a:r>
            <a:endParaRPr lang="zh-TW" altLang="en-US" b="1" dirty="0">
              <a:solidFill>
                <a:srgbClr val="FF0066"/>
              </a:solidFill>
              <a:latin typeface="Segoe Print" panose="02000600000000000000" pitchFamily="2" charset="0"/>
            </a:endParaRPr>
          </a:p>
        </p:txBody>
      </p:sp>
      <p:sp>
        <p:nvSpPr>
          <p:cNvPr id="23" name="矩形 22">
            <a:extLst>
              <a:ext uri="{FF2B5EF4-FFF2-40B4-BE49-F238E27FC236}">
                <a16:creationId xmlns="" xmlns:a16="http://schemas.microsoft.com/office/drawing/2014/main" id="{2B415314-A546-4A1E-8651-3745B9228189}"/>
              </a:ext>
            </a:extLst>
          </p:cNvPr>
          <p:cNvSpPr/>
          <p:nvPr/>
        </p:nvSpPr>
        <p:spPr>
          <a:xfrm>
            <a:off x="3184355" y="1058984"/>
            <a:ext cx="1495922" cy="369332"/>
          </a:xfrm>
          <a:prstGeom prst="rect">
            <a:avLst/>
          </a:prstGeom>
        </p:spPr>
        <p:txBody>
          <a:bodyPr wrap="none">
            <a:spAutoFit/>
          </a:bodyPr>
          <a:lstStyle/>
          <a:p>
            <a:r>
              <a:rPr lang="en-US" altLang="zh-TW" b="1" dirty="0">
                <a:solidFill>
                  <a:srgbClr val="FF0066"/>
                </a:solidFill>
                <a:latin typeface="Segoe Print" panose="02000600000000000000" pitchFamily="2" charset="0"/>
              </a:rPr>
              <a:t>used to live</a:t>
            </a:r>
            <a:endParaRPr lang="zh-TW" altLang="en-US" b="1" dirty="0">
              <a:solidFill>
                <a:srgbClr val="FF0066"/>
              </a:solidFill>
              <a:latin typeface="Segoe Print" panose="02000600000000000000" pitchFamily="2" charset="0"/>
            </a:endParaRPr>
          </a:p>
        </p:txBody>
      </p:sp>
      <p:sp>
        <p:nvSpPr>
          <p:cNvPr id="24" name="矩形 23">
            <a:extLst>
              <a:ext uri="{FF2B5EF4-FFF2-40B4-BE49-F238E27FC236}">
                <a16:creationId xmlns="" xmlns:a16="http://schemas.microsoft.com/office/drawing/2014/main" id="{460C9907-F3C0-4B12-A831-871D4ABF64DE}"/>
              </a:ext>
            </a:extLst>
          </p:cNvPr>
          <p:cNvSpPr/>
          <p:nvPr/>
        </p:nvSpPr>
        <p:spPr>
          <a:xfrm>
            <a:off x="6586723" y="1364883"/>
            <a:ext cx="620683" cy="369332"/>
          </a:xfrm>
          <a:prstGeom prst="rect">
            <a:avLst/>
          </a:prstGeom>
        </p:spPr>
        <p:txBody>
          <a:bodyPr wrap="none">
            <a:spAutoFit/>
          </a:bodyPr>
          <a:lstStyle/>
          <a:p>
            <a:r>
              <a:rPr lang="en-US" altLang="zh-TW" b="1" dirty="0">
                <a:solidFill>
                  <a:srgbClr val="FF0066"/>
                </a:solidFill>
                <a:latin typeface="Segoe Print" panose="02000600000000000000" pitchFamily="2" charset="0"/>
              </a:rPr>
              <a:t>was</a:t>
            </a:r>
            <a:endParaRPr lang="zh-TW" altLang="en-US" b="1" dirty="0">
              <a:solidFill>
                <a:srgbClr val="FF0066"/>
              </a:solidFill>
              <a:latin typeface="Segoe Print" panose="02000600000000000000" pitchFamily="2" charset="0"/>
            </a:endParaRPr>
          </a:p>
        </p:txBody>
      </p:sp>
      <p:sp>
        <p:nvSpPr>
          <p:cNvPr id="25" name="矩形 24">
            <a:extLst>
              <a:ext uri="{FF2B5EF4-FFF2-40B4-BE49-F238E27FC236}">
                <a16:creationId xmlns="" xmlns:a16="http://schemas.microsoft.com/office/drawing/2014/main" id="{0AC9F087-E215-4A89-AC51-F0BE008A049A}"/>
              </a:ext>
            </a:extLst>
          </p:cNvPr>
          <p:cNvSpPr/>
          <p:nvPr/>
        </p:nvSpPr>
        <p:spPr>
          <a:xfrm>
            <a:off x="3503809" y="1664415"/>
            <a:ext cx="1604927" cy="369332"/>
          </a:xfrm>
          <a:prstGeom prst="rect">
            <a:avLst/>
          </a:prstGeom>
        </p:spPr>
        <p:txBody>
          <a:bodyPr wrap="none">
            <a:spAutoFit/>
          </a:bodyPr>
          <a:lstStyle/>
          <a:p>
            <a:r>
              <a:rPr lang="en-US" altLang="zh-TW" b="1" dirty="0">
                <a:solidFill>
                  <a:srgbClr val="FF0066"/>
                </a:solidFill>
                <a:latin typeface="Segoe Print" panose="02000600000000000000" pitchFamily="2" charset="0"/>
              </a:rPr>
              <a:t>used to play</a:t>
            </a:r>
            <a:endParaRPr lang="zh-TW" altLang="en-US" b="1" dirty="0">
              <a:solidFill>
                <a:srgbClr val="FF0066"/>
              </a:solidFill>
              <a:latin typeface="Segoe Print" panose="02000600000000000000" pitchFamily="2" charset="0"/>
            </a:endParaRPr>
          </a:p>
        </p:txBody>
      </p:sp>
      <p:sp>
        <p:nvSpPr>
          <p:cNvPr id="26" name="矩形 25">
            <a:extLst>
              <a:ext uri="{FF2B5EF4-FFF2-40B4-BE49-F238E27FC236}">
                <a16:creationId xmlns="" xmlns:a16="http://schemas.microsoft.com/office/drawing/2014/main" id="{38BA6F1D-FEF1-4514-BB75-978819C1288B}"/>
              </a:ext>
            </a:extLst>
          </p:cNvPr>
          <p:cNvSpPr/>
          <p:nvPr/>
        </p:nvSpPr>
        <p:spPr>
          <a:xfrm>
            <a:off x="2553635" y="1963507"/>
            <a:ext cx="891591" cy="369332"/>
          </a:xfrm>
          <a:prstGeom prst="rect">
            <a:avLst/>
          </a:prstGeom>
        </p:spPr>
        <p:txBody>
          <a:bodyPr wrap="none">
            <a:spAutoFit/>
          </a:bodyPr>
          <a:lstStyle/>
          <a:p>
            <a:r>
              <a:rPr lang="en-US" altLang="zh-TW" b="1" dirty="0">
                <a:solidFill>
                  <a:srgbClr val="FF0066"/>
                </a:solidFill>
                <a:latin typeface="Segoe Print" panose="02000600000000000000" pitchFamily="2" charset="0"/>
              </a:rPr>
              <a:t>better</a:t>
            </a:r>
            <a:endParaRPr lang="zh-TW" altLang="en-US" b="1" dirty="0">
              <a:solidFill>
                <a:srgbClr val="FF0066"/>
              </a:solidFill>
              <a:latin typeface="Segoe Print" panose="02000600000000000000" pitchFamily="2" charset="0"/>
            </a:endParaRPr>
          </a:p>
        </p:txBody>
      </p:sp>
      <p:sp>
        <p:nvSpPr>
          <p:cNvPr id="27" name="矩形 26">
            <a:extLst>
              <a:ext uri="{FF2B5EF4-FFF2-40B4-BE49-F238E27FC236}">
                <a16:creationId xmlns="" xmlns:a16="http://schemas.microsoft.com/office/drawing/2014/main" id="{38BA6F1D-FEF1-4514-BB75-978819C1288B}"/>
              </a:ext>
            </a:extLst>
          </p:cNvPr>
          <p:cNvSpPr/>
          <p:nvPr/>
        </p:nvSpPr>
        <p:spPr>
          <a:xfrm>
            <a:off x="2081022" y="2282007"/>
            <a:ext cx="1383712" cy="369332"/>
          </a:xfrm>
          <a:prstGeom prst="rect">
            <a:avLst/>
          </a:prstGeom>
        </p:spPr>
        <p:txBody>
          <a:bodyPr wrap="none">
            <a:spAutoFit/>
          </a:bodyPr>
          <a:lstStyle/>
          <a:p>
            <a:r>
              <a:rPr lang="en-US" altLang="zh-TW" b="1" dirty="0">
                <a:solidFill>
                  <a:srgbClr val="FF0066"/>
                </a:solidFill>
                <a:latin typeface="Segoe Print" panose="02000600000000000000" pitchFamily="2" charset="0"/>
              </a:rPr>
              <a:t>as hard as</a:t>
            </a:r>
            <a:endParaRPr lang="zh-TW" altLang="en-US" b="1" dirty="0">
              <a:solidFill>
                <a:srgbClr val="FF0066"/>
              </a:solidFill>
              <a:latin typeface="Segoe Print" panose="02000600000000000000" pitchFamily="2" charset="0"/>
            </a:endParaRPr>
          </a:p>
        </p:txBody>
      </p:sp>
      <p:sp>
        <p:nvSpPr>
          <p:cNvPr id="28" name="矩形 27">
            <a:extLst>
              <a:ext uri="{FF2B5EF4-FFF2-40B4-BE49-F238E27FC236}">
                <a16:creationId xmlns="" xmlns:a16="http://schemas.microsoft.com/office/drawing/2014/main" id="{38BA6F1D-FEF1-4514-BB75-978819C1288B}"/>
              </a:ext>
            </a:extLst>
          </p:cNvPr>
          <p:cNvSpPr/>
          <p:nvPr/>
        </p:nvSpPr>
        <p:spPr>
          <a:xfrm>
            <a:off x="1618687" y="2590231"/>
            <a:ext cx="1563248" cy="369332"/>
          </a:xfrm>
          <a:prstGeom prst="rect">
            <a:avLst/>
          </a:prstGeom>
        </p:spPr>
        <p:txBody>
          <a:bodyPr wrap="none">
            <a:spAutoFit/>
          </a:bodyPr>
          <a:lstStyle/>
          <a:p>
            <a:r>
              <a:rPr lang="en-US" altLang="zh-TW" b="1" dirty="0">
                <a:solidFill>
                  <a:srgbClr val="FF0066"/>
                </a:solidFill>
                <a:latin typeface="Segoe Print" panose="02000600000000000000" pitchFamily="2" charset="0"/>
              </a:rPr>
              <a:t>didn’t mind</a:t>
            </a:r>
            <a:endParaRPr lang="zh-TW" altLang="en-US" b="1" dirty="0">
              <a:solidFill>
                <a:srgbClr val="FF0066"/>
              </a:solidFill>
              <a:latin typeface="Segoe Print" panose="02000600000000000000" pitchFamily="2" charset="0"/>
            </a:endParaRPr>
          </a:p>
        </p:txBody>
      </p:sp>
      <p:sp>
        <p:nvSpPr>
          <p:cNvPr id="29" name="矩形 28">
            <a:extLst>
              <a:ext uri="{FF2B5EF4-FFF2-40B4-BE49-F238E27FC236}">
                <a16:creationId xmlns="" xmlns:a16="http://schemas.microsoft.com/office/drawing/2014/main" id="{38BA6F1D-FEF1-4514-BB75-978819C1288B}"/>
              </a:ext>
            </a:extLst>
          </p:cNvPr>
          <p:cNvSpPr/>
          <p:nvPr/>
        </p:nvSpPr>
        <p:spPr>
          <a:xfrm>
            <a:off x="1875540" y="2867633"/>
            <a:ext cx="1470274" cy="369332"/>
          </a:xfrm>
          <a:prstGeom prst="rect">
            <a:avLst/>
          </a:prstGeom>
        </p:spPr>
        <p:txBody>
          <a:bodyPr wrap="none">
            <a:spAutoFit/>
          </a:bodyPr>
          <a:lstStyle/>
          <a:p>
            <a:r>
              <a:rPr lang="en-US" altLang="zh-TW" b="1" dirty="0">
                <a:solidFill>
                  <a:srgbClr val="FF0066"/>
                </a:solidFill>
                <a:latin typeface="Segoe Print" panose="02000600000000000000" pitchFamily="2" charset="0"/>
              </a:rPr>
              <a:t>more often</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355634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22" grpId="0"/>
      <p:bldP spid="23" grpId="0"/>
      <p:bldP spid="24" grpId="0"/>
      <p:bldP spid="25" grpId="0"/>
      <p:bldP spid="26" grpId="0"/>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7e-p. 89</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 xmlns:a16="http://schemas.microsoft.com/office/drawing/2014/main" id="{A5E56244-0673-4317-A45D-FF8041ECA4A1}"/>
              </a:ext>
            </a:extLst>
          </p:cNvPr>
          <p:cNvSpPr/>
          <p:nvPr/>
        </p:nvSpPr>
        <p:spPr>
          <a:xfrm>
            <a:off x="304909" y="288068"/>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t> </a:t>
            </a:r>
            <a:r>
              <a:rPr lang="en-US" altLang="zh-TW" sz="2000" dirty="0">
                <a:solidFill>
                  <a:srgbClr val="000000"/>
                </a:solidFill>
                <a:latin typeface="Calibri" panose="020F0502020204030204" pitchFamily="34" charset="0"/>
              </a:rPr>
              <a:t>How does the writer describe these things?</a:t>
            </a:r>
            <a:endParaRPr lang="zh-TW" altLang="en-US" sz="2000" dirty="0">
              <a:solidFill>
                <a:srgbClr val="000000"/>
              </a:solidFill>
              <a:latin typeface="Calibri" panose="020F0502020204030204" pitchFamily="34" charset="0"/>
            </a:endParaRPr>
          </a:p>
        </p:txBody>
      </p:sp>
      <p:pic>
        <p:nvPicPr>
          <p:cNvPr id="12290" name="Picture 2"/>
          <p:cNvPicPr>
            <a:picLocks noChangeAspect="1" noChangeArrowheads="1"/>
          </p:cNvPicPr>
          <p:nvPr/>
        </p:nvPicPr>
        <p:blipFill>
          <a:blip r:embed="rId2" cstate="print"/>
          <a:srcRect/>
          <a:stretch>
            <a:fillRect/>
          </a:stretch>
        </p:blipFill>
        <p:spPr bwMode="auto">
          <a:xfrm>
            <a:off x="821933" y="809803"/>
            <a:ext cx="4633645" cy="668423"/>
          </a:xfrm>
          <a:prstGeom prst="rect">
            <a:avLst/>
          </a:prstGeom>
          <a:noFill/>
          <a:ln w="9525">
            <a:noFill/>
            <a:miter lim="800000"/>
            <a:headEnd/>
            <a:tailEnd/>
          </a:ln>
        </p:spPr>
      </p:pic>
      <p:sp>
        <p:nvSpPr>
          <p:cNvPr id="14" name="矩形 13">
            <a:extLst>
              <a:ext uri="{FF2B5EF4-FFF2-40B4-BE49-F238E27FC236}">
                <a16:creationId xmlns="" xmlns:a16="http://schemas.microsoft.com/office/drawing/2014/main" id="{353D47A8-74DA-43E8-919C-3C6505874E76}"/>
              </a:ext>
            </a:extLst>
          </p:cNvPr>
          <p:cNvSpPr/>
          <p:nvPr/>
        </p:nvSpPr>
        <p:spPr>
          <a:xfrm>
            <a:off x="660393" y="1579017"/>
            <a:ext cx="8115755" cy="2616101"/>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streets and buildings: </a:t>
            </a:r>
            <a:r>
              <a:rPr lang="en-US" altLang="zh-TW" b="1" i="1" dirty="0">
                <a:solidFill>
                  <a:srgbClr val="FF0066"/>
                </a:solidFill>
                <a:latin typeface="Segoe Print" panose="02000600000000000000" pitchFamily="2" charset="0"/>
              </a:rPr>
              <a:t>historic; streets are picturesque streets; gorgeous buildings</a:t>
            </a:r>
          </a:p>
          <a:p>
            <a:pPr marL="363538" indent="-363538">
              <a:spcBef>
                <a:spcPts val="600"/>
              </a:spcBef>
            </a:pPr>
            <a:r>
              <a:rPr lang="en-US" altLang="zh-TW" b="1" dirty="0">
                <a:solidFill>
                  <a:srgbClr val="FF0066"/>
                </a:solidFill>
                <a:latin typeface="Segoe Print" panose="02000600000000000000" pitchFamily="2" charset="0"/>
              </a:rPr>
              <a:t>shops: </a:t>
            </a:r>
            <a:r>
              <a:rPr lang="en-US" altLang="zh-TW" b="1" i="1" dirty="0">
                <a:solidFill>
                  <a:srgbClr val="FF0066"/>
                </a:solidFill>
                <a:latin typeface="Segoe Print" panose="02000600000000000000" pitchFamily="2" charset="0"/>
              </a:rPr>
              <a:t>fascinating old shops</a:t>
            </a:r>
          </a:p>
          <a:p>
            <a:pPr>
              <a:spcBef>
                <a:spcPts val="600"/>
              </a:spcBef>
            </a:pPr>
            <a:r>
              <a:rPr lang="en-US" altLang="zh-TW" b="1" dirty="0">
                <a:solidFill>
                  <a:srgbClr val="FF0066"/>
                </a:solidFill>
                <a:latin typeface="Segoe Print" panose="02000600000000000000" pitchFamily="2" charset="0"/>
              </a:rPr>
              <a:t>facilities: </a:t>
            </a:r>
            <a:r>
              <a:rPr lang="en-US" altLang="zh-TW" b="1" i="1" dirty="0">
                <a:solidFill>
                  <a:srgbClr val="FF0066"/>
                </a:solidFill>
                <a:latin typeface="Segoe Print" panose="02000600000000000000" pitchFamily="2" charset="0"/>
              </a:rPr>
              <a:t>variety of bars, restaurants, leisure </a:t>
            </a:r>
            <a:r>
              <a:rPr lang="en-US" altLang="zh-TW" b="1" i="1" dirty="0" err="1">
                <a:solidFill>
                  <a:srgbClr val="FF0066"/>
                </a:solidFill>
                <a:latin typeface="Segoe Print" panose="02000600000000000000" pitchFamily="2" charset="0"/>
              </a:rPr>
              <a:t>centres</a:t>
            </a:r>
            <a:r>
              <a:rPr lang="en-US" altLang="zh-TW" b="1" i="1" dirty="0">
                <a:solidFill>
                  <a:srgbClr val="FF0066"/>
                </a:solidFill>
                <a:latin typeface="Segoe Print" panose="02000600000000000000" pitchFamily="2" charset="0"/>
              </a:rPr>
              <a:t>; great parks (like Greenfields), an excellent public library and good schools </a:t>
            </a:r>
          </a:p>
          <a:p>
            <a:pPr>
              <a:spcBef>
                <a:spcPts val="600"/>
              </a:spcBef>
            </a:pPr>
            <a:r>
              <a:rPr lang="en-US" altLang="zh-TW" b="1" dirty="0">
                <a:solidFill>
                  <a:srgbClr val="FF0066"/>
                </a:solidFill>
                <a:latin typeface="Segoe Print" panose="02000600000000000000" pitchFamily="2" charset="0"/>
              </a:rPr>
              <a:t>local residents: </a:t>
            </a:r>
            <a:r>
              <a:rPr lang="en-US" altLang="zh-TW" b="1" i="1" dirty="0">
                <a:solidFill>
                  <a:srgbClr val="FF0066"/>
                </a:solidFill>
                <a:latin typeface="Segoe Print" panose="02000600000000000000" pitchFamily="2" charset="0"/>
              </a:rPr>
              <a:t>a real sense of community; a mix of original residents and new arrivals</a:t>
            </a:r>
          </a:p>
          <a:p>
            <a:pPr marL="363538" indent="-363538">
              <a:spcBef>
                <a:spcPts val="600"/>
              </a:spcBef>
            </a:pPr>
            <a:r>
              <a:rPr lang="en-US" altLang="zh-TW" b="1" dirty="0">
                <a:solidFill>
                  <a:srgbClr val="FF0066"/>
                </a:solidFill>
                <a:latin typeface="Segoe Print" panose="02000600000000000000" pitchFamily="2" charset="0"/>
              </a:rPr>
              <a:t>atmosphere: </a:t>
            </a:r>
            <a:r>
              <a:rPr lang="en-US" altLang="zh-TW" b="1" i="1" dirty="0">
                <a:solidFill>
                  <a:srgbClr val="FF0066"/>
                </a:solidFill>
                <a:latin typeface="Segoe Print" panose="02000600000000000000" pitchFamily="2" charset="0"/>
              </a:rPr>
              <a:t>a lot of charm; almost like living in a village</a:t>
            </a:r>
            <a:endParaRPr lang="zh-TW" altLang="en-US" b="1" i="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225764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89135"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2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Answer the questions about the text in Exercise 1.</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sp>
        <p:nvSpPr>
          <p:cNvPr id="6" name="矩形 5">
            <a:extLst>
              <a:ext uri="{FF2B5EF4-FFF2-40B4-BE49-F238E27FC236}">
                <a16:creationId xmlns="" xmlns:a16="http://schemas.microsoft.com/office/drawing/2014/main" id="{1F38FEEA-8B1A-4FC5-A48A-1E220E13159A}"/>
              </a:ext>
            </a:extLst>
          </p:cNvPr>
          <p:cNvSpPr/>
          <p:nvPr/>
        </p:nvSpPr>
        <p:spPr>
          <a:xfrm>
            <a:off x="659236" y="2193901"/>
            <a:ext cx="7984022" cy="1477328"/>
          </a:xfrm>
          <a:prstGeom prst="rect">
            <a:avLst/>
          </a:prstGeom>
        </p:spPr>
        <p:txBody>
          <a:bodyPr wrap="square">
            <a:spAutoFit/>
          </a:bodyPr>
          <a:lstStyle/>
          <a:p>
            <a:pPr marL="360363" indent="-360363">
              <a:spcBef>
                <a:spcPts val="600"/>
              </a:spcBef>
            </a:pPr>
            <a:r>
              <a:rPr lang="en-US" altLang="zh-TW" sz="1700" b="1" dirty="0">
                <a:solidFill>
                  <a:srgbClr val="FF0066"/>
                </a:solidFill>
                <a:latin typeface="Segoe Print" panose="02000600000000000000" pitchFamily="2" charset="0"/>
              </a:rPr>
              <a:t>1 	Advantages: they could play more often, it’s convenient Disadvantages: they couldn’t play as well there as on a field and they couldn’t kick the ball as hard as when they played outside.</a:t>
            </a:r>
          </a:p>
          <a:p>
            <a:pPr marL="360363" indent="-360363">
              <a:spcBef>
                <a:spcPts val="600"/>
              </a:spcBef>
            </a:pPr>
            <a:r>
              <a:rPr lang="en-US" altLang="zh-TW" sz="1700" b="1" dirty="0">
                <a:solidFill>
                  <a:srgbClr val="FF0066"/>
                </a:solidFill>
                <a:latin typeface="Segoe Print" panose="02000600000000000000" pitchFamily="2" charset="0"/>
              </a:rPr>
              <a:t>2 	People spend a lot of time sitting at desks or in cars and this means they are less active and feel less healthy.</a:t>
            </a:r>
          </a:p>
        </p:txBody>
      </p:sp>
      <p:sp>
        <p:nvSpPr>
          <p:cNvPr id="7" name="矩形 6">
            <a:extLst>
              <a:ext uri="{FF2B5EF4-FFF2-40B4-BE49-F238E27FC236}">
                <a16:creationId xmlns="" xmlns:a16="http://schemas.microsoft.com/office/drawing/2014/main" id="{A7A0FB58-998A-475C-9C20-648A5C46A7B6}"/>
              </a:ext>
            </a:extLst>
          </p:cNvPr>
          <p:cNvSpPr/>
          <p:nvPr/>
        </p:nvSpPr>
        <p:spPr>
          <a:xfrm>
            <a:off x="681007" y="915283"/>
            <a:ext cx="7752873" cy="1092607"/>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What are the advantages and disadvantages of playing football in the car park?</a:t>
            </a:r>
          </a:p>
          <a:p>
            <a:pPr marL="363538" indent="-363538">
              <a:spcBef>
                <a:spcPts val="600"/>
              </a:spcBef>
            </a:pPr>
            <a:r>
              <a:rPr lang="en-US" altLang="zh-TW" sz="2000" dirty="0">
                <a:latin typeface="Calibri" panose="020F0502020204030204" pitchFamily="34" charset="0"/>
              </a:rPr>
              <a:t>2 	Why are gyms popular in cities?</a:t>
            </a:r>
          </a:p>
        </p:txBody>
      </p:sp>
    </p:spTree>
    <p:extLst>
      <p:ext uri="{BB962C8B-B14F-4D97-AF65-F5344CB8AC3E}">
        <p14:creationId xmlns="" xmlns:p14="http://schemas.microsoft.com/office/powerpoint/2010/main" val="39907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89135"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3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Write comments about the photo with a</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comparative form or pattern of the adverb or</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adjective. Then compare your sentences with your</a:t>
            </a:r>
            <a:r>
              <a:rPr lang="zh-TW" altLang="en-US" sz="2000"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partner.</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sp>
        <p:nvSpPr>
          <p:cNvPr id="7" name="矩形 6">
            <a:extLst>
              <a:ext uri="{FF2B5EF4-FFF2-40B4-BE49-F238E27FC236}">
                <a16:creationId xmlns="" xmlns:a16="http://schemas.microsoft.com/office/drawing/2014/main" id="{A7A0FB58-998A-475C-9C20-648A5C46A7B6}"/>
              </a:ext>
            </a:extLst>
          </p:cNvPr>
          <p:cNvSpPr/>
          <p:nvPr/>
        </p:nvSpPr>
        <p:spPr>
          <a:xfrm>
            <a:off x="673039" y="1105287"/>
            <a:ext cx="7752873" cy="2323713"/>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hit the ball / on a normal golf course (carefully)</a:t>
            </a:r>
          </a:p>
          <a:p>
            <a:pPr marL="363538" indent="-363538">
              <a:spcBef>
                <a:spcPts val="600"/>
              </a:spcBef>
            </a:pPr>
            <a:r>
              <a:rPr lang="en-US" altLang="zh-TW" sz="2000" dirty="0">
                <a:latin typeface="Calibri" panose="020F0502020204030204" pitchFamily="34" charset="0"/>
              </a:rPr>
              <a:t>2 	get / to the edge (close)</a:t>
            </a:r>
          </a:p>
          <a:p>
            <a:pPr marL="363538" indent="-363538">
              <a:spcBef>
                <a:spcPts val="600"/>
              </a:spcBef>
            </a:pPr>
            <a:r>
              <a:rPr lang="en-US" altLang="zh-TW" sz="2000" dirty="0">
                <a:latin typeface="Calibri" panose="020F0502020204030204" pitchFamily="34" charset="0"/>
              </a:rPr>
              <a:t>3 	</a:t>
            </a:r>
            <a:r>
              <a:rPr lang="en-US" altLang="zh-TW" sz="2000" dirty="0" err="1">
                <a:latin typeface="Calibri" panose="020F0502020204030204" pitchFamily="34" charset="0"/>
              </a:rPr>
              <a:t>practise</a:t>
            </a:r>
            <a:r>
              <a:rPr lang="en-US" altLang="zh-TW" sz="2000" dirty="0">
                <a:latin typeface="Calibri" panose="020F0502020204030204" pitchFamily="34" charset="0"/>
              </a:rPr>
              <a:t> / want to (often)</a:t>
            </a:r>
          </a:p>
          <a:p>
            <a:pPr marL="363538" indent="-363538">
              <a:spcBef>
                <a:spcPts val="600"/>
              </a:spcBef>
            </a:pPr>
            <a:r>
              <a:rPr lang="en-US" altLang="zh-TW" sz="2000" dirty="0">
                <a:latin typeface="Calibri" panose="020F0502020204030204" pitchFamily="34" charset="0"/>
              </a:rPr>
              <a:t>4 	play / up there (well)</a:t>
            </a:r>
          </a:p>
          <a:p>
            <a:pPr marL="363538" indent="-363538">
              <a:spcBef>
                <a:spcPts val="600"/>
              </a:spcBef>
            </a:pPr>
            <a:r>
              <a:rPr lang="en-US" altLang="zh-TW" sz="2000" dirty="0">
                <a:latin typeface="Calibri" panose="020F0502020204030204" pitchFamily="34" charset="0"/>
              </a:rPr>
              <a:t>5 	reach the target / each day (accurately)</a:t>
            </a:r>
          </a:p>
          <a:p>
            <a:pPr marL="363538" indent="-363538">
              <a:spcBef>
                <a:spcPts val="600"/>
              </a:spcBef>
            </a:pPr>
            <a:r>
              <a:rPr lang="en-US" altLang="zh-TW" sz="2000" dirty="0">
                <a:latin typeface="Calibri" panose="020F0502020204030204" pitchFamily="34" charset="0"/>
              </a:rPr>
              <a:t>6 	hit the ball / go (harder / further)</a:t>
            </a:r>
          </a:p>
        </p:txBody>
      </p:sp>
      <p:sp>
        <p:nvSpPr>
          <p:cNvPr id="10" name="矩形 9">
            <a:extLst>
              <a:ext uri="{FF2B5EF4-FFF2-40B4-BE49-F238E27FC236}">
                <a16:creationId xmlns="" xmlns:a16="http://schemas.microsoft.com/office/drawing/2014/main" id="{6FB15A47-FC35-46CA-9AC7-DAD2442DBA60}"/>
              </a:ext>
            </a:extLst>
          </p:cNvPr>
          <p:cNvSpPr/>
          <p:nvPr/>
        </p:nvSpPr>
        <p:spPr>
          <a:xfrm>
            <a:off x="3710172" y="1498298"/>
            <a:ext cx="5303201" cy="1200329"/>
          </a:xfrm>
          <a:prstGeom prst="rect">
            <a:avLst/>
          </a:prstGeom>
        </p:spPr>
        <p:txBody>
          <a:bodyPr wrap="square">
            <a:spAutoFit/>
          </a:bodyPr>
          <a:lstStyle/>
          <a:p>
            <a:pPr marL="360363" indent="-360363"/>
            <a:r>
              <a:rPr lang="en-US" altLang="zh-TW" b="1" dirty="0">
                <a:solidFill>
                  <a:srgbClr val="FF0066"/>
                </a:solidFill>
                <a:latin typeface="Segoe Print" panose="02000600000000000000" pitchFamily="2" charset="0"/>
              </a:rPr>
              <a:t>1 	You have to hit the ball more carefully than on a normal</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golf course.</a:t>
            </a:r>
          </a:p>
          <a:p>
            <a:pPr marL="360363" indent="-360363"/>
            <a:r>
              <a:rPr lang="en-US" altLang="zh-TW" b="1" dirty="0">
                <a:solidFill>
                  <a:srgbClr val="FF0066"/>
                </a:solidFill>
                <a:latin typeface="Segoe Print" panose="02000600000000000000" pitchFamily="2" charset="0"/>
              </a:rPr>
              <a:t>2 	You get closer and closer to the edge.</a:t>
            </a:r>
          </a:p>
          <a:p>
            <a:pPr marL="360363" indent="-360363"/>
            <a:r>
              <a:rPr lang="en-US" altLang="zh-TW" b="1" dirty="0">
                <a:solidFill>
                  <a:srgbClr val="FF0066"/>
                </a:solidFill>
                <a:latin typeface="Segoe Print" panose="02000600000000000000" pitchFamily="2" charset="0"/>
              </a:rPr>
              <a:t>3 	You can </a:t>
            </a:r>
            <a:r>
              <a:rPr lang="en-US" altLang="zh-TW" b="1" dirty="0" err="1">
                <a:solidFill>
                  <a:srgbClr val="FF0066"/>
                </a:solidFill>
                <a:latin typeface="Segoe Print" panose="02000600000000000000" pitchFamily="2" charset="0"/>
              </a:rPr>
              <a:t>practise</a:t>
            </a:r>
            <a:r>
              <a:rPr lang="en-US" altLang="zh-TW" b="1" dirty="0">
                <a:solidFill>
                  <a:srgbClr val="FF0066"/>
                </a:solidFill>
                <a:latin typeface="Segoe Print" panose="02000600000000000000" pitchFamily="2" charset="0"/>
              </a:rPr>
              <a:t> as often as you want to.</a:t>
            </a:r>
          </a:p>
        </p:txBody>
      </p:sp>
      <p:sp>
        <p:nvSpPr>
          <p:cNvPr id="15" name="矩形 14">
            <a:extLst>
              <a:ext uri="{FF2B5EF4-FFF2-40B4-BE49-F238E27FC236}">
                <a16:creationId xmlns="" xmlns:a16="http://schemas.microsoft.com/office/drawing/2014/main" id="{811E9760-92C6-4CAC-B9E4-3B91B1DFA96D}"/>
              </a:ext>
            </a:extLst>
          </p:cNvPr>
          <p:cNvSpPr/>
          <p:nvPr/>
        </p:nvSpPr>
        <p:spPr>
          <a:xfrm>
            <a:off x="673039" y="3472544"/>
            <a:ext cx="7943751" cy="923330"/>
          </a:xfrm>
          <a:prstGeom prst="rect">
            <a:avLst/>
          </a:prstGeom>
        </p:spPr>
        <p:txBody>
          <a:bodyPr wrap="square">
            <a:spAutoFit/>
          </a:bodyPr>
          <a:lstStyle/>
          <a:p>
            <a:pPr marL="360363" indent="-360363"/>
            <a:r>
              <a:rPr lang="en-US" altLang="zh-TW" b="1" dirty="0">
                <a:solidFill>
                  <a:srgbClr val="FF0066"/>
                </a:solidFill>
                <a:latin typeface="Segoe Print" panose="02000600000000000000" pitchFamily="2" charset="0"/>
              </a:rPr>
              <a:t>4 	You can play better up there. / You can’t play as well up</a:t>
            </a:r>
            <a:r>
              <a:rPr lang="zh-TW" altLang="en-US" b="1" dirty="0">
                <a:solidFill>
                  <a:srgbClr val="FF0066"/>
                </a:solidFill>
                <a:latin typeface="Segoe Print" panose="02000600000000000000" pitchFamily="2" charset="0"/>
              </a:rPr>
              <a:t> </a:t>
            </a:r>
            <a:r>
              <a:rPr lang="en-US" altLang="zh-TW" b="1" dirty="0">
                <a:solidFill>
                  <a:srgbClr val="FF0066"/>
                </a:solidFill>
                <a:latin typeface="Segoe Print" panose="02000600000000000000" pitchFamily="2" charset="0"/>
              </a:rPr>
              <a:t>there.</a:t>
            </a:r>
          </a:p>
          <a:p>
            <a:pPr marL="360363" indent="-360363"/>
            <a:r>
              <a:rPr lang="en-US" altLang="zh-TW" b="1" dirty="0">
                <a:solidFill>
                  <a:srgbClr val="FF0066"/>
                </a:solidFill>
                <a:latin typeface="Segoe Print" panose="02000600000000000000" pitchFamily="2" charset="0"/>
              </a:rPr>
              <a:t>5 	Each day you reach the target more accurately.</a:t>
            </a:r>
          </a:p>
          <a:p>
            <a:pPr marL="360363" indent="-360363"/>
            <a:r>
              <a:rPr lang="en-US" altLang="zh-TW" b="1" dirty="0">
                <a:solidFill>
                  <a:srgbClr val="FF0066"/>
                </a:solidFill>
                <a:latin typeface="Segoe Print" panose="02000600000000000000" pitchFamily="2" charset="0"/>
              </a:rPr>
              <a:t>6 	The harder you hit the ball, the further it goes / will go.</a:t>
            </a:r>
          </a:p>
        </p:txBody>
      </p:sp>
      <p:pic>
        <p:nvPicPr>
          <p:cNvPr id="16" name="Picture 2">
            <a:extLst>
              <a:ext uri="{FF2B5EF4-FFF2-40B4-BE49-F238E27FC236}">
                <a16:creationId xmlns="" xmlns:a16="http://schemas.microsoft.com/office/drawing/2014/main" id="{2B87C846-1AFC-4539-977A-512F16B93EE0}"/>
              </a:ext>
            </a:extLst>
          </p:cNvPr>
          <p:cNvPicPr>
            <a:picLocks noChangeAspect="1" noChangeArrowheads="1"/>
          </p:cNvPicPr>
          <p:nvPr/>
        </p:nvPicPr>
        <p:blipFill>
          <a:blip r:embed="rId2" cstate="print"/>
          <a:srcRect/>
          <a:stretch>
            <a:fillRect/>
          </a:stretch>
        </p:blipFill>
        <p:spPr bwMode="auto">
          <a:xfrm>
            <a:off x="1765565" y="4907570"/>
            <a:ext cx="5277492" cy="1436477"/>
          </a:xfrm>
          <a:prstGeom prst="rect">
            <a:avLst/>
          </a:prstGeom>
          <a:noFill/>
          <a:ln w="9525">
            <a:noFill/>
            <a:miter lim="800000"/>
            <a:headEnd/>
            <a:tailEnd/>
          </a:ln>
        </p:spPr>
      </p:pic>
    </p:spTree>
    <p:extLst>
      <p:ext uri="{BB962C8B-B14F-4D97-AF65-F5344CB8AC3E}">
        <p14:creationId xmlns="" xmlns:p14="http://schemas.microsoft.com/office/powerpoint/2010/main" val="195396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wipe(left)">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wipe(left)">
                                      <p:cBhvr>
                                        <p:cTn id="3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952904"/>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Which is the odd one out in each group? Why?</a:t>
            </a:r>
            <a:endParaRPr lang="zh-TW" altLang="en-US" sz="2000" dirty="0">
              <a:latin typeface="Calibri" panose="020F0502020204030204" pitchFamily="34" charset="0"/>
            </a:endParaRPr>
          </a:p>
        </p:txBody>
      </p:sp>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Vocabulary</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 xmlns:a16="http://schemas.microsoft.com/office/drawing/2014/main"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sp>
        <p:nvSpPr>
          <p:cNvPr id="18" name="矩形 17">
            <a:extLst>
              <a:ext uri="{FF2B5EF4-FFF2-40B4-BE49-F238E27FC236}">
                <a16:creationId xmlns="" xmlns:a16="http://schemas.microsoft.com/office/drawing/2014/main" id="{A7A0FB58-998A-475C-9C20-648A5C46A7B6}"/>
              </a:ext>
            </a:extLst>
          </p:cNvPr>
          <p:cNvSpPr/>
          <p:nvPr/>
        </p:nvSpPr>
        <p:spPr>
          <a:xfrm>
            <a:off x="681007" y="1446464"/>
            <a:ext cx="7509681"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bricks, igloo, wood</a:t>
            </a:r>
          </a:p>
          <a:p>
            <a:pPr marL="363538" indent="-363538">
              <a:spcBef>
                <a:spcPts val="600"/>
              </a:spcBef>
            </a:pPr>
            <a:r>
              <a:rPr lang="en-US" altLang="zh-TW" sz="2000" dirty="0">
                <a:latin typeface="Calibri" panose="020F0502020204030204" pitchFamily="34" charset="0"/>
              </a:rPr>
              <a:t>2 	run-down, skyscrapers, traffic</a:t>
            </a:r>
          </a:p>
          <a:p>
            <a:pPr marL="363538" indent="-363538">
              <a:spcBef>
                <a:spcPts val="600"/>
              </a:spcBef>
            </a:pPr>
            <a:r>
              <a:rPr lang="en-US" altLang="zh-TW" sz="2000" dirty="0">
                <a:latin typeface="Calibri" panose="020F0502020204030204" pitchFamily="34" charset="0"/>
              </a:rPr>
              <a:t>3 	flat, house, </a:t>
            </a:r>
            <a:r>
              <a:rPr lang="en-US" altLang="zh-TW" sz="2000" dirty="0" err="1">
                <a:latin typeface="Calibri" panose="020F0502020204030204" pitchFamily="34" charset="0"/>
              </a:rPr>
              <a:t>neighbourhood</a:t>
            </a:r>
            <a:endParaRPr lang="en-US" altLang="zh-TW" sz="2000" dirty="0">
              <a:latin typeface="Calibri" panose="020F0502020204030204" pitchFamily="34" charset="0"/>
            </a:endParaRPr>
          </a:p>
          <a:p>
            <a:pPr marL="363538" indent="-363538">
              <a:spcBef>
                <a:spcPts val="600"/>
              </a:spcBef>
            </a:pPr>
            <a:r>
              <a:rPr lang="en-US" altLang="zh-TW" sz="2000" dirty="0">
                <a:latin typeface="Calibri" panose="020F0502020204030204" pitchFamily="34" charset="0"/>
              </a:rPr>
              <a:t>4 	built-up, polluted, residents</a:t>
            </a:r>
          </a:p>
          <a:p>
            <a:pPr marL="363538" indent="-363538">
              <a:spcBef>
                <a:spcPts val="600"/>
              </a:spcBef>
            </a:pPr>
            <a:r>
              <a:rPr lang="en-US" altLang="zh-TW" sz="2000" dirty="0">
                <a:latin typeface="Calibri" panose="020F0502020204030204" pitchFamily="34" charset="0"/>
              </a:rPr>
              <a:t>5 	garden, town, village</a:t>
            </a:r>
          </a:p>
        </p:txBody>
      </p:sp>
      <p:sp>
        <p:nvSpPr>
          <p:cNvPr id="21" name="矩形 20">
            <a:extLst>
              <a:ext uri="{FF2B5EF4-FFF2-40B4-BE49-F238E27FC236}">
                <a16:creationId xmlns="" xmlns:a16="http://schemas.microsoft.com/office/drawing/2014/main" id="{1F38FEEA-8B1A-4FC5-A48A-1E220E13159A}"/>
              </a:ext>
            </a:extLst>
          </p:cNvPr>
          <p:cNvSpPr/>
          <p:nvPr/>
        </p:nvSpPr>
        <p:spPr>
          <a:xfrm>
            <a:off x="681007" y="3521790"/>
            <a:ext cx="8080915" cy="1785104"/>
          </a:xfrm>
          <a:prstGeom prst="rect">
            <a:avLst/>
          </a:prstGeom>
        </p:spPr>
        <p:txBody>
          <a:bodyPr wrap="square">
            <a:spAutoFit/>
          </a:bodyPr>
          <a:lstStyle/>
          <a:p>
            <a:pPr marL="360363" indent="-360363">
              <a:spcBef>
                <a:spcPts val="600"/>
              </a:spcBef>
            </a:pPr>
            <a:r>
              <a:rPr lang="en-US" altLang="zh-TW" b="1" dirty="0">
                <a:solidFill>
                  <a:srgbClr val="FF0066"/>
                </a:solidFill>
                <a:latin typeface="Segoe Print" panose="02000600000000000000" pitchFamily="2" charset="0"/>
              </a:rPr>
              <a:t>1 	igloo (the others are things that homes are made from)</a:t>
            </a:r>
          </a:p>
          <a:p>
            <a:pPr marL="360363" indent="-360363">
              <a:spcBef>
                <a:spcPts val="600"/>
              </a:spcBef>
            </a:pPr>
            <a:r>
              <a:rPr lang="en-US" altLang="zh-TW" b="1" dirty="0">
                <a:solidFill>
                  <a:srgbClr val="FF0066"/>
                </a:solidFill>
                <a:latin typeface="Segoe Print" panose="02000600000000000000" pitchFamily="2" charset="0"/>
              </a:rPr>
              <a:t>2 	run-down (the others are things you find in cities)</a:t>
            </a:r>
          </a:p>
          <a:p>
            <a:pPr marL="360363" indent="-360363">
              <a:spcBef>
                <a:spcPts val="600"/>
              </a:spcBef>
            </a:pPr>
            <a:r>
              <a:rPr lang="en-US" altLang="zh-TW" b="1" dirty="0">
                <a:solidFill>
                  <a:srgbClr val="FF0066"/>
                </a:solidFill>
                <a:latin typeface="Segoe Print" panose="02000600000000000000" pitchFamily="2" charset="0"/>
              </a:rPr>
              <a:t>3 	</a:t>
            </a:r>
            <a:r>
              <a:rPr lang="en-US" altLang="zh-TW" b="1" dirty="0" err="1">
                <a:solidFill>
                  <a:srgbClr val="FF0066"/>
                </a:solidFill>
                <a:latin typeface="Segoe Print" panose="02000600000000000000" pitchFamily="2" charset="0"/>
              </a:rPr>
              <a:t>neighbourhood</a:t>
            </a:r>
            <a:r>
              <a:rPr lang="en-US" altLang="zh-TW" b="1" dirty="0">
                <a:solidFill>
                  <a:srgbClr val="FF0066"/>
                </a:solidFill>
                <a:latin typeface="Segoe Print" panose="02000600000000000000" pitchFamily="2" charset="0"/>
              </a:rPr>
              <a:t> (the others are types of home)</a:t>
            </a:r>
          </a:p>
          <a:p>
            <a:pPr marL="360363" indent="-360363">
              <a:spcBef>
                <a:spcPts val="600"/>
              </a:spcBef>
            </a:pPr>
            <a:r>
              <a:rPr lang="en-US" altLang="zh-TW" b="1" dirty="0">
                <a:solidFill>
                  <a:srgbClr val="FF0066"/>
                </a:solidFill>
                <a:latin typeface="Segoe Print" panose="02000600000000000000" pitchFamily="2" charset="0"/>
              </a:rPr>
              <a:t>4 	residents (the others are adjectives which describe cities)</a:t>
            </a:r>
          </a:p>
          <a:p>
            <a:pPr marL="360363" indent="-360363">
              <a:spcBef>
                <a:spcPts val="600"/>
              </a:spcBef>
            </a:pPr>
            <a:r>
              <a:rPr lang="en-US" altLang="zh-TW" b="1" dirty="0">
                <a:solidFill>
                  <a:srgbClr val="FF0066"/>
                </a:solidFill>
                <a:latin typeface="Segoe Print" panose="02000600000000000000" pitchFamily="2" charset="0"/>
              </a:rPr>
              <a:t>5 	garden (the others are places where there are lots of homes)</a:t>
            </a:r>
          </a:p>
        </p:txBody>
      </p:sp>
    </p:spTree>
    <p:extLst>
      <p:ext uri="{BB962C8B-B14F-4D97-AF65-F5344CB8AC3E}">
        <p14:creationId xmlns="" xmlns:p14="http://schemas.microsoft.com/office/powerpoint/2010/main" val="231250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wipe(left)">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wipe(left)">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wipe(left)">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wipe(left)">
                                      <p:cBhvr>
                                        <p:cTn id="2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89135" cy="1015663"/>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cs typeface="Calibri" panose="020F0502020204030204" pitchFamily="34" charset="0"/>
              </a:rPr>
              <a:t>You are an estate agent with an important house to sell – your own. Make notes on your home and the area that it’s in. Decide on a price. Then try to sell your home to one of your classmates.</a:t>
            </a:r>
            <a:endParaRPr lang="zh-TW" altLang="en-US" sz="2000" dirty="0">
              <a:latin typeface="Calibri" panose="020F0502020204030204" pitchFamily="34" charset="0"/>
              <a:cs typeface="Calibri" panose="020F0502020204030204" pitchFamily="34" charset="0"/>
            </a:endParaRPr>
          </a:p>
        </p:txBody>
      </p:sp>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 xmlns:a16="http://schemas.microsoft.com/office/drawing/2014/main" id="{070E2385-CD94-4E9A-AAB5-718332682716}"/>
              </a:ext>
            </a:extLst>
          </p:cNvPr>
          <p:cNvPicPr>
            <a:picLocks noChangeAspect="1"/>
          </p:cNvPicPr>
          <p:nvPr/>
        </p:nvPicPr>
        <p:blipFill>
          <a:blip r:embed="rId2" cstate="print"/>
          <a:stretch>
            <a:fillRect/>
          </a:stretch>
        </p:blipFill>
        <p:spPr>
          <a:xfrm>
            <a:off x="5074541" y="1021854"/>
            <a:ext cx="770001" cy="252000"/>
          </a:xfrm>
          <a:prstGeom prst="rect">
            <a:avLst/>
          </a:prstGeom>
        </p:spPr>
      </p:pic>
      <p:pic>
        <p:nvPicPr>
          <p:cNvPr id="22530" name="Picture 2"/>
          <p:cNvPicPr>
            <a:picLocks noChangeAspect="1" noChangeArrowheads="1"/>
          </p:cNvPicPr>
          <p:nvPr/>
        </p:nvPicPr>
        <p:blipFill>
          <a:blip r:embed="rId3" cstate="print"/>
          <a:srcRect/>
          <a:stretch>
            <a:fillRect/>
          </a:stretch>
        </p:blipFill>
        <p:spPr bwMode="auto">
          <a:xfrm>
            <a:off x="1702576" y="5359365"/>
            <a:ext cx="5286053" cy="953562"/>
          </a:xfrm>
          <a:prstGeom prst="rect">
            <a:avLst/>
          </a:prstGeom>
          <a:noFill/>
          <a:ln w="9525">
            <a:noFill/>
            <a:miter lim="800000"/>
            <a:headEnd/>
            <a:tailEnd/>
          </a:ln>
        </p:spPr>
      </p:pic>
    </p:spTree>
    <p:extLst>
      <p:ext uri="{BB962C8B-B14F-4D97-AF65-F5344CB8AC3E}">
        <p14:creationId xmlns="" xmlns:p14="http://schemas.microsoft.com/office/powerpoint/2010/main" val="399078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16198" y="952904"/>
            <a:ext cx="8489133"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6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Choose the correct option. Then match the two parts of the exchanges.</a:t>
            </a:r>
            <a:endParaRPr lang="zh-TW" altLang="en-US" sz="2000" dirty="0">
              <a:latin typeface="Calibri" panose="020F0502020204030204" pitchFamily="34" charset="0"/>
            </a:endParaRPr>
          </a:p>
        </p:txBody>
      </p:sp>
      <p:sp>
        <p:nvSpPr>
          <p:cNvPr id="10" name="矩形 9">
            <a:extLst>
              <a:ext uri="{FF2B5EF4-FFF2-40B4-BE49-F238E27FC236}">
                <a16:creationId xmlns="" xmlns:a16="http://schemas.microsoft.com/office/drawing/2014/main" id="{DCD08127-8CE7-464E-A5BF-71896374D998}"/>
              </a:ext>
            </a:extLst>
          </p:cNvPr>
          <p:cNvSpPr/>
          <p:nvPr/>
        </p:nvSpPr>
        <p:spPr>
          <a:xfrm>
            <a:off x="327486" y="250719"/>
            <a:ext cx="8466556"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Real life</a:t>
            </a:r>
            <a:endParaRPr lang="zh-TW" altLang="en-US" sz="3200" dirty="0">
              <a:solidFill>
                <a:srgbClr val="E60000"/>
              </a:solidFill>
              <a:latin typeface="Calibri" panose="020F0502020204030204" pitchFamily="34" charset="0"/>
            </a:endParaRPr>
          </a:p>
        </p:txBody>
      </p:sp>
      <p:sp>
        <p:nvSpPr>
          <p:cNvPr id="11" name="文字方塊 10">
            <a:extLst>
              <a:ext uri="{FF2B5EF4-FFF2-40B4-BE49-F238E27FC236}">
                <a16:creationId xmlns="" xmlns:a16="http://schemas.microsoft.com/office/drawing/2014/main" id="{A66A8322-CE8E-422C-8DAC-68B27C5602C4}"/>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 xmlns:a16="http://schemas.microsoft.com/office/drawing/2014/main" id="{A7A0FB58-998A-475C-9C20-648A5C46A7B6}"/>
              </a:ext>
            </a:extLst>
          </p:cNvPr>
          <p:cNvSpPr/>
          <p:nvPr/>
        </p:nvSpPr>
        <p:spPr>
          <a:xfrm>
            <a:off x="700464" y="3792817"/>
            <a:ext cx="7655596" cy="2323713"/>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B: What’s wrong with this flat?</a:t>
            </a:r>
          </a:p>
          <a:p>
            <a:pPr marL="363538" indent="-363538">
              <a:spcBef>
                <a:spcPts val="600"/>
              </a:spcBef>
            </a:pPr>
            <a:r>
              <a:rPr lang="en-US" altLang="zh-TW" sz="2000" dirty="0">
                <a:latin typeface="Calibri" panose="020F0502020204030204" pitchFamily="34" charset="0"/>
              </a:rPr>
              <a:t>b 	</a:t>
            </a:r>
            <a:r>
              <a:rPr lang="en-US" altLang="zh-TW" sz="2000" dirty="0" err="1">
                <a:latin typeface="Calibri" panose="020F0502020204030204" pitchFamily="34" charset="0"/>
              </a:rPr>
              <a:t>B</a:t>
            </a:r>
            <a:r>
              <a:rPr lang="en-US" altLang="zh-TW" sz="2000" dirty="0">
                <a:latin typeface="Calibri" panose="020F0502020204030204" pitchFamily="34" charset="0"/>
              </a:rPr>
              <a:t>: Are you looking for a flat-share?</a:t>
            </a:r>
          </a:p>
          <a:p>
            <a:pPr marL="363538" indent="-363538">
              <a:spcBef>
                <a:spcPts val="600"/>
              </a:spcBef>
            </a:pPr>
            <a:r>
              <a:rPr lang="en-US" altLang="zh-TW" sz="2000" dirty="0">
                <a:latin typeface="Calibri" panose="020F0502020204030204" pitchFamily="34" charset="0"/>
              </a:rPr>
              <a:t>c 	B: I can show you a fantastic beach house.</a:t>
            </a:r>
          </a:p>
          <a:p>
            <a:pPr marL="363538" indent="-363538">
              <a:spcBef>
                <a:spcPts val="600"/>
              </a:spcBef>
            </a:pPr>
            <a:r>
              <a:rPr lang="en-US" altLang="zh-TW" sz="2000" dirty="0">
                <a:latin typeface="Calibri" panose="020F0502020204030204" pitchFamily="34" charset="0"/>
              </a:rPr>
              <a:t>d 	B: This flat is nice. Are you going to take it?</a:t>
            </a:r>
          </a:p>
          <a:p>
            <a:pPr marL="363538" indent="-363538">
              <a:spcBef>
                <a:spcPts val="600"/>
              </a:spcBef>
            </a:pPr>
            <a:r>
              <a:rPr lang="en-US" altLang="zh-TW" sz="2000" dirty="0">
                <a:latin typeface="Calibri" panose="020F0502020204030204" pitchFamily="34" charset="0"/>
              </a:rPr>
              <a:t>e 	B: I don’t fancy looking around the city centre.</a:t>
            </a:r>
          </a:p>
          <a:p>
            <a:pPr marL="363538" indent="-363538">
              <a:spcBef>
                <a:spcPts val="600"/>
              </a:spcBef>
            </a:pPr>
            <a:r>
              <a:rPr lang="en-US" altLang="zh-TW" sz="2000" dirty="0">
                <a:latin typeface="Calibri" panose="020F0502020204030204" pitchFamily="34" charset="0"/>
              </a:rPr>
              <a:t>f 	B: Are you going to live near your work?</a:t>
            </a:r>
          </a:p>
        </p:txBody>
      </p:sp>
      <p:sp>
        <p:nvSpPr>
          <p:cNvPr id="18" name="矩形 17">
            <a:extLst>
              <a:ext uri="{FF2B5EF4-FFF2-40B4-BE49-F238E27FC236}">
                <a16:creationId xmlns="" xmlns:a16="http://schemas.microsoft.com/office/drawing/2014/main" id="{A7A0FB58-998A-475C-9C20-648A5C46A7B6}"/>
              </a:ext>
            </a:extLst>
          </p:cNvPr>
          <p:cNvSpPr/>
          <p:nvPr/>
        </p:nvSpPr>
        <p:spPr>
          <a:xfrm>
            <a:off x="681008" y="1428995"/>
            <a:ext cx="7655596" cy="2323713"/>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A: </a:t>
            </a:r>
            <a:r>
              <a:rPr lang="en-US" altLang="zh-TW" sz="2000" i="1" dirty="0">
                <a:latin typeface="Calibri" panose="020F0502020204030204" pitchFamily="34" charset="0"/>
              </a:rPr>
              <a:t>I’d rather / I prefer </a:t>
            </a:r>
            <a:r>
              <a:rPr lang="en-US" altLang="zh-TW" sz="2000" dirty="0">
                <a:latin typeface="Calibri" panose="020F0502020204030204" pitchFamily="34" charset="0"/>
              </a:rPr>
              <a:t>to live on my own.</a:t>
            </a:r>
          </a:p>
          <a:p>
            <a:pPr marL="363538" indent="-363538">
              <a:spcBef>
                <a:spcPts val="600"/>
              </a:spcBef>
            </a:pPr>
            <a:r>
              <a:rPr lang="en-US" altLang="zh-TW" sz="2000" dirty="0">
                <a:latin typeface="Calibri" panose="020F0502020204030204" pitchFamily="34" charset="0"/>
              </a:rPr>
              <a:t>2 	A: Where would you rather </a:t>
            </a:r>
            <a:r>
              <a:rPr lang="en-US" altLang="zh-TW" sz="2000" i="1" dirty="0">
                <a:latin typeface="Calibri" panose="020F0502020204030204" pitchFamily="34" charset="0"/>
              </a:rPr>
              <a:t>go / to go</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3 	A: </a:t>
            </a:r>
            <a:r>
              <a:rPr lang="en-US" altLang="zh-TW" sz="2000" i="1" dirty="0">
                <a:latin typeface="Calibri" panose="020F0502020204030204" pitchFamily="34" charset="0"/>
              </a:rPr>
              <a:t>I’d rather / I prefer </a:t>
            </a:r>
            <a:r>
              <a:rPr lang="en-US" altLang="zh-TW" sz="2000" dirty="0">
                <a:latin typeface="Calibri" panose="020F0502020204030204" pitchFamily="34" charset="0"/>
              </a:rPr>
              <a:t>the country to the coast.</a:t>
            </a:r>
          </a:p>
          <a:p>
            <a:pPr marL="363538" indent="-363538">
              <a:spcBef>
                <a:spcPts val="600"/>
              </a:spcBef>
            </a:pPr>
            <a:r>
              <a:rPr lang="en-US" altLang="zh-TW" sz="2000" dirty="0">
                <a:latin typeface="Calibri" panose="020F0502020204030204" pitchFamily="34" charset="0"/>
              </a:rPr>
              <a:t>4 	A: I prefer </a:t>
            </a:r>
            <a:r>
              <a:rPr lang="en-US" altLang="zh-TW" sz="2000" i="1" dirty="0">
                <a:latin typeface="Calibri" panose="020F0502020204030204" pitchFamily="34" charset="0"/>
              </a:rPr>
              <a:t>living / live </a:t>
            </a:r>
            <a:r>
              <a:rPr lang="en-US" altLang="zh-TW" sz="2000" dirty="0">
                <a:latin typeface="Calibri" panose="020F0502020204030204" pitchFamily="34" charset="0"/>
              </a:rPr>
              <a:t>near my family.</a:t>
            </a:r>
          </a:p>
          <a:p>
            <a:pPr marL="363538" indent="-363538">
              <a:spcBef>
                <a:spcPts val="600"/>
              </a:spcBef>
            </a:pPr>
            <a:r>
              <a:rPr lang="en-US" altLang="zh-TW" sz="2000" dirty="0">
                <a:latin typeface="Calibri" panose="020F0502020204030204" pitchFamily="34" charset="0"/>
              </a:rPr>
              <a:t>5 	A: </a:t>
            </a:r>
            <a:r>
              <a:rPr lang="en-US" altLang="zh-TW" sz="2000" i="1" dirty="0">
                <a:latin typeface="Calibri" panose="020F0502020204030204" pitchFamily="34" charset="0"/>
              </a:rPr>
              <a:t>I’d rather / I prefer </a:t>
            </a:r>
            <a:r>
              <a:rPr lang="en-US" altLang="zh-TW" sz="2000" dirty="0">
                <a:latin typeface="Calibri" panose="020F0502020204030204" pitchFamily="34" charset="0"/>
              </a:rPr>
              <a:t>visit a few more places first.</a:t>
            </a:r>
          </a:p>
          <a:p>
            <a:pPr marL="363538" indent="-363538">
              <a:spcBef>
                <a:spcPts val="600"/>
              </a:spcBef>
            </a:pPr>
            <a:r>
              <a:rPr lang="en-US" altLang="zh-TW" sz="2000" dirty="0">
                <a:latin typeface="Calibri" panose="020F0502020204030204" pitchFamily="34" charset="0"/>
              </a:rPr>
              <a:t>6 	A: </a:t>
            </a:r>
            <a:r>
              <a:rPr lang="en-US" altLang="zh-TW" sz="2000" i="1" dirty="0">
                <a:latin typeface="Calibri" panose="020F0502020204030204" pitchFamily="34" charset="0"/>
              </a:rPr>
              <a:t>I’d rather / I’d prefer </a:t>
            </a:r>
            <a:r>
              <a:rPr lang="en-US" altLang="zh-TW" sz="2000" dirty="0">
                <a:latin typeface="Calibri" panose="020F0502020204030204" pitchFamily="34" charset="0"/>
              </a:rPr>
              <a:t>a bigger </a:t>
            </a:r>
            <a:r>
              <a:rPr lang="en-US" altLang="zh-TW" sz="2000" i="1" dirty="0"/>
              <a:t>kitchen.</a:t>
            </a:r>
            <a:endParaRPr lang="en-US" altLang="zh-TW" sz="2000" dirty="0">
              <a:latin typeface="Calibri" panose="020F0502020204030204" pitchFamily="34" charset="0"/>
            </a:endParaRPr>
          </a:p>
        </p:txBody>
      </p:sp>
      <p:sp>
        <p:nvSpPr>
          <p:cNvPr id="21" name="矩形: 圓角 7">
            <a:extLst>
              <a:ext uri="{FF2B5EF4-FFF2-40B4-BE49-F238E27FC236}">
                <a16:creationId xmlns="" xmlns:a16="http://schemas.microsoft.com/office/drawing/2014/main" id="{CF358D08-F463-4042-9B67-242117644AA8}"/>
              </a:ext>
            </a:extLst>
          </p:cNvPr>
          <p:cNvSpPr/>
          <p:nvPr/>
        </p:nvSpPr>
        <p:spPr>
          <a:xfrm>
            <a:off x="2544121" y="1493957"/>
            <a:ext cx="806184"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2" name="矩形: 圓角 7">
            <a:extLst>
              <a:ext uri="{FF2B5EF4-FFF2-40B4-BE49-F238E27FC236}">
                <a16:creationId xmlns="" xmlns:a16="http://schemas.microsoft.com/office/drawing/2014/main" id="{CF358D08-F463-4042-9B67-242117644AA8}"/>
              </a:ext>
            </a:extLst>
          </p:cNvPr>
          <p:cNvSpPr/>
          <p:nvPr/>
        </p:nvSpPr>
        <p:spPr>
          <a:xfrm>
            <a:off x="3954631" y="1892791"/>
            <a:ext cx="348985"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3" name="矩形: 圓角 7">
            <a:extLst>
              <a:ext uri="{FF2B5EF4-FFF2-40B4-BE49-F238E27FC236}">
                <a16:creationId xmlns="" xmlns:a16="http://schemas.microsoft.com/office/drawing/2014/main" id="{CF358D08-F463-4042-9B67-242117644AA8}"/>
              </a:ext>
            </a:extLst>
          </p:cNvPr>
          <p:cNvSpPr/>
          <p:nvPr/>
        </p:nvSpPr>
        <p:spPr>
          <a:xfrm>
            <a:off x="2514937" y="2252714"/>
            <a:ext cx="796457"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4" name="矩形: 圓角 7">
            <a:extLst>
              <a:ext uri="{FF2B5EF4-FFF2-40B4-BE49-F238E27FC236}">
                <a16:creationId xmlns="" xmlns:a16="http://schemas.microsoft.com/office/drawing/2014/main" id="{CF358D08-F463-4042-9B67-242117644AA8}"/>
              </a:ext>
            </a:extLst>
          </p:cNvPr>
          <p:cNvSpPr/>
          <p:nvPr/>
        </p:nvSpPr>
        <p:spPr>
          <a:xfrm>
            <a:off x="2197916" y="2632094"/>
            <a:ext cx="6120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9" name="矩形: 圓角 7">
            <a:extLst>
              <a:ext uri="{FF2B5EF4-FFF2-40B4-BE49-F238E27FC236}">
                <a16:creationId xmlns="" xmlns:a16="http://schemas.microsoft.com/office/drawing/2014/main" id="{CF358D08-F463-4042-9B67-242117644AA8}"/>
              </a:ext>
            </a:extLst>
          </p:cNvPr>
          <p:cNvSpPr/>
          <p:nvPr/>
        </p:nvSpPr>
        <p:spPr>
          <a:xfrm>
            <a:off x="1377050" y="3011473"/>
            <a:ext cx="10080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30" name="矩形: 圓角 7">
            <a:extLst>
              <a:ext uri="{FF2B5EF4-FFF2-40B4-BE49-F238E27FC236}">
                <a16:creationId xmlns="" xmlns:a16="http://schemas.microsoft.com/office/drawing/2014/main" id="{CF358D08-F463-4042-9B67-242117644AA8}"/>
              </a:ext>
            </a:extLst>
          </p:cNvPr>
          <p:cNvSpPr/>
          <p:nvPr/>
        </p:nvSpPr>
        <p:spPr>
          <a:xfrm>
            <a:off x="2532646" y="3404569"/>
            <a:ext cx="9720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31" name="矩形 30">
            <a:extLst>
              <a:ext uri="{FF2B5EF4-FFF2-40B4-BE49-F238E27FC236}">
                <a16:creationId xmlns="" xmlns:a16="http://schemas.microsoft.com/office/drawing/2014/main" id="{3F2633EE-7264-4168-9BAE-286A6F0D6132}"/>
              </a:ext>
            </a:extLst>
          </p:cNvPr>
          <p:cNvSpPr/>
          <p:nvPr/>
        </p:nvSpPr>
        <p:spPr>
          <a:xfrm>
            <a:off x="450257" y="1356054"/>
            <a:ext cx="444687" cy="2400657"/>
          </a:xfrm>
          <a:prstGeom prst="rect">
            <a:avLst/>
          </a:prstGeom>
        </p:spPr>
        <p:txBody>
          <a:bodyPr wrap="square">
            <a:spAutoFit/>
          </a:bodyPr>
          <a:lstStyle/>
          <a:p>
            <a:pPr marL="358775" indent="-358775">
              <a:lnSpc>
                <a:spcPts val="3000"/>
              </a:lnSpc>
            </a:pPr>
            <a:r>
              <a:rPr lang="en-US" altLang="zh-TW" b="1" dirty="0">
                <a:solidFill>
                  <a:srgbClr val="FF0066"/>
                </a:solidFill>
                <a:latin typeface="Segoe Print" panose="02000600000000000000" pitchFamily="2" charset="0"/>
              </a:rPr>
              <a:t>b</a:t>
            </a:r>
          </a:p>
          <a:p>
            <a:pPr marL="358775" indent="-358775">
              <a:lnSpc>
                <a:spcPts val="3000"/>
              </a:lnSpc>
            </a:pPr>
            <a:r>
              <a:rPr lang="en-US" altLang="zh-TW" b="1" dirty="0">
                <a:solidFill>
                  <a:srgbClr val="FF0066"/>
                </a:solidFill>
                <a:latin typeface="Segoe Print" panose="02000600000000000000" pitchFamily="2" charset="0"/>
              </a:rPr>
              <a:t>e</a:t>
            </a:r>
          </a:p>
          <a:p>
            <a:pPr marL="358775" indent="-358775">
              <a:lnSpc>
                <a:spcPts val="3000"/>
              </a:lnSpc>
            </a:pPr>
            <a:r>
              <a:rPr lang="en-US" altLang="zh-TW" b="1" dirty="0">
                <a:solidFill>
                  <a:srgbClr val="FF0066"/>
                </a:solidFill>
                <a:latin typeface="Segoe Print" panose="02000600000000000000" pitchFamily="2" charset="0"/>
              </a:rPr>
              <a:t>c</a:t>
            </a:r>
          </a:p>
          <a:p>
            <a:pPr marL="358775" indent="-358775">
              <a:lnSpc>
                <a:spcPts val="3000"/>
              </a:lnSpc>
            </a:pPr>
            <a:r>
              <a:rPr lang="en-US" altLang="zh-TW" b="1" dirty="0">
                <a:solidFill>
                  <a:srgbClr val="FF0066"/>
                </a:solidFill>
                <a:latin typeface="Segoe Print" panose="02000600000000000000" pitchFamily="2" charset="0"/>
              </a:rPr>
              <a:t>f</a:t>
            </a:r>
          </a:p>
          <a:p>
            <a:pPr marL="358775" indent="-358775">
              <a:lnSpc>
                <a:spcPts val="3000"/>
              </a:lnSpc>
            </a:pPr>
            <a:r>
              <a:rPr lang="en-US" altLang="zh-TW" b="1" dirty="0">
                <a:solidFill>
                  <a:srgbClr val="FF0066"/>
                </a:solidFill>
                <a:latin typeface="Segoe Print" panose="02000600000000000000" pitchFamily="2" charset="0"/>
              </a:rPr>
              <a:t>a</a:t>
            </a:r>
          </a:p>
          <a:p>
            <a:pPr marL="358775" indent="-358775">
              <a:lnSpc>
                <a:spcPts val="3000"/>
              </a:lnSpc>
            </a:pPr>
            <a:r>
              <a:rPr lang="en-US" altLang="zh-TW" b="1" dirty="0">
                <a:solidFill>
                  <a:srgbClr val="FF0066"/>
                </a:solidFill>
                <a:latin typeface="Segoe Print" panose="02000600000000000000" pitchFamily="2" charset="0"/>
              </a:rPr>
              <a:t>d</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7801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wipe(left)">
                                      <p:cBhvr>
                                        <p:cTn id="37" dur="5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xEl>
                                              <p:pRg st="1" end="1"/>
                                            </p:txEl>
                                          </p:spTgt>
                                        </p:tgtEl>
                                        <p:attrNameLst>
                                          <p:attrName>style.visibility</p:attrName>
                                        </p:attrNameLst>
                                      </p:cBhvr>
                                      <p:to>
                                        <p:strVal val="visible"/>
                                      </p:to>
                                    </p:set>
                                    <p:animEffect transition="in" filter="wipe(left)">
                                      <p:cBhvr>
                                        <p:cTn id="42" dur="500"/>
                                        <p:tgtEl>
                                          <p:spTgt spid="3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xEl>
                                              <p:pRg st="2" end="2"/>
                                            </p:txEl>
                                          </p:spTgt>
                                        </p:tgtEl>
                                        <p:attrNameLst>
                                          <p:attrName>style.visibility</p:attrName>
                                        </p:attrNameLst>
                                      </p:cBhvr>
                                      <p:to>
                                        <p:strVal val="visible"/>
                                      </p:to>
                                    </p:set>
                                    <p:animEffect transition="in" filter="wipe(left)">
                                      <p:cBhvr>
                                        <p:cTn id="47" dur="500"/>
                                        <p:tgtEl>
                                          <p:spTgt spid="3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
                                            <p:txEl>
                                              <p:pRg st="3" end="3"/>
                                            </p:txEl>
                                          </p:spTgt>
                                        </p:tgtEl>
                                        <p:attrNameLst>
                                          <p:attrName>style.visibility</p:attrName>
                                        </p:attrNameLst>
                                      </p:cBhvr>
                                      <p:to>
                                        <p:strVal val="visible"/>
                                      </p:to>
                                    </p:set>
                                    <p:animEffect transition="in" filter="wipe(left)">
                                      <p:cBhvr>
                                        <p:cTn id="52" dur="500"/>
                                        <p:tgtEl>
                                          <p:spTgt spid="31">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xEl>
                                              <p:pRg st="4" end="4"/>
                                            </p:txEl>
                                          </p:spTgt>
                                        </p:tgtEl>
                                        <p:attrNameLst>
                                          <p:attrName>style.visibility</p:attrName>
                                        </p:attrNameLst>
                                      </p:cBhvr>
                                      <p:to>
                                        <p:strVal val="visible"/>
                                      </p:to>
                                    </p:set>
                                    <p:animEffect transition="in" filter="wipe(left)">
                                      <p:cBhvr>
                                        <p:cTn id="57" dur="500"/>
                                        <p:tgtEl>
                                          <p:spTgt spid="31">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1">
                                            <p:txEl>
                                              <p:pRg st="5" end="5"/>
                                            </p:txEl>
                                          </p:spTgt>
                                        </p:tgtEl>
                                        <p:attrNameLst>
                                          <p:attrName>style.visibility</p:attrName>
                                        </p:attrNameLst>
                                      </p:cBhvr>
                                      <p:to>
                                        <p:strVal val="visible"/>
                                      </p:to>
                                    </p:set>
                                    <p:animEffect transition="in" filter="wipe(left)">
                                      <p:cBhvr>
                                        <p:cTn id="62" dur="500"/>
                                        <p:tgtEl>
                                          <p:spTgt spid="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9"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7C8247C5-B96C-435F-89C2-E01F03B5B1BD}"/>
              </a:ext>
            </a:extLst>
          </p:cNvPr>
          <p:cNvSpPr/>
          <p:nvPr/>
        </p:nvSpPr>
        <p:spPr>
          <a:xfrm>
            <a:off x="304909" y="332013"/>
            <a:ext cx="8489135"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Work in groups. Ask and answer questions about your preferences. Give reasons for your answers.</a:t>
            </a:r>
            <a:endParaRPr lang="zh-TW" altLang="en-US" sz="2000" dirty="0">
              <a:latin typeface="Calibri" panose="020F0502020204030204" pitchFamily="34" charset="0"/>
            </a:endParaRPr>
          </a:p>
        </p:txBody>
      </p:sp>
      <p:sp>
        <p:nvSpPr>
          <p:cNvPr id="14" name="文字方塊 13">
            <a:extLst>
              <a:ext uri="{FF2B5EF4-FFF2-40B4-BE49-F238E27FC236}">
                <a16:creationId xmlns="" xmlns:a16="http://schemas.microsoft.com/office/drawing/2014/main" id="{331B15A9-0C45-417A-A68C-3CAE866414B0}"/>
              </a:ext>
            </a:extLst>
          </p:cNvPr>
          <p:cNvSpPr txBox="1"/>
          <p:nvPr/>
        </p:nvSpPr>
        <p:spPr>
          <a:xfrm>
            <a:off x="7653867" y="6545020"/>
            <a:ext cx="1432183"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U7 Review-p. 92</a:t>
            </a:r>
            <a:endParaRPr lang="zh-TW" altLang="en-US" sz="1200" b="1" dirty="0">
              <a:solidFill>
                <a:schemeClr val="tx1">
                  <a:lumMod val="50000"/>
                  <a:lumOff val="50000"/>
                </a:schemeClr>
              </a:solidFill>
              <a:latin typeface="Calibri" panose="020F0502020204030204" pitchFamily="34" charset="0"/>
            </a:endParaRPr>
          </a:p>
        </p:txBody>
      </p:sp>
      <p:pic>
        <p:nvPicPr>
          <p:cNvPr id="10" name="圖片 9">
            <a:extLst>
              <a:ext uri="{FF2B5EF4-FFF2-40B4-BE49-F238E27FC236}">
                <a16:creationId xmlns="" xmlns:a16="http://schemas.microsoft.com/office/drawing/2014/main" id="{070E2385-CD94-4E9A-AAB5-718332682716}"/>
              </a:ext>
            </a:extLst>
          </p:cNvPr>
          <p:cNvPicPr>
            <a:picLocks noChangeAspect="1"/>
          </p:cNvPicPr>
          <p:nvPr/>
        </p:nvPicPr>
        <p:blipFill>
          <a:blip r:embed="rId2" cstate="print"/>
          <a:stretch>
            <a:fillRect/>
          </a:stretch>
        </p:blipFill>
        <p:spPr>
          <a:xfrm>
            <a:off x="3527843" y="749480"/>
            <a:ext cx="770001" cy="252000"/>
          </a:xfrm>
          <a:prstGeom prst="rect">
            <a:avLst/>
          </a:prstGeom>
        </p:spPr>
      </p:pic>
      <p:pic>
        <p:nvPicPr>
          <p:cNvPr id="23554" name="Picture 2"/>
          <p:cNvPicPr>
            <a:picLocks noChangeAspect="1" noChangeArrowheads="1"/>
          </p:cNvPicPr>
          <p:nvPr/>
        </p:nvPicPr>
        <p:blipFill>
          <a:blip r:embed="rId3" cstate="print"/>
          <a:srcRect/>
          <a:stretch>
            <a:fillRect/>
          </a:stretch>
        </p:blipFill>
        <p:spPr bwMode="auto">
          <a:xfrm>
            <a:off x="770562" y="1190193"/>
            <a:ext cx="4317253" cy="847680"/>
          </a:xfrm>
          <a:prstGeom prst="rect">
            <a:avLst/>
          </a:prstGeom>
          <a:noFill/>
          <a:ln w="9525">
            <a:noFill/>
            <a:miter lim="800000"/>
            <a:headEnd/>
            <a:tailEnd/>
          </a:ln>
        </p:spPr>
      </p:pic>
      <p:pic>
        <p:nvPicPr>
          <p:cNvPr id="23555" name="Picture 3"/>
          <p:cNvPicPr>
            <a:picLocks noChangeAspect="1" noChangeArrowheads="1"/>
          </p:cNvPicPr>
          <p:nvPr/>
        </p:nvPicPr>
        <p:blipFill>
          <a:blip r:embed="rId4" cstate="print"/>
          <a:srcRect/>
          <a:stretch>
            <a:fillRect/>
          </a:stretch>
        </p:blipFill>
        <p:spPr bwMode="auto">
          <a:xfrm>
            <a:off x="1689908" y="5248948"/>
            <a:ext cx="5719135" cy="1064552"/>
          </a:xfrm>
          <a:prstGeom prst="rect">
            <a:avLst/>
          </a:prstGeom>
          <a:noFill/>
          <a:ln w="9525">
            <a:noFill/>
            <a:miter lim="800000"/>
            <a:headEnd/>
            <a:tailEnd/>
          </a:ln>
        </p:spPr>
      </p:pic>
    </p:spTree>
    <p:extLst>
      <p:ext uri="{BB962C8B-B14F-4D97-AF65-F5344CB8AC3E}">
        <p14:creationId xmlns="" xmlns:p14="http://schemas.microsoft.com/office/powerpoint/2010/main" val="3990783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7e-p. 89</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 xmlns:a16="http://schemas.microsoft.com/office/drawing/2014/main" id="{A5E56244-0673-4317-A45D-FF8041ECA4A1}"/>
              </a:ext>
            </a:extLst>
          </p:cNvPr>
          <p:cNvSpPr/>
          <p:nvPr/>
        </p:nvSpPr>
        <p:spPr>
          <a:xfrm>
            <a:off x="304909" y="288068"/>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3</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Writing skill </a:t>
            </a:r>
            <a:r>
              <a:rPr lang="en-US" altLang="zh-TW" sz="2000" dirty="0">
                <a:latin typeface="Calibri" panose="020F0502020204030204" pitchFamily="34" charset="0"/>
              </a:rPr>
              <a:t> </a:t>
            </a:r>
            <a:r>
              <a:rPr lang="en-US" altLang="zh-TW" sz="2000" b="1" dirty="0">
                <a:solidFill>
                  <a:schemeClr val="tx1">
                    <a:lumMod val="65000"/>
                    <a:lumOff val="35000"/>
                  </a:schemeClr>
                </a:solidFill>
                <a:latin typeface="Calibri" panose="020F0502020204030204" pitchFamily="34" charset="0"/>
              </a:rPr>
              <a:t>organizing ideas</a:t>
            </a:r>
            <a:endParaRPr lang="zh-TW" altLang="en-US" sz="2000" b="1" dirty="0">
              <a:solidFill>
                <a:schemeClr val="tx1">
                  <a:lumMod val="65000"/>
                  <a:lumOff val="35000"/>
                </a:schemeClr>
              </a:solidFill>
              <a:latin typeface="Calibri" panose="020F0502020204030204" pitchFamily="34" charset="0"/>
            </a:endParaRPr>
          </a:p>
        </p:txBody>
      </p:sp>
      <p:sp>
        <p:nvSpPr>
          <p:cNvPr id="20" name="矩形 19">
            <a:extLst>
              <a:ext uri="{FF2B5EF4-FFF2-40B4-BE49-F238E27FC236}">
                <a16:creationId xmlns="" xmlns:a16="http://schemas.microsoft.com/office/drawing/2014/main" id="{DC2DEBE5-0CFC-4625-9865-537CB1FB67B7}"/>
              </a:ext>
            </a:extLst>
          </p:cNvPr>
          <p:cNvSpPr/>
          <p:nvPr/>
        </p:nvSpPr>
        <p:spPr>
          <a:xfrm>
            <a:off x="304794" y="813511"/>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a 	</a:t>
            </a:r>
            <a:r>
              <a:rPr lang="en-US" altLang="zh-TW" sz="2000" dirty="0">
                <a:solidFill>
                  <a:srgbClr val="000000"/>
                </a:solidFill>
                <a:latin typeface="Calibri" panose="020F0502020204030204" pitchFamily="34" charset="0"/>
              </a:rPr>
              <a:t>Read the text again. Write the number of the paragraph (1–4) next to the heading. There is one extra heading.</a:t>
            </a:r>
          </a:p>
        </p:txBody>
      </p:sp>
      <p:sp>
        <p:nvSpPr>
          <p:cNvPr id="2" name="矩形 1">
            <a:extLst>
              <a:ext uri="{FF2B5EF4-FFF2-40B4-BE49-F238E27FC236}">
                <a16:creationId xmlns="" xmlns:a16="http://schemas.microsoft.com/office/drawing/2014/main" id="{7EA9F9FF-A13A-4FA3-8433-34DD64DD5D8D}"/>
              </a:ext>
            </a:extLst>
          </p:cNvPr>
          <p:cNvSpPr/>
          <p:nvPr/>
        </p:nvSpPr>
        <p:spPr>
          <a:xfrm>
            <a:off x="663378" y="1559144"/>
            <a:ext cx="8130549"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What kind of place is </a:t>
            </a:r>
            <a:r>
              <a:rPr lang="en-US" altLang="zh-TW" sz="2000" dirty="0" err="1">
                <a:latin typeface="Calibri" panose="020F0502020204030204" pitchFamily="34" charset="0"/>
              </a:rPr>
              <a:t>Sandgate</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b 	What are the bad points?</a:t>
            </a:r>
          </a:p>
          <a:p>
            <a:pPr marL="363538" indent="-363538">
              <a:spcBef>
                <a:spcPts val="600"/>
              </a:spcBef>
            </a:pPr>
            <a:r>
              <a:rPr lang="en-US" altLang="zh-TW" sz="2000" dirty="0">
                <a:latin typeface="Calibri" panose="020F0502020204030204" pitchFamily="34" charset="0"/>
              </a:rPr>
              <a:t>c 	Overall opinion?</a:t>
            </a:r>
          </a:p>
          <a:p>
            <a:pPr marL="363538" indent="-363538">
              <a:spcBef>
                <a:spcPts val="600"/>
              </a:spcBef>
            </a:pPr>
            <a:r>
              <a:rPr lang="en-US" altLang="zh-TW" sz="2000" dirty="0">
                <a:latin typeface="Calibri" panose="020F0502020204030204" pitchFamily="34" charset="0"/>
              </a:rPr>
              <a:t>d 	What kind of people live there?</a:t>
            </a:r>
          </a:p>
          <a:p>
            <a:pPr marL="363538" indent="-363538">
              <a:spcBef>
                <a:spcPts val="600"/>
              </a:spcBef>
            </a:pPr>
            <a:r>
              <a:rPr lang="en-US" altLang="zh-TW" sz="2000" dirty="0">
                <a:latin typeface="Calibri" panose="020F0502020204030204" pitchFamily="34" charset="0"/>
              </a:rPr>
              <a:t>e 	What can you do there?</a:t>
            </a:r>
            <a:endParaRPr lang="zh-TW" altLang="en-US" sz="2000" dirty="0">
              <a:latin typeface="Calibri" panose="020F0502020204030204" pitchFamily="34" charset="0"/>
            </a:endParaRPr>
          </a:p>
        </p:txBody>
      </p:sp>
      <p:sp>
        <p:nvSpPr>
          <p:cNvPr id="3" name="矩形 2">
            <a:extLst>
              <a:ext uri="{FF2B5EF4-FFF2-40B4-BE49-F238E27FC236}">
                <a16:creationId xmlns="" xmlns:a16="http://schemas.microsoft.com/office/drawing/2014/main" id="{9BABB7CD-7CA0-4F36-9BC3-F8B7018B092B}"/>
              </a:ext>
            </a:extLst>
          </p:cNvPr>
          <p:cNvSpPr/>
          <p:nvPr/>
        </p:nvSpPr>
        <p:spPr>
          <a:xfrm>
            <a:off x="295067" y="3606275"/>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b</a:t>
            </a:r>
            <a:r>
              <a:rPr lang="en-US" altLang="zh-TW" sz="2000" dirty="0">
                <a:solidFill>
                  <a:srgbClr val="E60000"/>
                </a:solidFill>
                <a:latin typeface="Calibri" panose="020F0502020204030204" pitchFamily="34" charset="0"/>
              </a:rPr>
              <a:t> 	</a:t>
            </a:r>
            <a:r>
              <a:rPr lang="en-US" altLang="zh-TW" sz="2000" dirty="0">
                <a:solidFill>
                  <a:srgbClr val="000000"/>
                </a:solidFill>
                <a:latin typeface="Calibri" panose="020F0502020204030204" pitchFamily="34" charset="0"/>
              </a:rPr>
              <a:t>Where is the best place in the text to include a paragraph with the extra heading from Exercise 3a?</a:t>
            </a:r>
            <a:endParaRPr lang="zh-TW" altLang="en-US" sz="2000" dirty="0">
              <a:solidFill>
                <a:srgbClr val="000000"/>
              </a:solidFill>
              <a:latin typeface="Calibri" panose="020F0502020204030204" pitchFamily="34" charset="0"/>
            </a:endParaRPr>
          </a:p>
        </p:txBody>
      </p:sp>
      <p:sp>
        <p:nvSpPr>
          <p:cNvPr id="6" name="矩形 5">
            <a:extLst>
              <a:ext uri="{FF2B5EF4-FFF2-40B4-BE49-F238E27FC236}">
                <a16:creationId xmlns="" xmlns:a16="http://schemas.microsoft.com/office/drawing/2014/main" id="{2DDDB87F-D284-4A34-9FB8-0FABD612F083}"/>
              </a:ext>
            </a:extLst>
          </p:cNvPr>
          <p:cNvSpPr/>
          <p:nvPr/>
        </p:nvSpPr>
        <p:spPr>
          <a:xfrm>
            <a:off x="654989" y="4375080"/>
            <a:ext cx="8080449" cy="923330"/>
          </a:xfrm>
          <a:prstGeom prst="rect">
            <a:avLst/>
          </a:prstGeom>
        </p:spPr>
        <p:txBody>
          <a:bodyPr wrap="square">
            <a:spAutoFit/>
          </a:bodyPr>
          <a:lstStyle/>
          <a:p>
            <a:r>
              <a:rPr lang="en-US" altLang="zh-TW" b="1" dirty="0">
                <a:solidFill>
                  <a:srgbClr val="FF0066"/>
                </a:solidFill>
                <a:latin typeface="Segoe Print" panose="02000600000000000000" pitchFamily="2" charset="0"/>
              </a:rPr>
              <a:t>The paragraph on ‘What are the bad points?’ should not be first or last. It could come as the second paragraph, but would be best as the penultimate paragraph.</a:t>
            </a:r>
          </a:p>
        </p:txBody>
      </p:sp>
      <p:sp>
        <p:nvSpPr>
          <p:cNvPr id="14" name="矩形 13">
            <a:extLst>
              <a:ext uri="{FF2B5EF4-FFF2-40B4-BE49-F238E27FC236}">
                <a16:creationId xmlns="" xmlns:a16="http://schemas.microsoft.com/office/drawing/2014/main" id="{EF22B241-C535-45C8-8EFE-C8376EAA23FB}"/>
              </a:ext>
            </a:extLst>
          </p:cNvPr>
          <p:cNvSpPr/>
          <p:nvPr/>
        </p:nvSpPr>
        <p:spPr>
          <a:xfrm>
            <a:off x="4575590" y="1568879"/>
            <a:ext cx="1657826" cy="369332"/>
          </a:xfrm>
          <a:prstGeom prst="rect">
            <a:avLst/>
          </a:prstGeom>
        </p:spPr>
        <p:txBody>
          <a:bodyPr wrap="none">
            <a:spAutoFit/>
          </a:bodyPr>
          <a:lstStyle/>
          <a:p>
            <a:r>
              <a:rPr lang="en-US" altLang="zh-TW" b="1" dirty="0">
                <a:solidFill>
                  <a:srgbClr val="FF0066"/>
                </a:solidFill>
                <a:latin typeface="Segoe Print" panose="02000600000000000000" pitchFamily="2" charset="0"/>
              </a:rPr>
              <a:t>paragraph 1</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 xmlns:a16="http://schemas.microsoft.com/office/drawing/2014/main" id="{EF22B241-C535-45C8-8EFE-C8376EAA23FB}"/>
              </a:ext>
            </a:extLst>
          </p:cNvPr>
          <p:cNvSpPr/>
          <p:nvPr/>
        </p:nvSpPr>
        <p:spPr>
          <a:xfrm>
            <a:off x="3875199" y="1928802"/>
            <a:ext cx="1354858" cy="369332"/>
          </a:xfrm>
          <a:prstGeom prst="rect">
            <a:avLst/>
          </a:prstGeom>
        </p:spPr>
        <p:txBody>
          <a:bodyPr wrap="none">
            <a:spAutoFit/>
          </a:bodyPr>
          <a:lstStyle/>
          <a:p>
            <a:r>
              <a:rPr lang="en-US" altLang="zh-TW" b="1" dirty="0">
                <a:solidFill>
                  <a:srgbClr val="FF0066"/>
                </a:solidFill>
                <a:latin typeface="Segoe Print" panose="02000600000000000000" pitchFamily="2" charset="0"/>
              </a:rPr>
              <a:t>(not used)</a:t>
            </a:r>
            <a:endParaRPr lang="zh-TW" altLang="en-US" b="1" dirty="0">
              <a:solidFill>
                <a:srgbClr val="FF0066"/>
              </a:solidFill>
              <a:latin typeface="Segoe Print" panose="02000600000000000000" pitchFamily="2" charset="0"/>
            </a:endParaRPr>
          </a:p>
        </p:txBody>
      </p:sp>
      <p:sp>
        <p:nvSpPr>
          <p:cNvPr id="18" name="矩形 17">
            <a:extLst>
              <a:ext uri="{FF2B5EF4-FFF2-40B4-BE49-F238E27FC236}">
                <a16:creationId xmlns="" xmlns:a16="http://schemas.microsoft.com/office/drawing/2014/main" id="{EF22B241-C535-45C8-8EFE-C8376EAA23FB}"/>
              </a:ext>
            </a:extLst>
          </p:cNvPr>
          <p:cNvSpPr/>
          <p:nvPr/>
        </p:nvSpPr>
        <p:spPr>
          <a:xfrm>
            <a:off x="2980254" y="2337364"/>
            <a:ext cx="1657826" cy="369332"/>
          </a:xfrm>
          <a:prstGeom prst="rect">
            <a:avLst/>
          </a:prstGeom>
        </p:spPr>
        <p:txBody>
          <a:bodyPr wrap="none">
            <a:spAutoFit/>
          </a:bodyPr>
          <a:lstStyle/>
          <a:p>
            <a:r>
              <a:rPr lang="en-US" altLang="zh-TW" b="1" dirty="0">
                <a:solidFill>
                  <a:srgbClr val="FF0066"/>
                </a:solidFill>
                <a:latin typeface="Segoe Print" panose="02000600000000000000" pitchFamily="2" charset="0"/>
              </a:rPr>
              <a:t>paragraph 4</a:t>
            </a:r>
            <a:endParaRPr lang="zh-TW" altLang="en-US" b="1" dirty="0">
              <a:solidFill>
                <a:srgbClr val="FF0066"/>
              </a:solidFill>
              <a:latin typeface="Segoe Print" panose="02000600000000000000" pitchFamily="2" charset="0"/>
            </a:endParaRPr>
          </a:p>
        </p:txBody>
      </p:sp>
      <p:sp>
        <p:nvSpPr>
          <p:cNvPr id="25" name="矩形 24">
            <a:extLst>
              <a:ext uri="{FF2B5EF4-FFF2-40B4-BE49-F238E27FC236}">
                <a16:creationId xmlns="" xmlns:a16="http://schemas.microsoft.com/office/drawing/2014/main" id="{EF22B241-C535-45C8-8EFE-C8376EAA23FB}"/>
              </a:ext>
            </a:extLst>
          </p:cNvPr>
          <p:cNvSpPr/>
          <p:nvPr/>
        </p:nvSpPr>
        <p:spPr>
          <a:xfrm>
            <a:off x="4390765" y="2726470"/>
            <a:ext cx="1657826" cy="369332"/>
          </a:xfrm>
          <a:prstGeom prst="rect">
            <a:avLst/>
          </a:prstGeom>
        </p:spPr>
        <p:txBody>
          <a:bodyPr wrap="none">
            <a:spAutoFit/>
          </a:bodyPr>
          <a:lstStyle/>
          <a:p>
            <a:r>
              <a:rPr lang="en-US" altLang="zh-TW" b="1" dirty="0">
                <a:solidFill>
                  <a:srgbClr val="FF0066"/>
                </a:solidFill>
                <a:latin typeface="Segoe Print" panose="02000600000000000000" pitchFamily="2" charset="0"/>
              </a:rPr>
              <a:t>paragraph 3</a:t>
            </a:r>
            <a:endParaRPr lang="zh-TW" altLang="en-US" b="1" dirty="0">
              <a:solidFill>
                <a:srgbClr val="FF0066"/>
              </a:solidFill>
              <a:latin typeface="Segoe Print" panose="02000600000000000000" pitchFamily="2" charset="0"/>
            </a:endParaRPr>
          </a:p>
        </p:txBody>
      </p:sp>
      <p:sp>
        <p:nvSpPr>
          <p:cNvPr id="26" name="矩形 25">
            <a:extLst>
              <a:ext uri="{FF2B5EF4-FFF2-40B4-BE49-F238E27FC236}">
                <a16:creationId xmlns="" xmlns:a16="http://schemas.microsoft.com/office/drawing/2014/main" id="{EF22B241-C535-45C8-8EFE-C8376EAA23FB}"/>
              </a:ext>
            </a:extLst>
          </p:cNvPr>
          <p:cNvSpPr/>
          <p:nvPr/>
        </p:nvSpPr>
        <p:spPr>
          <a:xfrm>
            <a:off x="3641735" y="3096122"/>
            <a:ext cx="1657826" cy="369332"/>
          </a:xfrm>
          <a:prstGeom prst="rect">
            <a:avLst/>
          </a:prstGeom>
        </p:spPr>
        <p:txBody>
          <a:bodyPr wrap="none">
            <a:spAutoFit/>
          </a:bodyPr>
          <a:lstStyle/>
          <a:p>
            <a:r>
              <a:rPr lang="en-US" altLang="zh-TW" b="1" dirty="0">
                <a:solidFill>
                  <a:srgbClr val="FF0066"/>
                </a:solidFill>
                <a:latin typeface="Segoe Print" panose="02000600000000000000" pitchFamily="2" charset="0"/>
              </a:rPr>
              <a:t>paragraph 2</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225764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4" grpId="0"/>
      <p:bldP spid="15" grpId="0"/>
      <p:bldP spid="18"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7e-p. 89</a:t>
            </a:r>
            <a:endParaRPr lang="zh-TW" altLang="en-US" sz="1200" b="1" dirty="0">
              <a:solidFill>
                <a:schemeClr val="tx1">
                  <a:lumMod val="50000"/>
                  <a:lumOff val="50000"/>
                </a:schemeClr>
              </a:solidFill>
              <a:latin typeface="Calibri" panose="020F0502020204030204" pitchFamily="34" charset="0"/>
            </a:endParaRPr>
          </a:p>
        </p:txBody>
      </p:sp>
      <p:sp>
        <p:nvSpPr>
          <p:cNvPr id="2" name="矩形 1">
            <a:extLst>
              <a:ext uri="{FF2B5EF4-FFF2-40B4-BE49-F238E27FC236}">
                <a16:creationId xmlns="" xmlns:a16="http://schemas.microsoft.com/office/drawing/2014/main" id="{CC24A7E1-6A7D-47F5-9853-27D02E5B877B}"/>
              </a:ext>
            </a:extLst>
          </p:cNvPr>
          <p:cNvSpPr/>
          <p:nvPr/>
        </p:nvSpPr>
        <p:spPr>
          <a:xfrm>
            <a:off x="677538" y="1744758"/>
            <a:ext cx="8116504" cy="155427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 and like many other historic city-centre </a:t>
            </a:r>
            <a:r>
              <a:rPr lang="en-US" altLang="zh-TW" sz="2000" dirty="0" err="1">
                <a:latin typeface="Calibri" panose="020F0502020204030204" pitchFamily="34" charset="0"/>
              </a:rPr>
              <a:t>neighbourhoods</a:t>
            </a:r>
            <a:r>
              <a:rPr lang="en-US" altLang="zh-TW" sz="2000" dirty="0">
                <a:latin typeface="Calibri" panose="020F0502020204030204" pitchFamily="34" charset="0"/>
              </a:rPr>
              <a:t>, it has …</a:t>
            </a:r>
          </a:p>
          <a:p>
            <a:pPr marL="363538" indent="-363538">
              <a:spcBef>
                <a:spcPts val="600"/>
              </a:spcBef>
            </a:pPr>
            <a:r>
              <a:rPr lang="en-US" altLang="zh-TW" sz="2000" dirty="0">
                <a:latin typeface="Calibri" panose="020F0502020204030204" pitchFamily="34" charset="0"/>
              </a:rPr>
              <a:t>	</a:t>
            </a:r>
            <a:r>
              <a:rPr lang="en-US" altLang="zh-TW" sz="2000" i="1" dirty="0">
                <a:latin typeface="Calibri" panose="020F0502020204030204" pitchFamily="34" charset="0"/>
              </a:rPr>
              <a:t>It is similar to / It is </a:t>
            </a:r>
            <a:r>
              <a:rPr lang="en-US" altLang="zh-TW" sz="2000" dirty="0">
                <a:latin typeface="Calibri" panose="020F0502020204030204" pitchFamily="34" charset="0"/>
              </a:rPr>
              <a:t>many historic city-centre </a:t>
            </a:r>
            <a:r>
              <a:rPr lang="en-US" altLang="zh-TW" sz="2000" dirty="0" err="1">
                <a:latin typeface="Calibri" panose="020F0502020204030204" pitchFamily="34" charset="0"/>
              </a:rPr>
              <a:t>neighbourhoods</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2 	As a person who lives in a city, I know …</a:t>
            </a:r>
          </a:p>
          <a:p>
            <a:pPr marL="363538" indent="-363538">
              <a:spcBef>
                <a:spcPts val="600"/>
              </a:spcBef>
            </a:pPr>
            <a:r>
              <a:rPr lang="en-US" altLang="zh-TW" sz="2000" i="1" dirty="0">
                <a:latin typeface="Calibri" panose="020F0502020204030204" pitchFamily="34" charset="0"/>
              </a:rPr>
              <a:t>	I am similar to / I am </a:t>
            </a:r>
            <a:r>
              <a:rPr lang="en-US" altLang="zh-TW" sz="2000" dirty="0">
                <a:latin typeface="Calibri" panose="020F0502020204030204" pitchFamily="34" charset="0"/>
              </a:rPr>
              <a:t>a person who lives in a city.</a:t>
            </a:r>
            <a:endParaRPr lang="zh-TW" altLang="en-US" sz="2000" dirty="0">
              <a:latin typeface="Calibri" panose="020F0502020204030204" pitchFamily="34" charset="0"/>
            </a:endParaRPr>
          </a:p>
        </p:txBody>
      </p:sp>
      <p:sp>
        <p:nvSpPr>
          <p:cNvPr id="6" name="矩形 5">
            <a:extLst>
              <a:ext uri="{FF2B5EF4-FFF2-40B4-BE49-F238E27FC236}">
                <a16:creationId xmlns="" xmlns:a16="http://schemas.microsoft.com/office/drawing/2014/main" id="{EF22B241-C535-45C8-8EFE-C8376EAA23FB}"/>
              </a:ext>
            </a:extLst>
          </p:cNvPr>
          <p:cNvSpPr/>
          <p:nvPr/>
        </p:nvSpPr>
        <p:spPr>
          <a:xfrm>
            <a:off x="1011891" y="3429000"/>
            <a:ext cx="7447797" cy="923330"/>
          </a:xfrm>
          <a:prstGeom prst="rect">
            <a:avLst/>
          </a:prstGeom>
        </p:spPr>
        <p:txBody>
          <a:bodyPr wrap="square">
            <a:spAutoFit/>
          </a:bodyPr>
          <a:lstStyle/>
          <a:p>
            <a:pPr>
              <a:spcBef>
                <a:spcPts val="600"/>
              </a:spcBef>
            </a:pPr>
            <a:r>
              <a:rPr lang="en-US" altLang="zh-TW" dirty="0">
                <a:solidFill>
                  <a:srgbClr val="FF0066"/>
                </a:solidFill>
                <a:latin typeface="Segoe Print" panose="02000600000000000000" pitchFamily="2" charset="0"/>
              </a:rPr>
              <a:t>Other examples in the text: </a:t>
            </a:r>
            <a:r>
              <a:rPr lang="en-US" altLang="zh-TW" i="1" dirty="0">
                <a:solidFill>
                  <a:srgbClr val="FF0066"/>
                </a:solidFill>
                <a:latin typeface="Segoe Print" panose="02000600000000000000" pitchFamily="2" charset="0"/>
              </a:rPr>
              <a:t>it’s almost </a:t>
            </a:r>
            <a:r>
              <a:rPr lang="en-US" altLang="zh-TW" b="1" i="1" dirty="0">
                <a:solidFill>
                  <a:srgbClr val="FF0066"/>
                </a:solidFill>
                <a:latin typeface="Segoe Print" panose="02000600000000000000" pitchFamily="2" charset="0"/>
              </a:rPr>
              <a:t>like</a:t>
            </a:r>
            <a:r>
              <a:rPr lang="en-US" altLang="zh-TW" i="1" dirty="0">
                <a:solidFill>
                  <a:srgbClr val="FF0066"/>
                </a:solidFill>
                <a:latin typeface="Segoe Print" panose="02000600000000000000" pitchFamily="2" charset="0"/>
              </a:rPr>
              <a:t> living in a village; </a:t>
            </a:r>
            <a:r>
              <a:rPr lang="en-US" altLang="zh-TW" i="1" dirty="0" err="1">
                <a:solidFill>
                  <a:srgbClr val="FF0066"/>
                </a:solidFill>
                <a:latin typeface="Segoe Print" panose="02000600000000000000" pitchFamily="2" charset="0"/>
              </a:rPr>
              <a:t>Sandgate</a:t>
            </a:r>
            <a:r>
              <a:rPr lang="en-US" altLang="zh-TW" i="1" dirty="0">
                <a:solidFill>
                  <a:srgbClr val="FF0066"/>
                </a:solidFill>
                <a:latin typeface="Segoe Print" panose="02000600000000000000" pitchFamily="2" charset="0"/>
              </a:rPr>
              <a:t> seems to be perfect both </a:t>
            </a:r>
            <a:r>
              <a:rPr lang="en-US" altLang="zh-TW" b="1" i="1" dirty="0">
                <a:solidFill>
                  <a:srgbClr val="FF0066"/>
                </a:solidFill>
                <a:latin typeface="Segoe Print" panose="02000600000000000000" pitchFamily="2" charset="0"/>
              </a:rPr>
              <a:t>as </a:t>
            </a:r>
            <a:r>
              <a:rPr lang="en-US" altLang="zh-TW" i="1" dirty="0">
                <a:solidFill>
                  <a:srgbClr val="FF0066"/>
                </a:solidFill>
                <a:latin typeface="Segoe Print" panose="02000600000000000000" pitchFamily="2" charset="0"/>
              </a:rPr>
              <a:t>a place to live and a place to visit</a:t>
            </a:r>
            <a:endParaRPr lang="zh-TW" altLang="en-US" i="1" dirty="0">
              <a:solidFill>
                <a:srgbClr val="FF0066"/>
              </a:solidFill>
              <a:latin typeface="Segoe Print" panose="02000600000000000000" pitchFamily="2" charset="0"/>
            </a:endParaRPr>
          </a:p>
        </p:txBody>
      </p:sp>
      <p:sp>
        <p:nvSpPr>
          <p:cNvPr id="18" name="矩形 17">
            <a:extLst>
              <a:ext uri="{FF2B5EF4-FFF2-40B4-BE49-F238E27FC236}">
                <a16:creationId xmlns="" xmlns:a16="http://schemas.microsoft.com/office/drawing/2014/main" id="{7C8247C5-B96C-435F-89C2-E01F03B5B1BD}"/>
              </a:ext>
            </a:extLst>
          </p:cNvPr>
          <p:cNvSpPr/>
          <p:nvPr/>
        </p:nvSpPr>
        <p:spPr>
          <a:xfrm>
            <a:off x="315183" y="930326"/>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4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Look at these two extracts from the text. Choose the correct option. Then find two more examples of </a:t>
            </a:r>
            <a:r>
              <a:rPr lang="en-US" altLang="zh-TW" sz="2000" i="1" dirty="0">
                <a:latin typeface="Calibri" panose="020F0502020204030204" pitchFamily="34" charset="0"/>
              </a:rPr>
              <a:t>as</a:t>
            </a:r>
            <a:r>
              <a:rPr lang="en-US" altLang="zh-TW" sz="2000" dirty="0">
                <a:latin typeface="Calibri" panose="020F0502020204030204" pitchFamily="34" charset="0"/>
              </a:rPr>
              <a:t> and </a:t>
            </a:r>
            <a:r>
              <a:rPr lang="en-US" altLang="zh-TW" sz="2000" i="1" dirty="0">
                <a:latin typeface="Calibri" panose="020F0502020204030204" pitchFamily="34" charset="0"/>
              </a:rPr>
              <a:t>like</a:t>
            </a:r>
            <a:r>
              <a:rPr lang="en-US" altLang="zh-TW" sz="2000" dirty="0">
                <a:latin typeface="Calibri" panose="020F0502020204030204" pitchFamily="34" charset="0"/>
              </a:rPr>
              <a:t> which have these meanings.</a:t>
            </a:r>
            <a:endParaRPr lang="zh-TW" altLang="en-US" sz="2000" dirty="0">
              <a:latin typeface="Calibri" panose="020F0502020204030204" pitchFamily="34" charset="0"/>
            </a:endParaRPr>
          </a:p>
        </p:txBody>
      </p:sp>
      <p:sp>
        <p:nvSpPr>
          <p:cNvPr id="19" name="矩形 18">
            <a:extLst>
              <a:ext uri="{FF2B5EF4-FFF2-40B4-BE49-F238E27FC236}">
                <a16:creationId xmlns="" xmlns:a16="http://schemas.microsoft.com/office/drawing/2014/main" id="{DCD08127-8CE7-464E-A5BF-71896374D998}"/>
              </a:ext>
            </a:extLst>
          </p:cNvPr>
          <p:cNvSpPr/>
          <p:nvPr/>
        </p:nvSpPr>
        <p:spPr>
          <a:xfrm>
            <a:off x="327486" y="250719"/>
            <a:ext cx="8489133"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Word focus  </a:t>
            </a:r>
            <a:r>
              <a:rPr lang="en-US" altLang="zh-TW" sz="3200" b="1" i="1" dirty="0">
                <a:solidFill>
                  <a:schemeClr val="tx1">
                    <a:lumMod val="65000"/>
                    <a:lumOff val="35000"/>
                  </a:schemeClr>
                </a:solidFill>
                <a:latin typeface="Calibri" panose="020F0502020204030204" pitchFamily="34" charset="0"/>
              </a:rPr>
              <a:t>as</a:t>
            </a:r>
            <a:r>
              <a:rPr lang="en-US" altLang="zh-TW" sz="3200" b="1" dirty="0">
                <a:solidFill>
                  <a:schemeClr val="tx1">
                    <a:lumMod val="65000"/>
                    <a:lumOff val="35000"/>
                  </a:schemeClr>
                </a:solidFill>
                <a:latin typeface="Calibri" panose="020F0502020204030204" pitchFamily="34" charset="0"/>
              </a:rPr>
              <a:t> and </a:t>
            </a:r>
            <a:r>
              <a:rPr lang="en-US" altLang="zh-TW" sz="3200" b="1" i="1" dirty="0">
                <a:solidFill>
                  <a:schemeClr val="tx1">
                    <a:lumMod val="65000"/>
                    <a:lumOff val="35000"/>
                  </a:schemeClr>
                </a:solidFill>
                <a:latin typeface="Calibri" panose="020F0502020204030204" pitchFamily="34" charset="0"/>
              </a:rPr>
              <a:t>like</a:t>
            </a:r>
            <a:endParaRPr lang="zh-TW" altLang="en-US" sz="3200" b="1" i="1" dirty="0">
              <a:solidFill>
                <a:schemeClr val="tx1">
                  <a:lumMod val="65000"/>
                  <a:lumOff val="35000"/>
                </a:schemeClr>
              </a:solidFill>
              <a:latin typeface="Calibri" panose="020F0502020204030204" pitchFamily="34" charset="0"/>
            </a:endParaRPr>
          </a:p>
        </p:txBody>
      </p:sp>
      <p:sp>
        <p:nvSpPr>
          <p:cNvPr id="20" name="矩形: 圓角 20">
            <a:extLst>
              <a:ext uri="{FF2B5EF4-FFF2-40B4-BE49-F238E27FC236}">
                <a16:creationId xmlns="" xmlns:a16="http://schemas.microsoft.com/office/drawing/2014/main" id="{08D2F66F-C607-4E88-9613-27273AEF3CB6}"/>
              </a:ext>
            </a:extLst>
          </p:cNvPr>
          <p:cNvSpPr/>
          <p:nvPr/>
        </p:nvSpPr>
        <p:spPr>
          <a:xfrm>
            <a:off x="1073703" y="2179886"/>
            <a:ext cx="1426306"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
        <p:nvSpPr>
          <p:cNvPr id="21" name="矩形: 圓角 20">
            <a:extLst>
              <a:ext uri="{FF2B5EF4-FFF2-40B4-BE49-F238E27FC236}">
                <a16:creationId xmlns="" xmlns:a16="http://schemas.microsoft.com/office/drawing/2014/main" id="{08D2F66F-C607-4E88-9613-27273AEF3CB6}"/>
              </a:ext>
            </a:extLst>
          </p:cNvPr>
          <p:cNvSpPr/>
          <p:nvPr/>
        </p:nvSpPr>
        <p:spPr>
          <a:xfrm>
            <a:off x="2746860" y="2948371"/>
            <a:ext cx="580000" cy="288000"/>
          </a:xfrm>
          <a:prstGeom prst="roundRect">
            <a:avLst>
              <a:gd name="adj" fmla="val 42441"/>
            </a:avLst>
          </a:prstGeom>
          <a:no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spTree>
    <p:extLst>
      <p:ext uri="{BB962C8B-B14F-4D97-AF65-F5344CB8AC3E}">
        <p14:creationId xmlns="" xmlns:p14="http://schemas.microsoft.com/office/powerpoint/2010/main" val="24502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19DA705B-4600-490F-A2FC-F3FBDEB731B6}"/>
              </a:ext>
            </a:extLst>
          </p:cNvPr>
          <p:cNvSpPr/>
          <p:nvPr/>
        </p:nvSpPr>
        <p:spPr>
          <a:xfrm>
            <a:off x="304909" y="284183"/>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5</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Find two other examples of </a:t>
            </a:r>
            <a:r>
              <a:rPr lang="en-US" altLang="zh-TW" sz="2000" i="1" dirty="0">
                <a:latin typeface="Calibri" panose="020F0502020204030204" pitchFamily="34" charset="0"/>
              </a:rPr>
              <a:t>as </a:t>
            </a:r>
            <a:r>
              <a:rPr lang="en-US" altLang="zh-TW" sz="2000" dirty="0">
                <a:latin typeface="Calibri" panose="020F0502020204030204" pitchFamily="34" charset="0"/>
              </a:rPr>
              <a:t>and </a:t>
            </a:r>
            <a:r>
              <a:rPr lang="en-US" altLang="zh-TW" sz="2000" i="1" dirty="0">
                <a:latin typeface="Calibri" panose="020F0502020204030204" pitchFamily="34" charset="0"/>
              </a:rPr>
              <a:t>like </a:t>
            </a:r>
            <a:r>
              <a:rPr lang="en-US" altLang="zh-TW" sz="2000" dirty="0">
                <a:latin typeface="Calibri" panose="020F0502020204030204" pitchFamily="34" charset="0"/>
              </a:rPr>
              <a:t>in the text.</a:t>
            </a:r>
            <a:r>
              <a:rPr lang="zh-TW" altLang="en-US" sz="2000" dirty="0">
                <a:latin typeface="Calibri" panose="020F0502020204030204" pitchFamily="34" charset="0"/>
              </a:rPr>
              <a:t> </a:t>
            </a:r>
            <a:r>
              <a:rPr lang="en-US" altLang="zh-TW" sz="2000" dirty="0">
                <a:latin typeface="Calibri" panose="020F0502020204030204" pitchFamily="34" charset="0"/>
              </a:rPr>
              <a:t>Match the examples with these meanings.</a:t>
            </a:r>
            <a:endParaRPr lang="zh-TW" altLang="en-US" sz="2000" dirty="0">
              <a:latin typeface="Calibri" panose="020F0502020204030204" pitchFamily="34" charset="0"/>
            </a:endParaRPr>
          </a:p>
        </p:txBody>
      </p:sp>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7e-p. 89</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 xmlns:a16="http://schemas.microsoft.com/office/drawing/2014/main" id="{A5E56244-0673-4317-A45D-FF8041ECA4A1}"/>
              </a:ext>
            </a:extLst>
          </p:cNvPr>
          <p:cNvSpPr/>
          <p:nvPr/>
        </p:nvSpPr>
        <p:spPr>
          <a:xfrm>
            <a:off x="295181" y="1912355"/>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6</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Complete the sentences with </a:t>
            </a:r>
            <a:r>
              <a:rPr lang="en-US" altLang="zh-TW" sz="2000" i="1" dirty="0">
                <a:latin typeface="Calibri" panose="020F0502020204030204" pitchFamily="34" charset="0"/>
              </a:rPr>
              <a:t>as </a:t>
            </a:r>
            <a:r>
              <a:rPr lang="en-US" altLang="zh-TW" sz="2000" dirty="0">
                <a:latin typeface="Calibri" panose="020F0502020204030204" pitchFamily="34" charset="0"/>
              </a:rPr>
              <a:t>and </a:t>
            </a:r>
            <a:r>
              <a:rPr lang="en-US" altLang="zh-TW" sz="2000" i="1" dirty="0">
                <a:latin typeface="Calibri" panose="020F0502020204030204" pitchFamily="34" charset="0"/>
              </a:rPr>
              <a:t>like.</a:t>
            </a:r>
            <a:endParaRPr lang="zh-TW" altLang="en-US" sz="2000" i="1" dirty="0">
              <a:latin typeface="Calibri" panose="020F0502020204030204" pitchFamily="34" charset="0"/>
            </a:endParaRPr>
          </a:p>
        </p:txBody>
      </p:sp>
      <p:sp>
        <p:nvSpPr>
          <p:cNvPr id="2" name="矩形 1">
            <a:extLst>
              <a:ext uri="{FF2B5EF4-FFF2-40B4-BE49-F238E27FC236}">
                <a16:creationId xmlns="" xmlns:a16="http://schemas.microsoft.com/office/drawing/2014/main" id="{65AB5F06-3F37-45BA-B086-C3427E95FA02}"/>
              </a:ext>
            </a:extLst>
          </p:cNvPr>
          <p:cNvSpPr/>
          <p:nvPr/>
        </p:nvSpPr>
        <p:spPr>
          <a:xfrm>
            <a:off x="685976" y="984132"/>
            <a:ext cx="8127520" cy="784830"/>
          </a:xfrm>
          <a:prstGeom prst="rect">
            <a:avLst/>
          </a:prstGeom>
        </p:spPr>
        <p:txBody>
          <a:bodyPr wrap="square">
            <a:spAutoFit/>
          </a:bodyPr>
          <a:lstStyle/>
          <a:p>
            <a:pPr marL="360363" indent="-360363">
              <a:spcBef>
                <a:spcPts val="600"/>
              </a:spcBef>
            </a:pPr>
            <a:r>
              <a:rPr lang="en-US" altLang="zh-TW" sz="2000" dirty="0">
                <a:latin typeface="Calibri" panose="020F0502020204030204" pitchFamily="34" charset="0"/>
              </a:rPr>
              <a:t>1 	because</a:t>
            </a:r>
          </a:p>
          <a:p>
            <a:pPr marL="360363" indent="-360363">
              <a:spcBef>
                <a:spcPts val="600"/>
              </a:spcBef>
            </a:pPr>
            <a:r>
              <a:rPr lang="en-US" altLang="zh-TW" sz="2000" dirty="0">
                <a:latin typeface="Calibri" panose="020F0502020204030204" pitchFamily="34" charset="0"/>
              </a:rPr>
              <a:t>2 	for example</a:t>
            </a:r>
            <a:endParaRPr lang="zh-TW" altLang="en-US" sz="2000" dirty="0">
              <a:latin typeface="Calibri" panose="020F0502020204030204" pitchFamily="34" charset="0"/>
            </a:endParaRPr>
          </a:p>
        </p:txBody>
      </p:sp>
      <p:sp>
        <p:nvSpPr>
          <p:cNvPr id="8" name="矩形 7">
            <a:extLst>
              <a:ext uri="{FF2B5EF4-FFF2-40B4-BE49-F238E27FC236}">
                <a16:creationId xmlns="" xmlns:a16="http://schemas.microsoft.com/office/drawing/2014/main" id="{EF22B241-C535-45C8-8EFE-C8376EAA23FB}"/>
              </a:ext>
            </a:extLst>
          </p:cNvPr>
          <p:cNvSpPr/>
          <p:nvPr/>
        </p:nvSpPr>
        <p:spPr>
          <a:xfrm>
            <a:off x="2163131" y="994947"/>
            <a:ext cx="6803466" cy="353943"/>
          </a:xfrm>
          <a:prstGeom prst="rect">
            <a:avLst/>
          </a:prstGeom>
        </p:spPr>
        <p:txBody>
          <a:bodyPr wrap="none">
            <a:spAutoFit/>
          </a:bodyPr>
          <a:lstStyle/>
          <a:p>
            <a:r>
              <a:rPr lang="en-US" altLang="zh-TW" sz="1700" dirty="0">
                <a:solidFill>
                  <a:srgbClr val="FF0066"/>
                </a:solidFill>
                <a:latin typeface="Segoe Print" panose="02000600000000000000" pitchFamily="2" charset="0"/>
              </a:rPr>
              <a:t>because: </a:t>
            </a:r>
            <a:r>
              <a:rPr lang="en-US" altLang="zh-TW" sz="1700" b="1" i="1" dirty="0">
                <a:solidFill>
                  <a:srgbClr val="FF0066"/>
                </a:solidFill>
                <a:latin typeface="Segoe Print" panose="02000600000000000000" pitchFamily="2" charset="0"/>
              </a:rPr>
              <a:t>As</a:t>
            </a:r>
            <a:r>
              <a:rPr lang="en-US" altLang="zh-TW" sz="1700" i="1" dirty="0">
                <a:solidFill>
                  <a:srgbClr val="FF0066"/>
                </a:solidFill>
                <a:latin typeface="Segoe Print" panose="02000600000000000000" pitchFamily="2" charset="0"/>
              </a:rPr>
              <a:t> there’s so much to do within walking distance</a:t>
            </a:r>
          </a:p>
        </p:txBody>
      </p:sp>
      <p:sp>
        <p:nvSpPr>
          <p:cNvPr id="10" name="矩形 9">
            <a:extLst>
              <a:ext uri="{FF2B5EF4-FFF2-40B4-BE49-F238E27FC236}">
                <a16:creationId xmlns="" xmlns:a16="http://schemas.microsoft.com/office/drawing/2014/main" id="{EF22B241-C535-45C8-8EFE-C8376EAA23FB}"/>
              </a:ext>
            </a:extLst>
          </p:cNvPr>
          <p:cNvSpPr/>
          <p:nvPr/>
        </p:nvSpPr>
        <p:spPr>
          <a:xfrm>
            <a:off x="2474415" y="1393781"/>
            <a:ext cx="6136616" cy="353943"/>
          </a:xfrm>
          <a:prstGeom prst="rect">
            <a:avLst/>
          </a:prstGeom>
        </p:spPr>
        <p:txBody>
          <a:bodyPr wrap="none">
            <a:spAutoFit/>
          </a:bodyPr>
          <a:lstStyle/>
          <a:p>
            <a:r>
              <a:rPr lang="en-US" altLang="zh-TW" sz="1700" dirty="0">
                <a:solidFill>
                  <a:srgbClr val="FF0066"/>
                </a:solidFill>
                <a:latin typeface="Segoe Print" panose="02000600000000000000" pitchFamily="2" charset="0"/>
              </a:rPr>
              <a:t>for example: </a:t>
            </a:r>
            <a:r>
              <a:rPr lang="en-US" altLang="zh-TW" sz="1700" i="1" dirty="0">
                <a:solidFill>
                  <a:srgbClr val="FF0066"/>
                </a:solidFill>
                <a:latin typeface="Segoe Print" panose="02000600000000000000" pitchFamily="2" charset="0"/>
              </a:rPr>
              <a:t>there are great parks (</a:t>
            </a:r>
            <a:r>
              <a:rPr lang="en-US" altLang="zh-TW" sz="1700" b="1" i="1" dirty="0">
                <a:solidFill>
                  <a:srgbClr val="FF0066"/>
                </a:solidFill>
                <a:latin typeface="Segoe Print" panose="02000600000000000000" pitchFamily="2" charset="0"/>
              </a:rPr>
              <a:t>like</a:t>
            </a:r>
            <a:r>
              <a:rPr lang="en-US" altLang="zh-TW" sz="1700" i="1" dirty="0">
                <a:solidFill>
                  <a:srgbClr val="FF0066"/>
                </a:solidFill>
                <a:latin typeface="Segoe Print" panose="02000600000000000000" pitchFamily="2" charset="0"/>
              </a:rPr>
              <a:t> Greenfields)</a:t>
            </a:r>
            <a:endParaRPr lang="zh-TW" altLang="en-US" sz="1700" i="1" dirty="0">
              <a:solidFill>
                <a:srgbClr val="FF0066"/>
              </a:solidFill>
              <a:latin typeface="Segoe Print" panose="02000600000000000000" pitchFamily="2" charset="0"/>
            </a:endParaRPr>
          </a:p>
        </p:txBody>
      </p:sp>
      <p:sp>
        <p:nvSpPr>
          <p:cNvPr id="12" name="矩形 11">
            <a:extLst>
              <a:ext uri="{FF2B5EF4-FFF2-40B4-BE49-F238E27FC236}">
                <a16:creationId xmlns="" xmlns:a16="http://schemas.microsoft.com/office/drawing/2014/main" id="{7EA9F9FF-A13A-4FA3-8433-34DD64DD5D8D}"/>
              </a:ext>
            </a:extLst>
          </p:cNvPr>
          <p:cNvSpPr/>
          <p:nvPr/>
        </p:nvSpPr>
        <p:spPr>
          <a:xfrm>
            <a:off x="643922" y="2405450"/>
            <a:ext cx="8130549" cy="3247043"/>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_____________________________</a:t>
            </a:r>
            <a:r>
              <a:rPr lang="zh-TW" altLang="en-US" sz="2000" dirty="0">
                <a:latin typeface="Calibri" panose="020F0502020204030204" pitchFamily="34" charset="0"/>
              </a:rPr>
              <a:t> </a:t>
            </a:r>
            <a:r>
              <a:rPr lang="en-US" altLang="zh-TW" sz="2000" dirty="0">
                <a:latin typeface="Calibri" panose="020F0502020204030204" pitchFamily="34" charset="0"/>
              </a:rPr>
              <a:t>a life-long resident of my town, I take</a:t>
            </a:r>
            <a:r>
              <a:rPr lang="zh-TW" altLang="en-US" sz="2000" dirty="0">
                <a:latin typeface="Calibri" panose="020F0502020204030204" pitchFamily="34" charset="0"/>
              </a:rPr>
              <a:t> </a:t>
            </a:r>
            <a:r>
              <a:rPr lang="en-US" altLang="zh-TW" sz="2000" dirty="0">
                <a:latin typeface="Calibri" panose="020F0502020204030204" pitchFamily="34" charset="0"/>
              </a:rPr>
              <a:t>pride in our community.</a:t>
            </a:r>
          </a:p>
          <a:p>
            <a:pPr marL="363538" indent="-363538">
              <a:spcBef>
                <a:spcPts val="600"/>
              </a:spcBef>
            </a:pPr>
            <a:r>
              <a:rPr lang="en-US" altLang="zh-TW" sz="2000" dirty="0">
                <a:latin typeface="Calibri" panose="020F0502020204030204" pitchFamily="34" charset="0"/>
              </a:rPr>
              <a:t>2 	I love modern shopping malls _____________________________</a:t>
            </a:r>
            <a:r>
              <a:rPr lang="zh-TW" altLang="en-US" sz="2000" dirty="0">
                <a:latin typeface="Calibri" panose="020F0502020204030204" pitchFamily="34" charset="0"/>
              </a:rPr>
              <a:t> </a:t>
            </a:r>
            <a:r>
              <a:rPr lang="en-US" altLang="zh-TW" sz="2000" dirty="0">
                <a:latin typeface="Calibri" panose="020F0502020204030204" pitchFamily="34" charset="0"/>
              </a:rPr>
              <a:t>this.</a:t>
            </a:r>
          </a:p>
          <a:p>
            <a:pPr marL="363538" indent="-363538">
              <a:spcBef>
                <a:spcPts val="600"/>
              </a:spcBef>
            </a:pPr>
            <a:r>
              <a:rPr lang="en-US" altLang="zh-TW" sz="2000" dirty="0">
                <a:latin typeface="Calibri" panose="020F0502020204030204" pitchFamily="34" charset="0"/>
              </a:rPr>
              <a:t>3 	It’s ideal _____________________________</a:t>
            </a:r>
            <a:r>
              <a:rPr lang="zh-TW" altLang="en-US" sz="2000" dirty="0">
                <a:latin typeface="Calibri" panose="020F0502020204030204" pitchFamily="34" charset="0"/>
              </a:rPr>
              <a:t> </a:t>
            </a:r>
            <a:r>
              <a:rPr lang="en-US" altLang="zh-TW" sz="2000" dirty="0">
                <a:latin typeface="Calibri" panose="020F0502020204030204" pitchFamily="34" charset="0"/>
              </a:rPr>
              <a:t>a holiday destination.</a:t>
            </a:r>
          </a:p>
          <a:p>
            <a:pPr marL="363538" indent="-363538">
              <a:spcBef>
                <a:spcPts val="600"/>
              </a:spcBef>
            </a:pPr>
            <a:r>
              <a:rPr lang="en-US" altLang="zh-TW" sz="2000" dirty="0">
                <a:latin typeface="Calibri" panose="020F0502020204030204" pitchFamily="34" charset="0"/>
              </a:rPr>
              <a:t>4 	Our public library is _____________________________</a:t>
            </a:r>
            <a:r>
              <a:rPr lang="zh-TW" altLang="en-US" sz="2000" dirty="0">
                <a:latin typeface="Calibri" panose="020F0502020204030204" pitchFamily="34" charset="0"/>
              </a:rPr>
              <a:t> </a:t>
            </a:r>
            <a:r>
              <a:rPr lang="en-US" altLang="zh-TW" sz="2000" dirty="0">
                <a:latin typeface="Calibri" panose="020F0502020204030204" pitchFamily="34" charset="0"/>
              </a:rPr>
              <a:t>a palace.</a:t>
            </a:r>
          </a:p>
          <a:p>
            <a:pPr marL="363538" indent="-363538">
              <a:spcBef>
                <a:spcPts val="600"/>
              </a:spcBef>
            </a:pPr>
            <a:r>
              <a:rPr lang="en-US" altLang="zh-TW" sz="2000" dirty="0">
                <a:latin typeface="Calibri" panose="020F0502020204030204" pitchFamily="34" charset="0"/>
              </a:rPr>
              <a:t>5 	 _____________________________</a:t>
            </a:r>
            <a:r>
              <a:rPr lang="zh-TW" altLang="en-US" sz="2000" dirty="0">
                <a:latin typeface="Calibri" panose="020F0502020204030204" pitchFamily="34" charset="0"/>
              </a:rPr>
              <a:t> </a:t>
            </a:r>
            <a:r>
              <a:rPr lang="en-US" altLang="zh-TW" sz="2000" dirty="0">
                <a:latin typeface="Calibri" panose="020F0502020204030204" pitchFamily="34" charset="0"/>
              </a:rPr>
              <a:t>all good cafés, the one in my village</a:t>
            </a:r>
            <a:r>
              <a:rPr lang="zh-TW" altLang="en-US" sz="2000" dirty="0">
                <a:latin typeface="Calibri" panose="020F0502020204030204" pitchFamily="34" charset="0"/>
              </a:rPr>
              <a:t> </a:t>
            </a:r>
            <a:r>
              <a:rPr lang="en-US" altLang="zh-TW" sz="2000" dirty="0">
                <a:latin typeface="Calibri" panose="020F0502020204030204" pitchFamily="34" charset="0"/>
              </a:rPr>
              <a:t>has a great atmosphere.</a:t>
            </a:r>
          </a:p>
          <a:p>
            <a:pPr marL="363538" indent="-363538">
              <a:spcBef>
                <a:spcPts val="600"/>
              </a:spcBef>
            </a:pPr>
            <a:r>
              <a:rPr lang="en-US" altLang="zh-TW" sz="2000" dirty="0">
                <a:latin typeface="Calibri" panose="020F0502020204030204" pitchFamily="34" charset="0"/>
              </a:rPr>
              <a:t>6 	The old buildings _____________________________, the town hall,</a:t>
            </a:r>
            <a:r>
              <a:rPr lang="zh-TW" altLang="en-US" sz="2000" dirty="0">
                <a:latin typeface="Calibri" panose="020F0502020204030204" pitchFamily="34" charset="0"/>
              </a:rPr>
              <a:t> </a:t>
            </a:r>
            <a:r>
              <a:rPr lang="en-US" altLang="zh-TW" sz="2000" dirty="0">
                <a:latin typeface="Calibri" panose="020F0502020204030204" pitchFamily="34" charset="0"/>
              </a:rPr>
              <a:t>are beautiful.</a:t>
            </a:r>
            <a:endParaRPr lang="zh-TW" altLang="en-US" sz="2000" dirty="0">
              <a:latin typeface="Calibri" panose="020F0502020204030204" pitchFamily="34" charset="0"/>
            </a:endParaRPr>
          </a:p>
        </p:txBody>
      </p:sp>
      <p:sp>
        <p:nvSpPr>
          <p:cNvPr id="14" name="矩形 13">
            <a:extLst>
              <a:ext uri="{FF2B5EF4-FFF2-40B4-BE49-F238E27FC236}">
                <a16:creationId xmlns="" xmlns:a16="http://schemas.microsoft.com/office/drawing/2014/main" id="{EF22B241-C535-45C8-8EFE-C8376EAA23FB}"/>
              </a:ext>
            </a:extLst>
          </p:cNvPr>
          <p:cNvSpPr/>
          <p:nvPr/>
        </p:nvSpPr>
        <p:spPr>
          <a:xfrm>
            <a:off x="1126346" y="2454096"/>
            <a:ext cx="3539752" cy="369332"/>
          </a:xfrm>
          <a:prstGeom prst="rect">
            <a:avLst/>
          </a:prstGeom>
        </p:spPr>
        <p:txBody>
          <a:bodyPr wrap="none">
            <a:spAutoFit/>
          </a:bodyPr>
          <a:lstStyle/>
          <a:p>
            <a:r>
              <a:rPr lang="en-US" altLang="zh-TW" b="1" dirty="0">
                <a:solidFill>
                  <a:srgbClr val="FF0066"/>
                </a:solidFill>
                <a:latin typeface="Segoe Print" panose="02000600000000000000" pitchFamily="2" charset="0"/>
              </a:rPr>
              <a:t>As (having a job, role or use)</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 xmlns:a16="http://schemas.microsoft.com/office/drawing/2014/main" id="{EF22B241-C535-45C8-8EFE-C8376EAA23FB}"/>
              </a:ext>
            </a:extLst>
          </p:cNvPr>
          <p:cNvSpPr/>
          <p:nvPr/>
        </p:nvSpPr>
        <p:spPr>
          <a:xfrm>
            <a:off x="5007683" y="3105849"/>
            <a:ext cx="2076209" cy="369332"/>
          </a:xfrm>
          <a:prstGeom prst="rect">
            <a:avLst/>
          </a:prstGeom>
        </p:spPr>
        <p:txBody>
          <a:bodyPr wrap="none">
            <a:spAutoFit/>
          </a:bodyPr>
          <a:lstStyle/>
          <a:p>
            <a:r>
              <a:rPr lang="en-US" altLang="zh-TW" b="1" dirty="0">
                <a:solidFill>
                  <a:srgbClr val="FF0066"/>
                </a:solidFill>
                <a:latin typeface="Segoe Print" panose="02000600000000000000" pitchFamily="2" charset="0"/>
              </a:rPr>
              <a:t>like (‘similar to’)</a:t>
            </a:r>
            <a:endParaRPr lang="zh-TW" altLang="en-US" b="1" dirty="0">
              <a:solidFill>
                <a:srgbClr val="FF0066"/>
              </a:solidFill>
              <a:latin typeface="Segoe Print" panose="02000600000000000000" pitchFamily="2" charset="0"/>
            </a:endParaRPr>
          </a:p>
        </p:txBody>
      </p:sp>
      <p:sp>
        <p:nvSpPr>
          <p:cNvPr id="18" name="矩形 17">
            <a:extLst>
              <a:ext uri="{FF2B5EF4-FFF2-40B4-BE49-F238E27FC236}">
                <a16:creationId xmlns="" xmlns:a16="http://schemas.microsoft.com/office/drawing/2014/main" id="{EF22B241-C535-45C8-8EFE-C8376EAA23FB}"/>
              </a:ext>
            </a:extLst>
          </p:cNvPr>
          <p:cNvSpPr/>
          <p:nvPr/>
        </p:nvSpPr>
        <p:spPr>
          <a:xfrm>
            <a:off x="2118568" y="3504684"/>
            <a:ext cx="3494867" cy="369332"/>
          </a:xfrm>
          <a:prstGeom prst="rect">
            <a:avLst/>
          </a:prstGeom>
        </p:spPr>
        <p:txBody>
          <a:bodyPr wrap="none">
            <a:spAutoFit/>
          </a:bodyPr>
          <a:lstStyle/>
          <a:p>
            <a:r>
              <a:rPr lang="en-US" altLang="zh-TW" b="1" dirty="0">
                <a:solidFill>
                  <a:srgbClr val="FF0066"/>
                </a:solidFill>
                <a:latin typeface="Segoe Print" panose="02000600000000000000" pitchFamily="2" charset="0"/>
              </a:rPr>
              <a:t>as (having a job, role or use)</a:t>
            </a:r>
            <a:endParaRPr lang="zh-TW" altLang="en-US" b="1" dirty="0">
              <a:solidFill>
                <a:srgbClr val="FF0066"/>
              </a:solidFill>
              <a:latin typeface="Segoe Print" panose="02000600000000000000" pitchFamily="2" charset="0"/>
            </a:endParaRPr>
          </a:p>
        </p:txBody>
      </p:sp>
      <p:sp>
        <p:nvSpPr>
          <p:cNvPr id="19" name="矩形 18">
            <a:extLst>
              <a:ext uri="{FF2B5EF4-FFF2-40B4-BE49-F238E27FC236}">
                <a16:creationId xmlns="" xmlns:a16="http://schemas.microsoft.com/office/drawing/2014/main" id="{EF22B241-C535-45C8-8EFE-C8376EAA23FB}"/>
              </a:ext>
            </a:extLst>
          </p:cNvPr>
          <p:cNvSpPr/>
          <p:nvPr/>
        </p:nvSpPr>
        <p:spPr>
          <a:xfrm>
            <a:off x="3923837" y="3893789"/>
            <a:ext cx="2076209" cy="369332"/>
          </a:xfrm>
          <a:prstGeom prst="rect">
            <a:avLst/>
          </a:prstGeom>
        </p:spPr>
        <p:txBody>
          <a:bodyPr wrap="none">
            <a:spAutoFit/>
          </a:bodyPr>
          <a:lstStyle/>
          <a:p>
            <a:r>
              <a:rPr lang="en-US" altLang="zh-TW" b="1" dirty="0">
                <a:solidFill>
                  <a:srgbClr val="FF0066"/>
                </a:solidFill>
                <a:latin typeface="Segoe Print" panose="02000600000000000000" pitchFamily="2" charset="0"/>
              </a:rPr>
              <a:t>like (‘similar to’)</a:t>
            </a:r>
            <a:endParaRPr lang="zh-TW" altLang="en-US" b="1" dirty="0">
              <a:solidFill>
                <a:srgbClr val="FF0066"/>
              </a:solidFill>
              <a:latin typeface="Segoe Print" panose="02000600000000000000" pitchFamily="2" charset="0"/>
            </a:endParaRPr>
          </a:p>
        </p:txBody>
      </p:sp>
      <p:sp>
        <p:nvSpPr>
          <p:cNvPr id="20" name="矩形 19">
            <a:extLst>
              <a:ext uri="{FF2B5EF4-FFF2-40B4-BE49-F238E27FC236}">
                <a16:creationId xmlns="" xmlns:a16="http://schemas.microsoft.com/office/drawing/2014/main" id="{EF22B241-C535-45C8-8EFE-C8376EAA23FB}"/>
              </a:ext>
            </a:extLst>
          </p:cNvPr>
          <p:cNvSpPr/>
          <p:nvPr/>
        </p:nvSpPr>
        <p:spPr>
          <a:xfrm>
            <a:off x="1978304" y="4263442"/>
            <a:ext cx="2154757" cy="369332"/>
          </a:xfrm>
          <a:prstGeom prst="rect">
            <a:avLst/>
          </a:prstGeom>
        </p:spPr>
        <p:txBody>
          <a:bodyPr wrap="none">
            <a:spAutoFit/>
          </a:bodyPr>
          <a:lstStyle/>
          <a:p>
            <a:r>
              <a:rPr lang="en-US" altLang="zh-TW" b="1" dirty="0">
                <a:solidFill>
                  <a:srgbClr val="FF0066"/>
                </a:solidFill>
                <a:latin typeface="Segoe Print" panose="02000600000000000000" pitchFamily="2" charset="0"/>
              </a:rPr>
              <a:t>Like (‘similar to’)</a:t>
            </a:r>
            <a:endParaRPr lang="zh-TW" altLang="en-US" b="1" dirty="0">
              <a:solidFill>
                <a:srgbClr val="FF0066"/>
              </a:solidFill>
              <a:latin typeface="Segoe Print" panose="02000600000000000000" pitchFamily="2" charset="0"/>
            </a:endParaRPr>
          </a:p>
        </p:txBody>
      </p:sp>
      <p:sp>
        <p:nvSpPr>
          <p:cNvPr id="21" name="矩形 20">
            <a:extLst>
              <a:ext uri="{FF2B5EF4-FFF2-40B4-BE49-F238E27FC236}">
                <a16:creationId xmlns="" xmlns:a16="http://schemas.microsoft.com/office/drawing/2014/main" id="{EF22B241-C535-45C8-8EFE-C8376EAA23FB}"/>
              </a:ext>
            </a:extLst>
          </p:cNvPr>
          <p:cNvSpPr/>
          <p:nvPr/>
        </p:nvSpPr>
        <p:spPr>
          <a:xfrm>
            <a:off x="3519351" y="4954104"/>
            <a:ext cx="2337499" cy="369332"/>
          </a:xfrm>
          <a:prstGeom prst="rect">
            <a:avLst/>
          </a:prstGeom>
        </p:spPr>
        <p:txBody>
          <a:bodyPr wrap="none">
            <a:spAutoFit/>
          </a:bodyPr>
          <a:lstStyle/>
          <a:p>
            <a:r>
              <a:rPr lang="en-US" altLang="zh-TW" b="1" dirty="0">
                <a:solidFill>
                  <a:srgbClr val="FF0066"/>
                </a:solidFill>
                <a:latin typeface="Segoe Print" panose="02000600000000000000" pitchFamily="2" charset="0"/>
              </a:rPr>
              <a:t>like (‘for example’)</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181868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5" grpId="0"/>
      <p:bldP spid="18"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19DA705B-4600-490F-A2FC-F3FBDEB731B6}"/>
              </a:ext>
            </a:extLst>
          </p:cNvPr>
          <p:cNvSpPr/>
          <p:nvPr/>
        </p:nvSpPr>
        <p:spPr>
          <a:xfrm>
            <a:off x="304909" y="284183"/>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7</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You are going to write a description of your own</a:t>
            </a:r>
            <a:r>
              <a:rPr lang="zh-TW" altLang="en-US" sz="2000" dirty="0">
                <a:latin typeface="Calibri" panose="020F0502020204030204" pitchFamily="34" charset="0"/>
              </a:rPr>
              <a:t> </a:t>
            </a:r>
            <a:r>
              <a:rPr lang="en-US" altLang="zh-TW" sz="2000" dirty="0" err="1">
                <a:latin typeface="Calibri" panose="020F0502020204030204" pitchFamily="34" charset="0"/>
              </a:rPr>
              <a:t>neighbourhood</a:t>
            </a:r>
            <a:r>
              <a:rPr lang="en-US" altLang="zh-TW" sz="2000" dirty="0">
                <a:latin typeface="Calibri" panose="020F0502020204030204" pitchFamily="34" charset="0"/>
              </a:rPr>
              <a:t>. Make notes using the headings in</a:t>
            </a:r>
            <a:r>
              <a:rPr lang="zh-TW" altLang="en-US" sz="2000" dirty="0">
                <a:latin typeface="Calibri" panose="020F0502020204030204" pitchFamily="34" charset="0"/>
              </a:rPr>
              <a:t> </a:t>
            </a:r>
            <a:r>
              <a:rPr lang="en-US" altLang="zh-TW" sz="2000" dirty="0">
                <a:latin typeface="Calibri" panose="020F0502020204030204" pitchFamily="34" charset="0"/>
              </a:rPr>
              <a:t>Exercise 3a. Use these words or your own ideas.</a:t>
            </a:r>
            <a:endParaRPr lang="zh-TW" altLang="en-US" sz="2000" dirty="0">
              <a:latin typeface="Calibri" panose="020F0502020204030204" pitchFamily="34" charset="0"/>
            </a:endParaRPr>
          </a:p>
        </p:txBody>
      </p:sp>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7e-p. 89</a:t>
            </a:r>
            <a:endParaRPr lang="zh-TW" altLang="en-US" sz="1200" b="1" dirty="0">
              <a:solidFill>
                <a:schemeClr val="tx1">
                  <a:lumMod val="50000"/>
                  <a:lumOff val="50000"/>
                </a:schemeClr>
              </a:solidFill>
              <a:latin typeface="Calibri" panose="020F0502020204030204" pitchFamily="34" charset="0"/>
            </a:endParaRPr>
          </a:p>
        </p:txBody>
      </p:sp>
      <p:sp>
        <p:nvSpPr>
          <p:cNvPr id="17" name="矩形 16">
            <a:extLst>
              <a:ext uri="{FF2B5EF4-FFF2-40B4-BE49-F238E27FC236}">
                <a16:creationId xmlns="" xmlns:a16="http://schemas.microsoft.com/office/drawing/2014/main" id="{A5E56244-0673-4317-A45D-FF8041ECA4A1}"/>
              </a:ext>
            </a:extLst>
          </p:cNvPr>
          <p:cNvSpPr/>
          <p:nvPr/>
        </p:nvSpPr>
        <p:spPr>
          <a:xfrm>
            <a:off x="295181" y="2169265"/>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8</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Decide on the order of the paragraphs in your</a:t>
            </a:r>
            <a:r>
              <a:rPr lang="zh-TW" altLang="en-US" sz="2000" dirty="0">
                <a:latin typeface="Calibri" panose="020F0502020204030204" pitchFamily="34" charset="0"/>
              </a:rPr>
              <a:t> </a:t>
            </a:r>
            <a:r>
              <a:rPr lang="en-US" altLang="zh-TW" sz="2000" dirty="0">
                <a:latin typeface="Calibri" panose="020F0502020204030204" pitchFamily="34" charset="0"/>
              </a:rPr>
              <a:t>description. Then write about 150–200 words.</a:t>
            </a:r>
            <a:endParaRPr lang="zh-TW" altLang="en-US" sz="2000" dirty="0">
              <a:latin typeface="Calibri" panose="020F0502020204030204" pitchFamily="34" charset="0"/>
            </a:endParaRPr>
          </a:p>
        </p:txBody>
      </p:sp>
      <p:pic>
        <p:nvPicPr>
          <p:cNvPr id="13314" name="Picture 2"/>
          <p:cNvPicPr>
            <a:picLocks noChangeAspect="1" noChangeArrowheads="1"/>
          </p:cNvPicPr>
          <p:nvPr/>
        </p:nvPicPr>
        <p:blipFill>
          <a:blip r:embed="rId2" cstate="print"/>
          <a:srcRect/>
          <a:stretch>
            <a:fillRect/>
          </a:stretch>
        </p:blipFill>
        <p:spPr bwMode="auto">
          <a:xfrm>
            <a:off x="738027" y="1039830"/>
            <a:ext cx="4842158" cy="845919"/>
          </a:xfrm>
          <a:prstGeom prst="rect">
            <a:avLst/>
          </a:prstGeom>
          <a:noFill/>
          <a:ln w="9525">
            <a:noFill/>
            <a:miter lim="800000"/>
            <a:headEnd/>
            <a:tailEnd/>
          </a:ln>
        </p:spPr>
      </p:pic>
      <p:sp>
        <p:nvSpPr>
          <p:cNvPr id="22" name="矩形 21">
            <a:extLst>
              <a:ext uri="{FF2B5EF4-FFF2-40B4-BE49-F238E27FC236}">
                <a16:creationId xmlns="" xmlns:a16="http://schemas.microsoft.com/office/drawing/2014/main" id="{60885D0D-3F33-437E-B1C7-F3E790C6505D}"/>
              </a:ext>
            </a:extLst>
          </p:cNvPr>
          <p:cNvSpPr/>
          <p:nvPr/>
        </p:nvSpPr>
        <p:spPr>
          <a:xfrm>
            <a:off x="304908" y="3020742"/>
            <a:ext cx="8489133"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9</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t> </a:t>
            </a:r>
            <a:r>
              <a:rPr lang="en-US" altLang="zh-TW" sz="2000" dirty="0">
                <a:latin typeface="Calibri" panose="020F0502020204030204" pitchFamily="34" charset="0"/>
              </a:rPr>
              <a:t>Use these questions to check your description.</a:t>
            </a:r>
            <a:endParaRPr lang="zh-TW" altLang="en-US" sz="2000" dirty="0">
              <a:latin typeface="Calibri" panose="020F0502020204030204" pitchFamily="34" charset="0"/>
            </a:endParaRPr>
          </a:p>
        </p:txBody>
      </p:sp>
      <p:sp>
        <p:nvSpPr>
          <p:cNvPr id="23" name="矩形 22">
            <a:extLst>
              <a:ext uri="{FF2B5EF4-FFF2-40B4-BE49-F238E27FC236}">
                <a16:creationId xmlns="" xmlns:a16="http://schemas.microsoft.com/office/drawing/2014/main" id="{65AB5F06-3F37-45BA-B086-C3427E95FA02}"/>
              </a:ext>
            </a:extLst>
          </p:cNvPr>
          <p:cNvSpPr/>
          <p:nvPr/>
        </p:nvSpPr>
        <p:spPr>
          <a:xfrm>
            <a:off x="656793" y="3505842"/>
            <a:ext cx="8127520" cy="1477328"/>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 	Are your ideas clearly organized into</a:t>
            </a:r>
            <a:r>
              <a:rPr lang="zh-TW" altLang="en-US" sz="2000" dirty="0">
                <a:latin typeface="Calibri" panose="020F0502020204030204" pitchFamily="34" charset="0"/>
              </a:rPr>
              <a:t> </a:t>
            </a:r>
            <a:r>
              <a:rPr lang="en-US" altLang="zh-TW" sz="2000" dirty="0">
                <a:latin typeface="Calibri" panose="020F0502020204030204" pitchFamily="34" charset="0"/>
              </a:rPr>
              <a:t>paragraphs?</a:t>
            </a:r>
          </a:p>
          <a:p>
            <a:pPr marL="363538" indent="-363538">
              <a:spcBef>
                <a:spcPts val="600"/>
              </a:spcBef>
            </a:pPr>
            <a:r>
              <a:rPr lang="en-US" altLang="zh-TW" sz="2000" dirty="0">
                <a:latin typeface="Calibri" panose="020F0502020204030204" pitchFamily="34" charset="0"/>
              </a:rPr>
              <a:t>• 	If you’ve included </a:t>
            </a:r>
            <a:r>
              <a:rPr lang="en-US" altLang="zh-TW" sz="2000" i="1" dirty="0">
                <a:latin typeface="Calibri" panose="020F0502020204030204" pitchFamily="34" charset="0"/>
              </a:rPr>
              <a:t>as</a:t>
            </a:r>
            <a:r>
              <a:rPr lang="en-US" altLang="zh-TW" sz="2000" dirty="0">
                <a:latin typeface="Calibri" panose="020F0502020204030204" pitchFamily="34" charset="0"/>
              </a:rPr>
              <a:t> or </a:t>
            </a:r>
            <a:r>
              <a:rPr lang="en-US" altLang="zh-TW" sz="2000" i="1" dirty="0">
                <a:latin typeface="Calibri" panose="020F0502020204030204" pitchFamily="34" charset="0"/>
              </a:rPr>
              <a:t>like,</a:t>
            </a:r>
            <a:r>
              <a:rPr lang="en-US" altLang="zh-TW" sz="2000" dirty="0">
                <a:latin typeface="Calibri" panose="020F0502020204030204" pitchFamily="34" charset="0"/>
              </a:rPr>
              <a:t> have you used</a:t>
            </a:r>
            <a:r>
              <a:rPr lang="zh-TW" altLang="en-US" sz="2000" dirty="0">
                <a:latin typeface="Calibri" panose="020F0502020204030204" pitchFamily="34" charset="0"/>
              </a:rPr>
              <a:t> </a:t>
            </a:r>
            <a:r>
              <a:rPr lang="en-US" altLang="zh-TW" sz="2000" dirty="0">
                <a:latin typeface="Calibri" panose="020F0502020204030204" pitchFamily="34" charset="0"/>
              </a:rPr>
              <a:t>them correctly?</a:t>
            </a:r>
          </a:p>
          <a:p>
            <a:pPr marL="363538" indent="-363538">
              <a:spcBef>
                <a:spcPts val="600"/>
              </a:spcBef>
            </a:pPr>
            <a:r>
              <a:rPr lang="en-US" altLang="zh-TW" sz="2000" dirty="0">
                <a:latin typeface="Calibri" panose="020F0502020204030204" pitchFamily="34" charset="0"/>
              </a:rPr>
              <a:t>• 	Does your description give the reader a clear</a:t>
            </a:r>
            <a:r>
              <a:rPr lang="zh-TW" altLang="en-US" sz="2000" dirty="0">
                <a:latin typeface="Calibri" panose="020F0502020204030204" pitchFamily="34" charset="0"/>
              </a:rPr>
              <a:t> </a:t>
            </a:r>
            <a:r>
              <a:rPr lang="en-US" altLang="zh-TW" sz="2000" dirty="0">
                <a:latin typeface="Calibri" panose="020F0502020204030204" pitchFamily="34" charset="0"/>
              </a:rPr>
              <a:t>picture of your </a:t>
            </a:r>
            <a:r>
              <a:rPr lang="en-US" altLang="zh-TW" sz="2000" dirty="0" err="1">
                <a:latin typeface="Calibri" panose="020F0502020204030204" pitchFamily="34" charset="0"/>
              </a:rPr>
              <a:t>neighbourhood</a:t>
            </a:r>
            <a:r>
              <a:rPr lang="en-US" altLang="zh-TW" sz="2000" dirty="0">
                <a:latin typeface="Calibri" panose="020F0502020204030204" pitchFamily="34" charset="0"/>
              </a:rPr>
              <a:t>?</a:t>
            </a:r>
            <a:endParaRPr lang="zh-TW" altLang="en-US" sz="2000" dirty="0">
              <a:latin typeface="Calibri" panose="020F0502020204030204" pitchFamily="34" charset="0"/>
            </a:endParaRPr>
          </a:p>
        </p:txBody>
      </p:sp>
      <p:sp>
        <p:nvSpPr>
          <p:cNvPr id="24" name="矩形 23">
            <a:extLst>
              <a:ext uri="{FF2B5EF4-FFF2-40B4-BE49-F238E27FC236}">
                <a16:creationId xmlns="" xmlns:a16="http://schemas.microsoft.com/office/drawing/2014/main" id="{254F8CF1-C768-4165-B7F9-10E3ED68027D}"/>
              </a:ext>
            </a:extLst>
          </p:cNvPr>
          <p:cNvSpPr/>
          <p:nvPr/>
        </p:nvSpPr>
        <p:spPr>
          <a:xfrm>
            <a:off x="285453" y="5163208"/>
            <a:ext cx="8577834"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10 </a:t>
            </a:r>
            <a:r>
              <a:rPr lang="en-US" altLang="zh-TW" sz="2000" b="1" dirty="0">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Read a description a classmate has written about</a:t>
            </a:r>
            <a:r>
              <a:rPr lang="zh-TW" altLang="en-US" sz="2000" dirty="0">
                <a:latin typeface="Calibri" panose="020F0502020204030204" pitchFamily="34" charset="0"/>
              </a:rPr>
              <a:t> </a:t>
            </a:r>
            <a:r>
              <a:rPr lang="en-US" altLang="zh-TW" sz="2000" dirty="0">
                <a:latin typeface="Calibri" panose="020F0502020204030204" pitchFamily="34" charset="0"/>
              </a:rPr>
              <a:t>their </a:t>
            </a:r>
            <a:r>
              <a:rPr lang="en-US" altLang="zh-TW" sz="2000" dirty="0" err="1">
                <a:latin typeface="Calibri" panose="020F0502020204030204" pitchFamily="34" charset="0"/>
              </a:rPr>
              <a:t>neighbourhood</a:t>
            </a:r>
            <a:r>
              <a:rPr lang="en-US" altLang="zh-TW" sz="2000" dirty="0">
                <a:latin typeface="Calibri" panose="020F0502020204030204" pitchFamily="34" charset="0"/>
              </a:rPr>
              <a:t>. Would you like to move</a:t>
            </a:r>
            <a:r>
              <a:rPr lang="zh-TW" altLang="en-US" sz="2000" dirty="0">
                <a:latin typeface="Calibri" panose="020F0502020204030204" pitchFamily="34" charset="0"/>
              </a:rPr>
              <a:t> </a:t>
            </a:r>
            <a:r>
              <a:rPr lang="en-US" altLang="zh-TW" sz="2000" dirty="0">
                <a:latin typeface="Calibri" panose="020F0502020204030204" pitchFamily="34" charset="0"/>
              </a:rPr>
              <a:t>there or not? Give your reasons.</a:t>
            </a:r>
            <a:endParaRPr lang="zh-TW" altLang="en-US" sz="2000" dirty="0">
              <a:latin typeface="Calibri" panose="020F0502020204030204" pitchFamily="34" charset="0"/>
            </a:endParaRPr>
          </a:p>
        </p:txBody>
      </p:sp>
    </p:spTree>
    <p:extLst>
      <p:ext uri="{BB962C8B-B14F-4D97-AF65-F5344CB8AC3E}">
        <p14:creationId xmlns="" xmlns:p14="http://schemas.microsoft.com/office/powerpoint/2010/main" val="181868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EE4814D-5E79-484F-962A-76A03E7C7122}"/>
              </a:ext>
            </a:extLst>
          </p:cNvPr>
          <p:cNvSpPr/>
          <p:nvPr/>
        </p:nvSpPr>
        <p:spPr>
          <a:xfrm>
            <a:off x="879726" y="71931"/>
            <a:ext cx="7696200" cy="923330"/>
          </a:xfrm>
          <a:prstGeom prst="rect">
            <a:avLst/>
          </a:prstGeom>
        </p:spPr>
        <p:txBody>
          <a:bodyPr wrap="square">
            <a:spAutoFit/>
          </a:bodyPr>
          <a:lstStyle/>
          <a:p>
            <a:pPr marL="804863" indent="-804863"/>
            <a:r>
              <a:rPr lang="en-US" altLang="zh-TW" sz="5200" b="1" dirty="0">
                <a:solidFill>
                  <a:srgbClr val="E60000"/>
                </a:solidFill>
                <a:latin typeface="Calibri" panose="020F0502020204030204" pitchFamily="34" charset="0"/>
                <a:cs typeface="Calibri" panose="020F0502020204030204" pitchFamily="34" charset="0"/>
              </a:rPr>
              <a:t>7f</a:t>
            </a:r>
            <a:r>
              <a:rPr lang="en-US" altLang="zh-TW" sz="5200" b="1" dirty="0">
                <a:solidFill>
                  <a:srgbClr val="FF0000"/>
                </a:solidFill>
                <a:latin typeface="Calibri" panose="020F0502020204030204" pitchFamily="34" charset="0"/>
                <a:cs typeface="Calibri" panose="020F0502020204030204" pitchFamily="34" charset="0"/>
              </a:rPr>
              <a:t> </a:t>
            </a:r>
            <a:r>
              <a:rPr lang="en-US" altLang="zh-TW" sz="5200" dirty="0">
                <a:latin typeface="Calibri" panose="020F0502020204030204" pitchFamily="34" charset="0"/>
                <a:cs typeface="Calibri" panose="020F0502020204030204" pitchFamily="34" charset="0"/>
              </a:rPr>
              <a:t>The town with no </a:t>
            </a:r>
            <a:r>
              <a:rPr lang="en-US" altLang="zh-TW" sz="5200" dirty="0" err="1">
                <a:latin typeface="Calibri" panose="020F0502020204030204" pitchFamily="34" charset="0"/>
                <a:cs typeface="Calibri" panose="020F0502020204030204" pitchFamily="34" charset="0"/>
              </a:rPr>
              <a:t>wi-fi</a:t>
            </a:r>
            <a:endParaRPr lang="zh-TW" altLang="en-US" sz="5200" dirty="0">
              <a:latin typeface="Calibri" panose="020F0502020204030204" pitchFamily="34" charset="0"/>
              <a:cs typeface="Calibri" panose="020F0502020204030204" pitchFamily="34" charset="0"/>
            </a:endParaRPr>
          </a:p>
        </p:txBody>
      </p:sp>
      <p:sp>
        <p:nvSpPr>
          <p:cNvPr id="16" name="文字方塊 15">
            <a:extLst>
              <a:ext uri="{FF2B5EF4-FFF2-40B4-BE49-F238E27FC236}">
                <a16:creationId xmlns="" xmlns:a16="http://schemas.microsoft.com/office/drawing/2014/main" id="{69F52AE0-B846-4ACC-BC65-A2A6E1D42AC2}"/>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pic>
        <p:nvPicPr>
          <p:cNvPr id="3" name="圖片 2">
            <a:extLst>
              <a:ext uri="{FF2B5EF4-FFF2-40B4-BE49-F238E27FC236}">
                <a16:creationId xmlns="" xmlns:a16="http://schemas.microsoft.com/office/drawing/2014/main" id="{CA5C8DD8-FACF-4B86-AA67-37D3AABB9C87}"/>
              </a:ext>
            </a:extLst>
          </p:cNvPr>
          <p:cNvPicPr>
            <a:picLocks noChangeAspect="1"/>
          </p:cNvPicPr>
          <p:nvPr/>
        </p:nvPicPr>
        <p:blipFill rotWithShape="1">
          <a:blip r:embed="rId2" cstate="print"/>
          <a:srcRect t="12581"/>
          <a:stretch/>
        </p:blipFill>
        <p:spPr>
          <a:xfrm>
            <a:off x="0" y="4197"/>
            <a:ext cx="766696" cy="992167"/>
          </a:xfrm>
          <a:prstGeom prst="rect">
            <a:avLst/>
          </a:prstGeom>
        </p:spPr>
      </p:pic>
      <p:sp>
        <p:nvSpPr>
          <p:cNvPr id="12" name="矩形 11">
            <a:extLst>
              <a:ext uri="{FF2B5EF4-FFF2-40B4-BE49-F238E27FC236}">
                <a16:creationId xmlns="" xmlns:a16="http://schemas.microsoft.com/office/drawing/2014/main" id="{DB5000BD-7E2A-4473-B852-A99B1209318E}"/>
              </a:ext>
            </a:extLst>
          </p:cNvPr>
          <p:cNvSpPr/>
          <p:nvPr/>
        </p:nvSpPr>
        <p:spPr>
          <a:xfrm>
            <a:off x="327084" y="1776184"/>
            <a:ext cx="4537993" cy="163121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1</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latin typeface="Calibri" panose="020F0502020204030204" pitchFamily="34" charset="0"/>
              </a:rPr>
              <a:t>You’re going to watch a video about a town in the</a:t>
            </a:r>
            <a:r>
              <a:rPr lang="zh-TW" altLang="en-US" sz="2000" dirty="0">
                <a:latin typeface="Calibri" panose="020F0502020204030204" pitchFamily="34" charset="0"/>
              </a:rPr>
              <a:t> </a:t>
            </a:r>
            <a:r>
              <a:rPr lang="en-US" altLang="zh-TW" sz="2000" dirty="0">
                <a:latin typeface="Calibri" panose="020F0502020204030204" pitchFamily="34" charset="0"/>
              </a:rPr>
              <a:t>USA that has no </a:t>
            </a:r>
            <a:r>
              <a:rPr lang="en-US" altLang="zh-TW" sz="2000" dirty="0" err="1">
                <a:latin typeface="Calibri" panose="020F0502020204030204" pitchFamily="34" charset="0"/>
              </a:rPr>
              <a:t>wi-fi</a:t>
            </a:r>
            <a:r>
              <a:rPr lang="en-US" altLang="zh-TW" sz="2000" dirty="0">
                <a:latin typeface="Calibri" panose="020F0502020204030204" pitchFamily="34" charset="0"/>
              </a:rPr>
              <a:t> or mobile phones. What would</a:t>
            </a:r>
            <a:r>
              <a:rPr lang="zh-TW" altLang="en-US" sz="2000" dirty="0">
                <a:latin typeface="Calibri" panose="020F0502020204030204" pitchFamily="34" charset="0"/>
              </a:rPr>
              <a:t> </a:t>
            </a:r>
            <a:r>
              <a:rPr lang="en-US" altLang="zh-TW" sz="2000" dirty="0">
                <a:latin typeface="Calibri" panose="020F0502020204030204" pitchFamily="34" charset="0"/>
              </a:rPr>
              <a:t>be the main change in your life if you didn’t have</a:t>
            </a:r>
            <a:r>
              <a:rPr lang="zh-TW" altLang="en-US" sz="2000" dirty="0">
                <a:latin typeface="Calibri" panose="020F0502020204030204" pitchFamily="34" charset="0"/>
              </a:rPr>
              <a:t> </a:t>
            </a:r>
            <a:r>
              <a:rPr lang="en-US" altLang="zh-TW" sz="2000" dirty="0" err="1">
                <a:latin typeface="Calibri" panose="020F0502020204030204" pitchFamily="34" charset="0"/>
              </a:rPr>
              <a:t>wi-fi</a:t>
            </a:r>
            <a:r>
              <a:rPr lang="en-US" altLang="zh-TW" sz="2000" dirty="0">
                <a:latin typeface="Calibri" panose="020F0502020204030204" pitchFamily="34" charset="0"/>
              </a:rPr>
              <a:t>? Would it be good or bad?</a:t>
            </a:r>
            <a:endParaRPr lang="zh-TW" altLang="en-US" sz="2000" dirty="0">
              <a:latin typeface="Calibri" panose="020F0502020204030204" pitchFamily="34" charset="0"/>
            </a:endParaRPr>
          </a:p>
        </p:txBody>
      </p:sp>
      <p:sp>
        <p:nvSpPr>
          <p:cNvPr id="13" name="矩形 12">
            <a:extLst>
              <a:ext uri="{FF2B5EF4-FFF2-40B4-BE49-F238E27FC236}">
                <a16:creationId xmlns="" xmlns:a16="http://schemas.microsoft.com/office/drawing/2014/main" id="{FCC6BC15-EF9B-4918-A140-818F9CF530BA}"/>
              </a:ext>
            </a:extLst>
          </p:cNvPr>
          <p:cNvSpPr/>
          <p:nvPr/>
        </p:nvSpPr>
        <p:spPr>
          <a:xfrm>
            <a:off x="327485" y="1097389"/>
            <a:ext cx="8395623" cy="584775"/>
          </a:xfrm>
          <a:prstGeom prst="rect">
            <a:avLst/>
          </a:prstGeom>
        </p:spPr>
        <p:txBody>
          <a:bodyPr wrap="square">
            <a:spAutoFit/>
          </a:bodyPr>
          <a:lstStyle/>
          <a:p>
            <a:r>
              <a:rPr lang="en-US" altLang="zh-TW" sz="3200" b="1" dirty="0">
                <a:solidFill>
                  <a:srgbClr val="E60000"/>
                </a:solidFill>
                <a:latin typeface="Calibri" panose="020F0502020204030204" pitchFamily="34" charset="0"/>
              </a:rPr>
              <a:t>Before you watch</a:t>
            </a:r>
            <a:endParaRPr lang="zh-TW" altLang="en-US" sz="3200" dirty="0">
              <a:solidFill>
                <a:srgbClr val="E60000"/>
              </a:solidFill>
              <a:latin typeface="Calibri" panose="020F0502020204030204" pitchFamily="34" charset="0"/>
            </a:endParaRPr>
          </a:p>
        </p:txBody>
      </p:sp>
      <p:grpSp>
        <p:nvGrpSpPr>
          <p:cNvPr id="19" name="群組 18">
            <a:extLst>
              <a:ext uri="{FF2B5EF4-FFF2-40B4-BE49-F238E27FC236}">
                <a16:creationId xmlns="" xmlns:a16="http://schemas.microsoft.com/office/drawing/2014/main" id="{3E91A1CB-4D90-4C1D-8CE8-2F85AE0E9924}"/>
              </a:ext>
            </a:extLst>
          </p:cNvPr>
          <p:cNvGrpSpPr/>
          <p:nvPr/>
        </p:nvGrpSpPr>
        <p:grpSpPr>
          <a:xfrm>
            <a:off x="7906085" y="233735"/>
            <a:ext cx="828000" cy="828000"/>
            <a:chOff x="5059555" y="183493"/>
            <a:chExt cx="828000" cy="828000"/>
          </a:xfrm>
        </p:grpSpPr>
        <p:sp>
          <p:nvSpPr>
            <p:cNvPr id="6" name="矩形: 圓角 5">
              <a:extLst>
                <a:ext uri="{FF2B5EF4-FFF2-40B4-BE49-F238E27FC236}">
                  <a16:creationId xmlns="" xmlns:a16="http://schemas.microsoft.com/office/drawing/2014/main" id="{E124ADD5-DFF1-4124-8979-EA3D88E27C1A}"/>
                </a:ext>
              </a:extLst>
            </p:cNvPr>
            <p:cNvSpPr/>
            <p:nvPr/>
          </p:nvSpPr>
          <p:spPr>
            <a:xfrm>
              <a:off x="5181600" y="450194"/>
              <a:ext cx="413655" cy="3156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梯形 10">
              <a:extLst>
                <a:ext uri="{FF2B5EF4-FFF2-40B4-BE49-F238E27FC236}">
                  <a16:creationId xmlns="" xmlns:a16="http://schemas.microsoft.com/office/drawing/2014/main" id="{4C53D06B-F6BC-4281-B06C-E78C64DB2B08}"/>
                </a:ext>
              </a:extLst>
            </p:cNvPr>
            <p:cNvSpPr/>
            <p:nvPr/>
          </p:nvSpPr>
          <p:spPr>
            <a:xfrm rot="16200000">
              <a:off x="5597999" y="512681"/>
              <a:ext cx="238602" cy="170255"/>
            </a:xfrm>
            <a:prstGeom prst="trapezoid">
              <a:avLst>
                <a:gd name="adj" fmla="val 2797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 xmlns:a16="http://schemas.microsoft.com/office/drawing/2014/main" id="{A749373A-0F78-499D-B972-CC253775922E}"/>
                </a:ext>
              </a:extLst>
            </p:cNvPr>
            <p:cNvSpPr/>
            <p:nvPr/>
          </p:nvSpPr>
          <p:spPr>
            <a:xfrm>
              <a:off x="5059555" y="183493"/>
              <a:ext cx="828000" cy="82800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矩形 13">
            <a:extLst>
              <a:ext uri="{FF2B5EF4-FFF2-40B4-BE49-F238E27FC236}">
                <a16:creationId xmlns="" xmlns:a16="http://schemas.microsoft.com/office/drawing/2014/main" id="{BDEDFB82-5A1F-4BA5-90D6-3AE1DE634672}"/>
              </a:ext>
            </a:extLst>
          </p:cNvPr>
          <p:cNvSpPr/>
          <p:nvPr/>
        </p:nvSpPr>
        <p:spPr>
          <a:xfrm>
            <a:off x="765971" y="3494348"/>
            <a:ext cx="3601750" cy="369332"/>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Students’ own ideas</a:t>
            </a:r>
            <a:endParaRPr lang="zh-TW" altLang="en-US" b="1" dirty="0">
              <a:solidFill>
                <a:srgbClr val="FF0066"/>
              </a:solidFill>
              <a:latin typeface="Segoe Print" panose="02000600000000000000" pitchFamily="2" charset="0"/>
            </a:endParaRPr>
          </a:p>
        </p:txBody>
      </p:sp>
      <p:sp>
        <p:nvSpPr>
          <p:cNvPr id="15" name="矩形 14">
            <a:extLst>
              <a:ext uri="{FF2B5EF4-FFF2-40B4-BE49-F238E27FC236}">
                <a16:creationId xmlns="" xmlns:a16="http://schemas.microsoft.com/office/drawing/2014/main" id="{AE593240-47B2-49C6-9842-FB4F96487C44}"/>
              </a:ext>
            </a:extLst>
          </p:cNvPr>
          <p:cNvSpPr/>
          <p:nvPr/>
        </p:nvSpPr>
        <p:spPr>
          <a:xfrm>
            <a:off x="5020798" y="4956765"/>
            <a:ext cx="3457904" cy="338554"/>
          </a:xfrm>
          <a:prstGeom prst="rect">
            <a:avLst/>
          </a:prstGeom>
        </p:spPr>
        <p:txBody>
          <a:bodyPr wrap="square">
            <a:spAutoFit/>
          </a:bodyPr>
          <a:lstStyle/>
          <a:p>
            <a:r>
              <a:rPr lang="en-US" altLang="zh-TW" sz="1600" dirty="0">
                <a:solidFill>
                  <a:schemeClr val="tx1">
                    <a:lumMod val="85000"/>
                    <a:lumOff val="15000"/>
                  </a:schemeClr>
                </a:solidFill>
                <a:latin typeface="Corbel" panose="020B0503020204020204" pitchFamily="34" charset="0"/>
              </a:rPr>
              <a:t>Two satellite dishes in the USA</a:t>
            </a:r>
            <a:endParaRPr lang="zh-TW" altLang="en-US" sz="1600" dirty="0">
              <a:solidFill>
                <a:schemeClr val="tx1">
                  <a:lumMod val="85000"/>
                  <a:lumOff val="15000"/>
                </a:schemeClr>
              </a:solidFill>
              <a:latin typeface="Corbel" panose="020B0503020204020204" pitchFamily="34" charset="0"/>
            </a:endParaRPr>
          </a:p>
        </p:txBody>
      </p:sp>
      <p:pic>
        <p:nvPicPr>
          <p:cNvPr id="14338" name="Picture 2"/>
          <p:cNvPicPr>
            <a:picLocks noChangeAspect="1" noChangeArrowheads="1"/>
          </p:cNvPicPr>
          <p:nvPr/>
        </p:nvPicPr>
        <p:blipFill>
          <a:blip r:embed="rId3" cstate="print"/>
          <a:srcRect/>
          <a:stretch>
            <a:fillRect/>
          </a:stretch>
        </p:blipFill>
        <p:spPr bwMode="auto">
          <a:xfrm>
            <a:off x="5112858" y="1531397"/>
            <a:ext cx="4031142" cy="3342161"/>
          </a:xfrm>
          <a:prstGeom prst="rect">
            <a:avLst/>
          </a:prstGeom>
          <a:noFill/>
          <a:ln w="9525">
            <a:noFill/>
            <a:miter lim="800000"/>
            <a:headEnd/>
            <a:tailEnd/>
          </a:ln>
        </p:spPr>
      </p:pic>
    </p:spTree>
    <p:extLst>
      <p:ext uri="{BB962C8B-B14F-4D97-AF65-F5344CB8AC3E}">
        <p14:creationId xmlns="" xmlns:p14="http://schemas.microsoft.com/office/powerpoint/2010/main" val="168492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 xmlns:a16="http://schemas.microsoft.com/office/drawing/2014/main" id="{A5E56244-0673-4317-A45D-FF8041ECA4A1}"/>
              </a:ext>
            </a:extLst>
          </p:cNvPr>
          <p:cNvSpPr/>
          <p:nvPr/>
        </p:nvSpPr>
        <p:spPr>
          <a:xfrm>
            <a:off x="304909" y="288068"/>
            <a:ext cx="8489132"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cs typeface="Calibri" panose="020F0502020204030204" pitchFamily="34" charset="0"/>
              </a:rPr>
              <a:t>2</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dirty="0"/>
              <a:t>The speakers in the video use American English.</a:t>
            </a:r>
            <a:r>
              <a:rPr lang="zh-TW" altLang="en-US" sz="2000" dirty="0"/>
              <a:t> </a:t>
            </a:r>
            <a:r>
              <a:rPr lang="en-US" altLang="zh-TW" sz="2000" dirty="0"/>
              <a:t>Match the American English terms with similar</a:t>
            </a:r>
            <a:r>
              <a:rPr lang="zh-TW" altLang="en-US" sz="2000" dirty="0"/>
              <a:t> </a:t>
            </a:r>
            <a:r>
              <a:rPr lang="en-US" altLang="zh-TW" sz="2000" dirty="0"/>
              <a:t>British English terms.</a:t>
            </a:r>
            <a:endParaRPr lang="zh-TW" altLang="en-US" sz="2000" b="1" i="1" dirty="0">
              <a:solidFill>
                <a:srgbClr val="E60000"/>
              </a:solidFill>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 xmlns:a16="http://schemas.microsoft.com/office/drawing/2014/main" id="{B4A2556C-A9F0-4D04-9908-E65BB9446E2F}"/>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sp>
        <p:nvSpPr>
          <p:cNvPr id="22" name="矩形 21">
            <a:extLst>
              <a:ext uri="{FF2B5EF4-FFF2-40B4-BE49-F238E27FC236}">
                <a16:creationId xmlns="" xmlns:a16="http://schemas.microsoft.com/office/drawing/2014/main" id="{03C82D57-04A2-4803-8D20-409C31D5ABF4}"/>
              </a:ext>
            </a:extLst>
          </p:cNvPr>
          <p:cNvSpPr/>
          <p:nvPr/>
        </p:nvSpPr>
        <p:spPr>
          <a:xfrm>
            <a:off x="773614" y="3123630"/>
            <a:ext cx="5543578" cy="1785104"/>
          </a:xfrm>
          <a:prstGeom prst="rect">
            <a:avLst/>
          </a:prstGeom>
        </p:spPr>
        <p:txBody>
          <a:bodyPr wrap="square">
            <a:spAutoFit/>
          </a:bodyPr>
          <a:lstStyle/>
          <a:p>
            <a:pPr>
              <a:spcBef>
                <a:spcPts val="600"/>
              </a:spcBef>
            </a:pPr>
            <a:r>
              <a:rPr lang="en-US" altLang="zh-TW" b="1" dirty="0">
                <a:solidFill>
                  <a:srgbClr val="FF0066"/>
                </a:solidFill>
                <a:latin typeface="Segoe Print" panose="02000600000000000000" pitchFamily="2" charset="0"/>
              </a:rPr>
              <a:t>cell/cellular phone = mobile phone</a:t>
            </a:r>
          </a:p>
          <a:p>
            <a:pPr>
              <a:spcBef>
                <a:spcPts val="600"/>
              </a:spcBef>
            </a:pPr>
            <a:r>
              <a:rPr lang="en-US" altLang="zh-TW" b="1" dirty="0">
                <a:solidFill>
                  <a:srgbClr val="FF0066"/>
                </a:solidFill>
                <a:latin typeface="Segoe Print" panose="02000600000000000000" pitchFamily="2" charset="0"/>
              </a:rPr>
              <a:t>Congress = Parliament</a:t>
            </a:r>
          </a:p>
          <a:p>
            <a:pPr>
              <a:spcBef>
                <a:spcPts val="600"/>
              </a:spcBef>
            </a:pPr>
            <a:r>
              <a:rPr lang="en-US" altLang="zh-TW" b="1" dirty="0">
                <a:solidFill>
                  <a:srgbClr val="FF0066"/>
                </a:solidFill>
                <a:latin typeface="Segoe Print" panose="02000600000000000000" pitchFamily="2" charset="0"/>
              </a:rPr>
              <a:t>downtown = city centre</a:t>
            </a:r>
          </a:p>
          <a:p>
            <a:pPr>
              <a:spcBef>
                <a:spcPts val="600"/>
              </a:spcBef>
            </a:pPr>
            <a:r>
              <a:rPr lang="en-US" altLang="zh-TW" b="1" dirty="0">
                <a:solidFill>
                  <a:srgbClr val="FF0066"/>
                </a:solidFill>
                <a:latin typeface="Segoe Print" panose="02000600000000000000" pitchFamily="2" charset="0"/>
              </a:rPr>
              <a:t>gasoline = petrol</a:t>
            </a:r>
          </a:p>
          <a:p>
            <a:pPr>
              <a:spcBef>
                <a:spcPts val="600"/>
              </a:spcBef>
            </a:pPr>
            <a:r>
              <a:rPr lang="en-US" altLang="zh-TW" b="1" dirty="0">
                <a:solidFill>
                  <a:srgbClr val="FF0066"/>
                </a:solidFill>
                <a:latin typeface="Segoe Print" panose="02000600000000000000" pitchFamily="2" charset="0"/>
              </a:rPr>
              <a:t>store = shop</a:t>
            </a:r>
            <a:endParaRPr lang="zh-TW" altLang="en-US" b="1" dirty="0">
              <a:solidFill>
                <a:srgbClr val="FF0066"/>
              </a:solidFill>
              <a:latin typeface="Segoe Print" panose="02000600000000000000" pitchFamily="2" charset="0"/>
            </a:endParaRPr>
          </a:p>
        </p:txBody>
      </p:sp>
      <p:pic>
        <p:nvPicPr>
          <p:cNvPr id="15364" name="Picture 4"/>
          <p:cNvPicPr>
            <a:picLocks noChangeAspect="1" noChangeArrowheads="1"/>
          </p:cNvPicPr>
          <p:nvPr/>
        </p:nvPicPr>
        <p:blipFill>
          <a:blip r:embed="rId2" cstate="print"/>
          <a:srcRect/>
          <a:stretch>
            <a:fillRect/>
          </a:stretch>
        </p:blipFill>
        <p:spPr bwMode="auto">
          <a:xfrm>
            <a:off x="773614" y="1201889"/>
            <a:ext cx="4677616" cy="1715806"/>
          </a:xfrm>
          <a:prstGeom prst="rect">
            <a:avLst/>
          </a:prstGeom>
          <a:noFill/>
          <a:ln w="9525">
            <a:noFill/>
            <a:miter lim="800000"/>
            <a:headEnd/>
            <a:tailEnd/>
          </a:ln>
        </p:spPr>
      </p:pic>
    </p:spTree>
    <p:extLst>
      <p:ext uri="{BB962C8B-B14F-4D97-AF65-F5344CB8AC3E}">
        <p14:creationId xmlns="" xmlns:p14="http://schemas.microsoft.com/office/powerpoint/2010/main" val="19747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 xmlns:a16="http://schemas.microsoft.com/office/drawing/2014/main" id="{A5E56244-0673-4317-A45D-FF8041ECA4A1}"/>
              </a:ext>
            </a:extLst>
          </p:cNvPr>
          <p:cNvSpPr/>
          <p:nvPr/>
        </p:nvSpPr>
        <p:spPr>
          <a:xfrm>
            <a:off x="304909" y="288068"/>
            <a:ext cx="8489132" cy="400110"/>
          </a:xfrm>
          <a:prstGeom prst="rect">
            <a:avLst/>
          </a:prstGeom>
        </p:spPr>
        <p:txBody>
          <a:bodyPr wrap="square">
            <a:spAutoFit/>
          </a:bodyPr>
          <a:lstStyle/>
          <a:p>
            <a:pPr marL="361950" indent="-361950"/>
            <a:r>
              <a:rPr lang="en-US" altLang="zh-TW" sz="2000" b="1" dirty="0">
                <a:solidFill>
                  <a:srgbClr val="E60000"/>
                </a:solidFill>
                <a:latin typeface="Calibri" panose="020F0502020204030204" pitchFamily="34" charset="0"/>
                <a:cs typeface="Calibri" panose="020F0502020204030204" pitchFamily="34" charset="0"/>
              </a:rPr>
              <a:t>3</a:t>
            </a:r>
            <a:r>
              <a:rPr lang="en-US" altLang="zh-TW" sz="2000" b="1" dirty="0">
                <a:solidFill>
                  <a:srgbClr val="E20000"/>
                </a:solidFill>
                <a:latin typeface="Calibri" panose="020F0502020204030204" pitchFamily="34" charset="0"/>
                <a:cs typeface="Calibri" panose="020F0502020204030204" pitchFamily="34" charset="0"/>
              </a:rPr>
              <a:t>	</a:t>
            </a:r>
            <a:r>
              <a:rPr lang="en-US" altLang="zh-TW" sz="2000" b="1" dirty="0">
                <a:solidFill>
                  <a:srgbClr val="E60000"/>
                </a:solidFill>
                <a:latin typeface="Calibri" panose="020F0502020204030204" pitchFamily="34" charset="0"/>
              </a:rPr>
              <a:t>Key vocabulary</a:t>
            </a:r>
            <a:endParaRPr lang="zh-TW" altLang="en-US" sz="2000" b="1" i="1" dirty="0">
              <a:solidFill>
                <a:srgbClr val="E60000"/>
              </a:solidFill>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 xmlns:a16="http://schemas.microsoft.com/office/drawing/2014/main" id="{B4A2556C-A9F0-4D04-9908-E65BB9446E2F}"/>
              </a:ext>
            </a:extLst>
          </p:cNvPr>
          <p:cNvSpPr txBox="1"/>
          <p:nvPr/>
        </p:nvSpPr>
        <p:spPr>
          <a:xfrm>
            <a:off x="8061434" y="6545020"/>
            <a:ext cx="1024615" cy="276999"/>
          </a:xfrm>
          <a:prstGeom prst="rect">
            <a:avLst/>
          </a:prstGeom>
          <a:noFill/>
        </p:spPr>
        <p:txBody>
          <a:bodyPr wrap="square" rtlCol="0">
            <a:spAutoFit/>
          </a:bodyPr>
          <a:lstStyle/>
          <a:p>
            <a:pPr algn="r"/>
            <a:r>
              <a:rPr lang="en-US" altLang="zh-TW" sz="1200" b="1" dirty="0">
                <a:solidFill>
                  <a:schemeClr val="tx1">
                    <a:lumMod val="50000"/>
                    <a:lumOff val="50000"/>
                  </a:schemeClr>
                </a:solidFill>
                <a:latin typeface="Calibri" panose="020F0502020204030204" pitchFamily="34" charset="0"/>
              </a:rPr>
              <a:t>7f-p. 91</a:t>
            </a:r>
            <a:endParaRPr lang="zh-TW" altLang="en-US" sz="1200" b="1" dirty="0">
              <a:solidFill>
                <a:schemeClr val="tx1">
                  <a:lumMod val="50000"/>
                  <a:lumOff val="50000"/>
                </a:schemeClr>
              </a:solidFill>
              <a:latin typeface="Calibri" panose="020F0502020204030204" pitchFamily="34" charset="0"/>
            </a:endParaRPr>
          </a:p>
        </p:txBody>
      </p:sp>
      <p:sp>
        <p:nvSpPr>
          <p:cNvPr id="14" name="矩形 13">
            <a:extLst>
              <a:ext uri="{FF2B5EF4-FFF2-40B4-BE49-F238E27FC236}">
                <a16:creationId xmlns="" xmlns:a16="http://schemas.microsoft.com/office/drawing/2014/main" id="{02EBC5AD-8321-4D63-B7C5-A42D80958680}"/>
              </a:ext>
            </a:extLst>
          </p:cNvPr>
          <p:cNvSpPr/>
          <p:nvPr/>
        </p:nvSpPr>
        <p:spPr>
          <a:xfrm>
            <a:off x="304794" y="813511"/>
            <a:ext cx="8489133" cy="707886"/>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a 	</a:t>
            </a:r>
            <a:r>
              <a:rPr lang="en-US" altLang="zh-TW" sz="2000" dirty="0">
                <a:latin typeface="Calibri" panose="020F0502020204030204" pitchFamily="34" charset="0"/>
              </a:rPr>
              <a:t>Read the sentences. The words in bold are used in the</a:t>
            </a:r>
            <a:r>
              <a:rPr lang="zh-TW" altLang="en-US" sz="2000" dirty="0">
                <a:latin typeface="Calibri" panose="020F0502020204030204" pitchFamily="34" charset="0"/>
              </a:rPr>
              <a:t> </a:t>
            </a:r>
            <a:r>
              <a:rPr lang="en-US" altLang="zh-TW" sz="2000" dirty="0">
                <a:latin typeface="Calibri" panose="020F0502020204030204" pitchFamily="34" charset="0"/>
              </a:rPr>
              <a:t>video. Guess the meaning of the words.</a:t>
            </a:r>
          </a:p>
        </p:txBody>
      </p:sp>
      <p:sp>
        <p:nvSpPr>
          <p:cNvPr id="4" name="矩形 3">
            <a:extLst>
              <a:ext uri="{FF2B5EF4-FFF2-40B4-BE49-F238E27FC236}">
                <a16:creationId xmlns="" xmlns:a16="http://schemas.microsoft.com/office/drawing/2014/main" id="{BF3C70E5-C2ED-4583-8EF1-B3DD59CDF2BC}"/>
              </a:ext>
            </a:extLst>
          </p:cNvPr>
          <p:cNvSpPr/>
          <p:nvPr/>
        </p:nvSpPr>
        <p:spPr>
          <a:xfrm>
            <a:off x="677537" y="1602586"/>
            <a:ext cx="8116390"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1 	Jack built his house to his own design –</a:t>
            </a:r>
            <a:r>
              <a:rPr lang="zh-TW" altLang="en-US" sz="2000" dirty="0">
                <a:latin typeface="Calibri" panose="020F0502020204030204" pitchFamily="34" charset="0"/>
              </a:rPr>
              <a:t> </a:t>
            </a:r>
            <a:r>
              <a:rPr lang="en-US" altLang="zh-TW" sz="2000" dirty="0">
                <a:latin typeface="Calibri" panose="020F0502020204030204" pitchFamily="34" charset="0"/>
              </a:rPr>
              <a:t>it’s certainly </a:t>
            </a:r>
            <a:r>
              <a:rPr lang="en-US" altLang="zh-TW" sz="2000" b="1" dirty="0">
                <a:latin typeface="Calibri" panose="020F0502020204030204" pitchFamily="34" charset="0"/>
              </a:rPr>
              <a:t>unique</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2 	I’d love to have a </a:t>
            </a:r>
            <a:r>
              <a:rPr lang="en-US" altLang="zh-TW" sz="2000" b="1" dirty="0">
                <a:latin typeface="Calibri" panose="020F0502020204030204" pitchFamily="34" charset="0"/>
              </a:rPr>
              <a:t>telescope</a:t>
            </a:r>
            <a:r>
              <a:rPr lang="en-US" altLang="zh-TW" sz="2000" dirty="0">
                <a:latin typeface="Calibri" panose="020F0502020204030204" pitchFamily="34" charset="0"/>
              </a:rPr>
              <a:t> to see the stars at night.</a:t>
            </a:r>
          </a:p>
          <a:p>
            <a:pPr marL="363538" indent="-363538">
              <a:spcBef>
                <a:spcPts val="600"/>
              </a:spcBef>
            </a:pPr>
            <a:r>
              <a:rPr lang="en-US" altLang="zh-TW" sz="2000" dirty="0">
                <a:latin typeface="Calibri" panose="020F0502020204030204" pitchFamily="34" charset="0"/>
              </a:rPr>
              <a:t>3 	I can’t call you from the beach because there’s no</a:t>
            </a:r>
            <a:r>
              <a:rPr lang="zh-TW" altLang="en-US" sz="2000" dirty="0">
                <a:latin typeface="Calibri" panose="020F0502020204030204" pitchFamily="34" charset="0"/>
              </a:rPr>
              <a:t> </a:t>
            </a:r>
            <a:r>
              <a:rPr lang="en-US" altLang="zh-TW" sz="2000" dirty="0">
                <a:latin typeface="Calibri" panose="020F0502020204030204" pitchFamily="34" charset="0"/>
              </a:rPr>
              <a:t>phone </a:t>
            </a:r>
            <a:r>
              <a:rPr lang="en-US" altLang="zh-TW" sz="2000" b="1" dirty="0">
                <a:latin typeface="Calibri" panose="020F0502020204030204" pitchFamily="34" charset="0"/>
              </a:rPr>
              <a:t>signal</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4 	The heavy traffic badly affects the city’s </a:t>
            </a:r>
            <a:r>
              <a:rPr lang="en-US" altLang="zh-TW" sz="2000" b="1" dirty="0">
                <a:latin typeface="Calibri" panose="020F0502020204030204" pitchFamily="34" charset="0"/>
              </a:rPr>
              <a:t>atmosphere</a:t>
            </a:r>
            <a:r>
              <a:rPr lang="en-US" altLang="zh-TW" sz="2000" dirty="0">
                <a:latin typeface="Calibri" panose="020F0502020204030204" pitchFamily="34" charset="0"/>
              </a:rPr>
              <a:t>.</a:t>
            </a:r>
          </a:p>
          <a:p>
            <a:pPr marL="363538" indent="-363538">
              <a:spcBef>
                <a:spcPts val="600"/>
              </a:spcBef>
            </a:pPr>
            <a:r>
              <a:rPr lang="en-US" altLang="zh-TW" sz="2000" dirty="0">
                <a:latin typeface="Calibri" panose="020F0502020204030204" pitchFamily="34" charset="0"/>
              </a:rPr>
              <a:t>5 	I’ve looked all over the house for the </a:t>
            </a:r>
            <a:r>
              <a:rPr lang="en-US" altLang="zh-TW" sz="2000" b="1" dirty="0">
                <a:latin typeface="Calibri" panose="020F0502020204030204" pitchFamily="34" charset="0"/>
              </a:rPr>
              <a:t>cordless</a:t>
            </a:r>
            <a:r>
              <a:rPr lang="zh-TW" altLang="en-US" sz="2000" dirty="0">
                <a:latin typeface="Calibri" panose="020F0502020204030204" pitchFamily="34" charset="0"/>
              </a:rPr>
              <a:t> </a:t>
            </a:r>
            <a:r>
              <a:rPr lang="en-US" altLang="zh-TW" sz="2000" dirty="0">
                <a:latin typeface="Calibri" panose="020F0502020204030204" pitchFamily="34" charset="0"/>
              </a:rPr>
              <a:t>phone, but I can’t find it.</a:t>
            </a:r>
            <a:endParaRPr lang="zh-TW" altLang="en-US" sz="2000" dirty="0">
              <a:latin typeface="Calibri" panose="020F0502020204030204" pitchFamily="34" charset="0"/>
            </a:endParaRPr>
          </a:p>
        </p:txBody>
      </p:sp>
      <p:sp>
        <p:nvSpPr>
          <p:cNvPr id="15" name="矩形 14">
            <a:extLst>
              <a:ext uri="{FF2B5EF4-FFF2-40B4-BE49-F238E27FC236}">
                <a16:creationId xmlns="" xmlns:a16="http://schemas.microsoft.com/office/drawing/2014/main" id="{000D1EAF-1B4F-49D6-99FD-D7E98B757F53}"/>
              </a:ext>
            </a:extLst>
          </p:cNvPr>
          <p:cNvSpPr/>
          <p:nvPr/>
        </p:nvSpPr>
        <p:spPr>
          <a:xfrm>
            <a:off x="304794" y="3706844"/>
            <a:ext cx="8489133" cy="400110"/>
          </a:xfrm>
          <a:prstGeom prst="rect">
            <a:avLst/>
          </a:prstGeom>
        </p:spPr>
        <p:txBody>
          <a:bodyPr wrap="square">
            <a:spAutoFit/>
          </a:bodyPr>
          <a:lstStyle/>
          <a:p>
            <a:pPr marL="360363" indent="-360363"/>
            <a:r>
              <a:rPr lang="en-US" altLang="zh-TW" sz="2000" b="1" dirty="0">
                <a:solidFill>
                  <a:srgbClr val="E60000"/>
                </a:solidFill>
                <a:latin typeface="Calibri" panose="020F0502020204030204" pitchFamily="34" charset="0"/>
              </a:rPr>
              <a:t>b 	</a:t>
            </a:r>
            <a:r>
              <a:rPr lang="en-US" altLang="zh-TW" sz="2000" dirty="0">
                <a:latin typeface="Calibri" panose="020F0502020204030204" pitchFamily="34" charset="0"/>
              </a:rPr>
              <a:t>Match the words in bold in Exercise 3a with</a:t>
            </a:r>
            <a:r>
              <a:rPr lang="zh-TW" altLang="en-US" sz="2000" dirty="0">
                <a:latin typeface="Calibri" panose="020F0502020204030204" pitchFamily="34" charset="0"/>
              </a:rPr>
              <a:t> </a:t>
            </a:r>
            <a:r>
              <a:rPr lang="en-US" altLang="zh-TW" sz="2000" dirty="0">
                <a:latin typeface="Calibri" panose="020F0502020204030204" pitchFamily="34" charset="0"/>
              </a:rPr>
              <a:t>these definitions.</a:t>
            </a:r>
          </a:p>
        </p:txBody>
      </p:sp>
      <p:sp>
        <p:nvSpPr>
          <p:cNvPr id="5" name="矩形 4">
            <a:extLst>
              <a:ext uri="{FF2B5EF4-FFF2-40B4-BE49-F238E27FC236}">
                <a16:creationId xmlns="" xmlns:a16="http://schemas.microsoft.com/office/drawing/2014/main" id="{ED924450-9D5C-4039-A910-E8EB2DF8C859}"/>
              </a:ext>
            </a:extLst>
          </p:cNvPr>
          <p:cNvSpPr/>
          <p:nvPr/>
        </p:nvSpPr>
        <p:spPr>
          <a:xfrm>
            <a:off x="677536" y="4127173"/>
            <a:ext cx="8116389" cy="1938992"/>
          </a:xfrm>
          <a:prstGeom prst="rect">
            <a:avLst/>
          </a:prstGeom>
        </p:spPr>
        <p:txBody>
          <a:bodyPr wrap="square">
            <a:spAutoFit/>
          </a:bodyPr>
          <a:lstStyle/>
          <a:p>
            <a:pPr marL="363538" indent="-363538">
              <a:spcBef>
                <a:spcPts val="600"/>
              </a:spcBef>
            </a:pPr>
            <a:r>
              <a:rPr lang="en-US" altLang="zh-TW" sz="2000" dirty="0">
                <a:latin typeface="Calibri" panose="020F0502020204030204" pitchFamily="34" charset="0"/>
              </a:rPr>
              <a:t>a 	</a:t>
            </a:r>
            <a:r>
              <a:rPr lang="en-US" altLang="zh-TW" sz="2000" dirty="0" err="1">
                <a:latin typeface="Calibri" panose="020F0502020204030204" pitchFamily="34" charset="0"/>
              </a:rPr>
              <a:t>a</a:t>
            </a:r>
            <a:r>
              <a:rPr lang="en-US" altLang="zh-TW" sz="2000" dirty="0">
                <a:latin typeface="Calibri" panose="020F0502020204030204" pitchFamily="34" charset="0"/>
              </a:rPr>
              <a:t> piece of equipment that makes distant things</a:t>
            </a:r>
            <a:r>
              <a:rPr lang="zh-TW" altLang="en-US" sz="2000" dirty="0">
                <a:latin typeface="Calibri" panose="020F0502020204030204" pitchFamily="34" charset="0"/>
              </a:rPr>
              <a:t> </a:t>
            </a:r>
            <a:r>
              <a:rPr lang="en-US" altLang="zh-TW" sz="2000" dirty="0">
                <a:latin typeface="Calibri" panose="020F0502020204030204" pitchFamily="34" charset="0"/>
              </a:rPr>
              <a:t>seem closer</a:t>
            </a:r>
          </a:p>
          <a:p>
            <a:pPr marL="363538" indent="-363538">
              <a:spcBef>
                <a:spcPts val="600"/>
              </a:spcBef>
            </a:pPr>
            <a:r>
              <a:rPr lang="en-US" altLang="zh-TW" sz="2000" dirty="0">
                <a:latin typeface="Calibri" panose="020F0502020204030204" pitchFamily="34" charset="0"/>
              </a:rPr>
              <a:t>b 	radio waves which are sent or received</a:t>
            </a:r>
          </a:p>
          <a:p>
            <a:pPr marL="363538" indent="-363538">
              <a:spcBef>
                <a:spcPts val="600"/>
              </a:spcBef>
            </a:pPr>
            <a:r>
              <a:rPr lang="en-US" altLang="zh-TW" sz="2000" dirty="0">
                <a:latin typeface="Calibri" panose="020F0502020204030204" pitchFamily="34" charset="0"/>
              </a:rPr>
              <a:t>c 	special and different from any others</a:t>
            </a:r>
          </a:p>
          <a:p>
            <a:pPr marL="363538" indent="-363538">
              <a:spcBef>
                <a:spcPts val="600"/>
              </a:spcBef>
            </a:pPr>
            <a:r>
              <a:rPr lang="en-US" altLang="zh-TW" sz="2000" dirty="0">
                <a:latin typeface="Calibri" panose="020F0502020204030204" pitchFamily="34" charset="0"/>
              </a:rPr>
              <a:t>d 	the air in a certain place or area</a:t>
            </a:r>
          </a:p>
          <a:p>
            <a:pPr marL="363538" indent="-363538">
              <a:spcBef>
                <a:spcPts val="600"/>
              </a:spcBef>
            </a:pPr>
            <a:r>
              <a:rPr lang="en-US" altLang="zh-TW" sz="2000" dirty="0">
                <a:latin typeface="Calibri" panose="020F0502020204030204" pitchFamily="34" charset="0"/>
              </a:rPr>
              <a:t>e 	without a cable or wire attached to it</a:t>
            </a:r>
            <a:endParaRPr lang="zh-TW" altLang="en-US" sz="2000" dirty="0">
              <a:latin typeface="Calibri" panose="020F0502020204030204" pitchFamily="34" charset="0"/>
            </a:endParaRPr>
          </a:p>
        </p:txBody>
      </p:sp>
      <p:sp>
        <p:nvSpPr>
          <p:cNvPr id="16" name="矩形 15">
            <a:extLst>
              <a:ext uri="{FF2B5EF4-FFF2-40B4-BE49-F238E27FC236}">
                <a16:creationId xmlns="" xmlns:a16="http://schemas.microsoft.com/office/drawing/2014/main" id="{3F2633EE-7264-4168-9BAE-286A6F0D6132}"/>
              </a:ext>
            </a:extLst>
          </p:cNvPr>
          <p:cNvSpPr/>
          <p:nvPr/>
        </p:nvSpPr>
        <p:spPr>
          <a:xfrm>
            <a:off x="455192" y="4083508"/>
            <a:ext cx="444687" cy="2015936"/>
          </a:xfrm>
          <a:prstGeom prst="rect">
            <a:avLst/>
          </a:prstGeom>
        </p:spPr>
        <p:txBody>
          <a:bodyPr wrap="square">
            <a:spAutoFit/>
          </a:bodyPr>
          <a:lstStyle/>
          <a:p>
            <a:pPr marL="358775" indent="-358775">
              <a:lnSpc>
                <a:spcPts val="3000"/>
              </a:lnSpc>
            </a:pPr>
            <a:r>
              <a:rPr lang="en-US" altLang="zh-TW" b="1" dirty="0">
                <a:solidFill>
                  <a:srgbClr val="FF0066"/>
                </a:solidFill>
                <a:latin typeface="Segoe Print" panose="02000600000000000000" pitchFamily="2" charset="0"/>
              </a:rPr>
              <a:t>2</a:t>
            </a:r>
          </a:p>
          <a:p>
            <a:pPr marL="358775" indent="-358775">
              <a:lnSpc>
                <a:spcPts val="3000"/>
              </a:lnSpc>
            </a:pPr>
            <a:r>
              <a:rPr lang="en-US" altLang="zh-TW" b="1" dirty="0">
                <a:solidFill>
                  <a:srgbClr val="FF0066"/>
                </a:solidFill>
                <a:latin typeface="Segoe Print" panose="02000600000000000000" pitchFamily="2" charset="0"/>
              </a:rPr>
              <a:t>3</a:t>
            </a:r>
          </a:p>
          <a:p>
            <a:pPr marL="358775" indent="-358775">
              <a:lnSpc>
                <a:spcPts val="3000"/>
              </a:lnSpc>
            </a:pPr>
            <a:r>
              <a:rPr lang="en-US" altLang="zh-TW" b="1" dirty="0">
                <a:solidFill>
                  <a:srgbClr val="FF0066"/>
                </a:solidFill>
                <a:latin typeface="Segoe Print" panose="02000600000000000000" pitchFamily="2" charset="0"/>
              </a:rPr>
              <a:t>1</a:t>
            </a:r>
          </a:p>
          <a:p>
            <a:pPr marL="358775" indent="-358775">
              <a:lnSpc>
                <a:spcPts val="3000"/>
              </a:lnSpc>
            </a:pPr>
            <a:r>
              <a:rPr lang="en-US" altLang="zh-TW" b="1" dirty="0">
                <a:solidFill>
                  <a:srgbClr val="FF0066"/>
                </a:solidFill>
                <a:latin typeface="Segoe Print" panose="02000600000000000000" pitchFamily="2" charset="0"/>
              </a:rPr>
              <a:t>4</a:t>
            </a:r>
          </a:p>
          <a:p>
            <a:pPr marL="358775" indent="-358775">
              <a:lnSpc>
                <a:spcPts val="3000"/>
              </a:lnSpc>
            </a:pPr>
            <a:r>
              <a:rPr lang="en-US" altLang="zh-TW" b="1" dirty="0">
                <a:solidFill>
                  <a:srgbClr val="FF0066"/>
                </a:solidFill>
                <a:latin typeface="Segoe Print" panose="02000600000000000000" pitchFamily="2" charset="0"/>
              </a:rPr>
              <a:t>5</a:t>
            </a:r>
            <a:endParaRPr lang="zh-TW" altLang="en-US" b="1" dirty="0">
              <a:solidFill>
                <a:srgbClr val="FF0066"/>
              </a:solidFill>
              <a:latin typeface="Segoe Print" panose="02000600000000000000" pitchFamily="2" charset="0"/>
            </a:endParaRPr>
          </a:p>
        </p:txBody>
      </p:sp>
    </p:spTree>
    <p:extLst>
      <p:ext uri="{BB962C8B-B14F-4D97-AF65-F5344CB8AC3E}">
        <p14:creationId xmlns="" xmlns:p14="http://schemas.microsoft.com/office/powerpoint/2010/main" val="19747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wipe(left)">
                                      <p:cBhvr>
                                        <p:cTn id="2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D05A976942914D8C47500309BAAB42" ma:contentTypeVersion="13" ma:contentTypeDescription="Create a new document." ma:contentTypeScope="" ma:versionID="76a869e2e2cb00439654ed8068af3190">
  <xsd:schema xmlns:xsd="http://www.w3.org/2001/XMLSchema" xmlns:xs="http://www.w3.org/2001/XMLSchema" xmlns:p="http://schemas.microsoft.com/office/2006/metadata/properties" xmlns:ns2="38402b1a-2a58-4779-8ffc-45f26778c642" xmlns:ns3="620fd902-6ce2-4798-8959-67067f749378" targetNamespace="http://schemas.microsoft.com/office/2006/metadata/properties" ma:root="true" ma:fieldsID="1b993a0b5119861cce5ab9b4e23ab3d6" ns2:_="" ns3:_="">
    <xsd:import namespace="38402b1a-2a58-4779-8ffc-45f26778c642"/>
    <xsd:import namespace="620fd902-6ce2-4798-8959-67067f7493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402b1a-2a58-4779-8ffc-45f26778c64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0fd902-6ce2-4798-8959-67067f74937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326B9E-EA10-46E4-8F80-C930D4A8419E}">
  <ds:schemaRefs>
    <ds:schemaRef ds:uri="http://schemas.microsoft.com/sharepoint/v3/contenttype/forms"/>
  </ds:schemaRefs>
</ds:datastoreItem>
</file>

<file path=customXml/itemProps2.xml><?xml version="1.0" encoding="utf-8"?>
<ds:datastoreItem xmlns:ds="http://schemas.openxmlformats.org/officeDocument/2006/customXml" ds:itemID="{526BF83A-63D8-4683-9CB7-29AB8DCEEBE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DAD1CC4-E062-4F49-AFFE-D2A44CCD80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402b1a-2a58-4779-8ffc-45f26778c642"/>
    <ds:schemaRef ds:uri="620fd902-6ce2-4798-8959-67067f749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3186</TotalTime>
  <Words>1132</Words>
  <Application>Microsoft Office PowerPoint</Application>
  <PresentationFormat>On-screen Show (4:3)</PresentationFormat>
  <Paragraphs>275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佈景主題</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Karen Liang</dc:creator>
  <cp:lastModifiedBy>user</cp:lastModifiedBy>
  <cp:revision>205</cp:revision>
  <dcterms:created xsi:type="dcterms:W3CDTF">2018-12-06T16:59:09Z</dcterms:created>
  <dcterms:modified xsi:type="dcterms:W3CDTF">2021-07-09T14:49:32Z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0x01010066D05A976942914D8C47500309BAAB42</vt:lpwstr>
  </property>
</Properties>
</file>