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477" r:id="rId5"/>
    <p:sldId id="555" r:id="rId6"/>
    <p:sldId id="478" r:id="rId7"/>
    <p:sldId id="479" r:id="rId8"/>
    <p:sldId id="480" r:id="rId9"/>
    <p:sldId id="482" r:id="rId10"/>
    <p:sldId id="556" r:id="rId11"/>
    <p:sldId id="557" r:id="rId12"/>
    <p:sldId id="481" r:id="rId13"/>
    <p:sldId id="558" r:id="rId14"/>
    <p:sldId id="527" r:id="rId15"/>
    <p:sldId id="483" r:id="rId16"/>
    <p:sldId id="484" r:id="rId17"/>
    <p:sldId id="531" r:id="rId18"/>
    <p:sldId id="532" r:id="rId19"/>
    <p:sldId id="486" r:id="rId20"/>
    <p:sldId id="488" r:id="rId21"/>
    <p:sldId id="55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1F4F7B"/>
    <a:srgbClr val="006666"/>
    <a:srgbClr val="E60000"/>
    <a:srgbClr val="FCFDFE"/>
    <a:srgbClr val="ECF3F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5" d="100"/>
          <a:sy n="65" d="100"/>
        </p:scale>
        <p:origin x="-1061"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329072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227843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3546743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7810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428168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84894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384052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384174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143212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7450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147107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280729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7CE84-FED3-4974-B4D2-01AE07E12272}" type="slidenum">
              <a:rPr lang="zh-TW" altLang="en-US" smtClean="0"/>
              <a:pPr/>
              <a:t>‹#›</a:t>
            </a:fld>
            <a:endParaRPr lang="zh-TW" altLang="en-US"/>
          </a:p>
        </p:txBody>
      </p:sp>
      <p:pic>
        <p:nvPicPr>
          <p:cNvPr id="7" name="圖片 6">
            <a:extLst>
              <a:ext uri="{FF2B5EF4-FFF2-40B4-BE49-F238E27FC236}">
                <a16:creationId xmlns="" xmlns:a16="http://schemas.microsoft.com/office/drawing/2014/main" id="{7439ADED-C9A4-484D-A8BB-0B52B948CEEB}"/>
              </a:ext>
            </a:extLst>
          </p:cNvPr>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205178" y="6280005"/>
            <a:ext cx="957373" cy="395437"/>
          </a:xfrm>
          <a:prstGeom prst="rect">
            <a:avLst/>
          </a:prstGeom>
        </p:spPr>
      </p:pic>
      <p:sp>
        <p:nvSpPr>
          <p:cNvPr id="8" name="矩形 7">
            <a:extLst>
              <a:ext uri="{FF2B5EF4-FFF2-40B4-BE49-F238E27FC236}">
                <a16:creationId xmlns="" xmlns:a16="http://schemas.microsoft.com/office/drawing/2014/main" id="{3CC3E7B6-948B-4F0C-8BEB-6F291A7A905E}"/>
              </a:ext>
            </a:extLst>
          </p:cNvPr>
          <p:cNvSpPr/>
          <p:nvPr userDrawn="1"/>
        </p:nvSpPr>
        <p:spPr>
          <a:xfrm>
            <a:off x="1406992" y="6308725"/>
            <a:ext cx="6408712" cy="438582"/>
          </a:xfrm>
          <a:prstGeom prst="rect">
            <a:avLst/>
          </a:prstGeom>
        </p:spPr>
        <p:txBody>
          <a:bodyPr wrap="square">
            <a:spAutoFit/>
          </a:bodyPr>
          <a:lstStyle/>
          <a:p>
            <a:pPr>
              <a:lnSpc>
                <a:spcPts val="900"/>
              </a:lnSpc>
            </a:pPr>
            <a:r>
              <a:rPr lang="en-US" altLang="zh-TW" sz="850" baseline="0" dirty="0">
                <a:solidFill>
                  <a:schemeClr val="tx1">
                    <a:lumMod val="50000"/>
                    <a:lumOff val="50000"/>
                  </a:schemeClr>
                </a:solidFill>
                <a:latin typeface="Calibri" panose="020F0502020204030204" pitchFamily="34" charset="0"/>
                <a:cs typeface="Calibri" panose="020F0502020204030204" pitchFamily="34" charset="0"/>
              </a:rPr>
              <a:t>__________________________________________________________________________________________________________________</a:t>
            </a:r>
          </a:p>
          <a:p>
            <a:pPr>
              <a:lnSpc>
                <a:spcPts val="900"/>
              </a:lnSpc>
            </a:pPr>
            <a:r>
              <a:rPr lang="en-US" altLang="zh-TW" sz="850" baseline="0" dirty="0">
                <a:solidFill>
                  <a:schemeClr val="tx1">
                    <a:lumMod val="75000"/>
                    <a:lumOff val="25000"/>
                  </a:schemeClr>
                </a:solidFill>
                <a:latin typeface="Calibri" panose="020F0502020204030204" pitchFamily="34" charset="0"/>
                <a:cs typeface="Calibri" panose="020F0502020204030204" pitchFamily="34" charset="0"/>
              </a:rPr>
              <a:t>National Geographic Learning, a Cengage Company. © 2019 Cengage Learning, Inc. ALL RIGHTS RESERVED. This presentation tool is for teaching purpose only. May not be scanned, copied or duplicated, or posted to a publicly accessible website, in whole or in part.</a:t>
            </a:r>
            <a:endParaRPr lang="zh-TW" altLang="en-US" sz="850" baseline="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377770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Inter_SB_U08_Video/Video%208.3.mp4"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Inter_SB_U08_Video/Video%208.1.mp4"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Inter_SB_U08_Video/Video%208.1.mp4" TargetMode="External"/><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Inter_SB_U08_Video/Video%208.1.mp4"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Inter_SB_U08_Video/Video%208.2.mp4"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Inter_SB_U08_Video/Video%208.2.mp4"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Inter_SB_U08_Video/Video%208.3.mp4"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2EE4814D-5E79-484F-962A-76A03E7C7122}"/>
              </a:ext>
            </a:extLst>
          </p:cNvPr>
          <p:cNvSpPr/>
          <p:nvPr/>
        </p:nvSpPr>
        <p:spPr>
          <a:xfrm>
            <a:off x="879726" y="71931"/>
            <a:ext cx="7696200" cy="923330"/>
          </a:xfrm>
          <a:prstGeom prst="rect">
            <a:avLst/>
          </a:prstGeom>
        </p:spPr>
        <p:txBody>
          <a:bodyPr wrap="square">
            <a:spAutoFit/>
          </a:bodyPr>
          <a:lstStyle/>
          <a:p>
            <a:pPr marL="804863" indent="-804863"/>
            <a:r>
              <a:rPr lang="en-US" altLang="zh-TW" sz="5200" b="1" dirty="0">
                <a:solidFill>
                  <a:srgbClr val="E60000"/>
                </a:solidFill>
                <a:latin typeface="Calibri" panose="020F0502020204030204" pitchFamily="34" charset="0"/>
                <a:cs typeface="Calibri" panose="020F0502020204030204" pitchFamily="34" charset="0"/>
              </a:rPr>
              <a:t>8f</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Questions and answers</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 xmlns:a16="http://schemas.microsoft.com/office/drawing/2014/main"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8f-p. 103</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 xmlns:a16="http://schemas.microsoft.com/office/drawing/2014/main"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 xmlns:a16="http://schemas.microsoft.com/office/drawing/2014/main" id="{DB5000BD-7E2A-4473-B852-A99B1209318E}"/>
              </a:ext>
            </a:extLst>
          </p:cNvPr>
          <p:cNvSpPr/>
          <p:nvPr/>
        </p:nvSpPr>
        <p:spPr>
          <a:xfrm>
            <a:off x="327084" y="1776184"/>
            <a:ext cx="4839828" cy="163121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You’re going to watch two videos in which National Geographic Explorers give their personal answers to questions. Before you watch, discuss these questions.</a:t>
            </a:r>
            <a:endParaRPr lang="zh-TW" altLang="en-US" sz="2000" dirty="0">
              <a:latin typeface="Calibri" panose="020F0502020204030204" pitchFamily="34" charset="0"/>
            </a:endParaRPr>
          </a:p>
        </p:txBody>
      </p:sp>
      <p:sp>
        <p:nvSpPr>
          <p:cNvPr id="13" name="矩形 12">
            <a:extLst>
              <a:ext uri="{FF2B5EF4-FFF2-40B4-BE49-F238E27FC236}">
                <a16:creationId xmlns="" xmlns:a16="http://schemas.microsoft.com/office/drawing/2014/main" id="{FCC6BC15-EF9B-4918-A140-818F9CF530BA}"/>
              </a:ext>
            </a:extLst>
          </p:cNvPr>
          <p:cNvSpPr/>
          <p:nvPr/>
        </p:nvSpPr>
        <p:spPr>
          <a:xfrm>
            <a:off x="327485" y="1097389"/>
            <a:ext cx="8395623"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Before you watch</a:t>
            </a:r>
            <a:endParaRPr lang="zh-TW" altLang="en-US" sz="3200" dirty="0">
              <a:solidFill>
                <a:srgbClr val="E60000"/>
              </a:solidFill>
              <a:latin typeface="Calibri" panose="020F0502020204030204" pitchFamily="34" charset="0"/>
            </a:endParaRPr>
          </a:p>
        </p:txBody>
      </p:sp>
      <p:grpSp>
        <p:nvGrpSpPr>
          <p:cNvPr id="19" name="群組 18">
            <a:extLst>
              <a:ext uri="{FF2B5EF4-FFF2-40B4-BE49-F238E27FC236}">
                <a16:creationId xmlns="" xmlns:a16="http://schemas.microsoft.com/office/drawing/2014/main" id="{3E91A1CB-4D90-4C1D-8CE8-2F85AE0E9924}"/>
              </a:ext>
            </a:extLst>
          </p:cNvPr>
          <p:cNvGrpSpPr/>
          <p:nvPr/>
        </p:nvGrpSpPr>
        <p:grpSpPr>
          <a:xfrm>
            <a:off x="8022817" y="185097"/>
            <a:ext cx="828000" cy="828000"/>
            <a:chOff x="5059555" y="183493"/>
            <a:chExt cx="828000" cy="828000"/>
          </a:xfrm>
        </p:grpSpPr>
        <p:sp>
          <p:nvSpPr>
            <p:cNvPr id="6" name="矩形: 圓角 5">
              <a:extLst>
                <a:ext uri="{FF2B5EF4-FFF2-40B4-BE49-F238E27FC236}">
                  <a16:creationId xmlns="" xmlns:a16="http://schemas.microsoft.com/office/drawing/2014/main" id="{E124ADD5-DFF1-4124-8979-EA3D88E27C1A}"/>
                </a:ext>
              </a:extLst>
            </p:cNvPr>
            <p:cNvSpPr/>
            <p:nvPr/>
          </p:nvSpPr>
          <p:spPr>
            <a:xfrm>
              <a:off x="5181600" y="450194"/>
              <a:ext cx="413655" cy="3156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梯形 10">
              <a:extLst>
                <a:ext uri="{FF2B5EF4-FFF2-40B4-BE49-F238E27FC236}">
                  <a16:creationId xmlns="" xmlns:a16="http://schemas.microsoft.com/office/drawing/2014/main" id="{4C53D06B-F6BC-4281-B06C-E78C64DB2B08}"/>
                </a:ext>
              </a:extLst>
            </p:cNvPr>
            <p:cNvSpPr/>
            <p:nvPr/>
          </p:nvSpPr>
          <p:spPr>
            <a:xfrm rot="16200000">
              <a:off x="5597999" y="512681"/>
              <a:ext cx="238602" cy="170255"/>
            </a:xfrm>
            <a:prstGeom prst="trapezoid">
              <a:avLst>
                <a:gd name="adj" fmla="val 279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 xmlns:a16="http://schemas.microsoft.com/office/drawing/2014/main" id="{A749373A-0F78-499D-B972-CC253775922E}"/>
                </a:ext>
              </a:extLst>
            </p:cNvPr>
            <p:cNvSpPr/>
            <p:nvPr/>
          </p:nvSpPr>
          <p:spPr>
            <a:xfrm>
              <a:off x="5059555" y="183493"/>
              <a:ext cx="828000" cy="828000"/>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矩形 14">
            <a:extLst>
              <a:ext uri="{FF2B5EF4-FFF2-40B4-BE49-F238E27FC236}">
                <a16:creationId xmlns="" xmlns:a16="http://schemas.microsoft.com/office/drawing/2014/main" id="{AE593240-47B2-49C6-9842-FB4F96487C44}"/>
              </a:ext>
            </a:extLst>
          </p:cNvPr>
          <p:cNvSpPr/>
          <p:nvPr/>
        </p:nvSpPr>
        <p:spPr>
          <a:xfrm>
            <a:off x="5340485" y="5556473"/>
            <a:ext cx="3457904" cy="584775"/>
          </a:xfrm>
          <a:prstGeom prst="rect">
            <a:avLst/>
          </a:prstGeom>
        </p:spPr>
        <p:txBody>
          <a:bodyPr wrap="square">
            <a:spAutoFit/>
          </a:bodyPr>
          <a:lstStyle/>
          <a:p>
            <a:r>
              <a:rPr lang="en-US" altLang="zh-TW" sz="1600" dirty="0">
                <a:solidFill>
                  <a:schemeClr val="tx1">
                    <a:lumMod val="85000"/>
                    <a:lumOff val="15000"/>
                  </a:schemeClr>
                </a:solidFill>
                <a:latin typeface="Corbel" panose="020B0503020204020204" pitchFamily="34" charset="0"/>
              </a:rPr>
              <a:t>Cory Richards on the Cordillera Blanca in Peru</a:t>
            </a:r>
          </a:p>
        </p:txBody>
      </p:sp>
      <p:pic>
        <p:nvPicPr>
          <p:cNvPr id="7170" name="Picture 2"/>
          <p:cNvPicPr>
            <a:picLocks noChangeAspect="1" noChangeArrowheads="1"/>
          </p:cNvPicPr>
          <p:nvPr/>
        </p:nvPicPr>
        <p:blipFill>
          <a:blip r:embed="rId3" cstate="print"/>
          <a:srcRect/>
          <a:stretch>
            <a:fillRect/>
          </a:stretch>
        </p:blipFill>
        <p:spPr bwMode="auto">
          <a:xfrm>
            <a:off x="5340485" y="1301527"/>
            <a:ext cx="3632939" cy="4211746"/>
          </a:xfrm>
          <a:prstGeom prst="rect">
            <a:avLst/>
          </a:prstGeom>
          <a:noFill/>
          <a:ln w="9525">
            <a:noFill/>
            <a:miter lim="800000"/>
            <a:headEnd/>
            <a:tailEnd/>
          </a:ln>
        </p:spPr>
      </p:pic>
      <p:sp>
        <p:nvSpPr>
          <p:cNvPr id="17" name="矩形 16">
            <a:extLst>
              <a:ext uri="{FF2B5EF4-FFF2-40B4-BE49-F238E27FC236}">
                <a16:creationId xmlns="" xmlns:a16="http://schemas.microsoft.com/office/drawing/2014/main" id="{ED924450-9D5C-4039-A910-E8EB2DF8C859}"/>
              </a:ext>
            </a:extLst>
          </p:cNvPr>
          <p:cNvSpPr/>
          <p:nvPr/>
        </p:nvSpPr>
        <p:spPr>
          <a:xfrm>
            <a:off x="667808" y="3469185"/>
            <a:ext cx="4672677" cy="209288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What kind of work do explorers do? Where do they work?</a:t>
            </a:r>
          </a:p>
          <a:p>
            <a:pPr marL="363538" indent="-363538">
              <a:spcBef>
                <a:spcPts val="600"/>
              </a:spcBef>
            </a:pPr>
            <a:r>
              <a:rPr lang="en-US" altLang="zh-TW" sz="2000" dirty="0">
                <a:latin typeface="Calibri" panose="020F0502020204030204" pitchFamily="34" charset="0"/>
              </a:rPr>
              <a:t>2 	What items might they need to take with them when they’re exploring?</a:t>
            </a:r>
          </a:p>
          <a:p>
            <a:pPr marL="363538" indent="-363538">
              <a:spcBef>
                <a:spcPts val="600"/>
              </a:spcBef>
            </a:pPr>
            <a:r>
              <a:rPr lang="en-US" altLang="zh-TW" sz="2000" dirty="0">
                <a:latin typeface="Calibri" panose="020F0502020204030204" pitchFamily="34" charset="0"/>
              </a:rPr>
              <a:t>3 	Why do you think people become explorers?</a:t>
            </a:r>
            <a:endParaRPr lang="zh-TW" altLang="en-US" sz="2000" dirty="0">
              <a:latin typeface="Calibri" panose="020F0502020204030204" pitchFamily="34" charset="0"/>
            </a:endParaRPr>
          </a:p>
        </p:txBody>
      </p:sp>
      <p:sp>
        <p:nvSpPr>
          <p:cNvPr id="20" name="矩形 19">
            <a:extLst>
              <a:ext uri="{FF2B5EF4-FFF2-40B4-BE49-F238E27FC236}">
                <a16:creationId xmlns="" xmlns:a16="http://schemas.microsoft.com/office/drawing/2014/main" id="{40637E60-9EBC-476F-AD69-FCB1ED10D85B}"/>
              </a:ext>
            </a:extLst>
          </p:cNvPr>
          <p:cNvSpPr/>
          <p:nvPr/>
        </p:nvSpPr>
        <p:spPr>
          <a:xfrm>
            <a:off x="1007303" y="5608315"/>
            <a:ext cx="3448457"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See next slide for answers</a:t>
            </a:r>
          </a:p>
        </p:txBody>
      </p:sp>
    </p:spTree>
    <p:extLst>
      <p:ext uri="{BB962C8B-B14F-4D97-AF65-F5344CB8AC3E}">
        <p14:creationId xmlns="" xmlns:p14="http://schemas.microsoft.com/office/powerpoint/2010/main" val="168492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 xmlns:a16="http://schemas.microsoft.com/office/drawing/2014/main"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 xmlns:a16="http://schemas.microsoft.com/office/drawing/2014/main"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Questions and answers</a:t>
            </a:r>
          </a:p>
        </p:txBody>
      </p:sp>
      <p:sp>
        <p:nvSpPr>
          <p:cNvPr id="2" name="矩形 1">
            <a:extLst>
              <a:ext uri="{FF2B5EF4-FFF2-40B4-BE49-F238E27FC236}">
                <a16:creationId xmlns="" xmlns:a16="http://schemas.microsoft.com/office/drawing/2014/main" id="{25E96E61-4891-4FD5-B4B6-DCB2320010F4}"/>
              </a:ext>
            </a:extLst>
          </p:cNvPr>
          <p:cNvSpPr/>
          <p:nvPr/>
        </p:nvSpPr>
        <p:spPr>
          <a:xfrm>
            <a:off x="308448" y="708335"/>
            <a:ext cx="8511944" cy="5016758"/>
          </a:xfrm>
          <a:prstGeom prst="rect">
            <a:avLst/>
          </a:prstGeom>
        </p:spPr>
        <p:txBody>
          <a:bodyPr wrap="square">
            <a:spAutoFit/>
          </a:bodyPr>
          <a:lstStyle/>
          <a:p>
            <a:pPr marL="360363" indent="-360363"/>
            <a:r>
              <a:rPr lang="en-US" altLang="zh-TW" sz="1600" b="1" dirty="0">
                <a:solidFill>
                  <a:schemeClr val="accent1">
                    <a:lumMod val="75000"/>
                  </a:schemeClr>
                </a:solidFill>
                <a:latin typeface="Calibri" panose="020F0502020204030204" pitchFamily="34" charset="0"/>
              </a:rPr>
              <a:t>1</a:t>
            </a:r>
            <a:r>
              <a:rPr lang="en-US" altLang="zh-TW" sz="1600" dirty="0">
                <a:solidFill>
                  <a:schemeClr val="accent1">
                    <a:lumMod val="75000"/>
                  </a:schemeClr>
                </a:solidFill>
                <a:latin typeface="Calibri" panose="020F0502020204030204" pitchFamily="34" charset="0"/>
              </a:rPr>
              <a:t> 	There’s a lot of times when </a:t>
            </a:r>
            <a:r>
              <a:rPr lang="en-US" altLang="zh-TW" sz="1600" b="1" dirty="0">
                <a:solidFill>
                  <a:schemeClr val="accent1">
                    <a:lumMod val="75000"/>
                  </a:schemeClr>
                </a:solidFill>
                <a:latin typeface="Calibri" panose="020F0502020204030204" pitchFamily="34" charset="0"/>
              </a:rPr>
              <a:t>the power goes out</a:t>
            </a:r>
            <a:r>
              <a:rPr lang="en-US" altLang="zh-TW" sz="1600" dirty="0">
                <a:solidFill>
                  <a:schemeClr val="accent1">
                    <a:lumMod val="75000"/>
                  </a:schemeClr>
                </a:solidFill>
                <a:latin typeface="Calibri" panose="020F0502020204030204" pitchFamily="34" charset="0"/>
              </a:rPr>
              <a:t>.</a:t>
            </a:r>
          </a:p>
          <a:p>
            <a:pPr marL="360363" indent="-360363"/>
            <a:r>
              <a:rPr lang="en-US" altLang="zh-TW" sz="1600" b="1" dirty="0">
                <a:solidFill>
                  <a:schemeClr val="accent1">
                    <a:lumMod val="75000"/>
                  </a:schemeClr>
                </a:solidFill>
                <a:latin typeface="Calibri" panose="020F0502020204030204" pitchFamily="34" charset="0"/>
              </a:rPr>
              <a:t>	a</a:t>
            </a:r>
            <a:r>
              <a:rPr lang="en-US" altLang="zh-TW" sz="1600" dirty="0">
                <a:solidFill>
                  <a:schemeClr val="accent1">
                    <a:lumMod val="75000"/>
                  </a:schemeClr>
                </a:solidFill>
                <a:latin typeface="Calibri" panose="020F0502020204030204" pitchFamily="34" charset="0"/>
              </a:rPr>
              <a:t> I’m really tired</a:t>
            </a:r>
          </a:p>
          <a:p>
            <a:pPr marL="360363" indent="-360363"/>
            <a:r>
              <a:rPr lang="en-US" altLang="zh-TW" sz="1600" b="1" dirty="0">
                <a:solidFill>
                  <a:schemeClr val="accent1">
                    <a:lumMod val="75000"/>
                  </a:schemeClr>
                </a:solidFill>
                <a:latin typeface="Calibri" panose="020F0502020204030204" pitchFamily="34" charset="0"/>
              </a:rPr>
              <a:t>	b</a:t>
            </a:r>
            <a:r>
              <a:rPr lang="en-US" altLang="zh-TW" sz="1600" dirty="0">
                <a:solidFill>
                  <a:schemeClr val="accent1">
                    <a:lumMod val="75000"/>
                  </a:schemeClr>
                </a:solidFill>
                <a:latin typeface="Calibri" panose="020F0502020204030204" pitchFamily="34" charset="0"/>
              </a:rPr>
              <a:t> there’s no petrol</a:t>
            </a:r>
          </a:p>
          <a:p>
            <a:pPr marL="360363" indent="-360363"/>
            <a:r>
              <a:rPr lang="en-US" altLang="zh-TW" sz="1600" b="1" dirty="0">
                <a:solidFill>
                  <a:schemeClr val="accent1">
                    <a:lumMod val="75000"/>
                  </a:schemeClr>
                </a:solidFill>
                <a:latin typeface="Calibri" panose="020F0502020204030204" pitchFamily="34" charset="0"/>
              </a:rPr>
              <a:t>	c</a:t>
            </a:r>
            <a:r>
              <a:rPr lang="en-US" altLang="zh-TW" sz="1600" dirty="0">
                <a:solidFill>
                  <a:schemeClr val="accent1">
                    <a:lumMod val="75000"/>
                  </a:schemeClr>
                </a:solidFill>
                <a:latin typeface="Calibri" panose="020F0502020204030204" pitchFamily="34" charset="0"/>
              </a:rPr>
              <a:t> we have no electricity</a:t>
            </a:r>
          </a:p>
          <a:p>
            <a:pPr marL="360363" indent="-360363"/>
            <a:r>
              <a:rPr lang="en-US" altLang="zh-TW" sz="1600" b="1" dirty="0">
                <a:solidFill>
                  <a:schemeClr val="accent1">
                    <a:lumMod val="75000"/>
                  </a:schemeClr>
                </a:solidFill>
                <a:latin typeface="Calibri" panose="020F0502020204030204" pitchFamily="34" charset="0"/>
              </a:rPr>
              <a:t>2</a:t>
            </a:r>
            <a:r>
              <a:rPr lang="en-US" altLang="zh-TW" sz="1600" dirty="0">
                <a:solidFill>
                  <a:schemeClr val="accent1">
                    <a:lumMod val="75000"/>
                  </a:schemeClr>
                </a:solidFill>
                <a:latin typeface="Calibri" panose="020F0502020204030204" pitchFamily="34" charset="0"/>
              </a:rPr>
              <a:t> 	I need to make sure I have </a:t>
            </a:r>
            <a:r>
              <a:rPr lang="en-US" altLang="zh-TW" sz="1600" b="1" dirty="0">
                <a:solidFill>
                  <a:schemeClr val="accent1">
                    <a:lumMod val="75000"/>
                  </a:schemeClr>
                </a:solidFill>
                <a:latin typeface="Calibri" panose="020F0502020204030204" pitchFamily="34" charset="0"/>
              </a:rPr>
              <a:t>a local </a:t>
            </a:r>
            <a:r>
              <a:rPr lang="en-US" altLang="zh-TW" sz="1600" dirty="0">
                <a:solidFill>
                  <a:schemeClr val="accent1">
                    <a:lumMod val="75000"/>
                  </a:schemeClr>
                </a:solidFill>
                <a:latin typeface="Calibri" panose="020F0502020204030204" pitchFamily="34" charset="0"/>
              </a:rPr>
              <a:t>with me.</a:t>
            </a:r>
          </a:p>
          <a:p>
            <a:pPr marL="360363" indent="-360363"/>
            <a:r>
              <a:rPr lang="en-US" altLang="zh-TW" sz="1600" b="1" dirty="0">
                <a:solidFill>
                  <a:schemeClr val="accent1">
                    <a:lumMod val="75000"/>
                  </a:schemeClr>
                </a:solidFill>
                <a:latin typeface="Calibri" panose="020F0502020204030204" pitchFamily="34" charset="0"/>
              </a:rPr>
              <a:t>	a</a:t>
            </a:r>
            <a:r>
              <a:rPr lang="en-US" altLang="zh-TW" sz="1600" dirty="0">
                <a:solidFill>
                  <a:schemeClr val="accent1">
                    <a:lumMod val="75000"/>
                  </a:schemeClr>
                </a:solidFill>
                <a:latin typeface="Calibri" panose="020F0502020204030204" pitchFamily="34" charset="0"/>
              </a:rPr>
              <a:t> </a:t>
            </a:r>
            <a:r>
              <a:rPr lang="en-US" altLang="zh-TW" sz="1600" dirty="0" err="1">
                <a:solidFill>
                  <a:schemeClr val="accent1">
                    <a:lumMod val="75000"/>
                  </a:schemeClr>
                </a:solidFill>
                <a:latin typeface="Calibri" panose="020F0502020204030204" pitchFamily="34" charset="0"/>
              </a:rPr>
              <a:t>a</a:t>
            </a:r>
            <a:r>
              <a:rPr lang="en-US" altLang="zh-TW" sz="1600" dirty="0">
                <a:solidFill>
                  <a:schemeClr val="accent1">
                    <a:lumMod val="75000"/>
                  </a:schemeClr>
                </a:solidFill>
                <a:latin typeface="Calibri" panose="020F0502020204030204" pitchFamily="34" charset="0"/>
              </a:rPr>
              <a:t> map of the area</a:t>
            </a:r>
          </a:p>
          <a:p>
            <a:pPr marL="360363" indent="-360363"/>
            <a:r>
              <a:rPr lang="en-US" altLang="zh-TW" sz="1600" b="1" dirty="0">
                <a:solidFill>
                  <a:schemeClr val="accent1">
                    <a:lumMod val="75000"/>
                  </a:schemeClr>
                </a:solidFill>
                <a:latin typeface="Calibri" panose="020F0502020204030204" pitchFamily="34" charset="0"/>
              </a:rPr>
              <a:t>	b</a:t>
            </a:r>
            <a:r>
              <a:rPr lang="en-US" altLang="zh-TW" sz="1600" dirty="0">
                <a:solidFill>
                  <a:schemeClr val="accent1">
                    <a:lumMod val="75000"/>
                  </a:schemeClr>
                </a:solidFill>
                <a:latin typeface="Calibri" panose="020F0502020204030204" pitchFamily="34" charset="0"/>
              </a:rPr>
              <a:t> a person from the area I’m in</a:t>
            </a:r>
          </a:p>
          <a:p>
            <a:pPr marL="360363" indent="-360363"/>
            <a:r>
              <a:rPr lang="en-US" altLang="zh-TW" sz="1600" b="1" dirty="0">
                <a:solidFill>
                  <a:schemeClr val="accent1">
                    <a:lumMod val="75000"/>
                  </a:schemeClr>
                </a:solidFill>
                <a:latin typeface="Calibri" panose="020F0502020204030204" pitchFamily="34" charset="0"/>
              </a:rPr>
              <a:t>	c </a:t>
            </a:r>
            <a:r>
              <a:rPr lang="en-US" altLang="zh-TW" sz="1600" dirty="0">
                <a:solidFill>
                  <a:schemeClr val="accent1">
                    <a:lumMod val="75000"/>
                  </a:schemeClr>
                </a:solidFill>
                <a:latin typeface="Calibri" panose="020F0502020204030204" pitchFamily="34" charset="0"/>
              </a:rPr>
              <a:t>a place to stay</a:t>
            </a:r>
          </a:p>
          <a:p>
            <a:pPr marL="360363" indent="-360363"/>
            <a:r>
              <a:rPr lang="en-US" altLang="zh-TW" sz="1600" b="1" dirty="0">
                <a:solidFill>
                  <a:schemeClr val="accent1">
                    <a:lumMod val="75000"/>
                  </a:schemeClr>
                </a:solidFill>
                <a:latin typeface="Calibri" panose="020F0502020204030204" pitchFamily="34" charset="0"/>
              </a:rPr>
              <a:t>3</a:t>
            </a:r>
            <a:r>
              <a:rPr lang="en-US" altLang="zh-TW" sz="1600" dirty="0">
                <a:solidFill>
                  <a:schemeClr val="accent1">
                    <a:lumMod val="75000"/>
                  </a:schemeClr>
                </a:solidFill>
                <a:latin typeface="Calibri" panose="020F0502020204030204" pitchFamily="34" charset="0"/>
              </a:rPr>
              <a:t> 	It’s part of </a:t>
            </a:r>
            <a:r>
              <a:rPr lang="en-US" altLang="zh-TW" sz="1600" b="1" dirty="0">
                <a:solidFill>
                  <a:schemeClr val="accent1">
                    <a:lumMod val="75000"/>
                  </a:schemeClr>
                </a:solidFill>
                <a:latin typeface="Calibri" panose="020F0502020204030204" pitchFamily="34" charset="0"/>
              </a:rPr>
              <a:t>human nature </a:t>
            </a:r>
            <a:r>
              <a:rPr lang="en-US" altLang="zh-TW" sz="1600" dirty="0">
                <a:solidFill>
                  <a:schemeClr val="accent1">
                    <a:lumMod val="75000"/>
                  </a:schemeClr>
                </a:solidFill>
                <a:latin typeface="Calibri" panose="020F0502020204030204" pitchFamily="34" charset="0"/>
              </a:rPr>
              <a:t>to be curious …</a:t>
            </a:r>
          </a:p>
          <a:p>
            <a:pPr marL="360363" indent="-360363"/>
            <a:r>
              <a:rPr lang="en-US" altLang="zh-TW" sz="1600" b="1" dirty="0">
                <a:solidFill>
                  <a:schemeClr val="accent1">
                    <a:lumMod val="75000"/>
                  </a:schemeClr>
                </a:solidFill>
                <a:latin typeface="Calibri" panose="020F0502020204030204" pitchFamily="34" charset="0"/>
              </a:rPr>
              <a:t>	a</a:t>
            </a:r>
            <a:r>
              <a:rPr lang="en-US" altLang="zh-TW" sz="1600" dirty="0">
                <a:solidFill>
                  <a:schemeClr val="accent1">
                    <a:lumMod val="75000"/>
                  </a:schemeClr>
                </a:solidFill>
                <a:latin typeface="Calibri" panose="020F0502020204030204" pitchFamily="34" charset="0"/>
              </a:rPr>
              <a:t> experiencing wild places</a:t>
            </a:r>
          </a:p>
          <a:p>
            <a:pPr marL="360363" indent="-360363"/>
            <a:r>
              <a:rPr lang="en-US" altLang="zh-TW" sz="1600" b="1" dirty="0">
                <a:solidFill>
                  <a:schemeClr val="accent1">
                    <a:lumMod val="75000"/>
                  </a:schemeClr>
                </a:solidFill>
                <a:latin typeface="Calibri" panose="020F0502020204030204" pitchFamily="34" charset="0"/>
              </a:rPr>
              <a:t>	b</a:t>
            </a:r>
            <a:r>
              <a:rPr lang="en-US" altLang="zh-TW" sz="1600" dirty="0">
                <a:solidFill>
                  <a:schemeClr val="accent1">
                    <a:lumMod val="75000"/>
                  </a:schemeClr>
                </a:solidFill>
                <a:latin typeface="Calibri" panose="020F0502020204030204" pitchFamily="34" charset="0"/>
              </a:rPr>
              <a:t> our education</a:t>
            </a:r>
          </a:p>
          <a:p>
            <a:pPr marL="360363" indent="-360363"/>
            <a:r>
              <a:rPr lang="en-US" altLang="zh-TW" sz="1600" b="1" dirty="0">
                <a:solidFill>
                  <a:schemeClr val="accent1">
                    <a:lumMod val="75000"/>
                  </a:schemeClr>
                </a:solidFill>
                <a:latin typeface="Calibri" panose="020F0502020204030204" pitchFamily="34" charset="0"/>
              </a:rPr>
              <a:t>	c </a:t>
            </a:r>
            <a:r>
              <a:rPr lang="en-US" altLang="zh-TW" sz="1600" dirty="0">
                <a:solidFill>
                  <a:schemeClr val="accent1">
                    <a:lumMod val="75000"/>
                  </a:schemeClr>
                </a:solidFill>
                <a:latin typeface="Calibri" panose="020F0502020204030204" pitchFamily="34" charset="0"/>
              </a:rPr>
              <a:t>the way we are</a:t>
            </a:r>
          </a:p>
          <a:p>
            <a:pPr marL="360363" indent="-360363"/>
            <a:r>
              <a:rPr lang="en-US" altLang="zh-TW" sz="1600" b="1" dirty="0">
                <a:solidFill>
                  <a:schemeClr val="accent1">
                    <a:lumMod val="75000"/>
                  </a:schemeClr>
                </a:solidFill>
                <a:latin typeface="Calibri" panose="020F0502020204030204" pitchFamily="34" charset="0"/>
              </a:rPr>
              <a:t>4 	</a:t>
            </a:r>
            <a:r>
              <a:rPr lang="en-US" altLang="zh-TW" sz="1600" dirty="0">
                <a:solidFill>
                  <a:schemeClr val="accent1">
                    <a:lumMod val="75000"/>
                  </a:schemeClr>
                </a:solidFill>
                <a:latin typeface="Calibri" panose="020F0502020204030204" pitchFamily="34" charset="0"/>
              </a:rPr>
              <a:t>It’s where you </a:t>
            </a:r>
            <a:r>
              <a:rPr lang="en-US" altLang="zh-TW" sz="1600" b="1" dirty="0">
                <a:solidFill>
                  <a:schemeClr val="accent1">
                    <a:lumMod val="75000"/>
                  </a:schemeClr>
                </a:solidFill>
                <a:latin typeface="Calibri" panose="020F0502020204030204" pitchFamily="34" charset="0"/>
              </a:rPr>
              <a:t>find yourself</a:t>
            </a:r>
            <a:r>
              <a:rPr lang="en-US" altLang="zh-TW" sz="1600" dirty="0">
                <a:solidFill>
                  <a:schemeClr val="accent1">
                    <a:lumMod val="75000"/>
                  </a:schemeClr>
                </a:solidFill>
                <a:latin typeface="Calibri" panose="020F0502020204030204" pitchFamily="34" charset="0"/>
              </a:rPr>
              <a:t>, where you find new things, where you grow.</a:t>
            </a:r>
          </a:p>
          <a:p>
            <a:pPr marL="360363" indent="-360363"/>
            <a:r>
              <a:rPr lang="en-US" altLang="zh-TW" sz="1600" b="1" dirty="0">
                <a:solidFill>
                  <a:schemeClr val="accent1">
                    <a:lumMod val="75000"/>
                  </a:schemeClr>
                </a:solidFill>
                <a:latin typeface="Calibri" panose="020F0502020204030204" pitchFamily="34" charset="0"/>
              </a:rPr>
              <a:t>	a</a:t>
            </a:r>
            <a:r>
              <a:rPr lang="en-US" altLang="zh-TW" sz="1600" dirty="0">
                <a:solidFill>
                  <a:schemeClr val="accent1">
                    <a:lumMod val="75000"/>
                  </a:schemeClr>
                </a:solidFill>
                <a:latin typeface="Calibri" panose="020F0502020204030204" pitchFamily="34" charset="0"/>
              </a:rPr>
              <a:t> feel happy</a:t>
            </a:r>
          </a:p>
          <a:p>
            <a:pPr marL="360363" indent="-360363"/>
            <a:r>
              <a:rPr lang="en-US" altLang="zh-TW" sz="1600" b="1" dirty="0">
                <a:solidFill>
                  <a:schemeClr val="accent1">
                    <a:lumMod val="75000"/>
                  </a:schemeClr>
                </a:solidFill>
                <a:latin typeface="Calibri" panose="020F0502020204030204" pitchFamily="34" charset="0"/>
              </a:rPr>
              <a:t>	b </a:t>
            </a:r>
            <a:r>
              <a:rPr lang="en-US" altLang="zh-TW" sz="1600" dirty="0">
                <a:solidFill>
                  <a:schemeClr val="accent1">
                    <a:lumMod val="75000"/>
                  </a:schemeClr>
                </a:solidFill>
                <a:latin typeface="Calibri" panose="020F0502020204030204" pitchFamily="34" charset="0"/>
              </a:rPr>
              <a:t>understand who you really are</a:t>
            </a:r>
          </a:p>
          <a:p>
            <a:pPr marL="360363" indent="-360363"/>
            <a:r>
              <a:rPr lang="en-US" altLang="zh-TW" sz="1600" b="1" dirty="0">
                <a:solidFill>
                  <a:schemeClr val="accent1">
                    <a:lumMod val="75000"/>
                  </a:schemeClr>
                </a:solidFill>
                <a:latin typeface="Calibri" panose="020F0502020204030204" pitchFamily="34" charset="0"/>
              </a:rPr>
              <a:t>	c</a:t>
            </a:r>
            <a:r>
              <a:rPr lang="en-US" altLang="zh-TW" sz="1600" dirty="0">
                <a:solidFill>
                  <a:schemeClr val="accent1">
                    <a:lumMod val="75000"/>
                  </a:schemeClr>
                </a:solidFill>
                <a:latin typeface="Calibri" panose="020F0502020204030204" pitchFamily="34" charset="0"/>
              </a:rPr>
              <a:t> want to live</a:t>
            </a:r>
          </a:p>
          <a:p>
            <a:pPr marL="360363" indent="-360363"/>
            <a:r>
              <a:rPr lang="en-US" altLang="zh-TW" sz="1600" b="1" dirty="0">
                <a:solidFill>
                  <a:schemeClr val="accent1">
                    <a:lumMod val="75000"/>
                  </a:schemeClr>
                </a:solidFill>
                <a:latin typeface="Calibri" panose="020F0502020204030204" pitchFamily="34" charset="0"/>
              </a:rPr>
              <a:t>5	</a:t>
            </a:r>
            <a:r>
              <a:rPr lang="en-US" altLang="zh-TW" sz="1600" dirty="0">
                <a:solidFill>
                  <a:schemeClr val="accent1">
                    <a:lumMod val="75000"/>
                  </a:schemeClr>
                </a:solidFill>
                <a:latin typeface="Calibri" panose="020F0502020204030204" pitchFamily="34" charset="0"/>
              </a:rPr>
              <a:t>That’s what </a:t>
            </a:r>
            <a:r>
              <a:rPr lang="en-US" altLang="zh-TW" sz="1600" b="1" dirty="0">
                <a:solidFill>
                  <a:schemeClr val="accent1">
                    <a:lumMod val="75000"/>
                  </a:schemeClr>
                </a:solidFill>
                <a:latin typeface="Calibri" panose="020F0502020204030204" pitchFamily="34" charset="0"/>
              </a:rPr>
              <a:t>drives people </a:t>
            </a:r>
            <a:r>
              <a:rPr lang="en-US" altLang="zh-TW" sz="1600" dirty="0">
                <a:solidFill>
                  <a:schemeClr val="accent1">
                    <a:lumMod val="75000"/>
                  </a:schemeClr>
                </a:solidFill>
                <a:latin typeface="Calibri" panose="020F0502020204030204" pitchFamily="34" charset="0"/>
              </a:rPr>
              <a:t>to the highest mountain …</a:t>
            </a:r>
          </a:p>
          <a:p>
            <a:pPr marL="360363" indent="-360363"/>
            <a:r>
              <a:rPr lang="en-US" altLang="zh-TW" sz="1600" b="1" dirty="0">
                <a:solidFill>
                  <a:schemeClr val="accent1">
                    <a:lumMod val="75000"/>
                  </a:schemeClr>
                </a:solidFill>
                <a:latin typeface="Calibri" panose="020F0502020204030204" pitchFamily="34" charset="0"/>
              </a:rPr>
              <a:t>	a</a:t>
            </a:r>
            <a:r>
              <a:rPr lang="en-US" altLang="zh-TW" sz="1600" dirty="0">
                <a:solidFill>
                  <a:schemeClr val="accent1">
                    <a:lumMod val="75000"/>
                  </a:schemeClr>
                </a:solidFill>
                <a:latin typeface="Calibri" panose="020F0502020204030204" pitchFamily="34" charset="0"/>
              </a:rPr>
              <a:t> makes people want to go</a:t>
            </a:r>
          </a:p>
          <a:p>
            <a:pPr marL="360363" indent="-360363"/>
            <a:r>
              <a:rPr lang="en-US" altLang="zh-TW" sz="1600" b="1" dirty="0">
                <a:solidFill>
                  <a:schemeClr val="accent1">
                    <a:lumMod val="75000"/>
                  </a:schemeClr>
                </a:solidFill>
                <a:latin typeface="Calibri" panose="020F0502020204030204" pitchFamily="34" charset="0"/>
              </a:rPr>
              <a:t>	b</a:t>
            </a:r>
            <a:r>
              <a:rPr lang="en-US" altLang="zh-TW" sz="1600" dirty="0">
                <a:solidFill>
                  <a:schemeClr val="accent1">
                    <a:lumMod val="75000"/>
                  </a:schemeClr>
                </a:solidFill>
                <a:latin typeface="Calibri" panose="020F0502020204030204" pitchFamily="34" charset="0"/>
              </a:rPr>
              <a:t> takes people in a car</a:t>
            </a:r>
          </a:p>
          <a:p>
            <a:pPr marL="360363" indent="-360363"/>
            <a:r>
              <a:rPr lang="en-US" altLang="zh-TW" sz="1600" b="1" dirty="0">
                <a:solidFill>
                  <a:schemeClr val="accent1">
                    <a:lumMod val="75000"/>
                  </a:schemeClr>
                </a:solidFill>
                <a:latin typeface="Calibri" panose="020F0502020204030204" pitchFamily="34" charset="0"/>
              </a:rPr>
              <a:t>	c</a:t>
            </a:r>
            <a:r>
              <a:rPr lang="en-US" altLang="zh-TW" sz="1600" dirty="0">
                <a:solidFill>
                  <a:schemeClr val="accent1">
                    <a:lumMod val="75000"/>
                  </a:schemeClr>
                </a:solidFill>
                <a:latin typeface="Calibri" panose="020F0502020204030204" pitchFamily="34" charset="0"/>
              </a:rPr>
              <a:t> works as a driver for explorers</a:t>
            </a:r>
          </a:p>
        </p:txBody>
      </p:sp>
      <p:pic>
        <p:nvPicPr>
          <p:cNvPr id="6" name="Picture 2">
            <a:hlinkClick r:id="rId2" action="ppaction://hlinkfile"/>
          </p:cNvPr>
          <p:cNvPicPr>
            <a:picLocks noChangeAspect="1" noChangeArrowheads="1"/>
          </p:cNvPicPr>
          <p:nvPr/>
        </p:nvPicPr>
        <p:blipFill>
          <a:blip r:embed="rId3" cstate="print"/>
          <a:srcRect/>
          <a:stretch>
            <a:fillRect/>
          </a:stretch>
        </p:blipFill>
        <p:spPr bwMode="auto">
          <a:xfrm>
            <a:off x="4619482" y="295073"/>
            <a:ext cx="930240" cy="244800"/>
          </a:xfrm>
          <a:prstGeom prst="rect">
            <a:avLst/>
          </a:prstGeom>
          <a:noFill/>
          <a:ln w="9525">
            <a:noFill/>
            <a:miter lim="800000"/>
            <a:headEnd/>
            <a:tailEnd/>
          </a:ln>
        </p:spPr>
      </p:pic>
      <p:sp>
        <p:nvSpPr>
          <p:cNvPr id="9" name="矩形 8">
            <a:extLst>
              <a:ext uri="{FF2B5EF4-FFF2-40B4-BE49-F238E27FC236}">
                <a16:creationId xmlns="" xmlns:a16="http://schemas.microsoft.com/office/drawing/2014/main" id="{CB73B3E9-9D0B-4653-A383-F18A7FA2C7F1}"/>
              </a:ext>
            </a:extLst>
          </p:cNvPr>
          <p:cNvSpPr/>
          <p:nvPr/>
        </p:nvSpPr>
        <p:spPr>
          <a:xfrm>
            <a:off x="118113" y="778684"/>
            <a:ext cx="319318" cy="4234493"/>
          </a:xfrm>
          <a:prstGeom prst="rect">
            <a:avLst/>
          </a:prstGeom>
        </p:spPr>
        <p:txBody>
          <a:bodyPr wrap="none">
            <a:spAutoFit/>
          </a:bodyPr>
          <a:lstStyle/>
          <a:p>
            <a:pPr>
              <a:lnSpc>
                <a:spcPts val="1900"/>
              </a:lnSpc>
            </a:pPr>
            <a:r>
              <a:rPr lang="en-US" altLang="zh-TW" b="1" dirty="0">
                <a:solidFill>
                  <a:srgbClr val="FF0066"/>
                </a:solidFill>
                <a:latin typeface="Segoe Print" panose="02000600000000000000" pitchFamily="2" charset="0"/>
              </a:rPr>
              <a:t>c</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b</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c</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b</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a</a:t>
            </a:r>
            <a:endParaRPr lang="zh-TW" altLang="en-US" b="1" dirty="0">
              <a:solidFill>
                <a:srgbClr val="FF0066"/>
              </a:solidFill>
              <a:latin typeface="Segoe Print" panose="02000600000000000000" pitchFamily="2" charset="0"/>
            </a:endParaRPr>
          </a:p>
        </p:txBody>
      </p:sp>
      <p:sp>
        <p:nvSpPr>
          <p:cNvPr id="8" name="TextBox 7"/>
          <p:cNvSpPr txBox="1"/>
          <p:nvPr/>
        </p:nvSpPr>
        <p:spPr>
          <a:xfrm>
            <a:off x="5931877" y="1266092"/>
            <a:ext cx="2438400" cy="369332"/>
          </a:xfrm>
          <a:prstGeom prst="rect">
            <a:avLst/>
          </a:prstGeom>
          <a:noFill/>
        </p:spPr>
        <p:txBody>
          <a:bodyPr wrap="square" rtlCol="0">
            <a:spAutoFit/>
          </a:bodyPr>
          <a:lstStyle/>
          <a:p>
            <a:r>
              <a:rPr lang="en-US" dirty="0" smtClean="0">
                <a:hlinkClick r:id="rId2" action="ppaction://hlinkfile"/>
              </a:rPr>
              <a:t>Video 8.3</a:t>
            </a:r>
            <a:endParaRPr lang="en-US" dirty="0"/>
          </a:p>
        </p:txBody>
      </p:sp>
    </p:spTree>
    <p:extLst>
      <p:ext uri="{BB962C8B-B14F-4D97-AF65-F5344CB8AC3E}">
        <p14:creationId xmlns="" xmlns:p14="http://schemas.microsoft.com/office/powerpoint/2010/main" val="373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left)">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8" end="8"/>
                                            </p:txEl>
                                          </p:spTgt>
                                        </p:tgtEl>
                                        <p:attrNameLst>
                                          <p:attrName>style.visibility</p:attrName>
                                        </p:attrNameLst>
                                      </p:cBhvr>
                                      <p:to>
                                        <p:strVal val="visible"/>
                                      </p:to>
                                    </p:set>
                                    <p:animEffect transition="in" filter="wipe(left)">
                                      <p:cBhvr>
                                        <p:cTn id="22" dur="500"/>
                                        <p:tgtEl>
                                          <p:spTgt spid="9">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12" end="12"/>
                                            </p:txEl>
                                          </p:spTgt>
                                        </p:tgtEl>
                                        <p:attrNameLst>
                                          <p:attrName>style.visibility</p:attrName>
                                        </p:attrNameLst>
                                      </p:cBhvr>
                                      <p:to>
                                        <p:strVal val="visible"/>
                                      </p:to>
                                    </p:set>
                                    <p:animEffect transition="in" filter="wipe(left)">
                                      <p:cBhvr>
                                        <p:cTn id="27" dur="500"/>
                                        <p:tgtEl>
                                          <p:spTgt spid="9">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16" end="16"/>
                                            </p:txEl>
                                          </p:spTgt>
                                        </p:tgtEl>
                                        <p:attrNameLst>
                                          <p:attrName>style.visibility</p:attrName>
                                        </p:attrNameLst>
                                      </p:cBhvr>
                                      <p:to>
                                        <p:strVal val="visible"/>
                                      </p:to>
                                    </p:set>
                                    <p:animEffect transition="in" filter="wipe(left)">
                                      <p:cBhvr>
                                        <p:cTn id="32" dur="500"/>
                                        <p:tgtEl>
                                          <p:spTgt spid="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42484"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10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 Work in pairs. Discuss the questions.</a:t>
            </a:r>
            <a:endParaRPr lang="zh-TW" altLang="en-US" sz="2000" dirty="0">
              <a:latin typeface="Calibri" panose="020F0502020204030204" pitchFamily="34" charset="0"/>
              <a:cs typeface="Calibri" panose="020F0502020204030204" pitchFamily="34" charset="0"/>
            </a:endParaRPr>
          </a:p>
        </p:txBody>
      </p:sp>
      <p:sp>
        <p:nvSpPr>
          <p:cNvPr id="8" name="文字方塊 7">
            <a:extLst>
              <a:ext uri="{FF2B5EF4-FFF2-40B4-BE49-F238E27FC236}">
                <a16:creationId xmlns="" xmlns:a16="http://schemas.microsoft.com/office/drawing/2014/main"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8f-p. 103</a:t>
            </a:r>
            <a:endParaRPr lang="zh-TW" altLang="en-US" sz="1200" b="1" dirty="0">
              <a:solidFill>
                <a:schemeClr val="tx1">
                  <a:lumMod val="50000"/>
                  <a:lumOff val="50000"/>
                </a:schemeClr>
              </a:solidFill>
              <a:latin typeface="Calibri" panose="020F0502020204030204" pitchFamily="34" charset="0"/>
            </a:endParaRPr>
          </a:p>
        </p:txBody>
      </p:sp>
      <p:sp>
        <p:nvSpPr>
          <p:cNvPr id="2" name="矩形 1">
            <a:extLst>
              <a:ext uri="{FF2B5EF4-FFF2-40B4-BE49-F238E27FC236}">
                <a16:creationId xmlns="" xmlns:a16="http://schemas.microsoft.com/office/drawing/2014/main" id="{7CCDF72E-ADE8-494B-9C73-FF1868777465}"/>
              </a:ext>
            </a:extLst>
          </p:cNvPr>
          <p:cNvSpPr/>
          <p:nvPr/>
        </p:nvSpPr>
        <p:spPr>
          <a:xfrm>
            <a:off x="656791" y="870561"/>
            <a:ext cx="8080873" cy="784830"/>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What would you not leave home without if you were travelling?</a:t>
            </a:r>
          </a:p>
          <a:p>
            <a:pPr marL="363538" indent="-363538">
              <a:spcBef>
                <a:spcPts val="600"/>
              </a:spcBef>
            </a:pPr>
            <a:r>
              <a:rPr lang="en-US" altLang="zh-TW" sz="2000" dirty="0">
                <a:latin typeface="Calibri" panose="020F0502020204030204" pitchFamily="34" charset="0"/>
              </a:rPr>
              <a:t>2 	Why is it a good idea to travel?</a:t>
            </a:r>
            <a:endParaRPr lang="zh-TW" altLang="en-US" sz="2000" dirty="0">
              <a:latin typeface="Calibri" panose="020F0502020204030204"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1273996" y="4605819"/>
            <a:ext cx="5619963" cy="1388841"/>
          </a:xfrm>
          <a:prstGeom prst="rect">
            <a:avLst/>
          </a:prstGeom>
          <a:noFill/>
          <a:ln w="9525">
            <a:noFill/>
            <a:miter lim="800000"/>
            <a:headEnd/>
            <a:tailEnd/>
          </a:ln>
        </p:spPr>
      </p:pic>
      <p:sp>
        <p:nvSpPr>
          <p:cNvPr id="6" name="矩形 5">
            <a:extLst>
              <a:ext uri="{FF2B5EF4-FFF2-40B4-BE49-F238E27FC236}">
                <a16:creationId xmlns="" xmlns:a16="http://schemas.microsoft.com/office/drawing/2014/main" id="{5120BDE7-6E08-41D2-B8F9-73CB73316929}"/>
              </a:ext>
            </a:extLst>
          </p:cNvPr>
          <p:cNvSpPr/>
          <p:nvPr/>
        </p:nvSpPr>
        <p:spPr>
          <a:xfrm>
            <a:off x="654916" y="1793829"/>
            <a:ext cx="7834167" cy="2262158"/>
          </a:xfrm>
          <a:prstGeom prst="rect">
            <a:avLst/>
          </a:prstGeom>
        </p:spPr>
        <p:txBody>
          <a:bodyPr wrap="square">
            <a:spAutoFit/>
          </a:bodyPr>
          <a:lstStyle/>
          <a:p>
            <a:pPr>
              <a:spcBef>
                <a:spcPts val="600"/>
              </a:spcBef>
            </a:pPr>
            <a:r>
              <a:rPr lang="en-US" altLang="zh-TW" b="1" dirty="0">
                <a:solidFill>
                  <a:srgbClr val="FF0066"/>
                </a:solidFill>
                <a:latin typeface="Segoe Print" panose="02000600000000000000" pitchFamily="2" charset="0"/>
              </a:rPr>
              <a:t>EXAMPLE ANSWERS</a:t>
            </a:r>
          </a:p>
          <a:p>
            <a:pPr marL="360363" indent="-360363">
              <a:spcBef>
                <a:spcPts val="600"/>
              </a:spcBef>
            </a:pPr>
            <a:r>
              <a:rPr lang="en-US" altLang="zh-TW" b="1" dirty="0">
                <a:solidFill>
                  <a:srgbClr val="FF0066"/>
                </a:solidFill>
                <a:latin typeface="Segoe Print" panose="02000600000000000000" pitchFamily="2" charset="0"/>
              </a:rPr>
              <a:t>Students’ own ideas</a:t>
            </a:r>
          </a:p>
          <a:p>
            <a:pPr marL="360363" indent="-360363">
              <a:spcBef>
                <a:spcPts val="600"/>
              </a:spcBef>
            </a:pPr>
            <a:r>
              <a:rPr lang="en-US" altLang="zh-TW" b="1" dirty="0">
                <a:solidFill>
                  <a:srgbClr val="FF0066"/>
                </a:solidFill>
                <a:latin typeface="Segoe Print" panose="02000600000000000000" pitchFamily="2" charset="0"/>
              </a:rPr>
              <a:t>1 	I wouldn’t leave home without my mobile phone because it’s a way of communicating with people, a GPS system to help me know where I am going, and a camera to record my journey.</a:t>
            </a:r>
          </a:p>
          <a:p>
            <a:pPr marL="360363" indent="-360363">
              <a:spcBef>
                <a:spcPts val="600"/>
              </a:spcBef>
            </a:pPr>
            <a:r>
              <a:rPr lang="en-US" altLang="zh-TW" b="1" dirty="0">
                <a:solidFill>
                  <a:srgbClr val="FF0066"/>
                </a:solidFill>
                <a:latin typeface="Segoe Print" panose="02000600000000000000" pitchFamily="2" charset="0"/>
              </a:rPr>
              <a:t>2 	It’s a good idea to travel because you see new places, meet new people, and find out what it is like to be in new places.</a:t>
            </a:r>
          </a:p>
        </p:txBody>
      </p:sp>
    </p:spTree>
    <p:extLst>
      <p:ext uri="{BB962C8B-B14F-4D97-AF65-F5344CB8AC3E}">
        <p14:creationId xmlns="" xmlns:p14="http://schemas.microsoft.com/office/powerpoint/2010/main" val="95695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2EE4814D-5E79-484F-962A-76A03E7C7122}"/>
              </a:ext>
            </a:extLst>
          </p:cNvPr>
          <p:cNvSpPr/>
          <p:nvPr/>
        </p:nvSpPr>
        <p:spPr>
          <a:xfrm>
            <a:off x="879725" y="71931"/>
            <a:ext cx="7936789" cy="1692771"/>
          </a:xfrm>
          <a:prstGeom prst="rect">
            <a:avLst/>
          </a:prstGeom>
        </p:spPr>
        <p:txBody>
          <a:bodyPr wrap="square">
            <a:spAutoFit/>
          </a:bodyPr>
          <a:lstStyle/>
          <a:p>
            <a:pPr marL="2016000" indent="-2016000"/>
            <a:r>
              <a:rPr lang="en-US" altLang="zh-TW" sz="5200" b="1" dirty="0">
                <a:solidFill>
                  <a:srgbClr val="E60000"/>
                </a:solidFill>
                <a:latin typeface="Calibri" panose="020F0502020204030204" pitchFamily="34" charset="0"/>
                <a:cs typeface="Calibri" panose="020F0502020204030204" pitchFamily="34" charset="0"/>
              </a:rPr>
              <a:t>UNIT 8</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REVIEW AND </a:t>
            </a:r>
            <a:r>
              <a:rPr lang="en-US" altLang="zh-TW" sz="5200" dirty="0">
                <a:solidFill>
                  <a:srgbClr val="E60000"/>
                </a:solidFill>
                <a:latin typeface="Calibri" panose="020F0502020204030204" pitchFamily="34" charset="0"/>
                <a:cs typeface="Calibri" panose="020F0502020204030204" pitchFamily="34" charset="0"/>
              </a:rPr>
              <a:t>M</a:t>
            </a:r>
            <a:r>
              <a:rPr lang="en-US" altLang="zh-TW" sz="5200" dirty="0">
                <a:latin typeface="Calibri" panose="020F0502020204030204" pitchFamily="34" charset="0"/>
                <a:cs typeface="Calibri" panose="020F0502020204030204" pitchFamily="34" charset="0"/>
              </a:rPr>
              <a:t>EMORY </a:t>
            </a:r>
            <a:r>
              <a:rPr lang="en-US" altLang="zh-TW" sz="5200" dirty="0">
                <a:solidFill>
                  <a:srgbClr val="E60000"/>
                </a:solidFill>
                <a:latin typeface="Calibri" panose="020F0502020204030204" pitchFamily="34" charset="0"/>
                <a:cs typeface="Calibri" panose="020F0502020204030204" pitchFamily="34" charset="0"/>
              </a:rPr>
              <a:t>B</a:t>
            </a:r>
            <a:r>
              <a:rPr lang="en-US" altLang="zh-TW" sz="5200" dirty="0">
                <a:latin typeface="Calibri" panose="020F0502020204030204" pitchFamily="34" charset="0"/>
                <a:cs typeface="Calibri" panose="020F0502020204030204" pitchFamily="34" charset="0"/>
              </a:rPr>
              <a:t>OOSTER</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 xmlns:a16="http://schemas.microsoft.com/office/drawing/2014/main" id="{69F52AE0-B846-4ACC-BC65-A2A6E1D42AC2}"/>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U8 Review-p. 104</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 xmlns:a16="http://schemas.microsoft.com/office/drawing/2014/main"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 xmlns:a16="http://schemas.microsoft.com/office/drawing/2014/main" id="{DB5000BD-7E2A-4473-B852-A99B1209318E}"/>
              </a:ext>
            </a:extLst>
          </p:cNvPr>
          <p:cNvSpPr/>
          <p:nvPr/>
        </p:nvSpPr>
        <p:spPr>
          <a:xfrm>
            <a:off x="327083" y="2311461"/>
            <a:ext cx="8489029" cy="1015663"/>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Complete the article about Thomas Cook with the correct verb tense or form. Use the following: past simple, present perfect simple, present perfect continuous, </a:t>
            </a:r>
            <a:r>
              <a:rPr lang="en-US" altLang="zh-TW" sz="2000" i="1" dirty="0">
                <a:latin typeface="Calibri" panose="020F0502020204030204" pitchFamily="34" charset="0"/>
              </a:rPr>
              <a:t>-</a:t>
            </a:r>
            <a:r>
              <a:rPr lang="en-US" altLang="zh-TW" sz="2000" i="1" dirty="0" err="1">
                <a:latin typeface="Calibri" panose="020F0502020204030204" pitchFamily="34" charset="0"/>
              </a:rPr>
              <a:t>ing</a:t>
            </a:r>
            <a:r>
              <a:rPr lang="en-US" altLang="zh-TW" sz="2000" i="1" dirty="0">
                <a:latin typeface="Calibri" panose="020F0502020204030204" pitchFamily="34" charset="0"/>
              </a:rPr>
              <a:t> </a:t>
            </a:r>
            <a:r>
              <a:rPr lang="en-US" altLang="zh-TW" sz="2000" dirty="0">
                <a:latin typeface="Calibri" panose="020F0502020204030204" pitchFamily="34" charset="0"/>
              </a:rPr>
              <a:t>form or infinitive with </a:t>
            </a:r>
            <a:r>
              <a:rPr lang="en-US" altLang="zh-TW" sz="2000" i="1" dirty="0">
                <a:latin typeface="Calibri" panose="020F0502020204030204" pitchFamily="34" charset="0"/>
              </a:rPr>
              <a:t>to</a:t>
            </a:r>
            <a:r>
              <a:rPr lang="en-US" altLang="zh-TW" sz="2000" dirty="0">
                <a:latin typeface="Calibri" panose="020F0502020204030204" pitchFamily="34" charset="0"/>
              </a:rPr>
              <a:t>.</a:t>
            </a:r>
            <a:endParaRPr lang="zh-TW" altLang="en-US" sz="2000" dirty="0">
              <a:latin typeface="Calibri" panose="020F0502020204030204" pitchFamily="34" charset="0"/>
              <a:cs typeface="Calibri" panose="020F0502020204030204" pitchFamily="34" charset="0"/>
            </a:endParaRPr>
          </a:p>
        </p:txBody>
      </p:sp>
      <p:sp>
        <p:nvSpPr>
          <p:cNvPr id="13" name="矩形 12">
            <a:extLst>
              <a:ext uri="{FF2B5EF4-FFF2-40B4-BE49-F238E27FC236}">
                <a16:creationId xmlns="" xmlns:a16="http://schemas.microsoft.com/office/drawing/2014/main" id="{FCC6BC15-EF9B-4918-A140-818F9CF530BA}"/>
              </a:ext>
            </a:extLst>
          </p:cNvPr>
          <p:cNvSpPr/>
          <p:nvPr/>
        </p:nvSpPr>
        <p:spPr>
          <a:xfrm>
            <a:off x="327485" y="1641149"/>
            <a:ext cx="8489029"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Grammar</a:t>
            </a:r>
            <a:endParaRPr lang="zh-TW" altLang="en-US" sz="3200" dirty="0">
              <a:solidFill>
                <a:srgbClr val="E60000"/>
              </a:solidFill>
              <a:latin typeface="Calibri" panose="020F0502020204030204"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2292011" y="3511139"/>
            <a:ext cx="4157427" cy="2734733"/>
          </a:xfrm>
          <a:prstGeom prst="rect">
            <a:avLst/>
          </a:prstGeom>
          <a:noFill/>
          <a:ln w="9525">
            <a:noFill/>
            <a:miter lim="800000"/>
            <a:headEnd/>
            <a:tailEnd/>
          </a:ln>
        </p:spPr>
      </p:pic>
    </p:spTree>
    <p:extLst>
      <p:ext uri="{BB962C8B-B14F-4D97-AF65-F5344CB8AC3E}">
        <p14:creationId xmlns="" xmlns:p14="http://schemas.microsoft.com/office/powerpoint/2010/main" val="789531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a:extLst>
              <a:ext uri="{FF2B5EF4-FFF2-40B4-BE49-F238E27FC236}">
                <a16:creationId xmlns="" xmlns:a16="http://schemas.microsoft.com/office/drawing/2014/main"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U8 Review-p. 104</a:t>
            </a:r>
            <a:endParaRPr lang="zh-TW" altLang="en-US" sz="1200" b="1" dirty="0">
              <a:solidFill>
                <a:schemeClr val="tx1">
                  <a:lumMod val="50000"/>
                  <a:lumOff val="50000"/>
                </a:schemeClr>
              </a:solidFill>
              <a:latin typeface="Calibri" panose="020F0502020204030204" pitchFamily="34" charset="0"/>
            </a:endParaRPr>
          </a:p>
        </p:txBody>
      </p:sp>
      <p:sp>
        <p:nvSpPr>
          <p:cNvPr id="10" name="矩形 9">
            <a:extLst>
              <a:ext uri="{FF2B5EF4-FFF2-40B4-BE49-F238E27FC236}">
                <a16:creationId xmlns="" xmlns:a16="http://schemas.microsoft.com/office/drawing/2014/main" id="{0994BFFE-8188-4436-A4CF-A84C8714CCE0}"/>
              </a:ext>
            </a:extLst>
          </p:cNvPr>
          <p:cNvSpPr/>
          <p:nvPr/>
        </p:nvSpPr>
        <p:spPr>
          <a:xfrm>
            <a:off x="634494" y="471849"/>
            <a:ext cx="8126534" cy="4744632"/>
          </a:xfrm>
          <a:prstGeom prst="rect">
            <a:avLst/>
          </a:prstGeom>
        </p:spPr>
        <p:txBody>
          <a:bodyPr wrap="square">
            <a:spAutoFit/>
          </a:bodyPr>
          <a:lstStyle/>
          <a:p>
            <a:pPr>
              <a:lnSpc>
                <a:spcPts val="2600"/>
              </a:lnSpc>
              <a:tabLst>
                <a:tab pos="363538" algn="l"/>
              </a:tabLst>
            </a:pPr>
            <a:r>
              <a:rPr lang="en-US" altLang="zh-TW" sz="2000" dirty="0">
                <a:latin typeface="Calibri" panose="020F0502020204030204" pitchFamily="34" charset="0"/>
              </a:rPr>
              <a:t>Before 1872, people 1 ____________________ (not / travel) for pleasure very much. Then a man called Thomas Cook 2 ____________________ (change) everything when he 3 ____________________ (form) a travel agency, Thomas Cook &amp; Son. Cook aimed 4 ____________________ (provide) educational and cultural tours. His son was successful in                                    5 ____________________ (expand) the business around the world. At first, foreign travel was expensive, but incomes 6 ____________________ (rise) since those days. Nowadays, many millions of ordinary people expect  </a:t>
            </a:r>
          </a:p>
          <a:p>
            <a:pPr>
              <a:lnSpc>
                <a:spcPts val="2600"/>
              </a:lnSpc>
              <a:tabLst>
                <a:tab pos="363538" algn="l"/>
              </a:tabLst>
            </a:pPr>
            <a:r>
              <a:rPr lang="en-US" altLang="zh-TW" sz="2000" dirty="0">
                <a:latin typeface="Calibri" panose="020F0502020204030204" pitchFamily="34" charset="0"/>
              </a:rPr>
              <a:t>7 ____________________ (go) on holiday at least once a year. In the twentieth century, holiday makers preferred 8 ____________________ (book) trips with travel agencies. For the last few years, travel agencies          9 ____________________ (struggle) because most people </a:t>
            </a:r>
          </a:p>
          <a:p>
            <a:pPr>
              <a:lnSpc>
                <a:spcPts val="2600"/>
              </a:lnSpc>
              <a:tabLst>
                <a:tab pos="363538" algn="l"/>
              </a:tabLst>
            </a:pPr>
            <a:r>
              <a:rPr lang="en-US" altLang="zh-TW" sz="2000" dirty="0">
                <a:latin typeface="Calibri" panose="020F0502020204030204" pitchFamily="34" charset="0"/>
              </a:rPr>
              <a:t>10 ____________________ (make) their own plans online. Thomas Cook, however, is still one of the biggest travel companies in the world.</a:t>
            </a:r>
            <a:endParaRPr lang="zh-TW" altLang="en-US" sz="2000" dirty="0">
              <a:latin typeface="Calibri" panose="020F0502020204030204" pitchFamily="34" charset="0"/>
            </a:endParaRPr>
          </a:p>
        </p:txBody>
      </p:sp>
      <p:sp>
        <p:nvSpPr>
          <p:cNvPr id="11" name="矩形 10">
            <a:extLst>
              <a:ext uri="{FF2B5EF4-FFF2-40B4-BE49-F238E27FC236}">
                <a16:creationId xmlns="" xmlns:a16="http://schemas.microsoft.com/office/drawing/2014/main" id="{8F3AC520-88D4-48A5-A7D3-73BE45643117}"/>
              </a:ext>
            </a:extLst>
          </p:cNvPr>
          <p:cNvSpPr/>
          <p:nvPr/>
        </p:nvSpPr>
        <p:spPr>
          <a:xfrm>
            <a:off x="3557935" y="509670"/>
            <a:ext cx="1632178" cy="369332"/>
          </a:xfrm>
          <a:prstGeom prst="rect">
            <a:avLst/>
          </a:prstGeom>
        </p:spPr>
        <p:txBody>
          <a:bodyPr wrap="none">
            <a:spAutoFit/>
          </a:bodyPr>
          <a:lstStyle/>
          <a:p>
            <a:r>
              <a:rPr lang="en-US" altLang="zh-TW" b="1" dirty="0">
                <a:solidFill>
                  <a:srgbClr val="FF0066"/>
                </a:solidFill>
                <a:latin typeface="Segoe Print" panose="02000600000000000000" pitchFamily="2" charset="0"/>
              </a:rPr>
              <a:t>didn’t travel</a:t>
            </a:r>
            <a:endParaRPr lang="zh-TW" altLang="en-US" b="1" dirty="0">
              <a:solidFill>
                <a:srgbClr val="FF0066"/>
              </a:solidFill>
              <a:latin typeface="Segoe Print" panose="02000600000000000000" pitchFamily="2" charset="0"/>
            </a:endParaRPr>
          </a:p>
        </p:txBody>
      </p:sp>
      <p:sp>
        <p:nvSpPr>
          <p:cNvPr id="12" name="矩形 11">
            <a:extLst>
              <a:ext uri="{FF2B5EF4-FFF2-40B4-BE49-F238E27FC236}">
                <a16:creationId xmlns="" xmlns:a16="http://schemas.microsoft.com/office/drawing/2014/main" id="{F5D34281-BAE0-4F39-A6C6-C4222214E29D}"/>
              </a:ext>
            </a:extLst>
          </p:cNvPr>
          <p:cNvSpPr/>
          <p:nvPr/>
        </p:nvSpPr>
        <p:spPr>
          <a:xfrm>
            <a:off x="6238753" y="861264"/>
            <a:ext cx="1136850" cy="369332"/>
          </a:xfrm>
          <a:prstGeom prst="rect">
            <a:avLst/>
          </a:prstGeom>
        </p:spPr>
        <p:txBody>
          <a:bodyPr wrap="none">
            <a:spAutoFit/>
          </a:bodyPr>
          <a:lstStyle/>
          <a:p>
            <a:r>
              <a:rPr lang="en-US" altLang="zh-TW" b="1" dirty="0">
                <a:solidFill>
                  <a:srgbClr val="FF0066"/>
                </a:solidFill>
                <a:latin typeface="Segoe Print" panose="02000600000000000000" pitchFamily="2" charset="0"/>
              </a:rPr>
              <a:t>changed</a:t>
            </a:r>
            <a:endParaRPr lang="zh-TW" altLang="en-US" b="1" dirty="0">
              <a:solidFill>
                <a:srgbClr val="FF0066"/>
              </a:solidFill>
              <a:latin typeface="Segoe Print" panose="02000600000000000000" pitchFamily="2" charset="0"/>
            </a:endParaRPr>
          </a:p>
        </p:txBody>
      </p:sp>
      <p:sp>
        <p:nvSpPr>
          <p:cNvPr id="13" name="矩形 12">
            <a:extLst>
              <a:ext uri="{FF2B5EF4-FFF2-40B4-BE49-F238E27FC236}">
                <a16:creationId xmlns="" xmlns:a16="http://schemas.microsoft.com/office/drawing/2014/main" id="{684B0922-D769-4F13-BE87-9176F23137D4}"/>
              </a:ext>
            </a:extLst>
          </p:cNvPr>
          <p:cNvSpPr/>
          <p:nvPr/>
        </p:nvSpPr>
        <p:spPr>
          <a:xfrm>
            <a:off x="4673190" y="1184129"/>
            <a:ext cx="1019831" cy="369332"/>
          </a:xfrm>
          <a:prstGeom prst="rect">
            <a:avLst/>
          </a:prstGeom>
        </p:spPr>
        <p:txBody>
          <a:bodyPr wrap="none">
            <a:spAutoFit/>
          </a:bodyPr>
          <a:lstStyle/>
          <a:p>
            <a:r>
              <a:rPr lang="en-US" altLang="zh-TW" b="1" dirty="0">
                <a:solidFill>
                  <a:srgbClr val="FF0066"/>
                </a:solidFill>
                <a:latin typeface="Segoe Print" panose="02000600000000000000" pitchFamily="2" charset="0"/>
              </a:rPr>
              <a:t>formed</a:t>
            </a:r>
            <a:endParaRPr lang="zh-TW" altLang="en-US" b="1" dirty="0">
              <a:solidFill>
                <a:srgbClr val="FF0066"/>
              </a:solidFill>
              <a:latin typeface="Segoe Print" panose="02000600000000000000" pitchFamily="2" charset="0"/>
            </a:endParaRPr>
          </a:p>
        </p:txBody>
      </p:sp>
      <p:sp>
        <p:nvSpPr>
          <p:cNvPr id="16" name="矩形 15">
            <a:extLst>
              <a:ext uri="{FF2B5EF4-FFF2-40B4-BE49-F238E27FC236}">
                <a16:creationId xmlns="" xmlns:a16="http://schemas.microsoft.com/office/drawing/2014/main" id="{74C0DFC4-F529-4681-B43F-FFF2FA596371}"/>
              </a:ext>
            </a:extLst>
          </p:cNvPr>
          <p:cNvSpPr/>
          <p:nvPr/>
        </p:nvSpPr>
        <p:spPr>
          <a:xfrm>
            <a:off x="5887040" y="1504337"/>
            <a:ext cx="1374094" cy="369332"/>
          </a:xfrm>
          <a:prstGeom prst="rect">
            <a:avLst/>
          </a:prstGeom>
        </p:spPr>
        <p:txBody>
          <a:bodyPr wrap="none">
            <a:spAutoFit/>
          </a:bodyPr>
          <a:lstStyle/>
          <a:p>
            <a:r>
              <a:rPr lang="en-US" altLang="zh-TW" b="1" dirty="0">
                <a:solidFill>
                  <a:srgbClr val="FF0066"/>
                </a:solidFill>
                <a:latin typeface="Segoe Print" panose="02000600000000000000" pitchFamily="2" charset="0"/>
              </a:rPr>
              <a:t>to provide</a:t>
            </a:r>
            <a:endParaRPr lang="zh-TW" altLang="en-US" b="1" dirty="0">
              <a:solidFill>
                <a:srgbClr val="FF0066"/>
              </a:solidFill>
              <a:latin typeface="Segoe Print" panose="02000600000000000000" pitchFamily="2" charset="0"/>
            </a:endParaRPr>
          </a:p>
        </p:txBody>
      </p:sp>
      <p:sp>
        <p:nvSpPr>
          <p:cNvPr id="17" name="矩形 16">
            <a:extLst>
              <a:ext uri="{FF2B5EF4-FFF2-40B4-BE49-F238E27FC236}">
                <a16:creationId xmlns="" xmlns:a16="http://schemas.microsoft.com/office/drawing/2014/main" id="{537C6A20-97DC-486E-B7F0-DE91A1B87773}"/>
              </a:ext>
            </a:extLst>
          </p:cNvPr>
          <p:cNvSpPr/>
          <p:nvPr/>
        </p:nvSpPr>
        <p:spPr>
          <a:xfrm>
            <a:off x="1588918" y="2168367"/>
            <a:ext cx="1366080" cy="369332"/>
          </a:xfrm>
          <a:prstGeom prst="rect">
            <a:avLst/>
          </a:prstGeom>
        </p:spPr>
        <p:txBody>
          <a:bodyPr wrap="none">
            <a:spAutoFit/>
          </a:bodyPr>
          <a:lstStyle/>
          <a:p>
            <a:r>
              <a:rPr lang="en-US" altLang="zh-TW" b="1" dirty="0">
                <a:solidFill>
                  <a:srgbClr val="FF0066"/>
                </a:solidFill>
                <a:latin typeface="Segoe Print" panose="02000600000000000000" pitchFamily="2" charset="0"/>
              </a:rPr>
              <a:t>expanding</a:t>
            </a:r>
            <a:endParaRPr lang="zh-TW" altLang="en-US" b="1" dirty="0">
              <a:solidFill>
                <a:srgbClr val="FF0066"/>
              </a:solidFill>
              <a:latin typeface="Segoe Print" panose="02000600000000000000" pitchFamily="2" charset="0"/>
            </a:endParaRPr>
          </a:p>
        </p:txBody>
      </p:sp>
      <p:sp>
        <p:nvSpPr>
          <p:cNvPr id="18" name="矩形 17">
            <a:extLst>
              <a:ext uri="{FF2B5EF4-FFF2-40B4-BE49-F238E27FC236}">
                <a16:creationId xmlns="" xmlns:a16="http://schemas.microsoft.com/office/drawing/2014/main" id="{479F6C3F-52CF-4FA2-A425-333CAF8A4E9F}"/>
              </a:ext>
            </a:extLst>
          </p:cNvPr>
          <p:cNvSpPr/>
          <p:nvPr/>
        </p:nvSpPr>
        <p:spPr>
          <a:xfrm>
            <a:off x="5981996" y="2503774"/>
            <a:ext cx="1354858" cy="369332"/>
          </a:xfrm>
          <a:prstGeom prst="rect">
            <a:avLst/>
          </a:prstGeom>
        </p:spPr>
        <p:txBody>
          <a:bodyPr wrap="none">
            <a:spAutoFit/>
          </a:bodyPr>
          <a:lstStyle/>
          <a:p>
            <a:r>
              <a:rPr lang="en-US" altLang="zh-TW" b="1" dirty="0">
                <a:solidFill>
                  <a:srgbClr val="FF0066"/>
                </a:solidFill>
                <a:latin typeface="Segoe Print" panose="02000600000000000000" pitchFamily="2" charset="0"/>
              </a:rPr>
              <a:t>have risen</a:t>
            </a:r>
            <a:endParaRPr lang="zh-TW" altLang="en-US" b="1" dirty="0">
              <a:solidFill>
                <a:srgbClr val="FF0066"/>
              </a:solidFill>
              <a:latin typeface="Segoe Print" panose="02000600000000000000" pitchFamily="2" charset="0"/>
            </a:endParaRPr>
          </a:p>
        </p:txBody>
      </p:sp>
      <p:sp>
        <p:nvSpPr>
          <p:cNvPr id="19" name="矩形 18">
            <a:extLst>
              <a:ext uri="{FF2B5EF4-FFF2-40B4-BE49-F238E27FC236}">
                <a16:creationId xmlns="" xmlns:a16="http://schemas.microsoft.com/office/drawing/2014/main" id="{8871A3AA-56B2-4864-A70D-4F28C40D9B36}"/>
              </a:ext>
            </a:extLst>
          </p:cNvPr>
          <p:cNvSpPr/>
          <p:nvPr/>
        </p:nvSpPr>
        <p:spPr>
          <a:xfrm>
            <a:off x="1883871" y="3157890"/>
            <a:ext cx="776175" cy="369332"/>
          </a:xfrm>
          <a:prstGeom prst="rect">
            <a:avLst/>
          </a:prstGeom>
        </p:spPr>
        <p:txBody>
          <a:bodyPr wrap="none">
            <a:spAutoFit/>
          </a:bodyPr>
          <a:lstStyle/>
          <a:p>
            <a:r>
              <a:rPr lang="en-US" altLang="zh-TW" b="1" dirty="0">
                <a:solidFill>
                  <a:srgbClr val="FF0066"/>
                </a:solidFill>
                <a:latin typeface="Segoe Print" panose="02000600000000000000" pitchFamily="2" charset="0"/>
              </a:rPr>
              <a:t>to go</a:t>
            </a:r>
            <a:endParaRPr lang="zh-TW" altLang="en-US" b="1" dirty="0">
              <a:solidFill>
                <a:srgbClr val="FF0066"/>
              </a:solidFill>
              <a:latin typeface="Segoe Print" panose="02000600000000000000" pitchFamily="2" charset="0"/>
            </a:endParaRPr>
          </a:p>
        </p:txBody>
      </p:sp>
      <p:sp>
        <p:nvSpPr>
          <p:cNvPr id="22" name="矩形 21">
            <a:extLst>
              <a:ext uri="{FF2B5EF4-FFF2-40B4-BE49-F238E27FC236}">
                <a16:creationId xmlns="" xmlns:a16="http://schemas.microsoft.com/office/drawing/2014/main" id="{8871A3AA-56B2-4864-A70D-4F28C40D9B36}"/>
              </a:ext>
            </a:extLst>
          </p:cNvPr>
          <p:cNvSpPr/>
          <p:nvPr/>
        </p:nvSpPr>
        <p:spPr>
          <a:xfrm>
            <a:off x="6320696" y="3490376"/>
            <a:ext cx="1045479" cy="369332"/>
          </a:xfrm>
          <a:prstGeom prst="rect">
            <a:avLst/>
          </a:prstGeom>
        </p:spPr>
        <p:txBody>
          <a:bodyPr wrap="none">
            <a:spAutoFit/>
          </a:bodyPr>
          <a:lstStyle/>
          <a:p>
            <a:r>
              <a:rPr lang="en-US" altLang="zh-TW" b="1" dirty="0">
                <a:solidFill>
                  <a:srgbClr val="FF0066"/>
                </a:solidFill>
                <a:latin typeface="Segoe Print" panose="02000600000000000000" pitchFamily="2" charset="0"/>
              </a:rPr>
              <a:t>to book</a:t>
            </a:r>
            <a:endParaRPr lang="zh-TW" altLang="en-US" b="1" dirty="0">
              <a:solidFill>
                <a:srgbClr val="FF0066"/>
              </a:solidFill>
              <a:latin typeface="Segoe Print" panose="02000600000000000000" pitchFamily="2" charset="0"/>
            </a:endParaRPr>
          </a:p>
        </p:txBody>
      </p:sp>
      <p:sp>
        <p:nvSpPr>
          <p:cNvPr id="23" name="矩形 22">
            <a:extLst>
              <a:ext uri="{FF2B5EF4-FFF2-40B4-BE49-F238E27FC236}">
                <a16:creationId xmlns="" xmlns:a16="http://schemas.microsoft.com/office/drawing/2014/main" id="{8871A3AA-56B2-4864-A70D-4F28C40D9B36}"/>
              </a:ext>
            </a:extLst>
          </p:cNvPr>
          <p:cNvSpPr/>
          <p:nvPr/>
        </p:nvSpPr>
        <p:spPr>
          <a:xfrm>
            <a:off x="955326" y="4146653"/>
            <a:ext cx="2563522" cy="369332"/>
          </a:xfrm>
          <a:prstGeom prst="rect">
            <a:avLst/>
          </a:prstGeom>
        </p:spPr>
        <p:txBody>
          <a:bodyPr wrap="none">
            <a:spAutoFit/>
          </a:bodyPr>
          <a:lstStyle/>
          <a:p>
            <a:r>
              <a:rPr lang="en-US" altLang="zh-TW" b="1" dirty="0">
                <a:solidFill>
                  <a:srgbClr val="FF0066"/>
                </a:solidFill>
                <a:latin typeface="Segoe Print" panose="02000600000000000000" pitchFamily="2" charset="0"/>
              </a:rPr>
              <a:t>have been struggling</a:t>
            </a:r>
            <a:endParaRPr lang="zh-TW" altLang="en-US" b="1" dirty="0">
              <a:solidFill>
                <a:srgbClr val="FF0066"/>
              </a:solidFill>
              <a:latin typeface="Segoe Print" panose="02000600000000000000" pitchFamily="2" charset="0"/>
            </a:endParaRPr>
          </a:p>
        </p:txBody>
      </p:sp>
      <p:sp>
        <p:nvSpPr>
          <p:cNvPr id="24" name="矩形 23">
            <a:extLst>
              <a:ext uri="{FF2B5EF4-FFF2-40B4-BE49-F238E27FC236}">
                <a16:creationId xmlns="" xmlns:a16="http://schemas.microsoft.com/office/drawing/2014/main" id="{8871A3AA-56B2-4864-A70D-4F28C40D9B36}"/>
              </a:ext>
            </a:extLst>
          </p:cNvPr>
          <p:cNvSpPr/>
          <p:nvPr/>
        </p:nvSpPr>
        <p:spPr>
          <a:xfrm>
            <a:off x="1225913" y="4493207"/>
            <a:ext cx="2273379" cy="369332"/>
          </a:xfrm>
          <a:prstGeom prst="rect">
            <a:avLst/>
          </a:prstGeom>
        </p:spPr>
        <p:txBody>
          <a:bodyPr wrap="none">
            <a:spAutoFit/>
          </a:bodyPr>
          <a:lstStyle/>
          <a:p>
            <a:r>
              <a:rPr lang="en-US" altLang="zh-TW" b="1" dirty="0">
                <a:solidFill>
                  <a:srgbClr val="FF0066"/>
                </a:solidFill>
                <a:latin typeface="Segoe Print" panose="02000600000000000000" pitchFamily="2" charset="0"/>
              </a:rPr>
              <a:t>have been making</a:t>
            </a:r>
            <a:endParaRPr lang="zh-TW" altLang="en-US" b="1" dirty="0">
              <a:solidFill>
                <a:srgbClr val="FF0066"/>
              </a:solidFill>
              <a:latin typeface="Segoe Print" panose="02000600000000000000" pitchFamily="2" charset="0"/>
            </a:endParaRPr>
          </a:p>
        </p:txBody>
      </p:sp>
    </p:spTree>
    <p:extLst>
      <p:ext uri="{BB962C8B-B14F-4D97-AF65-F5344CB8AC3E}">
        <p14:creationId xmlns="" xmlns:p14="http://schemas.microsoft.com/office/powerpoint/2010/main" val="355634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6" grpId="0"/>
      <p:bldP spid="17" grpId="0"/>
      <p:bldP spid="18" grpId="0"/>
      <p:bldP spid="19"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89135"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2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Answer the questions about the article in Exercise 1.</a:t>
            </a:r>
            <a:endParaRPr lang="zh-TW" altLang="en-US" sz="2000" dirty="0">
              <a:latin typeface="Calibri" panose="020F0502020204030204" pitchFamily="34" charset="0"/>
              <a:cs typeface="Calibri" panose="020F0502020204030204" pitchFamily="34" charset="0"/>
            </a:endParaRPr>
          </a:p>
        </p:txBody>
      </p:sp>
      <p:sp>
        <p:nvSpPr>
          <p:cNvPr id="14" name="文字方塊 13">
            <a:extLst>
              <a:ext uri="{FF2B5EF4-FFF2-40B4-BE49-F238E27FC236}">
                <a16:creationId xmlns="" xmlns:a16="http://schemas.microsoft.com/office/drawing/2014/main"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U8 Review-p. 104</a:t>
            </a:r>
            <a:endParaRPr lang="zh-TW" altLang="en-US" sz="1200" b="1" dirty="0">
              <a:solidFill>
                <a:schemeClr val="tx1">
                  <a:lumMod val="50000"/>
                  <a:lumOff val="50000"/>
                </a:schemeClr>
              </a:solidFill>
              <a:latin typeface="Calibri" panose="020F0502020204030204" pitchFamily="34" charset="0"/>
            </a:endParaRPr>
          </a:p>
        </p:txBody>
      </p:sp>
      <p:sp>
        <p:nvSpPr>
          <p:cNvPr id="6" name="矩形 5">
            <a:extLst>
              <a:ext uri="{FF2B5EF4-FFF2-40B4-BE49-F238E27FC236}">
                <a16:creationId xmlns="" xmlns:a16="http://schemas.microsoft.com/office/drawing/2014/main" id="{1F38FEEA-8B1A-4FC5-A48A-1E220E13159A}"/>
              </a:ext>
            </a:extLst>
          </p:cNvPr>
          <p:cNvSpPr/>
          <p:nvPr/>
        </p:nvSpPr>
        <p:spPr>
          <a:xfrm>
            <a:off x="654523" y="1675360"/>
            <a:ext cx="8247105" cy="2346796"/>
          </a:xfrm>
          <a:prstGeom prst="rect">
            <a:avLst/>
          </a:prstGeom>
        </p:spPr>
        <p:txBody>
          <a:bodyPr wrap="square">
            <a:spAutoFit/>
          </a:bodyPr>
          <a:lstStyle/>
          <a:p>
            <a:pPr marL="363538" indent="-363538">
              <a:spcBef>
                <a:spcPts val="300"/>
              </a:spcBef>
            </a:pPr>
            <a:r>
              <a:rPr lang="en-US" altLang="zh-TW" b="1" dirty="0">
                <a:solidFill>
                  <a:srgbClr val="FF0066"/>
                </a:solidFill>
                <a:latin typeface="Segoe Print" panose="02000600000000000000" pitchFamily="2" charset="0"/>
              </a:rPr>
              <a:t>1 	people didn’t travel for pleasure very much, now they do; foreign travel was expensive, now it isn’t; holidaymakers used to prefer booking trips with travel agencies, now many people make their own plans online</a:t>
            </a:r>
          </a:p>
          <a:p>
            <a:pPr marL="363538" indent="-363538">
              <a:spcBef>
                <a:spcPts val="300"/>
              </a:spcBef>
            </a:pPr>
            <a:r>
              <a:rPr lang="en-US" altLang="zh-TW" b="1" dirty="0">
                <a:solidFill>
                  <a:srgbClr val="FF0066"/>
                </a:solidFill>
                <a:latin typeface="Segoe Print" panose="02000600000000000000" pitchFamily="2" charset="0"/>
              </a:rPr>
              <a:t>2 	because incomes rose and ordinary people started travelling for pleasure; it offered organized educational and cultural tours that appealed to people; in recent years many millions of ordinary people now expect to have at least one holiday a year</a:t>
            </a:r>
          </a:p>
        </p:txBody>
      </p:sp>
      <p:sp>
        <p:nvSpPr>
          <p:cNvPr id="7" name="矩形 6">
            <a:extLst>
              <a:ext uri="{FF2B5EF4-FFF2-40B4-BE49-F238E27FC236}">
                <a16:creationId xmlns="" xmlns:a16="http://schemas.microsoft.com/office/drawing/2014/main" id="{7CCDF72E-ADE8-494B-9C73-FF1868777465}"/>
              </a:ext>
            </a:extLst>
          </p:cNvPr>
          <p:cNvSpPr/>
          <p:nvPr/>
        </p:nvSpPr>
        <p:spPr>
          <a:xfrm>
            <a:off x="647063" y="812195"/>
            <a:ext cx="8080873" cy="784830"/>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How has travel changed since the time of Thomas Cook?</a:t>
            </a:r>
          </a:p>
          <a:p>
            <a:pPr marL="363538" indent="-363538">
              <a:spcBef>
                <a:spcPts val="600"/>
              </a:spcBef>
            </a:pPr>
            <a:r>
              <a:rPr lang="en-US" altLang="zh-TW" sz="2000" dirty="0">
                <a:latin typeface="Calibri" panose="020F0502020204030204" pitchFamily="34" charset="0"/>
              </a:rPr>
              <a:t>2 	Why do you think the travel agency </a:t>
            </a:r>
            <a:r>
              <a:rPr lang="en-US" altLang="zh-TW" sz="2000" i="1" dirty="0">
                <a:latin typeface="Calibri" panose="020F0502020204030204" pitchFamily="34" charset="0"/>
              </a:rPr>
              <a:t>Thomas Cook &amp; Son </a:t>
            </a:r>
            <a:r>
              <a:rPr lang="en-US" altLang="zh-TW" sz="2000" dirty="0">
                <a:latin typeface="Calibri" panose="020F0502020204030204" pitchFamily="34" charset="0"/>
              </a:rPr>
              <a:t>was successful?</a:t>
            </a:r>
            <a:endParaRPr lang="zh-TW" altLang="en-US" sz="2000" dirty="0">
              <a:latin typeface="Calibri" panose="020F0502020204030204" pitchFamily="34" charset="0"/>
            </a:endParaRPr>
          </a:p>
        </p:txBody>
      </p:sp>
    </p:spTree>
    <p:extLst>
      <p:ext uri="{BB962C8B-B14F-4D97-AF65-F5344CB8AC3E}">
        <p14:creationId xmlns="" xmlns:p14="http://schemas.microsoft.com/office/powerpoint/2010/main" val="399078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89135" cy="707886"/>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3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Write four true or false sentences about yourself with these verbs. Work in pairs and say if your partner’s sentences are true or false.</a:t>
            </a:r>
            <a:endParaRPr lang="zh-TW" altLang="en-US" sz="2000" dirty="0">
              <a:latin typeface="Calibri" panose="020F0502020204030204" pitchFamily="34" charset="0"/>
              <a:cs typeface="Calibri" panose="020F0502020204030204" pitchFamily="34" charset="0"/>
            </a:endParaRPr>
          </a:p>
        </p:txBody>
      </p:sp>
      <p:sp>
        <p:nvSpPr>
          <p:cNvPr id="14" name="文字方塊 13">
            <a:extLst>
              <a:ext uri="{FF2B5EF4-FFF2-40B4-BE49-F238E27FC236}">
                <a16:creationId xmlns="" xmlns:a16="http://schemas.microsoft.com/office/drawing/2014/main"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U8 Review-p. 104</a:t>
            </a:r>
            <a:endParaRPr lang="zh-TW" altLang="en-US" sz="1200" b="1" dirty="0">
              <a:solidFill>
                <a:schemeClr val="tx1">
                  <a:lumMod val="50000"/>
                  <a:lumOff val="50000"/>
                </a:schemeClr>
              </a:solidFill>
              <a:latin typeface="Calibri" panose="020F0502020204030204" pitchFamily="34" charset="0"/>
            </a:endParaRPr>
          </a:p>
        </p:txBody>
      </p:sp>
      <p:pic>
        <p:nvPicPr>
          <p:cNvPr id="10" name="圖片 9">
            <a:extLst>
              <a:ext uri="{FF2B5EF4-FFF2-40B4-BE49-F238E27FC236}">
                <a16:creationId xmlns="" xmlns:a16="http://schemas.microsoft.com/office/drawing/2014/main" id="{070E2385-CD94-4E9A-AAB5-718332682716}"/>
              </a:ext>
            </a:extLst>
          </p:cNvPr>
          <p:cNvPicPr>
            <a:picLocks noChangeAspect="1"/>
          </p:cNvPicPr>
          <p:nvPr/>
        </p:nvPicPr>
        <p:blipFill>
          <a:blip r:embed="rId2" cstate="print"/>
          <a:stretch>
            <a:fillRect/>
          </a:stretch>
        </p:blipFill>
        <p:spPr>
          <a:xfrm>
            <a:off x="6774556" y="739751"/>
            <a:ext cx="770001" cy="252000"/>
          </a:xfrm>
          <a:prstGeom prst="rect">
            <a:avLst/>
          </a:prstGeom>
        </p:spPr>
      </p:pic>
      <p:pic>
        <p:nvPicPr>
          <p:cNvPr id="8194" name="Picture 2"/>
          <p:cNvPicPr>
            <a:picLocks noChangeAspect="1" noChangeArrowheads="1"/>
          </p:cNvPicPr>
          <p:nvPr/>
        </p:nvPicPr>
        <p:blipFill>
          <a:blip r:embed="rId3" cstate="print"/>
          <a:srcRect/>
          <a:stretch>
            <a:fillRect/>
          </a:stretch>
        </p:blipFill>
        <p:spPr bwMode="auto">
          <a:xfrm>
            <a:off x="826852" y="1162997"/>
            <a:ext cx="3473005" cy="572676"/>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1839821" y="4935267"/>
            <a:ext cx="4934735" cy="1351982"/>
          </a:xfrm>
          <a:prstGeom prst="rect">
            <a:avLst/>
          </a:prstGeom>
          <a:noFill/>
          <a:ln w="9525">
            <a:noFill/>
            <a:miter lim="800000"/>
            <a:headEnd/>
            <a:tailEnd/>
          </a:ln>
        </p:spPr>
      </p:pic>
      <p:sp>
        <p:nvSpPr>
          <p:cNvPr id="12" name="矩形 11">
            <a:extLst>
              <a:ext uri="{FF2B5EF4-FFF2-40B4-BE49-F238E27FC236}">
                <a16:creationId xmlns="" xmlns:a16="http://schemas.microsoft.com/office/drawing/2014/main" id="{1EAE5022-3C53-4D91-876D-1C8A24F8FA7C}"/>
              </a:ext>
            </a:extLst>
          </p:cNvPr>
          <p:cNvSpPr/>
          <p:nvPr/>
        </p:nvSpPr>
        <p:spPr>
          <a:xfrm>
            <a:off x="304909" y="2531831"/>
            <a:ext cx="8489133" cy="707886"/>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4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pairs. Have you ever been to places like these on holiday? Ask and answer questions about your experiences.</a:t>
            </a:r>
            <a:endParaRPr lang="zh-TW" altLang="en-US" sz="2000" dirty="0">
              <a:latin typeface="Calibri" panose="020F0502020204030204" pitchFamily="34" charset="0"/>
            </a:endParaRPr>
          </a:p>
        </p:txBody>
      </p:sp>
      <p:pic>
        <p:nvPicPr>
          <p:cNvPr id="13" name="圖片 12">
            <a:extLst>
              <a:ext uri="{FF2B5EF4-FFF2-40B4-BE49-F238E27FC236}">
                <a16:creationId xmlns="" xmlns:a16="http://schemas.microsoft.com/office/drawing/2014/main" id="{070E2385-CD94-4E9A-AAB5-718332682716}"/>
              </a:ext>
            </a:extLst>
          </p:cNvPr>
          <p:cNvPicPr>
            <a:picLocks noChangeAspect="1"/>
          </p:cNvPicPr>
          <p:nvPr/>
        </p:nvPicPr>
        <p:blipFill>
          <a:blip r:embed="rId2" cstate="print"/>
          <a:stretch>
            <a:fillRect/>
          </a:stretch>
        </p:blipFill>
        <p:spPr>
          <a:xfrm>
            <a:off x="5214888" y="2931485"/>
            <a:ext cx="770001" cy="252000"/>
          </a:xfrm>
          <a:prstGeom prst="rect">
            <a:avLst/>
          </a:prstGeom>
        </p:spPr>
      </p:pic>
      <p:pic>
        <p:nvPicPr>
          <p:cNvPr id="8196" name="Picture 4"/>
          <p:cNvPicPr>
            <a:picLocks noChangeAspect="1" noChangeArrowheads="1"/>
          </p:cNvPicPr>
          <p:nvPr/>
        </p:nvPicPr>
        <p:blipFill>
          <a:blip r:embed="rId5" cstate="print"/>
          <a:srcRect/>
          <a:stretch>
            <a:fillRect/>
          </a:stretch>
        </p:blipFill>
        <p:spPr bwMode="auto">
          <a:xfrm>
            <a:off x="787940" y="3354730"/>
            <a:ext cx="3511917" cy="760768"/>
          </a:xfrm>
          <a:prstGeom prst="rect">
            <a:avLst/>
          </a:prstGeom>
          <a:noFill/>
          <a:ln w="9525">
            <a:noFill/>
            <a:miter lim="800000"/>
            <a:headEnd/>
            <a:tailEnd/>
          </a:ln>
        </p:spPr>
      </p:pic>
    </p:spTree>
    <p:extLst>
      <p:ext uri="{BB962C8B-B14F-4D97-AF65-F5344CB8AC3E}">
        <p14:creationId xmlns="" xmlns:p14="http://schemas.microsoft.com/office/powerpoint/2010/main" val="782018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952904"/>
            <a:ext cx="8489133" cy="707886"/>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5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Match nouns from A and B to make travel vocabulary. Then write questions with the expressions.</a:t>
            </a:r>
            <a:endParaRPr lang="zh-TW" altLang="en-US" sz="2000" dirty="0">
              <a:latin typeface="Calibri" panose="020F0502020204030204" pitchFamily="34" charset="0"/>
            </a:endParaRPr>
          </a:p>
        </p:txBody>
      </p:sp>
      <p:sp>
        <p:nvSpPr>
          <p:cNvPr id="10" name="矩形 9">
            <a:extLst>
              <a:ext uri="{FF2B5EF4-FFF2-40B4-BE49-F238E27FC236}">
                <a16:creationId xmlns="" xmlns:a16="http://schemas.microsoft.com/office/drawing/2014/main"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Vocabulary</a:t>
            </a:r>
            <a:endParaRPr lang="zh-TW" altLang="en-US" sz="3200" dirty="0">
              <a:solidFill>
                <a:srgbClr val="E60000"/>
              </a:solidFill>
              <a:latin typeface="Calibri" panose="020F0502020204030204" pitchFamily="34" charset="0"/>
            </a:endParaRPr>
          </a:p>
        </p:txBody>
      </p:sp>
      <p:sp>
        <p:nvSpPr>
          <p:cNvPr id="11" name="文字方塊 10">
            <a:extLst>
              <a:ext uri="{FF2B5EF4-FFF2-40B4-BE49-F238E27FC236}">
                <a16:creationId xmlns="" xmlns:a16="http://schemas.microsoft.com/office/drawing/2014/main" id="{A66A8322-CE8E-422C-8DAC-68B27C5602C4}"/>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U8 Review-p. 104</a:t>
            </a:r>
            <a:endParaRPr lang="zh-TW" altLang="en-US" sz="1200" b="1" dirty="0">
              <a:solidFill>
                <a:schemeClr val="tx1">
                  <a:lumMod val="50000"/>
                  <a:lumOff val="50000"/>
                </a:schemeClr>
              </a:solidFill>
              <a:latin typeface="Calibri" panose="020F0502020204030204" pitchFamily="34" charset="0"/>
            </a:endParaRPr>
          </a:p>
        </p:txBody>
      </p:sp>
      <p:sp>
        <p:nvSpPr>
          <p:cNvPr id="19" name="矩形 18">
            <a:extLst>
              <a:ext uri="{FF2B5EF4-FFF2-40B4-BE49-F238E27FC236}">
                <a16:creationId xmlns="" xmlns:a16="http://schemas.microsoft.com/office/drawing/2014/main" id="{17DEDBF4-7FB0-4DF0-9B57-C166A556A56E}"/>
              </a:ext>
            </a:extLst>
          </p:cNvPr>
          <p:cNvSpPr/>
          <p:nvPr/>
        </p:nvSpPr>
        <p:spPr>
          <a:xfrm>
            <a:off x="5714378" y="1335381"/>
            <a:ext cx="3040516" cy="1754326"/>
          </a:xfrm>
          <a:prstGeom prst="rect">
            <a:avLst/>
          </a:prstGeom>
        </p:spPr>
        <p:txBody>
          <a:bodyPr wrap="square">
            <a:spAutoFit/>
          </a:bodyPr>
          <a:lstStyle/>
          <a:p>
            <a:r>
              <a:rPr lang="en-US" altLang="zh-TW" b="1" dirty="0">
                <a:solidFill>
                  <a:srgbClr val="FF0066"/>
                </a:solidFill>
                <a:latin typeface="Segoe Print" panose="02000600000000000000" pitchFamily="2" charset="0"/>
              </a:rPr>
              <a:t>baggage allowance</a:t>
            </a:r>
          </a:p>
          <a:p>
            <a:r>
              <a:rPr lang="en-US" altLang="zh-TW" b="1" dirty="0">
                <a:solidFill>
                  <a:srgbClr val="FF0066"/>
                </a:solidFill>
                <a:latin typeface="Segoe Print" panose="02000600000000000000" pitchFamily="2" charset="0"/>
              </a:rPr>
              <a:t>boarding card</a:t>
            </a:r>
          </a:p>
          <a:p>
            <a:r>
              <a:rPr lang="en-US" altLang="zh-TW" b="1" dirty="0">
                <a:solidFill>
                  <a:srgbClr val="FF0066"/>
                </a:solidFill>
                <a:latin typeface="Segoe Print" panose="02000600000000000000" pitchFamily="2" charset="0"/>
              </a:rPr>
              <a:t>customs checks</a:t>
            </a:r>
          </a:p>
          <a:p>
            <a:r>
              <a:rPr lang="en-US" altLang="zh-TW" b="1" dirty="0">
                <a:solidFill>
                  <a:srgbClr val="FF0066"/>
                </a:solidFill>
                <a:latin typeface="Segoe Print" panose="02000600000000000000" pitchFamily="2" charset="0"/>
              </a:rPr>
              <a:t>flight delays</a:t>
            </a:r>
          </a:p>
          <a:p>
            <a:r>
              <a:rPr lang="en-US" altLang="zh-TW" b="1" dirty="0">
                <a:solidFill>
                  <a:srgbClr val="FF0066"/>
                </a:solidFill>
                <a:latin typeface="Segoe Print" panose="02000600000000000000" pitchFamily="2" charset="0"/>
              </a:rPr>
              <a:t>passport control</a:t>
            </a:r>
          </a:p>
          <a:p>
            <a:r>
              <a:rPr lang="en-US" altLang="zh-TW" b="1" dirty="0">
                <a:solidFill>
                  <a:srgbClr val="FF0066"/>
                </a:solidFill>
                <a:latin typeface="Segoe Print" panose="02000600000000000000" pitchFamily="2" charset="0"/>
              </a:rPr>
              <a:t>travel sickness/delays</a:t>
            </a:r>
            <a:endParaRPr lang="zh-TW" altLang="en-US" b="1" dirty="0">
              <a:solidFill>
                <a:srgbClr val="FF0066"/>
              </a:solidFill>
              <a:latin typeface="Segoe Print" panose="02000600000000000000" pitchFamily="2" charset="0"/>
            </a:endParaRPr>
          </a:p>
        </p:txBody>
      </p:sp>
      <p:sp>
        <p:nvSpPr>
          <p:cNvPr id="20" name="矩形 19">
            <a:extLst>
              <a:ext uri="{FF2B5EF4-FFF2-40B4-BE49-F238E27FC236}">
                <a16:creationId xmlns="" xmlns:a16="http://schemas.microsoft.com/office/drawing/2014/main" id="{1EAE5022-3C53-4D91-876D-1C8A24F8FA7C}"/>
              </a:ext>
            </a:extLst>
          </p:cNvPr>
          <p:cNvSpPr/>
          <p:nvPr/>
        </p:nvSpPr>
        <p:spPr>
          <a:xfrm>
            <a:off x="304909" y="3110857"/>
            <a:ext cx="8489133" cy="707886"/>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6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pairs. Which of these activities would you do in a seaside resort, a big city, a natural park and a campsite? Give your reasons.</a:t>
            </a:r>
            <a:endParaRPr lang="zh-TW" altLang="en-US" sz="2000" dirty="0">
              <a:latin typeface="Calibri" panose="020F0502020204030204" pitchFamily="34" charset="0"/>
            </a:endParaRPr>
          </a:p>
        </p:txBody>
      </p:sp>
      <p:pic>
        <p:nvPicPr>
          <p:cNvPr id="22" name="圖片 21">
            <a:extLst>
              <a:ext uri="{FF2B5EF4-FFF2-40B4-BE49-F238E27FC236}">
                <a16:creationId xmlns="" xmlns:a16="http://schemas.microsoft.com/office/drawing/2014/main" id="{7E9B873E-5A9A-49D8-B8DA-C499AE7EC1DB}"/>
              </a:ext>
            </a:extLst>
          </p:cNvPr>
          <p:cNvPicPr>
            <a:picLocks noChangeAspect="1"/>
          </p:cNvPicPr>
          <p:nvPr/>
        </p:nvPicPr>
        <p:blipFill>
          <a:blip r:embed="rId2" cstate="print"/>
          <a:stretch>
            <a:fillRect/>
          </a:stretch>
        </p:blipFill>
        <p:spPr>
          <a:xfrm>
            <a:off x="6869950" y="3494891"/>
            <a:ext cx="770001" cy="252000"/>
          </a:xfrm>
          <a:prstGeom prst="rect">
            <a:avLst/>
          </a:prstGeom>
        </p:spPr>
      </p:pic>
      <p:sp>
        <p:nvSpPr>
          <p:cNvPr id="41" name="矩形 40">
            <a:extLst>
              <a:ext uri="{FF2B5EF4-FFF2-40B4-BE49-F238E27FC236}">
                <a16:creationId xmlns="" xmlns:a16="http://schemas.microsoft.com/office/drawing/2014/main" id="{D76BDF2A-2B7E-494E-A3F0-C414A800C67E}"/>
              </a:ext>
            </a:extLst>
          </p:cNvPr>
          <p:cNvSpPr/>
          <p:nvPr/>
        </p:nvSpPr>
        <p:spPr>
          <a:xfrm>
            <a:off x="5558116" y="3878606"/>
            <a:ext cx="3585884" cy="1477328"/>
          </a:xfrm>
          <a:prstGeom prst="rect">
            <a:avLst/>
          </a:prstGeom>
        </p:spPr>
        <p:txBody>
          <a:bodyPr wrap="square">
            <a:spAutoFit/>
          </a:bodyPr>
          <a:lstStyle/>
          <a:p>
            <a:r>
              <a:rPr lang="en-US" altLang="zh-TW" b="1" dirty="0">
                <a:solidFill>
                  <a:srgbClr val="FF0066"/>
                </a:solidFill>
                <a:latin typeface="Segoe Print" panose="02000600000000000000" pitchFamily="2" charset="0"/>
              </a:rPr>
              <a:t>Students’ own answers. You could do any of the activities in any of the places – it is mainly down to personal experience and preference.</a:t>
            </a:r>
            <a:endParaRPr lang="zh-TW" altLang="en-US" b="1" dirty="0">
              <a:solidFill>
                <a:srgbClr val="FF0066"/>
              </a:solidFill>
              <a:latin typeface="Segoe Print" panose="02000600000000000000" pitchFamily="2" charset="0"/>
            </a:endParaRPr>
          </a:p>
        </p:txBody>
      </p:sp>
      <p:pic>
        <p:nvPicPr>
          <p:cNvPr id="9218" name="Picture 2"/>
          <p:cNvPicPr>
            <a:picLocks noChangeAspect="1" noChangeArrowheads="1"/>
          </p:cNvPicPr>
          <p:nvPr/>
        </p:nvPicPr>
        <p:blipFill>
          <a:blip r:embed="rId3" cstate="print"/>
          <a:srcRect/>
          <a:stretch>
            <a:fillRect/>
          </a:stretch>
        </p:blipFill>
        <p:spPr bwMode="auto">
          <a:xfrm>
            <a:off x="719739" y="1747825"/>
            <a:ext cx="4538062" cy="1080491"/>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739454" y="3974387"/>
            <a:ext cx="4692517" cy="1102983"/>
          </a:xfrm>
          <a:prstGeom prst="rect">
            <a:avLst/>
          </a:prstGeom>
          <a:noFill/>
          <a:ln w="9525">
            <a:noFill/>
            <a:miter lim="800000"/>
            <a:headEnd/>
            <a:tailEnd/>
          </a:ln>
        </p:spPr>
      </p:pic>
      <p:pic>
        <p:nvPicPr>
          <p:cNvPr id="9220" name="Picture 4"/>
          <p:cNvPicPr>
            <a:picLocks noChangeAspect="1" noChangeArrowheads="1"/>
          </p:cNvPicPr>
          <p:nvPr/>
        </p:nvPicPr>
        <p:blipFill>
          <a:blip r:embed="rId5" cstate="print"/>
          <a:srcRect/>
          <a:stretch>
            <a:fillRect/>
          </a:stretch>
        </p:blipFill>
        <p:spPr bwMode="auto">
          <a:xfrm>
            <a:off x="1802935" y="5410966"/>
            <a:ext cx="5067015" cy="955665"/>
          </a:xfrm>
          <a:prstGeom prst="rect">
            <a:avLst/>
          </a:prstGeom>
          <a:noFill/>
          <a:ln w="9525">
            <a:noFill/>
            <a:miter lim="800000"/>
            <a:headEnd/>
            <a:tailEnd/>
          </a:ln>
        </p:spPr>
      </p:pic>
    </p:spTree>
    <p:extLst>
      <p:ext uri="{BB962C8B-B14F-4D97-AF65-F5344CB8AC3E}">
        <p14:creationId xmlns="" xmlns:p14="http://schemas.microsoft.com/office/powerpoint/2010/main" val="350974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16198" y="952904"/>
            <a:ext cx="8489133" cy="707886"/>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7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these sentences from a conversation at an airport. Put the sentences (a–h) in order (1–8).</a:t>
            </a:r>
            <a:endParaRPr lang="zh-TW" altLang="en-US" sz="2000" dirty="0">
              <a:latin typeface="Calibri" panose="020F0502020204030204" pitchFamily="34" charset="0"/>
            </a:endParaRPr>
          </a:p>
        </p:txBody>
      </p:sp>
      <p:sp>
        <p:nvSpPr>
          <p:cNvPr id="10" name="矩形 9">
            <a:extLst>
              <a:ext uri="{FF2B5EF4-FFF2-40B4-BE49-F238E27FC236}">
                <a16:creationId xmlns="" xmlns:a16="http://schemas.microsoft.com/office/drawing/2014/main"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Real life</a:t>
            </a:r>
            <a:endParaRPr lang="zh-TW" altLang="en-US" sz="3200" dirty="0">
              <a:solidFill>
                <a:srgbClr val="E60000"/>
              </a:solidFill>
              <a:latin typeface="Calibri" panose="020F0502020204030204" pitchFamily="34" charset="0"/>
            </a:endParaRPr>
          </a:p>
        </p:txBody>
      </p:sp>
      <p:sp>
        <p:nvSpPr>
          <p:cNvPr id="11" name="文字方塊 10">
            <a:extLst>
              <a:ext uri="{FF2B5EF4-FFF2-40B4-BE49-F238E27FC236}">
                <a16:creationId xmlns="" xmlns:a16="http://schemas.microsoft.com/office/drawing/2014/main" id="{A66A8322-CE8E-422C-8DAC-68B27C5602C4}"/>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U8 Review-p. 104</a:t>
            </a:r>
            <a:endParaRPr lang="zh-TW" altLang="en-US" sz="1200" b="1" dirty="0">
              <a:solidFill>
                <a:schemeClr val="tx1">
                  <a:lumMod val="50000"/>
                  <a:lumOff val="50000"/>
                </a:schemeClr>
              </a:solidFill>
              <a:latin typeface="Calibri" panose="020F0502020204030204" pitchFamily="34" charset="0"/>
            </a:endParaRPr>
          </a:p>
        </p:txBody>
      </p:sp>
      <p:sp>
        <p:nvSpPr>
          <p:cNvPr id="2" name="矩形 1">
            <a:extLst>
              <a:ext uri="{FF2B5EF4-FFF2-40B4-BE49-F238E27FC236}">
                <a16:creationId xmlns="" xmlns:a16="http://schemas.microsoft.com/office/drawing/2014/main" id="{A7A0FB58-998A-475C-9C20-648A5C46A7B6}"/>
              </a:ext>
            </a:extLst>
          </p:cNvPr>
          <p:cNvSpPr/>
          <p:nvPr/>
        </p:nvSpPr>
        <p:spPr>
          <a:xfrm>
            <a:off x="681007" y="1779191"/>
            <a:ext cx="7976609" cy="3477875"/>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 	</a:t>
            </a:r>
            <a:r>
              <a:rPr lang="en-US" altLang="zh-TW" sz="2000" dirty="0" err="1">
                <a:latin typeface="Calibri" panose="020F0502020204030204" pitchFamily="34" charset="0"/>
              </a:rPr>
              <a:t>A</a:t>
            </a:r>
            <a:r>
              <a:rPr lang="en-US" altLang="zh-TW" sz="2000" dirty="0">
                <a:latin typeface="Calibri" panose="020F0502020204030204" pitchFamily="34" charset="0"/>
              </a:rPr>
              <a:t>: What? How has that happened?</a:t>
            </a:r>
          </a:p>
          <a:p>
            <a:pPr marL="363538" indent="-363538">
              <a:spcBef>
                <a:spcPts val="600"/>
              </a:spcBef>
            </a:pPr>
            <a:r>
              <a:rPr lang="en-US" altLang="zh-TW" sz="2000" dirty="0">
                <a:latin typeface="Calibri" panose="020F0502020204030204" pitchFamily="34" charset="0"/>
              </a:rPr>
              <a:t>b 	A: Well, let’s have another look. Calm down.</a:t>
            </a:r>
          </a:p>
          <a:p>
            <a:pPr marL="363538" indent="-363538">
              <a:spcBef>
                <a:spcPts val="600"/>
              </a:spcBef>
            </a:pPr>
            <a:r>
              <a:rPr lang="en-US" altLang="zh-TW" sz="2000" dirty="0">
                <a:latin typeface="Calibri" panose="020F0502020204030204" pitchFamily="34" charset="0"/>
              </a:rPr>
              <a:t>c 	A: Well, have you looked through all your pockets?</a:t>
            </a:r>
          </a:p>
          <a:p>
            <a:pPr marL="363538" indent="-363538">
              <a:spcBef>
                <a:spcPts val="600"/>
              </a:spcBef>
            </a:pPr>
            <a:r>
              <a:rPr lang="en-US" altLang="zh-TW" sz="2000" dirty="0">
                <a:latin typeface="Calibri" panose="020F0502020204030204" pitchFamily="34" charset="0"/>
              </a:rPr>
              <a:t>d 	A: Is anything wrong?</a:t>
            </a:r>
          </a:p>
          <a:p>
            <a:pPr marL="363538" indent="-363538">
              <a:spcBef>
                <a:spcPts val="600"/>
              </a:spcBef>
            </a:pPr>
            <a:r>
              <a:rPr lang="en-US" altLang="zh-TW" sz="2000" dirty="0">
                <a:latin typeface="Calibri" panose="020F0502020204030204" pitchFamily="34" charset="0"/>
              </a:rPr>
              <a:t>e 	B: Yes, I have. And I’ve checked the suitcase.</a:t>
            </a:r>
          </a:p>
          <a:p>
            <a:pPr marL="363538" indent="-363538">
              <a:spcBef>
                <a:spcPts val="600"/>
              </a:spcBef>
            </a:pPr>
            <a:r>
              <a:rPr lang="en-US" altLang="zh-TW" sz="2000" dirty="0">
                <a:latin typeface="Calibri" panose="020F0502020204030204" pitchFamily="34" charset="0"/>
              </a:rPr>
              <a:t>f 	B: I’ve been worrying so much about everything, and now this!</a:t>
            </a:r>
          </a:p>
          <a:p>
            <a:pPr marL="363538" indent="-363538">
              <a:spcBef>
                <a:spcPts val="600"/>
              </a:spcBef>
            </a:pPr>
            <a:r>
              <a:rPr lang="en-US" altLang="zh-TW" sz="2000" dirty="0">
                <a:latin typeface="Calibri" panose="020F0502020204030204" pitchFamily="34" charset="0"/>
              </a:rPr>
              <a:t>g 	B: I think I’ve lost the boarding passes.</a:t>
            </a:r>
          </a:p>
          <a:p>
            <a:pPr marL="620713" indent="-620713">
              <a:spcBef>
                <a:spcPts val="600"/>
              </a:spcBef>
              <a:tabLst>
                <a:tab pos="363538" algn="l"/>
              </a:tabLst>
            </a:pPr>
            <a:r>
              <a:rPr lang="en-US" altLang="zh-TW" sz="2000" dirty="0">
                <a:latin typeface="Calibri" panose="020F0502020204030204" pitchFamily="34" charset="0"/>
              </a:rPr>
              <a:t>h 	B: I don’t know. I thought they were in my pocket, but they aren’t there now.</a:t>
            </a:r>
          </a:p>
        </p:txBody>
      </p:sp>
      <p:sp>
        <p:nvSpPr>
          <p:cNvPr id="18" name="矩形 17">
            <a:extLst>
              <a:ext uri="{FF2B5EF4-FFF2-40B4-BE49-F238E27FC236}">
                <a16:creationId xmlns="" xmlns:a16="http://schemas.microsoft.com/office/drawing/2014/main" id="{CB73B3E9-9D0B-4653-A383-F18A7FA2C7F1}"/>
              </a:ext>
            </a:extLst>
          </p:cNvPr>
          <p:cNvSpPr/>
          <p:nvPr/>
        </p:nvSpPr>
        <p:spPr>
          <a:xfrm>
            <a:off x="293211" y="1751450"/>
            <a:ext cx="352982" cy="3170099"/>
          </a:xfrm>
          <a:prstGeom prst="rect">
            <a:avLst/>
          </a:prstGeom>
        </p:spPr>
        <p:txBody>
          <a:bodyPr wrap="none">
            <a:spAutoFit/>
          </a:bodyPr>
          <a:lstStyle/>
          <a:p>
            <a:pPr>
              <a:lnSpc>
                <a:spcPts val="3000"/>
              </a:lnSpc>
            </a:pPr>
            <a:r>
              <a:rPr lang="en-US" altLang="zh-TW" b="1" dirty="0">
                <a:solidFill>
                  <a:srgbClr val="FF0066"/>
                </a:solidFill>
                <a:latin typeface="Segoe Print" panose="02000600000000000000" pitchFamily="2" charset="0"/>
              </a:rPr>
              <a:t>3</a:t>
            </a:r>
          </a:p>
          <a:p>
            <a:pPr>
              <a:lnSpc>
                <a:spcPts val="3000"/>
              </a:lnSpc>
            </a:pPr>
            <a:r>
              <a:rPr lang="en-US" altLang="zh-TW" b="1" dirty="0">
                <a:solidFill>
                  <a:srgbClr val="FF0066"/>
                </a:solidFill>
                <a:latin typeface="Segoe Print" panose="02000600000000000000" pitchFamily="2" charset="0"/>
              </a:rPr>
              <a:t>6</a:t>
            </a:r>
          </a:p>
          <a:p>
            <a:pPr>
              <a:lnSpc>
                <a:spcPts val="3000"/>
              </a:lnSpc>
            </a:pPr>
            <a:r>
              <a:rPr lang="en-US" altLang="zh-TW" b="1" dirty="0">
                <a:solidFill>
                  <a:srgbClr val="FF0066"/>
                </a:solidFill>
                <a:latin typeface="Segoe Print" panose="02000600000000000000" pitchFamily="2" charset="0"/>
              </a:rPr>
              <a:t>7</a:t>
            </a:r>
          </a:p>
          <a:p>
            <a:pPr>
              <a:lnSpc>
                <a:spcPts val="3000"/>
              </a:lnSpc>
            </a:pPr>
            <a:r>
              <a:rPr lang="en-US" altLang="zh-TW" b="1" dirty="0">
                <a:solidFill>
                  <a:srgbClr val="FF0066"/>
                </a:solidFill>
                <a:latin typeface="Segoe Print" panose="02000600000000000000" pitchFamily="2" charset="0"/>
              </a:rPr>
              <a:t>1</a:t>
            </a:r>
          </a:p>
          <a:p>
            <a:pPr>
              <a:lnSpc>
                <a:spcPts val="3000"/>
              </a:lnSpc>
            </a:pPr>
            <a:r>
              <a:rPr lang="en-US" altLang="zh-TW" b="1" dirty="0">
                <a:solidFill>
                  <a:srgbClr val="FF0066"/>
                </a:solidFill>
                <a:latin typeface="Segoe Print" panose="02000600000000000000" pitchFamily="2" charset="0"/>
              </a:rPr>
              <a:t>8</a:t>
            </a:r>
          </a:p>
          <a:p>
            <a:pPr>
              <a:lnSpc>
                <a:spcPts val="3000"/>
              </a:lnSpc>
            </a:pPr>
            <a:r>
              <a:rPr lang="en-US" altLang="zh-TW" b="1" dirty="0">
                <a:solidFill>
                  <a:srgbClr val="FF0066"/>
                </a:solidFill>
                <a:latin typeface="Segoe Print" panose="02000600000000000000" pitchFamily="2" charset="0"/>
              </a:rPr>
              <a:t>5</a:t>
            </a:r>
          </a:p>
          <a:p>
            <a:pPr>
              <a:lnSpc>
                <a:spcPts val="3000"/>
              </a:lnSpc>
            </a:pPr>
            <a:r>
              <a:rPr lang="en-US" altLang="zh-TW" b="1" dirty="0">
                <a:solidFill>
                  <a:srgbClr val="FF0066"/>
                </a:solidFill>
                <a:latin typeface="Segoe Print" panose="02000600000000000000" pitchFamily="2" charset="0"/>
              </a:rPr>
              <a:t>2</a:t>
            </a:r>
          </a:p>
          <a:p>
            <a:pPr>
              <a:lnSpc>
                <a:spcPts val="3000"/>
              </a:lnSpc>
            </a:pPr>
            <a:r>
              <a:rPr lang="en-US" altLang="zh-TW" b="1" dirty="0">
                <a:solidFill>
                  <a:srgbClr val="FF0066"/>
                </a:solidFill>
                <a:latin typeface="Segoe Print" panose="02000600000000000000" pitchFamily="2" charset="0"/>
              </a:rPr>
              <a:t>4</a:t>
            </a:r>
            <a:endParaRPr lang="zh-TW" altLang="en-US" b="1" dirty="0">
              <a:solidFill>
                <a:srgbClr val="FF0066"/>
              </a:solidFill>
              <a:latin typeface="Segoe Print" panose="02000600000000000000" pitchFamily="2" charset="0"/>
            </a:endParaRPr>
          </a:p>
        </p:txBody>
      </p:sp>
    </p:spTree>
    <p:extLst>
      <p:ext uri="{BB962C8B-B14F-4D97-AF65-F5344CB8AC3E}">
        <p14:creationId xmlns="" xmlns:p14="http://schemas.microsoft.com/office/powerpoint/2010/main" val="7801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wipe(left)">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wipe(left)">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xEl>
                                              <p:pRg st="7" end="7"/>
                                            </p:txEl>
                                          </p:spTgt>
                                        </p:tgtEl>
                                        <p:attrNameLst>
                                          <p:attrName>style.visibility</p:attrName>
                                        </p:attrNameLst>
                                      </p:cBhvr>
                                      <p:to>
                                        <p:strVal val="visible"/>
                                      </p:to>
                                    </p:set>
                                    <p:animEffect transition="in" filter="wipe(left)">
                                      <p:cBhvr>
                                        <p:cTn id="42"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89135"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8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Work in pairs. Act out conversations similar to Exercise 7.</a:t>
            </a:r>
            <a:endParaRPr lang="zh-TW" altLang="en-US" sz="2000" dirty="0">
              <a:latin typeface="Calibri" panose="020F0502020204030204" pitchFamily="34" charset="0"/>
              <a:cs typeface="Calibri" panose="020F0502020204030204" pitchFamily="34" charset="0"/>
            </a:endParaRPr>
          </a:p>
        </p:txBody>
      </p:sp>
      <p:sp>
        <p:nvSpPr>
          <p:cNvPr id="14" name="文字方塊 13">
            <a:extLst>
              <a:ext uri="{FF2B5EF4-FFF2-40B4-BE49-F238E27FC236}">
                <a16:creationId xmlns="" xmlns:a16="http://schemas.microsoft.com/office/drawing/2014/main"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U8 Review-p. 104</a:t>
            </a:r>
            <a:endParaRPr lang="zh-TW" altLang="en-US" sz="1200" b="1" dirty="0">
              <a:solidFill>
                <a:schemeClr val="tx1">
                  <a:lumMod val="50000"/>
                  <a:lumOff val="50000"/>
                </a:schemeClr>
              </a:solidFill>
              <a:latin typeface="Calibri" panose="020F0502020204030204" pitchFamily="34" charset="0"/>
            </a:endParaRPr>
          </a:p>
        </p:txBody>
      </p:sp>
      <p:pic>
        <p:nvPicPr>
          <p:cNvPr id="13" name="圖片 12">
            <a:extLst>
              <a:ext uri="{FF2B5EF4-FFF2-40B4-BE49-F238E27FC236}">
                <a16:creationId xmlns="" xmlns:a16="http://schemas.microsoft.com/office/drawing/2014/main" id="{070E2385-CD94-4E9A-AAB5-718332682716}"/>
              </a:ext>
            </a:extLst>
          </p:cNvPr>
          <p:cNvPicPr>
            <a:picLocks noChangeAspect="1"/>
          </p:cNvPicPr>
          <p:nvPr/>
        </p:nvPicPr>
        <p:blipFill>
          <a:blip r:embed="rId2" cstate="print"/>
          <a:stretch>
            <a:fillRect/>
          </a:stretch>
        </p:blipFill>
        <p:spPr>
          <a:xfrm>
            <a:off x="6732403" y="434951"/>
            <a:ext cx="770001" cy="252000"/>
          </a:xfrm>
          <a:prstGeom prst="rect">
            <a:avLst/>
          </a:prstGeom>
        </p:spPr>
      </p:pic>
      <p:sp>
        <p:nvSpPr>
          <p:cNvPr id="11" name="矩形 10">
            <a:extLst>
              <a:ext uri="{FF2B5EF4-FFF2-40B4-BE49-F238E27FC236}">
                <a16:creationId xmlns="" xmlns:a16="http://schemas.microsoft.com/office/drawing/2014/main" id="{A7A0FB58-998A-475C-9C20-648A5C46A7B6}"/>
              </a:ext>
            </a:extLst>
          </p:cNvPr>
          <p:cNvSpPr/>
          <p:nvPr/>
        </p:nvSpPr>
        <p:spPr>
          <a:xfrm>
            <a:off x="690734" y="796697"/>
            <a:ext cx="7976609" cy="1400383"/>
          </a:xfrm>
          <a:prstGeom prst="rect">
            <a:avLst/>
          </a:prstGeom>
        </p:spPr>
        <p:txBody>
          <a:bodyPr wrap="square">
            <a:spAutoFit/>
          </a:bodyPr>
          <a:lstStyle/>
          <a:p>
            <a:pPr>
              <a:spcBef>
                <a:spcPts val="600"/>
              </a:spcBef>
            </a:pPr>
            <a:r>
              <a:rPr lang="en-US" altLang="zh-TW" sz="2000" dirty="0">
                <a:latin typeface="Calibri" panose="020F0502020204030204" pitchFamily="34" charset="0"/>
              </a:rPr>
              <a:t>Conversation 1: Student A is a tourist and Student B is a tour guide. Student A has lost his/her passport.</a:t>
            </a:r>
          </a:p>
          <a:p>
            <a:pPr>
              <a:spcBef>
                <a:spcPts val="600"/>
              </a:spcBef>
            </a:pPr>
            <a:r>
              <a:rPr lang="en-US" altLang="zh-TW" sz="2000" dirty="0">
                <a:latin typeface="Calibri" panose="020F0502020204030204" pitchFamily="34" charset="0"/>
              </a:rPr>
              <a:t>Conversation 2: Student A is an airline official and Student B is a customer. The flight is cancelled.</a:t>
            </a:r>
          </a:p>
        </p:txBody>
      </p:sp>
      <p:pic>
        <p:nvPicPr>
          <p:cNvPr id="10242" name="Picture 2"/>
          <p:cNvPicPr>
            <a:picLocks noChangeAspect="1" noChangeArrowheads="1"/>
          </p:cNvPicPr>
          <p:nvPr/>
        </p:nvPicPr>
        <p:blipFill>
          <a:blip r:embed="rId3" cstate="print"/>
          <a:srcRect/>
          <a:stretch>
            <a:fillRect/>
          </a:stretch>
        </p:blipFill>
        <p:spPr bwMode="auto">
          <a:xfrm>
            <a:off x="2088822" y="5374455"/>
            <a:ext cx="4921307" cy="900120"/>
          </a:xfrm>
          <a:prstGeom prst="rect">
            <a:avLst/>
          </a:prstGeom>
          <a:noFill/>
          <a:ln w="9525">
            <a:noFill/>
            <a:miter lim="800000"/>
            <a:headEnd/>
            <a:tailEnd/>
          </a:ln>
        </p:spPr>
      </p:pic>
    </p:spTree>
    <p:extLst>
      <p:ext uri="{BB962C8B-B14F-4D97-AF65-F5344CB8AC3E}">
        <p14:creationId xmlns="" xmlns:p14="http://schemas.microsoft.com/office/powerpoint/2010/main" val="782018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40637E60-9EBC-476F-AD69-FCB1ED10D85B}"/>
              </a:ext>
            </a:extLst>
          </p:cNvPr>
          <p:cNvSpPr/>
          <p:nvPr/>
        </p:nvSpPr>
        <p:spPr>
          <a:xfrm>
            <a:off x="466839" y="1036919"/>
            <a:ext cx="8285275" cy="4201150"/>
          </a:xfrm>
          <a:prstGeom prst="rect">
            <a:avLst/>
          </a:prstGeom>
        </p:spPr>
        <p:txBody>
          <a:bodyPr wrap="square">
            <a:spAutoFit/>
          </a:bodyPr>
          <a:lstStyle/>
          <a:p>
            <a:pPr marL="360363" indent="-360363">
              <a:spcBef>
                <a:spcPts val="600"/>
              </a:spcBef>
            </a:pPr>
            <a:r>
              <a:rPr lang="en-US" altLang="zh-TW" b="1" dirty="0">
                <a:solidFill>
                  <a:srgbClr val="FF0066"/>
                </a:solidFill>
                <a:latin typeface="Segoe Print" panose="02000600000000000000" pitchFamily="2" charset="0"/>
              </a:rPr>
              <a:t>EXAMPLE ANSWERS</a:t>
            </a:r>
          </a:p>
          <a:p>
            <a:pPr marL="360363" indent="-360363">
              <a:spcBef>
                <a:spcPts val="600"/>
              </a:spcBef>
            </a:pPr>
            <a:r>
              <a:rPr lang="en-US" altLang="zh-TW" b="1" dirty="0">
                <a:solidFill>
                  <a:srgbClr val="FF0066"/>
                </a:solidFill>
                <a:latin typeface="Segoe Print" panose="02000600000000000000" pitchFamily="2" charset="0"/>
              </a:rPr>
              <a:t>1 	They travel the world and go to places other people don’t go to. They do research, they find out about unknown areas, and they are often involved with the conservation of plants, wildlife, and the way of life of traditional people and their languages. They take photos and make films. They often work outdoors in dangerous and inhospitable places.</a:t>
            </a:r>
          </a:p>
          <a:p>
            <a:pPr marL="360363" indent="-360363">
              <a:spcBef>
                <a:spcPts val="600"/>
              </a:spcBef>
            </a:pPr>
            <a:r>
              <a:rPr lang="en-US" altLang="zh-TW" b="1" dirty="0">
                <a:solidFill>
                  <a:srgbClr val="FF0066"/>
                </a:solidFill>
                <a:latin typeface="Segoe Print" panose="02000600000000000000" pitchFamily="2" charset="0"/>
              </a:rPr>
              <a:t>2 	Items: cameras, binoculars, good boots, climbing equipment, waterproof clothing, maps, GPS systems, sunglasses, knife, camping and/or survival equipment. </a:t>
            </a:r>
          </a:p>
          <a:p>
            <a:pPr marL="360363" indent="-360363">
              <a:spcBef>
                <a:spcPts val="600"/>
              </a:spcBef>
            </a:pPr>
            <a:r>
              <a:rPr lang="en-US" altLang="zh-TW" b="1" dirty="0">
                <a:solidFill>
                  <a:srgbClr val="FF0066"/>
                </a:solidFill>
                <a:latin typeface="Segoe Print" panose="02000600000000000000" pitchFamily="2" charset="0"/>
              </a:rPr>
              <a:t>3 	To see the world, because they have a sense of adventure, to get away from ordinary life, to pursue their interest in science or geography or geology, to help protect and conserve the environment.</a:t>
            </a:r>
            <a:endParaRPr lang="zh-TW" altLang="en-US" b="1" dirty="0">
              <a:solidFill>
                <a:srgbClr val="FF0066"/>
              </a:solidFill>
              <a:latin typeface="Segoe Print" panose="02000600000000000000" pitchFamily="2" charset="0"/>
            </a:endParaRPr>
          </a:p>
        </p:txBody>
      </p:sp>
      <p:sp>
        <p:nvSpPr>
          <p:cNvPr id="17" name="矩形 16">
            <a:extLst>
              <a:ext uri="{FF2B5EF4-FFF2-40B4-BE49-F238E27FC236}">
                <a16:creationId xmlns="" xmlns:a16="http://schemas.microsoft.com/office/drawing/2014/main" id="{D13163AD-D13B-4170-A64B-CE47CC7160E0}"/>
              </a:ext>
            </a:extLst>
          </p:cNvPr>
          <p:cNvSpPr/>
          <p:nvPr/>
        </p:nvSpPr>
        <p:spPr>
          <a:xfrm>
            <a:off x="466839" y="481061"/>
            <a:ext cx="3448457"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Exercise 1</a:t>
            </a:r>
          </a:p>
        </p:txBody>
      </p:sp>
    </p:spTree>
    <p:extLst>
      <p:ext uri="{BB962C8B-B14F-4D97-AF65-F5344CB8AC3E}">
        <p14:creationId xmlns="" xmlns:p14="http://schemas.microsoft.com/office/powerpoint/2010/main" val="373473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left)">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 xmlns:a16="http://schemas.microsoft.com/office/drawing/2014/main" id="{A5E56244-0673-4317-A45D-FF8041ECA4A1}"/>
              </a:ext>
            </a:extLst>
          </p:cNvPr>
          <p:cNvSpPr/>
          <p:nvPr/>
        </p:nvSpPr>
        <p:spPr>
          <a:xfrm>
            <a:off x="304909" y="288068"/>
            <a:ext cx="8489132"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2</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b="1" dirty="0">
                <a:solidFill>
                  <a:srgbClr val="E60000"/>
                </a:solidFill>
                <a:latin typeface="Calibri" panose="020F0502020204030204" pitchFamily="34" charset="0"/>
              </a:rPr>
              <a:t>Key vocabulary</a:t>
            </a:r>
            <a:endParaRPr lang="zh-TW" altLang="en-US" sz="2000" b="1" i="1" dirty="0">
              <a:solidFill>
                <a:srgbClr val="E60000"/>
              </a:solidFill>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 xmlns:a16="http://schemas.microsoft.com/office/drawing/2014/main" id="{B4A2556C-A9F0-4D04-9908-E65BB9446E2F}"/>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8f-p. 102</a:t>
            </a:r>
            <a:endParaRPr lang="zh-TW" altLang="en-US" sz="1200" b="1" dirty="0">
              <a:solidFill>
                <a:schemeClr val="tx1">
                  <a:lumMod val="50000"/>
                  <a:lumOff val="50000"/>
                </a:schemeClr>
              </a:solidFill>
              <a:latin typeface="Calibri" panose="020F0502020204030204" pitchFamily="34" charset="0"/>
            </a:endParaRPr>
          </a:p>
        </p:txBody>
      </p:sp>
      <p:sp>
        <p:nvSpPr>
          <p:cNvPr id="14" name="矩形 13">
            <a:extLst>
              <a:ext uri="{FF2B5EF4-FFF2-40B4-BE49-F238E27FC236}">
                <a16:creationId xmlns="" xmlns:a16="http://schemas.microsoft.com/office/drawing/2014/main" id="{02EBC5AD-8321-4D63-B7C5-A42D80958680}"/>
              </a:ext>
            </a:extLst>
          </p:cNvPr>
          <p:cNvSpPr/>
          <p:nvPr/>
        </p:nvSpPr>
        <p:spPr>
          <a:xfrm>
            <a:off x="304794" y="813511"/>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a 	</a:t>
            </a:r>
            <a:r>
              <a:rPr lang="en-US" altLang="zh-TW" sz="2000" dirty="0">
                <a:latin typeface="Calibri" panose="020F0502020204030204" pitchFamily="34" charset="0"/>
              </a:rPr>
              <a:t>Read the sentences. The words in bold are used in the video. Guess the meaning of the words.</a:t>
            </a:r>
          </a:p>
        </p:txBody>
      </p:sp>
      <p:sp>
        <p:nvSpPr>
          <p:cNvPr id="4" name="矩形 3">
            <a:extLst>
              <a:ext uri="{FF2B5EF4-FFF2-40B4-BE49-F238E27FC236}">
                <a16:creationId xmlns="" xmlns:a16="http://schemas.microsoft.com/office/drawing/2014/main" id="{BF3C70E5-C2ED-4583-8EF1-B3DD59CDF2BC}"/>
              </a:ext>
            </a:extLst>
          </p:cNvPr>
          <p:cNvSpPr/>
          <p:nvPr/>
        </p:nvSpPr>
        <p:spPr>
          <a:xfrm>
            <a:off x="677537" y="1602586"/>
            <a:ext cx="8246126"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If you want to watch animals in the wild, a pair of </a:t>
            </a:r>
            <a:r>
              <a:rPr lang="en-US" altLang="zh-TW" sz="2000" b="1" dirty="0">
                <a:latin typeface="Calibri" panose="020F0502020204030204" pitchFamily="34" charset="0"/>
              </a:rPr>
              <a:t>binoculars</a:t>
            </a:r>
            <a:r>
              <a:rPr lang="en-US" altLang="zh-TW" sz="2000" dirty="0">
                <a:latin typeface="Calibri" panose="020F0502020204030204" pitchFamily="34" charset="0"/>
              </a:rPr>
              <a:t> is very useful.</a:t>
            </a:r>
          </a:p>
          <a:p>
            <a:pPr marL="363538" indent="-363538">
              <a:spcBef>
                <a:spcPts val="600"/>
              </a:spcBef>
            </a:pPr>
            <a:r>
              <a:rPr lang="en-US" altLang="zh-TW" sz="2000" dirty="0">
                <a:latin typeface="Calibri" panose="020F0502020204030204" pitchFamily="34" charset="0"/>
              </a:rPr>
              <a:t>2 	I’d get really burned if I didn’t use </a:t>
            </a:r>
            <a:r>
              <a:rPr lang="en-US" altLang="zh-TW" sz="2000" b="1" dirty="0" err="1">
                <a:latin typeface="Calibri" panose="020F0502020204030204" pitchFamily="34" charset="0"/>
              </a:rPr>
              <a:t>sunblock</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3 	I’m not very good with a </a:t>
            </a:r>
            <a:r>
              <a:rPr lang="en-US" altLang="zh-TW" sz="2000" b="1" dirty="0">
                <a:latin typeface="Calibri" panose="020F0502020204030204" pitchFamily="34" charset="0"/>
              </a:rPr>
              <a:t>paintbrush</a:t>
            </a:r>
            <a:r>
              <a:rPr lang="en-US" altLang="zh-TW" sz="2000" dirty="0">
                <a:latin typeface="Calibri" panose="020F0502020204030204" pitchFamily="34" charset="0"/>
              </a:rPr>
              <a:t> – I prefer doing pencil drawings.</a:t>
            </a:r>
          </a:p>
          <a:p>
            <a:pPr marL="363538" indent="-363538">
              <a:spcBef>
                <a:spcPts val="600"/>
              </a:spcBef>
            </a:pPr>
            <a:r>
              <a:rPr lang="en-US" altLang="zh-TW" sz="2000" dirty="0">
                <a:latin typeface="Calibri" panose="020F0502020204030204" pitchFamily="34" charset="0"/>
              </a:rPr>
              <a:t>4 	All children are </a:t>
            </a:r>
            <a:r>
              <a:rPr lang="en-US" altLang="zh-TW" sz="2000" b="1" dirty="0">
                <a:latin typeface="Calibri" panose="020F0502020204030204" pitchFamily="34" charset="0"/>
              </a:rPr>
              <a:t>curious</a:t>
            </a:r>
            <a:r>
              <a:rPr lang="en-US" altLang="zh-TW" sz="2000" dirty="0">
                <a:latin typeface="Calibri" panose="020F0502020204030204" pitchFamily="34" charset="0"/>
              </a:rPr>
              <a:t> about the world around them.</a:t>
            </a:r>
          </a:p>
          <a:p>
            <a:pPr marL="363538" indent="-363538">
              <a:spcBef>
                <a:spcPts val="600"/>
              </a:spcBef>
            </a:pPr>
            <a:r>
              <a:rPr lang="en-US" altLang="zh-TW" sz="2000" dirty="0">
                <a:latin typeface="Calibri" panose="020F0502020204030204" pitchFamily="34" charset="0"/>
              </a:rPr>
              <a:t>5 	I’ve been making good </a:t>
            </a:r>
            <a:r>
              <a:rPr lang="en-US" altLang="zh-TW" sz="2000" b="1" dirty="0">
                <a:latin typeface="Calibri" panose="020F0502020204030204" pitchFamily="34" charset="0"/>
              </a:rPr>
              <a:t>progress</a:t>
            </a:r>
            <a:r>
              <a:rPr lang="en-US" altLang="zh-TW" sz="2000" dirty="0">
                <a:latin typeface="Calibri" panose="020F0502020204030204" pitchFamily="34" charset="0"/>
              </a:rPr>
              <a:t> in Italian since I started classes.</a:t>
            </a:r>
            <a:endParaRPr lang="zh-TW" altLang="en-US" sz="2000" dirty="0">
              <a:latin typeface="Calibri" panose="020F0502020204030204" pitchFamily="34" charset="0"/>
            </a:endParaRPr>
          </a:p>
        </p:txBody>
      </p:sp>
      <p:sp>
        <p:nvSpPr>
          <p:cNvPr id="15" name="矩形 14">
            <a:extLst>
              <a:ext uri="{FF2B5EF4-FFF2-40B4-BE49-F238E27FC236}">
                <a16:creationId xmlns="" xmlns:a16="http://schemas.microsoft.com/office/drawing/2014/main" id="{000D1EAF-1B4F-49D6-99FD-D7E98B757F53}"/>
              </a:ext>
            </a:extLst>
          </p:cNvPr>
          <p:cNvSpPr/>
          <p:nvPr/>
        </p:nvSpPr>
        <p:spPr>
          <a:xfrm>
            <a:off x="295067" y="3801627"/>
            <a:ext cx="8489133"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b 	</a:t>
            </a:r>
            <a:r>
              <a:rPr lang="en-US" altLang="zh-TW" sz="2000" dirty="0">
                <a:latin typeface="Calibri" panose="020F0502020204030204" pitchFamily="34" charset="0"/>
              </a:rPr>
              <a:t>Match the words in bold in Exercise 2a with these definitions.</a:t>
            </a:r>
          </a:p>
        </p:txBody>
      </p:sp>
      <p:sp>
        <p:nvSpPr>
          <p:cNvPr id="5" name="矩形 4">
            <a:extLst>
              <a:ext uri="{FF2B5EF4-FFF2-40B4-BE49-F238E27FC236}">
                <a16:creationId xmlns="" xmlns:a16="http://schemas.microsoft.com/office/drawing/2014/main" id="{ED924450-9D5C-4039-A910-E8EB2DF8C859}"/>
              </a:ext>
            </a:extLst>
          </p:cNvPr>
          <p:cNvSpPr/>
          <p:nvPr/>
        </p:nvSpPr>
        <p:spPr>
          <a:xfrm>
            <a:off x="677536" y="4202750"/>
            <a:ext cx="8116389"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 	</a:t>
            </a:r>
            <a:r>
              <a:rPr lang="en-US" altLang="zh-TW" sz="2000" dirty="0" err="1">
                <a:latin typeface="Calibri" panose="020F0502020204030204" pitchFamily="34" charset="0"/>
              </a:rPr>
              <a:t>a</a:t>
            </a:r>
            <a:r>
              <a:rPr lang="en-US" altLang="zh-TW" sz="2000" dirty="0">
                <a:latin typeface="Calibri" panose="020F0502020204030204" pitchFamily="34" charset="0"/>
              </a:rPr>
              <a:t> tool to paint with</a:t>
            </a:r>
          </a:p>
          <a:p>
            <a:pPr marL="363538" indent="-363538">
              <a:spcBef>
                <a:spcPts val="600"/>
              </a:spcBef>
            </a:pPr>
            <a:r>
              <a:rPr lang="en-US" altLang="zh-TW" sz="2000" dirty="0">
                <a:latin typeface="Calibri" panose="020F0502020204030204" pitchFamily="34" charset="0"/>
              </a:rPr>
              <a:t>b 	cream that protects your skin from the sun</a:t>
            </a:r>
          </a:p>
          <a:p>
            <a:pPr marL="363538" indent="-363538">
              <a:spcBef>
                <a:spcPts val="600"/>
              </a:spcBef>
            </a:pPr>
            <a:r>
              <a:rPr lang="en-US" altLang="zh-TW" sz="2000" dirty="0">
                <a:latin typeface="Calibri" panose="020F0502020204030204" pitchFamily="34" charset="0"/>
              </a:rPr>
              <a:t>c 	equipment with lenses for looking at things far away</a:t>
            </a:r>
          </a:p>
          <a:p>
            <a:pPr marL="363538" indent="-363538">
              <a:spcBef>
                <a:spcPts val="600"/>
              </a:spcBef>
            </a:pPr>
            <a:r>
              <a:rPr lang="en-US" altLang="zh-TW" sz="2000" dirty="0">
                <a:latin typeface="Calibri" panose="020F0502020204030204" pitchFamily="34" charset="0"/>
              </a:rPr>
              <a:t>d 	improvement and development</a:t>
            </a:r>
          </a:p>
          <a:p>
            <a:pPr marL="363538" indent="-363538">
              <a:spcBef>
                <a:spcPts val="600"/>
              </a:spcBef>
            </a:pPr>
            <a:r>
              <a:rPr lang="en-US" altLang="zh-TW" sz="2000" dirty="0">
                <a:latin typeface="Calibri" panose="020F0502020204030204" pitchFamily="34" charset="0"/>
              </a:rPr>
              <a:t>e 	interested in something and wanting to learn about it</a:t>
            </a:r>
            <a:endParaRPr lang="zh-TW" altLang="en-US" sz="2000" dirty="0">
              <a:latin typeface="Calibri" panose="020F0502020204030204" pitchFamily="34" charset="0"/>
            </a:endParaRPr>
          </a:p>
        </p:txBody>
      </p:sp>
      <p:sp>
        <p:nvSpPr>
          <p:cNvPr id="9" name="矩形 8">
            <a:extLst>
              <a:ext uri="{FF2B5EF4-FFF2-40B4-BE49-F238E27FC236}">
                <a16:creationId xmlns="" xmlns:a16="http://schemas.microsoft.com/office/drawing/2014/main" id="{2C70CAD6-FEA1-4F4C-A634-12ED0EC0BC6F}"/>
              </a:ext>
            </a:extLst>
          </p:cNvPr>
          <p:cNvSpPr/>
          <p:nvPr/>
        </p:nvSpPr>
        <p:spPr>
          <a:xfrm>
            <a:off x="447667" y="4177743"/>
            <a:ext cx="389615" cy="1989006"/>
          </a:xfrm>
          <a:prstGeom prst="rect">
            <a:avLst/>
          </a:prstGeom>
        </p:spPr>
        <p:txBody>
          <a:bodyPr wrap="square">
            <a:spAutoFit/>
          </a:bodyPr>
          <a:lstStyle/>
          <a:p>
            <a:pPr marL="360363" indent="-360363">
              <a:lnSpc>
                <a:spcPts val="3000"/>
              </a:lnSpc>
            </a:pPr>
            <a:r>
              <a:rPr lang="en-US" altLang="zh-TW" b="1" dirty="0">
                <a:solidFill>
                  <a:srgbClr val="FF0066"/>
                </a:solidFill>
                <a:latin typeface="Segoe Print" panose="02000600000000000000" pitchFamily="2" charset="0"/>
              </a:rPr>
              <a:t>3</a:t>
            </a:r>
          </a:p>
          <a:p>
            <a:pPr marL="360363" indent="-360363">
              <a:lnSpc>
                <a:spcPts val="3000"/>
              </a:lnSpc>
            </a:pPr>
            <a:r>
              <a:rPr lang="en-US" altLang="zh-TW" b="1" dirty="0">
                <a:solidFill>
                  <a:srgbClr val="FF0066"/>
                </a:solidFill>
                <a:latin typeface="Segoe Print" panose="02000600000000000000" pitchFamily="2" charset="0"/>
              </a:rPr>
              <a:t>2</a:t>
            </a:r>
          </a:p>
          <a:p>
            <a:pPr marL="360363" indent="-360363">
              <a:lnSpc>
                <a:spcPts val="3000"/>
              </a:lnSpc>
            </a:pPr>
            <a:r>
              <a:rPr lang="en-US" altLang="zh-TW" b="1" dirty="0">
                <a:solidFill>
                  <a:srgbClr val="FF0066"/>
                </a:solidFill>
                <a:latin typeface="Segoe Print" panose="02000600000000000000" pitchFamily="2" charset="0"/>
              </a:rPr>
              <a:t>1</a:t>
            </a:r>
          </a:p>
          <a:p>
            <a:pPr marL="360363" indent="-360363">
              <a:lnSpc>
                <a:spcPts val="3000"/>
              </a:lnSpc>
            </a:pPr>
            <a:r>
              <a:rPr lang="en-US" altLang="zh-TW" b="1" dirty="0">
                <a:solidFill>
                  <a:srgbClr val="FF0066"/>
                </a:solidFill>
                <a:latin typeface="Segoe Print" panose="02000600000000000000" pitchFamily="2" charset="0"/>
              </a:rPr>
              <a:t>5</a:t>
            </a:r>
          </a:p>
          <a:p>
            <a:pPr marL="360363" indent="-360363">
              <a:lnSpc>
                <a:spcPts val="3000"/>
              </a:lnSpc>
            </a:pPr>
            <a:r>
              <a:rPr lang="en-US" altLang="zh-TW" b="1" dirty="0">
                <a:solidFill>
                  <a:srgbClr val="FF0066"/>
                </a:solidFill>
                <a:latin typeface="Segoe Print" panose="02000600000000000000" pitchFamily="2" charset="0"/>
              </a:rPr>
              <a:t>4</a:t>
            </a:r>
            <a:endParaRPr lang="zh-TW" altLang="en-US" b="1" dirty="0">
              <a:solidFill>
                <a:srgbClr val="FF0066"/>
              </a:solidFill>
              <a:latin typeface="Segoe Print" panose="02000600000000000000" pitchFamily="2" charset="0"/>
            </a:endParaRPr>
          </a:p>
        </p:txBody>
      </p:sp>
    </p:spTree>
    <p:extLst>
      <p:ext uri="{BB962C8B-B14F-4D97-AF65-F5344CB8AC3E}">
        <p14:creationId xmlns="" xmlns:p14="http://schemas.microsoft.com/office/powerpoint/2010/main" val="197475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930326"/>
            <a:ext cx="8577834" cy="400110"/>
          </a:xfrm>
          <a:prstGeom prst="rect">
            <a:avLst/>
          </a:prstGeom>
        </p:spPr>
        <p:txBody>
          <a:bodyPr wrap="square">
            <a:spAutoFit/>
          </a:bodyPr>
          <a:lstStyle/>
          <a:p>
            <a:r>
              <a:rPr lang="en-US" altLang="zh-TW" sz="2000" b="1" dirty="0">
                <a:solidFill>
                  <a:srgbClr val="E60000"/>
                </a:solidFill>
                <a:latin typeface="Calibri" panose="020F0502020204030204" pitchFamily="34" charset="0"/>
                <a:cs typeface="Calibri" panose="020F0502020204030204" pitchFamily="34" charset="0"/>
              </a:rPr>
              <a:t>Video 1:</a:t>
            </a:r>
            <a:r>
              <a:rPr lang="en-US" altLang="zh-TW" sz="2000" dirty="0">
                <a:latin typeface="Calibri" panose="020F0502020204030204" pitchFamily="34" charset="0"/>
                <a:cs typeface="Calibri" panose="020F0502020204030204" pitchFamily="34" charset="0"/>
              </a:rPr>
              <a:t>  </a:t>
            </a:r>
            <a:r>
              <a:rPr lang="en-US" altLang="zh-TW" sz="2000" b="1" dirty="0">
                <a:latin typeface="Calibri" panose="020F0502020204030204" pitchFamily="34" charset="0"/>
                <a:cs typeface="Calibri" panose="020F0502020204030204" pitchFamily="34" charset="0"/>
              </a:rPr>
              <a:t>What item would you not leave home without?</a:t>
            </a:r>
            <a:endParaRPr lang="zh-TW" altLang="en-US" sz="2000" b="1" dirty="0">
              <a:latin typeface="Calibri" panose="020F0502020204030204" pitchFamily="34" charset="0"/>
              <a:cs typeface="Calibri" panose="020F0502020204030204" pitchFamily="34" charset="0"/>
            </a:endParaRPr>
          </a:p>
        </p:txBody>
      </p:sp>
      <p:sp>
        <p:nvSpPr>
          <p:cNvPr id="10" name="矩形 9">
            <a:extLst>
              <a:ext uri="{FF2B5EF4-FFF2-40B4-BE49-F238E27FC236}">
                <a16:creationId xmlns="" xmlns:a16="http://schemas.microsoft.com/office/drawing/2014/main"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While you watch</a:t>
            </a:r>
            <a:endParaRPr lang="zh-TW" altLang="en-US" sz="3200" dirty="0">
              <a:solidFill>
                <a:srgbClr val="E60000"/>
              </a:solidFill>
              <a:latin typeface="Calibri" panose="020F0502020204030204" pitchFamily="34" charset="0"/>
            </a:endParaRPr>
          </a:p>
        </p:txBody>
      </p:sp>
      <p:sp>
        <p:nvSpPr>
          <p:cNvPr id="8" name="文字方塊 7">
            <a:extLst>
              <a:ext uri="{FF2B5EF4-FFF2-40B4-BE49-F238E27FC236}">
                <a16:creationId xmlns="" xmlns:a16="http://schemas.microsoft.com/office/drawing/2014/main"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8f-p. 103</a:t>
            </a:r>
            <a:endParaRPr lang="zh-TW" altLang="en-US" sz="1200" b="1" dirty="0">
              <a:solidFill>
                <a:schemeClr val="tx1">
                  <a:lumMod val="50000"/>
                  <a:lumOff val="50000"/>
                </a:schemeClr>
              </a:solidFill>
              <a:latin typeface="Calibri" panose="020F0502020204030204" pitchFamily="34" charset="0"/>
            </a:endParaRPr>
          </a:p>
        </p:txBody>
      </p:sp>
      <p:sp>
        <p:nvSpPr>
          <p:cNvPr id="2" name="矩形 1">
            <a:extLst>
              <a:ext uri="{FF2B5EF4-FFF2-40B4-BE49-F238E27FC236}">
                <a16:creationId xmlns="" xmlns:a16="http://schemas.microsoft.com/office/drawing/2014/main" id="{B233C075-00CF-46F6-A5E6-30D99A608559}"/>
              </a:ext>
            </a:extLst>
          </p:cNvPr>
          <p:cNvSpPr/>
          <p:nvPr/>
        </p:nvSpPr>
        <p:spPr>
          <a:xfrm>
            <a:off x="664432" y="2098093"/>
            <a:ext cx="8129609" cy="3016210"/>
          </a:xfrm>
          <a:prstGeom prst="rect">
            <a:avLst/>
          </a:prstGeom>
        </p:spPr>
        <p:txBody>
          <a:bodyPr wrap="square">
            <a:spAutoFit/>
          </a:bodyPr>
          <a:lstStyle/>
          <a:p>
            <a:pPr marL="363538" indent="-363538">
              <a:spcBef>
                <a:spcPts val="1200"/>
              </a:spcBef>
            </a:pPr>
            <a:r>
              <a:rPr lang="en-US" altLang="zh-TW" sz="2000" dirty="0">
                <a:latin typeface="Calibri" panose="020F0502020204030204" pitchFamily="34" charset="0"/>
              </a:rPr>
              <a:t>1 	Carlton Ward, photographer </a:t>
            </a:r>
          </a:p>
          <a:p>
            <a:pPr marL="363538" indent="-363538"/>
            <a:r>
              <a:rPr lang="en-US" altLang="zh-TW" sz="2000" dirty="0">
                <a:latin typeface="Calibri" panose="020F0502020204030204" pitchFamily="34" charset="0"/>
              </a:rPr>
              <a:t>	‘without a _______________, we’d still be paddling in circles somewhere’</a:t>
            </a:r>
          </a:p>
          <a:p>
            <a:pPr marL="363538" indent="-363538">
              <a:spcBef>
                <a:spcPts val="1200"/>
              </a:spcBef>
            </a:pPr>
            <a:r>
              <a:rPr lang="en-US" altLang="zh-TW" sz="2000" dirty="0">
                <a:latin typeface="Calibri" panose="020F0502020204030204" pitchFamily="34" charset="0"/>
              </a:rPr>
              <a:t>2 	Amy Dickman, zoologist </a:t>
            </a:r>
          </a:p>
          <a:p>
            <a:pPr marL="363538" indent="-363538"/>
            <a:r>
              <a:rPr lang="en-US" altLang="zh-TW" sz="2000" dirty="0">
                <a:latin typeface="Calibri" panose="020F0502020204030204" pitchFamily="34" charset="0"/>
              </a:rPr>
              <a:t>	‘_______________, just to have a break at the end of the day’</a:t>
            </a:r>
          </a:p>
          <a:p>
            <a:pPr marL="363538" indent="-363538">
              <a:spcBef>
                <a:spcPts val="1200"/>
              </a:spcBef>
            </a:pPr>
            <a:r>
              <a:rPr lang="en-US" altLang="zh-TW" sz="2000" dirty="0">
                <a:latin typeface="Calibri" panose="020F0502020204030204" pitchFamily="34" charset="0"/>
              </a:rPr>
              <a:t>3 	Chris Thornton, archaeologist </a:t>
            </a:r>
          </a:p>
          <a:p>
            <a:pPr marL="363538" indent="-363538"/>
            <a:r>
              <a:rPr lang="en-US" altLang="zh-TW" sz="2000" dirty="0">
                <a:latin typeface="Calibri" panose="020F0502020204030204" pitchFamily="34" charset="0"/>
              </a:rPr>
              <a:t>	‘_______________. I’m very, very white.’</a:t>
            </a:r>
          </a:p>
          <a:p>
            <a:pPr marL="363538" indent="-363538">
              <a:spcBef>
                <a:spcPts val="1200"/>
              </a:spcBef>
            </a:pPr>
            <a:r>
              <a:rPr lang="en-US" altLang="zh-TW" sz="2000" dirty="0">
                <a:latin typeface="Calibri" panose="020F0502020204030204" pitchFamily="34" charset="0"/>
              </a:rPr>
              <a:t>4 	Cory Richards, photographer </a:t>
            </a:r>
          </a:p>
          <a:p>
            <a:pPr marL="363538" indent="-363538"/>
            <a:r>
              <a:rPr lang="en-US" altLang="zh-TW" sz="2000" dirty="0">
                <a:latin typeface="Calibri" panose="020F0502020204030204" pitchFamily="34" charset="0"/>
              </a:rPr>
              <a:t>	‘a _________________ to record what I’m experiencing’</a:t>
            </a:r>
            <a:endParaRPr lang="zh-TW" altLang="en-US" sz="2000" dirty="0">
              <a:latin typeface="Calibri" panose="020F0502020204030204" pitchFamily="34" charset="0"/>
            </a:endParaRPr>
          </a:p>
        </p:txBody>
      </p:sp>
      <p:sp>
        <p:nvSpPr>
          <p:cNvPr id="17" name="矩形 16">
            <a:extLst>
              <a:ext uri="{FF2B5EF4-FFF2-40B4-BE49-F238E27FC236}">
                <a16:creationId xmlns="" xmlns:a16="http://schemas.microsoft.com/office/drawing/2014/main" id="{3CB1366E-FB89-464C-89AF-D538BB41E3A3}"/>
              </a:ext>
            </a:extLst>
          </p:cNvPr>
          <p:cNvSpPr/>
          <p:nvPr/>
        </p:nvSpPr>
        <p:spPr>
          <a:xfrm>
            <a:off x="4359057" y="2081545"/>
            <a:ext cx="4035079" cy="369332"/>
          </a:xfrm>
          <a:prstGeom prst="rect">
            <a:avLst/>
          </a:prstGeom>
        </p:spPr>
        <p:txBody>
          <a:bodyPr wrap="none">
            <a:spAutoFit/>
          </a:bodyPr>
          <a:lstStyle/>
          <a:p>
            <a:r>
              <a:rPr lang="en-US" altLang="zh-TW" b="1" dirty="0">
                <a:solidFill>
                  <a:srgbClr val="FF0066"/>
                </a:solidFill>
                <a:latin typeface="Segoe Print" panose="02000600000000000000" pitchFamily="2" charset="0"/>
              </a:rPr>
              <a:t>Students’ own ideas at this stage</a:t>
            </a:r>
            <a:endParaRPr lang="zh-TW" altLang="en-US" b="1" dirty="0">
              <a:solidFill>
                <a:srgbClr val="FF0066"/>
              </a:solidFill>
              <a:latin typeface="Segoe Print" panose="02000600000000000000" pitchFamily="2" charset="0"/>
            </a:endParaRPr>
          </a:p>
        </p:txBody>
      </p:sp>
      <p:sp>
        <p:nvSpPr>
          <p:cNvPr id="21" name="矩形 20">
            <a:extLst>
              <a:ext uri="{FF2B5EF4-FFF2-40B4-BE49-F238E27FC236}">
                <a16:creationId xmlns="" xmlns:a16="http://schemas.microsoft.com/office/drawing/2014/main" id="{DB5000BD-7E2A-4473-B852-A99B1209318E}"/>
              </a:ext>
            </a:extLst>
          </p:cNvPr>
          <p:cNvSpPr/>
          <p:nvPr/>
        </p:nvSpPr>
        <p:spPr>
          <a:xfrm>
            <a:off x="327084" y="1328712"/>
            <a:ext cx="8291622"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3</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Read what four of the explorers say about why they chose the items they take with them. What do you think they are talking about?</a:t>
            </a:r>
            <a:endParaRPr lang="zh-TW" altLang="en-US" sz="2000" dirty="0">
              <a:latin typeface="Calibri" panose="020F0502020204030204" pitchFamily="34" charset="0"/>
              <a:cs typeface="Calibri" panose="020F0502020204030204" pitchFamily="34" charset="0"/>
            </a:endParaRPr>
          </a:p>
        </p:txBody>
      </p:sp>
      <p:sp>
        <p:nvSpPr>
          <p:cNvPr id="11" name="矩形 10">
            <a:extLst>
              <a:ext uri="{FF2B5EF4-FFF2-40B4-BE49-F238E27FC236}">
                <a16:creationId xmlns="" xmlns:a16="http://schemas.microsoft.com/office/drawing/2014/main" id="{59DC50ED-E7C6-40B8-AEBD-88ECF5F481B9}"/>
              </a:ext>
            </a:extLst>
          </p:cNvPr>
          <p:cNvSpPr/>
          <p:nvPr/>
        </p:nvSpPr>
        <p:spPr>
          <a:xfrm>
            <a:off x="307977" y="5271965"/>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4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Watch the video. Check your ideas from Exercise 3.</a:t>
            </a:r>
            <a:endParaRPr lang="zh-TW" altLang="en-US" sz="2000" dirty="0">
              <a:latin typeface="Calibri" panose="020F0502020204030204" pitchFamily="34" charset="0"/>
              <a:cs typeface="Calibri" panose="020F0502020204030204" pitchFamily="34" charset="0"/>
            </a:endParaRPr>
          </a:p>
        </p:txBody>
      </p:sp>
      <p:pic>
        <p:nvPicPr>
          <p:cNvPr id="2050" name="Picture 2">
            <a:hlinkClick r:id="rId2" action="ppaction://hlinkfile"/>
          </p:cNvPr>
          <p:cNvPicPr>
            <a:picLocks noChangeAspect="1" noChangeArrowheads="1"/>
          </p:cNvPicPr>
          <p:nvPr/>
        </p:nvPicPr>
        <p:blipFill>
          <a:blip r:embed="rId3" cstate="print"/>
          <a:srcRect/>
          <a:stretch>
            <a:fillRect/>
          </a:stretch>
        </p:blipFill>
        <p:spPr bwMode="auto">
          <a:xfrm>
            <a:off x="6137110" y="5346620"/>
            <a:ext cx="863330" cy="243503"/>
          </a:xfrm>
          <a:prstGeom prst="rect">
            <a:avLst/>
          </a:prstGeom>
          <a:noFill/>
          <a:ln w="9525">
            <a:noFill/>
            <a:miter lim="800000"/>
            <a:headEnd/>
            <a:tailEnd/>
          </a:ln>
        </p:spPr>
      </p:pic>
      <p:sp>
        <p:nvSpPr>
          <p:cNvPr id="15" name="矩形 14">
            <a:extLst>
              <a:ext uri="{FF2B5EF4-FFF2-40B4-BE49-F238E27FC236}">
                <a16:creationId xmlns="" xmlns:a16="http://schemas.microsoft.com/office/drawing/2014/main" id="{1E214D80-08C5-42E0-969E-6C03844C05C0}"/>
              </a:ext>
            </a:extLst>
          </p:cNvPr>
          <p:cNvSpPr/>
          <p:nvPr/>
        </p:nvSpPr>
        <p:spPr>
          <a:xfrm>
            <a:off x="1268849" y="5664165"/>
            <a:ext cx="1074333" cy="684803"/>
          </a:xfrm>
          <a:prstGeom prst="rect">
            <a:avLst/>
          </a:prstGeom>
        </p:spPr>
        <p:txBody>
          <a:bodyPr wrap="none">
            <a:spAutoFit/>
          </a:bodyPr>
          <a:lstStyle/>
          <a:p>
            <a:pPr>
              <a:spcBef>
                <a:spcPts val="300"/>
              </a:spcBef>
            </a:pPr>
            <a:r>
              <a:rPr lang="en-US" altLang="zh-TW" b="1" dirty="0">
                <a:solidFill>
                  <a:srgbClr val="FF0066"/>
                </a:solidFill>
                <a:latin typeface="Segoe Print" panose="02000600000000000000" pitchFamily="2" charset="0"/>
              </a:rPr>
              <a:t>1 GPS</a:t>
            </a:r>
          </a:p>
          <a:p>
            <a:pPr>
              <a:spcBef>
                <a:spcPts val="300"/>
              </a:spcBef>
            </a:pPr>
            <a:r>
              <a:rPr lang="en-US" altLang="zh-TW" b="1" dirty="0">
                <a:solidFill>
                  <a:srgbClr val="FF0066"/>
                </a:solidFill>
                <a:latin typeface="Segoe Print" panose="02000600000000000000" pitchFamily="2" charset="0"/>
              </a:rPr>
              <a:t>2 DVDs</a:t>
            </a:r>
          </a:p>
        </p:txBody>
      </p:sp>
      <p:sp>
        <p:nvSpPr>
          <p:cNvPr id="22" name="矩形 21">
            <a:extLst>
              <a:ext uri="{FF2B5EF4-FFF2-40B4-BE49-F238E27FC236}">
                <a16:creationId xmlns="" xmlns:a16="http://schemas.microsoft.com/office/drawing/2014/main" id="{E1DFEC68-5F2E-40D1-9DE4-9DA1B840BECA}"/>
              </a:ext>
            </a:extLst>
          </p:cNvPr>
          <p:cNvSpPr/>
          <p:nvPr/>
        </p:nvSpPr>
        <p:spPr>
          <a:xfrm>
            <a:off x="2497649" y="5656255"/>
            <a:ext cx="5723042" cy="684803"/>
          </a:xfrm>
          <a:prstGeom prst="rect">
            <a:avLst/>
          </a:prstGeom>
        </p:spPr>
        <p:txBody>
          <a:bodyPr wrap="none">
            <a:spAutoFit/>
          </a:bodyPr>
          <a:lstStyle/>
          <a:p>
            <a:pPr>
              <a:spcBef>
                <a:spcPts val="300"/>
              </a:spcBef>
            </a:pPr>
            <a:r>
              <a:rPr lang="en-US" altLang="zh-TW" b="1" dirty="0">
                <a:solidFill>
                  <a:srgbClr val="FF0066"/>
                </a:solidFill>
                <a:latin typeface="Segoe Print" panose="02000600000000000000" pitchFamily="2" charset="0"/>
              </a:rPr>
              <a:t>3 sunblock</a:t>
            </a:r>
          </a:p>
          <a:p>
            <a:pPr>
              <a:spcBef>
                <a:spcPts val="300"/>
              </a:spcBef>
            </a:pPr>
            <a:r>
              <a:rPr lang="en-US" altLang="zh-TW" b="1" dirty="0">
                <a:solidFill>
                  <a:srgbClr val="FF0066"/>
                </a:solidFill>
                <a:latin typeface="Segoe Print" panose="02000600000000000000" pitchFamily="2" charset="0"/>
              </a:rPr>
              <a:t>4 pencil / camera / paintbrush / vehicle / way</a:t>
            </a:r>
            <a:endParaRPr lang="zh-TW" altLang="en-US" b="1" dirty="0">
              <a:solidFill>
                <a:srgbClr val="FF0066"/>
              </a:solidFill>
              <a:latin typeface="Segoe Print" panose="02000600000000000000" pitchFamily="2" charset="0"/>
            </a:endParaRPr>
          </a:p>
        </p:txBody>
      </p:sp>
      <p:sp>
        <p:nvSpPr>
          <p:cNvPr id="12" name="TextBox 11"/>
          <p:cNvSpPr txBox="1"/>
          <p:nvPr/>
        </p:nvSpPr>
        <p:spPr>
          <a:xfrm>
            <a:off x="6940062" y="738554"/>
            <a:ext cx="1242646" cy="369332"/>
          </a:xfrm>
          <a:prstGeom prst="rect">
            <a:avLst/>
          </a:prstGeom>
          <a:noFill/>
        </p:spPr>
        <p:txBody>
          <a:bodyPr wrap="square" rtlCol="0">
            <a:spAutoFit/>
          </a:bodyPr>
          <a:lstStyle/>
          <a:p>
            <a:r>
              <a:rPr lang="en-US" dirty="0" smtClean="0">
                <a:hlinkClick r:id="rId2" action="ppaction://hlinkfile"/>
              </a:rPr>
              <a:t>Video 8.1</a:t>
            </a:r>
            <a:endParaRPr lang="en-US" dirty="0"/>
          </a:p>
        </p:txBody>
      </p:sp>
    </p:spTree>
    <p:extLst>
      <p:ext uri="{BB962C8B-B14F-4D97-AF65-F5344CB8AC3E}">
        <p14:creationId xmlns="" xmlns:p14="http://schemas.microsoft.com/office/powerpoint/2010/main" val="255599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wipe(left)">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wipe(left)">
                                      <p:cBhvr>
                                        <p:cTn id="22" dur="5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animEffect transition="in" filter="wipe(left)">
                                      <p:cBhvr>
                                        <p:cTn id="27"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5" grpId="0" build="p"/>
      <p:bldP spid="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42484"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5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Watch the video again. Tick the items the explorers mention.</a:t>
            </a:r>
            <a:endParaRPr lang="zh-TW" altLang="en-US" sz="2000" dirty="0">
              <a:latin typeface="Calibri" panose="020F0502020204030204" pitchFamily="34" charset="0"/>
              <a:cs typeface="Calibri" panose="020F0502020204030204" pitchFamily="34" charset="0"/>
            </a:endParaRPr>
          </a:p>
        </p:txBody>
      </p:sp>
      <p:sp>
        <p:nvSpPr>
          <p:cNvPr id="8" name="文字方塊 7">
            <a:extLst>
              <a:ext uri="{FF2B5EF4-FFF2-40B4-BE49-F238E27FC236}">
                <a16:creationId xmlns="" xmlns:a16="http://schemas.microsoft.com/office/drawing/2014/main"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8f-p. 103</a:t>
            </a:r>
            <a:endParaRPr lang="zh-TW" altLang="en-US" sz="1200" b="1" dirty="0">
              <a:solidFill>
                <a:schemeClr val="tx1">
                  <a:lumMod val="50000"/>
                  <a:lumOff val="50000"/>
                </a:schemeClr>
              </a:solidFill>
              <a:latin typeface="Calibri" panose="020F0502020204030204" pitchFamily="34" charset="0"/>
            </a:endParaRPr>
          </a:p>
        </p:txBody>
      </p:sp>
      <p:sp>
        <p:nvSpPr>
          <p:cNvPr id="43" name="矩形 42">
            <a:extLst>
              <a:ext uri="{FF2B5EF4-FFF2-40B4-BE49-F238E27FC236}">
                <a16:creationId xmlns="" xmlns:a16="http://schemas.microsoft.com/office/drawing/2014/main" id="{650F69CA-814A-43CC-B62E-6FA693F63D8A}"/>
              </a:ext>
            </a:extLst>
          </p:cNvPr>
          <p:cNvSpPr/>
          <p:nvPr/>
        </p:nvSpPr>
        <p:spPr>
          <a:xfrm>
            <a:off x="304909" y="3824199"/>
            <a:ext cx="8442484" cy="707886"/>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6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Work in pairs. Which of the items in Exercise 5 surprised you? Did the explorers mention any of the items you discussed in Exercise 1 question 2?</a:t>
            </a:r>
            <a:endParaRPr lang="zh-TW" altLang="en-US" sz="2000" dirty="0">
              <a:latin typeface="Calibri" panose="020F0502020204030204" pitchFamily="34" charset="0"/>
              <a:cs typeface="Calibri" panose="020F0502020204030204" pitchFamily="34" charset="0"/>
            </a:endParaRPr>
          </a:p>
        </p:txBody>
      </p:sp>
      <p:sp>
        <p:nvSpPr>
          <p:cNvPr id="49" name="矩形 48">
            <a:extLst>
              <a:ext uri="{FF2B5EF4-FFF2-40B4-BE49-F238E27FC236}">
                <a16:creationId xmlns="" xmlns:a16="http://schemas.microsoft.com/office/drawing/2014/main" id="{5120BDE7-6E08-41D2-B8F9-73CB73316929}"/>
              </a:ext>
            </a:extLst>
          </p:cNvPr>
          <p:cNvSpPr/>
          <p:nvPr/>
        </p:nvSpPr>
        <p:spPr>
          <a:xfrm>
            <a:off x="2953806" y="2067770"/>
            <a:ext cx="1783565" cy="1477328"/>
          </a:xfrm>
          <a:prstGeom prst="rect">
            <a:avLst/>
          </a:prstGeom>
        </p:spPr>
        <p:txBody>
          <a:bodyPr wrap="square">
            <a:spAutoFit/>
          </a:bodyPr>
          <a:lstStyle/>
          <a:p>
            <a:r>
              <a:rPr lang="en-US" altLang="zh-TW" b="1" dirty="0">
                <a:solidFill>
                  <a:srgbClr val="FF0066"/>
                </a:solidFill>
                <a:latin typeface="Segoe Print" panose="02000600000000000000" pitchFamily="2" charset="0"/>
              </a:rPr>
              <a:t>hat</a:t>
            </a:r>
          </a:p>
          <a:p>
            <a:r>
              <a:rPr lang="en-US" altLang="zh-TW" b="1" dirty="0" err="1">
                <a:solidFill>
                  <a:srgbClr val="FF0066"/>
                </a:solidFill>
                <a:latin typeface="Segoe Print" panose="02000600000000000000" pitchFamily="2" charset="0"/>
              </a:rPr>
              <a:t>sunblock</a:t>
            </a:r>
            <a:endParaRPr lang="en-US" altLang="zh-TW" b="1" dirty="0">
              <a:solidFill>
                <a:srgbClr val="FF0066"/>
              </a:solidFill>
              <a:latin typeface="Segoe Print" panose="02000600000000000000" pitchFamily="2" charset="0"/>
            </a:endParaRPr>
          </a:p>
          <a:p>
            <a:r>
              <a:rPr lang="en-US" altLang="zh-TW" b="1" dirty="0">
                <a:solidFill>
                  <a:srgbClr val="FF0066"/>
                </a:solidFill>
                <a:latin typeface="Segoe Print" panose="02000600000000000000" pitchFamily="2" charset="0"/>
              </a:rPr>
              <a:t>local person</a:t>
            </a:r>
          </a:p>
          <a:p>
            <a:r>
              <a:rPr lang="en-US" altLang="zh-TW" b="1" dirty="0">
                <a:solidFill>
                  <a:srgbClr val="FF0066"/>
                </a:solidFill>
                <a:latin typeface="Segoe Print" panose="02000600000000000000" pitchFamily="2" charset="0"/>
              </a:rPr>
              <a:t>pencil</a:t>
            </a:r>
          </a:p>
          <a:p>
            <a:r>
              <a:rPr lang="en-US" altLang="zh-TW" b="1" dirty="0">
                <a:solidFill>
                  <a:srgbClr val="FF0066"/>
                </a:solidFill>
                <a:latin typeface="Segoe Print" panose="02000600000000000000" pitchFamily="2" charset="0"/>
              </a:rPr>
              <a:t>paintbrush</a:t>
            </a:r>
          </a:p>
        </p:txBody>
      </p:sp>
      <p:pic>
        <p:nvPicPr>
          <p:cNvPr id="3074" name="Picture 2"/>
          <p:cNvPicPr>
            <a:picLocks noChangeAspect="1" noChangeArrowheads="1"/>
          </p:cNvPicPr>
          <p:nvPr/>
        </p:nvPicPr>
        <p:blipFill>
          <a:blip r:embed="rId2" cstate="print"/>
          <a:srcRect/>
          <a:stretch>
            <a:fillRect/>
          </a:stretch>
        </p:blipFill>
        <p:spPr bwMode="auto">
          <a:xfrm>
            <a:off x="780837" y="833491"/>
            <a:ext cx="4639846" cy="1180135"/>
          </a:xfrm>
          <a:prstGeom prst="rect">
            <a:avLst/>
          </a:prstGeom>
          <a:noFill/>
          <a:ln w="9525">
            <a:noFill/>
            <a:miter lim="800000"/>
            <a:headEnd/>
            <a:tailEnd/>
          </a:ln>
        </p:spPr>
      </p:pic>
      <p:sp>
        <p:nvSpPr>
          <p:cNvPr id="17" name="矩形 16">
            <a:extLst>
              <a:ext uri="{FF2B5EF4-FFF2-40B4-BE49-F238E27FC236}">
                <a16:creationId xmlns="" xmlns:a16="http://schemas.microsoft.com/office/drawing/2014/main" id="{5120BDE7-6E08-41D2-B8F9-73CB73316929}"/>
              </a:ext>
            </a:extLst>
          </p:cNvPr>
          <p:cNvSpPr/>
          <p:nvPr/>
        </p:nvSpPr>
        <p:spPr>
          <a:xfrm>
            <a:off x="842903" y="2067770"/>
            <a:ext cx="1783565" cy="1754326"/>
          </a:xfrm>
          <a:prstGeom prst="rect">
            <a:avLst/>
          </a:prstGeom>
        </p:spPr>
        <p:txBody>
          <a:bodyPr wrap="square">
            <a:spAutoFit/>
          </a:bodyPr>
          <a:lstStyle/>
          <a:p>
            <a:r>
              <a:rPr lang="en-US" altLang="zh-TW" b="1" dirty="0">
                <a:solidFill>
                  <a:srgbClr val="FF0066"/>
                </a:solidFill>
                <a:latin typeface="Segoe Print" panose="02000600000000000000" pitchFamily="2" charset="0"/>
              </a:rPr>
              <a:t>camera</a:t>
            </a:r>
          </a:p>
          <a:p>
            <a:r>
              <a:rPr lang="en-US" altLang="zh-TW" b="1" dirty="0">
                <a:solidFill>
                  <a:srgbClr val="FF0066"/>
                </a:solidFill>
                <a:latin typeface="Segoe Print" panose="02000600000000000000" pitchFamily="2" charset="0"/>
              </a:rPr>
              <a:t>binoculars</a:t>
            </a:r>
          </a:p>
          <a:p>
            <a:r>
              <a:rPr lang="en-US" altLang="zh-TW" b="1" dirty="0">
                <a:solidFill>
                  <a:srgbClr val="FF0066"/>
                </a:solidFill>
                <a:latin typeface="Segoe Print" panose="02000600000000000000" pitchFamily="2" charset="0"/>
              </a:rPr>
              <a:t>knife</a:t>
            </a:r>
          </a:p>
          <a:p>
            <a:r>
              <a:rPr lang="en-US" altLang="zh-TW" b="1" dirty="0">
                <a:solidFill>
                  <a:srgbClr val="FF0066"/>
                </a:solidFill>
                <a:latin typeface="Segoe Print" panose="02000600000000000000" pitchFamily="2" charset="0"/>
              </a:rPr>
              <a:t>GPS</a:t>
            </a:r>
          </a:p>
          <a:p>
            <a:r>
              <a:rPr lang="en-US" altLang="zh-TW" b="1" dirty="0">
                <a:solidFill>
                  <a:srgbClr val="FF0066"/>
                </a:solidFill>
                <a:latin typeface="Segoe Print" panose="02000600000000000000" pitchFamily="2" charset="0"/>
              </a:rPr>
              <a:t>DVDs</a:t>
            </a:r>
          </a:p>
          <a:p>
            <a:r>
              <a:rPr lang="en-US" altLang="zh-TW" b="1" dirty="0">
                <a:solidFill>
                  <a:srgbClr val="FF0066"/>
                </a:solidFill>
                <a:latin typeface="Segoe Print" panose="02000600000000000000" pitchFamily="2" charset="0"/>
              </a:rPr>
              <a:t>headlamp</a:t>
            </a:r>
          </a:p>
        </p:txBody>
      </p:sp>
      <p:pic>
        <p:nvPicPr>
          <p:cNvPr id="19" name="Picture 2">
            <a:hlinkClick r:id="rId3" action="ppaction://hlinkfile"/>
          </p:cNvPr>
          <p:cNvPicPr>
            <a:picLocks noChangeAspect="1" noChangeArrowheads="1"/>
          </p:cNvPicPr>
          <p:nvPr/>
        </p:nvPicPr>
        <p:blipFill>
          <a:blip r:embed="rId4" cstate="print"/>
          <a:srcRect/>
          <a:stretch>
            <a:fillRect/>
          </a:stretch>
        </p:blipFill>
        <p:spPr bwMode="auto">
          <a:xfrm>
            <a:off x="7159211" y="432071"/>
            <a:ext cx="863330" cy="243503"/>
          </a:xfrm>
          <a:prstGeom prst="rect">
            <a:avLst/>
          </a:prstGeom>
          <a:noFill/>
          <a:ln w="9525">
            <a:noFill/>
            <a:miter lim="800000"/>
            <a:headEnd/>
            <a:tailEnd/>
          </a:ln>
        </p:spPr>
      </p:pic>
      <p:sp>
        <p:nvSpPr>
          <p:cNvPr id="20" name="矩形 19">
            <a:extLst>
              <a:ext uri="{FF2B5EF4-FFF2-40B4-BE49-F238E27FC236}">
                <a16:creationId xmlns="" xmlns:a16="http://schemas.microsoft.com/office/drawing/2014/main" id="{5120BDE7-6E08-41D2-B8F9-73CB73316929}"/>
              </a:ext>
            </a:extLst>
          </p:cNvPr>
          <p:cNvSpPr/>
          <p:nvPr/>
        </p:nvSpPr>
        <p:spPr>
          <a:xfrm>
            <a:off x="842903" y="4587012"/>
            <a:ext cx="5745964"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Students’ own answers</a:t>
            </a:r>
          </a:p>
        </p:txBody>
      </p:sp>
      <p:sp>
        <p:nvSpPr>
          <p:cNvPr id="10" name="TextBox 9"/>
          <p:cNvSpPr txBox="1"/>
          <p:nvPr/>
        </p:nvSpPr>
        <p:spPr>
          <a:xfrm>
            <a:off x="6940062" y="738554"/>
            <a:ext cx="1242646" cy="369332"/>
          </a:xfrm>
          <a:prstGeom prst="rect">
            <a:avLst/>
          </a:prstGeom>
          <a:noFill/>
        </p:spPr>
        <p:txBody>
          <a:bodyPr wrap="square" rtlCol="0">
            <a:spAutoFit/>
          </a:bodyPr>
          <a:lstStyle/>
          <a:p>
            <a:r>
              <a:rPr lang="en-US" dirty="0" smtClean="0">
                <a:hlinkClick r:id="rId3" action="ppaction://hlinkfile"/>
              </a:rPr>
              <a:t>Video 8.1</a:t>
            </a:r>
            <a:endParaRPr lang="en-US" dirty="0"/>
          </a:p>
        </p:txBody>
      </p:sp>
    </p:spTree>
    <p:extLst>
      <p:ext uri="{BB962C8B-B14F-4D97-AF65-F5344CB8AC3E}">
        <p14:creationId xmlns="" xmlns:p14="http://schemas.microsoft.com/office/powerpoint/2010/main" val="302853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7"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 xmlns:a16="http://schemas.microsoft.com/office/drawing/2014/main"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 xmlns:a16="http://schemas.microsoft.com/office/drawing/2014/main"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Questions and answers</a:t>
            </a:r>
          </a:p>
        </p:txBody>
      </p:sp>
      <p:sp>
        <p:nvSpPr>
          <p:cNvPr id="2" name="矩形 1">
            <a:extLst>
              <a:ext uri="{FF2B5EF4-FFF2-40B4-BE49-F238E27FC236}">
                <a16:creationId xmlns="" xmlns:a16="http://schemas.microsoft.com/office/drawing/2014/main" id="{25E96E61-4891-4FD5-B4B6-DCB2320010F4}"/>
              </a:ext>
            </a:extLst>
          </p:cNvPr>
          <p:cNvSpPr/>
          <p:nvPr/>
        </p:nvSpPr>
        <p:spPr>
          <a:xfrm>
            <a:off x="308448" y="708335"/>
            <a:ext cx="8511944" cy="5509200"/>
          </a:xfrm>
          <a:prstGeom prst="rect">
            <a:avLst/>
          </a:prstGeom>
        </p:spPr>
        <p:txBody>
          <a:bodyPr wrap="square">
            <a:spAutoFit/>
          </a:bodyPr>
          <a:lstStyle/>
          <a:p>
            <a:r>
              <a:rPr lang="en-US" altLang="zh-TW" sz="1600" b="1" i="1" dirty="0">
                <a:solidFill>
                  <a:schemeClr val="accent1">
                    <a:lumMod val="75000"/>
                  </a:schemeClr>
                </a:solidFill>
                <a:latin typeface="Calibri" panose="020F0502020204030204" pitchFamily="34" charset="0"/>
              </a:rPr>
              <a:t>0.00–0.13   </a:t>
            </a:r>
            <a:r>
              <a:rPr lang="en-US" altLang="zh-TW" sz="1600" dirty="0">
                <a:solidFill>
                  <a:schemeClr val="accent1">
                    <a:lumMod val="75000"/>
                  </a:schemeClr>
                </a:solidFill>
                <a:latin typeface="Calibri" panose="020F0502020204030204" pitchFamily="34" charset="0"/>
              </a:rPr>
              <a:t>‘Uh, the one thing I wouldn’t leave home without …’</a:t>
            </a:r>
          </a:p>
          <a:p>
            <a:r>
              <a:rPr lang="en-US" altLang="zh-TW" sz="1600" dirty="0">
                <a:solidFill>
                  <a:schemeClr val="accent1">
                    <a:lumMod val="75000"/>
                  </a:schemeClr>
                </a:solidFill>
                <a:latin typeface="Calibri" panose="020F0502020204030204" pitchFamily="34" charset="0"/>
              </a:rPr>
              <a:t>‘</a:t>
            </a:r>
            <a:r>
              <a:rPr lang="en-US" altLang="zh-TW" sz="1600" dirty="0" err="1">
                <a:solidFill>
                  <a:schemeClr val="accent1">
                    <a:lumMod val="75000"/>
                  </a:schemeClr>
                </a:solidFill>
                <a:latin typeface="Calibri" panose="020F0502020204030204" pitchFamily="34" charset="0"/>
              </a:rPr>
              <a:t>Mmm</a:t>
            </a:r>
            <a:r>
              <a:rPr lang="en-US" altLang="zh-TW" sz="1600" dirty="0">
                <a:solidFill>
                  <a:schemeClr val="accent1">
                    <a:lumMod val="75000"/>
                  </a:schemeClr>
                </a:solidFill>
                <a:latin typeface="Calibri" panose="020F0502020204030204" pitchFamily="34" charset="0"/>
              </a:rPr>
              <a:t>, eh …’</a:t>
            </a:r>
          </a:p>
          <a:p>
            <a:r>
              <a:rPr lang="en-US" altLang="zh-TW" sz="1600" dirty="0">
                <a:solidFill>
                  <a:schemeClr val="accent1">
                    <a:lumMod val="75000"/>
                  </a:schemeClr>
                </a:solidFill>
                <a:latin typeface="Calibri" panose="020F0502020204030204" pitchFamily="34" charset="0"/>
              </a:rPr>
              <a:t>‘That’s a good question.’</a:t>
            </a:r>
          </a:p>
          <a:p>
            <a:r>
              <a:rPr lang="en-US" altLang="zh-TW" sz="1600" dirty="0">
                <a:solidFill>
                  <a:schemeClr val="accent1">
                    <a:lumMod val="75000"/>
                  </a:schemeClr>
                </a:solidFill>
                <a:latin typeface="Calibri" panose="020F0502020204030204" pitchFamily="34" charset="0"/>
              </a:rPr>
              <a:t>‘Phew.’</a:t>
            </a:r>
          </a:p>
          <a:p>
            <a:r>
              <a:rPr lang="en-US" altLang="zh-TW" sz="1600" b="1" i="1" dirty="0">
                <a:solidFill>
                  <a:schemeClr val="accent1">
                    <a:lumMod val="75000"/>
                  </a:schemeClr>
                </a:solidFill>
                <a:latin typeface="Calibri" panose="020F0502020204030204" pitchFamily="34" charset="0"/>
              </a:rPr>
              <a:t>0.14–0.19  John Francis, ecologist   </a:t>
            </a:r>
            <a:r>
              <a:rPr lang="en-US" altLang="zh-TW" sz="1600" dirty="0">
                <a:solidFill>
                  <a:schemeClr val="accent1">
                    <a:lumMod val="75000"/>
                  </a:schemeClr>
                </a:solidFill>
                <a:latin typeface="Calibri" panose="020F0502020204030204" pitchFamily="34" charset="0"/>
              </a:rPr>
              <a:t>You know, when I’m packing if I don’t have a camera or my binoculars then I feel nude.</a:t>
            </a:r>
          </a:p>
          <a:p>
            <a:r>
              <a:rPr lang="en-US" altLang="zh-TW" sz="1600" b="1" i="1" dirty="0">
                <a:solidFill>
                  <a:schemeClr val="accent1">
                    <a:lumMod val="75000"/>
                  </a:schemeClr>
                </a:solidFill>
                <a:latin typeface="Calibri" panose="020F0502020204030204" pitchFamily="34" charset="0"/>
              </a:rPr>
              <a:t>0.20–0.24  Andrés </a:t>
            </a:r>
            <a:r>
              <a:rPr lang="en-US" altLang="zh-TW" sz="1600" b="1" i="1" dirty="0" err="1">
                <a:solidFill>
                  <a:schemeClr val="accent1">
                    <a:lumMod val="75000"/>
                  </a:schemeClr>
                </a:solidFill>
                <a:latin typeface="Calibri" panose="020F0502020204030204" pitchFamily="34" charset="0"/>
              </a:rPr>
              <a:t>Ruzo</a:t>
            </a:r>
            <a:r>
              <a:rPr lang="en-US" altLang="zh-TW" sz="1600" b="1" i="1" dirty="0">
                <a:solidFill>
                  <a:schemeClr val="accent1">
                    <a:lumMod val="75000"/>
                  </a:schemeClr>
                </a:solidFill>
                <a:latin typeface="Calibri" panose="020F0502020204030204" pitchFamily="34" charset="0"/>
              </a:rPr>
              <a:t>,   </a:t>
            </a:r>
            <a:r>
              <a:rPr lang="en-US" altLang="zh-TW" sz="1600" dirty="0">
                <a:solidFill>
                  <a:schemeClr val="accent1">
                    <a:lumMod val="75000"/>
                  </a:schemeClr>
                </a:solidFill>
                <a:latin typeface="Calibri" panose="020F0502020204030204" pitchFamily="34" charset="0"/>
              </a:rPr>
              <a:t>geologist I’ve got a habit of carrying like a rosary and a knife.</a:t>
            </a:r>
          </a:p>
          <a:p>
            <a:r>
              <a:rPr lang="en-US" altLang="zh-TW" sz="1600" b="1" i="1" dirty="0">
                <a:solidFill>
                  <a:schemeClr val="accent1">
                    <a:lumMod val="75000"/>
                  </a:schemeClr>
                </a:solidFill>
                <a:latin typeface="Calibri" panose="020F0502020204030204" pitchFamily="34" charset="0"/>
              </a:rPr>
              <a:t>0.25–0.30  Carlton Ward, photographer   </a:t>
            </a:r>
            <a:r>
              <a:rPr lang="en-US" altLang="zh-TW" sz="1600" dirty="0">
                <a:solidFill>
                  <a:schemeClr val="accent1">
                    <a:lumMod val="75000"/>
                  </a:schemeClr>
                </a:solidFill>
                <a:latin typeface="Calibri" panose="020F0502020204030204" pitchFamily="34" charset="0"/>
              </a:rPr>
              <a:t>My GPS. Without a GPS, we would be still paddling in circles somewhere.</a:t>
            </a:r>
          </a:p>
          <a:p>
            <a:r>
              <a:rPr lang="en-US" altLang="zh-TW" sz="1600" b="1" i="1" dirty="0">
                <a:solidFill>
                  <a:schemeClr val="accent1">
                    <a:lumMod val="75000"/>
                  </a:schemeClr>
                </a:solidFill>
                <a:latin typeface="Calibri" panose="020F0502020204030204" pitchFamily="34" charset="0"/>
              </a:rPr>
              <a:t>0.31–0.40  Amy Dickman, zoologist   </a:t>
            </a:r>
            <a:r>
              <a:rPr lang="en-US" altLang="zh-TW" sz="1600" dirty="0">
                <a:solidFill>
                  <a:schemeClr val="accent1">
                    <a:lumMod val="75000"/>
                  </a:schemeClr>
                </a:solidFill>
                <a:latin typeface="Calibri" panose="020F0502020204030204" pitchFamily="34" charset="0"/>
              </a:rPr>
              <a:t>I always take DVDs. It’s very sad, but it just gives me something to look at that’s nothing to do with the field and just have a break at the end of the day.</a:t>
            </a:r>
          </a:p>
          <a:p>
            <a:r>
              <a:rPr lang="en-US" altLang="zh-TW" sz="1600" b="1" i="1" dirty="0">
                <a:solidFill>
                  <a:schemeClr val="accent1">
                    <a:lumMod val="75000"/>
                  </a:schemeClr>
                </a:solidFill>
                <a:latin typeface="Calibri" panose="020F0502020204030204" pitchFamily="34" charset="0"/>
              </a:rPr>
              <a:t>0.41–0.49  Eric Patterson   </a:t>
            </a:r>
            <a:r>
              <a:rPr lang="en-US" altLang="zh-TW" sz="1600" dirty="0">
                <a:solidFill>
                  <a:schemeClr val="accent1">
                    <a:lumMod val="75000"/>
                  </a:schemeClr>
                </a:solidFill>
                <a:latin typeface="Calibri" panose="020F0502020204030204" pitchFamily="34" charset="0"/>
              </a:rPr>
              <a:t>There’s a lot of times where the power goes out. My headlamp has become sort of an essential tool even though I might not have thought so at first.</a:t>
            </a:r>
          </a:p>
          <a:p>
            <a:r>
              <a:rPr lang="en-US" altLang="zh-TW" sz="1600" b="1" i="1" dirty="0">
                <a:solidFill>
                  <a:schemeClr val="accent1">
                    <a:lumMod val="75000"/>
                  </a:schemeClr>
                </a:solidFill>
                <a:latin typeface="Calibri" panose="020F0502020204030204" pitchFamily="34" charset="0"/>
              </a:rPr>
              <a:t>0.50–0.59  Lee Berger, paleoanthropologist   </a:t>
            </a:r>
            <a:r>
              <a:rPr lang="en-US" altLang="zh-TW" sz="1600" dirty="0">
                <a:solidFill>
                  <a:schemeClr val="accent1">
                    <a:lumMod val="75000"/>
                  </a:schemeClr>
                </a:solidFill>
                <a:latin typeface="Calibri" panose="020F0502020204030204" pitchFamily="34" charset="0"/>
              </a:rPr>
              <a:t>It’s my hat. I’ve got a hat that I wear all the time and I wouldn’t … It’s my lucky hat and so I make my discoveries with my hat on.</a:t>
            </a:r>
          </a:p>
          <a:p>
            <a:r>
              <a:rPr lang="en-US" altLang="zh-TW" sz="1600" b="1" i="1" dirty="0">
                <a:solidFill>
                  <a:schemeClr val="accent1">
                    <a:lumMod val="75000"/>
                  </a:schemeClr>
                </a:solidFill>
                <a:latin typeface="Calibri" panose="020F0502020204030204" pitchFamily="34" charset="0"/>
              </a:rPr>
              <a:t>1.00–1.03  Chris Thornton, archaeologist   </a:t>
            </a:r>
            <a:r>
              <a:rPr lang="en-US" altLang="zh-TW" sz="1600" dirty="0">
                <a:solidFill>
                  <a:schemeClr val="accent1">
                    <a:lumMod val="75000"/>
                  </a:schemeClr>
                </a:solidFill>
                <a:latin typeface="Calibri" panose="020F0502020204030204" pitchFamily="34" charset="0"/>
              </a:rPr>
              <a:t>Sun block. I am very, very white.</a:t>
            </a:r>
          </a:p>
          <a:p>
            <a:r>
              <a:rPr lang="en-US" altLang="zh-TW" sz="1600" b="1" i="1" dirty="0">
                <a:solidFill>
                  <a:schemeClr val="accent1">
                    <a:lumMod val="75000"/>
                  </a:schemeClr>
                </a:solidFill>
                <a:latin typeface="Calibri" panose="020F0502020204030204" pitchFamily="34" charset="0"/>
              </a:rPr>
              <a:t>1.04–1.06  </a:t>
            </a:r>
            <a:r>
              <a:rPr lang="en-US" altLang="zh-TW" sz="1600" b="1" i="1" dirty="0" err="1">
                <a:solidFill>
                  <a:schemeClr val="accent1">
                    <a:lumMod val="75000"/>
                  </a:schemeClr>
                </a:solidFill>
                <a:latin typeface="Calibri" panose="020F0502020204030204" pitchFamily="34" charset="0"/>
              </a:rPr>
              <a:t>Kuenga</a:t>
            </a:r>
            <a:r>
              <a:rPr lang="en-US" altLang="zh-TW" sz="1600" b="1" i="1" dirty="0">
                <a:solidFill>
                  <a:schemeClr val="accent1">
                    <a:lumMod val="75000"/>
                  </a:schemeClr>
                </a:solidFill>
                <a:latin typeface="Calibri" panose="020F0502020204030204" pitchFamily="34" charset="0"/>
              </a:rPr>
              <a:t> </a:t>
            </a:r>
            <a:r>
              <a:rPr lang="en-US" altLang="zh-TW" sz="1600" b="1" i="1" dirty="0" err="1">
                <a:solidFill>
                  <a:schemeClr val="accent1">
                    <a:lumMod val="75000"/>
                  </a:schemeClr>
                </a:solidFill>
                <a:latin typeface="Calibri" panose="020F0502020204030204" pitchFamily="34" charset="0"/>
              </a:rPr>
              <a:t>Wangmo</a:t>
            </a:r>
            <a:r>
              <a:rPr lang="en-US" altLang="zh-TW" sz="1600" b="1" i="1" dirty="0">
                <a:solidFill>
                  <a:schemeClr val="accent1">
                    <a:lumMod val="75000"/>
                  </a:schemeClr>
                </a:solidFill>
                <a:latin typeface="Calibri" panose="020F0502020204030204" pitchFamily="34" charset="0"/>
              </a:rPr>
              <a:t>, archaeologist   </a:t>
            </a:r>
            <a:r>
              <a:rPr lang="en-US" altLang="zh-TW" sz="1600" dirty="0">
                <a:solidFill>
                  <a:schemeClr val="accent1">
                    <a:lumMod val="75000"/>
                  </a:schemeClr>
                </a:solidFill>
                <a:latin typeface="Calibri" panose="020F0502020204030204" pitchFamily="34" charset="0"/>
              </a:rPr>
              <a:t>I wear this … It’s supposed to protect you.</a:t>
            </a:r>
          </a:p>
          <a:p>
            <a:r>
              <a:rPr lang="pt-BR" altLang="zh-TW" sz="1600" b="1" i="1" dirty="0">
                <a:solidFill>
                  <a:schemeClr val="accent1">
                    <a:lumMod val="75000"/>
                  </a:schemeClr>
                </a:solidFill>
                <a:latin typeface="Calibri" panose="020F0502020204030204" pitchFamily="34" charset="0"/>
              </a:rPr>
              <a:t>1.07–1.14  Aziz Abu Sarah, humanitarian   </a:t>
            </a:r>
            <a:r>
              <a:rPr lang="pt-BR" altLang="zh-TW" sz="1600" dirty="0">
                <a:solidFill>
                  <a:schemeClr val="accent1">
                    <a:lumMod val="75000"/>
                  </a:schemeClr>
                </a:solidFill>
                <a:latin typeface="Calibri" panose="020F0502020204030204" pitchFamily="34" charset="0"/>
              </a:rPr>
              <a:t>Items</a:t>
            </a:r>
            <a:r>
              <a:rPr lang="pt-BR" altLang="zh-TW" sz="1600" b="1" i="1" dirty="0">
                <a:solidFill>
                  <a:schemeClr val="accent1">
                    <a:lumMod val="75000"/>
                  </a:schemeClr>
                </a:solidFill>
                <a:latin typeface="Calibri" panose="020F0502020204030204" pitchFamily="34" charset="0"/>
              </a:rPr>
              <a:t> </a:t>
            </a:r>
            <a:r>
              <a:rPr lang="pt-BR" altLang="zh-TW" sz="1600" dirty="0">
                <a:solidFill>
                  <a:schemeClr val="accent1">
                    <a:lumMod val="75000"/>
                  </a:schemeClr>
                </a:solidFill>
                <a:latin typeface="Calibri" panose="020F0502020204030204" pitchFamily="34" charset="0"/>
              </a:rPr>
              <a:t>– I </a:t>
            </a:r>
            <a:r>
              <a:rPr lang="en-US" altLang="zh-TW" sz="1600" dirty="0">
                <a:solidFill>
                  <a:schemeClr val="accent1">
                    <a:lumMod val="75000"/>
                  </a:schemeClr>
                </a:solidFill>
                <a:latin typeface="Calibri" panose="020F0502020204030204" pitchFamily="34" charset="0"/>
              </a:rPr>
              <a:t>don’t care about anything. I need to make sure I have a local with me. That’s the one thing I would never give up on.</a:t>
            </a:r>
          </a:p>
          <a:p>
            <a:r>
              <a:rPr lang="en-US" altLang="zh-TW" sz="1600" b="1" i="1" dirty="0">
                <a:solidFill>
                  <a:schemeClr val="accent1">
                    <a:lumMod val="75000"/>
                  </a:schemeClr>
                </a:solidFill>
                <a:latin typeface="Calibri" panose="020F0502020204030204" pitchFamily="34" charset="0"/>
              </a:rPr>
              <a:t>1.15–1.26  Cory Richards, photographer   </a:t>
            </a:r>
            <a:r>
              <a:rPr lang="en-US" altLang="zh-TW" sz="1600" dirty="0">
                <a:solidFill>
                  <a:schemeClr val="accent1">
                    <a:lumMod val="75000"/>
                  </a:schemeClr>
                </a:solidFill>
                <a:latin typeface="Calibri" panose="020F0502020204030204" pitchFamily="34" charset="0"/>
              </a:rPr>
              <a:t>You don’t want to leave home without a pencil, a camera, a paintbrush. One thing I would not leave home without is a vehicle or a way to record that which I am experiencing.</a:t>
            </a:r>
          </a:p>
        </p:txBody>
      </p:sp>
      <p:pic>
        <p:nvPicPr>
          <p:cNvPr id="6" name="Picture 2">
            <a:hlinkClick r:id="rId2" action="ppaction://hlinkfile"/>
          </p:cNvPr>
          <p:cNvPicPr>
            <a:picLocks noChangeAspect="1" noChangeArrowheads="1"/>
          </p:cNvPicPr>
          <p:nvPr/>
        </p:nvPicPr>
        <p:blipFill>
          <a:blip r:embed="rId3" cstate="print"/>
          <a:srcRect/>
          <a:stretch>
            <a:fillRect/>
          </a:stretch>
        </p:blipFill>
        <p:spPr bwMode="auto">
          <a:xfrm>
            <a:off x="4599679" y="315339"/>
            <a:ext cx="863330" cy="243503"/>
          </a:xfrm>
          <a:prstGeom prst="rect">
            <a:avLst/>
          </a:prstGeom>
          <a:noFill/>
          <a:ln w="9525">
            <a:noFill/>
            <a:miter lim="800000"/>
            <a:headEnd/>
            <a:tailEnd/>
          </a:ln>
        </p:spPr>
      </p:pic>
    </p:spTree>
    <p:extLst>
      <p:ext uri="{BB962C8B-B14F-4D97-AF65-F5344CB8AC3E}">
        <p14:creationId xmlns="" xmlns:p14="http://schemas.microsoft.com/office/powerpoint/2010/main" val="373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 xmlns:a16="http://schemas.microsoft.com/office/drawing/2014/main" id="{DCD08127-8CE7-464E-A5BF-71896374D998}"/>
              </a:ext>
            </a:extLst>
          </p:cNvPr>
          <p:cNvSpPr/>
          <p:nvPr/>
        </p:nvSpPr>
        <p:spPr>
          <a:xfrm>
            <a:off x="327486" y="250719"/>
            <a:ext cx="8466556" cy="400110"/>
          </a:xfrm>
          <a:prstGeom prst="rect">
            <a:avLst/>
          </a:prstGeom>
        </p:spPr>
        <p:txBody>
          <a:bodyPr wrap="square">
            <a:spAutoFit/>
          </a:bodyPr>
          <a:lstStyle/>
          <a:p>
            <a:r>
              <a:rPr lang="en-US" altLang="zh-TW" sz="2000" b="1" dirty="0">
                <a:solidFill>
                  <a:srgbClr val="E60000"/>
                </a:solidFill>
                <a:latin typeface="Calibri" panose="020F0502020204030204" pitchFamily="34" charset="0"/>
                <a:cs typeface="Calibri" panose="020F0502020204030204" pitchFamily="34" charset="0"/>
              </a:rPr>
              <a:t>Video 2:</a:t>
            </a:r>
            <a:r>
              <a:rPr lang="en-US" altLang="zh-TW" sz="2000" dirty="0">
                <a:latin typeface="Calibri" panose="020F0502020204030204" pitchFamily="34" charset="0"/>
                <a:cs typeface="Calibri" panose="020F0502020204030204" pitchFamily="34" charset="0"/>
              </a:rPr>
              <a:t>  </a:t>
            </a:r>
            <a:r>
              <a:rPr lang="en-US" altLang="zh-TW" sz="2000" b="1" dirty="0">
                <a:latin typeface="Calibri" panose="020F0502020204030204" pitchFamily="34" charset="0"/>
                <a:cs typeface="Calibri" panose="020F0502020204030204" pitchFamily="34" charset="0"/>
              </a:rPr>
              <a:t>Why is it important to explore?</a:t>
            </a:r>
            <a:endParaRPr lang="zh-TW" altLang="en-US" sz="2000" b="1" dirty="0">
              <a:latin typeface="Calibri" panose="020F0502020204030204" pitchFamily="34" charset="0"/>
              <a:cs typeface="Calibri" panose="020F0502020204030204" pitchFamily="34" charset="0"/>
            </a:endParaRPr>
          </a:p>
        </p:txBody>
      </p:sp>
      <p:sp>
        <p:nvSpPr>
          <p:cNvPr id="8" name="文字方塊 7">
            <a:extLst>
              <a:ext uri="{FF2B5EF4-FFF2-40B4-BE49-F238E27FC236}">
                <a16:creationId xmlns="" xmlns:a16="http://schemas.microsoft.com/office/drawing/2014/main"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8f-p. 103</a:t>
            </a:r>
            <a:endParaRPr lang="zh-TW" altLang="en-US" sz="1200" b="1" dirty="0">
              <a:solidFill>
                <a:schemeClr val="tx1">
                  <a:lumMod val="50000"/>
                  <a:lumOff val="50000"/>
                </a:schemeClr>
              </a:solidFill>
              <a:latin typeface="Calibri" panose="020F0502020204030204" pitchFamily="34" charset="0"/>
            </a:endParaRPr>
          </a:p>
        </p:txBody>
      </p:sp>
      <p:sp>
        <p:nvSpPr>
          <p:cNvPr id="19" name="矩形 18">
            <a:extLst>
              <a:ext uri="{FF2B5EF4-FFF2-40B4-BE49-F238E27FC236}">
                <a16:creationId xmlns="" xmlns:a16="http://schemas.microsoft.com/office/drawing/2014/main" id="{D1D3F396-A76A-41D7-9F59-25D387522DE3}"/>
              </a:ext>
            </a:extLst>
          </p:cNvPr>
          <p:cNvSpPr/>
          <p:nvPr/>
        </p:nvSpPr>
        <p:spPr>
          <a:xfrm>
            <a:off x="310552" y="837126"/>
            <a:ext cx="8483490" cy="707886"/>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7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what the explorers in the video say. What do you think the missing word is? Then watch the video and check your ideas.</a:t>
            </a:r>
            <a:endParaRPr lang="zh-TW" altLang="en-US" sz="2000" dirty="0">
              <a:latin typeface="Calibri" panose="020F0502020204030204" pitchFamily="34" charset="0"/>
            </a:endParaRPr>
          </a:p>
        </p:txBody>
      </p:sp>
      <p:sp>
        <p:nvSpPr>
          <p:cNvPr id="2" name="矩形 1">
            <a:extLst>
              <a:ext uri="{FF2B5EF4-FFF2-40B4-BE49-F238E27FC236}">
                <a16:creationId xmlns="" xmlns:a16="http://schemas.microsoft.com/office/drawing/2014/main" id="{8E916085-6F28-49AE-9149-332415ACEB41}"/>
              </a:ext>
            </a:extLst>
          </p:cNvPr>
          <p:cNvSpPr/>
          <p:nvPr/>
        </p:nvSpPr>
        <p:spPr>
          <a:xfrm>
            <a:off x="676247" y="1612937"/>
            <a:ext cx="8127406" cy="3477875"/>
          </a:xfrm>
          <a:prstGeom prst="rect">
            <a:avLst/>
          </a:prstGeom>
        </p:spPr>
        <p:txBody>
          <a:bodyPr wrap="square">
            <a:spAutoFit/>
          </a:bodyPr>
          <a:lstStyle/>
          <a:p>
            <a:pPr marL="360000" indent="-360000">
              <a:spcBef>
                <a:spcPts val="600"/>
              </a:spcBef>
            </a:pPr>
            <a:r>
              <a:rPr lang="en-US" altLang="zh-TW" sz="2000" dirty="0">
                <a:latin typeface="Calibri" panose="020F0502020204030204" pitchFamily="34" charset="0"/>
              </a:rPr>
              <a:t>1 	John Francis, ecologist </a:t>
            </a:r>
          </a:p>
          <a:p>
            <a:pPr marL="360000" indent="-360000"/>
            <a:r>
              <a:rPr lang="en-US" altLang="zh-TW" sz="2000" dirty="0">
                <a:latin typeface="Calibri" panose="020F0502020204030204" pitchFamily="34" charset="0"/>
              </a:rPr>
              <a:t>	‘If you have _________________ and you don’t pursue them, then to me it’s a life unlived.’</a:t>
            </a:r>
          </a:p>
          <a:p>
            <a:pPr marL="360000" indent="-360000">
              <a:spcBef>
                <a:spcPts val="600"/>
              </a:spcBef>
            </a:pPr>
            <a:r>
              <a:rPr lang="en-US" altLang="zh-TW" sz="2000" dirty="0">
                <a:latin typeface="Calibri" panose="020F0502020204030204" pitchFamily="34" charset="0"/>
              </a:rPr>
              <a:t>2 	</a:t>
            </a:r>
            <a:r>
              <a:rPr lang="en-US" altLang="zh-TW" sz="2000" dirty="0" err="1">
                <a:latin typeface="Calibri" panose="020F0502020204030204" pitchFamily="34" charset="0"/>
              </a:rPr>
              <a:t>Laly</a:t>
            </a:r>
            <a:r>
              <a:rPr lang="en-US" altLang="zh-TW" sz="2000" dirty="0">
                <a:latin typeface="Calibri" panose="020F0502020204030204" pitchFamily="34" charset="0"/>
              </a:rPr>
              <a:t> </a:t>
            </a:r>
            <a:r>
              <a:rPr lang="en-US" altLang="zh-TW" sz="2000" dirty="0" err="1">
                <a:latin typeface="Calibri" panose="020F0502020204030204" pitchFamily="34" charset="0"/>
              </a:rPr>
              <a:t>Lichtenfeld</a:t>
            </a:r>
            <a:r>
              <a:rPr lang="en-US" altLang="zh-TW" sz="2000" dirty="0">
                <a:latin typeface="Calibri" panose="020F0502020204030204" pitchFamily="34" charset="0"/>
              </a:rPr>
              <a:t>, big cat conservationist </a:t>
            </a:r>
          </a:p>
          <a:p>
            <a:pPr marL="360000" indent="-360000"/>
            <a:r>
              <a:rPr lang="en-US" altLang="zh-TW" sz="2000" dirty="0">
                <a:latin typeface="Calibri" panose="020F0502020204030204" pitchFamily="34" charset="0"/>
              </a:rPr>
              <a:t>	‘It keeps _________________ exciting, I mean that’s what exploring is about.’</a:t>
            </a:r>
          </a:p>
          <a:p>
            <a:pPr marL="360000" indent="-360000">
              <a:spcBef>
                <a:spcPts val="600"/>
              </a:spcBef>
            </a:pPr>
            <a:r>
              <a:rPr lang="en-US" altLang="zh-TW" sz="2000" dirty="0">
                <a:latin typeface="Calibri" panose="020F0502020204030204" pitchFamily="34" charset="0"/>
              </a:rPr>
              <a:t>3 	</a:t>
            </a:r>
            <a:r>
              <a:rPr lang="en-US" altLang="zh-TW" sz="2000" dirty="0" err="1">
                <a:latin typeface="Calibri" panose="020F0502020204030204" pitchFamily="34" charset="0"/>
              </a:rPr>
              <a:t>Enric</a:t>
            </a:r>
            <a:r>
              <a:rPr lang="en-US" altLang="zh-TW" sz="2000" dirty="0">
                <a:latin typeface="Calibri" panose="020F0502020204030204" pitchFamily="34" charset="0"/>
              </a:rPr>
              <a:t> Sala, marine ecologist </a:t>
            </a:r>
          </a:p>
          <a:p>
            <a:pPr marL="360000" indent="-360000"/>
            <a:r>
              <a:rPr lang="en-US" altLang="zh-TW" sz="2000" dirty="0">
                <a:latin typeface="Calibri" panose="020F0502020204030204" pitchFamily="34" charset="0"/>
              </a:rPr>
              <a:t>	‘Without exploration, there would be no _________________ .’</a:t>
            </a:r>
          </a:p>
          <a:p>
            <a:pPr marL="360000" indent="-360000">
              <a:spcBef>
                <a:spcPts val="600"/>
              </a:spcBef>
            </a:pPr>
            <a:r>
              <a:rPr lang="en-US" altLang="zh-TW" sz="2000" dirty="0">
                <a:latin typeface="Calibri" panose="020F0502020204030204" pitchFamily="34" charset="0"/>
              </a:rPr>
              <a:t>4 	Lee Berger, paleoanthropologist </a:t>
            </a:r>
          </a:p>
          <a:p>
            <a:pPr marL="360000" indent="-360000"/>
            <a:r>
              <a:rPr lang="en-US" altLang="zh-TW" sz="2000" dirty="0">
                <a:latin typeface="Calibri" panose="020F0502020204030204" pitchFamily="34" charset="0"/>
              </a:rPr>
              <a:t>	‘We think we _________________ how things work, but we don’t.’</a:t>
            </a:r>
            <a:endParaRPr lang="zh-TW" altLang="en-US" sz="2000" dirty="0">
              <a:latin typeface="Calibri" panose="020F0502020204030204" pitchFamily="34" charset="0"/>
            </a:endParaRPr>
          </a:p>
        </p:txBody>
      </p:sp>
      <p:sp>
        <p:nvSpPr>
          <p:cNvPr id="13" name="矩形 12">
            <a:extLst>
              <a:ext uri="{FF2B5EF4-FFF2-40B4-BE49-F238E27FC236}">
                <a16:creationId xmlns="" xmlns:a16="http://schemas.microsoft.com/office/drawing/2014/main" id="{5120BDE7-6E08-41D2-B8F9-73CB73316929}"/>
              </a:ext>
            </a:extLst>
          </p:cNvPr>
          <p:cNvSpPr/>
          <p:nvPr/>
        </p:nvSpPr>
        <p:spPr>
          <a:xfrm>
            <a:off x="2923233" y="1967448"/>
            <a:ext cx="1436611"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questions</a:t>
            </a:r>
          </a:p>
        </p:txBody>
      </p:sp>
      <p:sp>
        <p:nvSpPr>
          <p:cNvPr id="14" name="矩形 13">
            <a:extLst>
              <a:ext uri="{FF2B5EF4-FFF2-40B4-BE49-F238E27FC236}">
                <a16:creationId xmlns="" xmlns:a16="http://schemas.microsoft.com/office/drawing/2014/main" id="{5120BDE7-6E08-41D2-B8F9-73CB73316929}"/>
              </a:ext>
            </a:extLst>
          </p:cNvPr>
          <p:cNvSpPr/>
          <p:nvPr/>
        </p:nvSpPr>
        <p:spPr>
          <a:xfrm>
            <a:off x="2905863" y="2929556"/>
            <a:ext cx="817284"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life</a:t>
            </a:r>
          </a:p>
        </p:txBody>
      </p:sp>
      <p:sp>
        <p:nvSpPr>
          <p:cNvPr id="15" name="矩形 14">
            <a:extLst>
              <a:ext uri="{FF2B5EF4-FFF2-40B4-BE49-F238E27FC236}">
                <a16:creationId xmlns="" xmlns:a16="http://schemas.microsoft.com/office/drawing/2014/main" id="{5120BDE7-6E08-41D2-B8F9-73CB73316929}"/>
              </a:ext>
            </a:extLst>
          </p:cNvPr>
          <p:cNvSpPr/>
          <p:nvPr/>
        </p:nvSpPr>
        <p:spPr>
          <a:xfrm>
            <a:off x="5957098" y="3953827"/>
            <a:ext cx="1284211"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progress</a:t>
            </a:r>
          </a:p>
        </p:txBody>
      </p:sp>
      <p:sp>
        <p:nvSpPr>
          <p:cNvPr id="16" name="矩形 15">
            <a:extLst>
              <a:ext uri="{FF2B5EF4-FFF2-40B4-BE49-F238E27FC236}">
                <a16:creationId xmlns="" xmlns:a16="http://schemas.microsoft.com/office/drawing/2014/main" id="{5120BDE7-6E08-41D2-B8F9-73CB73316929}"/>
              </a:ext>
            </a:extLst>
          </p:cNvPr>
          <p:cNvSpPr/>
          <p:nvPr/>
        </p:nvSpPr>
        <p:spPr>
          <a:xfrm>
            <a:off x="2905863" y="4613776"/>
            <a:ext cx="1644134"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understand</a:t>
            </a:r>
          </a:p>
        </p:txBody>
      </p:sp>
      <p:pic>
        <p:nvPicPr>
          <p:cNvPr id="4098" name="Picture 2">
            <a:hlinkClick r:id="rId2" action="ppaction://hlinkfile"/>
          </p:cNvPr>
          <p:cNvPicPr>
            <a:picLocks noChangeAspect="1" noChangeArrowheads="1"/>
          </p:cNvPicPr>
          <p:nvPr/>
        </p:nvPicPr>
        <p:blipFill>
          <a:blip r:embed="rId3" cstate="print"/>
          <a:srcRect/>
          <a:stretch>
            <a:fillRect/>
          </a:stretch>
        </p:blipFill>
        <p:spPr bwMode="auto">
          <a:xfrm>
            <a:off x="6286907" y="1220012"/>
            <a:ext cx="879055" cy="244800"/>
          </a:xfrm>
          <a:prstGeom prst="rect">
            <a:avLst/>
          </a:prstGeom>
          <a:noFill/>
          <a:ln w="9525">
            <a:noFill/>
            <a:miter lim="800000"/>
            <a:headEnd/>
            <a:tailEnd/>
          </a:ln>
        </p:spPr>
      </p:pic>
      <p:sp>
        <p:nvSpPr>
          <p:cNvPr id="17" name="矩形 16">
            <a:extLst>
              <a:ext uri="{FF2B5EF4-FFF2-40B4-BE49-F238E27FC236}">
                <a16:creationId xmlns="" xmlns:a16="http://schemas.microsoft.com/office/drawing/2014/main" id="{650F69CA-814A-43CC-B62E-6FA693F63D8A}"/>
              </a:ext>
            </a:extLst>
          </p:cNvPr>
          <p:cNvSpPr/>
          <p:nvPr/>
        </p:nvSpPr>
        <p:spPr>
          <a:xfrm>
            <a:off x="304909" y="5141140"/>
            <a:ext cx="8442484" cy="707886"/>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8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Watch the video again. Who gave the most interesting answer, in your opinion?</a:t>
            </a:r>
            <a:endParaRPr lang="zh-TW" altLang="en-US" sz="2000" dirty="0">
              <a:latin typeface="Calibri" panose="020F0502020204030204" pitchFamily="34" charset="0"/>
              <a:cs typeface="Calibri" panose="020F0502020204030204" pitchFamily="34" charset="0"/>
            </a:endParaRPr>
          </a:p>
        </p:txBody>
      </p:sp>
      <p:pic>
        <p:nvPicPr>
          <p:cNvPr id="18" name="Picture 2">
            <a:hlinkClick r:id="rId2" action="ppaction://hlinkfile"/>
          </p:cNvPr>
          <p:cNvPicPr>
            <a:picLocks noChangeAspect="1" noChangeArrowheads="1"/>
          </p:cNvPicPr>
          <p:nvPr/>
        </p:nvPicPr>
        <p:blipFill>
          <a:blip r:embed="rId3" cstate="print"/>
          <a:srcRect/>
          <a:stretch>
            <a:fillRect/>
          </a:stretch>
        </p:blipFill>
        <p:spPr bwMode="auto">
          <a:xfrm>
            <a:off x="1760302" y="5529829"/>
            <a:ext cx="879055" cy="244800"/>
          </a:xfrm>
          <a:prstGeom prst="rect">
            <a:avLst/>
          </a:prstGeom>
          <a:noFill/>
          <a:ln w="9525">
            <a:noFill/>
            <a:miter lim="800000"/>
            <a:headEnd/>
            <a:tailEnd/>
          </a:ln>
        </p:spPr>
      </p:pic>
      <p:sp>
        <p:nvSpPr>
          <p:cNvPr id="20" name="矩形 19">
            <a:extLst>
              <a:ext uri="{FF2B5EF4-FFF2-40B4-BE49-F238E27FC236}">
                <a16:creationId xmlns="" xmlns:a16="http://schemas.microsoft.com/office/drawing/2014/main" id="{5120BDE7-6E08-41D2-B8F9-73CB73316929}"/>
              </a:ext>
            </a:extLst>
          </p:cNvPr>
          <p:cNvSpPr/>
          <p:nvPr/>
        </p:nvSpPr>
        <p:spPr>
          <a:xfrm>
            <a:off x="4739950" y="5578785"/>
            <a:ext cx="2960609" cy="369332"/>
          </a:xfrm>
          <a:prstGeom prst="rect">
            <a:avLst/>
          </a:prstGeom>
        </p:spPr>
        <p:txBody>
          <a:bodyPr wrap="square">
            <a:spAutoFit/>
          </a:bodyPr>
          <a:lstStyle/>
          <a:p>
            <a:r>
              <a:rPr lang="en-US" altLang="zh-TW" b="1" dirty="0">
                <a:solidFill>
                  <a:srgbClr val="FF0066"/>
                </a:solidFill>
                <a:latin typeface="Segoe Print" panose="02000600000000000000" pitchFamily="2" charset="0"/>
              </a:rPr>
              <a:t>Students' own ideas</a:t>
            </a:r>
          </a:p>
        </p:txBody>
      </p:sp>
      <p:sp>
        <p:nvSpPr>
          <p:cNvPr id="21" name="TextBox 20"/>
          <p:cNvSpPr txBox="1"/>
          <p:nvPr/>
        </p:nvSpPr>
        <p:spPr>
          <a:xfrm>
            <a:off x="6365631" y="386862"/>
            <a:ext cx="1090246" cy="369332"/>
          </a:xfrm>
          <a:prstGeom prst="rect">
            <a:avLst/>
          </a:prstGeom>
          <a:noFill/>
        </p:spPr>
        <p:txBody>
          <a:bodyPr wrap="square" rtlCol="0">
            <a:spAutoFit/>
          </a:bodyPr>
          <a:lstStyle/>
          <a:p>
            <a:r>
              <a:rPr lang="en-US" dirty="0" smtClean="0">
                <a:hlinkClick r:id="rId2" action="ppaction://hlinkfile"/>
              </a:rPr>
              <a:t>Video 8.2</a:t>
            </a:r>
            <a:endParaRPr lang="en-US" dirty="0"/>
          </a:p>
        </p:txBody>
      </p:sp>
    </p:spTree>
    <p:extLst>
      <p:ext uri="{BB962C8B-B14F-4D97-AF65-F5344CB8AC3E}">
        <p14:creationId xmlns="" xmlns:p14="http://schemas.microsoft.com/office/powerpoint/2010/main" val="2285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 xmlns:a16="http://schemas.microsoft.com/office/drawing/2014/main"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 xmlns:a16="http://schemas.microsoft.com/office/drawing/2014/main"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Questions and answers</a:t>
            </a:r>
          </a:p>
        </p:txBody>
      </p:sp>
      <p:sp>
        <p:nvSpPr>
          <p:cNvPr id="2" name="矩形 1">
            <a:extLst>
              <a:ext uri="{FF2B5EF4-FFF2-40B4-BE49-F238E27FC236}">
                <a16:creationId xmlns="" xmlns:a16="http://schemas.microsoft.com/office/drawing/2014/main" id="{25E96E61-4891-4FD5-B4B6-DCB2320010F4}"/>
              </a:ext>
            </a:extLst>
          </p:cNvPr>
          <p:cNvSpPr/>
          <p:nvPr/>
        </p:nvSpPr>
        <p:spPr>
          <a:xfrm>
            <a:off x="308448" y="708335"/>
            <a:ext cx="8511944" cy="5262979"/>
          </a:xfrm>
          <a:prstGeom prst="rect">
            <a:avLst/>
          </a:prstGeom>
        </p:spPr>
        <p:txBody>
          <a:bodyPr wrap="square">
            <a:spAutoFit/>
          </a:bodyPr>
          <a:lstStyle/>
          <a:p>
            <a:r>
              <a:rPr lang="en-US" altLang="zh-TW" sz="1600" b="1" i="1" dirty="0">
                <a:solidFill>
                  <a:schemeClr val="accent1">
                    <a:lumMod val="75000"/>
                  </a:schemeClr>
                </a:solidFill>
                <a:latin typeface="Calibri" panose="020F0502020204030204" pitchFamily="34" charset="0"/>
              </a:rPr>
              <a:t>0.00–0.07  Lee Berger, paleoanthropologist   </a:t>
            </a:r>
            <a:r>
              <a:rPr lang="en-US" altLang="zh-TW" sz="1600" dirty="0">
                <a:solidFill>
                  <a:schemeClr val="accent1">
                    <a:lumMod val="75000"/>
                  </a:schemeClr>
                </a:solidFill>
                <a:latin typeface="Calibri" panose="020F0502020204030204" pitchFamily="34" charset="0"/>
              </a:rPr>
              <a:t>Oh … I … that’s not hard to say.</a:t>
            </a:r>
          </a:p>
          <a:p>
            <a:r>
              <a:rPr lang="en-US" altLang="zh-TW" sz="1600" b="1" i="1" dirty="0">
                <a:solidFill>
                  <a:schemeClr val="accent1">
                    <a:lumMod val="75000"/>
                  </a:schemeClr>
                </a:solidFill>
                <a:latin typeface="Calibri" panose="020F0502020204030204" pitchFamily="34" charset="0"/>
              </a:rPr>
              <a:t>0.08–0.09  Catherine Workman, conservation biologist   </a:t>
            </a:r>
            <a:r>
              <a:rPr lang="en-US" altLang="zh-TW" sz="1600" dirty="0" err="1">
                <a:solidFill>
                  <a:schemeClr val="accent1">
                    <a:lumMod val="75000"/>
                  </a:schemeClr>
                </a:solidFill>
                <a:latin typeface="Calibri" panose="020F0502020204030204" pitchFamily="34" charset="0"/>
              </a:rPr>
              <a:t>Mmmm</a:t>
            </a:r>
            <a:r>
              <a:rPr lang="en-US" altLang="zh-TW" sz="1600" dirty="0">
                <a:solidFill>
                  <a:schemeClr val="accent1">
                    <a:lumMod val="75000"/>
                  </a:schemeClr>
                </a:solidFill>
                <a:latin typeface="Calibri" panose="020F0502020204030204" pitchFamily="34" charset="0"/>
              </a:rPr>
              <a:t>, that’s tough.</a:t>
            </a:r>
          </a:p>
          <a:p>
            <a:r>
              <a:rPr lang="en-US" altLang="zh-TW" sz="1600" b="1" i="1" dirty="0">
                <a:solidFill>
                  <a:schemeClr val="accent1">
                    <a:lumMod val="75000"/>
                  </a:schemeClr>
                </a:solidFill>
                <a:latin typeface="Calibri" panose="020F0502020204030204" pitchFamily="34" charset="0"/>
              </a:rPr>
              <a:t>0.10–0.14  </a:t>
            </a:r>
            <a:r>
              <a:rPr lang="en-US" altLang="zh-TW" sz="1600" b="1" i="1" dirty="0" err="1">
                <a:solidFill>
                  <a:schemeClr val="accent1">
                    <a:lumMod val="75000"/>
                  </a:schemeClr>
                </a:solidFill>
                <a:latin typeface="Calibri" panose="020F0502020204030204" pitchFamily="34" charset="0"/>
              </a:rPr>
              <a:t>Laly</a:t>
            </a:r>
            <a:r>
              <a:rPr lang="en-US" altLang="zh-TW" sz="1600" b="1" i="1" dirty="0">
                <a:solidFill>
                  <a:schemeClr val="accent1">
                    <a:lumMod val="75000"/>
                  </a:schemeClr>
                </a:solidFill>
                <a:latin typeface="Calibri" panose="020F0502020204030204" pitchFamily="34" charset="0"/>
              </a:rPr>
              <a:t> </a:t>
            </a:r>
            <a:r>
              <a:rPr lang="en-US" altLang="zh-TW" sz="1600" b="1" i="1" dirty="0" err="1">
                <a:solidFill>
                  <a:schemeClr val="accent1">
                    <a:lumMod val="75000"/>
                  </a:schemeClr>
                </a:solidFill>
                <a:latin typeface="Calibri" panose="020F0502020204030204" pitchFamily="34" charset="0"/>
              </a:rPr>
              <a:t>Lichtenfeld</a:t>
            </a:r>
            <a:r>
              <a:rPr lang="en-US" altLang="zh-TW" sz="1600" b="1" i="1" dirty="0">
                <a:solidFill>
                  <a:schemeClr val="accent1">
                    <a:lumMod val="75000"/>
                  </a:schemeClr>
                </a:solidFill>
                <a:latin typeface="Calibri" panose="020F0502020204030204" pitchFamily="34" charset="0"/>
              </a:rPr>
              <a:t>, big cat conservationist   </a:t>
            </a:r>
            <a:r>
              <a:rPr lang="en-US" altLang="zh-TW" sz="1600" dirty="0" err="1">
                <a:solidFill>
                  <a:schemeClr val="accent1">
                    <a:lumMod val="75000"/>
                  </a:schemeClr>
                </a:solidFill>
                <a:latin typeface="Calibri" panose="020F0502020204030204" pitchFamily="34" charset="0"/>
              </a:rPr>
              <a:t>Mmmm</a:t>
            </a:r>
            <a:r>
              <a:rPr lang="en-US" altLang="zh-TW" sz="1600" dirty="0">
                <a:solidFill>
                  <a:schemeClr val="accent1">
                    <a:lumMod val="75000"/>
                  </a:schemeClr>
                </a:solidFill>
                <a:latin typeface="Calibri" panose="020F0502020204030204" pitchFamily="34" charset="0"/>
              </a:rPr>
              <a:t>, let me think about that one for a minute.</a:t>
            </a:r>
          </a:p>
          <a:p>
            <a:r>
              <a:rPr lang="en-US" altLang="zh-TW" sz="1600" b="1" i="1" dirty="0">
                <a:solidFill>
                  <a:schemeClr val="accent1">
                    <a:lumMod val="75000"/>
                  </a:schemeClr>
                </a:solidFill>
                <a:latin typeface="Calibri" panose="020F0502020204030204" pitchFamily="34" charset="0"/>
              </a:rPr>
              <a:t>0.15–0.25  John Francis, ecologist   </a:t>
            </a:r>
            <a:r>
              <a:rPr lang="en-US" altLang="zh-TW" sz="1600" dirty="0">
                <a:solidFill>
                  <a:schemeClr val="accent1">
                    <a:lumMod val="75000"/>
                  </a:schemeClr>
                </a:solidFill>
                <a:latin typeface="Calibri" panose="020F0502020204030204" pitchFamily="34" charset="0"/>
              </a:rPr>
              <a:t>Exploration is in people’s blood – some more than others, I think. But if you have questions and you don’t pursue them, then to me it’s a life unlived.</a:t>
            </a:r>
          </a:p>
          <a:p>
            <a:r>
              <a:rPr lang="en-US" altLang="zh-TW" sz="1600" b="1" i="1" dirty="0">
                <a:solidFill>
                  <a:schemeClr val="accent1">
                    <a:lumMod val="75000"/>
                  </a:schemeClr>
                </a:solidFill>
                <a:latin typeface="Calibri" panose="020F0502020204030204" pitchFamily="34" charset="0"/>
              </a:rPr>
              <a:t>0.26–0.32  Emily Ainsworth, anthropologist   </a:t>
            </a:r>
            <a:r>
              <a:rPr lang="en-US" altLang="zh-TW" sz="1600" dirty="0">
                <a:solidFill>
                  <a:schemeClr val="accent1">
                    <a:lumMod val="75000"/>
                  </a:schemeClr>
                </a:solidFill>
                <a:latin typeface="Calibri" panose="020F0502020204030204" pitchFamily="34" charset="0"/>
              </a:rPr>
              <a:t>It’s part of human nature to be curious and to want to learn more about the world.</a:t>
            </a:r>
          </a:p>
          <a:p>
            <a:r>
              <a:rPr lang="en-US" altLang="zh-TW" sz="1600" b="1" i="1" dirty="0">
                <a:solidFill>
                  <a:schemeClr val="accent1">
                    <a:lumMod val="75000"/>
                  </a:schemeClr>
                </a:solidFill>
                <a:latin typeface="Calibri" panose="020F0502020204030204" pitchFamily="34" charset="0"/>
              </a:rPr>
              <a:t>0.33–0.38  Juan Martinez, environmentalist   </a:t>
            </a:r>
            <a:r>
              <a:rPr lang="en-US" altLang="zh-TW" sz="1600" dirty="0">
                <a:solidFill>
                  <a:schemeClr val="accent1">
                    <a:lumMod val="75000"/>
                  </a:schemeClr>
                </a:solidFill>
                <a:latin typeface="Calibri" panose="020F0502020204030204" pitchFamily="34" charset="0"/>
              </a:rPr>
              <a:t>It’s where you find yourself, or you find new things, where you grow. </a:t>
            </a:r>
          </a:p>
          <a:p>
            <a:r>
              <a:rPr lang="en-US" altLang="zh-TW" sz="1600" b="1" i="1" dirty="0">
                <a:solidFill>
                  <a:schemeClr val="accent1">
                    <a:lumMod val="75000"/>
                  </a:schemeClr>
                </a:solidFill>
                <a:latin typeface="Calibri" panose="020F0502020204030204" pitchFamily="34" charset="0"/>
              </a:rPr>
              <a:t>0.39–0.42  </a:t>
            </a:r>
            <a:r>
              <a:rPr lang="en-US" altLang="zh-TW" sz="1600" b="1" i="1" dirty="0" err="1">
                <a:solidFill>
                  <a:schemeClr val="accent1">
                    <a:lumMod val="75000"/>
                  </a:schemeClr>
                </a:solidFill>
                <a:latin typeface="Calibri" panose="020F0502020204030204" pitchFamily="34" charset="0"/>
              </a:rPr>
              <a:t>Laly</a:t>
            </a:r>
            <a:r>
              <a:rPr lang="en-US" altLang="zh-TW" sz="1600" b="1" i="1" dirty="0">
                <a:solidFill>
                  <a:schemeClr val="accent1">
                    <a:lumMod val="75000"/>
                  </a:schemeClr>
                </a:solidFill>
                <a:latin typeface="Calibri" panose="020F0502020204030204" pitchFamily="34" charset="0"/>
              </a:rPr>
              <a:t> </a:t>
            </a:r>
            <a:r>
              <a:rPr lang="en-US" altLang="zh-TW" sz="1600" b="1" i="1" dirty="0" err="1">
                <a:solidFill>
                  <a:schemeClr val="accent1">
                    <a:lumMod val="75000"/>
                  </a:schemeClr>
                </a:solidFill>
                <a:latin typeface="Calibri" panose="020F0502020204030204" pitchFamily="34" charset="0"/>
              </a:rPr>
              <a:t>Lichtenfeld</a:t>
            </a:r>
            <a:r>
              <a:rPr lang="en-US" altLang="zh-TW" sz="1600" b="1" i="1" dirty="0">
                <a:solidFill>
                  <a:schemeClr val="accent1">
                    <a:lumMod val="75000"/>
                  </a:schemeClr>
                </a:solidFill>
                <a:latin typeface="Calibri" panose="020F0502020204030204" pitchFamily="34" charset="0"/>
              </a:rPr>
              <a:t>   </a:t>
            </a:r>
            <a:r>
              <a:rPr lang="en-US" altLang="zh-TW" sz="1600" dirty="0">
                <a:solidFill>
                  <a:schemeClr val="accent1">
                    <a:lumMod val="75000"/>
                  </a:schemeClr>
                </a:solidFill>
                <a:latin typeface="Calibri" panose="020F0502020204030204" pitchFamily="34" charset="0"/>
              </a:rPr>
              <a:t>It keeps life exciting. I mean that’s what exploring is about.</a:t>
            </a:r>
          </a:p>
          <a:p>
            <a:r>
              <a:rPr lang="en-US" altLang="zh-TW" sz="1600" b="1" i="1" dirty="0">
                <a:solidFill>
                  <a:schemeClr val="accent1">
                    <a:lumMod val="75000"/>
                  </a:schemeClr>
                </a:solidFill>
                <a:latin typeface="Calibri" panose="020F0502020204030204" pitchFamily="34" charset="0"/>
              </a:rPr>
              <a:t>0.43–0.50  Clare </a:t>
            </a:r>
            <a:r>
              <a:rPr lang="en-US" altLang="zh-TW" sz="1600" b="1" i="1" dirty="0" err="1">
                <a:solidFill>
                  <a:schemeClr val="accent1">
                    <a:lumMod val="75000"/>
                  </a:schemeClr>
                </a:solidFill>
                <a:latin typeface="Calibri" panose="020F0502020204030204" pitchFamily="34" charset="0"/>
              </a:rPr>
              <a:t>Fieseler</a:t>
            </a:r>
            <a:r>
              <a:rPr lang="en-US" altLang="zh-TW" sz="1600" dirty="0">
                <a:solidFill>
                  <a:schemeClr val="accent1">
                    <a:lumMod val="75000"/>
                  </a:schemeClr>
                </a:solidFill>
                <a:latin typeface="Calibri" panose="020F0502020204030204" pitchFamily="34" charset="0"/>
              </a:rPr>
              <a:t>, </a:t>
            </a:r>
            <a:r>
              <a:rPr lang="en-US" altLang="zh-TW" sz="1600" b="1" i="1" dirty="0">
                <a:solidFill>
                  <a:schemeClr val="accent1">
                    <a:lumMod val="75000"/>
                  </a:schemeClr>
                </a:solidFill>
                <a:latin typeface="Calibri" panose="020F0502020204030204" pitchFamily="34" charset="0"/>
              </a:rPr>
              <a:t>marine ecologist   </a:t>
            </a:r>
            <a:r>
              <a:rPr lang="en-US" altLang="zh-TW" sz="1600" dirty="0">
                <a:solidFill>
                  <a:schemeClr val="accent1">
                    <a:lumMod val="75000"/>
                  </a:schemeClr>
                </a:solidFill>
                <a:latin typeface="Calibri" panose="020F0502020204030204" pitchFamily="34" charset="0"/>
              </a:rPr>
              <a:t>That’s what drives people to the highest mountain and the deepest crevices and I don’t think that will ever stop.</a:t>
            </a:r>
          </a:p>
          <a:p>
            <a:r>
              <a:rPr lang="en-US" altLang="zh-TW" sz="1600" b="1" i="1" dirty="0">
                <a:solidFill>
                  <a:schemeClr val="accent1">
                    <a:lumMod val="75000"/>
                  </a:schemeClr>
                </a:solidFill>
                <a:latin typeface="Calibri" panose="020F0502020204030204" pitchFamily="34" charset="0"/>
              </a:rPr>
              <a:t>0.51–1.02  </a:t>
            </a:r>
            <a:r>
              <a:rPr lang="en-US" altLang="zh-TW" sz="1600" b="1" i="1" dirty="0" err="1">
                <a:solidFill>
                  <a:schemeClr val="accent1">
                    <a:lumMod val="75000"/>
                  </a:schemeClr>
                </a:solidFill>
                <a:latin typeface="Calibri" panose="020F0502020204030204" pitchFamily="34" charset="0"/>
              </a:rPr>
              <a:t>Enric</a:t>
            </a:r>
            <a:r>
              <a:rPr lang="en-US" altLang="zh-TW" sz="1600" b="1" i="1" dirty="0">
                <a:solidFill>
                  <a:schemeClr val="accent1">
                    <a:lumMod val="75000"/>
                  </a:schemeClr>
                </a:solidFill>
                <a:latin typeface="Calibri" panose="020F0502020204030204" pitchFamily="34" charset="0"/>
              </a:rPr>
              <a:t> Sala, marine ecologist   </a:t>
            </a:r>
            <a:r>
              <a:rPr lang="en-US" altLang="zh-TW" sz="1600" dirty="0">
                <a:solidFill>
                  <a:schemeClr val="accent1">
                    <a:lumMod val="75000"/>
                  </a:schemeClr>
                </a:solidFill>
                <a:latin typeface="Calibri" panose="020F0502020204030204" pitchFamily="34" charset="0"/>
              </a:rPr>
              <a:t>Without exploration, there would be no progress. Exploration is trying to learn why and how and where.</a:t>
            </a:r>
          </a:p>
          <a:p>
            <a:r>
              <a:rPr lang="en-US" altLang="zh-TW" sz="1600" b="1" i="1" dirty="0">
                <a:solidFill>
                  <a:schemeClr val="accent1">
                    <a:lumMod val="75000"/>
                  </a:schemeClr>
                </a:solidFill>
                <a:latin typeface="Calibri" panose="020F0502020204030204" pitchFamily="34" charset="0"/>
              </a:rPr>
              <a:t>1.03–1.17  Lee Berger   </a:t>
            </a:r>
            <a:r>
              <a:rPr lang="en-US" altLang="zh-TW" sz="1600" dirty="0">
                <a:solidFill>
                  <a:schemeClr val="accent1">
                    <a:lumMod val="75000"/>
                  </a:schemeClr>
                </a:solidFill>
                <a:latin typeface="Calibri" panose="020F0502020204030204" pitchFamily="34" charset="0"/>
              </a:rPr>
              <a:t>We think we know this place, but we don’t. We think we know ourselves, but we don’t. We think we understand how things work, but we don’t.</a:t>
            </a:r>
          </a:p>
          <a:p>
            <a:r>
              <a:rPr lang="en-US" altLang="zh-TW" sz="1600" b="1" i="1" dirty="0">
                <a:solidFill>
                  <a:schemeClr val="accent1">
                    <a:lumMod val="75000"/>
                  </a:schemeClr>
                </a:solidFill>
                <a:latin typeface="Calibri" panose="020F0502020204030204" pitchFamily="34" charset="0"/>
              </a:rPr>
              <a:t>1.18–1.23 Catherine Workman   </a:t>
            </a:r>
            <a:r>
              <a:rPr lang="en-US" altLang="zh-TW" sz="1600" dirty="0">
                <a:solidFill>
                  <a:schemeClr val="accent1">
                    <a:lumMod val="75000"/>
                  </a:schemeClr>
                </a:solidFill>
                <a:latin typeface="Calibri" panose="020F0502020204030204" pitchFamily="34" charset="0"/>
              </a:rPr>
              <a:t>By knowing what’s out there, we care about what’s out there.</a:t>
            </a:r>
          </a:p>
          <a:p>
            <a:r>
              <a:rPr lang="en-US" altLang="zh-TW" sz="1600" b="1" i="1" dirty="0">
                <a:solidFill>
                  <a:schemeClr val="accent1">
                    <a:lumMod val="75000"/>
                  </a:schemeClr>
                </a:solidFill>
                <a:latin typeface="Calibri" panose="020F0502020204030204" pitchFamily="34" charset="0"/>
              </a:rPr>
              <a:t>1.24–1.33  Cory Richards   </a:t>
            </a:r>
            <a:r>
              <a:rPr lang="en-US" altLang="zh-TW" sz="1600" dirty="0">
                <a:solidFill>
                  <a:schemeClr val="accent1">
                    <a:lumMod val="75000"/>
                  </a:schemeClr>
                </a:solidFill>
                <a:latin typeface="Calibri" panose="020F0502020204030204" pitchFamily="34" charset="0"/>
              </a:rPr>
              <a:t>If we have more to care about, then we engage more fully with our world and more fully with our human family and we act, you know, with love.</a:t>
            </a:r>
          </a:p>
          <a:p>
            <a:r>
              <a:rPr lang="en-US" altLang="zh-TW" sz="1600" b="1" i="1" dirty="0">
                <a:solidFill>
                  <a:schemeClr val="accent1">
                    <a:lumMod val="75000"/>
                  </a:schemeClr>
                </a:solidFill>
                <a:latin typeface="Calibri" panose="020F0502020204030204" pitchFamily="34" charset="0"/>
              </a:rPr>
              <a:t>1.34–1.37  Lee Berger   </a:t>
            </a:r>
            <a:r>
              <a:rPr lang="en-US" altLang="zh-TW" sz="1600" dirty="0">
                <a:solidFill>
                  <a:schemeClr val="accent1">
                    <a:lumMod val="75000"/>
                  </a:schemeClr>
                </a:solidFill>
                <a:latin typeface="Calibri" panose="020F0502020204030204" pitchFamily="34" charset="0"/>
              </a:rPr>
              <a:t>That’s why exploration is so fundamentally important.</a:t>
            </a:r>
          </a:p>
        </p:txBody>
      </p:sp>
      <p:pic>
        <p:nvPicPr>
          <p:cNvPr id="8" name="Picture 2">
            <a:hlinkClick r:id="rId2" action="ppaction://hlinkfile"/>
          </p:cNvPr>
          <p:cNvPicPr>
            <a:picLocks noChangeAspect="1" noChangeArrowheads="1"/>
          </p:cNvPicPr>
          <p:nvPr/>
        </p:nvPicPr>
        <p:blipFill>
          <a:blip r:embed="rId3" cstate="print"/>
          <a:srcRect/>
          <a:stretch>
            <a:fillRect/>
          </a:stretch>
        </p:blipFill>
        <p:spPr bwMode="auto">
          <a:xfrm>
            <a:off x="4601936" y="291483"/>
            <a:ext cx="879055" cy="244800"/>
          </a:xfrm>
          <a:prstGeom prst="rect">
            <a:avLst/>
          </a:prstGeom>
          <a:noFill/>
          <a:ln w="9525">
            <a:noFill/>
            <a:miter lim="800000"/>
            <a:headEnd/>
            <a:tailEnd/>
          </a:ln>
        </p:spPr>
      </p:pic>
    </p:spTree>
    <p:extLst>
      <p:ext uri="{BB962C8B-B14F-4D97-AF65-F5344CB8AC3E}">
        <p14:creationId xmlns="" xmlns:p14="http://schemas.microsoft.com/office/powerpoint/2010/main" val="373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 xmlns:a16="http://schemas.microsoft.com/office/drawing/2014/main"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After you watch</a:t>
            </a:r>
            <a:endParaRPr lang="zh-TW" altLang="en-US" sz="3200" dirty="0">
              <a:solidFill>
                <a:srgbClr val="E60000"/>
              </a:solidFill>
              <a:latin typeface="Calibri" panose="020F0502020204030204" pitchFamily="34" charset="0"/>
            </a:endParaRPr>
          </a:p>
        </p:txBody>
      </p:sp>
      <p:sp>
        <p:nvSpPr>
          <p:cNvPr id="8" name="文字方塊 7">
            <a:extLst>
              <a:ext uri="{FF2B5EF4-FFF2-40B4-BE49-F238E27FC236}">
                <a16:creationId xmlns="" xmlns:a16="http://schemas.microsoft.com/office/drawing/2014/main"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8f-p. 103</a:t>
            </a:r>
            <a:endParaRPr lang="zh-TW" altLang="en-US" sz="1200" b="1" dirty="0">
              <a:solidFill>
                <a:schemeClr val="tx1">
                  <a:lumMod val="50000"/>
                  <a:lumOff val="50000"/>
                </a:schemeClr>
              </a:solidFill>
              <a:latin typeface="Calibri" panose="020F0502020204030204" pitchFamily="34" charset="0"/>
            </a:endParaRPr>
          </a:p>
        </p:txBody>
      </p:sp>
      <p:sp>
        <p:nvSpPr>
          <p:cNvPr id="19" name="矩形 18">
            <a:extLst>
              <a:ext uri="{FF2B5EF4-FFF2-40B4-BE49-F238E27FC236}">
                <a16:creationId xmlns="" xmlns:a16="http://schemas.microsoft.com/office/drawing/2014/main" id="{D1D3F396-A76A-41D7-9F59-25D387522DE3}"/>
              </a:ext>
            </a:extLst>
          </p:cNvPr>
          <p:cNvSpPr/>
          <p:nvPr/>
        </p:nvSpPr>
        <p:spPr>
          <a:xfrm>
            <a:off x="310552" y="924675"/>
            <a:ext cx="8483490"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9 	Vocabulary in context</a:t>
            </a:r>
            <a:endParaRPr lang="zh-TW" altLang="en-US" sz="2000" dirty="0">
              <a:solidFill>
                <a:srgbClr val="E60000"/>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 xmlns:a16="http://schemas.microsoft.com/office/drawing/2014/main" id="{3F97F011-453E-4446-A1BE-DCC2127720FC}"/>
              </a:ext>
            </a:extLst>
          </p:cNvPr>
          <p:cNvSpPr/>
          <p:nvPr/>
        </p:nvSpPr>
        <p:spPr>
          <a:xfrm>
            <a:off x="304794" y="1419443"/>
            <a:ext cx="8489133" cy="707886"/>
          </a:xfrm>
          <a:prstGeom prst="rect">
            <a:avLst/>
          </a:prstGeom>
        </p:spPr>
        <p:txBody>
          <a:bodyPr wrap="square">
            <a:spAutoFit/>
          </a:bodyPr>
          <a:lstStyle/>
          <a:p>
            <a:pPr marL="358775" indent="-358775"/>
            <a:r>
              <a:rPr lang="en-US" altLang="zh-TW" sz="2000" b="1" dirty="0">
                <a:solidFill>
                  <a:srgbClr val="E60000"/>
                </a:solidFill>
                <a:latin typeface="Calibri" panose="020F0502020204030204" pitchFamily="34" charset="0"/>
              </a:rPr>
              <a:t>a 	</a:t>
            </a:r>
            <a:r>
              <a:rPr lang="en-US" altLang="zh-TW" sz="2000" dirty="0">
                <a:latin typeface="Calibri" panose="020F0502020204030204" pitchFamily="34" charset="0"/>
              </a:rPr>
              <a:t>Watch the clips from the videos. Choose the correct meaning of the words and phrases.</a:t>
            </a:r>
          </a:p>
        </p:txBody>
      </p:sp>
      <p:sp>
        <p:nvSpPr>
          <p:cNvPr id="9" name="矩形 8">
            <a:extLst>
              <a:ext uri="{FF2B5EF4-FFF2-40B4-BE49-F238E27FC236}">
                <a16:creationId xmlns="" xmlns:a16="http://schemas.microsoft.com/office/drawing/2014/main" id="{ED95DAA3-A7CC-4E22-BB72-CA9F13785BD5}"/>
              </a:ext>
            </a:extLst>
          </p:cNvPr>
          <p:cNvSpPr/>
          <p:nvPr/>
        </p:nvSpPr>
        <p:spPr>
          <a:xfrm>
            <a:off x="314521" y="2252026"/>
            <a:ext cx="8489133" cy="707886"/>
          </a:xfrm>
          <a:prstGeom prst="rect">
            <a:avLst/>
          </a:prstGeom>
        </p:spPr>
        <p:txBody>
          <a:bodyPr wrap="square">
            <a:spAutoFit/>
          </a:bodyPr>
          <a:lstStyle/>
          <a:p>
            <a:pPr marL="358775" indent="-358775"/>
            <a:r>
              <a:rPr lang="en-US" altLang="zh-TW" sz="2000" b="1" dirty="0">
                <a:solidFill>
                  <a:srgbClr val="E60000"/>
                </a:solidFill>
                <a:latin typeface="Calibri" panose="020F0502020204030204" pitchFamily="34" charset="0"/>
              </a:rPr>
              <a:t>b 	</a:t>
            </a:r>
            <a:r>
              <a:rPr lang="en-US" altLang="zh-TW" sz="2000" dirty="0">
                <a:latin typeface="Calibri" panose="020F0502020204030204" pitchFamily="34" charset="0"/>
              </a:rPr>
              <a:t>Answer the questions in your own words. Then work in pairs and compare your answers.</a:t>
            </a:r>
          </a:p>
        </p:txBody>
      </p:sp>
      <p:sp>
        <p:nvSpPr>
          <p:cNvPr id="2" name="矩形 1">
            <a:extLst>
              <a:ext uri="{FF2B5EF4-FFF2-40B4-BE49-F238E27FC236}">
                <a16:creationId xmlns="" xmlns:a16="http://schemas.microsoft.com/office/drawing/2014/main" id="{8E916085-6F28-49AE-9149-332415ACEB41}"/>
              </a:ext>
            </a:extLst>
          </p:cNvPr>
          <p:cNvSpPr/>
          <p:nvPr/>
        </p:nvSpPr>
        <p:spPr>
          <a:xfrm>
            <a:off x="656792" y="3015114"/>
            <a:ext cx="8046533" cy="1785104"/>
          </a:xfrm>
          <a:prstGeom prst="rect">
            <a:avLst/>
          </a:prstGeom>
        </p:spPr>
        <p:txBody>
          <a:bodyPr wrap="square">
            <a:spAutoFit/>
          </a:bodyPr>
          <a:lstStyle/>
          <a:p>
            <a:pPr marL="360000" indent="-360000">
              <a:spcBef>
                <a:spcPts val="600"/>
              </a:spcBef>
            </a:pPr>
            <a:r>
              <a:rPr lang="en-US" altLang="zh-TW" sz="2000" dirty="0">
                <a:latin typeface="Calibri" panose="020F0502020204030204" pitchFamily="34" charset="0"/>
              </a:rPr>
              <a:t>1 	Does the power ever go out where you live? What do you do when that happens?</a:t>
            </a:r>
          </a:p>
          <a:p>
            <a:pPr marL="360000" indent="-360000">
              <a:spcBef>
                <a:spcPts val="600"/>
              </a:spcBef>
            </a:pPr>
            <a:r>
              <a:rPr lang="en-US" altLang="zh-TW" sz="2000" dirty="0">
                <a:latin typeface="Calibri" panose="020F0502020204030204" pitchFamily="34" charset="0"/>
              </a:rPr>
              <a:t>2 	Do you think it’s human nature to be curious? What else is human nature?</a:t>
            </a:r>
          </a:p>
          <a:p>
            <a:pPr marL="360000" indent="-360000">
              <a:spcBef>
                <a:spcPts val="600"/>
              </a:spcBef>
            </a:pPr>
            <a:r>
              <a:rPr lang="en-US" altLang="zh-TW" sz="2000" dirty="0">
                <a:latin typeface="Calibri" panose="020F0502020204030204" pitchFamily="34" charset="0"/>
              </a:rPr>
              <a:t>3 	What kind of thing do you think drives artists and business people?</a:t>
            </a:r>
            <a:endParaRPr lang="zh-TW" altLang="en-US" sz="2000" dirty="0">
              <a:latin typeface="Calibri" panose="020F0502020204030204" pitchFamily="34" charset="0"/>
            </a:endParaRPr>
          </a:p>
        </p:txBody>
      </p:sp>
      <p:pic>
        <p:nvPicPr>
          <p:cNvPr id="5122" name="Picture 2">
            <a:hlinkClick r:id="rId2" action="ppaction://hlinkfile"/>
          </p:cNvPr>
          <p:cNvPicPr>
            <a:picLocks noChangeAspect="1" noChangeArrowheads="1"/>
          </p:cNvPicPr>
          <p:nvPr/>
        </p:nvPicPr>
        <p:blipFill>
          <a:blip r:embed="rId3" cstate="print"/>
          <a:srcRect/>
          <a:stretch>
            <a:fillRect/>
          </a:stretch>
        </p:blipFill>
        <p:spPr bwMode="auto">
          <a:xfrm>
            <a:off x="2170890" y="1812588"/>
            <a:ext cx="930240" cy="244800"/>
          </a:xfrm>
          <a:prstGeom prst="rect">
            <a:avLst/>
          </a:prstGeom>
          <a:noFill/>
          <a:ln w="9525">
            <a:noFill/>
            <a:miter lim="800000"/>
            <a:headEnd/>
            <a:tailEnd/>
          </a:ln>
        </p:spPr>
      </p:pic>
      <p:sp>
        <p:nvSpPr>
          <p:cNvPr id="13" name="矩形 12">
            <a:extLst>
              <a:ext uri="{FF2B5EF4-FFF2-40B4-BE49-F238E27FC236}">
                <a16:creationId xmlns="" xmlns:a16="http://schemas.microsoft.com/office/drawing/2014/main" id="{5120BDE7-6E08-41D2-B8F9-73CB73316929}"/>
              </a:ext>
            </a:extLst>
          </p:cNvPr>
          <p:cNvSpPr/>
          <p:nvPr/>
        </p:nvSpPr>
        <p:spPr>
          <a:xfrm>
            <a:off x="762084" y="4855420"/>
            <a:ext cx="8338372" cy="1477328"/>
          </a:xfrm>
          <a:prstGeom prst="rect">
            <a:avLst/>
          </a:prstGeom>
        </p:spPr>
        <p:txBody>
          <a:bodyPr wrap="square">
            <a:spAutoFit/>
          </a:bodyPr>
          <a:lstStyle/>
          <a:p>
            <a:r>
              <a:rPr lang="en-US" altLang="zh-TW" b="1" dirty="0">
                <a:solidFill>
                  <a:srgbClr val="FF0066"/>
                </a:solidFill>
                <a:latin typeface="Segoe Print" panose="02000600000000000000" pitchFamily="2" charset="0"/>
              </a:rPr>
              <a:t>EXAMPLE ANSWERS</a:t>
            </a:r>
          </a:p>
          <a:p>
            <a:pPr marL="360363" indent="-360363"/>
            <a:r>
              <a:rPr lang="en-US" altLang="zh-TW" b="1" dirty="0">
                <a:solidFill>
                  <a:srgbClr val="FF0066"/>
                </a:solidFill>
                <a:latin typeface="Segoe Print" panose="02000600000000000000" pitchFamily="2" charset="0"/>
              </a:rPr>
              <a:t>1 	Students’ own ideas</a:t>
            </a:r>
          </a:p>
          <a:p>
            <a:pPr marL="360363" indent="-360363"/>
            <a:r>
              <a:rPr lang="en-US" altLang="zh-TW" b="1" dirty="0">
                <a:solidFill>
                  <a:srgbClr val="FF0066"/>
                </a:solidFill>
                <a:latin typeface="Segoe Print" panose="02000600000000000000" pitchFamily="2" charset="0"/>
              </a:rPr>
              <a:t>2 	It is human nature to fall in love, to have ambitions, to get angry.</a:t>
            </a:r>
          </a:p>
          <a:p>
            <a:pPr marL="360363" indent="-360363"/>
            <a:r>
              <a:rPr lang="en-US" altLang="zh-TW" b="1" dirty="0">
                <a:solidFill>
                  <a:srgbClr val="FF0066"/>
                </a:solidFill>
                <a:latin typeface="Segoe Print" panose="02000600000000000000" pitchFamily="2" charset="0"/>
              </a:rPr>
              <a:t>3 	Artists: desire to create something, to be famous. </a:t>
            </a:r>
          </a:p>
          <a:p>
            <a:pPr marL="360363" indent="-360363"/>
            <a:r>
              <a:rPr lang="en-US" altLang="zh-TW" b="1" dirty="0">
                <a:solidFill>
                  <a:srgbClr val="FF0066"/>
                </a:solidFill>
                <a:latin typeface="Segoe Print" panose="02000600000000000000" pitchFamily="2" charset="0"/>
              </a:rPr>
              <a:t>	Business people: desire to be rich, to lead people.</a:t>
            </a:r>
          </a:p>
        </p:txBody>
      </p:sp>
    </p:spTree>
    <p:extLst>
      <p:ext uri="{BB962C8B-B14F-4D97-AF65-F5344CB8AC3E}">
        <p14:creationId xmlns="" xmlns:p14="http://schemas.microsoft.com/office/powerpoint/2010/main" val="2285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3">
                                            <p:txEl>
                                              <p:pRg st="4" end="4"/>
                                            </p:txEl>
                                          </p:spTgt>
                                        </p:tgtEl>
                                        <p:attrNameLst>
                                          <p:attrName>style.visibility</p:attrName>
                                        </p:attrNameLst>
                                      </p:cBhvr>
                                      <p:to>
                                        <p:strVal val="visible"/>
                                      </p:to>
                                    </p:set>
                                    <p:animEffect transition="in" filter="wipe(left)">
                                      <p:cBhvr>
                                        <p:cTn id="26"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D05A976942914D8C47500309BAAB42" ma:contentTypeVersion="13" ma:contentTypeDescription="Create a new document." ma:contentTypeScope="" ma:versionID="76a869e2e2cb00439654ed8068af3190">
  <xsd:schema xmlns:xsd="http://www.w3.org/2001/XMLSchema" xmlns:xs="http://www.w3.org/2001/XMLSchema" xmlns:p="http://schemas.microsoft.com/office/2006/metadata/properties" xmlns:ns2="38402b1a-2a58-4779-8ffc-45f26778c642" xmlns:ns3="620fd902-6ce2-4798-8959-67067f749378" targetNamespace="http://schemas.microsoft.com/office/2006/metadata/properties" ma:root="true" ma:fieldsID="1b993a0b5119861cce5ab9b4e23ab3d6" ns2:_="" ns3:_="">
    <xsd:import namespace="38402b1a-2a58-4779-8ffc-45f26778c642"/>
    <xsd:import namespace="620fd902-6ce2-4798-8959-67067f74937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402b1a-2a58-4779-8ffc-45f26778c64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0fd902-6ce2-4798-8959-67067f74937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47F907-A412-47FD-A3F5-CD3CC298A179}">
  <ds:schemaRefs>
    <ds:schemaRef ds:uri="http://schemas.microsoft.com/sharepoint/v3/contenttype/forms"/>
  </ds:schemaRefs>
</ds:datastoreItem>
</file>

<file path=customXml/itemProps2.xml><?xml version="1.0" encoding="utf-8"?>
<ds:datastoreItem xmlns:ds="http://schemas.openxmlformats.org/officeDocument/2006/customXml" ds:itemID="{CD1AE5F3-30D7-4B0E-B9E3-B2A39DAB758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F04FE21-364F-4111-AFC6-CD314AF53E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402b1a-2a58-4779-8ffc-45f26778c642"/>
    <ds:schemaRef ds:uri="620fd902-6ce2-4798-8959-67067f749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2597</TotalTime>
  <Words>1126</Words>
  <Application>Microsoft Office PowerPoint</Application>
  <PresentationFormat>On-screen Show (4:3)</PresentationFormat>
  <Paragraphs>239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佈景主題</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Karen Liang</dc:creator>
  <cp:lastModifiedBy>user</cp:lastModifiedBy>
  <cp:revision>206</cp:revision>
  <dcterms:created xsi:type="dcterms:W3CDTF">2018-12-06T16:59:09Z</dcterms:created>
  <dcterms:modified xsi:type="dcterms:W3CDTF">2021-07-09T14:54:13Z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0x01010066D05A976942914D8C47500309BAAB42</vt:lpwstr>
  </property>
</Properties>
</file>