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58"/>
  </p:notesMasterIdLst>
  <p:handoutMasterIdLst>
    <p:handoutMasterId r:id="rId59"/>
  </p:handoutMasterIdLst>
  <p:sldIdLst>
    <p:sldId id="256" r:id="rId2"/>
    <p:sldId id="257" r:id="rId3"/>
    <p:sldId id="312" r:id="rId4"/>
    <p:sldId id="258" r:id="rId5"/>
    <p:sldId id="259" r:id="rId6"/>
    <p:sldId id="260" r:id="rId7"/>
    <p:sldId id="261" r:id="rId8"/>
    <p:sldId id="262" r:id="rId9"/>
    <p:sldId id="291" r:id="rId10"/>
    <p:sldId id="292" r:id="rId11"/>
    <p:sldId id="263" r:id="rId12"/>
    <p:sldId id="293" r:id="rId13"/>
    <p:sldId id="264" r:id="rId14"/>
    <p:sldId id="294" r:id="rId15"/>
    <p:sldId id="295" r:id="rId16"/>
    <p:sldId id="296" r:id="rId17"/>
    <p:sldId id="297" r:id="rId18"/>
    <p:sldId id="298" r:id="rId19"/>
    <p:sldId id="266" r:id="rId20"/>
    <p:sldId id="26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270" r:id="rId57"/>
  </p:sldIdLst>
  <p:sldSz cx="9144000" cy="5143500" type="screen16x9"/>
  <p:notesSz cx="6858000" cy="9144000"/>
  <p:embeddedFontLst>
    <p:embeddedFont>
      <p:font typeface="Albert Sans" panose="020B060402020202020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Cambria Math" panose="02040503050406030204" pitchFamily="18" charset="0"/>
      <p:regular r:id="rId68"/>
    </p:embeddedFont>
    <p:embeddedFont>
      <p:font typeface="Nunito Light" pitchFamily="2" charset="0"/>
      <p:regular r:id="rId69"/>
      <p:italic r:id="rId70"/>
    </p:embeddedFont>
    <p:embeddedFont>
      <p:font typeface="Red Hat Display Black" panose="020B0604020202020204" charset="0"/>
      <p:bold r:id="rId71"/>
      <p:boldItalic r:id="rId72"/>
    </p:embeddedFont>
    <p:embeddedFont>
      <p:font typeface="Red Hat Display ExtraBold" panose="020B0604020202020204" charset="0"/>
      <p:bold r:id="rId73"/>
      <p:boldItalic r:id="rId74"/>
    </p:embeddedFont>
    <p:embeddedFont>
      <p:font typeface="Tahoma" panose="020B0604030504040204" pitchFamily="34" charset="0"/>
      <p:regular r:id="rId75"/>
      <p:bold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4BB79C25-8FC9-4365-8A82-A0E734044221}">
          <p14:sldIdLst>
            <p14:sldId id="256"/>
            <p14:sldId id="257"/>
            <p14:sldId id="312"/>
            <p14:sldId id="258"/>
            <p14:sldId id="259"/>
            <p14:sldId id="260"/>
            <p14:sldId id="261"/>
            <p14:sldId id="262"/>
            <p14:sldId id="291"/>
            <p14:sldId id="292"/>
            <p14:sldId id="263"/>
            <p14:sldId id="293"/>
            <p14:sldId id="264"/>
            <p14:sldId id="294"/>
            <p14:sldId id="295"/>
            <p14:sldId id="296"/>
            <p14:sldId id="297"/>
            <p14:sldId id="298"/>
            <p14:sldId id="266"/>
            <p14:sldId id="26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270"/>
          </p14:sldIdLst>
        </p14:section>
      </p14:sectionLst>
    </p:ext>
    <p:ext uri="{EFAFB233-063F-42B5-8137-9DF3F51BA10A}">
      <p15:sldGuideLst xmlns:p15="http://schemas.microsoft.com/office/powerpoint/2012/main">
        <p15:guide id="1" orient="horz" pos="875">
          <p15:clr>
            <a:srgbClr val="747775"/>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932E87-8718-45B3-842C-4F25A40E8C03}">
  <a:tblStyle styleId="{DD932E87-8718-45B3-842C-4F25A40E8C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3969" autoAdjust="0"/>
  </p:normalViewPr>
  <p:slideViewPr>
    <p:cSldViewPr snapToGrid="0">
      <p:cViewPr varScale="1">
        <p:scale>
          <a:sx n="85" d="100"/>
          <a:sy n="85" d="100"/>
        </p:scale>
        <p:origin x="1260" y="-540"/>
      </p:cViewPr>
      <p:guideLst>
        <p:guide orient="horz" pos="875"/>
        <p:guide pos="2880"/>
      </p:guideLst>
    </p:cSldViewPr>
  </p:slideViewPr>
  <p:notesTextViewPr>
    <p:cViewPr>
      <p:scale>
        <a:sx n="1" d="1"/>
        <a:sy n="1" d="1"/>
      </p:scale>
      <p:origin x="0" y="0"/>
    </p:cViewPr>
  </p:notesTextViewPr>
  <p:sorterViewPr>
    <p:cViewPr>
      <p:scale>
        <a:sx n="100" d="100"/>
        <a:sy n="100" d="100"/>
      </p:scale>
      <p:origin x="0" y="-7518"/>
    </p:cViewPr>
  </p:sorterViewPr>
  <p:notesViewPr>
    <p:cSldViewPr snapToGrid="0" showGuides="1">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88C3FC-51B3-BAC5-6666-8124891116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5762548D-C37A-297C-4A87-95FC376E44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vi-VN"/>
          </a:p>
        </p:txBody>
      </p:sp>
      <p:sp>
        <p:nvSpPr>
          <p:cNvPr id="4" name="Footer Placeholder 3">
            <a:extLst>
              <a:ext uri="{FF2B5EF4-FFF2-40B4-BE49-F238E27FC236}">
                <a16:creationId xmlns:a16="http://schemas.microsoft.com/office/drawing/2014/main" id="{C45C929C-C85A-7E92-D9CD-919EE32977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F31618C4-D87B-CA82-7A67-DA1485BE0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3615B2-A490-41ED-BADE-0ECBCECBB94A}" type="slidenum">
              <a:rPr lang="vi-VN" smtClean="0"/>
              <a:t>‹#›</a:t>
            </a:fld>
            <a:endParaRPr lang="vi-VN"/>
          </a:p>
        </p:txBody>
      </p:sp>
    </p:spTree>
    <p:extLst>
      <p:ext uri="{BB962C8B-B14F-4D97-AF65-F5344CB8AC3E}">
        <p14:creationId xmlns:p14="http://schemas.microsoft.com/office/powerpoint/2010/main" val="26140036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2" name="Footer Placeholder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0259877fa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0259877fa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19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02fe0b148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02fe0b148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02fe0b148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02fe0b148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356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98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39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02fe0b148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02fe0b148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66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52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158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02fe0b148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02fe0b148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524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732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2819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303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702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20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594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53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965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227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275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819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478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02fe0b148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02fe0b148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66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333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320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41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616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32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9491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443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401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435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848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582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946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408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8806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98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1446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9985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075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8252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2409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02fe0b148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02fe0b148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4384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0259877f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0259877f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0259877fa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0259877fa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02fe0b14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02fe0b14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02fe0b148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02fe0b14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040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pic>
        <p:nvPicPr>
          <p:cNvPr id="10" name="Google Shape;10;p2"/>
          <p:cNvPicPr preferRelativeResize="0"/>
          <p:nvPr/>
        </p:nvPicPr>
        <p:blipFill>
          <a:blip r:embed="rId2">
            <a:alphaModFix amt="50000"/>
          </a:blip>
          <a:stretch>
            <a:fillRect/>
          </a:stretch>
        </p:blipFill>
        <p:spPr>
          <a:xfrm rot="-900000">
            <a:off x="8129339" y="4417575"/>
            <a:ext cx="1052588" cy="1028887"/>
          </a:xfrm>
          <a:prstGeom prst="rect">
            <a:avLst/>
          </a:prstGeom>
          <a:noFill/>
          <a:ln>
            <a:noFill/>
          </a:ln>
        </p:spPr>
      </p:pic>
      <p:pic>
        <p:nvPicPr>
          <p:cNvPr id="11" name="Google Shape;11;p2"/>
          <p:cNvPicPr preferRelativeResize="0"/>
          <p:nvPr/>
        </p:nvPicPr>
        <p:blipFill>
          <a:blip r:embed="rId3">
            <a:alphaModFix amt="50000"/>
          </a:blip>
          <a:stretch>
            <a:fillRect/>
          </a:stretch>
        </p:blipFill>
        <p:spPr>
          <a:xfrm rot="5400000">
            <a:off x="88152" y="4371364"/>
            <a:ext cx="1052587" cy="1028886"/>
          </a:xfrm>
          <a:prstGeom prst="rect">
            <a:avLst/>
          </a:prstGeom>
          <a:noFill/>
          <a:ln>
            <a:noFill/>
          </a:ln>
        </p:spPr>
      </p:pic>
      <p:pic>
        <p:nvPicPr>
          <p:cNvPr id="12" name="Google Shape;12;p2"/>
          <p:cNvPicPr preferRelativeResize="0"/>
          <p:nvPr/>
        </p:nvPicPr>
        <p:blipFill>
          <a:blip r:embed="rId4">
            <a:alphaModFix/>
          </a:blip>
          <a:stretch>
            <a:fillRect/>
          </a:stretch>
        </p:blipFill>
        <p:spPr>
          <a:xfrm rot="4540468">
            <a:off x="-1054388" y="-908916"/>
            <a:ext cx="1920377" cy="1779881"/>
          </a:xfrm>
          <a:prstGeom prst="rect">
            <a:avLst/>
          </a:prstGeom>
          <a:noFill/>
          <a:ln>
            <a:noFill/>
          </a:ln>
        </p:spPr>
      </p:pic>
      <p:pic>
        <p:nvPicPr>
          <p:cNvPr id="13" name="Google Shape;13;p2"/>
          <p:cNvPicPr preferRelativeResize="0"/>
          <p:nvPr/>
        </p:nvPicPr>
        <p:blipFill>
          <a:blip r:embed="rId5">
            <a:alphaModFix amt="50000"/>
          </a:blip>
          <a:stretch>
            <a:fillRect/>
          </a:stretch>
        </p:blipFill>
        <p:spPr>
          <a:xfrm rot="-3599994">
            <a:off x="2979751" y="-195642"/>
            <a:ext cx="1052587" cy="1028887"/>
          </a:xfrm>
          <a:prstGeom prst="rect">
            <a:avLst/>
          </a:prstGeom>
          <a:noFill/>
          <a:ln>
            <a:noFill/>
          </a:ln>
        </p:spPr>
      </p:pic>
      <p:sp>
        <p:nvSpPr>
          <p:cNvPr id="3" name="Title 2"/>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1500600" y="1694200"/>
            <a:ext cx="69234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0" name="Google Shape;80;p13"/>
          <p:cNvSpPr txBox="1">
            <a:spLocks noGrp="1"/>
          </p:cNvSpPr>
          <p:nvPr>
            <p:ph type="title" idx="3"/>
          </p:nvPr>
        </p:nvSpPr>
        <p:spPr>
          <a:xfrm>
            <a:off x="1500600" y="2752488"/>
            <a:ext cx="69234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 name="Google Shape;81;p13"/>
          <p:cNvSpPr txBox="1">
            <a:spLocks noGrp="1"/>
          </p:cNvSpPr>
          <p:nvPr>
            <p:ph type="title" idx="4"/>
          </p:nvPr>
        </p:nvSpPr>
        <p:spPr>
          <a:xfrm>
            <a:off x="1500600" y="3810775"/>
            <a:ext cx="69234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 name="Google Shape;82;p13"/>
          <p:cNvSpPr txBox="1">
            <a:spLocks noGrp="1"/>
          </p:cNvSpPr>
          <p:nvPr>
            <p:ph type="title" idx="5" hasCustomPrompt="1"/>
          </p:nvPr>
        </p:nvSpPr>
        <p:spPr>
          <a:xfrm>
            <a:off x="720000" y="1694200"/>
            <a:ext cx="734700" cy="576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latin typeface="Red Hat Display Black"/>
                <a:ea typeface="Red Hat Display Black"/>
                <a:cs typeface="Red Hat Display Black"/>
                <a:sym typeface="Red Hat Display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6" hasCustomPrompt="1"/>
          </p:nvPr>
        </p:nvSpPr>
        <p:spPr>
          <a:xfrm>
            <a:off x="720000" y="275349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latin typeface="Red Hat Display Black"/>
                <a:ea typeface="Red Hat Display Black"/>
                <a:cs typeface="Red Hat Display Black"/>
                <a:sym typeface="Red Hat Display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7" hasCustomPrompt="1"/>
          </p:nvPr>
        </p:nvSpPr>
        <p:spPr>
          <a:xfrm>
            <a:off x="720000" y="3809494"/>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latin typeface="Red Hat Display Black"/>
                <a:ea typeface="Red Hat Display Black"/>
                <a:cs typeface="Red Hat Display Black"/>
                <a:sym typeface="Red Hat Display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85" name="Google Shape;85;p13"/>
          <p:cNvPicPr preferRelativeResize="0"/>
          <p:nvPr/>
        </p:nvPicPr>
        <p:blipFill>
          <a:blip r:embed="rId2">
            <a:alphaModFix amt="50000"/>
          </a:blip>
          <a:stretch>
            <a:fillRect/>
          </a:stretch>
        </p:blipFill>
        <p:spPr>
          <a:xfrm rot="-900000">
            <a:off x="-573886" y="-286275"/>
            <a:ext cx="1052588" cy="1028887"/>
          </a:xfrm>
          <a:prstGeom prst="rect">
            <a:avLst/>
          </a:prstGeom>
          <a:noFill/>
          <a:ln>
            <a:noFill/>
          </a:ln>
        </p:spPr>
      </p:pic>
      <p:pic>
        <p:nvPicPr>
          <p:cNvPr id="86" name="Google Shape;86;p13"/>
          <p:cNvPicPr preferRelativeResize="0"/>
          <p:nvPr/>
        </p:nvPicPr>
        <p:blipFill>
          <a:blip r:embed="rId3">
            <a:alphaModFix amt="50000"/>
          </a:blip>
          <a:stretch>
            <a:fillRect/>
          </a:stretch>
        </p:blipFill>
        <p:spPr>
          <a:xfrm rot="5400000">
            <a:off x="-488948" y="4487089"/>
            <a:ext cx="1052587" cy="1028886"/>
          </a:xfrm>
          <a:prstGeom prst="rect">
            <a:avLst/>
          </a:prstGeom>
          <a:noFill/>
          <a:ln>
            <a:noFill/>
          </a:ln>
        </p:spPr>
      </p:pic>
      <p:pic>
        <p:nvPicPr>
          <p:cNvPr id="87" name="Google Shape;87;p13"/>
          <p:cNvPicPr preferRelativeResize="0"/>
          <p:nvPr/>
        </p:nvPicPr>
        <p:blipFill>
          <a:blip r:embed="rId4">
            <a:alphaModFix amt="50000"/>
          </a:blip>
          <a:stretch>
            <a:fillRect/>
          </a:stretch>
        </p:blipFill>
        <p:spPr>
          <a:xfrm rot="-3599994">
            <a:off x="8409001" y="643583"/>
            <a:ext cx="1052587" cy="1028887"/>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2184600" y="1886150"/>
            <a:ext cx="6246000" cy="1614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14"/>
          <p:cNvSpPr txBox="1">
            <a:spLocks noGrp="1"/>
          </p:cNvSpPr>
          <p:nvPr>
            <p:ph type="title" idx="2" hasCustomPrompt="1"/>
          </p:nvPr>
        </p:nvSpPr>
        <p:spPr>
          <a:xfrm>
            <a:off x="7024600" y="783239"/>
            <a:ext cx="14061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7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91" name="Google Shape;91;p14"/>
          <p:cNvPicPr preferRelativeResize="0"/>
          <p:nvPr/>
        </p:nvPicPr>
        <p:blipFill>
          <a:blip r:embed="rId2">
            <a:alphaModFix/>
          </a:blip>
          <a:stretch>
            <a:fillRect/>
          </a:stretch>
        </p:blipFill>
        <p:spPr>
          <a:xfrm rot="-499740">
            <a:off x="-650790" y="4413787"/>
            <a:ext cx="1470205" cy="1362626"/>
          </a:xfrm>
          <a:prstGeom prst="rect">
            <a:avLst/>
          </a:prstGeom>
          <a:noFill/>
          <a:ln>
            <a:noFill/>
          </a:ln>
        </p:spPr>
      </p:pic>
      <p:pic>
        <p:nvPicPr>
          <p:cNvPr id="92" name="Google Shape;92;p14"/>
          <p:cNvPicPr preferRelativeResize="0"/>
          <p:nvPr/>
        </p:nvPicPr>
        <p:blipFill>
          <a:blip r:embed="rId3">
            <a:alphaModFix amt="50000"/>
          </a:blip>
          <a:stretch>
            <a:fillRect/>
          </a:stretch>
        </p:blipFill>
        <p:spPr>
          <a:xfrm rot="-900000">
            <a:off x="8288714" y="4580650"/>
            <a:ext cx="1052588" cy="1028887"/>
          </a:xfrm>
          <a:prstGeom prst="rect">
            <a:avLst/>
          </a:prstGeom>
          <a:noFill/>
          <a:ln>
            <a:noFill/>
          </a:ln>
        </p:spPr>
      </p:pic>
      <p:sp>
        <p:nvSpPr>
          <p:cNvPr id="93" name="Google Shape;93;p14"/>
          <p:cNvSpPr/>
          <p:nvPr/>
        </p:nvSpPr>
        <p:spPr>
          <a:xfrm rot="-9900086">
            <a:off x="8325289" y="-717728"/>
            <a:ext cx="1652057" cy="1623335"/>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 name="Google Shape;94;p14"/>
          <p:cNvPicPr preferRelativeResize="0"/>
          <p:nvPr/>
        </p:nvPicPr>
        <p:blipFill>
          <a:blip r:embed="rId4">
            <a:alphaModFix amt="50000"/>
          </a:blip>
          <a:stretch>
            <a:fillRect/>
          </a:stretch>
        </p:blipFill>
        <p:spPr>
          <a:xfrm rot="-3650087">
            <a:off x="-43799" y="829321"/>
            <a:ext cx="1052586" cy="1028887"/>
          </a:xfrm>
          <a:prstGeom prst="rect">
            <a:avLst/>
          </a:prstGeom>
          <a:noFill/>
          <a:ln>
            <a:noFill/>
          </a:ln>
        </p:spPr>
      </p:pic>
      <p:sp>
        <p:nvSpPr>
          <p:cNvPr id="95" name="Google Shape;95;p14"/>
          <p:cNvSpPr txBox="1">
            <a:spLocks noGrp="1"/>
          </p:cNvSpPr>
          <p:nvPr>
            <p:ph type="subTitle" idx="1"/>
          </p:nvPr>
        </p:nvSpPr>
        <p:spPr>
          <a:xfrm>
            <a:off x="3382675" y="3726900"/>
            <a:ext cx="5028600" cy="416700"/>
          </a:xfrm>
          <a:prstGeom prst="rect">
            <a:avLst/>
          </a:prstGeom>
          <a:solidFill>
            <a:srgbClr val="5264F7">
              <a:alpha val="15629"/>
            </a:srgbClr>
          </a:solidFill>
        </p:spPr>
        <p:txBody>
          <a:bodyPr spcFirstLastPara="1" wrap="square" lIns="91425" tIns="91425" rIns="91425" bIns="91425" anchor="t" anchorCtr="0">
            <a:noAutofit/>
          </a:bodyPr>
          <a:lstStyle>
            <a:lvl1pPr lvl="0" algn="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028700" y="2040082"/>
            <a:ext cx="6487500" cy="1333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15"/>
          <p:cNvSpPr txBox="1">
            <a:spLocks noGrp="1"/>
          </p:cNvSpPr>
          <p:nvPr>
            <p:ph type="title" idx="2" hasCustomPrompt="1"/>
          </p:nvPr>
        </p:nvSpPr>
        <p:spPr>
          <a:xfrm>
            <a:off x="1028700" y="828400"/>
            <a:ext cx="14061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99" name="Google Shape;99;p15"/>
          <p:cNvPicPr preferRelativeResize="0"/>
          <p:nvPr/>
        </p:nvPicPr>
        <p:blipFill>
          <a:blip r:embed="rId2">
            <a:alphaModFix/>
          </a:blip>
          <a:stretch>
            <a:fillRect/>
          </a:stretch>
        </p:blipFill>
        <p:spPr>
          <a:xfrm rot="-499740">
            <a:off x="-650790" y="4413787"/>
            <a:ext cx="1470205" cy="1362626"/>
          </a:xfrm>
          <a:prstGeom prst="rect">
            <a:avLst/>
          </a:prstGeom>
          <a:noFill/>
          <a:ln>
            <a:noFill/>
          </a:ln>
        </p:spPr>
      </p:pic>
      <p:pic>
        <p:nvPicPr>
          <p:cNvPr id="100" name="Google Shape;100;p15"/>
          <p:cNvPicPr preferRelativeResize="0"/>
          <p:nvPr/>
        </p:nvPicPr>
        <p:blipFill>
          <a:blip r:embed="rId3">
            <a:alphaModFix amt="50000"/>
          </a:blip>
          <a:stretch>
            <a:fillRect/>
          </a:stretch>
        </p:blipFill>
        <p:spPr>
          <a:xfrm rot="-900000">
            <a:off x="5244939" y="4811625"/>
            <a:ext cx="1052588" cy="1028887"/>
          </a:xfrm>
          <a:prstGeom prst="rect">
            <a:avLst/>
          </a:prstGeom>
          <a:noFill/>
          <a:ln>
            <a:noFill/>
          </a:ln>
        </p:spPr>
      </p:pic>
      <p:pic>
        <p:nvPicPr>
          <p:cNvPr id="101" name="Google Shape;101;p15"/>
          <p:cNvPicPr preferRelativeResize="0"/>
          <p:nvPr/>
        </p:nvPicPr>
        <p:blipFill>
          <a:blip r:embed="rId4">
            <a:alphaModFix amt="50000"/>
          </a:blip>
          <a:stretch>
            <a:fillRect/>
          </a:stretch>
        </p:blipFill>
        <p:spPr>
          <a:xfrm rot="-3650087">
            <a:off x="-441986" y="396371"/>
            <a:ext cx="1052586" cy="1028887"/>
          </a:xfrm>
          <a:prstGeom prst="rect">
            <a:avLst/>
          </a:prstGeom>
          <a:noFill/>
          <a:ln>
            <a:noFill/>
          </a:ln>
        </p:spPr>
      </p:pic>
      <p:sp>
        <p:nvSpPr>
          <p:cNvPr id="102" name="Google Shape;102;p15"/>
          <p:cNvSpPr/>
          <p:nvPr/>
        </p:nvSpPr>
        <p:spPr>
          <a:xfrm rot="10800000">
            <a:off x="2822947" y="-1096147"/>
            <a:ext cx="3273352" cy="1816854"/>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799980">
            <a:off x="7763371" y="3828113"/>
            <a:ext cx="1652104" cy="1623382"/>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0000" y="441650"/>
            <a:ext cx="77109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6"/>
          <p:cNvSpPr txBox="1">
            <a:spLocks noGrp="1"/>
          </p:cNvSpPr>
          <p:nvPr>
            <p:ph type="subTitle" idx="1"/>
          </p:nvPr>
        </p:nvSpPr>
        <p:spPr>
          <a:xfrm>
            <a:off x="720000" y="1729725"/>
            <a:ext cx="5066400" cy="216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100"/>
              <a:buFont typeface="Noto Sans Symbols"/>
              <a:buChar char="▲"/>
              <a:defRPr sz="1600"/>
            </a:lvl1pPr>
            <a:lvl2pPr lvl="1" algn="ctr" rtl="0">
              <a:lnSpc>
                <a:spcPct val="100000"/>
              </a:lnSpc>
              <a:spcBef>
                <a:spcPts val="0"/>
              </a:spcBef>
              <a:spcAft>
                <a:spcPts val="0"/>
              </a:spcAft>
              <a:buClr>
                <a:srgbClr val="000000"/>
              </a:buClr>
              <a:buSzPts val="1100"/>
              <a:buFont typeface="Courier New"/>
              <a:buChar char="o"/>
              <a:defRPr/>
            </a:lvl2pPr>
            <a:lvl3pPr lvl="2" algn="ctr" rtl="0">
              <a:lnSpc>
                <a:spcPct val="100000"/>
              </a:lnSpc>
              <a:spcBef>
                <a:spcPts val="1600"/>
              </a:spcBef>
              <a:spcAft>
                <a:spcPts val="0"/>
              </a:spcAft>
              <a:buClr>
                <a:srgbClr val="000000"/>
              </a:buClr>
              <a:buSzPts val="1100"/>
              <a:buFont typeface="Noto Sans Symbols"/>
              <a:buChar char="▪"/>
              <a:defRPr/>
            </a:lvl3pPr>
            <a:lvl4pPr lvl="3" algn="ctr" rtl="0">
              <a:lnSpc>
                <a:spcPct val="100000"/>
              </a:lnSpc>
              <a:spcBef>
                <a:spcPts val="1600"/>
              </a:spcBef>
              <a:spcAft>
                <a:spcPts val="0"/>
              </a:spcAft>
              <a:buClr>
                <a:srgbClr val="000000"/>
              </a:buClr>
              <a:buSzPts val="1100"/>
              <a:buFont typeface="Noto Sans Symbols"/>
              <a:buChar char="●"/>
              <a:defRPr/>
            </a:lvl4pPr>
            <a:lvl5pPr lvl="4" algn="ctr" rtl="0">
              <a:lnSpc>
                <a:spcPct val="100000"/>
              </a:lnSpc>
              <a:spcBef>
                <a:spcPts val="1600"/>
              </a:spcBef>
              <a:spcAft>
                <a:spcPts val="0"/>
              </a:spcAft>
              <a:buClr>
                <a:srgbClr val="000000"/>
              </a:buClr>
              <a:buSzPts val="1100"/>
              <a:buFont typeface="Courier New"/>
              <a:buChar char="o"/>
              <a:defRPr/>
            </a:lvl5pPr>
            <a:lvl6pPr lvl="5" algn="ctr" rtl="0">
              <a:lnSpc>
                <a:spcPct val="100000"/>
              </a:lnSpc>
              <a:spcBef>
                <a:spcPts val="1600"/>
              </a:spcBef>
              <a:spcAft>
                <a:spcPts val="0"/>
              </a:spcAft>
              <a:buClr>
                <a:srgbClr val="000000"/>
              </a:buClr>
              <a:buSzPts val="1100"/>
              <a:buFont typeface="Noto Sans Symbols"/>
              <a:buChar char="▪"/>
              <a:defRPr/>
            </a:lvl6pPr>
            <a:lvl7pPr lvl="6" algn="ctr" rtl="0">
              <a:lnSpc>
                <a:spcPct val="100000"/>
              </a:lnSpc>
              <a:spcBef>
                <a:spcPts val="1600"/>
              </a:spcBef>
              <a:spcAft>
                <a:spcPts val="0"/>
              </a:spcAft>
              <a:buClr>
                <a:srgbClr val="000000"/>
              </a:buClr>
              <a:buSzPts val="1100"/>
              <a:buFont typeface="Noto Sans Symbols"/>
              <a:buChar char="●"/>
              <a:defRPr/>
            </a:lvl7pPr>
            <a:lvl8pPr lvl="7" algn="ctr" rtl="0">
              <a:lnSpc>
                <a:spcPct val="100000"/>
              </a:lnSpc>
              <a:spcBef>
                <a:spcPts val="1600"/>
              </a:spcBef>
              <a:spcAft>
                <a:spcPts val="0"/>
              </a:spcAft>
              <a:buClr>
                <a:srgbClr val="000000"/>
              </a:buClr>
              <a:buSzPts val="1100"/>
              <a:buFont typeface="Courier New"/>
              <a:buChar char="o"/>
              <a:defRPr/>
            </a:lvl8pPr>
            <a:lvl9pPr lvl="8" algn="ctr" rtl="0">
              <a:lnSpc>
                <a:spcPct val="100000"/>
              </a:lnSpc>
              <a:spcBef>
                <a:spcPts val="1600"/>
              </a:spcBef>
              <a:spcAft>
                <a:spcPts val="1600"/>
              </a:spcAft>
              <a:buClr>
                <a:srgbClr val="000000"/>
              </a:buClr>
              <a:buSzPts val="1100"/>
              <a:buFont typeface="Noto Sans Symbols"/>
              <a:buChar char="▪"/>
              <a:defRPr/>
            </a:lvl9pPr>
          </a:lstStyle>
          <a:p>
            <a:endParaRPr/>
          </a:p>
        </p:txBody>
      </p:sp>
      <p:pic>
        <p:nvPicPr>
          <p:cNvPr id="107" name="Google Shape;107;p16"/>
          <p:cNvPicPr preferRelativeResize="0"/>
          <p:nvPr/>
        </p:nvPicPr>
        <p:blipFill>
          <a:blip r:embed="rId2">
            <a:alphaModFix amt="50000"/>
          </a:blip>
          <a:stretch>
            <a:fillRect/>
          </a:stretch>
        </p:blipFill>
        <p:spPr>
          <a:xfrm rot="-5399991">
            <a:off x="-188674" y="-140479"/>
            <a:ext cx="1052587" cy="1028886"/>
          </a:xfrm>
          <a:prstGeom prst="rect">
            <a:avLst/>
          </a:prstGeom>
          <a:noFill/>
          <a:ln>
            <a:noFill/>
          </a:ln>
        </p:spPr>
      </p:pic>
      <p:pic>
        <p:nvPicPr>
          <p:cNvPr id="108" name="Google Shape;108;p16"/>
          <p:cNvPicPr preferRelativeResize="0"/>
          <p:nvPr/>
        </p:nvPicPr>
        <p:blipFill>
          <a:blip r:embed="rId3">
            <a:alphaModFix/>
          </a:blip>
          <a:stretch>
            <a:fillRect/>
          </a:stretch>
        </p:blipFill>
        <p:spPr>
          <a:xfrm rot="-4101438">
            <a:off x="-832889" y="4298824"/>
            <a:ext cx="2101306" cy="2054020"/>
          </a:xfrm>
          <a:prstGeom prst="rect">
            <a:avLst/>
          </a:prstGeom>
          <a:noFill/>
          <a:ln>
            <a:noFill/>
          </a:ln>
        </p:spPr>
      </p:pic>
      <p:sp>
        <p:nvSpPr>
          <p:cNvPr id="109" name="Google Shape;109;p16"/>
          <p:cNvSpPr/>
          <p:nvPr/>
        </p:nvSpPr>
        <p:spPr>
          <a:xfrm rot="-3116689">
            <a:off x="7078601" y="3528276"/>
            <a:ext cx="3273311" cy="1816832"/>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16"/>
          <p:cNvPicPr preferRelativeResize="0"/>
          <p:nvPr/>
        </p:nvPicPr>
        <p:blipFill>
          <a:blip r:embed="rId4">
            <a:alphaModFix/>
          </a:blip>
          <a:stretch>
            <a:fillRect/>
          </a:stretch>
        </p:blipFill>
        <p:spPr>
          <a:xfrm rot="5399990">
            <a:off x="7796036" y="-827935"/>
            <a:ext cx="1901578" cy="1762445"/>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0000" y="903825"/>
            <a:ext cx="5098800" cy="687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17"/>
          <p:cNvSpPr txBox="1">
            <a:spLocks noGrp="1"/>
          </p:cNvSpPr>
          <p:nvPr>
            <p:ph type="subTitle" idx="1"/>
          </p:nvPr>
        </p:nvSpPr>
        <p:spPr>
          <a:xfrm>
            <a:off x="720000" y="1755975"/>
            <a:ext cx="5623800" cy="2487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100"/>
              <a:buFont typeface="Noto Sans Symbols"/>
              <a:buChar char="▲"/>
              <a:defRPr sz="1600"/>
            </a:lvl1pPr>
            <a:lvl2pPr lvl="1" algn="ctr" rtl="0">
              <a:lnSpc>
                <a:spcPct val="100000"/>
              </a:lnSpc>
              <a:spcBef>
                <a:spcPts val="0"/>
              </a:spcBef>
              <a:spcAft>
                <a:spcPts val="0"/>
              </a:spcAft>
              <a:buClr>
                <a:srgbClr val="000000"/>
              </a:buClr>
              <a:buSzPts val="1100"/>
              <a:buFont typeface="Courier New"/>
              <a:buChar char="o"/>
              <a:defRPr/>
            </a:lvl2pPr>
            <a:lvl3pPr lvl="2" algn="ctr" rtl="0">
              <a:lnSpc>
                <a:spcPct val="100000"/>
              </a:lnSpc>
              <a:spcBef>
                <a:spcPts val="1600"/>
              </a:spcBef>
              <a:spcAft>
                <a:spcPts val="0"/>
              </a:spcAft>
              <a:buClr>
                <a:srgbClr val="000000"/>
              </a:buClr>
              <a:buSzPts val="1100"/>
              <a:buFont typeface="Noto Sans Symbols"/>
              <a:buChar char="▪"/>
              <a:defRPr/>
            </a:lvl3pPr>
            <a:lvl4pPr lvl="3" algn="ctr" rtl="0">
              <a:lnSpc>
                <a:spcPct val="100000"/>
              </a:lnSpc>
              <a:spcBef>
                <a:spcPts val="1600"/>
              </a:spcBef>
              <a:spcAft>
                <a:spcPts val="0"/>
              </a:spcAft>
              <a:buClr>
                <a:srgbClr val="000000"/>
              </a:buClr>
              <a:buSzPts val="1100"/>
              <a:buFont typeface="Noto Sans Symbols"/>
              <a:buChar char="●"/>
              <a:defRPr/>
            </a:lvl4pPr>
            <a:lvl5pPr lvl="4" algn="ctr" rtl="0">
              <a:lnSpc>
                <a:spcPct val="100000"/>
              </a:lnSpc>
              <a:spcBef>
                <a:spcPts val="1600"/>
              </a:spcBef>
              <a:spcAft>
                <a:spcPts val="0"/>
              </a:spcAft>
              <a:buClr>
                <a:srgbClr val="000000"/>
              </a:buClr>
              <a:buSzPts val="1100"/>
              <a:buFont typeface="Courier New"/>
              <a:buChar char="o"/>
              <a:defRPr/>
            </a:lvl5pPr>
            <a:lvl6pPr lvl="5" algn="ctr" rtl="0">
              <a:lnSpc>
                <a:spcPct val="100000"/>
              </a:lnSpc>
              <a:spcBef>
                <a:spcPts val="1600"/>
              </a:spcBef>
              <a:spcAft>
                <a:spcPts val="0"/>
              </a:spcAft>
              <a:buClr>
                <a:srgbClr val="000000"/>
              </a:buClr>
              <a:buSzPts val="1100"/>
              <a:buFont typeface="Noto Sans Symbols"/>
              <a:buChar char="▪"/>
              <a:defRPr/>
            </a:lvl6pPr>
            <a:lvl7pPr lvl="6" algn="ctr" rtl="0">
              <a:lnSpc>
                <a:spcPct val="100000"/>
              </a:lnSpc>
              <a:spcBef>
                <a:spcPts val="1600"/>
              </a:spcBef>
              <a:spcAft>
                <a:spcPts val="0"/>
              </a:spcAft>
              <a:buClr>
                <a:srgbClr val="000000"/>
              </a:buClr>
              <a:buSzPts val="1100"/>
              <a:buFont typeface="Noto Sans Symbols"/>
              <a:buChar char="●"/>
              <a:defRPr/>
            </a:lvl7pPr>
            <a:lvl8pPr lvl="7" algn="ctr" rtl="0">
              <a:lnSpc>
                <a:spcPct val="100000"/>
              </a:lnSpc>
              <a:spcBef>
                <a:spcPts val="1600"/>
              </a:spcBef>
              <a:spcAft>
                <a:spcPts val="0"/>
              </a:spcAft>
              <a:buClr>
                <a:srgbClr val="000000"/>
              </a:buClr>
              <a:buSzPts val="1100"/>
              <a:buFont typeface="Courier New"/>
              <a:buChar char="o"/>
              <a:defRPr/>
            </a:lvl8pPr>
            <a:lvl9pPr lvl="8" algn="ctr" rtl="0">
              <a:lnSpc>
                <a:spcPct val="100000"/>
              </a:lnSpc>
              <a:spcBef>
                <a:spcPts val="1600"/>
              </a:spcBef>
              <a:spcAft>
                <a:spcPts val="1600"/>
              </a:spcAft>
              <a:buClr>
                <a:srgbClr val="000000"/>
              </a:buClr>
              <a:buSzPts val="1100"/>
              <a:buFont typeface="Noto Sans Symbols"/>
              <a:buChar char="▪"/>
              <a:defRPr/>
            </a:lvl9pPr>
          </a:lstStyle>
          <a:p>
            <a:endParaRPr/>
          </a:p>
        </p:txBody>
      </p:sp>
      <p:pic>
        <p:nvPicPr>
          <p:cNvPr id="114" name="Google Shape;114;p17"/>
          <p:cNvPicPr preferRelativeResize="0"/>
          <p:nvPr/>
        </p:nvPicPr>
        <p:blipFill>
          <a:blip r:embed="rId2">
            <a:alphaModFix/>
          </a:blip>
          <a:stretch>
            <a:fillRect/>
          </a:stretch>
        </p:blipFill>
        <p:spPr>
          <a:xfrm rot="-499740">
            <a:off x="-650790" y="4413787"/>
            <a:ext cx="1470205" cy="1362626"/>
          </a:xfrm>
          <a:prstGeom prst="rect">
            <a:avLst/>
          </a:prstGeom>
          <a:noFill/>
          <a:ln>
            <a:noFill/>
          </a:ln>
        </p:spPr>
      </p:pic>
      <p:pic>
        <p:nvPicPr>
          <p:cNvPr id="115" name="Google Shape;115;p17"/>
          <p:cNvPicPr preferRelativeResize="0"/>
          <p:nvPr/>
        </p:nvPicPr>
        <p:blipFill>
          <a:blip r:embed="rId3">
            <a:alphaModFix/>
          </a:blip>
          <a:stretch>
            <a:fillRect/>
          </a:stretch>
        </p:blipFill>
        <p:spPr>
          <a:xfrm rot="-5680079">
            <a:off x="4657674" y="-1618276"/>
            <a:ext cx="2101306" cy="2054021"/>
          </a:xfrm>
          <a:prstGeom prst="rect">
            <a:avLst/>
          </a:prstGeom>
          <a:noFill/>
          <a:ln>
            <a:noFill/>
          </a:ln>
        </p:spPr>
      </p:pic>
      <p:pic>
        <p:nvPicPr>
          <p:cNvPr id="116" name="Google Shape;116;p17"/>
          <p:cNvPicPr preferRelativeResize="0"/>
          <p:nvPr/>
        </p:nvPicPr>
        <p:blipFill>
          <a:blip r:embed="rId4">
            <a:alphaModFix amt="50000"/>
          </a:blip>
          <a:stretch>
            <a:fillRect/>
          </a:stretch>
        </p:blipFill>
        <p:spPr>
          <a:xfrm rot="-3650087">
            <a:off x="8748726" y="-34229"/>
            <a:ext cx="1052586" cy="1028887"/>
          </a:xfrm>
          <a:prstGeom prst="rect">
            <a:avLst/>
          </a:prstGeom>
          <a:noFill/>
          <a:ln>
            <a:noFill/>
          </a:ln>
        </p:spPr>
      </p:pic>
      <p:sp>
        <p:nvSpPr>
          <p:cNvPr id="117" name="Google Shape;117;p17"/>
          <p:cNvSpPr/>
          <p:nvPr/>
        </p:nvSpPr>
        <p:spPr>
          <a:xfrm rot="9900086" flipH="1">
            <a:off x="-645861" y="-718903"/>
            <a:ext cx="1652057" cy="1623335"/>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7"/>
          <p:cNvPicPr preferRelativeResize="0"/>
          <p:nvPr/>
        </p:nvPicPr>
        <p:blipFill>
          <a:blip r:embed="rId5">
            <a:alphaModFix amt="50000"/>
          </a:blip>
          <a:stretch>
            <a:fillRect/>
          </a:stretch>
        </p:blipFill>
        <p:spPr>
          <a:xfrm rot="-900000">
            <a:off x="6149914" y="4667250"/>
            <a:ext cx="1052588" cy="1028887"/>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ONE_COLUMN_TEXT_1_1_1">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0000" y="903662"/>
            <a:ext cx="5505900" cy="687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8"/>
          <p:cNvSpPr txBox="1">
            <a:spLocks noGrp="1"/>
          </p:cNvSpPr>
          <p:nvPr>
            <p:ph type="subTitle" idx="1"/>
          </p:nvPr>
        </p:nvSpPr>
        <p:spPr>
          <a:xfrm>
            <a:off x="720000" y="1779275"/>
            <a:ext cx="5505900" cy="2293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100"/>
              <a:buFont typeface="Noto Sans Symbols"/>
              <a:buChar char="▲"/>
              <a:defRPr sz="1600"/>
            </a:lvl1pPr>
            <a:lvl2pPr lvl="1" algn="ctr" rtl="0">
              <a:lnSpc>
                <a:spcPct val="100000"/>
              </a:lnSpc>
              <a:spcBef>
                <a:spcPts val="0"/>
              </a:spcBef>
              <a:spcAft>
                <a:spcPts val="0"/>
              </a:spcAft>
              <a:buClr>
                <a:srgbClr val="000000"/>
              </a:buClr>
              <a:buSzPts val="1100"/>
              <a:buFont typeface="Courier New"/>
              <a:buChar char="o"/>
              <a:defRPr/>
            </a:lvl2pPr>
            <a:lvl3pPr lvl="2" algn="ctr" rtl="0">
              <a:lnSpc>
                <a:spcPct val="100000"/>
              </a:lnSpc>
              <a:spcBef>
                <a:spcPts val="1600"/>
              </a:spcBef>
              <a:spcAft>
                <a:spcPts val="0"/>
              </a:spcAft>
              <a:buClr>
                <a:srgbClr val="000000"/>
              </a:buClr>
              <a:buSzPts val="1100"/>
              <a:buFont typeface="Noto Sans Symbols"/>
              <a:buChar char="▪"/>
              <a:defRPr/>
            </a:lvl3pPr>
            <a:lvl4pPr lvl="3" algn="ctr" rtl="0">
              <a:lnSpc>
                <a:spcPct val="100000"/>
              </a:lnSpc>
              <a:spcBef>
                <a:spcPts val="1600"/>
              </a:spcBef>
              <a:spcAft>
                <a:spcPts val="0"/>
              </a:spcAft>
              <a:buClr>
                <a:srgbClr val="000000"/>
              </a:buClr>
              <a:buSzPts val="1100"/>
              <a:buFont typeface="Noto Sans Symbols"/>
              <a:buChar char="●"/>
              <a:defRPr/>
            </a:lvl4pPr>
            <a:lvl5pPr lvl="4" algn="ctr" rtl="0">
              <a:lnSpc>
                <a:spcPct val="100000"/>
              </a:lnSpc>
              <a:spcBef>
                <a:spcPts val="1600"/>
              </a:spcBef>
              <a:spcAft>
                <a:spcPts val="0"/>
              </a:spcAft>
              <a:buClr>
                <a:srgbClr val="000000"/>
              </a:buClr>
              <a:buSzPts val="1100"/>
              <a:buFont typeface="Courier New"/>
              <a:buChar char="o"/>
              <a:defRPr/>
            </a:lvl5pPr>
            <a:lvl6pPr lvl="5" algn="ctr" rtl="0">
              <a:lnSpc>
                <a:spcPct val="100000"/>
              </a:lnSpc>
              <a:spcBef>
                <a:spcPts val="1600"/>
              </a:spcBef>
              <a:spcAft>
                <a:spcPts val="0"/>
              </a:spcAft>
              <a:buClr>
                <a:srgbClr val="000000"/>
              </a:buClr>
              <a:buSzPts val="1100"/>
              <a:buFont typeface="Noto Sans Symbols"/>
              <a:buChar char="▪"/>
              <a:defRPr/>
            </a:lvl6pPr>
            <a:lvl7pPr lvl="6" algn="ctr" rtl="0">
              <a:lnSpc>
                <a:spcPct val="100000"/>
              </a:lnSpc>
              <a:spcBef>
                <a:spcPts val="1600"/>
              </a:spcBef>
              <a:spcAft>
                <a:spcPts val="0"/>
              </a:spcAft>
              <a:buClr>
                <a:srgbClr val="000000"/>
              </a:buClr>
              <a:buSzPts val="1100"/>
              <a:buFont typeface="Noto Sans Symbols"/>
              <a:buChar char="●"/>
              <a:defRPr/>
            </a:lvl7pPr>
            <a:lvl8pPr lvl="7" algn="ctr" rtl="0">
              <a:lnSpc>
                <a:spcPct val="100000"/>
              </a:lnSpc>
              <a:spcBef>
                <a:spcPts val="1600"/>
              </a:spcBef>
              <a:spcAft>
                <a:spcPts val="0"/>
              </a:spcAft>
              <a:buClr>
                <a:srgbClr val="000000"/>
              </a:buClr>
              <a:buSzPts val="1100"/>
              <a:buFont typeface="Courier New"/>
              <a:buChar char="o"/>
              <a:defRPr/>
            </a:lvl8pPr>
            <a:lvl9pPr lvl="8" algn="ctr" rtl="0">
              <a:lnSpc>
                <a:spcPct val="100000"/>
              </a:lnSpc>
              <a:spcBef>
                <a:spcPts val="1600"/>
              </a:spcBef>
              <a:spcAft>
                <a:spcPts val="1600"/>
              </a:spcAft>
              <a:buClr>
                <a:srgbClr val="000000"/>
              </a:buClr>
              <a:buSzPts val="1100"/>
              <a:buFont typeface="Noto Sans Symbols"/>
              <a:buChar char="▪"/>
              <a:defRPr/>
            </a:lvl9pPr>
          </a:lstStyle>
          <a:p>
            <a:endParaRPr/>
          </a:p>
        </p:txBody>
      </p:sp>
      <p:pic>
        <p:nvPicPr>
          <p:cNvPr id="122" name="Google Shape;122;p18"/>
          <p:cNvPicPr preferRelativeResize="0"/>
          <p:nvPr/>
        </p:nvPicPr>
        <p:blipFill>
          <a:blip r:embed="rId2">
            <a:alphaModFix/>
          </a:blip>
          <a:stretch>
            <a:fillRect/>
          </a:stretch>
        </p:blipFill>
        <p:spPr>
          <a:xfrm rot="7444524">
            <a:off x="-1863497" y="-609293"/>
            <a:ext cx="2101303" cy="2054017"/>
          </a:xfrm>
          <a:prstGeom prst="rect">
            <a:avLst/>
          </a:prstGeom>
          <a:noFill/>
          <a:ln>
            <a:noFill/>
          </a:ln>
        </p:spPr>
      </p:pic>
      <p:pic>
        <p:nvPicPr>
          <p:cNvPr id="123" name="Google Shape;123;p18"/>
          <p:cNvPicPr preferRelativeResize="0"/>
          <p:nvPr/>
        </p:nvPicPr>
        <p:blipFill>
          <a:blip r:embed="rId3">
            <a:alphaModFix amt="50000"/>
          </a:blip>
          <a:stretch>
            <a:fillRect/>
          </a:stretch>
        </p:blipFill>
        <p:spPr>
          <a:xfrm rot="5399991" flipH="1">
            <a:off x="7048393" y="-397804"/>
            <a:ext cx="1052587" cy="1028886"/>
          </a:xfrm>
          <a:prstGeom prst="rect">
            <a:avLst/>
          </a:prstGeom>
          <a:noFill/>
          <a:ln>
            <a:noFill/>
          </a:ln>
        </p:spPr>
      </p:pic>
      <p:pic>
        <p:nvPicPr>
          <p:cNvPr id="124" name="Google Shape;124;p18"/>
          <p:cNvPicPr preferRelativeResize="0"/>
          <p:nvPr/>
        </p:nvPicPr>
        <p:blipFill>
          <a:blip r:embed="rId4">
            <a:alphaModFix amt="50000"/>
          </a:blip>
          <a:stretch>
            <a:fillRect/>
          </a:stretch>
        </p:blipFill>
        <p:spPr>
          <a:xfrm rot="900000" flipH="1">
            <a:off x="3974279" y="4615300"/>
            <a:ext cx="1052588" cy="1028887"/>
          </a:xfrm>
          <a:prstGeom prst="rect">
            <a:avLst/>
          </a:prstGeom>
          <a:noFill/>
          <a:ln>
            <a:noFill/>
          </a:ln>
        </p:spPr>
      </p:pic>
      <p:sp>
        <p:nvSpPr>
          <p:cNvPr id="125" name="Google Shape;125;p18"/>
          <p:cNvSpPr/>
          <p:nvPr/>
        </p:nvSpPr>
        <p:spPr>
          <a:xfrm rot="3116689" flipH="1">
            <a:off x="-1712230" y="3519601"/>
            <a:ext cx="3273311" cy="1816832"/>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18"/>
          <p:cNvPicPr preferRelativeResize="0"/>
          <p:nvPr/>
        </p:nvPicPr>
        <p:blipFill>
          <a:blip r:embed="rId5">
            <a:alphaModFix/>
          </a:blip>
          <a:stretch>
            <a:fillRect/>
          </a:stretch>
        </p:blipFill>
        <p:spPr>
          <a:xfrm rot="4101438" flipH="1">
            <a:off x="7977414" y="4246874"/>
            <a:ext cx="2101306" cy="2054020"/>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ONE_COLUMN_TEXT_1_1_1_1">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flipH="1">
            <a:off x="3608350" y="903798"/>
            <a:ext cx="4760700" cy="687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9"/>
          <p:cNvSpPr txBox="1">
            <a:spLocks noGrp="1"/>
          </p:cNvSpPr>
          <p:nvPr>
            <p:ph type="subTitle" idx="1"/>
          </p:nvPr>
        </p:nvSpPr>
        <p:spPr>
          <a:xfrm flipH="1">
            <a:off x="3608350" y="1666100"/>
            <a:ext cx="4760700" cy="24069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100"/>
              <a:buFont typeface="Noto Sans Symbols"/>
              <a:buChar char="▲"/>
              <a:defRPr sz="1600"/>
            </a:lvl1pPr>
            <a:lvl2pPr lvl="1" algn="ctr" rtl="0">
              <a:lnSpc>
                <a:spcPct val="100000"/>
              </a:lnSpc>
              <a:spcBef>
                <a:spcPts val="0"/>
              </a:spcBef>
              <a:spcAft>
                <a:spcPts val="0"/>
              </a:spcAft>
              <a:buClr>
                <a:srgbClr val="000000"/>
              </a:buClr>
              <a:buSzPts val="1100"/>
              <a:buFont typeface="Courier New"/>
              <a:buChar char="o"/>
              <a:defRPr/>
            </a:lvl2pPr>
            <a:lvl3pPr lvl="2" algn="ctr" rtl="0">
              <a:lnSpc>
                <a:spcPct val="100000"/>
              </a:lnSpc>
              <a:spcBef>
                <a:spcPts val="1600"/>
              </a:spcBef>
              <a:spcAft>
                <a:spcPts val="0"/>
              </a:spcAft>
              <a:buClr>
                <a:srgbClr val="000000"/>
              </a:buClr>
              <a:buSzPts val="1100"/>
              <a:buFont typeface="Noto Sans Symbols"/>
              <a:buChar char="▪"/>
              <a:defRPr/>
            </a:lvl3pPr>
            <a:lvl4pPr lvl="3" algn="ctr" rtl="0">
              <a:lnSpc>
                <a:spcPct val="100000"/>
              </a:lnSpc>
              <a:spcBef>
                <a:spcPts val="1600"/>
              </a:spcBef>
              <a:spcAft>
                <a:spcPts val="0"/>
              </a:spcAft>
              <a:buClr>
                <a:srgbClr val="000000"/>
              </a:buClr>
              <a:buSzPts val="1100"/>
              <a:buFont typeface="Noto Sans Symbols"/>
              <a:buChar char="●"/>
              <a:defRPr/>
            </a:lvl4pPr>
            <a:lvl5pPr lvl="4" algn="ctr" rtl="0">
              <a:lnSpc>
                <a:spcPct val="100000"/>
              </a:lnSpc>
              <a:spcBef>
                <a:spcPts val="1600"/>
              </a:spcBef>
              <a:spcAft>
                <a:spcPts val="0"/>
              </a:spcAft>
              <a:buClr>
                <a:srgbClr val="000000"/>
              </a:buClr>
              <a:buSzPts val="1100"/>
              <a:buFont typeface="Courier New"/>
              <a:buChar char="o"/>
              <a:defRPr/>
            </a:lvl5pPr>
            <a:lvl6pPr lvl="5" algn="ctr" rtl="0">
              <a:lnSpc>
                <a:spcPct val="100000"/>
              </a:lnSpc>
              <a:spcBef>
                <a:spcPts val="1600"/>
              </a:spcBef>
              <a:spcAft>
                <a:spcPts val="0"/>
              </a:spcAft>
              <a:buClr>
                <a:srgbClr val="000000"/>
              </a:buClr>
              <a:buSzPts val="1100"/>
              <a:buFont typeface="Noto Sans Symbols"/>
              <a:buChar char="▪"/>
              <a:defRPr/>
            </a:lvl6pPr>
            <a:lvl7pPr lvl="6" algn="ctr" rtl="0">
              <a:lnSpc>
                <a:spcPct val="100000"/>
              </a:lnSpc>
              <a:spcBef>
                <a:spcPts val="1600"/>
              </a:spcBef>
              <a:spcAft>
                <a:spcPts val="0"/>
              </a:spcAft>
              <a:buClr>
                <a:srgbClr val="000000"/>
              </a:buClr>
              <a:buSzPts val="1100"/>
              <a:buFont typeface="Noto Sans Symbols"/>
              <a:buChar char="●"/>
              <a:defRPr/>
            </a:lvl7pPr>
            <a:lvl8pPr lvl="7" algn="ctr" rtl="0">
              <a:lnSpc>
                <a:spcPct val="100000"/>
              </a:lnSpc>
              <a:spcBef>
                <a:spcPts val="1600"/>
              </a:spcBef>
              <a:spcAft>
                <a:spcPts val="0"/>
              </a:spcAft>
              <a:buClr>
                <a:srgbClr val="000000"/>
              </a:buClr>
              <a:buSzPts val="1100"/>
              <a:buFont typeface="Courier New"/>
              <a:buChar char="o"/>
              <a:defRPr/>
            </a:lvl8pPr>
            <a:lvl9pPr lvl="8" algn="ctr" rtl="0">
              <a:lnSpc>
                <a:spcPct val="100000"/>
              </a:lnSpc>
              <a:spcBef>
                <a:spcPts val="1600"/>
              </a:spcBef>
              <a:spcAft>
                <a:spcPts val="1600"/>
              </a:spcAft>
              <a:buClr>
                <a:srgbClr val="000000"/>
              </a:buClr>
              <a:buSzPts val="1100"/>
              <a:buFont typeface="Noto Sans Symbols"/>
              <a:buChar char="▪"/>
              <a:defRPr/>
            </a:lvl9pPr>
          </a:lstStyle>
          <a:p>
            <a:endParaRPr/>
          </a:p>
        </p:txBody>
      </p:sp>
      <p:pic>
        <p:nvPicPr>
          <p:cNvPr id="130" name="Google Shape;130;p19"/>
          <p:cNvPicPr preferRelativeResize="0"/>
          <p:nvPr/>
        </p:nvPicPr>
        <p:blipFill>
          <a:blip r:embed="rId2">
            <a:alphaModFix/>
          </a:blip>
          <a:stretch>
            <a:fillRect/>
          </a:stretch>
        </p:blipFill>
        <p:spPr>
          <a:xfrm rot="4540475">
            <a:off x="3400561" y="-1120235"/>
            <a:ext cx="1901577" cy="1762445"/>
          </a:xfrm>
          <a:prstGeom prst="rect">
            <a:avLst/>
          </a:prstGeom>
          <a:noFill/>
          <a:ln>
            <a:noFill/>
          </a:ln>
        </p:spPr>
      </p:pic>
      <p:pic>
        <p:nvPicPr>
          <p:cNvPr id="131" name="Google Shape;131;p19"/>
          <p:cNvPicPr preferRelativeResize="0"/>
          <p:nvPr/>
        </p:nvPicPr>
        <p:blipFill>
          <a:blip r:embed="rId3">
            <a:alphaModFix amt="50000"/>
          </a:blip>
          <a:stretch>
            <a:fillRect/>
          </a:stretch>
        </p:blipFill>
        <p:spPr>
          <a:xfrm rot="-5399991">
            <a:off x="-188674" y="-140479"/>
            <a:ext cx="1052587" cy="1028886"/>
          </a:xfrm>
          <a:prstGeom prst="rect">
            <a:avLst/>
          </a:prstGeom>
          <a:noFill/>
          <a:ln>
            <a:noFill/>
          </a:ln>
        </p:spPr>
      </p:pic>
      <p:pic>
        <p:nvPicPr>
          <p:cNvPr id="132" name="Google Shape;132;p19"/>
          <p:cNvPicPr preferRelativeResize="0"/>
          <p:nvPr/>
        </p:nvPicPr>
        <p:blipFill>
          <a:blip r:embed="rId4">
            <a:alphaModFix/>
          </a:blip>
          <a:stretch>
            <a:fillRect/>
          </a:stretch>
        </p:blipFill>
        <p:spPr>
          <a:xfrm rot="-4101438">
            <a:off x="-832889" y="4298824"/>
            <a:ext cx="2101306" cy="2054020"/>
          </a:xfrm>
          <a:prstGeom prst="rect">
            <a:avLst/>
          </a:prstGeom>
          <a:noFill/>
          <a:ln>
            <a:noFill/>
          </a:ln>
        </p:spPr>
      </p:pic>
      <p:sp>
        <p:nvSpPr>
          <p:cNvPr id="133" name="Google Shape;133;p19"/>
          <p:cNvSpPr/>
          <p:nvPr/>
        </p:nvSpPr>
        <p:spPr>
          <a:xfrm rot="-3116689">
            <a:off x="7266576" y="4001151"/>
            <a:ext cx="3273311" cy="1816832"/>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CUSTOM_3">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20"/>
          <p:cNvSpPr txBox="1">
            <a:spLocks noGrp="1"/>
          </p:cNvSpPr>
          <p:nvPr>
            <p:ph type="subTitle" idx="1"/>
          </p:nvPr>
        </p:nvSpPr>
        <p:spPr>
          <a:xfrm>
            <a:off x="720000" y="1418625"/>
            <a:ext cx="5618400" cy="24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sz="1600"/>
            </a:lvl2pPr>
            <a:lvl3pPr lvl="2" algn="ctr" rtl="0">
              <a:lnSpc>
                <a:spcPct val="100000"/>
              </a:lnSpc>
              <a:spcBef>
                <a:spcPts val="1600"/>
              </a:spcBef>
              <a:spcAft>
                <a:spcPts val="0"/>
              </a:spcAft>
              <a:buClr>
                <a:srgbClr val="E76A28"/>
              </a:buClr>
              <a:buSzPts val="1600"/>
              <a:buFont typeface="Nunito Light"/>
              <a:buChar char="■"/>
              <a:defRPr sz="1600"/>
            </a:lvl3pPr>
            <a:lvl4pPr lvl="3" algn="ctr" rtl="0">
              <a:lnSpc>
                <a:spcPct val="100000"/>
              </a:lnSpc>
              <a:spcBef>
                <a:spcPts val="1600"/>
              </a:spcBef>
              <a:spcAft>
                <a:spcPts val="0"/>
              </a:spcAft>
              <a:buClr>
                <a:srgbClr val="E76A28"/>
              </a:buClr>
              <a:buSzPts val="1600"/>
              <a:buFont typeface="Nunito Light"/>
              <a:buChar char="●"/>
              <a:defRPr sz="1600"/>
            </a:lvl4pPr>
            <a:lvl5pPr lvl="4" algn="ctr" rtl="0">
              <a:lnSpc>
                <a:spcPct val="100000"/>
              </a:lnSpc>
              <a:spcBef>
                <a:spcPts val="1600"/>
              </a:spcBef>
              <a:spcAft>
                <a:spcPts val="0"/>
              </a:spcAft>
              <a:buClr>
                <a:srgbClr val="E76A28"/>
              </a:buClr>
              <a:buSzPts val="1600"/>
              <a:buFont typeface="Nunito Light"/>
              <a:buChar char="○"/>
              <a:defRPr sz="1600"/>
            </a:lvl5pPr>
            <a:lvl6pPr lvl="5" algn="ctr" rtl="0">
              <a:lnSpc>
                <a:spcPct val="100000"/>
              </a:lnSpc>
              <a:spcBef>
                <a:spcPts val="1600"/>
              </a:spcBef>
              <a:spcAft>
                <a:spcPts val="0"/>
              </a:spcAft>
              <a:buClr>
                <a:srgbClr val="999999"/>
              </a:buClr>
              <a:buSzPts val="1600"/>
              <a:buFont typeface="Nunito Light"/>
              <a:buChar char="■"/>
              <a:defRPr sz="1600"/>
            </a:lvl6pPr>
            <a:lvl7pPr lvl="6" algn="ctr" rtl="0">
              <a:lnSpc>
                <a:spcPct val="100000"/>
              </a:lnSpc>
              <a:spcBef>
                <a:spcPts val="1600"/>
              </a:spcBef>
              <a:spcAft>
                <a:spcPts val="0"/>
              </a:spcAft>
              <a:buClr>
                <a:srgbClr val="999999"/>
              </a:buClr>
              <a:buSzPts val="1600"/>
              <a:buFont typeface="Nunito Light"/>
              <a:buChar char="●"/>
              <a:defRPr sz="1600"/>
            </a:lvl7pPr>
            <a:lvl8pPr lvl="7" algn="ctr" rtl="0">
              <a:lnSpc>
                <a:spcPct val="100000"/>
              </a:lnSpc>
              <a:spcBef>
                <a:spcPts val="1600"/>
              </a:spcBef>
              <a:spcAft>
                <a:spcPts val="0"/>
              </a:spcAft>
              <a:buClr>
                <a:srgbClr val="999999"/>
              </a:buClr>
              <a:buSzPts val="1600"/>
              <a:buFont typeface="Nunito Light"/>
              <a:buChar char="○"/>
              <a:defRPr sz="1600"/>
            </a:lvl8pPr>
            <a:lvl9pPr lvl="8" algn="ctr" rtl="0">
              <a:lnSpc>
                <a:spcPct val="100000"/>
              </a:lnSpc>
              <a:spcBef>
                <a:spcPts val="1600"/>
              </a:spcBef>
              <a:spcAft>
                <a:spcPts val="1600"/>
              </a:spcAft>
              <a:buClr>
                <a:srgbClr val="999999"/>
              </a:buClr>
              <a:buSzPts val="1600"/>
              <a:buFont typeface="Nunito Light"/>
              <a:buChar char="■"/>
              <a:defRPr sz="1600"/>
            </a:lvl9pPr>
          </a:lstStyle>
          <a:p>
            <a:endParaRPr/>
          </a:p>
        </p:txBody>
      </p:sp>
      <p:sp>
        <p:nvSpPr>
          <p:cNvPr id="137" name="Google Shape;137;p20"/>
          <p:cNvSpPr/>
          <p:nvPr/>
        </p:nvSpPr>
        <p:spPr>
          <a:xfrm rot="-9746512">
            <a:off x="6333933" y="-680070"/>
            <a:ext cx="3273381" cy="1816871"/>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20"/>
          <p:cNvPicPr preferRelativeResize="0"/>
          <p:nvPr/>
        </p:nvPicPr>
        <p:blipFill>
          <a:blip r:embed="rId2">
            <a:alphaModFix amt="50000"/>
          </a:blip>
          <a:stretch>
            <a:fillRect/>
          </a:stretch>
        </p:blipFill>
        <p:spPr>
          <a:xfrm rot="-900000">
            <a:off x="4790439" y="4580650"/>
            <a:ext cx="1052588" cy="1028887"/>
          </a:xfrm>
          <a:prstGeom prst="rect">
            <a:avLst/>
          </a:prstGeom>
          <a:noFill/>
          <a:ln>
            <a:noFill/>
          </a:ln>
        </p:spPr>
      </p:pic>
      <p:pic>
        <p:nvPicPr>
          <p:cNvPr id="139" name="Google Shape;139;p20"/>
          <p:cNvPicPr preferRelativeResize="0"/>
          <p:nvPr/>
        </p:nvPicPr>
        <p:blipFill>
          <a:blip r:embed="rId3">
            <a:alphaModFix/>
          </a:blip>
          <a:stretch>
            <a:fillRect/>
          </a:stretch>
        </p:blipFill>
        <p:spPr>
          <a:xfrm rot="-499740">
            <a:off x="-717165" y="4529237"/>
            <a:ext cx="1470205" cy="1362626"/>
          </a:xfrm>
          <a:prstGeom prst="rect">
            <a:avLst/>
          </a:prstGeom>
          <a:noFill/>
          <a:ln>
            <a:noFill/>
          </a:ln>
        </p:spPr>
      </p:pic>
      <p:pic>
        <p:nvPicPr>
          <p:cNvPr id="140" name="Google Shape;140;p20"/>
          <p:cNvPicPr preferRelativeResize="0"/>
          <p:nvPr/>
        </p:nvPicPr>
        <p:blipFill>
          <a:blip r:embed="rId4">
            <a:alphaModFix amt="50000"/>
          </a:blip>
          <a:stretch>
            <a:fillRect/>
          </a:stretch>
        </p:blipFill>
        <p:spPr>
          <a:xfrm rot="-5399991">
            <a:off x="-188674" y="-140479"/>
            <a:ext cx="1052587" cy="1028886"/>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713225" y="539500"/>
            <a:ext cx="41517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22"/>
          <p:cNvSpPr txBox="1">
            <a:spLocks noGrp="1"/>
          </p:cNvSpPr>
          <p:nvPr>
            <p:ph type="subTitle" idx="1"/>
          </p:nvPr>
        </p:nvSpPr>
        <p:spPr>
          <a:xfrm>
            <a:off x="713225" y="1598200"/>
            <a:ext cx="41517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22"/>
          <p:cNvSpPr txBox="1"/>
          <p:nvPr/>
        </p:nvSpPr>
        <p:spPr>
          <a:xfrm>
            <a:off x="713225" y="3547375"/>
            <a:ext cx="47112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lang="en" sz="1200" b="1" u="sng">
                <a:solidFill>
                  <a:schemeClr val="hlink"/>
                </a:solidFill>
                <a:latin typeface="Albert Sans"/>
                <a:ea typeface="Albert Sans"/>
                <a:cs typeface="Albert Sans"/>
                <a:sym typeface="Albert Sans"/>
                <a:hlinkClick r:id="rId2"/>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a:solidFill>
                  <a:schemeClr val="dk1"/>
                </a:solidFill>
                <a:latin typeface="Albert Sans"/>
                <a:ea typeface="Albert Sans"/>
                <a:cs typeface="Albert Sans"/>
                <a:sym typeface="Albert Sans"/>
              </a:rPr>
              <a:t> &amp; content by </a:t>
            </a:r>
            <a:r>
              <a:rPr lang="en" sz="1200" b="1" u="sng">
                <a:solidFill>
                  <a:schemeClr val="dk1"/>
                </a:solidFill>
                <a:latin typeface="Albert Sans"/>
                <a:ea typeface="Albert Sans"/>
                <a:cs typeface="Albert Sans"/>
                <a:sym typeface="Albert Sans"/>
              </a:rPr>
              <a:t>Swetha Tandri</a:t>
            </a:r>
            <a:endParaRPr sz="1200" b="1" u="sng">
              <a:solidFill>
                <a:schemeClr val="dk1"/>
              </a:solidFill>
              <a:latin typeface="Albert Sans"/>
              <a:ea typeface="Albert Sans"/>
              <a:cs typeface="Albert Sans"/>
              <a:sym typeface="Albert Sans"/>
            </a:endParaRPr>
          </a:p>
        </p:txBody>
      </p:sp>
      <p:pic>
        <p:nvPicPr>
          <p:cNvPr id="154" name="Google Shape;154;p22"/>
          <p:cNvPicPr preferRelativeResize="0"/>
          <p:nvPr/>
        </p:nvPicPr>
        <p:blipFill>
          <a:blip r:embed="rId5">
            <a:alphaModFix/>
          </a:blip>
          <a:stretch>
            <a:fillRect/>
          </a:stretch>
        </p:blipFill>
        <p:spPr>
          <a:xfrm rot="-499740">
            <a:off x="-776928" y="4644762"/>
            <a:ext cx="1470205" cy="1362626"/>
          </a:xfrm>
          <a:prstGeom prst="rect">
            <a:avLst/>
          </a:prstGeom>
          <a:noFill/>
          <a:ln>
            <a:noFill/>
          </a:ln>
        </p:spPr>
      </p:pic>
      <p:pic>
        <p:nvPicPr>
          <p:cNvPr id="155" name="Google Shape;155;p22"/>
          <p:cNvPicPr preferRelativeResize="0"/>
          <p:nvPr/>
        </p:nvPicPr>
        <p:blipFill>
          <a:blip r:embed="rId6">
            <a:alphaModFix amt="50000"/>
          </a:blip>
          <a:stretch>
            <a:fillRect/>
          </a:stretch>
        </p:blipFill>
        <p:spPr>
          <a:xfrm rot="-900000">
            <a:off x="5244939" y="4867700"/>
            <a:ext cx="1052588" cy="1028887"/>
          </a:xfrm>
          <a:prstGeom prst="rect">
            <a:avLst/>
          </a:prstGeom>
          <a:noFill/>
          <a:ln>
            <a:noFill/>
          </a:ln>
        </p:spPr>
      </p:pic>
      <p:sp>
        <p:nvSpPr>
          <p:cNvPr id="156" name="Google Shape;156;p22"/>
          <p:cNvSpPr/>
          <p:nvPr/>
        </p:nvSpPr>
        <p:spPr>
          <a:xfrm rot="10800000">
            <a:off x="1995247" y="-1397572"/>
            <a:ext cx="3273352" cy="1816854"/>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rot="-1799980">
            <a:off x="8241221" y="3916238"/>
            <a:ext cx="1652104" cy="1623382"/>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58"/>
        <p:cNvGrpSpPr/>
        <p:nvPr/>
      </p:nvGrpSpPr>
      <p:grpSpPr>
        <a:xfrm>
          <a:off x="0" y="0"/>
          <a:ext cx="0" cy="0"/>
          <a:chOff x="0" y="0"/>
          <a:chExt cx="0" cy="0"/>
        </a:xfrm>
      </p:grpSpPr>
      <p:pic>
        <p:nvPicPr>
          <p:cNvPr id="159" name="Google Shape;159;p23"/>
          <p:cNvPicPr preferRelativeResize="0"/>
          <p:nvPr/>
        </p:nvPicPr>
        <p:blipFill>
          <a:blip r:embed="rId2">
            <a:alphaModFix/>
          </a:blip>
          <a:stretch>
            <a:fillRect/>
          </a:stretch>
        </p:blipFill>
        <p:spPr>
          <a:xfrm rot="499740" flipH="1">
            <a:off x="8204050" y="4413787"/>
            <a:ext cx="1470205" cy="1362626"/>
          </a:xfrm>
          <a:prstGeom prst="rect">
            <a:avLst/>
          </a:prstGeom>
          <a:noFill/>
          <a:ln>
            <a:noFill/>
          </a:ln>
        </p:spPr>
      </p:pic>
      <p:pic>
        <p:nvPicPr>
          <p:cNvPr id="160" name="Google Shape;160;p23"/>
          <p:cNvPicPr preferRelativeResize="0"/>
          <p:nvPr/>
        </p:nvPicPr>
        <p:blipFill>
          <a:blip r:embed="rId3">
            <a:alphaModFix/>
          </a:blip>
          <a:stretch>
            <a:fillRect/>
          </a:stretch>
        </p:blipFill>
        <p:spPr>
          <a:xfrm rot="5680079" flipH="1">
            <a:off x="-1220090" y="-1048338"/>
            <a:ext cx="2101306" cy="2054021"/>
          </a:xfrm>
          <a:prstGeom prst="rect">
            <a:avLst/>
          </a:prstGeom>
          <a:noFill/>
          <a:ln>
            <a:noFill/>
          </a:ln>
        </p:spPr>
      </p:pic>
      <p:pic>
        <p:nvPicPr>
          <p:cNvPr id="161" name="Google Shape;161;p23"/>
          <p:cNvPicPr preferRelativeResize="0"/>
          <p:nvPr/>
        </p:nvPicPr>
        <p:blipFill>
          <a:blip r:embed="rId4">
            <a:alphaModFix amt="50000"/>
          </a:blip>
          <a:stretch>
            <a:fillRect/>
          </a:stretch>
        </p:blipFill>
        <p:spPr>
          <a:xfrm rot="3650087" flipH="1">
            <a:off x="8736015" y="396371"/>
            <a:ext cx="1052586" cy="1028887"/>
          </a:xfrm>
          <a:prstGeom prst="rect">
            <a:avLst/>
          </a:prstGeom>
          <a:noFill/>
          <a:ln>
            <a:noFill/>
          </a:ln>
        </p:spPr>
      </p:pic>
      <p:sp>
        <p:nvSpPr>
          <p:cNvPr id="162" name="Google Shape;162;p23"/>
          <p:cNvSpPr/>
          <p:nvPr/>
        </p:nvSpPr>
        <p:spPr>
          <a:xfrm rot="10800000">
            <a:off x="2822947" y="-1152072"/>
            <a:ext cx="3273352" cy="1816854"/>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 name="Google Shape;163;p23"/>
          <p:cNvPicPr preferRelativeResize="0"/>
          <p:nvPr/>
        </p:nvPicPr>
        <p:blipFill>
          <a:blip r:embed="rId5">
            <a:alphaModFix amt="50000"/>
          </a:blip>
          <a:stretch>
            <a:fillRect/>
          </a:stretch>
        </p:blipFill>
        <p:spPr>
          <a:xfrm rot="-900000">
            <a:off x="4374239" y="4811625"/>
            <a:ext cx="1052588" cy="1028887"/>
          </a:xfrm>
          <a:prstGeom prst="rect">
            <a:avLst/>
          </a:prstGeom>
          <a:noFill/>
          <a:ln>
            <a:noFill/>
          </a:ln>
        </p:spPr>
      </p:pic>
      <p:sp>
        <p:nvSpPr>
          <p:cNvPr id="164" name="Google Shape;164;p23"/>
          <p:cNvSpPr/>
          <p:nvPr/>
        </p:nvSpPr>
        <p:spPr>
          <a:xfrm rot="1799980" flipH="1">
            <a:off x="-499711" y="4283413"/>
            <a:ext cx="1652104" cy="1623382"/>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13225" y="2643225"/>
            <a:ext cx="462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3225" y="1452975"/>
            <a:ext cx="1406100" cy="10473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7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7" name="Google Shape;17;p3"/>
          <p:cNvPicPr preferRelativeResize="0"/>
          <p:nvPr/>
        </p:nvPicPr>
        <p:blipFill>
          <a:blip r:embed="rId2">
            <a:alphaModFix/>
          </a:blip>
          <a:stretch>
            <a:fillRect/>
          </a:stretch>
        </p:blipFill>
        <p:spPr>
          <a:xfrm rot="-499740">
            <a:off x="-717165" y="4529237"/>
            <a:ext cx="1470205" cy="1362626"/>
          </a:xfrm>
          <a:prstGeom prst="rect">
            <a:avLst/>
          </a:prstGeom>
          <a:noFill/>
          <a:ln>
            <a:noFill/>
          </a:ln>
        </p:spPr>
      </p:pic>
      <p:sp>
        <p:nvSpPr>
          <p:cNvPr id="18" name="Google Shape;18;p3"/>
          <p:cNvSpPr/>
          <p:nvPr/>
        </p:nvSpPr>
        <p:spPr>
          <a:xfrm rot="9000081">
            <a:off x="-1073625" y="-610896"/>
            <a:ext cx="3273486" cy="1816929"/>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Google Shape;19;p3"/>
          <p:cNvPicPr preferRelativeResize="0"/>
          <p:nvPr/>
        </p:nvPicPr>
        <p:blipFill>
          <a:blip r:embed="rId3">
            <a:alphaModFix amt="50000"/>
          </a:blip>
          <a:stretch>
            <a:fillRect/>
          </a:stretch>
        </p:blipFill>
        <p:spPr>
          <a:xfrm rot="-3599994">
            <a:off x="7282401" y="-216867"/>
            <a:ext cx="1052587" cy="1028887"/>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65"/>
        <p:cNvGrpSpPr/>
        <p:nvPr/>
      </p:nvGrpSpPr>
      <p:grpSpPr>
        <a:xfrm>
          <a:off x="0" y="0"/>
          <a:ext cx="0" cy="0"/>
          <a:chOff x="0" y="0"/>
          <a:chExt cx="0" cy="0"/>
        </a:xfrm>
      </p:grpSpPr>
      <p:pic>
        <p:nvPicPr>
          <p:cNvPr id="166" name="Google Shape;166;p24"/>
          <p:cNvPicPr preferRelativeResize="0"/>
          <p:nvPr/>
        </p:nvPicPr>
        <p:blipFill>
          <a:blip r:embed="rId2">
            <a:alphaModFix amt="50000"/>
          </a:blip>
          <a:stretch>
            <a:fillRect/>
          </a:stretch>
        </p:blipFill>
        <p:spPr>
          <a:xfrm rot="-5399991">
            <a:off x="-188674" y="-140479"/>
            <a:ext cx="1052587" cy="1028886"/>
          </a:xfrm>
          <a:prstGeom prst="rect">
            <a:avLst/>
          </a:prstGeom>
          <a:noFill/>
          <a:ln>
            <a:noFill/>
          </a:ln>
        </p:spPr>
      </p:pic>
      <p:pic>
        <p:nvPicPr>
          <p:cNvPr id="167" name="Google Shape;167;p24"/>
          <p:cNvPicPr preferRelativeResize="0"/>
          <p:nvPr/>
        </p:nvPicPr>
        <p:blipFill>
          <a:blip r:embed="rId3">
            <a:alphaModFix/>
          </a:blip>
          <a:stretch>
            <a:fillRect/>
          </a:stretch>
        </p:blipFill>
        <p:spPr>
          <a:xfrm rot="-4101438">
            <a:off x="-832889" y="4298824"/>
            <a:ext cx="2101306" cy="2054020"/>
          </a:xfrm>
          <a:prstGeom prst="rect">
            <a:avLst/>
          </a:prstGeom>
          <a:noFill/>
          <a:ln>
            <a:noFill/>
          </a:ln>
        </p:spPr>
      </p:pic>
      <p:sp>
        <p:nvSpPr>
          <p:cNvPr id="168" name="Google Shape;168;p24"/>
          <p:cNvSpPr/>
          <p:nvPr/>
        </p:nvSpPr>
        <p:spPr>
          <a:xfrm rot="-3116689">
            <a:off x="7078601" y="3528276"/>
            <a:ext cx="3273311" cy="1816832"/>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4"/>
          <p:cNvPicPr preferRelativeResize="0"/>
          <p:nvPr/>
        </p:nvPicPr>
        <p:blipFill>
          <a:blip r:embed="rId4">
            <a:alphaModFix/>
          </a:blip>
          <a:stretch>
            <a:fillRect/>
          </a:stretch>
        </p:blipFill>
        <p:spPr>
          <a:xfrm rot="5399990">
            <a:off x="7796036" y="-827935"/>
            <a:ext cx="1901578" cy="1762445"/>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5"/>
          <p:cNvSpPr txBox="1">
            <a:spLocks noGrp="1"/>
          </p:cNvSpPr>
          <p:nvPr>
            <p:ph type="subTitle" idx="1"/>
          </p:nvPr>
        </p:nvSpPr>
        <p:spPr>
          <a:xfrm>
            <a:off x="4185204" y="2363403"/>
            <a:ext cx="25056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subTitle" idx="2"/>
          </p:nvPr>
        </p:nvSpPr>
        <p:spPr>
          <a:xfrm>
            <a:off x="713225" y="2363403"/>
            <a:ext cx="25056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3"/>
          </p:nvPr>
        </p:nvSpPr>
        <p:spPr>
          <a:xfrm>
            <a:off x="4185200" y="2055375"/>
            <a:ext cx="2505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ed Hat Display ExtraBold"/>
              <a:buNone/>
              <a:defRPr sz="2400">
                <a:solidFill>
                  <a:schemeClr val="dk1"/>
                </a:solidFill>
                <a:latin typeface="Red Hat Display ExtraBold"/>
                <a:ea typeface="Red Hat Display ExtraBold"/>
                <a:cs typeface="Red Hat Display ExtraBold"/>
                <a:sym typeface="Red Hat Display ExtraBold"/>
              </a:defRPr>
            </a:lvl1pPr>
            <a:lvl2pPr lvl="1"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2pPr>
            <a:lvl3pPr lvl="2"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3pPr>
            <a:lvl4pPr lvl="3"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4pPr>
            <a:lvl5pPr lvl="4"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5pPr>
            <a:lvl6pPr lvl="5"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6pPr>
            <a:lvl7pPr lvl="6"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7pPr>
            <a:lvl8pPr lvl="7"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8pPr>
            <a:lvl9pPr lvl="8"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9pPr>
          </a:lstStyle>
          <a:p>
            <a:endParaRPr/>
          </a:p>
        </p:txBody>
      </p:sp>
      <p:sp>
        <p:nvSpPr>
          <p:cNvPr id="30" name="Google Shape;30;p5"/>
          <p:cNvSpPr txBox="1">
            <a:spLocks noGrp="1"/>
          </p:cNvSpPr>
          <p:nvPr>
            <p:ph type="subTitle" idx="4"/>
          </p:nvPr>
        </p:nvSpPr>
        <p:spPr>
          <a:xfrm>
            <a:off x="713225" y="2055375"/>
            <a:ext cx="2505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ed Hat Display ExtraBold"/>
              <a:buNone/>
              <a:defRPr sz="2400">
                <a:solidFill>
                  <a:schemeClr val="dk1"/>
                </a:solidFill>
                <a:latin typeface="Red Hat Display ExtraBold"/>
                <a:ea typeface="Red Hat Display ExtraBold"/>
                <a:cs typeface="Red Hat Display ExtraBold"/>
                <a:sym typeface="Red Hat Display ExtraBold"/>
              </a:defRPr>
            </a:lvl1pPr>
            <a:lvl2pPr lvl="1"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2pPr>
            <a:lvl3pPr lvl="2"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3pPr>
            <a:lvl4pPr lvl="3"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4pPr>
            <a:lvl5pPr lvl="4"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5pPr>
            <a:lvl6pPr lvl="5"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6pPr>
            <a:lvl7pPr lvl="6"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7pPr>
            <a:lvl8pPr lvl="7"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8pPr>
            <a:lvl9pPr lvl="8" rtl="0">
              <a:lnSpc>
                <a:spcPct val="100000"/>
              </a:lnSpc>
              <a:spcBef>
                <a:spcPts val="0"/>
              </a:spcBef>
              <a:spcAft>
                <a:spcPts val="0"/>
              </a:spcAft>
              <a:buSzPts val="2400"/>
              <a:buFont typeface="Red Hat Display ExtraBold"/>
              <a:buNone/>
              <a:defRPr sz="2400">
                <a:latin typeface="Red Hat Display ExtraBold"/>
                <a:ea typeface="Red Hat Display ExtraBold"/>
                <a:cs typeface="Red Hat Display ExtraBold"/>
                <a:sym typeface="Red Hat Display ExtraBold"/>
              </a:defRPr>
            </a:lvl9pPr>
          </a:lstStyle>
          <a:p>
            <a:endParaRPr/>
          </a:p>
        </p:txBody>
      </p:sp>
      <p:sp>
        <p:nvSpPr>
          <p:cNvPr id="31" name="Google Shape;31;p5"/>
          <p:cNvSpPr/>
          <p:nvPr/>
        </p:nvSpPr>
        <p:spPr>
          <a:xfrm rot="9000081">
            <a:off x="-1073625" y="-844971"/>
            <a:ext cx="3273486" cy="1816929"/>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5"/>
          <p:cNvPicPr preferRelativeResize="0"/>
          <p:nvPr/>
        </p:nvPicPr>
        <p:blipFill>
          <a:blip r:embed="rId2">
            <a:alphaModFix/>
          </a:blip>
          <a:stretch>
            <a:fillRect/>
          </a:stretch>
        </p:blipFill>
        <p:spPr>
          <a:xfrm rot="7444524">
            <a:off x="7636828" y="3800819"/>
            <a:ext cx="2101303" cy="2054017"/>
          </a:xfrm>
          <a:prstGeom prst="rect">
            <a:avLst/>
          </a:prstGeom>
          <a:noFill/>
          <a:ln>
            <a:noFill/>
          </a:ln>
        </p:spPr>
      </p:pic>
      <p:pic>
        <p:nvPicPr>
          <p:cNvPr id="33" name="Google Shape;33;p5"/>
          <p:cNvPicPr preferRelativeResize="0"/>
          <p:nvPr/>
        </p:nvPicPr>
        <p:blipFill>
          <a:blip r:embed="rId3">
            <a:alphaModFix amt="50000"/>
          </a:blip>
          <a:stretch>
            <a:fillRect/>
          </a:stretch>
        </p:blipFill>
        <p:spPr>
          <a:xfrm rot="-6123185">
            <a:off x="872165" y="4711672"/>
            <a:ext cx="1052585" cy="1028888"/>
          </a:xfrm>
          <a:prstGeom prst="rect">
            <a:avLst/>
          </a:prstGeom>
          <a:noFill/>
          <a:ln>
            <a:noFill/>
          </a:ln>
        </p:spPr>
      </p:pic>
      <p:pic>
        <p:nvPicPr>
          <p:cNvPr id="34" name="Google Shape;34;p5"/>
          <p:cNvPicPr preferRelativeResize="0"/>
          <p:nvPr/>
        </p:nvPicPr>
        <p:blipFill>
          <a:blip r:embed="rId4">
            <a:alphaModFix amt="50000"/>
          </a:blip>
          <a:stretch>
            <a:fillRect/>
          </a:stretch>
        </p:blipFill>
        <p:spPr>
          <a:xfrm rot="5400000">
            <a:off x="7328752" y="-501236"/>
            <a:ext cx="1052587" cy="1028886"/>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37" name="Google Shape;37;p6"/>
          <p:cNvPicPr preferRelativeResize="0"/>
          <p:nvPr/>
        </p:nvPicPr>
        <p:blipFill>
          <a:blip r:embed="rId2">
            <a:alphaModFix amt="50000"/>
          </a:blip>
          <a:stretch>
            <a:fillRect/>
          </a:stretch>
        </p:blipFill>
        <p:spPr>
          <a:xfrm rot="900000" flipH="1">
            <a:off x="8470785" y="1986875"/>
            <a:ext cx="1052588" cy="1028887"/>
          </a:xfrm>
          <a:prstGeom prst="rect">
            <a:avLst/>
          </a:prstGeom>
          <a:noFill/>
          <a:ln>
            <a:noFill/>
          </a:ln>
        </p:spPr>
      </p:pic>
      <p:sp>
        <p:nvSpPr>
          <p:cNvPr id="38" name="Google Shape;38;p6"/>
          <p:cNvSpPr/>
          <p:nvPr/>
        </p:nvSpPr>
        <p:spPr>
          <a:xfrm rot="9376828">
            <a:off x="7832581" y="-891731"/>
            <a:ext cx="1652138" cy="1623415"/>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1491983">
            <a:off x="-1210974" y="4064451"/>
            <a:ext cx="3273358" cy="1816858"/>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Google Shape;40;p6"/>
          <p:cNvPicPr preferRelativeResize="0"/>
          <p:nvPr/>
        </p:nvPicPr>
        <p:blipFill>
          <a:blip r:embed="rId3">
            <a:alphaModFix/>
          </a:blip>
          <a:stretch>
            <a:fillRect/>
          </a:stretch>
        </p:blipFill>
        <p:spPr>
          <a:xfrm rot="-7444524" flipH="1">
            <a:off x="-919169" y="-1107031"/>
            <a:ext cx="2101303" cy="2054017"/>
          </a:xfrm>
          <a:prstGeom prst="rect">
            <a:avLst/>
          </a:prstGeom>
          <a:noFill/>
          <a:ln>
            <a:noFill/>
          </a:ln>
        </p:spPr>
      </p:pic>
      <p:pic>
        <p:nvPicPr>
          <p:cNvPr id="41" name="Google Shape;41;p6"/>
          <p:cNvPicPr preferRelativeResize="0"/>
          <p:nvPr/>
        </p:nvPicPr>
        <p:blipFill>
          <a:blip r:embed="rId4">
            <a:alphaModFix/>
          </a:blip>
          <a:stretch>
            <a:fillRect/>
          </a:stretch>
        </p:blipFill>
        <p:spPr>
          <a:xfrm rot="5680079" flipH="1">
            <a:off x="7607995" y="4110999"/>
            <a:ext cx="2101306" cy="2054021"/>
          </a:xfrm>
          <a:prstGeom prst="rect">
            <a:avLst/>
          </a:prstGeom>
          <a:noFill/>
          <a:ln>
            <a:noFill/>
          </a:ln>
        </p:spPr>
      </p:pic>
      <p:pic>
        <p:nvPicPr>
          <p:cNvPr id="42" name="Google Shape;42;p6"/>
          <p:cNvPicPr preferRelativeResize="0"/>
          <p:nvPr/>
        </p:nvPicPr>
        <p:blipFill>
          <a:blip r:embed="rId5">
            <a:alphaModFix amt="50000"/>
          </a:blip>
          <a:stretch>
            <a:fillRect/>
          </a:stretch>
        </p:blipFill>
        <p:spPr>
          <a:xfrm rot="-8100012" flipH="1">
            <a:off x="4303037" y="-805343"/>
            <a:ext cx="1052584" cy="1028890"/>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a:blip r:embed="rId2">
            <a:alphaModFix amt="50000"/>
          </a:blip>
          <a:stretch>
            <a:fillRect/>
          </a:stretch>
        </p:blipFill>
        <p:spPr>
          <a:xfrm rot="-900000">
            <a:off x="-317961" y="4797125"/>
            <a:ext cx="1052588" cy="1028887"/>
          </a:xfrm>
          <a:prstGeom prst="rect">
            <a:avLst/>
          </a:prstGeom>
          <a:noFill/>
          <a:ln>
            <a:noFill/>
          </a:ln>
        </p:spPr>
      </p:pic>
      <p:sp>
        <p:nvSpPr>
          <p:cNvPr id="54" name="Google Shape;54;p8"/>
          <p:cNvSpPr/>
          <p:nvPr/>
        </p:nvSpPr>
        <p:spPr>
          <a:xfrm rot="-1423172">
            <a:off x="7922868" y="3724157"/>
            <a:ext cx="1652138" cy="1623415"/>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2822947" y="-1277347"/>
            <a:ext cx="3273352" cy="1816854"/>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8"/>
          <p:cNvPicPr preferRelativeResize="0"/>
          <p:nvPr/>
        </p:nvPicPr>
        <p:blipFill>
          <a:blip r:embed="rId3">
            <a:alphaModFix/>
          </a:blip>
          <a:stretch>
            <a:fillRect/>
          </a:stretch>
        </p:blipFill>
        <p:spPr>
          <a:xfrm rot="7444524">
            <a:off x="7475378" y="-1107031"/>
            <a:ext cx="2101303" cy="2054017"/>
          </a:xfrm>
          <a:prstGeom prst="rect">
            <a:avLst/>
          </a:prstGeom>
          <a:noFill/>
          <a:ln>
            <a:noFill/>
          </a:ln>
        </p:spPr>
      </p:pic>
      <p:pic>
        <p:nvPicPr>
          <p:cNvPr id="57" name="Google Shape;57;p8"/>
          <p:cNvPicPr preferRelativeResize="0"/>
          <p:nvPr/>
        </p:nvPicPr>
        <p:blipFill>
          <a:blip r:embed="rId4">
            <a:alphaModFix/>
          </a:blip>
          <a:stretch>
            <a:fillRect/>
          </a:stretch>
        </p:blipFill>
        <p:spPr>
          <a:xfrm rot="-5680079">
            <a:off x="-1249401" y="1237349"/>
            <a:ext cx="2101306" cy="2054021"/>
          </a:xfrm>
          <a:prstGeom prst="rect">
            <a:avLst/>
          </a:prstGeom>
          <a:noFill/>
          <a:ln>
            <a:noFill/>
          </a:ln>
        </p:spPr>
      </p:pic>
      <p:pic>
        <p:nvPicPr>
          <p:cNvPr id="58" name="Google Shape;58;p8"/>
          <p:cNvPicPr preferRelativeResize="0"/>
          <p:nvPr/>
        </p:nvPicPr>
        <p:blipFill>
          <a:blip r:embed="rId5">
            <a:alphaModFix amt="50000"/>
          </a:blip>
          <a:stretch>
            <a:fillRect/>
          </a:stretch>
        </p:blipFill>
        <p:spPr>
          <a:xfrm rot="-6123185">
            <a:off x="605790" y="-556128"/>
            <a:ext cx="1052585" cy="1028888"/>
          </a:xfrm>
          <a:prstGeom prst="rect">
            <a:avLst/>
          </a:prstGeom>
          <a:noFill/>
          <a:ln>
            <a:noFill/>
          </a:ln>
        </p:spPr>
      </p:pic>
      <p:sp>
        <p:nvSpPr>
          <p:cNvPr id="59" name="Google Shape;59;p8"/>
          <p:cNvSpPr txBox="1">
            <a:spLocks noGrp="1"/>
          </p:cNvSpPr>
          <p:nvPr>
            <p:ph type="title"/>
          </p:nvPr>
        </p:nvSpPr>
        <p:spPr>
          <a:xfrm>
            <a:off x="2317950" y="1307100"/>
            <a:ext cx="4508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2" name="Google Shape;62;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9"/>
          <p:cNvSpPr/>
          <p:nvPr/>
        </p:nvSpPr>
        <p:spPr>
          <a:xfrm rot="9000081">
            <a:off x="-1073625" y="-844971"/>
            <a:ext cx="3273486" cy="1816929"/>
          </a:xfrm>
          <a:custGeom>
            <a:avLst/>
            <a:gdLst/>
            <a:ahLst/>
            <a:cxnLst/>
            <a:rect l="l" t="t" r="r" b="b"/>
            <a:pathLst>
              <a:path w="98848" h="54865" extrusionOk="0">
                <a:moveTo>
                  <a:pt x="3800" y="54834"/>
                </a:moveTo>
                <a:cubicBezTo>
                  <a:pt x="3526" y="54834"/>
                  <a:pt x="3222" y="54804"/>
                  <a:pt x="2949" y="54743"/>
                </a:cubicBezTo>
                <a:cubicBezTo>
                  <a:pt x="1125" y="54287"/>
                  <a:pt x="0" y="52433"/>
                  <a:pt x="487" y="50579"/>
                </a:cubicBezTo>
                <a:lnTo>
                  <a:pt x="12645" y="2706"/>
                </a:lnTo>
                <a:cubicBezTo>
                  <a:pt x="12979" y="1338"/>
                  <a:pt x="14165" y="305"/>
                  <a:pt x="15593" y="153"/>
                </a:cubicBezTo>
                <a:cubicBezTo>
                  <a:pt x="17022" y="1"/>
                  <a:pt x="18390" y="761"/>
                  <a:pt x="19028" y="2068"/>
                </a:cubicBezTo>
                <a:lnTo>
                  <a:pt x="29788" y="24226"/>
                </a:lnTo>
                <a:lnTo>
                  <a:pt x="45867" y="12554"/>
                </a:lnTo>
                <a:cubicBezTo>
                  <a:pt x="46658" y="11976"/>
                  <a:pt x="47661" y="11794"/>
                  <a:pt x="48633" y="12007"/>
                </a:cubicBezTo>
                <a:cubicBezTo>
                  <a:pt x="49606" y="12220"/>
                  <a:pt x="50427" y="12858"/>
                  <a:pt x="50883" y="13739"/>
                </a:cubicBezTo>
                <a:lnTo>
                  <a:pt x="55138" y="21733"/>
                </a:lnTo>
                <a:lnTo>
                  <a:pt x="71612" y="4560"/>
                </a:lnTo>
                <a:cubicBezTo>
                  <a:pt x="72312" y="3830"/>
                  <a:pt x="73284" y="3466"/>
                  <a:pt x="74287" y="3527"/>
                </a:cubicBezTo>
                <a:cubicBezTo>
                  <a:pt x="75290" y="3587"/>
                  <a:pt x="76233" y="4074"/>
                  <a:pt x="76841" y="4894"/>
                </a:cubicBezTo>
                <a:lnTo>
                  <a:pt x="97722" y="33071"/>
                </a:lnTo>
                <a:cubicBezTo>
                  <a:pt x="98847" y="34560"/>
                  <a:pt x="98543" y="36718"/>
                  <a:pt x="97023" y="37843"/>
                </a:cubicBezTo>
                <a:cubicBezTo>
                  <a:pt x="95504" y="38968"/>
                  <a:pt x="93345" y="38664"/>
                  <a:pt x="92221" y="37144"/>
                </a:cubicBezTo>
                <a:lnTo>
                  <a:pt x="73740" y="12220"/>
                </a:lnTo>
                <a:lnTo>
                  <a:pt x="56779" y="29879"/>
                </a:lnTo>
                <a:cubicBezTo>
                  <a:pt x="56019" y="30670"/>
                  <a:pt x="54925" y="31035"/>
                  <a:pt x="53861" y="30883"/>
                </a:cubicBezTo>
                <a:cubicBezTo>
                  <a:pt x="52767" y="30731"/>
                  <a:pt x="51825" y="30062"/>
                  <a:pt x="51308" y="29120"/>
                </a:cubicBezTo>
                <a:lnTo>
                  <a:pt x="46688" y="20426"/>
                </a:lnTo>
                <a:lnTo>
                  <a:pt x="30487" y="32159"/>
                </a:lnTo>
                <a:cubicBezTo>
                  <a:pt x="29666" y="32767"/>
                  <a:pt x="28633" y="32949"/>
                  <a:pt x="27660" y="32706"/>
                </a:cubicBezTo>
                <a:cubicBezTo>
                  <a:pt x="26688" y="32463"/>
                  <a:pt x="25867" y="31794"/>
                  <a:pt x="25411" y="30883"/>
                </a:cubicBezTo>
                <a:lnTo>
                  <a:pt x="16961" y="13466"/>
                </a:lnTo>
                <a:lnTo>
                  <a:pt x="7113" y="52281"/>
                </a:lnTo>
                <a:cubicBezTo>
                  <a:pt x="6718" y="53831"/>
                  <a:pt x="5319" y="54865"/>
                  <a:pt x="3800" y="54865"/>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9"/>
          <p:cNvPicPr preferRelativeResize="0"/>
          <p:nvPr/>
        </p:nvPicPr>
        <p:blipFill>
          <a:blip r:embed="rId2">
            <a:alphaModFix/>
          </a:blip>
          <a:stretch>
            <a:fillRect/>
          </a:stretch>
        </p:blipFill>
        <p:spPr>
          <a:xfrm rot="7444524">
            <a:off x="7636828" y="3800819"/>
            <a:ext cx="2101303" cy="2054017"/>
          </a:xfrm>
          <a:prstGeom prst="rect">
            <a:avLst/>
          </a:prstGeom>
          <a:noFill/>
          <a:ln>
            <a:noFill/>
          </a:ln>
        </p:spPr>
      </p:pic>
      <p:pic>
        <p:nvPicPr>
          <p:cNvPr id="65" name="Google Shape;65;p9"/>
          <p:cNvPicPr preferRelativeResize="0"/>
          <p:nvPr/>
        </p:nvPicPr>
        <p:blipFill>
          <a:blip r:embed="rId3">
            <a:alphaModFix amt="50000"/>
          </a:blip>
          <a:stretch>
            <a:fillRect/>
          </a:stretch>
        </p:blipFill>
        <p:spPr>
          <a:xfrm rot="5400000">
            <a:off x="7328752" y="-501236"/>
            <a:ext cx="1052587" cy="1028886"/>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1284000" y="2023975"/>
            <a:ext cx="6576000" cy="1064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a:spLocks noGrp="1"/>
          </p:cNvSpPr>
          <p:nvPr>
            <p:ph type="subTitle" idx="1"/>
          </p:nvPr>
        </p:nvSpPr>
        <p:spPr>
          <a:xfrm>
            <a:off x="1284000" y="308885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71" name="Google Shape;71;p11"/>
          <p:cNvPicPr preferRelativeResize="0"/>
          <p:nvPr/>
        </p:nvPicPr>
        <p:blipFill>
          <a:blip r:embed="rId2">
            <a:alphaModFix/>
          </a:blip>
          <a:stretch>
            <a:fillRect/>
          </a:stretch>
        </p:blipFill>
        <p:spPr>
          <a:xfrm rot="-499740">
            <a:off x="-650790" y="4413787"/>
            <a:ext cx="1470205" cy="1362626"/>
          </a:xfrm>
          <a:prstGeom prst="rect">
            <a:avLst/>
          </a:prstGeom>
          <a:noFill/>
          <a:ln>
            <a:noFill/>
          </a:ln>
        </p:spPr>
      </p:pic>
      <p:pic>
        <p:nvPicPr>
          <p:cNvPr id="72" name="Google Shape;72;p11"/>
          <p:cNvPicPr preferRelativeResize="0"/>
          <p:nvPr/>
        </p:nvPicPr>
        <p:blipFill>
          <a:blip r:embed="rId3">
            <a:alphaModFix/>
          </a:blip>
          <a:stretch>
            <a:fillRect/>
          </a:stretch>
        </p:blipFill>
        <p:spPr>
          <a:xfrm rot="-5680079">
            <a:off x="4657674" y="-1618276"/>
            <a:ext cx="2101306" cy="2054021"/>
          </a:xfrm>
          <a:prstGeom prst="rect">
            <a:avLst/>
          </a:prstGeom>
          <a:noFill/>
          <a:ln>
            <a:noFill/>
          </a:ln>
        </p:spPr>
      </p:pic>
      <p:pic>
        <p:nvPicPr>
          <p:cNvPr id="73" name="Google Shape;73;p11"/>
          <p:cNvPicPr preferRelativeResize="0"/>
          <p:nvPr/>
        </p:nvPicPr>
        <p:blipFill>
          <a:blip r:embed="rId4">
            <a:alphaModFix amt="50000"/>
          </a:blip>
          <a:stretch>
            <a:fillRect/>
          </a:stretch>
        </p:blipFill>
        <p:spPr>
          <a:xfrm rot="-3650087">
            <a:off x="8748726" y="2290521"/>
            <a:ext cx="1052586" cy="1028887"/>
          </a:xfrm>
          <a:prstGeom prst="rect">
            <a:avLst/>
          </a:prstGeom>
          <a:noFill/>
          <a:ln>
            <a:noFill/>
          </a:ln>
        </p:spPr>
      </p:pic>
      <p:sp>
        <p:nvSpPr>
          <p:cNvPr id="74" name="Google Shape;74;p11"/>
          <p:cNvSpPr/>
          <p:nvPr/>
        </p:nvSpPr>
        <p:spPr>
          <a:xfrm rot="9900086" flipH="1">
            <a:off x="-645861" y="-718903"/>
            <a:ext cx="1652057" cy="1623335"/>
          </a:xfrm>
          <a:custGeom>
            <a:avLst/>
            <a:gdLst/>
            <a:ahLst/>
            <a:cxnLst/>
            <a:rect l="l" t="t" r="r" b="b"/>
            <a:pathLst>
              <a:path w="50732" h="49850" extrusionOk="0">
                <a:moveTo>
                  <a:pt x="3891" y="49850"/>
                </a:moveTo>
                <a:cubicBezTo>
                  <a:pt x="3314" y="49850"/>
                  <a:pt x="2736" y="49698"/>
                  <a:pt x="2189" y="49394"/>
                </a:cubicBezTo>
                <a:cubicBezTo>
                  <a:pt x="548" y="48451"/>
                  <a:pt x="1" y="46354"/>
                  <a:pt x="943" y="44713"/>
                </a:cubicBezTo>
                <a:lnTo>
                  <a:pt x="25624" y="1764"/>
                </a:lnTo>
                <a:cubicBezTo>
                  <a:pt x="26263" y="670"/>
                  <a:pt x="27478" y="1"/>
                  <a:pt x="28786" y="62"/>
                </a:cubicBezTo>
                <a:cubicBezTo>
                  <a:pt x="30062" y="123"/>
                  <a:pt x="31187" y="913"/>
                  <a:pt x="31734" y="2098"/>
                </a:cubicBezTo>
                <a:lnTo>
                  <a:pt x="49971" y="43132"/>
                </a:lnTo>
                <a:cubicBezTo>
                  <a:pt x="50731" y="44865"/>
                  <a:pt x="49941" y="46871"/>
                  <a:pt x="48239" y="47631"/>
                </a:cubicBezTo>
                <a:cubicBezTo>
                  <a:pt x="46506" y="48391"/>
                  <a:pt x="44470" y="47631"/>
                  <a:pt x="43710" y="45898"/>
                </a:cubicBezTo>
                <a:lnTo>
                  <a:pt x="28208" y="11004"/>
                </a:lnTo>
                <a:lnTo>
                  <a:pt x="6870" y="48117"/>
                </a:lnTo>
                <a:cubicBezTo>
                  <a:pt x="6232" y="49211"/>
                  <a:pt x="5077" y="49819"/>
                  <a:pt x="3891" y="4985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1"/>
          <p:cNvPicPr preferRelativeResize="0"/>
          <p:nvPr/>
        </p:nvPicPr>
        <p:blipFill>
          <a:blip r:embed="rId5">
            <a:alphaModFix amt="50000"/>
          </a:blip>
          <a:stretch>
            <a:fillRect/>
          </a:stretch>
        </p:blipFill>
        <p:spPr>
          <a:xfrm rot="-900000">
            <a:off x="6149914" y="4667250"/>
            <a:ext cx="1052588" cy="1028887"/>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C68B5-22F1-447C-9E3E-33D2EA4452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1pPr>
            <a:lvl2pPr lvl="1"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2pPr>
            <a:lvl3pPr lvl="2"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3pPr>
            <a:lvl4pPr lvl="3"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4pPr>
            <a:lvl5pPr lvl="4"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5pPr>
            <a:lvl6pPr lvl="5"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6pPr>
            <a:lvl7pPr lvl="6"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7pPr>
            <a:lvl8pPr lvl="7"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8pPr>
            <a:lvl9pPr lvl="8" rtl="0">
              <a:spcBef>
                <a:spcPts val="0"/>
              </a:spcBef>
              <a:spcAft>
                <a:spcPts val="0"/>
              </a:spcAft>
              <a:buClr>
                <a:schemeClr val="dk1"/>
              </a:buClr>
              <a:buSzPts val="3500"/>
              <a:buFont typeface="Red Hat Display Black"/>
              <a:buNone/>
              <a:defRPr sz="3500">
                <a:solidFill>
                  <a:schemeClr val="dk1"/>
                </a:solidFill>
                <a:latin typeface="Red Hat Display Black"/>
                <a:ea typeface="Red Hat Display Black"/>
                <a:cs typeface="Red Hat Display Black"/>
                <a:sym typeface="Red Hat Display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
        <p:nvSpPr>
          <p:cNvPr id="2" name="Date Placeholder 1"/>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3" name="Footer Placeholder 2"/>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DC68B5-22F1-447C-9E3E-33D2EA44526D}"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 id="2147483669" r:id="rId19"/>
    <p:sldLayoutId id="214748367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p:nvPr/>
        </p:nvSpPr>
        <p:spPr>
          <a:xfrm rot="9899867">
            <a:off x="5883857" y="-1460509"/>
            <a:ext cx="5093828" cy="2583302"/>
          </a:xfrm>
          <a:custGeom>
            <a:avLst/>
            <a:gdLst/>
            <a:ahLst/>
            <a:cxnLst/>
            <a:rect l="l" t="t" r="r" b="b"/>
            <a:pathLst>
              <a:path w="283259" h="143653" extrusionOk="0">
                <a:moveTo>
                  <a:pt x="170382" y="0"/>
                </a:moveTo>
                <a:cubicBezTo>
                  <a:pt x="169408" y="0"/>
                  <a:pt x="168426" y="220"/>
                  <a:pt x="167511" y="672"/>
                </a:cubicBezTo>
                <a:lnTo>
                  <a:pt x="4469" y="82102"/>
                </a:lnTo>
                <a:cubicBezTo>
                  <a:pt x="1308" y="83682"/>
                  <a:pt x="1" y="87543"/>
                  <a:pt x="1581" y="90734"/>
                </a:cubicBezTo>
                <a:cubicBezTo>
                  <a:pt x="2723" y="92975"/>
                  <a:pt x="4981" y="94269"/>
                  <a:pt x="7336" y="94269"/>
                </a:cubicBezTo>
                <a:cubicBezTo>
                  <a:pt x="8302" y="94269"/>
                  <a:pt x="9285" y="94051"/>
                  <a:pt x="10214" y="93591"/>
                </a:cubicBezTo>
                <a:lnTo>
                  <a:pt x="154867" y="21341"/>
                </a:lnTo>
                <a:lnTo>
                  <a:pt x="94379" y="131647"/>
                </a:lnTo>
                <a:cubicBezTo>
                  <a:pt x="93072" y="134048"/>
                  <a:pt x="93437" y="137027"/>
                  <a:pt x="95261" y="139063"/>
                </a:cubicBezTo>
                <a:cubicBezTo>
                  <a:pt x="96503" y="140427"/>
                  <a:pt x="98236" y="141150"/>
                  <a:pt x="100003" y="141150"/>
                </a:cubicBezTo>
                <a:cubicBezTo>
                  <a:pt x="100874" y="141150"/>
                  <a:pt x="101753" y="140975"/>
                  <a:pt x="102586" y="140613"/>
                </a:cubicBezTo>
                <a:lnTo>
                  <a:pt x="228516" y="86053"/>
                </a:lnTo>
                <a:lnTo>
                  <a:pt x="228516" y="86053"/>
                </a:lnTo>
                <a:lnTo>
                  <a:pt x="202862" y="134230"/>
                </a:lnTo>
                <a:cubicBezTo>
                  <a:pt x="201615" y="136571"/>
                  <a:pt x="201950" y="139489"/>
                  <a:pt x="203743" y="141495"/>
                </a:cubicBezTo>
                <a:cubicBezTo>
                  <a:pt x="204989" y="142893"/>
                  <a:pt x="206752" y="143653"/>
                  <a:pt x="208546" y="143653"/>
                </a:cubicBezTo>
                <a:cubicBezTo>
                  <a:pt x="209305" y="143653"/>
                  <a:pt x="210096" y="143501"/>
                  <a:pt x="210825" y="143227"/>
                </a:cubicBezTo>
                <a:lnTo>
                  <a:pt x="278273" y="117391"/>
                </a:lnTo>
                <a:cubicBezTo>
                  <a:pt x="281586" y="116115"/>
                  <a:pt x="283258" y="112406"/>
                  <a:pt x="281982" y="109093"/>
                </a:cubicBezTo>
                <a:cubicBezTo>
                  <a:pt x="280994" y="106531"/>
                  <a:pt x="278552" y="104968"/>
                  <a:pt x="275964" y="104968"/>
                </a:cubicBezTo>
                <a:cubicBezTo>
                  <a:pt x="275205" y="104968"/>
                  <a:pt x="274434" y="105103"/>
                  <a:pt x="273684" y="105385"/>
                </a:cubicBezTo>
                <a:lnTo>
                  <a:pt x="222284" y="125081"/>
                </a:lnTo>
                <a:lnTo>
                  <a:pt x="248486" y="75871"/>
                </a:lnTo>
                <a:cubicBezTo>
                  <a:pt x="249762" y="73470"/>
                  <a:pt x="249367" y="70521"/>
                  <a:pt x="247513" y="68515"/>
                </a:cubicBezTo>
                <a:cubicBezTo>
                  <a:pt x="246285" y="67165"/>
                  <a:pt x="244562" y="66448"/>
                  <a:pt x="242797" y="66448"/>
                </a:cubicBezTo>
                <a:cubicBezTo>
                  <a:pt x="241940" y="66448"/>
                  <a:pt x="241073" y="66617"/>
                  <a:pt x="240248" y="66965"/>
                </a:cubicBezTo>
                <a:lnTo>
                  <a:pt x="114653" y="121403"/>
                </a:lnTo>
                <a:lnTo>
                  <a:pt x="176022" y="9517"/>
                </a:lnTo>
                <a:cubicBezTo>
                  <a:pt x="177360" y="7055"/>
                  <a:pt x="176964" y="3985"/>
                  <a:pt x="175019" y="1979"/>
                </a:cubicBezTo>
                <a:cubicBezTo>
                  <a:pt x="173779" y="681"/>
                  <a:pt x="172094" y="0"/>
                  <a:pt x="170382" y="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a:spLocks noGrp="1"/>
          </p:cNvSpPr>
          <p:nvPr>
            <p:ph type="ctrTitle"/>
          </p:nvPr>
        </p:nvSpPr>
        <p:spPr>
          <a:xfrm>
            <a:off x="713224" y="587022"/>
            <a:ext cx="5650149" cy="4222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000" b="1" dirty="0">
                <a:solidFill>
                  <a:srgbClr val="FF0000"/>
                </a:solidFill>
                <a:latin typeface="Calibri" panose="020F0502020204030204" pitchFamily="34" charset="0"/>
                <a:ea typeface="Calibri" panose="020F0502020204030204" pitchFamily="34" charset="0"/>
                <a:cs typeface="Calibri" panose="020F0502020204030204" pitchFamily="34" charset="0"/>
              </a:rPr>
              <a:t>BÁO CÁO CHUYÊN ĐỀ THỰC TẬP NGÀNH</a:t>
            </a:r>
            <a:br>
              <a:rPr lang="vi-VN" sz="4000" b="1" dirty="0">
                <a:latin typeface="Calibri" panose="020F0502020204030204" pitchFamily="34" charset="0"/>
                <a:ea typeface="Calibri" panose="020F0502020204030204" pitchFamily="34" charset="0"/>
                <a:cs typeface="Calibri" panose="020F0502020204030204" pitchFamily="34" charset="0"/>
              </a:rPr>
            </a:br>
            <a:r>
              <a:rPr lang="vi-VN" sz="3200" b="1" dirty="0">
                <a:solidFill>
                  <a:schemeClr val="tx1"/>
                </a:solidFill>
                <a:latin typeface="Calibri" panose="020F0502020204030204" pitchFamily="34" charset="0"/>
                <a:ea typeface="Calibri" panose="020F0502020204030204" pitchFamily="34" charset="0"/>
                <a:cs typeface="Calibri" panose="020F0502020204030204" pitchFamily="34" charset="0"/>
              </a:rPr>
              <a:t>Đề tài: Tìm hiểu về đồ thị, cài đặt thuật toán tìm đường đi ngắn nhất Dijkstra</a:t>
            </a:r>
            <a:br>
              <a:rPr lang="vi-VN" sz="3200" dirty="0">
                <a:latin typeface="Calibri" panose="020F0502020204030204" pitchFamily="34" charset="0"/>
                <a:ea typeface="Calibri" panose="020F0502020204030204" pitchFamily="34" charset="0"/>
                <a:cs typeface="Calibri" panose="020F0502020204030204" pitchFamily="34" charset="0"/>
              </a:rPr>
            </a:br>
            <a:r>
              <a:rPr lang="vi-VN" sz="2000" dirty="0">
                <a:solidFill>
                  <a:schemeClr val="tx1"/>
                </a:solidFill>
                <a:latin typeface="Calibri" panose="020F0502020204030204" pitchFamily="34" charset="0"/>
                <a:ea typeface="Calibri" panose="020F0502020204030204" pitchFamily="34" charset="0"/>
                <a:cs typeface="Calibri" panose="020F0502020204030204" pitchFamily="34" charset="0"/>
              </a:rPr>
              <a:t>Nhóm 4: Đàm Đức Ngọc - 1910A05</a:t>
            </a:r>
            <a:br>
              <a:rPr lang="vi-VN" sz="20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vi-VN" sz="2000" dirty="0">
                <a:solidFill>
                  <a:schemeClr val="tx1"/>
                </a:solidFill>
                <a:latin typeface="Calibri" panose="020F0502020204030204" pitchFamily="34" charset="0"/>
                <a:ea typeface="Calibri" panose="020F0502020204030204" pitchFamily="34" charset="0"/>
                <a:cs typeface="Calibri" panose="020F0502020204030204" pitchFamily="34" charset="0"/>
              </a:rPr>
              <a:t>          L</a:t>
            </a:r>
            <a: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ê Tuấn Vũ - 2010A05</a:t>
            </a:r>
            <a:b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Nguyễn Đức Trường – 1910A05</a:t>
            </a:r>
            <a:b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Ngô Sỹ Dương - 2010A03</a:t>
            </a:r>
            <a:b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vi-V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Nguyễn Nho Định - 1910A05</a:t>
            </a:r>
            <a:br>
              <a:rPr lang="vi-VN" sz="3200" dirty="0">
                <a:latin typeface="Calibri" panose="020F0502020204030204" pitchFamily="34" charset="0"/>
                <a:ea typeface="Calibri" panose="020F0502020204030204" pitchFamily="34" charset="0"/>
                <a:cs typeface="Calibri" panose="020F0502020204030204" pitchFamily="34" charset="0"/>
              </a:rPr>
            </a:br>
            <a:br>
              <a:rPr lang="vi-VN" sz="2000" dirty="0">
                <a:latin typeface="Calibri" panose="020F0502020204030204" pitchFamily="34" charset="0"/>
                <a:ea typeface="Calibri" panose="020F0502020204030204" pitchFamily="34" charset="0"/>
                <a:cs typeface="Calibri" panose="020F0502020204030204" pitchFamily="34" charset="0"/>
              </a:rPr>
            </a:br>
            <a:endParaRPr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182" name="Google Shape;182;p28"/>
          <p:cNvPicPr preferRelativeResize="0"/>
          <p:nvPr/>
        </p:nvPicPr>
        <p:blipFill>
          <a:blip r:embed="rId3">
            <a:alphaModFix/>
          </a:blip>
          <a:stretch>
            <a:fillRect/>
          </a:stretch>
        </p:blipFill>
        <p:spPr>
          <a:xfrm rot="-5680079">
            <a:off x="6731986" y="859962"/>
            <a:ext cx="2101306" cy="2054021"/>
          </a:xfrm>
          <a:prstGeom prst="rect">
            <a:avLst/>
          </a:prstGeom>
          <a:noFill/>
          <a:ln>
            <a:noFill/>
          </a:ln>
        </p:spPr>
      </p:pic>
      <p:pic>
        <p:nvPicPr>
          <p:cNvPr id="183" name="Google Shape;183;p28"/>
          <p:cNvPicPr preferRelativeResize="0"/>
          <p:nvPr/>
        </p:nvPicPr>
        <p:blipFill>
          <a:blip r:embed="rId4">
            <a:alphaModFix/>
          </a:blip>
          <a:stretch>
            <a:fillRect/>
          </a:stretch>
        </p:blipFill>
        <p:spPr>
          <a:xfrm rot="7444524">
            <a:off x="6091603" y="2336694"/>
            <a:ext cx="2101303" cy="20540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910720"/>
            <a:ext cx="5505900"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2.1. ĐỒ THỊ</a:t>
            </a:r>
            <a:endParaRPr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74" name="Google Shape;274;p36"/>
              <p:cNvSpPr txBox="1">
                <a:spLocks noGrp="1"/>
              </p:cNvSpPr>
              <p:nvPr>
                <p:ph type="subTitle" idx="1"/>
              </p:nvPr>
            </p:nvSpPr>
            <p:spPr>
              <a:xfrm>
                <a:off x="720000" y="1605345"/>
                <a:ext cx="5505900" cy="2912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2/ Một người dự tính đi du lịch theo một lịch trình qua 4 địa điểm như sau:</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Đồ thị G3 = (V,E) có:</a:t>
                </a:r>
                <a:r>
                  <a:rPr lang="vi-VN" dirty="0">
                    <a:latin typeface="Tahoma" panose="020B0604030504040204" pitchFamily="34" charset="0"/>
                    <a:ea typeface="Tahoma" panose="020B0604030504040204" pitchFamily="34" charset="0"/>
                    <a:cs typeface="Tahoma" panose="020B0604030504040204" pitchFamily="34" charset="0"/>
                  </a:rPr>
                  <a:t> </a:t>
                </a:r>
              </a:p>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đỉnh V = {1, 2, 3, 4}.</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dirty="0">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cạnh E = {(1,2), (2,3), (3,4), (4,2), (2,1)}</a:t>
                </a:r>
                <a:r>
                  <a:rPr lang="vi-VN" dirty="0">
                    <a:latin typeface="Tahoma" panose="020B0604030504040204" pitchFamily="34" charset="0"/>
                    <a:ea typeface="Tahoma" panose="020B0604030504040204" pitchFamily="34" charset="0"/>
                    <a:cs typeface="Tahoma" panose="020B0604030504040204" pitchFamily="34" charset="0"/>
                  </a:rPr>
                  <a:t> </a:t>
                </a:r>
              </a:p>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Tuy nhiên khi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đến địa điểm 4 thì phát hiện bỏ quên một túi hành lý ở địa điểm 3, do đó hành trình thực tế là: </a:t>
                </a:r>
                <a:endParaRPr lang="vi-VN" dirty="0">
                  <a:latin typeface="Tahoma" panose="020B0604030504040204" pitchFamily="34" charset="0"/>
                  <a:ea typeface="Tahoma" panose="020B0604030504040204" pitchFamily="34" charset="0"/>
                  <a:cs typeface="Tahoma" panose="020B0604030504040204" pitchFamily="34" charset="0"/>
                </a:endParaRPr>
              </a:p>
              <a:p>
                <a:pPr marL="0" lvl="0" indent="0">
                  <a:buNone/>
                </a:pPr>
                <a:r>
                  <a:rPr lang="vi-VN" dirty="0">
                    <a:latin typeface="Tahoma" panose="020B0604030504040204" pitchFamily="34" charset="0"/>
                    <a:ea typeface="Tahoma" panose="020B0604030504040204" pitchFamily="34" charset="0"/>
                    <a:cs typeface="Tahoma" panose="020B0604030504040204" pitchFamily="34" charset="0"/>
                  </a:rPr>
                  <a:t>Đồ thị G4 = (V,E) có: </a:t>
                </a:r>
                <a:br>
                  <a:rPr lang="vi-VN" dirty="0"/>
                </a:b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đỉnh V = {1, 2, 3, 4}.</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cạnh E = </a:t>
                </a:r>
                <a:r>
                  <a:rPr lang="vi-VN" sz="1800" b="0" i="0" dirty="0">
                    <a:solidFill>
                      <a:srgbClr val="000000"/>
                    </a:solidFill>
                    <a:effectLst/>
                    <a:latin typeface="Times-Roman"/>
                    <a:ea typeface="Tahoma" panose="020B0604030504040204" pitchFamily="34" charset="0"/>
                    <a:cs typeface="Tahoma" panose="020B0604030504040204" pitchFamily="34" charset="0"/>
                  </a:rPr>
                  <a:t>{</a:t>
                </a:r>
                <a14:m>
                  <m:oMath xmlns:m="http://schemas.openxmlformats.org/officeDocument/2006/math">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1</m:t>
                        </m:r>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 </m:t>
                        </m:r>
                      </m:sub>
                    </m:sSub>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m:t>
                    </m:r>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2</m:t>
                        </m:r>
                      </m:sub>
                    </m:sSub>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m:t>
                    </m:r>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3</m:t>
                        </m:r>
                      </m:sub>
                    </m:sSub>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4</m:t>
                        </m:r>
                      </m:sub>
                    </m:sSub>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m:t>
                    </m:r>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5</m:t>
                        </m:r>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  </m:t>
                        </m:r>
                      </m:sub>
                    </m:sSub>
                    <m:sSub>
                      <m:sSubPr>
                        <m:ctrl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6,</m:t>
                        </m:r>
                      </m:sub>
                    </m:sSub>
                    <m:sSub>
                      <m:sSubPr>
                        <m:ctrl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7</m:t>
                        </m:r>
                      </m:sub>
                    </m:sSub>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m:t>
                    </m:r>
                  </m:oMath>
                </a14:m>
                <a:br>
                  <a:rPr lang="vi-VN" dirty="0"/>
                </a:br>
                <a:br>
                  <a:rPr lang="vi-VN" dirty="0"/>
                </a:br>
                <a:r>
                  <a:rPr lang="vi-VN" dirty="0"/>
                  <a:t> </a:t>
                </a:r>
                <a:br>
                  <a:rPr lang="vi-VN" dirty="0"/>
                </a:br>
                <a:br>
                  <a:rPr lang="vi-VN" dirty="0"/>
                </a:br>
                <a:br>
                  <a:rPr lang="vi-VN" dirty="0"/>
                </a:br>
                <a:r>
                  <a:rPr lang="vi-VN" dirty="0"/>
                  <a:t> </a:t>
                </a:r>
              </a:p>
            </p:txBody>
          </p:sp>
        </mc:Choice>
        <mc:Fallback xmlns="">
          <p:sp>
            <p:nvSpPr>
              <p:cNvPr id="274" name="Google Shape;274;p36"/>
              <p:cNvSpPr txBox="1">
                <a:spLocks noGrp="1" noRot="1" noChangeAspect="1" noMove="1" noResize="1" noEditPoints="1" noAdjustHandles="1" noChangeArrowheads="1" noChangeShapeType="1" noTextEdit="1"/>
              </p:cNvSpPr>
              <p:nvPr>
                <p:ph type="subTitle" idx="1"/>
              </p:nvPr>
            </p:nvSpPr>
            <p:spPr>
              <a:xfrm>
                <a:off x="720000" y="1605345"/>
                <a:ext cx="5505900" cy="2912987"/>
              </a:xfrm>
              <a:prstGeom prst="rect">
                <a:avLst/>
              </a:prstGeom>
              <a:blipFill>
                <a:blip r:embed="rId3"/>
                <a:stretch>
                  <a:fillRect l="-554" r="-1661" b="-5230"/>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DBFD22DC-F33B-E21B-10F9-055F14420B99}"/>
              </a:ext>
            </a:extLst>
          </p:cNvPr>
          <p:cNvPicPr>
            <a:picLocks noChangeAspect="1"/>
          </p:cNvPicPr>
          <p:nvPr/>
        </p:nvPicPr>
        <p:blipFill>
          <a:blip r:embed="rId4"/>
          <a:stretch>
            <a:fillRect/>
          </a:stretch>
        </p:blipFill>
        <p:spPr>
          <a:xfrm>
            <a:off x="6220436" y="1267161"/>
            <a:ext cx="2676899" cy="1629002"/>
          </a:xfrm>
          <a:prstGeom prst="rect">
            <a:avLst/>
          </a:prstGeom>
        </p:spPr>
      </p:pic>
      <p:pic>
        <p:nvPicPr>
          <p:cNvPr id="7" name="Picture 6">
            <a:extLst>
              <a:ext uri="{FF2B5EF4-FFF2-40B4-BE49-F238E27FC236}">
                <a16:creationId xmlns:a16="http://schemas.microsoft.com/office/drawing/2014/main" id="{320FB8AF-5073-C531-D20E-1FBC018269A7}"/>
              </a:ext>
            </a:extLst>
          </p:cNvPr>
          <p:cNvPicPr>
            <a:picLocks noChangeAspect="1"/>
          </p:cNvPicPr>
          <p:nvPr/>
        </p:nvPicPr>
        <p:blipFill>
          <a:blip r:embed="rId5"/>
          <a:stretch>
            <a:fillRect/>
          </a:stretch>
        </p:blipFill>
        <p:spPr>
          <a:xfrm>
            <a:off x="6255125" y="3252604"/>
            <a:ext cx="2642210" cy="1354598"/>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10</a:t>
            </a:fld>
            <a:endParaRPr lang="en-US"/>
          </a:p>
        </p:txBody>
      </p:sp>
    </p:spTree>
    <p:extLst>
      <p:ext uri="{BB962C8B-B14F-4D97-AF65-F5344CB8AC3E}">
        <p14:creationId xmlns:p14="http://schemas.microsoft.com/office/powerpoint/2010/main" val="37468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flipH="1">
            <a:off x="529389" y="763095"/>
            <a:ext cx="7185859"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2.2. ĐƠN ĐỒ THỊ VÔ HƯỚNG</a:t>
            </a:r>
            <a:endParaRPr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52" name="Google Shape;252;p35"/>
              <p:cNvSpPr txBox="1">
                <a:spLocks noGrp="1"/>
              </p:cNvSpPr>
              <p:nvPr>
                <p:ph type="subTitle" idx="1"/>
              </p:nvPr>
            </p:nvSpPr>
            <p:spPr>
              <a:xfrm flipH="1">
                <a:off x="529388" y="1630005"/>
                <a:ext cx="7519737" cy="1798995"/>
              </a:xfrm>
              <a:prstGeom prst="rect">
                <a:avLst/>
              </a:prstGeom>
            </p:spPr>
            <p:txBody>
              <a:bodyPr spcFirstLastPara="1" wrap="square" lIns="91425" tIns="91425" rIns="91425" bIns="91425" anchor="t" anchorCtr="0">
                <a:noAutofit/>
              </a:bodyPr>
              <a:lstStyle/>
              <a:p>
                <a:pPr marL="139700" indent="0" algn="l">
                  <a:buNone/>
                </a:pPr>
                <a:r>
                  <a:rPr lang="vi-VN" b="0" i="0" dirty="0">
                    <a:solidFill>
                      <a:srgbClr val="000000"/>
                    </a:solidFill>
                    <a:effectLst/>
                    <a:latin typeface="Tahoma" panose="020B0604030504040204" pitchFamily="34" charset="0"/>
                  </a:rPr>
                  <a:t>Một đơn đồ thị vô hướng là một bộ G=&lt;V,E&gt;, trong đó:</a:t>
                </a:r>
              </a:p>
              <a:p>
                <a:pPr algn="l">
                  <a:buFontTx/>
                  <a:buChar char="-"/>
                </a:pPr>
                <a:r>
                  <a:rPr lang="vi-VN" b="0" i="0" dirty="0">
                    <a:solidFill>
                      <a:srgbClr val="000000"/>
                    </a:solidFill>
                    <a:effectLst/>
                    <a:latin typeface="Tahoma" panose="020B0604030504040204" pitchFamily="34" charset="0"/>
                  </a:rPr>
                  <a:t>V</a:t>
                </a:r>
                <a:r>
                  <a:rPr lang="vi-VN" dirty="0">
                    <a:solidFill>
                      <a:srgbClr val="000000"/>
                    </a:solidFill>
                    <a:latin typeface="Symbol" panose="05050102010706020507" pitchFamily="18" charset="2"/>
                  </a:rPr>
                  <a:t> </a:t>
                </a:r>
                <a14:m>
                  <m:oMath xmlns:m="http://schemas.openxmlformats.org/officeDocument/2006/math">
                    <m:r>
                      <a:rPr lang="vi-VN" i="1" smtClean="0">
                        <a:solidFill>
                          <a:srgbClr val="000000"/>
                        </a:solidFill>
                        <a:latin typeface="Cambria Math" panose="02040503050406030204" pitchFamily="18" charset="0"/>
                        <a:ea typeface="Cambria Math" panose="02040503050406030204" pitchFamily="18" charset="0"/>
                      </a:rPr>
                      <m:t>≠∅</m:t>
                    </m:r>
                  </m:oMath>
                </a14:m>
                <a:r>
                  <a:rPr lang="vi-VN" b="0" i="0" dirty="0">
                    <a:solidFill>
                      <a:srgbClr val="000000"/>
                    </a:solidFill>
                    <a:effectLst/>
                    <a:latin typeface="Symbol" panose="05050102010706020507" pitchFamily="18" charset="2"/>
                  </a:rPr>
                  <a:t> </a:t>
                </a:r>
                <a:r>
                  <a:rPr lang="vi-VN" b="0" i="0" dirty="0">
                    <a:solidFill>
                      <a:srgbClr val="000000"/>
                    </a:solidFill>
                    <a:effectLst/>
                    <a:latin typeface="Tahoma" panose="020B0604030504040204" pitchFamily="34" charset="0"/>
                  </a:rPr>
                  <a:t>là tập hợp hữu hạn gồm các đỉnh của đồ thị</a:t>
                </a:r>
              </a:p>
              <a:p>
                <a:pPr algn="l">
                  <a:buFontTx/>
                  <a:buChar char="-"/>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E là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hợp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các cặp không có thứ tự gồm hai phần tử khác nhau của V gọi là các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cạnh</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r>
                  <a:rPr lang="vi-VN" dirty="0"/>
                  <a:t> </a:t>
                </a:r>
                <a:br>
                  <a:rPr lang="vi-VN" dirty="0"/>
                </a:br>
                <a:r>
                  <a:rPr lang="vi-VN" dirty="0"/>
                  <a:t> </a:t>
                </a:r>
                <a:br>
                  <a:rPr lang="vi-VN" dirty="0"/>
                </a:br>
                <a:endParaRPr dirty="0"/>
              </a:p>
            </p:txBody>
          </p:sp>
        </mc:Choice>
        <mc:Fallback xmlns="">
          <p:sp>
            <p:nvSpPr>
              <p:cNvPr id="252" name="Google Shape;252;p35"/>
              <p:cNvSpPr txBox="1">
                <a:spLocks noGrp="1" noRot="1" noChangeAspect="1" noMove="1" noResize="1" noEditPoints="1" noAdjustHandles="1" noChangeArrowheads="1" noChangeShapeType="1" noTextEdit="1"/>
              </p:cNvSpPr>
              <p:nvPr>
                <p:ph type="subTitle" idx="1"/>
              </p:nvPr>
            </p:nvSpPr>
            <p:spPr>
              <a:xfrm flipH="1">
                <a:off x="529388" y="1630005"/>
                <a:ext cx="7519737" cy="1798995"/>
              </a:xfrm>
              <a:prstGeom prst="rect">
                <a:avLst/>
              </a:prstGeom>
              <a:blipFill>
                <a:blip r:embed="rId3"/>
                <a:stretch>
                  <a:fillRect r="-811"/>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fld id="{A1DC68B5-22F1-447C-9E3E-33D2EA44526D}"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flipH="1">
            <a:off x="529389" y="763095"/>
            <a:ext cx="7185859"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2.2. ĐƠN ĐỒ THỊ VÔ HƯỚNG</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52" name="Google Shape;252;p35"/>
          <p:cNvSpPr txBox="1">
            <a:spLocks noGrp="1"/>
          </p:cNvSpPr>
          <p:nvPr>
            <p:ph type="subTitle" idx="1"/>
          </p:nvPr>
        </p:nvSpPr>
        <p:spPr>
          <a:xfrm flipH="1">
            <a:off x="529386" y="1630005"/>
            <a:ext cx="8241634" cy="3134500"/>
          </a:xfrm>
          <a:prstGeom prst="rect">
            <a:avLst/>
          </a:prstGeom>
        </p:spPr>
        <p:txBody>
          <a:bodyPr spcFirstLastPara="1" wrap="square" lIns="91425" tIns="91425" rIns="91425" bIns="91425" anchor="t" anchorCtr="0">
            <a:noAutofit/>
          </a:bodyPr>
          <a:lstStyle/>
          <a:p>
            <a:pPr marL="139700" indent="0" algn="l">
              <a:buNone/>
            </a:pPr>
            <a:br>
              <a:rPr lang="vi-VN" dirty="0"/>
            </a:br>
            <a:r>
              <a:rPr lang="vi-VN" dirty="0"/>
              <a:t> </a:t>
            </a:r>
            <a:br>
              <a:rPr lang="vi-VN" dirty="0"/>
            </a:br>
            <a:r>
              <a:rPr lang="vi-VN" dirty="0"/>
              <a:t> </a:t>
            </a:r>
            <a:br>
              <a:rPr lang="vi-VN" dirty="0"/>
            </a:br>
            <a:endParaRPr dirty="0"/>
          </a:p>
        </p:txBody>
      </p:sp>
      <p:pic>
        <p:nvPicPr>
          <p:cNvPr id="3" name="Picture 2">
            <a:extLst>
              <a:ext uri="{FF2B5EF4-FFF2-40B4-BE49-F238E27FC236}">
                <a16:creationId xmlns:a16="http://schemas.microsoft.com/office/drawing/2014/main" id="{F1D229B4-7757-EA5F-A7E4-AD7450BB6558}"/>
              </a:ext>
            </a:extLst>
          </p:cNvPr>
          <p:cNvPicPr>
            <a:picLocks noChangeAspect="1"/>
          </p:cNvPicPr>
          <p:nvPr/>
        </p:nvPicPr>
        <p:blipFill>
          <a:blip r:embed="rId3"/>
          <a:stretch>
            <a:fillRect/>
          </a:stretch>
        </p:blipFill>
        <p:spPr>
          <a:xfrm>
            <a:off x="372980" y="1520621"/>
            <a:ext cx="2448267" cy="1676634"/>
          </a:xfrm>
          <a:prstGeom prst="rect">
            <a:avLst/>
          </a:prstGeom>
        </p:spPr>
      </p:pic>
      <p:pic>
        <p:nvPicPr>
          <p:cNvPr id="5" name="Picture 4">
            <a:extLst>
              <a:ext uri="{FF2B5EF4-FFF2-40B4-BE49-F238E27FC236}">
                <a16:creationId xmlns:a16="http://schemas.microsoft.com/office/drawing/2014/main" id="{0828C57E-643C-291C-6E95-E16900761233}"/>
              </a:ext>
            </a:extLst>
          </p:cNvPr>
          <p:cNvPicPr>
            <a:picLocks noChangeAspect="1"/>
          </p:cNvPicPr>
          <p:nvPr/>
        </p:nvPicPr>
        <p:blipFill>
          <a:blip r:embed="rId4"/>
          <a:stretch>
            <a:fillRect/>
          </a:stretch>
        </p:blipFill>
        <p:spPr>
          <a:xfrm>
            <a:off x="3238314" y="1520621"/>
            <a:ext cx="2667372" cy="1657581"/>
          </a:xfrm>
          <a:prstGeom prst="rect">
            <a:avLst/>
          </a:prstGeom>
        </p:spPr>
      </p:pic>
      <p:pic>
        <p:nvPicPr>
          <p:cNvPr id="7" name="Picture 6">
            <a:extLst>
              <a:ext uri="{FF2B5EF4-FFF2-40B4-BE49-F238E27FC236}">
                <a16:creationId xmlns:a16="http://schemas.microsoft.com/office/drawing/2014/main" id="{2CBE48A8-9180-FD18-2E44-099C7AFD88DF}"/>
              </a:ext>
            </a:extLst>
          </p:cNvPr>
          <p:cNvPicPr>
            <a:picLocks noChangeAspect="1"/>
          </p:cNvPicPr>
          <p:nvPr/>
        </p:nvPicPr>
        <p:blipFill>
          <a:blip r:embed="rId5"/>
          <a:stretch>
            <a:fillRect/>
          </a:stretch>
        </p:blipFill>
        <p:spPr>
          <a:xfrm>
            <a:off x="5905686" y="1636584"/>
            <a:ext cx="3103128" cy="1444707"/>
          </a:xfrm>
          <a:prstGeom prst="rect">
            <a:avLst/>
          </a:prstGeom>
        </p:spPr>
      </p:pic>
      <p:sp>
        <p:nvSpPr>
          <p:cNvPr id="8" name="TextBox 7">
            <a:extLst>
              <a:ext uri="{FF2B5EF4-FFF2-40B4-BE49-F238E27FC236}">
                <a16:creationId xmlns:a16="http://schemas.microsoft.com/office/drawing/2014/main" id="{07E4EB0F-3E56-CBAF-A6B8-AC06B77C672B}"/>
              </a:ext>
            </a:extLst>
          </p:cNvPr>
          <p:cNvSpPr txBox="1"/>
          <p:nvPr/>
        </p:nvSpPr>
        <p:spPr>
          <a:xfrm>
            <a:off x="372980" y="3519214"/>
            <a:ext cx="2283166" cy="338554"/>
          </a:xfrm>
          <a:prstGeom prst="rect">
            <a:avLst/>
          </a:prstGeom>
          <a:noFill/>
        </p:spPr>
        <p:txBody>
          <a:bodyPr wrap="square" rtlCol="0">
            <a:spAutoFit/>
          </a:bodyPr>
          <a:lstStyle/>
          <a:p>
            <a:r>
              <a:rPr lang="vi-VN" sz="1600" dirty="0">
                <a:latin typeface="Tahoma" panose="020B0604030504040204" pitchFamily="34" charset="0"/>
                <a:ea typeface="Tahoma" panose="020B0604030504040204" pitchFamily="34" charset="0"/>
                <a:cs typeface="Tahoma" panose="020B0604030504040204" pitchFamily="34" charset="0"/>
              </a:rPr>
              <a:t>a. Đơn đồ thị vô hướng</a:t>
            </a:r>
          </a:p>
        </p:txBody>
      </p:sp>
      <p:sp>
        <p:nvSpPr>
          <p:cNvPr id="9" name="TextBox 8">
            <a:extLst>
              <a:ext uri="{FF2B5EF4-FFF2-40B4-BE49-F238E27FC236}">
                <a16:creationId xmlns:a16="http://schemas.microsoft.com/office/drawing/2014/main" id="{E4E5FA7D-988B-4485-9164-C555CBB130C9}"/>
              </a:ext>
            </a:extLst>
          </p:cNvPr>
          <p:cNvSpPr txBox="1"/>
          <p:nvPr/>
        </p:nvSpPr>
        <p:spPr>
          <a:xfrm>
            <a:off x="3430417" y="3441066"/>
            <a:ext cx="2283166" cy="1323439"/>
          </a:xfrm>
          <a:prstGeom prst="rect">
            <a:avLst/>
          </a:prstGeom>
          <a:noFill/>
        </p:spPr>
        <p:txBody>
          <a:bodyPr wrap="square" rtlCol="0">
            <a:spAutoFit/>
          </a:bodyPr>
          <a:lstStyle/>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 Không phải đơn đồ thị vô hướng do</a:t>
            </a:r>
          </a:p>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có các cặp cạnh nối cùng một cặp đỉnh.</a:t>
            </a:r>
            <a:r>
              <a:rPr lang="vi-VN" sz="1600" dirty="0">
                <a:latin typeface="Tahoma" panose="020B0604030504040204" pitchFamily="34" charset="0"/>
                <a:ea typeface="Tahoma" panose="020B0604030504040204" pitchFamily="34" charset="0"/>
                <a:cs typeface="Tahoma" panose="020B0604030504040204" pitchFamily="34" charset="0"/>
              </a:rPr>
              <a:t> </a:t>
            </a:r>
            <a:br>
              <a:rPr lang="vi-VN" sz="2000" dirty="0"/>
            </a:b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0EFEFBEA-A103-11D1-0E65-77A403F7D4DB}"/>
              </a:ext>
            </a:extLst>
          </p:cNvPr>
          <p:cNvSpPr txBox="1"/>
          <p:nvPr/>
        </p:nvSpPr>
        <p:spPr>
          <a:xfrm>
            <a:off x="6315667" y="3376757"/>
            <a:ext cx="2283166" cy="1877437"/>
          </a:xfrm>
          <a:prstGeom prst="rect">
            <a:avLst/>
          </a:prstGeom>
          <a:noFill/>
        </p:spPr>
        <p:txBody>
          <a:bodyPr wrap="square" rtlCol="0">
            <a:spAutoFit/>
          </a:bodyPr>
          <a:lstStyle/>
          <a:p>
            <a:r>
              <a:rPr lang="vi-VN" sz="1600" dirty="0">
                <a:latin typeface="Tahoma" panose="020B0604030504040204" pitchFamily="34" charset="0"/>
                <a:ea typeface="Tahoma" panose="020B0604030504040204" pitchFamily="34" charset="0"/>
                <a:cs typeface="Tahoma" panose="020B0604030504040204" pitchFamily="34" charset="0"/>
              </a:rPr>
              <a:t>c</a:t>
            </a:r>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Không phải đơn đồ thị vô hướng</a:t>
            </a:r>
          </a:p>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do có cạnh nối một đỉnh với chính</a:t>
            </a:r>
          </a:p>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nó.</a:t>
            </a:r>
            <a:r>
              <a:rPr lang="vi-VN" sz="1600" dirty="0">
                <a:latin typeface="Tahoma" panose="020B0604030504040204" pitchFamily="34" charset="0"/>
                <a:ea typeface="Tahoma" panose="020B0604030504040204" pitchFamily="34" charset="0"/>
                <a:cs typeface="Tahoma" panose="020B0604030504040204" pitchFamily="34" charset="0"/>
              </a:rPr>
              <a:t> </a:t>
            </a:r>
            <a:br>
              <a:rPr lang="vi-VN" sz="1600" dirty="0">
                <a:latin typeface="Tahoma" panose="020B0604030504040204" pitchFamily="34" charset="0"/>
                <a:ea typeface="Tahoma" panose="020B0604030504040204" pitchFamily="34" charset="0"/>
                <a:cs typeface="Tahoma" panose="020B0604030504040204" pitchFamily="34" charset="0"/>
              </a:rPr>
            </a:br>
            <a:br>
              <a:rPr lang="vi-VN" sz="2000" dirty="0"/>
            </a:b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12</a:t>
            </a:fld>
            <a:endParaRPr lang="en-US"/>
          </a:p>
        </p:txBody>
      </p:sp>
    </p:spTree>
    <p:extLst>
      <p:ext uri="{BB962C8B-B14F-4D97-AF65-F5344CB8AC3E}">
        <p14:creationId xmlns:p14="http://schemas.microsoft.com/office/powerpoint/2010/main" val="1510657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715879"/>
            <a:ext cx="6233889"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2.3. ĐA ĐỒ THỊ VÔ HƯỚNG</a:t>
            </a:r>
            <a:endParaRPr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74" name="Google Shape;274;p36"/>
              <p:cNvSpPr txBox="1">
                <a:spLocks noGrp="1"/>
              </p:cNvSpPr>
              <p:nvPr>
                <p:ph type="subTitle" idx="1"/>
              </p:nvPr>
            </p:nvSpPr>
            <p:spPr>
              <a:xfrm>
                <a:off x="720000" y="1779275"/>
                <a:ext cx="8026958" cy="26483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Đa đồ thị vô hướng là một bộ G=&lt;V,E&gt;, trong đó</a:t>
                </a:r>
                <a:r>
                  <a:rPr lang="vi-VN" dirty="0">
                    <a:latin typeface="Tahoma" panose="020B0604030504040204" pitchFamily="34" charset="0"/>
                    <a:ea typeface="Tahoma" panose="020B0604030504040204" pitchFamily="34" charset="0"/>
                    <a:cs typeface="Tahoma" panose="020B0604030504040204" pitchFamily="34" charset="0"/>
                  </a:rPr>
                  <a:t> :</a:t>
                </a:r>
              </a:p>
              <a:p>
                <a:pPr marL="285750" lvl="0" indent="-285750" algn="l" rtl="0">
                  <a:spcBef>
                    <a:spcPts val="0"/>
                  </a:spcBef>
                  <a:spcAft>
                    <a:spcPts val="0"/>
                  </a:spcAft>
                  <a:buFontTx/>
                  <a:buChar char="-"/>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 </a:t>
                </a:r>
                <a14:m>
                  <m:oMath xmlns:m="http://schemas.openxmlformats.org/officeDocument/2006/math">
                    <m:r>
                      <a:rPr lang="vi-VN" b="0" i="1" smtClean="0">
                        <a:solidFill>
                          <a:srgbClr val="000000"/>
                        </a:solidFill>
                        <a:effectLst/>
                        <a:latin typeface="Cambria Math" panose="02040503050406030204" pitchFamily="18" charset="0"/>
                        <a:ea typeface="Cambria Math" panose="02040503050406030204" pitchFamily="18" charset="0"/>
                      </a:rPr>
                      <m:t>≠ ∅</m:t>
                    </m:r>
                  </m:oMath>
                </a14:m>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là tập hợp hữu hạn gồm các đỉnh của đồ thị.</a:t>
                </a:r>
                <a:r>
                  <a:rPr lang="vi-VN" dirty="0">
                    <a:latin typeface="Tahoma" panose="020B0604030504040204" pitchFamily="34" charset="0"/>
                    <a:ea typeface="Tahoma" panose="020B0604030504040204" pitchFamily="34" charset="0"/>
                    <a:cs typeface="Tahoma" panose="020B0604030504040204" pitchFamily="34" charset="0"/>
                  </a:rPr>
                  <a:t> </a:t>
                </a:r>
              </a:p>
              <a:p>
                <a:pPr marL="285750" lvl="0" indent="-285750" algn="l" rtl="0">
                  <a:spcBef>
                    <a:spcPts val="0"/>
                  </a:spcBef>
                  <a:spcAft>
                    <a:spcPts val="0"/>
                  </a:spcAft>
                  <a:buFontTx/>
                  <a:buChar char="-"/>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E là một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họ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các cặp không có thứ tự của V gọi là các cạnh.</a:t>
                </a:r>
                <a:r>
                  <a:rPr lang="vi-VN" dirty="0">
                    <a:latin typeface="Tahoma" panose="020B0604030504040204" pitchFamily="34" charset="0"/>
                    <a:ea typeface="Tahoma" panose="020B0604030504040204" pitchFamily="34" charset="0"/>
                    <a:cs typeface="Tahoma" panose="020B0604030504040204" pitchFamily="34" charset="0"/>
                  </a:rPr>
                  <a:t> </a:t>
                </a:r>
              </a:p>
              <a:p>
                <a:pPr marL="0" lvl="0" indent="0" algn="l" rtl="0">
                  <a:spcBef>
                    <a:spcPts val="0"/>
                  </a:spcBef>
                  <a:spcAft>
                    <a:spcPts val="0"/>
                  </a:spcAft>
                  <a:buNone/>
                </a:pP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Lưu ý</a:t>
                </a:r>
                <a:r>
                  <a:rPr lang="vi-VN" dirty="0">
                    <a:latin typeface="Tahoma" panose="020B0604030504040204" pitchFamily="34" charset="0"/>
                    <a:ea typeface="Tahoma" panose="020B0604030504040204" pitchFamily="34" charset="0"/>
                    <a:cs typeface="Tahoma" panose="020B0604030504040204" pitchFamily="34" charset="0"/>
                  </a:rPr>
                  <a:t> :</a:t>
                </a:r>
              </a:p>
              <a:p>
                <a:pPr marL="285750" lvl="0" indent="-285750" algn="l" rtl="0">
                  <a:spcBef>
                    <a:spcPts val="0"/>
                  </a:spcBef>
                  <a:spcAft>
                    <a:spcPts val="0"/>
                  </a:spcAft>
                  <a:buFontTx/>
                  <a:buChar char="-"/>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Khi ta nói E là một họ nghĩa là nó có thể có những cặp trùng nhau (khác với khái niệm tập hợp).</a:t>
                </a:r>
                <a:r>
                  <a:rPr lang="vi-VN" dirty="0">
                    <a:latin typeface="Tahoma" panose="020B0604030504040204" pitchFamily="34" charset="0"/>
                    <a:ea typeface="Tahoma" panose="020B0604030504040204" pitchFamily="34" charset="0"/>
                    <a:cs typeface="Tahoma" panose="020B0604030504040204" pitchFamily="34" charset="0"/>
                  </a:rPr>
                  <a:t> </a:t>
                </a:r>
              </a:p>
              <a:p>
                <a:pPr marL="285750" lvl="0" indent="-285750" algn="l" rtl="0">
                  <a:spcBef>
                    <a:spcPts val="0"/>
                  </a:spcBef>
                  <a:spcAft>
                    <a:spcPts val="0"/>
                  </a:spcAft>
                  <a:buFontTx/>
                  <a:buChar char="-"/>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Các cạnh nối cùng một cặp đỉnh được gọi là các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cạnh song song.</a:t>
                </a:r>
              </a:p>
              <a:p>
                <a:pPr marL="285750" lvl="0" indent="-285750" algn="l" rtl="0">
                  <a:spcBef>
                    <a:spcPts val="0"/>
                  </a:spcBef>
                  <a:spcAft>
                    <a:spcPts val="0"/>
                  </a:spcAft>
                  <a:buFontTx/>
                  <a:buChar char="-"/>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Các cạnh nối từ một đỉnh với chính nó được gọi là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khuyên</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lang="vi-VN" dirty="0"/>
              </a:p>
              <a:p>
                <a:pPr marL="0" lvl="0" indent="0" algn="l" rtl="0">
                  <a:spcBef>
                    <a:spcPts val="0"/>
                  </a:spcBef>
                  <a:spcAft>
                    <a:spcPts val="0"/>
                  </a:spcAft>
                  <a:buNone/>
                </a:pPr>
                <a:br>
                  <a:rPr lang="vi-VN" dirty="0"/>
                </a:br>
                <a:br>
                  <a:rPr lang="vi-VN" dirty="0"/>
                </a:br>
                <a:endParaRPr lang="en-US" dirty="0"/>
              </a:p>
            </p:txBody>
          </p:sp>
        </mc:Choice>
        <mc:Fallback xmlns="">
          <p:sp>
            <p:nvSpPr>
              <p:cNvPr id="274" name="Google Shape;274;p36"/>
              <p:cNvSpPr txBox="1">
                <a:spLocks noGrp="1" noRot="1" noChangeAspect="1" noMove="1" noResize="1" noEditPoints="1" noAdjustHandles="1" noChangeArrowheads="1" noChangeShapeType="1" noTextEdit="1"/>
              </p:cNvSpPr>
              <p:nvPr>
                <p:ph type="subTitle" idx="1"/>
              </p:nvPr>
            </p:nvSpPr>
            <p:spPr>
              <a:xfrm>
                <a:off x="720000" y="1779275"/>
                <a:ext cx="8026958" cy="2648346"/>
              </a:xfrm>
              <a:prstGeom prst="rect">
                <a:avLst/>
              </a:prstGeom>
              <a:blipFill>
                <a:blip r:embed="rId3"/>
                <a:stretch>
                  <a:fillRect l="-380"/>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fld id="{A1DC68B5-22F1-447C-9E3E-33D2EA44526D}"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715879"/>
            <a:ext cx="6233889"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2.3. ĐA ĐỒ THỊ VÔ HƯỚNG</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74" name="Google Shape;274;p36"/>
          <p:cNvSpPr txBox="1">
            <a:spLocks noGrp="1"/>
          </p:cNvSpPr>
          <p:nvPr>
            <p:ph type="subTitle" idx="1"/>
          </p:nvPr>
        </p:nvSpPr>
        <p:spPr>
          <a:xfrm>
            <a:off x="720000" y="1779275"/>
            <a:ext cx="8026958" cy="26483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vi-VN" dirty="0"/>
            </a:br>
            <a:endParaRPr lang="vi-VN" dirty="0"/>
          </a:p>
          <a:p>
            <a:pPr marL="0" lvl="0" indent="0" algn="l" rtl="0">
              <a:spcBef>
                <a:spcPts val="0"/>
              </a:spcBef>
              <a:spcAft>
                <a:spcPts val="0"/>
              </a:spcAft>
              <a:buNone/>
            </a:pPr>
            <a:br>
              <a:rPr lang="vi-VN" dirty="0"/>
            </a:br>
            <a:br>
              <a:rPr lang="vi-VN" dirty="0"/>
            </a:br>
            <a:endParaRPr lang="en-US" dirty="0"/>
          </a:p>
        </p:txBody>
      </p:sp>
      <p:pic>
        <p:nvPicPr>
          <p:cNvPr id="3" name="Picture 2">
            <a:extLst>
              <a:ext uri="{FF2B5EF4-FFF2-40B4-BE49-F238E27FC236}">
                <a16:creationId xmlns:a16="http://schemas.microsoft.com/office/drawing/2014/main" id="{66C7F46F-CF46-EC43-68B2-E811CFEED672}"/>
              </a:ext>
            </a:extLst>
          </p:cNvPr>
          <p:cNvPicPr>
            <a:picLocks noChangeAspect="1"/>
          </p:cNvPicPr>
          <p:nvPr/>
        </p:nvPicPr>
        <p:blipFill>
          <a:blip r:embed="rId3"/>
          <a:stretch>
            <a:fillRect/>
          </a:stretch>
        </p:blipFill>
        <p:spPr>
          <a:xfrm>
            <a:off x="974557" y="1613117"/>
            <a:ext cx="2619741" cy="1676634"/>
          </a:xfrm>
          <a:prstGeom prst="rect">
            <a:avLst/>
          </a:prstGeom>
        </p:spPr>
      </p:pic>
      <p:pic>
        <p:nvPicPr>
          <p:cNvPr id="5" name="Picture 4">
            <a:extLst>
              <a:ext uri="{FF2B5EF4-FFF2-40B4-BE49-F238E27FC236}">
                <a16:creationId xmlns:a16="http://schemas.microsoft.com/office/drawing/2014/main" id="{9F193C4F-A765-5B52-890D-FEB6410B1D1B}"/>
              </a:ext>
            </a:extLst>
          </p:cNvPr>
          <p:cNvPicPr>
            <a:picLocks noChangeAspect="1"/>
          </p:cNvPicPr>
          <p:nvPr/>
        </p:nvPicPr>
        <p:blipFill>
          <a:blip r:embed="rId4"/>
          <a:stretch>
            <a:fillRect/>
          </a:stretch>
        </p:blipFill>
        <p:spPr>
          <a:xfrm>
            <a:off x="4572000" y="1569037"/>
            <a:ext cx="3334215" cy="1695687"/>
          </a:xfrm>
          <a:prstGeom prst="rect">
            <a:avLst/>
          </a:prstGeom>
        </p:spPr>
      </p:pic>
      <p:sp>
        <p:nvSpPr>
          <p:cNvPr id="6" name="TextBox 5">
            <a:extLst>
              <a:ext uri="{FF2B5EF4-FFF2-40B4-BE49-F238E27FC236}">
                <a16:creationId xmlns:a16="http://schemas.microsoft.com/office/drawing/2014/main" id="{F682FF20-0DB8-1921-FC2F-38182B38C851}"/>
              </a:ext>
            </a:extLst>
          </p:cNvPr>
          <p:cNvSpPr txBox="1"/>
          <p:nvPr/>
        </p:nvSpPr>
        <p:spPr>
          <a:xfrm>
            <a:off x="974557" y="3499989"/>
            <a:ext cx="3116180" cy="800219"/>
          </a:xfrm>
          <a:prstGeom prst="rect">
            <a:avLst/>
          </a:prstGeom>
          <a:noFill/>
        </p:spPr>
        <p:txBody>
          <a:bodyPr wrap="square" rtlCol="0">
            <a:spAutoFit/>
          </a:bodyPr>
          <a:lstStyle/>
          <a:p>
            <a:r>
              <a:rPr lang="vi-VN" sz="1600" dirty="0">
                <a:latin typeface="Tahoma" panose="020B0604030504040204" pitchFamily="34" charset="0"/>
                <a:ea typeface="Tahoma" panose="020B0604030504040204" pitchFamily="34" charset="0"/>
                <a:cs typeface="Tahoma" panose="020B0604030504040204" pitchFamily="34" charset="0"/>
              </a:rPr>
              <a:t>a. </a:t>
            </a:r>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Đa đồ thị vô hướng. e4 và e5 là các cạnh song song.</a:t>
            </a:r>
            <a:r>
              <a:rPr lang="vi-VN" sz="1600" dirty="0">
                <a:latin typeface="Tahoma" panose="020B0604030504040204" pitchFamily="34" charset="0"/>
                <a:ea typeface="Tahoma" panose="020B0604030504040204" pitchFamily="34" charset="0"/>
                <a:cs typeface="Tahoma" panose="020B0604030504040204" pitchFamily="34" charset="0"/>
              </a:rPr>
              <a:t> </a:t>
            </a:r>
            <a:br>
              <a:rPr lang="vi-VN" dirty="0"/>
            </a:br>
            <a:endParaRPr lang="vi-VN" dirty="0"/>
          </a:p>
        </p:txBody>
      </p:sp>
      <p:sp>
        <p:nvSpPr>
          <p:cNvPr id="7" name="TextBox 6">
            <a:extLst>
              <a:ext uri="{FF2B5EF4-FFF2-40B4-BE49-F238E27FC236}">
                <a16:creationId xmlns:a16="http://schemas.microsoft.com/office/drawing/2014/main" id="{F4BAE748-AD17-BAF7-AEA1-784B3730B3F6}"/>
              </a:ext>
            </a:extLst>
          </p:cNvPr>
          <p:cNvSpPr txBox="1"/>
          <p:nvPr/>
        </p:nvSpPr>
        <p:spPr>
          <a:xfrm>
            <a:off x="4944978" y="3444863"/>
            <a:ext cx="3116180" cy="800219"/>
          </a:xfrm>
          <a:prstGeom prst="rect">
            <a:avLst/>
          </a:prstGeom>
          <a:noFill/>
        </p:spPr>
        <p:txBody>
          <a:bodyPr wrap="square" rtlCol="0">
            <a:spAutoFit/>
          </a:bodyPr>
          <a:lstStyle/>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 Đa đồ thị vô hướng. e là khuyên</a:t>
            </a:r>
            <a:r>
              <a:rPr lang="vi-VN" sz="1600" dirty="0">
                <a:latin typeface="Tahoma" panose="020B0604030504040204" pitchFamily="34" charset="0"/>
                <a:ea typeface="Tahoma" panose="020B0604030504040204" pitchFamily="34" charset="0"/>
                <a:cs typeface="Tahoma" panose="020B0604030504040204" pitchFamily="34" charset="0"/>
              </a:rPr>
              <a:t> </a:t>
            </a:r>
            <a:br>
              <a:rPr lang="vi-VN" dirty="0"/>
            </a:br>
            <a:endParaRPr lang="vi-VN" dirty="0"/>
          </a:p>
        </p:txBody>
      </p:sp>
      <p:sp>
        <p:nvSpPr>
          <p:cNvPr id="2" name="Slide Number Placeholder 1"/>
          <p:cNvSpPr>
            <a:spLocks noGrp="1"/>
          </p:cNvSpPr>
          <p:nvPr>
            <p:ph type="sldNum" sz="quarter" idx="12"/>
          </p:nvPr>
        </p:nvSpPr>
        <p:spPr/>
        <p:txBody>
          <a:bodyPr/>
          <a:lstStyle/>
          <a:p>
            <a:fld id="{A1DC68B5-22F1-447C-9E3E-33D2EA44526D}" type="slidenum">
              <a:rPr lang="en-US" smtClean="0"/>
              <a:t>14</a:t>
            </a:fld>
            <a:endParaRPr lang="en-US"/>
          </a:p>
        </p:txBody>
      </p:sp>
    </p:spTree>
    <p:extLst>
      <p:ext uri="{BB962C8B-B14F-4D97-AF65-F5344CB8AC3E}">
        <p14:creationId xmlns:p14="http://schemas.microsoft.com/office/powerpoint/2010/main" val="3779676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715879"/>
            <a:ext cx="6823800"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2.4. ĐƠN ĐỒ THỊ CÓ HƯỚNG</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74" name="Google Shape;274;p36"/>
          <p:cNvSpPr txBox="1">
            <a:spLocks noGrp="1"/>
          </p:cNvSpPr>
          <p:nvPr>
            <p:ph type="subTitle" idx="1"/>
          </p:nvPr>
        </p:nvSpPr>
        <p:spPr>
          <a:xfrm>
            <a:off x="720000" y="1779275"/>
            <a:ext cx="8026958" cy="18181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Đơn đồ thị có hướng là một bộ G=&lt;V,E&gt;, trong đó</a:t>
            </a:r>
            <a:r>
              <a:rPr lang="vi-VN" dirty="0">
                <a:latin typeface="Tahoma" panose="020B0604030504040204" pitchFamily="34" charset="0"/>
                <a:ea typeface="Tahoma" panose="020B0604030504040204" pitchFamily="34" charset="0"/>
                <a:cs typeface="Tahoma" panose="020B0604030504040204" pitchFamily="34" charset="0"/>
              </a:rPr>
              <a:t>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V ≠ ∅ là tập hợp hữu hạn gồm các đỉnh của đồ thị.</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E là tập hợp các cặp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có thứ tự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gồm hai phần tử khác nhau của V gọi là các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cung.</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br>
            <a:endParaRPr lang="vi-VN" dirty="0"/>
          </a:p>
          <a:p>
            <a:pPr marL="0" lvl="0" indent="0" algn="l" rtl="0">
              <a:spcBef>
                <a:spcPts val="0"/>
              </a:spcBef>
              <a:spcAft>
                <a:spcPts val="0"/>
              </a:spcAft>
              <a:buNone/>
            </a:pPr>
            <a:br>
              <a:rPr lang="vi-VN" dirty="0"/>
            </a:br>
            <a:br>
              <a:rPr lang="vi-VN" dirty="0"/>
            </a:br>
            <a:endParaRPr lang="en-US" dirty="0"/>
          </a:p>
        </p:txBody>
      </p:sp>
      <p:sp>
        <p:nvSpPr>
          <p:cNvPr id="2" name="Slide Number Placeholder 1"/>
          <p:cNvSpPr>
            <a:spLocks noGrp="1"/>
          </p:cNvSpPr>
          <p:nvPr>
            <p:ph type="sldNum" sz="quarter" idx="12"/>
          </p:nvPr>
        </p:nvSpPr>
        <p:spPr/>
        <p:txBody>
          <a:bodyPr/>
          <a:lstStyle/>
          <a:p>
            <a:fld id="{A1DC68B5-22F1-447C-9E3E-33D2EA44526D}" type="slidenum">
              <a:rPr lang="en-US" smtClean="0"/>
              <a:t>15</a:t>
            </a:fld>
            <a:endParaRPr lang="en-US"/>
          </a:p>
        </p:txBody>
      </p:sp>
    </p:spTree>
    <p:extLst>
      <p:ext uri="{BB962C8B-B14F-4D97-AF65-F5344CB8AC3E}">
        <p14:creationId xmlns:p14="http://schemas.microsoft.com/office/powerpoint/2010/main" val="387720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flipH="1">
            <a:off x="529389" y="763095"/>
            <a:ext cx="7185859"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2.4. ĐƠN ĐỒ THỊ CÓ HƯỚNG</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52" name="Google Shape;252;p35"/>
          <p:cNvSpPr txBox="1">
            <a:spLocks noGrp="1"/>
          </p:cNvSpPr>
          <p:nvPr>
            <p:ph type="subTitle" idx="1"/>
          </p:nvPr>
        </p:nvSpPr>
        <p:spPr>
          <a:xfrm flipH="1">
            <a:off x="529386" y="1630005"/>
            <a:ext cx="8241634" cy="3134500"/>
          </a:xfrm>
          <a:prstGeom prst="rect">
            <a:avLst/>
          </a:prstGeom>
        </p:spPr>
        <p:txBody>
          <a:bodyPr spcFirstLastPara="1" wrap="square" lIns="91425" tIns="91425" rIns="91425" bIns="91425" anchor="t" anchorCtr="0">
            <a:noAutofit/>
          </a:bodyPr>
          <a:lstStyle/>
          <a:p>
            <a:pPr marL="139700" indent="0" algn="l">
              <a:buNone/>
            </a:pPr>
            <a:br>
              <a:rPr lang="vi-VN" dirty="0"/>
            </a:br>
            <a:r>
              <a:rPr lang="vi-VN" dirty="0"/>
              <a:t> </a:t>
            </a:r>
            <a:br>
              <a:rPr lang="vi-VN" dirty="0"/>
            </a:br>
            <a:r>
              <a:rPr lang="vi-VN" dirty="0"/>
              <a:t> </a:t>
            </a:r>
            <a:br>
              <a:rPr lang="vi-VN" dirty="0"/>
            </a:br>
            <a:endParaRPr dirty="0"/>
          </a:p>
        </p:txBody>
      </p:sp>
      <p:sp>
        <p:nvSpPr>
          <p:cNvPr id="8" name="TextBox 7">
            <a:extLst>
              <a:ext uri="{FF2B5EF4-FFF2-40B4-BE49-F238E27FC236}">
                <a16:creationId xmlns:a16="http://schemas.microsoft.com/office/drawing/2014/main" id="{07E4EB0F-3E56-CBAF-A6B8-AC06B77C672B}"/>
              </a:ext>
            </a:extLst>
          </p:cNvPr>
          <p:cNvSpPr txBox="1"/>
          <p:nvPr/>
        </p:nvSpPr>
        <p:spPr>
          <a:xfrm>
            <a:off x="372980" y="3519214"/>
            <a:ext cx="2283166" cy="338554"/>
          </a:xfrm>
          <a:prstGeom prst="rect">
            <a:avLst/>
          </a:prstGeom>
          <a:noFill/>
        </p:spPr>
        <p:txBody>
          <a:bodyPr wrap="square" rtlCol="0">
            <a:spAutoFit/>
          </a:bodyPr>
          <a:lstStyle/>
          <a:p>
            <a:r>
              <a:rPr lang="vi-VN" sz="1600" dirty="0">
                <a:latin typeface="Tahoma" panose="020B0604030504040204" pitchFamily="34" charset="0"/>
                <a:ea typeface="Tahoma" panose="020B0604030504040204" pitchFamily="34" charset="0"/>
                <a:cs typeface="Tahoma" panose="020B0604030504040204" pitchFamily="34" charset="0"/>
              </a:rPr>
              <a:t>a. Đơn đồ thị có hướng</a:t>
            </a:r>
          </a:p>
        </p:txBody>
      </p:sp>
      <p:sp>
        <p:nvSpPr>
          <p:cNvPr id="9" name="TextBox 8">
            <a:extLst>
              <a:ext uri="{FF2B5EF4-FFF2-40B4-BE49-F238E27FC236}">
                <a16:creationId xmlns:a16="http://schemas.microsoft.com/office/drawing/2014/main" id="{E4E5FA7D-988B-4485-9164-C555CBB130C9}"/>
              </a:ext>
            </a:extLst>
          </p:cNvPr>
          <p:cNvSpPr txBox="1"/>
          <p:nvPr/>
        </p:nvSpPr>
        <p:spPr>
          <a:xfrm>
            <a:off x="3430417" y="3441066"/>
            <a:ext cx="2283166" cy="1631216"/>
          </a:xfrm>
          <a:prstGeom prst="rect">
            <a:avLst/>
          </a:prstGeom>
          <a:noFill/>
        </p:spPr>
        <p:txBody>
          <a:bodyPr wrap="square" rtlCol="0">
            <a:spAutoFit/>
          </a:bodyPr>
          <a:lstStyle/>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 Không phải đơn đồ thị có hướng do có các cặp cạnh nối cùng một cặp đỉnh.</a:t>
            </a:r>
            <a:br>
              <a:rPr lang="vi-VN" sz="2000" dirty="0"/>
            </a:br>
            <a:br>
              <a:rPr lang="vi-VN" sz="2000" dirty="0"/>
            </a:b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0EFEFBEA-A103-11D1-0E65-77A403F7D4DB}"/>
              </a:ext>
            </a:extLst>
          </p:cNvPr>
          <p:cNvSpPr txBox="1"/>
          <p:nvPr/>
        </p:nvSpPr>
        <p:spPr>
          <a:xfrm>
            <a:off x="6573665" y="3403350"/>
            <a:ext cx="2283166" cy="1877437"/>
          </a:xfrm>
          <a:prstGeom prst="rect">
            <a:avLst/>
          </a:prstGeom>
          <a:noFill/>
        </p:spPr>
        <p:txBody>
          <a:bodyPr wrap="square" rtlCol="0">
            <a:spAutoFit/>
          </a:bodyPr>
          <a:lstStyle/>
          <a:p>
            <a:r>
              <a:rPr lang="vi-VN" sz="1600" dirty="0">
                <a:latin typeface="Tahoma" panose="020B0604030504040204" pitchFamily="34" charset="0"/>
                <a:ea typeface="Tahoma" panose="020B0604030504040204" pitchFamily="34" charset="0"/>
                <a:cs typeface="Tahoma" panose="020B0604030504040204" pitchFamily="34" charset="0"/>
              </a:rPr>
              <a:t>c</a:t>
            </a:r>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Không phải đơn đồ thị có hướng do có cạnh nối một đỉnh với chính nó.</a:t>
            </a:r>
            <a:r>
              <a:rPr lang="vi-VN" sz="1600" dirty="0">
                <a:latin typeface="Tahoma" panose="020B0604030504040204" pitchFamily="34" charset="0"/>
                <a:ea typeface="Tahoma" panose="020B0604030504040204" pitchFamily="34" charset="0"/>
                <a:cs typeface="Tahoma" panose="020B0604030504040204" pitchFamily="34" charset="0"/>
              </a:rPr>
              <a:t> </a:t>
            </a:r>
            <a:br>
              <a:rPr lang="vi-VN" sz="2000" dirty="0"/>
            </a:br>
            <a:br>
              <a:rPr lang="vi-VN" sz="1600" dirty="0">
                <a:latin typeface="Tahoma" panose="020B0604030504040204" pitchFamily="34" charset="0"/>
                <a:ea typeface="Tahoma" panose="020B0604030504040204" pitchFamily="34" charset="0"/>
                <a:cs typeface="Tahoma" panose="020B0604030504040204" pitchFamily="34" charset="0"/>
              </a:rPr>
            </a:br>
            <a:br>
              <a:rPr lang="vi-VN" sz="2000" dirty="0"/>
            </a:b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7593EC01-B52A-32EB-1E8E-407529A0D390}"/>
              </a:ext>
            </a:extLst>
          </p:cNvPr>
          <p:cNvPicPr>
            <a:picLocks noChangeAspect="1"/>
          </p:cNvPicPr>
          <p:nvPr/>
        </p:nvPicPr>
        <p:blipFill>
          <a:blip r:embed="rId3"/>
          <a:stretch>
            <a:fillRect/>
          </a:stretch>
        </p:blipFill>
        <p:spPr>
          <a:xfrm>
            <a:off x="529386" y="1530504"/>
            <a:ext cx="2314898" cy="1714739"/>
          </a:xfrm>
          <a:prstGeom prst="rect">
            <a:avLst/>
          </a:prstGeom>
        </p:spPr>
      </p:pic>
      <p:pic>
        <p:nvPicPr>
          <p:cNvPr id="11" name="Picture 10">
            <a:extLst>
              <a:ext uri="{FF2B5EF4-FFF2-40B4-BE49-F238E27FC236}">
                <a16:creationId xmlns:a16="http://schemas.microsoft.com/office/drawing/2014/main" id="{5DEE9099-4B17-0F27-7858-0B37E67364DD}"/>
              </a:ext>
            </a:extLst>
          </p:cNvPr>
          <p:cNvPicPr>
            <a:picLocks noChangeAspect="1"/>
          </p:cNvPicPr>
          <p:nvPr/>
        </p:nvPicPr>
        <p:blipFill>
          <a:blip r:embed="rId4"/>
          <a:stretch>
            <a:fillRect/>
          </a:stretch>
        </p:blipFill>
        <p:spPr>
          <a:xfrm>
            <a:off x="3268469" y="1530504"/>
            <a:ext cx="2677301" cy="1550787"/>
          </a:xfrm>
          <a:prstGeom prst="rect">
            <a:avLst/>
          </a:prstGeom>
        </p:spPr>
      </p:pic>
      <p:pic>
        <p:nvPicPr>
          <p:cNvPr id="13" name="Picture 12">
            <a:extLst>
              <a:ext uri="{FF2B5EF4-FFF2-40B4-BE49-F238E27FC236}">
                <a16:creationId xmlns:a16="http://schemas.microsoft.com/office/drawing/2014/main" id="{183770DD-FACF-F3FD-3149-BBF42B8257F3}"/>
              </a:ext>
            </a:extLst>
          </p:cNvPr>
          <p:cNvPicPr>
            <a:picLocks noChangeAspect="1"/>
          </p:cNvPicPr>
          <p:nvPr/>
        </p:nvPicPr>
        <p:blipFill>
          <a:blip r:embed="rId5"/>
          <a:stretch>
            <a:fillRect/>
          </a:stretch>
        </p:blipFill>
        <p:spPr>
          <a:xfrm>
            <a:off x="6947524" y="1530504"/>
            <a:ext cx="1667090" cy="1692936"/>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16</a:t>
            </a:fld>
            <a:endParaRPr lang="en-US"/>
          </a:p>
        </p:txBody>
      </p:sp>
    </p:spTree>
    <p:extLst>
      <p:ext uri="{BB962C8B-B14F-4D97-AF65-F5344CB8AC3E}">
        <p14:creationId xmlns:p14="http://schemas.microsoft.com/office/powerpoint/2010/main" val="2327525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715879"/>
            <a:ext cx="6823800"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2.5. ĐA ĐỒ THỊ CÓ HƯỚNG</a:t>
            </a:r>
            <a:endParaRPr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74" name="Google Shape;274;p36"/>
              <p:cNvSpPr txBox="1">
                <a:spLocks noGrp="1"/>
              </p:cNvSpPr>
              <p:nvPr>
                <p:ph type="subTitle" idx="1"/>
              </p:nvPr>
            </p:nvSpPr>
            <p:spPr>
              <a:xfrm>
                <a:off x="720000" y="1779275"/>
                <a:ext cx="8026958" cy="1818167"/>
              </a:xfrm>
              <a:prstGeom prst="rect">
                <a:avLst/>
              </a:prstGeom>
            </p:spPr>
            <p:txBody>
              <a:bodyPr spcFirstLastPara="1" wrap="square" lIns="91425" tIns="91425" rIns="91425" bIns="91425" anchor="t" anchorCtr="0">
                <a:noAutofit/>
              </a:bodyPr>
              <a:lstStyle/>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Đa đồ thị có hướng là một bộ G=&lt;V,E&gt;, trong đó</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V </a:t>
                </a:r>
                <a14:m>
                  <m:oMath xmlns:m="http://schemas.openxmlformats.org/officeDocument/2006/math">
                    <m:r>
                      <a:rPr lang="vi-VN" b="0" i="1" smtClean="0">
                        <a:solidFill>
                          <a:srgbClr val="000000"/>
                        </a:solidFill>
                        <a:effectLst/>
                        <a:latin typeface="Cambria Math" panose="02040503050406030204" pitchFamily="18" charset="0"/>
                        <a:ea typeface="Cambria Math" panose="02040503050406030204" pitchFamily="18" charset="0"/>
                      </a:rPr>
                      <m:t>≠∅</m:t>
                    </m:r>
                  </m:oMath>
                </a14:m>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là tập hợp hữu hạn gồm các đỉnh của đồ thị.</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E là một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họ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các cặp có thứ tự của V gọi là các cung. Các cung nối cùng một cặp đỉnh được gọi là các cung song song.</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br>
                <a:br>
                  <a:rPr lang="vi-VN" dirty="0"/>
                </a:br>
                <a:endParaRPr lang="vi-VN" dirty="0"/>
              </a:p>
              <a:p>
                <a:pPr marL="0" lvl="0" indent="0" algn="l" rtl="0">
                  <a:spcBef>
                    <a:spcPts val="0"/>
                  </a:spcBef>
                  <a:spcAft>
                    <a:spcPts val="0"/>
                  </a:spcAft>
                  <a:buNone/>
                </a:pPr>
                <a:br>
                  <a:rPr lang="vi-VN" dirty="0"/>
                </a:br>
                <a:br>
                  <a:rPr lang="vi-VN" dirty="0"/>
                </a:br>
                <a:endParaRPr lang="en-US" dirty="0"/>
              </a:p>
            </p:txBody>
          </p:sp>
        </mc:Choice>
        <mc:Fallback xmlns="">
          <p:sp>
            <p:nvSpPr>
              <p:cNvPr id="274" name="Google Shape;274;p36"/>
              <p:cNvSpPr txBox="1">
                <a:spLocks noGrp="1" noRot="1" noChangeAspect="1" noMove="1" noResize="1" noEditPoints="1" noAdjustHandles="1" noChangeArrowheads="1" noChangeShapeType="1" noTextEdit="1"/>
              </p:cNvSpPr>
              <p:nvPr>
                <p:ph type="subTitle" idx="1"/>
              </p:nvPr>
            </p:nvSpPr>
            <p:spPr>
              <a:xfrm>
                <a:off x="720000" y="1779275"/>
                <a:ext cx="8026958" cy="1818167"/>
              </a:xfrm>
              <a:prstGeom prst="rect">
                <a:avLst/>
              </a:prstGeom>
              <a:blipFill>
                <a:blip r:embed="rId3"/>
                <a:stretch>
                  <a:fillRect/>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fld id="{A1DC68B5-22F1-447C-9E3E-33D2EA44526D}" type="slidenum">
              <a:rPr lang="en-US" smtClean="0"/>
              <a:t>17</a:t>
            </a:fld>
            <a:endParaRPr lang="en-US"/>
          </a:p>
        </p:txBody>
      </p:sp>
    </p:spTree>
    <p:extLst>
      <p:ext uri="{BB962C8B-B14F-4D97-AF65-F5344CB8AC3E}">
        <p14:creationId xmlns:p14="http://schemas.microsoft.com/office/powerpoint/2010/main" val="303547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715879"/>
            <a:ext cx="6233889"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2.5. ĐA ĐỒ THỊ CÓ HƯỚNG</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74" name="Google Shape;274;p36"/>
          <p:cNvSpPr txBox="1">
            <a:spLocks noGrp="1"/>
          </p:cNvSpPr>
          <p:nvPr>
            <p:ph type="subTitle" idx="1"/>
          </p:nvPr>
        </p:nvSpPr>
        <p:spPr>
          <a:xfrm>
            <a:off x="720000" y="1779275"/>
            <a:ext cx="8026958" cy="26483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vi-VN" dirty="0"/>
            </a:br>
            <a:endParaRPr lang="vi-VN" dirty="0"/>
          </a:p>
          <a:p>
            <a:pPr marL="0" lvl="0" indent="0" algn="l" rtl="0">
              <a:spcBef>
                <a:spcPts val="0"/>
              </a:spcBef>
              <a:spcAft>
                <a:spcPts val="0"/>
              </a:spcAft>
              <a:buNone/>
            </a:pPr>
            <a:br>
              <a:rPr lang="vi-VN" dirty="0"/>
            </a:br>
            <a:br>
              <a:rPr lang="vi-VN" dirty="0"/>
            </a:br>
            <a:endParaRPr lang="en-US" dirty="0"/>
          </a:p>
        </p:txBody>
      </p:sp>
      <p:sp>
        <p:nvSpPr>
          <p:cNvPr id="6" name="TextBox 5">
            <a:extLst>
              <a:ext uri="{FF2B5EF4-FFF2-40B4-BE49-F238E27FC236}">
                <a16:creationId xmlns:a16="http://schemas.microsoft.com/office/drawing/2014/main" id="{F682FF20-0DB8-1921-FC2F-38182B38C851}"/>
              </a:ext>
            </a:extLst>
          </p:cNvPr>
          <p:cNvSpPr txBox="1"/>
          <p:nvPr/>
        </p:nvSpPr>
        <p:spPr>
          <a:xfrm>
            <a:off x="974557" y="3499989"/>
            <a:ext cx="3116180" cy="1015663"/>
          </a:xfrm>
          <a:prstGeom prst="rect">
            <a:avLst/>
          </a:prstGeom>
          <a:noFill/>
        </p:spPr>
        <p:txBody>
          <a:bodyPr wrap="square" rtlCol="0">
            <a:spAutoFit/>
          </a:bodyPr>
          <a:lstStyle/>
          <a:p>
            <a:r>
              <a:rPr lang="vi-VN" sz="1600" dirty="0">
                <a:latin typeface="Tahoma" panose="020B0604030504040204" pitchFamily="34" charset="0"/>
                <a:ea typeface="Tahoma" panose="020B0604030504040204" pitchFamily="34" charset="0"/>
                <a:cs typeface="Tahoma" panose="020B0604030504040204" pitchFamily="34" charset="0"/>
              </a:rPr>
              <a:t>a. </a:t>
            </a:r>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Đa đồ thị có hướng. e1 và e2 là các cung song song.</a:t>
            </a:r>
            <a:r>
              <a:rPr lang="vi-VN" sz="1600" dirty="0">
                <a:latin typeface="Tahoma" panose="020B0604030504040204" pitchFamily="34" charset="0"/>
                <a:ea typeface="Tahoma" panose="020B0604030504040204" pitchFamily="34" charset="0"/>
                <a:cs typeface="Tahoma" panose="020B0604030504040204" pitchFamily="34" charset="0"/>
              </a:rPr>
              <a:t> </a:t>
            </a:r>
            <a:br>
              <a:rPr lang="vi-VN" sz="2000" dirty="0"/>
            </a:br>
            <a:br>
              <a:rPr lang="vi-VN" dirty="0"/>
            </a:br>
            <a:endParaRPr lang="vi-VN" dirty="0"/>
          </a:p>
        </p:txBody>
      </p:sp>
      <p:sp>
        <p:nvSpPr>
          <p:cNvPr id="7" name="TextBox 6">
            <a:extLst>
              <a:ext uri="{FF2B5EF4-FFF2-40B4-BE49-F238E27FC236}">
                <a16:creationId xmlns:a16="http://schemas.microsoft.com/office/drawing/2014/main" id="{F4BAE748-AD17-BAF7-AEA1-784B3730B3F6}"/>
              </a:ext>
            </a:extLst>
          </p:cNvPr>
          <p:cNvSpPr txBox="1"/>
          <p:nvPr/>
        </p:nvSpPr>
        <p:spPr>
          <a:xfrm>
            <a:off x="4944978" y="3499989"/>
            <a:ext cx="3116180" cy="1015663"/>
          </a:xfrm>
          <a:prstGeom prst="rect">
            <a:avLst/>
          </a:prstGeom>
          <a:noFill/>
        </p:spPr>
        <p:txBody>
          <a:bodyPr wrap="square" rtlCol="0">
            <a:spAutoFit/>
          </a:bodyPr>
          <a:lstStyle/>
          <a:p>
            <a:r>
              <a:rPr lang="vi-VN"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 Đa đồ thị có hướng. e là khuyên</a:t>
            </a:r>
            <a:r>
              <a:rPr lang="vi-VN" sz="1600" dirty="0">
                <a:latin typeface="Tahoma" panose="020B0604030504040204" pitchFamily="34" charset="0"/>
                <a:ea typeface="Tahoma" panose="020B0604030504040204" pitchFamily="34" charset="0"/>
                <a:cs typeface="Tahoma" panose="020B0604030504040204" pitchFamily="34" charset="0"/>
              </a:rPr>
              <a:t> </a:t>
            </a:r>
            <a:br>
              <a:rPr lang="vi-VN" sz="2000" dirty="0"/>
            </a:br>
            <a:br>
              <a:rPr lang="vi-VN" dirty="0"/>
            </a:br>
            <a:endParaRPr lang="vi-VN" dirty="0"/>
          </a:p>
        </p:txBody>
      </p:sp>
      <p:pic>
        <p:nvPicPr>
          <p:cNvPr id="4" name="Picture 3">
            <a:extLst>
              <a:ext uri="{FF2B5EF4-FFF2-40B4-BE49-F238E27FC236}">
                <a16:creationId xmlns:a16="http://schemas.microsoft.com/office/drawing/2014/main" id="{32BD0247-33E7-3852-B5D1-DF2014092DF5}"/>
              </a:ext>
            </a:extLst>
          </p:cNvPr>
          <p:cNvPicPr>
            <a:picLocks noChangeAspect="1"/>
          </p:cNvPicPr>
          <p:nvPr/>
        </p:nvPicPr>
        <p:blipFill>
          <a:blip r:embed="rId3"/>
          <a:stretch>
            <a:fillRect/>
          </a:stretch>
        </p:blipFill>
        <p:spPr>
          <a:xfrm>
            <a:off x="1248025" y="1612797"/>
            <a:ext cx="2879308" cy="1483725"/>
          </a:xfrm>
          <a:prstGeom prst="rect">
            <a:avLst/>
          </a:prstGeom>
        </p:spPr>
      </p:pic>
      <p:pic>
        <p:nvPicPr>
          <p:cNvPr id="9" name="Picture 8">
            <a:extLst>
              <a:ext uri="{FF2B5EF4-FFF2-40B4-BE49-F238E27FC236}">
                <a16:creationId xmlns:a16="http://schemas.microsoft.com/office/drawing/2014/main" id="{7A3232A3-52C3-61BC-8251-49483FA90177}"/>
              </a:ext>
            </a:extLst>
          </p:cNvPr>
          <p:cNvPicPr>
            <a:picLocks noChangeAspect="1"/>
          </p:cNvPicPr>
          <p:nvPr/>
        </p:nvPicPr>
        <p:blipFill>
          <a:blip r:embed="rId4"/>
          <a:stretch>
            <a:fillRect/>
          </a:stretch>
        </p:blipFill>
        <p:spPr>
          <a:xfrm>
            <a:off x="5642812" y="1495805"/>
            <a:ext cx="2021304" cy="1865819"/>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18</a:t>
            </a:fld>
            <a:endParaRPr lang="en-US"/>
          </a:p>
        </p:txBody>
      </p:sp>
    </p:spTree>
    <p:extLst>
      <p:ext uri="{BB962C8B-B14F-4D97-AF65-F5344CB8AC3E}">
        <p14:creationId xmlns:p14="http://schemas.microsoft.com/office/powerpoint/2010/main" val="957762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1028700" y="2040082"/>
            <a:ext cx="6731668" cy="13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500" b="1" dirty="0">
                <a:latin typeface="Tahoma" panose="020B0604030504040204" pitchFamily="34" charset="0"/>
                <a:ea typeface="Tahoma" panose="020B0604030504040204" pitchFamily="34" charset="0"/>
                <a:cs typeface="Tahoma" panose="020B0604030504040204" pitchFamily="34" charset="0"/>
              </a:rPr>
              <a:t>MỘT SỐ THUẬT NGỮ CƠ BẢN</a:t>
            </a:r>
            <a:endParaRPr sz="3500" b="1" dirty="0">
              <a:latin typeface="Tahoma" panose="020B0604030504040204" pitchFamily="34" charset="0"/>
              <a:ea typeface="Tahoma" panose="020B0604030504040204" pitchFamily="34" charset="0"/>
              <a:cs typeface="Tahoma" panose="020B0604030504040204" pitchFamily="34" charset="0"/>
            </a:endParaRPr>
          </a:p>
        </p:txBody>
      </p:sp>
      <p:sp>
        <p:nvSpPr>
          <p:cNvPr id="318" name="Google Shape;318;p38"/>
          <p:cNvSpPr txBox="1">
            <a:spLocks noGrp="1"/>
          </p:cNvSpPr>
          <p:nvPr>
            <p:ph type="title" idx="2"/>
          </p:nvPr>
        </p:nvSpPr>
        <p:spPr>
          <a:xfrm>
            <a:off x="1028700" y="828400"/>
            <a:ext cx="140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pic>
        <p:nvPicPr>
          <p:cNvPr id="319" name="Google Shape;319;p38"/>
          <p:cNvPicPr preferRelativeResize="0"/>
          <p:nvPr/>
        </p:nvPicPr>
        <p:blipFill>
          <a:blip r:embed="rId3">
            <a:alphaModFix/>
          </a:blip>
          <a:stretch>
            <a:fillRect/>
          </a:stretch>
        </p:blipFill>
        <p:spPr>
          <a:xfrm rot="-5680079">
            <a:off x="7538774" y="222287"/>
            <a:ext cx="2101306" cy="2054021"/>
          </a:xfrm>
          <a:prstGeom prst="rect">
            <a:avLst/>
          </a:prstGeom>
          <a:noFill/>
          <a:ln>
            <a:noFill/>
          </a:ln>
        </p:spPr>
      </p:pic>
      <p:sp>
        <p:nvSpPr>
          <p:cNvPr id="2" name="Slide Number Placeholder 1"/>
          <p:cNvSpPr>
            <a:spLocks noGrp="1"/>
          </p:cNvSpPr>
          <p:nvPr>
            <p:ph type="sldNum" sz="quarter" idx="12"/>
          </p:nvPr>
        </p:nvSpPr>
        <p:spPr/>
        <p:txBody>
          <a:bodyPr/>
          <a:lstStyle/>
          <a:p>
            <a:fld id="{A1DC68B5-22F1-447C-9E3E-33D2EA44526D}" type="slidenum">
              <a:rPr lang="en-US" smtClean="0"/>
              <a:t>19</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Các phần chính</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89" name="Google Shape;189;p29"/>
          <p:cNvSpPr txBox="1">
            <a:spLocks noGrp="1"/>
          </p:cNvSpPr>
          <p:nvPr>
            <p:ph type="title" idx="2"/>
          </p:nvPr>
        </p:nvSpPr>
        <p:spPr>
          <a:xfrm>
            <a:off x="1454699" y="1418048"/>
            <a:ext cx="6923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Giới thiệu</a:t>
            </a:r>
          </a:p>
        </p:txBody>
      </p:sp>
      <p:sp>
        <p:nvSpPr>
          <p:cNvPr id="190" name="Google Shape;190;p29"/>
          <p:cNvSpPr txBox="1">
            <a:spLocks noGrp="1"/>
          </p:cNvSpPr>
          <p:nvPr>
            <p:ph type="title" idx="3"/>
          </p:nvPr>
        </p:nvSpPr>
        <p:spPr>
          <a:xfrm>
            <a:off x="1454699" y="2159606"/>
            <a:ext cx="6923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Khái niệm đồ thị</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91" name="Google Shape;191;p29"/>
          <p:cNvSpPr txBox="1">
            <a:spLocks noGrp="1"/>
          </p:cNvSpPr>
          <p:nvPr>
            <p:ph type="title" idx="4"/>
          </p:nvPr>
        </p:nvSpPr>
        <p:spPr>
          <a:xfrm>
            <a:off x="1454699" y="2935665"/>
            <a:ext cx="6923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Một số thuật ngữ cơ bản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92" name="Google Shape;192;p29"/>
          <p:cNvSpPr txBox="1">
            <a:spLocks noGrp="1"/>
          </p:cNvSpPr>
          <p:nvPr>
            <p:ph type="title" idx="5"/>
          </p:nvPr>
        </p:nvSpPr>
        <p:spPr>
          <a:xfrm>
            <a:off x="720000" y="1406200"/>
            <a:ext cx="734700" cy="57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93" name="Google Shape;193;p29"/>
          <p:cNvSpPr txBox="1">
            <a:spLocks noGrp="1"/>
          </p:cNvSpPr>
          <p:nvPr>
            <p:ph type="title" idx="6"/>
          </p:nvPr>
        </p:nvSpPr>
        <p:spPr>
          <a:xfrm>
            <a:off x="719999" y="214800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94" name="Google Shape;194;p29"/>
          <p:cNvSpPr txBox="1">
            <a:spLocks noGrp="1"/>
          </p:cNvSpPr>
          <p:nvPr>
            <p:ph type="title" idx="7"/>
          </p:nvPr>
        </p:nvSpPr>
        <p:spPr>
          <a:xfrm>
            <a:off x="719999" y="291578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95" name="Google Shape;195;p29"/>
          <p:cNvSpPr/>
          <p:nvPr/>
        </p:nvSpPr>
        <p:spPr>
          <a:xfrm rot="6655457">
            <a:off x="4531434" y="1461808"/>
            <a:ext cx="5093974" cy="2583377"/>
          </a:xfrm>
          <a:custGeom>
            <a:avLst/>
            <a:gdLst/>
            <a:ahLst/>
            <a:cxnLst/>
            <a:rect l="l" t="t" r="r" b="b"/>
            <a:pathLst>
              <a:path w="283259" h="143653" extrusionOk="0">
                <a:moveTo>
                  <a:pt x="170382" y="0"/>
                </a:moveTo>
                <a:cubicBezTo>
                  <a:pt x="169408" y="0"/>
                  <a:pt x="168426" y="220"/>
                  <a:pt x="167511" y="672"/>
                </a:cubicBezTo>
                <a:lnTo>
                  <a:pt x="4469" y="82102"/>
                </a:lnTo>
                <a:cubicBezTo>
                  <a:pt x="1308" y="83682"/>
                  <a:pt x="1" y="87543"/>
                  <a:pt x="1581" y="90734"/>
                </a:cubicBezTo>
                <a:cubicBezTo>
                  <a:pt x="2723" y="92975"/>
                  <a:pt x="4981" y="94269"/>
                  <a:pt x="7336" y="94269"/>
                </a:cubicBezTo>
                <a:cubicBezTo>
                  <a:pt x="8302" y="94269"/>
                  <a:pt x="9285" y="94051"/>
                  <a:pt x="10214" y="93591"/>
                </a:cubicBezTo>
                <a:lnTo>
                  <a:pt x="154867" y="21341"/>
                </a:lnTo>
                <a:lnTo>
                  <a:pt x="94379" y="131647"/>
                </a:lnTo>
                <a:cubicBezTo>
                  <a:pt x="93072" y="134048"/>
                  <a:pt x="93437" y="137027"/>
                  <a:pt x="95261" y="139063"/>
                </a:cubicBezTo>
                <a:cubicBezTo>
                  <a:pt x="96503" y="140427"/>
                  <a:pt x="98236" y="141150"/>
                  <a:pt x="100003" y="141150"/>
                </a:cubicBezTo>
                <a:cubicBezTo>
                  <a:pt x="100874" y="141150"/>
                  <a:pt x="101753" y="140975"/>
                  <a:pt x="102586" y="140613"/>
                </a:cubicBezTo>
                <a:lnTo>
                  <a:pt x="228516" y="86053"/>
                </a:lnTo>
                <a:lnTo>
                  <a:pt x="228516" y="86053"/>
                </a:lnTo>
                <a:lnTo>
                  <a:pt x="202862" y="134230"/>
                </a:lnTo>
                <a:cubicBezTo>
                  <a:pt x="201615" y="136571"/>
                  <a:pt x="201950" y="139489"/>
                  <a:pt x="203743" y="141495"/>
                </a:cubicBezTo>
                <a:cubicBezTo>
                  <a:pt x="204989" y="142893"/>
                  <a:pt x="206752" y="143653"/>
                  <a:pt x="208546" y="143653"/>
                </a:cubicBezTo>
                <a:cubicBezTo>
                  <a:pt x="209305" y="143653"/>
                  <a:pt x="210096" y="143501"/>
                  <a:pt x="210825" y="143227"/>
                </a:cubicBezTo>
                <a:lnTo>
                  <a:pt x="278273" y="117391"/>
                </a:lnTo>
                <a:cubicBezTo>
                  <a:pt x="281586" y="116115"/>
                  <a:pt x="283258" y="112406"/>
                  <a:pt x="281982" y="109093"/>
                </a:cubicBezTo>
                <a:cubicBezTo>
                  <a:pt x="280994" y="106531"/>
                  <a:pt x="278552" y="104968"/>
                  <a:pt x="275964" y="104968"/>
                </a:cubicBezTo>
                <a:cubicBezTo>
                  <a:pt x="275205" y="104968"/>
                  <a:pt x="274434" y="105103"/>
                  <a:pt x="273684" y="105385"/>
                </a:cubicBezTo>
                <a:lnTo>
                  <a:pt x="222284" y="125081"/>
                </a:lnTo>
                <a:lnTo>
                  <a:pt x="248486" y="75871"/>
                </a:lnTo>
                <a:cubicBezTo>
                  <a:pt x="249762" y="73470"/>
                  <a:pt x="249367" y="70521"/>
                  <a:pt x="247513" y="68515"/>
                </a:cubicBezTo>
                <a:cubicBezTo>
                  <a:pt x="246285" y="67165"/>
                  <a:pt x="244562" y="66448"/>
                  <a:pt x="242797" y="66448"/>
                </a:cubicBezTo>
                <a:cubicBezTo>
                  <a:pt x="241940" y="66448"/>
                  <a:pt x="241073" y="66617"/>
                  <a:pt x="240248" y="66965"/>
                </a:cubicBezTo>
                <a:lnTo>
                  <a:pt x="114653" y="121403"/>
                </a:lnTo>
                <a:lnTo>
                  <a:pt x="176022" y="9517"/>
                </a:lnTo>
                <a:cubicBezTo>
                  <a:pt x="177360" y="7055"/>
                  <a:pt x="176964" y="3985"/>
                  <a:pt x="175019" y="1979"/>
                </a:cubicBezTo>
                <a:cubicBezTo>
                  <a:pt x="173779" y="681"/>
                  <a:pt x="172094" y="0"/>
                  <a:pt x="170382" y="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2</a:t>
            </a:fld>
            <a:endParaRPr lang="en-US"/>
          </a:p>
        </p:txBody>
      </p:sp>
      <p:sp>
        <p:nvSpPr>
          <p:cNvPr id="3" name="Google Shape;194;p29">
            <a:extLst>
              <a:ext uri="{FF2B5EF4-FFF2-40B4-BE49-F238E27FC236}">
                <a16:creationId xmlns:a16="http://schemas.microsoft.com/office/drawing/2014/main" id="{9BC34977-2AE5-6227-5DAE-16015B6ACAEB}"/>
              </a:ext>
            </a:extLst>
          </p:cNvPr>
          <p:cNvSpPr txBox="1">
            <a:spLocks/>
          </p:cNvSpPr>
          <p:nvPr/>
        </p:nvSpPr>
        <p:spPr>
          <a:xfrm>
            <a:off x="719999" y="3706242"/>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ed Hat Display Black"/>
              <a:buNone/>
              <a:defRPr sz="3000" b="0" i="0" u="none" strike="noStrike" cap="none">
                <a:solidFill>
                  <a:schemeClr val="accent2"/>
                </a:solidFill>
                <a:latin typeface="Red Hat Display Black"/>
                <a:ea typeface="Red Hat Display Black"/>
                <a:cs typeface="Red Hat Display Black"/>
                <a:sym typeface="Red Hat Display Black"/>
              </a:defRPr>
            </a:lvl1pPr>
            <a:lvl2pPr marR="0" lvl="1"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100000"/>
              </a:lnSpc>
              <a:spcBef>
                <a:spcPts val="0"/>
              </a:spcBef>
              <a:spcAft>
                <a:spcPts val="0"/>
              </a:spcAft>
              <a:buClr>
                <a:schemeClr val="dk1"/>
              </a:buClr>
              <a:buSzPts val="3000"/>
              <a:buFont typeface="Red Hat Display Black"/>
              <a:buNone/>
              <a:defRPr sz="3000" b="0" i="0" u="none" strike="noStrike" cap="none">
                <a:solidFill>
                  <a:schemeClr val="dk1"/>
                </a:solidFill>
                <a:latin typeface="Red Hat Display Black"/>
                <a:ea typeface="Red Hat Display Black"/>
                <a:cs typeface="Red Hat Display Black"/>
                <a:sym typeface="Red Hat Display Black"/>
              </a:defRPr>
            </a:lvl9pPr>
          </a:lstStyle>
          <a:p>
            <a:r>
              <a:rPr lang="vi-VN" dirty="0">
                <a:solidFill>
                  <a:srgbClr val="FF0000"/>
                </a:solidFill>
              </a:rPr>
              <a:t>04</a:t>
            </a:r>
            <a:endParaRPr lang="en" dirty="0">
              <a:solidFill>
                <a:srgbClr val="FF0000"/>
              </a:solidFill>
            </a:endParaRPr>
          </a:p>
        </p:txBody>
      </p:sp>
      <p:sp>
        <p:nvSpPr>
          <p:cNvPr id="4" name="Google Shape;191;p29">
            <a:extLst>
              <a:ext uri="{FF2B5EF4-FFF2-40B4-BE49-F238E27FC236}">
                <a16:creationId xmlns:a16="http://schemas.microsoft.com/office/drawing/2014/main" id="{69C3149D-1B8D-F4A8-0553-F4042C717279}"/>
              </a:ext>
            </a:extLst>
          </p:cNvPr>
          <p:cNvSpPr txBox="1">
            <a:spLocks/>
          </p:cNvSpPr>
          <p:nvPr/>
        </p:nvSpPr>
        <p:spPr>
          <a:xfrm>
            <a:off x="1454699" y="3711724"/>
            <a:ext cx="69234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Red Hat Display Black"/>
              <a:buNone/>
              <a:defRPr sz="2000" b="0" i="0" u="none" strike="noStrike" cap="none">
                <a:solidFill>
                  <a:schemeClr val="dk1"/>
                </a:solidFill>
                <a:latin typeface="Red Hat Display Black"/>
                <a:ea typeface="Red Hat Display Black"/>
                <a:cs typeface="Red Hat Display Black"/>
                <a:sym typeface="Red Hat Display Black"/>
              </a:defRPr>
            </a:lvl1pPr>
            <a:lvl2pPr marR="0" lvl="1"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2pPr>
            <a:lvl3pPr marR="0" lvl="2"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3pPr>
            <a:lvl4pPr marR="0" lvl="3"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4pPr>
            <a:lvl5pPr marR="0" lvl="4"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5pPr>
            <a:lvl6pPr marR="0" lvl="5"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6pPr>
            <a:lvl7pPr marR="0" lvl="6"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7pPr>
            <a:lvl8pPr marR="0" lvl="7"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8pPr>
            <a:lvl9pPr marR="0" lvl="8" algn="ctr" rtl="0">
              <a:lnSpc>
                <a:spcPct val="100000"/>
              </a:lnSpc>
              <a:spcBef>
                <a:spcPts val="0"/>
              </a:spcBef>
              <a:spcAft>
                <a:spcPts val="0"/>
              </a:spcAft>
              <a:buClr>
                <a:schemeClr val="dk1"/>
              </a:buClr>
              <a:buSzPts val="2400"/>
              <a:buFont typeface="Red Hat Display Black"/>
              <a:buNone/>
              <a:defRPr sz="2400" b="0" i="0" u="none" strike="noStrike" cap="none">
                <a:solidFill>
                  <a:schemeClr val="dk1"/>
                </a:solidFill>
                <a:latin typeface="Red Hat Display Black"/>
                <a:ea typeface="Red Hat Display Black"/>
                <a:cs typeface="Red Hat Display Black"/>
                <a:sym typeface="Red Hat Display Black"/>
              </a:defRPr>
            </a:lvl9pPr>
          </a:lstStyle>
          <a:p>
            <a:r>
              <a:rPr lang="vi-VN" dirty="0">
                <a:latin typeface="Tahoma" panose="020B0604030504040204" pitchFamily="34" charset="0"/>
                <a:ea typeface="Tahoma" panose="020B0604030504040204" pitchFamily="34" charset="0"/>
                <a:cs typeface="Tahoma" panose="020B0604030504040204" pitchFamily="34" charset="0"/>
              </a:rPr>
              <a:t>Thuật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Dijkstra</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wipe(down)">
                                      <p:cBhvr>
                                        <p:cTn id="7" dur="500"/>
                                        <p:tgtEl>
                                          <p:spTgt spid="19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wipe(down)">
                                      <p:cBhvr>
                                        <p:cTn id="10" dur="500"/>
                                        <p:tgtEl>
                                          <p:spTgt spid="1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0"/>
                                        </p:tgtEl>
                                        <p:attrNameLst>
                                          <p:attrName>style.visibility</p:attrName>
                                        </p:attrNameLst>
                                      </p:cBhvr>
                                      <p:to>
                                        <p:strVal val="visible"/>
                                      </p:to>
                                    </p:set>
                                    <p:animEffect transition="in" filter="wipe(down)">
                                      <p:cBhvr>
                                        <p:cTn id="15" dur="500"/>
                                        <p:tgtEl>
                                          <p:spTgt spid="19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3"/>
                                        </p:tgtEl>
                                        <p:attrNameLst>
                                          <p:attrName>style.visibility</p:attrName>
                                        </p:attrNameLst>
                                      </p:cBhvr>
                                      <p:to>
                                        <p:strVal val="visible"/>
                                      </p:to>
                                    </p:set>
                                    <p:animEffect transition="in" filter="wipe(down)">
                                      <p:cBhvr>
                                        <p:cTn id="18" dur="500"/>
                                        <p:tgtEl>
                                          <p:spTgt spid="1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4"/>
                                        </p:tgtEl>
                                        <p:attrNameLst>
                                          <p:attrName>style.visibility</p:attrName>
                                        </p:attrNameLst>
                                      </p:cBhvr>
                                      <p:to>
                                        <p:strVal val="visible"/>
                                      </p:to>
                                    </p:set>
                                    <p:animEffect transition="in" filter="wipe(down)">
                                      <p:cBhvr>
                                        <p:cTn id="23" dur="500"/>
                                        <p:tgtEl>
                                          <p:spTgt spid="19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down)">
                                      <p:cBhvr>
                                        <p:cTn id="26" dur="500"/>
                                        <p:tgtEl>
                                          <p:spTgt spid="1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190" grpId="0"/>
      <p:bldP spid="191" grpId="0"/>
      <p:bldP spid="192" grpId="0"/>
      <p:bldP spid="193" grpId="0"/>
      <p:bldP spid="194"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3.1. ĐỐI VỚI ĐỒ THỊ VÔ HƯỚNG: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779275"/>
            <a:ext cx="7581789" cy="22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Kề, liên thuộc:</a:t>
            </a:r>
          </a:p>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đồ thị vô hướng G=&lt;V,E&gt;.</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Hai đỉnh u và v của đồ thị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kề nhau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(u,v) là một cạnh của đồ thị.</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e=(u,v) là cạnh của đồ thị thì ta nói cạnh này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liên thuộc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với hai đỉnh u và v. Cạnh được nói là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nối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đỉnh u và v. Đỉnh u và v được gọi là </a:t>
            </a: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đỉnh đầu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của cạnh e.</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3.1. ĐỐI VỚI ĐỒ THỊ VÔ HƯỚNG: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20000" y="1779275"/>
            <a:ext cx="5139380" cy="21911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Bậc của đỉnh: </a:t>
            </a:r>
          </a:p>
          <a:p>
            <a:pPr marL="0" lvl="0" indent="0" algn="l" rtl="0">
              <a:spcBef>
                <a:spcPts val="0"/>
              </a:spcBef>
              <a:spcAft>
                <a:spcPts val="0"/>
              </a:spcAft>
              <a:buNone/>
            </a:pP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Bậc của đỉnh v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trong đồ thị vô hướng G, ký hiệu: deg(v), hoặc d(v), là số cạnh liên thuộc của đỉnh ấy. Đỉnh có bậc 0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đỉnh cô lập</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đỉnh có bậc 1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đỉnh treo</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Một khuyên tại đỉnh sẽ thêm 2 bậc cho đỉnh ấy.</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Ví dụ: Cho đồ thị vô hướng G = &lt;V,E&gt; sau:</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latin typeface="Tahoma" panose="020B0604030504040204" pitchFamily="34" charset="0"/>
                <a:ea typeface="Tahoma" panose="020B0604030504040204" pitchFamily="34" charset="0"/>
                <a:cs typeface="Tahoma" panose="020B0604030504040204" pitchFamily="34" charset="0"/>
              </a:rPr>
            </a:br>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469CEEB1-6A1D-59E0-49BD-EF59B0AE25C0}"/>
              </a:ext>
            </a:extLst>
          </p:cNvPr>
          <p:cNvPicPr>
            <a:picLocks noChangeAspect="1"/>
          </p:cNvPicPr>
          <p:nvPr/>
        </p:nvPicPr>
        <p:blipFill>
          <a:blip r:embed="rId3"/>
          <a:stretch>
            <a:fillRect/>
          </a:stretch>
        </p:blipFill>
        <p:spPr>
          <a:xfrm>
            <a:off x="6385650" y="1441836"/>
            <a:ext cx="2038350" cy="1285875"/>
          </a:xfrm>
          <a:prstGeom prst="rect">
            <a:avLst/>
          </a:prstGeom>
        </p:spPr>
      </p:pic>
      <p:sp>
        <p:nvSpPr>
          <p:cNvPr id="7" name="TextBox 6">
            <a:extLst>
              <a:ext uri="{FF2B5EF4-FFF2-40B4-BE49-F238E27FC236}">
                <a16:creationId xmlns:a16="http://schemas.microsoft.com/office/drawing/2014/main" id="{DB327260-33D5-3222-12F0-8682DDDBBCC4}"/>
              </a:ext>
            </a:extLst>
          </p:cNvPr>
          <p:cNvSpPr txBox="1"/>
          <p:nvPr/>
        </p:nvSpPr>
        <p:spPr>
          <a:xfrm>
            <a:off x="6222813" y="2727711"/>
            <a:ext cx="2670668" cy="2677656"/>
          </a:xfrm>
          <a:prstGeom prst="rect">
            <a:avLst/>
          </a:prstGeom>
          <a:noFill/>
        </p:spPr>
        <p:txBody>
          <a:bodyPr wrap="square" rtlCol="0">
            <a:spAutoFit/>
          </a:bodyPr>
          <a:lstStyle/>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 = {1, 2, 3, 4, 5, 6}</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E = {(1,2), (2,3), (1,4), (1,5), (2,5), (4,5), (2,4)}</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Bậc của các đỉnh:</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deg(1) = 3 deg(2) = 4 deg(3) = 1</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deg(4) = 3 deg(5) = 3 deg(6) = 0</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Đỉnh 3 là đỉnh treo</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Đỉnh 6 là đỉnh cô lập</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r>
              <a:rPr lang="vi-VN" dirty="0"/>
              <a:t> </a:t>
            </a:r>
            <a:br>
              <a:rPr lang="vi-VN" dirty="0"/>
            </a:br>
            <a:endParaRPr lang="vi-VN" dirty="0"/>
          </a:p>
        </p:txBody>
      </p:sp>
      <p:sp>
        <p:nvSpPr>
          <p:cNvPr id="2" name="Slide Number Placeholder 1"/>
          <p:cNvSpPr>
            <a:spLocks noGrp="1"/>
          </p:cNvSpPr>
          <p:nvPr>
            <p:ph type="sldNum" sz="quarter" idx="12"/>
          </p:nvPr>
        </p:nvSpPr>
        <p:spPr/>
        <p:txBody>
          <a:bodyPr/>
          <a:lstStyle/>
          <a:p>
            <a:fld id="{A1DC68B5-22F1-447C-9E3E-33D2EA44526D}" type="slidenum">
              <a:rPr lang="en-US" smtClean="0"/>
              <a:t>21</a:t>
            </a:fld>
            <a:endParaRPr lang="en-US"/>
          </a:p>
        </p:txBody>
      </p:sp>
    </p:spTree>
    <p:extLst>
      <p:ext uri="{BB962C8B-B14F-4D97-AF65-F5344CB8AC3E}">
        <p14:creationId xmlns:p14="http://schemas.microsoft.com/office/powerpoint/2010/main" val="280494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3.1. ĐỐI VỚI ĐỒ THỊ VÔ HƯỚNG:</a:t>
            </a:r>
            <a:endParaRPr sz="2800"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31" name="Google Shape;331;p40"/>
              <p:cNvSpPr txBox="1">
                <a:spLocks noGrp="1"/>
              </p:cNvSpPr>
              <p:nvPr>
                <p:ph type="subTitle" idx="1"/>
              </p:nvPr>
            </p:nvSpPr>
            <p:spPr>
              <a:xfrm>
                <a:off x="719999" y="1564106"/>
                <a:ext cx="7581789" cy="29100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Định lý 1:</a:t>
                </a:r>
              </a:p>
              <a:p>
                <a:pPr marL="139700" indent="0">
                  <a:buNone/>
                </a:pPr>
                <a:r>
                  <a:rPr lang="vi-VN" b="0" i="1" dirty="0">
                    <a:solidFill>
                      <a:srgbClr val="000000"/>
                    </a:solidFill>
                    <a:effectLst/>
                    <a:latin typeface="Tahoma" panose="020B0604030504040204" pitchFamily="34" charset="0"/>
                  </a:rPr>
                  <a:t>Cho G = &lt;V,E&gt; là đồ thị vô hướng. Khi đó ta có tổng số bậc của các đỉnh của đồ thị sẽ bằng hai lần. Nói cách khác, ta có:</a:t>
                </a:r>
                <a14:m>
                  <m:oMath xmlns:m="http://schemas.openxmlformats.org/officeDocument/2006/math">
                    <m:nary>
                      <m:naryPr>
                        <m:chr m:val="∑"/>
                        <m:supHide m:val="on"/>
                        <m:ctrlPr>
                          <a:rPr lang="vi-VN" b="0" i="1" smtClean="0">
                            <a:solidFill>
                              <a:srgbClr val="000000"/>
                            </a:solidFill>
                            <a:effectLst/>
                            <a:latin typeface="Cambria Math" panose="02040503050406030204" pitchFamily="18" charset="0"/>
                          </a:rPr>
                        </m:ctrlPr>
                      </m:naryPr>
                      <m:sub>
                        <m:r>
                          <m:rPr>
                            <m:sty m:val="p"/>
                            <m:brk m:alnAt="7"/>
                          </m:rPr>
                          <a:rPr lang="vi-VN" i="1">
                            <a:solidFill>
                              <a:srgbClr val="000000"/>
                            </a:solidFill>
                            <a:latin typeface="Cambria Math" panose="02040503050406030204" pitchFamily="18" charset="0"/>
                          </a:rPr>
                          <m:t>v</m:t>
                        </m:r>
                        <m:r>
                          <a:rPr lang="vi-VN" i="1" smtClean="0">
                            <a:solidFill>
                              <a:srgbClr val="000000"/>
                            </a:solidFill>
                            <a:latin typeface="Cambria Math" panose="02040503050406030204" pitchFamily="18" charset="0"/>
                            <a:ea typeface="Cambria Math" panose="02040503050406030204" pitchFamily="18" charset="0"/>
                          </a:rPr>
                          <m:t>∈</m:t>
                        </m:r>
                        <m:r>
                          <m:rPr>
                            <m:sty m:val="p"/>
                          </m:rPr>
                          <a:rPr lang="vi-VN" i="1">
                            <a:solidFill>
                              <a:srgbClr val="000000"/>
                            </a:solidFill>
                            <a:latin typeface="Cambria Math" panose="02040503050406030204" pitchFamily="18" charset="0"/>
                            <a:ea typeface="Cambria Math" panose="02040503050406030204" pitchFamily="18" charset="0"/>
                          </a:rPr>
                          <m:t>V</m:t>
                        </m:r>
                      </m:sub>
                      <m:sup/>
                      <m:e>
                        <m:r>
                          <m:rPr>
                            <m:sty m:val="p"/>
                          </m:rPr>
                          <a:rPr lang="vi-VN" i="1">
                            <a:solidFill>
                              <a:srgbClr val="000000"/>
                            </a:solidFill>
                            <a:latin typeface="Cambria Math" panose="02040503050406030204" pitchFamily="18" charset="0"/>
                          </a:rPr>
                          <m:t>deg</m:t>
                        </m:r>
                        <m:d>
                          <m:dPr>
                            <m:ctrlPr>
                              <a:rPr lang="vi-VN" b="0" i="1" smtClean="0">
                                <a:solidFill>
                                  <a:srgbClr val="000000"/>
                                </a:solidFill>
                                <a:latin typeface="Cambria Math" panose="02040503050406030204" pitchFamily="18" charset="0"/>
                              </a:rPr>
                            </m:ctrlPr>
                          </m:dPr>
                          <m:e>
                            <m:r>
                              <m:rPr>
                                <m:sty m:val="p"/>
                              </m:rPr>
                              <a:rPr lang="vi-VN" i="1">
                                <a:solidFill>
                                  <a:srgbClr val="000000"/>
                                </a:solidFill>
                                <a:latin typeface="Cambria Math" panose="02040503050406030204" pitchFamily="18" charset="0"/>
                              </a:rPr>
                              <m:t>v</m:t>
                            </m:r>
                          </m:e>
                        </m:d>
                        <m:r>
                          <a:rPr lang="vi-VN" b="0" i="1" smtClean="0">
                            <a:solidFill>
                              <a:srgbClr val="000000"/>
                            </a:solidFill>
                            <a:latin typeface="Cambria Math" panose="02040503050406030204" pitchFamily="18" charset="0"/>
                          </a:rPr>
                          <m:t>= </m:t>
                        </m:r>
                        <m:r>
                          <a:rPr lang="vi-VN" i="1">
                            <a:solidFill>
                              <a:srgbClr val="000000"/>
                            </a:solidFill>
                            <a:latin typeface="Cambria Math" panose="02040503050406030204" pitchFamily="18" charset="0"/>
                          </a:rPr>
                          <m:t>2</m:t>
                        </m:r>
                        <m:r>
                          <a:rPr lang="vi-VN" b="0" i="1" smtClean="0">
                            <a:solidFill>
                              <a:srgbClr val="000000"/>
                            </a:solidFill>
                            <a:latin typeface="Cambria Math" panose="02040503050406030204" pitchFamily="18" charset="0"/>
                          </a:rPr>
                          <m:t>|</m:t>
                        </m:r>
                        <m:r>
                          <m:rPr>
                            <m:sty m:val="p"/>
                          </m:rPr>
                          <a:rPr lang="vi-VN" i="1">
                            <a:solidFill>
                              <a:srgbClr val="000000"/>
                            </a:solidFill>
                            <a:latin typeface="Cambria Math" panose="02040503050406030204" pitchFamily="18" charset="0"/>
                          </a:rPr>
                          <m:t>E</m:t>
                        </m:r>
                        <m:r>
                          <a:rPr lang="vi-VN" b="0" i="1" smtClean="0">
                            <a:solidFill>
                              <a:srgbClr val="000000"/>
                            </a:solidFill>
                            <a:latin typeface="Cambria Math" panose="02040503050406030204" pitchFamily="18" charset="0"/>
                          </a:rPr>
                          <m:t>|</m:t>
                        </m:r>
                      </m:e>
                    </m:nary>
                  </m:oMath>
                </a14:m>
                <a:endParaRPr lang="vi-VN" b="1" i="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Chứng minh: Việc chứng minh định lý này không khó. Ý tưởng chính của nó là trong quá trình xác định bậc của các đỉnh thì mỗi cạnh được đếm 2 lần.</a:t>
                </a:r>
                <a:r>
                  <a:rPr lang="vi-VN" dirty="0">
                    <a:latin typeface="Tahoma" panose="020B0604030504040204" pitchFamily="34" charset="0"/>
                    <a:ea typeface="Tahoma" panose="020B0604030504040204" pitchFamily="34" charset="0"/>
                    <a:cs typeface="Tahoma" panose="020B0604030504040204" pitchFamily="34" charset="0"/>
                  </a:rPr>
                  <a:t> </a:t>
                </a:r>
              </a:p>
              <a:p>
                <a:pPr marL="139700" indent="0">
                  <a:buNone/>
                </a:pPr>
                <a:r>
                  <a:rPr lang="vi-VN"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Hệ quả: Trong đồ thị vô hướng, số đỉnh bậc lẻ là một số chẵn.</a:t>
                </a:r>
                <a:r>
                  <a:rPr lang="vi-VN" i="1" dirty="0">
                    <a:latin typeface="Tahoma" panose="020B0604030504040204" pitchFamily="34" charset="0"/>
                    <a:ea typeface="Tahoma" panose="020B0604030504040204" pitchFamily="34" charset="0"/>
                    <a:cs typeface="Tahoma" panose="020B0604030504040204" pitchFamily="34" charset="0"/>
                  </a:rPr>
                  <a:t>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Chứng minh: Theo định lý trên, tổng bậc của tất cả các đỉnh là một số chẵn (2|E|), do đó tổng bậc của các đỉnh bậc lẻ cũng là một số chẵn. Và do vây, số đỉnh bậc lẻ phải là một số chẵn.</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br>
                <a:br>
                  <a:rPr lang="vi-VN" dirty="0"/>
                </a:br>
                <a:endParaRPr lang="vi-VN" b="1"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31" name="Google Shape;331;p40"/>
              <p:cNvSpPr txBox="1">
                <a:spLocks noGrp="1" noRot="1" noChangeAspect="1" noMove="1" noResize="1" noEditPoints="1" noAdjustHandles="1" noChangeArrowheads="1" noChangeShapeType="1" noTextEdit="1"/>
              </p:cNvSpPr>
              <p:nvPr>
                <p:ph type="subTitle" idx="1"/>
              </p:nvPr>
            </p:nvSpPr>
            <p:spPr>
              <a:xfrm>
                <a:off x="719999" y="1564106"/>
                <a:ext cx="7581789" cy="2910072"/>
              </a:xfrm>
              <a:prstGeom prst="rect">
                <a:avLst/>
              </a:prstGeom>
              <a:blipFill>
                <a:blip r:embed="rId3"/>
                <a:stretch>
                  <a:fillRect l="-402"/>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fld id="{A1DC68B5-22F1-447C-9E3E-33D2EA44526D}" type="slidenum">
              <a:rPr lang="en-US" smtClean="0"/>
              <a:t>22</a:t>
            </a:fld>
            <a:endParaRPr lang="en-US"/>
          </a:p>
        </p:txBody>
      </p:sp>
    </p:spTree>
    <p:extLst>
      <p:ext uri="{BB962C8B-B14F-4D97-AF65-F5344CB8AC3E}">
        <p14:creationId xmlns:p14="http://schemas.microsoft.com/office/powerpoint/2010/main" val="275647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3.1. ĐỐI VỚI ĐỒ THỊ VÔ HƯỚNG: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64106"/>
            <a:ext cx="7581789" cy="29100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Định lý 2:</a:t>
            </a:r>
          </a:p>
          <a:p>
            <a:pPr marL="139700" indent="0">
              <a:buNone/>
            </a:pPr>
            <a:r>
              <a:rPr lang="vi-VN" i="1" dirty="0">
                <a:latin typeface="Tahoma" panose="020B0604030504040204" pitchFamily="34" charset="0"/>
                <a:ea typeface="Tahoma" panose="020B0604030504040204" pitchFamily="34" charset="0"/>
                <a:cs typeface="Tahoma" panose="020B0604030504040204" pitchFamily="34" charset="0"/>
              </a:rPr>
              <a:t>Trong một đơn đồ thị vô hướng, luôn tồn tại hai đỉnh có cùng bậc.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Chứng minh: Giả sử đơn đồ thị vô hướng G = (V,E) có n đỉnh. Khi đó bậc của một đỉnh bất kỳ là một số nguyên có giá trị từ 0 đến (n-1). Tuy nhiên hai giá trị 0 và (n-1) không thể cùng tồn tại, bởi nếu có một đỉnh bậc</a:t>
            </a:r>
            <a:r>
              <a:rPr lang="vi-VN" dirty="0">
                <a:latin typeface="Tahoma" panose="020B0604030504040204" pitchFamily="34" charset="0"/>
                <a:ea typeface="Tahoma" panose="020B0604030504040204" pitchFamily="34" charset="0"/>
                <a:cs typeface="Tahoma" panose="020B0604030504040204" pitchFamily="34" charset="0"/>
              </a:rPr>
              <a:t> 0 thì không thể có một đỉnh khác có bậc là (n-1) và ngược lại. Điều đó có nghĩa là bậc của đỉnh chỉ có thể là 1 trong (n-1) giá trị, hoặc là từ 0 đến (n-2), hoặc từ 1 đến (n-1)</a:t>
            </a:r>
          </a:p>
          <a:p>
            <a:pPr marL="139700" indent="0">
              <a:buNone/>
            </a:pPr>
            <a:r>
              <a:rPr lang="vi-VN"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Hệ quả: Trong đồ thị vô hướng, số đỉnh bậc lẻ là một số chẵn.</a:t>
            </a:r>
            <a:r>
              <a:rPr lang="vi-VN" i="1" dirty="0">
                <a:latin typeface="Tahoma" panose="020B0604030504040204" pitchFamily="34" charset="0"/>
                <a:ea typeface="Tahoma" panose="020B0604030504040204" pitchFamily="34" charset="0"/>
                <a:cs typeface="Tahoma" panose="020B0604030504040204" pitchFamily="34" charset="0"/>
              </a:rPr>
              <a:t>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Đồ thị G có n đỉnh. Mỗi đỉnh có bậc là một trong (n-1) giá trị. Do đó theo nguyên lý chuồng bồ câu sẽ có ít nhất hai đỉnh có cùng bậc.</a:t>
            </a:r>
            <a:br>
              <a:rPr lang="vi-VN" dirty="0"/>
            </a:br>
            <a:br>
              <a:rPr lang="vi-VN" dirty="0"/>
            </a:br>
            <a:br>
              <a:rPr lang="vi-VN" dirty="0"/>
            </a:br>
            <a:br>
              <a:rPr lang="vi-VN" dirty="0"/>
            </a:br>
            <a:endParaRPr lang="vi-VN" b="1"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23</a:t>
            </a:fld>
            <a:endParaRPr lang="en-US"/>
          </a:p>
        </p:txBody>
      </p:sp>
    </p:spTree>
    <p:extLst>
      <p:ext uri="{BB962C8B-B14F-4D97-AF65-F5344CB8AC3E}">
        <p14:creationId xmlns:p14="http://schemas.microsoft.com/office/powerpoint/2010/main" val="422050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3.2. ĐỐI VỚI ĐỒ THỊ CÓ HƯỚNG: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779275"/>
            <a:ext cx="7581789" cy="22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Kề:</a:t>
            </a:r>
          </a:p>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đồ thị vô hướng G=&lt;V,E&gt;.</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Hai đỉnh u và v của đồ thị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kề nhau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(u,v) là một cạnh của đồ thị.</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e=(u,v) là cung của đồ thị thì ta nói cung này đi ra khỏi đỉnh u vào đi vào đỉnh v. Đỉnh u được gọi là đỉnh đầu của cung e và đỉnh v được gọi là đỉnh cuối của cung e.</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24</a:t>
            </a:fld>
            <a:endParaRPr lang="en-US"/>
          </a:p>
        </p:txBody>
      </p:sp>
    </p:spTree>
    <p:extLst>
      <p:ext uri="{BB962C8B-B14F-4D97-AF65-F5344CB8AC3E}">
        <p14:creationId xmlns:p14="http://schemas.microsoft.com/office/powerpoint/2010/main" val="115308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3.2. ĐỐI VỚI ĐỒ THỊ CÓ HƯỚNG:</a:t>
            </a:r>
            <a:endParaRPr sz="2800"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31" name="Google Shape;331;p40"/>
              <p:cNvSpPr txBox="1">
                <a:spLocks noGrp="1"/>
              </p:cNvSpPr>
              <p:nvPr>
                <p:ph type="subTitle" idx="1"/>
              </p:nvPr>
            </p:nvSpPr>
            <p:spPr>
              <a:xfrm>
                <a:off x="719999" y="1779275"/>
                <a:ext cx="7581789" cy="22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Định lý 1:</a:t>
                </a:r>
              </a:p>
              <a:p>
                <a:pPr marL="0" lvl="0" indent="0" algn="l" rtl="0">
                  <a:spcBef>
                    <a:spcPts val="0"/>
                  </a:spcBef>
                  <a:spcAft>
                    <a:spcPts val="0"/>
                  </a:spcAft>
                  <a:buNone/>
                </a:pPr>
                <a:r>
                  <a:rPr lang="vi-VN" sz="1800" b="0" i="1" dirty="0">
                    <a:solidFill>
                      <a:srgbClr val="000000"/>
                    </a:solidFill>
                    <a:effectLst/>
                    <a:latin typeface="Tahoma" panose="020B0604030504040204" pitchFamily="34" charset="0"/>
                  </a:rPr>
                  <a:t>Cho G = &lt;V,E&gt; là đồ thị có hướng. Tổng bán bậc ra của các đỉnh bằng tổng bán bậc vào của các đỉnh và bằng số cạnh của đồ thị</a:t>
                </a:r>
                <a:r>
                  <a:rPr lang="vi-VN" i="1" dirty="0"/>
                  <a:t> .</a:t>
                </a: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supHide m:val="on"/>
                          <m:ctrlPr>
                            <a:rPr lang="vi-VN" i="1" smtClean="0">
                              <a:latin typeface="Cambria Math" panose="02040503050406030204" pitchFamily="18" charset="0"/>
                              <a:ea typeface="Tahoma" panose="020B0604030504040204" pitchFamily="34" charset="0"/>
                              <a:cs typeface="Tahoma" panose="020B0604030504040204" pitchFamily="34" charset="0"/>
                            </a:rPr>
                          </m:ctrlPr>
                        </m:naryPr>
                        <m:sub>
                          <m:r>
                            <m:rPr>
                              <m:sty m:val="p"/>
                              <m:brk m:alnAt="7"/>
                            </m:rPr>
                            <a:rPr lang="vi-VN" i="1">
                              <a:latin typeface="Cambria Math" panose="02040503050406030204" pitchFamily="18" charset="0"/>
                              <a:ea typeface="Tahoma" panose="020B0604030504040204" pitchFamily="34" charset="0"/>
                              <a:cs typeface="Tahoma" panose="020B0604030504040204" pitchFamily="34" charset="0"/>
                            </a:rPr>
                            <m:t>v</m:t>
                          </m:r>
                          <m:r>
                            <a:rPr lang="vi-VN" i="1" smtClean="0">
                              <a:latin typeface="Cambria Math" panose="02040503050406030204" pitchFamily="18" charset="0"/>
                              <a:ea typeface="Cambria Math" panose="02040503050406030204" pitchFamily="18" charset="0"/>
                              <a:cs typeface="Tahoma" panose="020B0604030504040204" pitchFamily="34" charset="0"/>
                            </a:rPr>
                            <m:t>∈</m:t>
                          </m:r>
                          <m:r>
                            <m:rPr>
                              <m:sty m:val="p"/>
                            </m:rPr>
                            <a:rPr lang="vi-VN" i="1">
                              <a:latin typeface="Cambria Math" panose="02040503050406030204" pitchFamily="18" charset="0"/>
                              <a:ea typeface="Cambria Math" panose="02040503050406030204" pitchFamily="18" charset="0"/>
                              <a:cs typeface="Tahoma" panose="020B0604030504040204" pitchFamily="34" charset="0"/>
                            </a:rPr>
                            <m:t>V</m:t>
                          </m:r>
                        </m:sub>
                        <m:sup/>
                        <m:e>
                          <m:sSup>
                            <m:sSupPr>
                              <m:ctrlPr>
                                <a:rPr lang="vi-VN" i="1" smtClean="0">
                                  <a:latin typeface="Cambria Math" panose="02040503050406030204" pitchFamily="18" charset="0"/>
                                  <a:ea typeface="Tahoma" panose="020B0604030504040204" pitchFamily="34" charset="0"/>
                                  <a:cs typeface="Tahoma" panose="020B0604030504040204" pitchFamily="34" charset="0"/>
                                </a:rPr>
                              </m:ctrlPr>
                            </m:sSupPr>
                            <m:e>
                              <m:r>
                                <m:rPr>
                                  <m:sty m:val="p"/>
                                </m:rPr>
                                <a:rPr lang="vi-VN" i="1">
                                  <a:latin typeface="Cambria Math" panose="02040503050406030204" pitchFamily="18" charset="0"/>
                                  <a:ea typeface="Tahoma" panose="020B0604030504040204" pitchFamily="34" charset="0"/>
                                  <a:cs typeface="Tahoma" panose="020B0604030504040204" pitchFamily="34" charset="0"/>
                                </a:rPr>
                                <m:t>deg</m:t>
                              </m:r>
                            </m:e>
                            <m:sup>
                              <m:r>
                                <a:rPr lang="vi-VN" b="0" i="1" smtClean="0">
                                  <a:latin typeface="Cambria Math" panose="02040503050406030204" pitchFamily="18" charset="0"/>
                                  <a:ea typeface="Tahoma" panose="020B0604030504040204" pitchFamily="34" charset="0"/>
                                  <a:cs typeface="Tahoma" panose="020B0604030504040204" pitchFamily="34" charset="0"/>
                                </a:rPr>
                                <m:t>+</m:t>
                              </m:r>
                            </m:sup>
                          </m:sSup>
                          <m:d>
                            <m:dPr>
                              <m:ctrlPr>
                                <a:rPr lang="vi-VN" b="0" i="1" smtClean="0">
                                  <a:latin typeface="Cambria Math" panose="02040503050406030204" pitchFamily="18" charset="0"/>
                                  <a:ea typeface="Tahoma" panose="020B0604030504040204" pitchFamily="34" charset="0"/>
                                  <a:cs typeface="Tahoma" panose="020B0604030504040204" pitchFamily="34" charset="0"/>
                                </a:rPr>
                              </m:ctrlPr>
                            </m:dPr>
                            <m:e>
                              <m:r>
                                <m:rPr>
                                  <m:sty m:val="p"/>
                                </m:rPr>
                                <a:rPr lang="vi-VN" i="1">
                                  <a:latin typeface="Cambria Math" panose="02040503050406030204" pitchFamily="18" charset="0"/>
                                  <a:ea typeface="Tahoma" panose="020B0604030504040204" pitchFamily="34" charset="0"/>
                                  <a:cs typeface="Tahoma" panose="020B0604030504040204" pitchFamily="34" charset="0"/>
                                </a:rPr>
                                <m:t>v</m:t>
                              </m:r>
                            </m:e>
                          </m:d>
                          <m:r>
                            <a:rPr lang="vi-VN" b="0" i="1" smtClean="0">
                              <a:latin typeface="Cambria Math" panose="02040503050406030204" pitchFamily="18" charset="0"/>
                              <a:ea typeface="Tahoma" panose="020B0604030504040204" pitchFamily="34" charset="0"/>
                              <a:cs typeface="Tahoma" panose="020B0604030504040204" pitchFamily="34" charset="0"/>
                            </a:rPr>
                            <m:t>= </m:t>
                          </m:r>
                          <m:nary>
                            <m:naryPr>
                              <m:chr m:val="∑"/>
                              <m:supHide m:val="on"/>
                              <m:ctrlPr>
                                <a:rPr lang="vi-VN" b="0" i="1" smtClean="0">
                                  <a:latin typeface="Cambria Math" panose="02040503050406030204" pitchFamily="18" charset="0"/>
                                  <a:ea typeface="Tahoma" panose="020B0604030504040204" pitchFamily="34" charset="0"/>
                                  <a:cs typeface="Tahoma" panose="020B0604030504040204" pitchFamily="34" charset="0"/>
                                </a:rPr>
                              </m:ctrlPr>
                            </m:naryPr>
                            <m:sub>
                              <m:r>
                                <m:rPr>
                                  <m:sty m:val="p"/>
                                  <m:brk m:alnAt="7"/>
                                </m:rPr>
                                <a:rPr lang="vi-VN" i="1">
                                  <a:latin typeface="Cambria Math" panose="02040503050406030204" pitchFamily="18" charset="0"/>
                                  <a:ea typeface="Tahoma" panose="020B0604030504040204" pitchFamily="34" charset="0"/>
                                  <a:cs typeface="Tahoma" panose="020B0604030504040204" pitchFamily="34" charset="0"/>
                                </a:rPr>
                                <m:t>v</m:t>
                              </m:r>
                              <m:r>
                                <a:rPr lang="vi-VN" i="1" smtClean="0">
                                  <a:latin typeface="Cambria Math" panose="02040503050406030204" pitchFamily="18" charset="0"/>
                                  <a:ea typeface="Cambria Math" panose="02040503050406030204" pitchFamily="18" charset="0"/>
                                  <a:cs typeface="Tahoma" panose="020B0604030504040204" pitchFamily="34" charset="0"/>
                                </a:rPr>
                                <m:t>∈</m:t>
                              </m:r>
                              <m:r>
                                <m:rPr>
                                  <m:sty m:val="p"/>
                                </m:rPr>
                                <a:rPr lang="vi-VN" i="1">
                                  <a:latin typeface="Cambria Math" panose="02040503050406030204" pitchFamily="18" charset="0"/>
                                  <a:ea typeface="Cambria Math" panose="02040503050406030204" pitchFamily="18" charset="0"/>
                                  <a:cs typeface="Tahoma" panose="020B0604030504040204" pitchFamily="34" charset="0"/>
                                </a:rPr>
                                <m:t>V</m:t>
                              </m:r>
                            </m:sub>
                            <m:sup/>
                            <m:e>
                              <m:sSup>
                                <m:sSupPr>
                                  <m:ctrlPr>
                                    <a:rPr lang="vi-VN" b="0" i="1" smtClean="0">
                                      <a:latin typeface="Cambria Math" panose="02040503050406030204" pitchFamily="18" charset="0"/>
                                      <a:ea typeface="Tahoma" panose="020B0604030504040204" pitchFamily="34" charset="0"/>
                                      <a:cs typeface="Tahoma" panose="020B0604030504040204" pitchFamily="34" charset="0"/>
                                    </a:rPr>
                                  </m:ctrlPr>
                                </m:sSupPr>
                                <m:e>
                                  <m:r>
                                    <m:rPr>
                                      <m:sty m:val="p"/>
                                    </m:rPr>
                                    <a:rPr lang="vi-VN" i="1">
                                      <a:latin typeface="Cambria Math" panose="02040503050406030204" pitchFamily="18" charset="0"/>
                                      <a:ea typeface="Tahoma" panose="020B0604030504040204" pitchFamily="34" charset="0"/>
                                      <a:cs typeface="Tahoma" panose="020B0604030504040204" pitchFamily="34" charset="0"/>
                                    </a:rPr>
                                    <m:t>deg</m:t>
                                  </m:r>
                                </m:e>
                                <m:sup>
                                  <m:r>
                                    <a:rPr lang="vi-VN" b="0" i="1" smtClean="0">
                                      <a:latin typeface="Cambria Math" panose="02040503050406030204" pitchFamily="18" charset="0"/>
                                      <a:ea typeface="Tahoma" panose="020B0604030504040204" pitchFamily="34" charset="0"/>
                                      <a:cs typeface="Tahoma" panose="020B0604030504040204" pitchFamily="34" charset="0"/>
                                    </a:rPr>
                                    <m:t>−</m:t>
                                  </m:r>
                                </m:sup>
                              </m:sSup>
                              <m:d>
                                <m:dPr>
                                  <m:ctrlPr>
                                    <a:rPr lang="vi-VN" b="0" i="1" smtClean="0">
                                      <a:latin typeface="Cambria Math" panose="02040503050406030204" pitchFamily="18" charset="0"/>
                                      <a:ea typeface="Tahoma" panose="020B0604030504040204" pitchFamily="34" charset="0"/>
                                      <a:cs typeface="Tahoma" panose="020B0604030504040204" pitchFamily="34" charset="0"/>
                                    </a:rPr>
                                  </m:ctrlPr>
                                </m:dPr>
                                <m:e>
                                  <m:r>
                                    <m:rPr>
                                      <m:sty m:val="p"/>
                                    </m:rPr>
                                    <a:rPr lang="vi-VN" i="1">
                                      <a:latin typeface="Cambria Math" panose="02040503050406030204" pitchFamily="18" charset="0"/>
                                      <a:ea typeface="Tahoma" panose="020B0604030504040204" pitchFamily="34" charset="0"/>
                                      <a:cs typeface="Tahoma" panose="020B0604030504040204" pitchFamily="34" charset="0"/>
                                    </a:rPr>
                                    <m:t>v</m:t>
                                  </m:r>
                                </m:e>
                              </m:d>
                              <m:r>
                                <a:rPr lang="vi-VN" b="0" i="1" smtClean="0">
                                  <a:latin typeface="Cambria Math" panose="02040503050406030204" pitchFamily="18" charset="0"/>
                                  <a:ea typeface="Tahoma" panose="020B0604030504040204" pitchFamily="34" charset="0"/>
                                  <a:cs typeface="Tahoma" panose="020B0604030504040204" pitchFamily="34" charset="0"/>
                                </a:rPr>
                                <m:t>=|</m:t>
                              </m:r>
                              <m:r>
                                <m:rPr>
                                  <m:sty m:val="p"/>
                                </m:rPr>
                                <a:rPr lang="vi-VN" i="1">
                                  <a:latin typeface="Cambria Math" panose="02040503050406030204" pitchFamily="18" charset="0"/>
                                  <a:ea typeface="Tahoma" panose="020B0604030504040204" pitchFamily="34" charset="0"/>
                                  <a:cs typeface="Tahoma" panose="020B0604030504040204" pitchFamily="34" charset="0"/>
                                </a:rPr>
                                <m:t>E</m:t>
                              </m:r>
                              <m:r>
                                <a:rPr lang="vi-VN" b="0" i="1" smtClean="0">
                                  <a:latin typeface="Cambria Math" panose="02040503050406030204" pitchFamily="18" charset="0"/>
                                  <a:ea typeface="Tahoma" panose="020B0604030504040204" pitchFamily="34" charset="0"/>
                                  <a:cs typeface="Tahoma" panose="020B0604030504040204" pitchFamily="34" charset="0"/>
                                </a:rPr>
                                <m:t>|</m:t>
                              </m:r>
                            </m:e>
                          </m:nary>
                        </m:e>
                      </m:nary>
                    </m:oMath>
                  </m:oMathPara>
                </a14:m>
                <a:br>
                  <a:rPr lang="vi-VN" dirty="0">
                    <a:latin typeface="Tahoma" panose="020B0604030504040204" pitchFamily="34" charset="0"/>
                    <a:ea typeface="Tahoma" panose="020B0604030504040204" pitchFamily="34" charset="0"/>
                    <a:cs typeface="Tahoma" panose="020B0604030504040204" pitchFamily="34" charset="0"/>
                  </a:rPr>
                </a:br>
                <a:r>
                  <a:rPr lang="vi-VN"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Cách chứng minh và ý nghĩa định lý này cũng tương tự như định lý đối với đồ thị vô hướng.</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31" name="Google Shape;331;p40"/>
              <p:cNvSpPr txBox="1">
                <a:spLocks noGrp="1" noRot="1" noChangeAspect="1" noMove="1" noResize="1" noEditPoints="1" noAdjustHandles="1" noChangeArrowheads="1" noChangeShapeType="1" noTextEdit="1"/>
              </p:cNvSpPr>
              <p:nvPr>
                <p:ph type="subTitle" idx="1"/>
              </p:nvPr>
            </p:nvSpPr>
            <p:spPr>
              <a:xfrm>
                <a:off x="719999" y="1779275"/>
                <a:ext cx="7581789" cy="2293800"/>
              </a:xfrm>
              <a:prstGeom prst="rect">
                <a:avLst/>
              </a:prstGeom>
              <a:blipFill>
                <a:blip r:embed="rId3"/>
                <a:stretch>
                  <a:fillRect l="-643" b="-5851"/>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fld id="{A1DC68B5-22F1-447C-9E3E-33D2EA44526D}" type="slidenum">
              <a:rPr lang="en-US" smtClean="0"/>
              <a:t>25</a:t>
            </a:fld>
            <a:endParaRPr lang="en-US"/>
          </a:p>
        </p:txBody>
      </p:sp>
    </p:spTree>
    <p:extLst>
      <p:ext uri="{BB962C8B-B14F-4D97-AF65-F5344CB8AC3E}">
        <p14:creationId xmlns:p14="http://schemas.microsoft.com/office/powerpoint/2010/main" val="418185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779275"/>
            <a:ext cx="7581789" cy="22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Đường đi, chu trình:</a:t>
            </a:r>
          </a:p>
          <a:p>
            <a:pPr marL="0" lvl="0" indent="0" algn="l" rtl="0">
              <a:spcBef>
                <a:spcPts val="0"/>
              </a:spcBef>
              <a:spcAft>
                <a:spcPts val="0"/>
              </a:spcAft>
              <a:buNone/>
            </a:pPr>
            <a:r>
              <a:rPr lang="vi-VN"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đồ thị (vô hướng hoặc có hướng) G = &lt;V,E&gt;. </a:t>
            </a:r>
          </a:p>
          <a:p>
            <a:pPr marL="0" lvl="0" indent="0" algn="l" rtl="0">
              <a:spcBef>
                <a:spcPts val="0"/>
              </a:spcBef>
              <a:spcAft>
                <a:spcPts val="0"/>
              </a:spcAft>
              <a:buNone/>
            </a:pPr>
            <a:r>
              <a:rPr lang="vi-VN"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Đường đi độ dài n từ đỉnh u đến đỉnh v (n là số nguyên dương) là dãy: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x0, x1, …, xn-1, xn</a:t>
            </a:r>
            <a:r>
              <a:rPr lang="vi-VN" dirty="0">
                <a:latin typeface="Tahoma" panose="020B0604030504040204" pitchFamily="34" charset="0"/>
                <a:ea typeface="Tahoma" panose="020B0604030504040204" pitchFamily="34" charset="0"/>
                <a:cs typeface="Tahoma" panose="020B0604030504040204" pitchFamily="34" charset="0"/>
              </a:rPr>
              <a:t> . </a:t>
            </a: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pt-BR"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rong đó u = x0 , v = xn ; (xi , xi+1) ∈ E ; i = 0, 1, …, n-1.</a:t>
            </a:r>
            <a:r>
              <a:rPr lang="pt-BR" dirty="0">
                <a:latin typeface="Tahoma" panose="020B0604030504040204" pitchFamily="34" charset="0"/>
                <a:ea typeface="Tahoma" panose="020B0604030504040204" pitchFamily="34" charset="0"/>
                <a:cs typeface="Tahoma" panose="020B0604030504040204" pitchFamily="34" charset="0"/>
              </a:rPr>
              <a:t> </a:t>
            </a:r>
            <a:br>
              <a:rPr lang="pt-BR"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Đường đi nói trên còn có thể được biểu diễn bằng dãy các cạnh/cung: (x0, x1), (x1, x2), …, (xn-1, xn)</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Đỉnh u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đỉnh đầu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của đường đi, đỉnh v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đỉnh cuối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của đường đi. Đường đi có đỉnh đầu và đỉnh cuối trùng nhau (u=v)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chu trình</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r>
              <a:rPr lang="vi-VN" dirty="0"/>
              <a:t>	</a:t>
            </a:r>
          </a:p>
          <a:p>
            <a:pPr marL="0" lvl="0" indent="0" algn="l" rtl="0">
              <a:spcBef>
                <a:spcPts val="0"/>
              </a:spcBef>
              <a:spcAft>
                <a:spcPts val="0"/>
              </a:spcAft>
              <a:buNone/>
            </a:pPr>
            <a:br>
              <a:rPr lang="vi-VN" dirty="0">
                <a:latin typeface="Tahoma" panose="020B0604030504040204" pitchFamily="34" charset="0"/>
                <a:ea typeface="Tahoma" panose="020B0604030504040204" pitchFamily="34" charset="0"/>
                <a:cs typeface="Tahoma" panose="020B0604030504040204" pitchFamily="34" charset="0"/>
              </a:rPr>
            </a:b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26</a:t>
            </a:fld>
            <a:endParaRPr lang="en-US"/>
          </a:p>
        </p:txBody>
      </p:sp>
    </p:spTree>
    <p:extLst>
      <p:ext uri="{BB962C8B-B14F-4D97-AF65-F5344CB8AC3E}">
        <p14:creationId xmlns:p14="http://schemas.microsoft.com/office/powerpoint/2010/main" val="1235902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441836"/>
            <a:ext cx="7581789" cy="3177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Đường đi, chu trình:</a:t>
            </a:r>
          </a:p>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Ví dụ: Cho đồ thị vô hướng sau:</a:t>
            </a:r>
            <a:r>
              <a:rPr lang="vi-VN" dirty="0">
                <a:latin typeface="Tahoma" panose="020B0604030504040204" pitchFamily="34" charset="0"/>
                <a:ea typeface="Tahoma" panose="020B0604030504040204" pitchFamily="34" charset="0"/>
                <a:cs typeface="Tahoma" panose="020B0604030504040204" pitchFamily="34" charset="0"/>
              </a:rPr>
              <a:t> </a:t>
            </a:r>
          </a:p>
          <a:p>
            <a:pPr marL="0" lvl="0" indent="0" algn="l" rtl="0">
              <a:spcBef>
                <a:spcPts val="0"/>
              </a:spcBef>
              <a:spcAft>
                <a:spcPts val="0"/>
              </a:spcAft>
              <a:buNone/>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Một số đường đi từ đỉnh 2 đến đỉnh 7</a:t>
            </a:r>
            <a:r>
              <a:rPr lang="vi-VN" dirty="0">
                <a:latin typeface="Tahoma" panose="020B0604030504040204" pitchFamily="34" charset="0"/>
                <a:ea typeface="Tahoma" panose="020B0604030504040204" pitchFamily="34" charset="0"/>
                <a:cs typeface="Tahoma" panose="020B0604030504040204" pitchFamily="34" charset="0"/>
              </a:rPr>
              <a:t>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Đường đi d1: 2 3 4 7 (đường đi độ dài 3)</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Đường đi d2: 2 3 4 1 3 6 7 (đường đi độ dài 6)</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Đường đi d3: 2 3 4 1 3 4 7 (đường đi độ dài 6)</a:t>
            </a:r>
            <a:br>
              <a:rPr lang="vi-VN" dirty="0">
                <a:latin typeface="Tahoma" panose="020B0604030504040204" pitchFamily="34" charset="0"/>
                <a:ea typeface="Tahoma" panose="020B0604030504040204" pitchFamily="34" charset="0"/>
                <a:cs typeface="Tahoma" panose="020B0604030504040204" pitchFamily="34" charset="0"/>
              </a:rPr>
            </a:br>
            <a:r>
              <a:rPr lang="vi-VN" dirty="0">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Một số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chu </a:t>
            </a:r>
            <a:r>
              <a:rPr lang="en-US" dirty="0" err="1">
                <a:solidFill>
                  <a:srgbClr val="000000"/>
                </a:solidFill>
                <a:latin typeface="Tahoma" panose="020B0604030504040204" pitchFamily="34" charset="0"/>
                <a:ea typeface="Tahoma" panose="020B0604030504040204" pitchFamily="34" charset="0"/>
                <a:cs typeface="Tahoma" panose="020B0604030504040204" pitchFamily="34" charset="0"/>
              </a:rPr>
              <a:t>trình</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ở </a:t>
            </a:r>
            <a:r>
              <a:rPr lang="en-US" dirty="0" err="1">
                <a:solidFill>
                  <a:srgbClr val="000000"/>
                </a:solidFill>
                <a:latin typeface="Tahoma" panose="020B0604030504040204" pitchFamily="34" charset="0"/>
                <a:ea typeface="Tahoma" panose="020B0604030504040204" pitchFamily="34" charset="0"/>
                <a:cs typeface="Tahoma" panose="020B0604030504040204" pitchFamily="34" charset="0"/>
              </a:rPr>
              <a:t>đồ</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latin typeface="Tahoma" panose="020B0604030504040204" pitchFamily="34" charset="0"/>
                <a:ea typeface="Tahoma" panose="020B0604030504040204" pitchFamily="34" charset="0"/>
                <a:cs typeface="Tahoma" panose="020B0604030504040204" pitchFamily="34" charset="0"/>
              </a:rPr>
              <a:t>thị</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latin typeface="Tahoma" panose="020B0604030504040204" pitchFamily="34" charset="0"/>
                <a:ea typeface="Tahoma" panose="020B0604030504040204" pitchFamily="34" charset="0"/>
                <a:cs typeface="Tahoma" panose="020B0604030504040204" pitchFamily="34" charset="0"/>
              </a:rPr>
              <a:t>trên</a:t>
            </a:r>
            <a:r>
              <a:rPr lang="vi-VN">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Chu trình C1: 1 2 3 1 (chu trình có độ dài 3)</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Chu trình C2: 1 2 3 7 6 3 4 1 (chu trình có độ dài 7)</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Chu trình C3: 1 3 4 7 3 4 1 (chu trình có độ dài 6)</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lang="vi-VN" dirty="0"/>
          </a:p>
          <a:p>
            <a:pPr marL="139700" indent="0">
              <a:buNone/>
            </a:pPr>
            <a:br>
              <a:rPr lang="vi-VN" dirty="0"/>
            </a:br>
            <a:br>
              <a:rPr lang="vi-VN" dirty="0"/>
            </a:br>
            <a:br>
              <a:rPr lang="vi-VN" dirty="0"/>
            </a:br>
            <a:r>
              <a:rPr lang="vi-VN" dirty="0"/>
              <a:t>			</a:t>
            </a:r>
            <a:br>
              <a:rPr lang="vi-VN" dirty="0">
                <a:latin typeface="Tahoma" panose="020B0604030504040204" pitchFamily="34" charset="0"/>
                <a:ea typeface="Tahoma" panose="020B0604030504040204" pitchFamily="34" charset="0"/>
                <a:cs typeface="Tahoma" panose="020B0604030504040204" pitchFamily="34" charset="0"/>
              </a:rPr>
            </a:br>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AF87F04C-874D-163E-74A3-13CDECD991E0}"/>
              </a:ext>
            </a:extLst>
          </p:cNvPr>
          <p:cNvPicPr>
            <a:picLocks noChangeAspect="1"/>
          </p:cNvPicPr>
          <p:nvPr/>
        </p:nvPicPr>
        <p:blipFill>
          <a:blip r:embed="rId3"/>
          <a:stretch>
            <a:fillRect/>
          </a:stretch>
        </p:blipFill>
        <p:spPr>
          <a:xfrm>
            <a:off x="6037958" y="1818880"/>
            <a:ext cx="2484773" cy="2392173"/>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27</a:t>
            </a:fld>
            <a:endParaRPr lang="en-US"/>
          </a:p>
        </p:txBody>
      </p:sp>
    </p:spTree>
    <p:extLst>
      <p:ext uri="{BB962C8B-B14F-4D97-AF65-F5344CB8AC3E}">
        <p14:creationId xmlns:p14="http://schemas.microsoft.com/office/powerpoint/2010/main" val="3604435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74738"/>
            <a:ext cx="7581789" cy="22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Đường đi hoặc chu trình đơn, sơ cấp :</a:t>
            </a:r>
          </a:p>
          <a:p>
            <a:pPr marL="0" lvl="0" indent="0" algn="l" rtl="0">
              <a:spcBef>
                <a:spcPts val="0"/>
              </a:spcBef>
              <a:spcAft>
                <a:spcPts val="0"/>
              </a:spcAft>
              <a:buNone/>
            </a:pPr>
            <a:r>
              <a:rPr lang="vi-VN"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đồ thị (vô hướng hoặc có hướng) G = &lt;V,E&gt;.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Đường đi hay chu trình trên G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đơn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như không có cạnh nào bị lặp lại trên đường đi.</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Đường đi hay chu trình trên G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sơ cấp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như không có đỉnh nào bị lặp lại trên đường đi.</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br>
            <a:r>
              <a:rPr lang="vi-VN" dirty="0"/>
              <a:t>	</a:t>
            </a:r>
          </a:p>
          <a:p>
            <a:pPr marL="0" lvl="0" indent="0" algn="l" rtl="0">
              <a:spcBef>
                <a:spcPts val="0"/>
              </a:spcBef>
              <a:spcAft>
                <a:spcPts val="0"/>
              </a:spcAft>
              <a:buNone/>
            </a:pPr>
            <a:br>
              <a:rPr lang="vi-VN" dirty="0">
                <a:latin typeface="Tahoma" panose="020B0604030504040204" pitchFamily="34" charset="0"/>
                <a:ea typeface="Tahoma" panose="020B0604030504040204" pitchFamily="34" charset="0"/>
                <a:cs typeface="Tahoma" panose="020B0604030504040204" pitchFamily="34" charset="0"/>
              </a:rPr>
            </a:b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28</a:t>
            </a:fld>
            <a:endParaRPr lang="en-US"/>
          </a:p>
        </p:txBody>
      </p:sp>
    </p:spTree>
    <p:extLst>
      <p:ext uri="{BB962C8B-B14F-4D97-AF65-F5344CB8AC3E}">
        <p14:creationId xmlns:p14="http://schemas.microsoft.com/office/powerpoint/2010/main" val="435162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74737"/>
            <a:ext cx="7581789" cy="3249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Đồ thị vô hướng liên thông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Đồ thị vô hướng G = &lt;V,E&gt; được gọi là liên thông nếu luôn tìm được đường đi giữa hai đỉnh bất kỳ của nó.</a:t>
            </a:r>
            <a:r>
              <a:rPr lang="vi-VN" dirty="0">
                <a:latin typeface="Tahoma" panose="020B0604030504040204" pitchFamily="34" charset="0"/>
                <a:ea typeface="Tahoma" panose="020B0604030504040204" pitchFamily="34" charset="0"/>
                <a:cs typeface="Tahoma" panose="020B0604030504040204" pitchFamily="34" charset="0"/>
              </a:rPr>
              <a:t> </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Ví dụ: Xét các đồ thị vô hướng sau</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br>
              <a:rPr lang="vi-VN" dirty="0">
                <a:latin typeface="Tahoma" panose="020B0604030504040204" pitchFamily="34" charset="0"/>
                <a:ea typeface="Tahoma" panose="020B0604030504040204" pitchFamily="34" charset="0"/>
                <a:cs typeface="Tahoma" panose="020B0604030504040204" pitchFamily="34" charset="0"/>
              </a:rPr>
            </a:br>
            <a:br>
              <a:rPr lang="vi-VN" dirty="0">
                <a:latin typeface="Tahoma" panose="020B0604030504040204" pitchFamily="34" charset="0"/>
                <a:ea typeface="Tahoma" panose="020B0604030504040204" pitchFamily="34" charset="0"/>
                <a:cs typeface="Tahoma" panose="020B0604030504040204" pitchFamily="34" charset="0"/>
              </a:rPr>
            </a:br>
            <a:br>
              <a:rPr lang="vi-VN" dirty="0">
                <a:latin typeface="Tahoma" panose="020B0604030504040204" pitchFamily="34" charset="0"/>
                <a:ea typeface="Tahoma" panose="020B0604030504040204" pitchFamily="34" charset="0"/>
                <a:cs typeface="Tahoma" panose="020B0604030504040204" pitchFamily="34" charset="0"/>
              </a:rPr>
            </a:br>
            <a:r>
              <a:rPr lang="vi-VN" dirty="0">
                <a:latin typeface="Tahoma" panose="020B0604030504040204" pitchFamily="34" charset="0"/>
                <a:ea typeface="Tahoma" panose="020B0604030504040204" pitchFamily="34" charset="0"/>
                <a:cs typeface="Tahoma" panose="020B0604030504040204" pitchFamily="34" charset="0"/>
              </a:rPr>
              <a:t>	</a:t>
            </a:r>
          </a:p>
          <a:p>
            <a:pPr marL="139700" indent="0">
              <a:buNone/>
            </a:pPr>
            <a:br>
              <a:rPr lang="vi-VN" dirty="0">
                <a:latin typeface="Tahoma" panose="020B0604030504040204" pitchFamily="34" charset="0"/>
                <a:ea typeface="Tahoma" panose="020B0604030504040204" pitchFamily="34" charset="0"/>
                <a:cs typeface="Tahoma" panose="020B0604030504040204" pitchFamily="34" charset="0"/>
              </a:rPr>
            </a:b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Trong 2 đồ thị trên thì G1 là đồ thị liên thông, còn G2 không phải là đồ thị liên thông vì giữa hai đỉnh 1 và 2 không tồn tại một đường đi nào.</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CA5EB38C-9A03-DA87-A4BC-9397FA3C8F1C}"/>
              </a:ext>
            </a:extLst>
          </p:cNvPr>
          <p:cNvPicPr>
            <a:picLocks noChangeAspect="1"/>
          </p:cNvPicPr>
          <p:nvPr/>
        </p:nvPicPr>
        <p:blipFill>
          <a:blip r:embed="rId3"/>
          <a:stretch>
            <a:fillRect/>
          </a:stretch>
        </p:blipFill>
        <p:spPr>
          <a:xfrm>
            <a:off x="2382002" y="2880312"/>
            <a:ext cx="4211303" cy="1113420"/>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29</a:t>
            </a:fld>
            <a:endParaRPr lang="en-US"/>
          </a:p>
        </p:txBody>
      </p:sp>
    </p:spTree>
    <p:extLst>
      <p:ext uri="{BB962C8B-B14F-4D97-AF65-F5344CB8AC3E}">
        <p14:creationId xmlns:p14="http://schemas.microsoft.com/office/powerpoint/2010/main" val="36480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Phân công công việc</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89" name="Google Shape;189;p29"/>
          <p:cNvSpPr txBox="1">
            <a:spLocks noGrp="1"/>
          </p:cNvSpPr>
          <p:nvPr>
            <p:ph type="title" idx="2"/>
          </p:nvPr>
        </p:nvSpPr>
        <p:spPr>
          <a:xfrm>
            <a:off x="1500600" y="1694200"/>
            <a:ext cx="6923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Tìm hiểu khái niệm, các loại đồ thị: Đàm Đức Ngọc</a:t>
            </a:r>
          </a:p>
        </p:txBody>
      </p:sp>
      <p:sp>
        <p:nvSpPr>
          <p:cNvPr id="190" name="Google Shape;190;p29"/>
          <p:cNvSpPr txBox="1">
            <a:spLocks noGrp="1"/>
          </p:cNvSpPr>
          <p:nvPr>
            <p:ph type="title" idx="3"/>
          </p:nvPr>
        </p:nvSpPr>
        <p:spPr>
          <a:xfrm>
            <a:off x="1500600" y="2753497"/>
            <a:ext cx="6923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latin typeface="Tahoma" panose="020B0604030504040204" pitchFamily="34" charset="0"/>
                <a:ea typeface="Tahoma" panose="020B0604030504040204" pitchFamily="34" charset="0"/>
                <a:cs typeface="Tahoma" panose="020B0604030504040204" pitchFamily="34" charset="0"/>
              </a:rPr>
              <a:t>Tìm hiểu các thuật ngữ cơ bản về đồ thị: Nguyễn Đức Trường, Nguyễn Nho Định </a:t>
            </a:r>
            <a:endParaRPr sz="1800" dirty="0">
              <a:latin typeface="Tahoma" panose="020B0604030504040204" pitchFamily="34" charset="0"/>
              <a:ea typeface="Tahoma" panose="020B0604030504040204" pitchFamily="34" charset="0"/>
              <a:cs typeface="Tahoma" panose="020B0604030504040204" pitchFamily="34" charset="0"/>
            </a:endParaRPr>
          </a:p>
        </p:txBody>
      </p:sp>
      <p:sp>
        <p:nvSpPr>
          <p:cNvPr id="191" name="Google Shape;191;p29"/>
          <p:cNvSpPr txBox="1">
            <a:spLocks noGrp="1"/>
          </p:cNvSpPr>
          <p:nvPr>
            <p:ph type="title" idx="4"/>
          </p:nvPr>
        </p:nvSpPr>
        <p:spPr>
          <a:xfrm>
            <a:off x="1500600" y="3809494"/>
            <a:ext cx="6923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latin typeface="Tahoma" panose="020B0604030504040204" pitchFamily="34" charset="0"/>
                <a:ea typeface="Tahoma" panose="020B0604030504040204" pitchFamily="34" charset="0"/>
                <a:cs typeface="Tahoma" panose="020B0604030504040204" pitchFamily="34" charset="0"/>
              </a:rPr>
              <a:t>Tìm hiểu và cài đặt thuật toán tìm đường đi ngắn nhất Djikstra: Lê Tuấn Vũ, Ngô Sỹ Dương</a:t>
            </a:r>
            <a:endParaRPr sz="1800" dirty="0">
              <a:latin typeface="Tahoma" panose="020B0604030504040204" pitchFamily="34" charset="0"/>
              <a:ea typeface="Tahoma" panose="020B0604030504040204" pitchFamily="34" charset="0"/>
              <a:cs typeface="Tahoma" panose="020B0604030504040204" pitchFamily="34" charset="0"/>
            </a:endParaRPr>
          </a:p>
        </p:txBody>
      </p:sp>
      <p:sp>
        <p:nvSpPr>
          <p:cNvPr id="192" name="Google Shape;192;p29"/>
          <p:cNvSpPr txBox="1">
            <a:spLocks noGrp="1"/>
          </p:cNvSpPr>
          <p:nvPr>
            <p:ph type="title" idx="5"/>
          </p:nvPr>
        </p:nvSpPr>
        <p:spPr>
          <a:xfrm>
            <a:off x="720000" y="1694200"/>
            <a:ext cx="734700" cy="57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93" name="Google Shape;193;p29"/>
          <p:cNvSpPr txBox="1">
            <a:spLocks noGrp="1"/>
          </p:cNvSpPr>
          <p:nvPr>
            <p:ph type="title" idx="6"/>
          </p:nvPr>
        </p:nvSpPr>
        <p:spPr>
          <a:xfrm>
            <a:off x="720000" y="2753497"/>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94" name="Google Shape;194;p29"/>
          <p:cNvSpPr txBox="1">
            <a:spLocks noGrp="1"/>
          </p:cNvSpPr>
          <p:nvPr>
            <p:ph type="title" idx="7"/>
          </p:nvPr>
        </p:nvSpPr>
        <p:spPr>
          <a:xfrm>
            <a:off x="720000" y="3809494"/>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95" name="Google Shape;195;p29"/>
          <p:cNvSpPr/>
          <p:nvPr/>
        </p:nvSpPr>
        <p:spPr>
          <a:xfrm rot="6655457">
            <a:off x="4531434" y="1461808"/>
            <a:ext cx="5093974" cy="2583377"/>
          </a:xfrm>
          <a:custGeom>
            <a:avLst/>
            <a:gdLst/>
            <a:ahLst/>
            <a:cxnLst/>
            <a:rect l="l" t="t" r="r" b="b"/>
            <a:pathLst>
              <a:path w="283259" h="143653" extrusionOk="0">
                <a:moveTo>
                  <a:pt x="170382" y="0"/>
                </a:moveTo>
                <a:cubicBezTo>
                  <a:pt x="169408" y="0"/>
                  <a:pt x="168426" y="220"/>
                  <a:pt x="167511" y="672"/>
                </a:cubicBezTo>
                <a:lnTo>
                  <a:pt x="4469" y="82102"/>
                </a:lnTo>
                <a:cubicBezTo>
                  <a:pt x="1308" y="83682"/>
                  <a:pt x="1" y="87543"/>
                  <a:pt x="1581" y="90734"/>
                </a:cubicBezTo>
                <a:cubicBezTo>
                  <a:pt x="2723" y="92975"/>
                  <a:pt x="4981" y="94269"/>
                  <a:pt x="7336" y="94269"/>
                </a:cubicBezTo>
                <a:cubicBezTo>
                  <a:pt x="8302" y="94269"/>
                  <a:pt x="9285" y="94051"/>
                  <a:pt x="10214" y="93591"/>
                </a:cubicBezTo>
                <a:lnTo>
                  <a:pt x="154867" y="21341"/>
                </a:lnTo>
                <a:lnTo>
                  <a:pt x="94379" y="131647"/>
                </a:lnTo>
                <a:cubicBezTo>
                  <a:pt x="93072" y="134048"/>
                  <a:pt x="93437" y="137027"/>
                  <a:pt x="95261" y="139063"/>
                </a:cubicBezTo>
                <a:cubicBezTo>
                  <a:pt x="96503" y="140427"/>
                  <a:pt x="98236" y="141150"/>
                  <a:pt x="100003" y="141150"/>
                </a:cubicBezTo>
                <a:cubicBezTo>
                  <a:pt x="100874" y="141150"/>
                  <a:pt x="101753" y="140975"/>
                  <a:pt x="102586" y="140613"/>
                </a:cubicBezTo>
                <a:lnTo>
                  <a:pt x="228516" y="86053"/>
                </a:lnTo>
                <a:lnTo>
                  <a:pt x="228516" y="86053"/>
                </a:lnTo>
                <a:lnTo>
                  <a:pt x="202862" y="134230"/>
                </a:lnTo>
                <a:cubicBezTo>
                  <a:pt x="201615" y="136571"/>
                  <a:pt x="201950" y="139489"/>
                  <a:pt x="203743" y="141495"/>
                </a:cubicBezTo>
                <a:cubicBezTo>
                  <a:pt x="204989" y="142893"/>
                  <a:pt x="206752" y="143653"/>
                  <a:pt x="208546" y="143653"/>
                </a:cubicBezTo>
                <a:cubicBezTo>
                  <a:pt x="209305" y="143653"/>
                  <a:pt x="210096" y="143501"/>
                  <a:pt x="210825" y="143227"/>
                </a:cubicBezTo>
                <a:lnTo>
                  <a:pt x="278273" y="117391"/>
                </a:lnTo>
                <a:cubicBezTo>
                  <a:pt x="281586" y="116115"/>
                  <a:pt x="283258" y="112406"/>
                  <a:pt x="281982" y="109093"/>
                </a:cubicBezTo>
                <a:cubicBezTo>
                  <a:pt x="280994" y="106531"/>
                  <a:pt x="278552" y="104968"/>
                  <a:pt x="275964" y="104968"/>
                </a:cubicBezTo>
                <a:cubicBezTo>
                  <a:pt x="275205" y="104968"/>
                  <a:pt x="274434" y="105103"/>
                  <a:pt x="273684" y="105385"/>
                </a:cubicBezTo>
                <a:lnTo>
                  <a:pt x="222284" y="125081"/>
                </a:lnTo>
                <a:lnTo>
                  <a:pt x="248486" y="75871"/>
                </a:lnTo>
                <a:cubicBezTo>
                  <a:pt x="249762" y="73470"/>
                  <a:pt x="249367" y="70521"/>
                  <a:pt x="247513" y="68515"/>
                </a:cubicBezTo>
                <a:cubicBezTo>
                  <a:pt x="246285" y="67165"/>
                  <a:pt x="244562" y="66448"/>
                  <a:pt x="242797" y="66448"/>
                </a:cubicBezTo>
                <a:cubicBezTo>
                  <a:pt x="241940" y="66448"/>
                  <a:pt x="241073" y="66617"/>
                  <a:pt x="240248" y="66965"/>
                </a:cubicBezTo>
                <a:lnTo>
                  <a:pt x="114653" y="121403"/>
                </a:lnTo>
                <a:lnTo>
                  <a:pt x="176022" y="9517"/>
                </a:lnTo>
                <a:cubicBezTo>
                  <a:pt x="177360" y="7055"/>
                  <a:pt x="176964" y="3985"/>
                  <a:pt x="175019" y="1979"/>
                </a:cubicBezTo>
                <a:cubicBezTo>
                  <a:pt x="173779" y="681"/>
                  <a:pt x="172094" y="0"/>
                  <a:pt x="170382" y="0"/>
                </a:cubicBezTo>
                <a:close/>
              </a:path>
            </a:pathLst>
          </a:custGeom>
          <a:solidFill>
            <a:srgbClr val="5264F7">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a:t>
            </a:fld>
            <a:endParaRPr lang="en-US"/>
          </a:p>
        </p:txBody>
      </p:sp>
    </p:spTree>
    <p:extLst>
      <p:ext uri="{BB962C8B-B14F-4D97-AF65-F5344CB8AC3E}">
        <p14:creationId xmlns:p14="http://schemas.microsoft.com/office/powerpoint/2010/main" val="28377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wipe(down)">
                                      <p:cBhvr>
                                        <p:cTn id="7" dur="500"/>
                                        <p:tgtEl>
                                          <p:spTgt spid="19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wipe(down)">
                                      <p:cBhvr>
                                        <p:cTn id="10" dur="500"/>
                                        <p:tgtEl>
                                          <p:spTgt spid="1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0"/>
                                        </p:tgtEl>
                                        <p:attrNameLst>
                                          <p:attrName>style.visibility</p:attrName>
                                        </p:attrNameLst>
                                      </p:cBhvr>
                                      <p:to>
                                        <p:strVal val="visible"/>
                                      </p:to>
                                    </p:set>
                                    <p:animEffect transition="in" filter="wipe(down)">
                                      <p:cBhvr>
                                        <p:cTn id="15" dur="500"/>
                                        <p:tgtEl>
                                          <p:spTgt spid="19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3"/>
                                        </p:tgtEl>
                                        <p:attrNameLst>
                                          <p:attrName>style.visibility</p:attrName>
                                        </p:attrNameLst>
                                      </p:cBhvr>
                                      <p:to>
                                        <p:strVal val="visible"/>
                                      </p:to>
                                    </p:set>
                                    <p:animEffect transition="in" filter="wipe(down)">
                                      <p:cBhvr>
                                        <p:cTn id="18" dur="500"/>
                                        <p:tgtEl>
                                          <p:spTgt spid="1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4"/>
                                        </p:tgtEl>
                                        <p:attrNameLst>
                                          <p:attrName>style.visibility</p:attrName>
                                        </p:attrNameLst>
                                      </p:cBhvr>
                                      <p:to>
                                        <p:strVal val="visible"/>
                                      </p:to>
                                    </p:set>
                                    <p:animEffect transition="in" filter="wipe(down)">
                                      <p:cBhvr>
                                        <p:cTn id="23" dur="500"/>
                                        <p:tgtEl>
                                          <p:spTgt spid="19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down)">
                                      <p:cBhvr>
                                        <p:cTn id="26"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190" grpId="0"/>
      <p:bldP spid="191" grpId="0"/>
      <p:bldP spid="192" grpId="0"/>
      <p:bldP spid="193" grpId="0"/>
      <p:bldP spid="1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74737"/>
            <a:ext cx="7581789" cy="3249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Đồ thị con, thành phần liên thông:</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đồ thị G = (V,E). Đồ thị H = &lt;W,F&gt;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đồ thị con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của G nếu và chỉ nếu W ⊆ V và F ⊆ E.</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Trong trường hợp một đồ thị vô hướng G không liên thông, nó sẽ được phân thành các đồ thị con độc lập nhau và chúng đều liên thông. Mỗi đồ thị con như vậy được gọi là một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thành phần liên thông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của G.</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Ví dụ: Đồ thị G2 trong ví dụ trên là đồ thị có 2 thành phần liên thông. Thành phần liên thông thứ nhất gồm 3 đỉnh: 1, 4, và 5. Thành phần liên thông thứ hai gồm hai đỉnh: 2 và 3.</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30</a:t>
            </a:fld>
            <a:endParaRPr lang="en-US"/>
          </a:p>
        </p:txBody>
      </p:sp>
    </p:spTree>
    <p:extLst>
      <p:ext uri="{BB962C8B-B14F-4D97-AF65-F5344CB8AC3E}">
        <p14:creationId xmlns:p14="http://schemas.microsoft.com/office/powerpoint/2010/main" val="1394362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74737"/>
            <a:ext cx="5632675" cy="26483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Đỉnh rẽ nhánh, cầu:</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đồ thị vô hướng G = &lt;V,E&gt;. Đỉnh v của đồ thị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đỉnh rẽ nhánh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việc loại bỏ v và các cạnh liên thuộc với nó ra khỏi đồ thị sẽ làm tăng số thành phần liên thông của đồ thị. Cạnh e của đồ thị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cầu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việc loại bỏ nó ra khỏi đồ thị sẽ làm tăng số thành phần liên thông của đồ thị.</a:t>
            </a:r>
          </a:p>
          <a:p>
            <a:pPr marL="139700" indent="0">
              <a:buNone/>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Ví dụ: Xét đồ thị sau:</a:t>
            </a:r>
            <a:br>
              <a:rPr lang="vi-VN" dirty="0"/>
            </a:br>
            <a:br>
              <a:rPr lang="vi-VN" dirty="0"/>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BB5B2E1C-04CC-29DF-FBAE-E0A9856557B9}"/>
              </a:ext>
            </a:extLst>
          </p:cNvPr>
          <p:cNvPicPr>
            <a:picLocks noChangeAspect="1"/>
          </p:cNvPicPr>
          <p:nvPr/>
        </p:nvPicPr>
        <p:blipFill>
          <a:blip r:embed="rId3"/>
          <a:stretch>
            <a:fillRect/>
          </a:stretch>
        </p:blipFill>
        <p:spPr>
          <a:xfrm>
            <a:off x="6352674" y="1774960"/>
            <a:ext cx="2505075" cy="1123950"/>
          </a:xfrm>
          <a:prstGeom prst="rect">
            <a:avLst/>
          </a:prstGeom>
        </p:spPr>
      </p:pic>
      <p:sp>
        <p:nvSpPr>
          <p:cNvPr id="4" name="TextBox 3">
            <a:extLst>
              <a:ext uri="{FF2B5EF4-FFF2-40B4-BE49-F238E27FC236}">
                <a16:creationId xmlns:a16="http://schemas.microsoft.com/office/drawing/2014/main" id="{91F14BF4-93FE-F6F7-DCB3-5AC3265E4D74}"/>
              </a:ext>
            </a:extLst>
          </p:cNvPr>
          <p:cNvSpPr txBox="1"/>
          <p:nvPr/>
        </p:nvSpPr>
        <p:spPr>
          <a:xfrm>
            <a:off x="6220326" y="3007894"/>
            <a:ext cx="2637423" cy="2031325"/>
          </a:xfrm>
          <a:prstGeom prst="rect">
            <a:avLst/>
          </a:prstGeom>
          <a:noFill/>
        </p:spPr>
        <p:txBody>
          <a:bodyPr wrap="square" rtlCol="0">
            <a:spAutoFit/>
          </a:bodyPr>
          <a:lstStyle/>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Đỉnh 2 là đỉnh rẽ nhánh vì việc loại đỉnh này cùng với các cạnh</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(2,3), (2,1), (2,6) sẽ làm đồ thị có 2 thành phần liên thông.</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Cạnh (2,3) là cầu.</a:t>
            </a:r>
          </a:p>
          <a:p>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Các cạnh còn lại đều không phải là cầu.</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lang="vi-VN" dirty="0"/>
          </a:p>
        </p:txBody>
      </p:sp>
      <p:sp>
        <p:nvSpPr>
          <p:cNvPr id="2" name="Slide Number Placeholder 1"/>
          <p:cNvSpPr>
            <a:spLocks noGrp="1"/>
          </p:cNvSpPr>
          <p:nvPr>
            <p:ph type="sldNum" sz="quarter" idx="12"/>
          </p:nvPr>
        </p:nvSpPr>
        <p:spPr/>
        <p:txBody>
          <a:bodyPr/>
          <a:lstStyle/>
          <a:p>
            <a:fld id="{A1DC68B5-22F1-447C-9E3E-33D2EA44526D}" type="slidenum">
              <a:rPr lang="en-US" smtClean="0"/>
              <a:t>31</a:t>
            </a:fld>
            <a:endParaRPr lang="en-US"/>
          </a:p>
        </p:txBody>
      </p:sp>
    </p:spTree>
    <p:extLst>
      <p:ext uri="{BB962C8B-B14F-4D97-AF65-F5344CB8AC3E}">
        <p14:creationId xmlns:p14="http://schemas.microsoft.com/office/powerpoint/2010/main" val="183934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74737"/>
            <a:ext cx="7581789" cy="3249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Đồ thị có hướng liên thông mạnh, Đồ thị có hướng liên thông yếu:</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Đối với đồ thị có hướng khái niệm liên thông khó thỏa mãn hơn do các cung bị hạn chế về chiều. Từ đó, bên cạnh khái niệm liên thông như đề cập trong đồ thị vô hướng, ta sẽ đưa thêm khái niệm liên thông nhẹ hơn: liên thông yếu.</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Định nghĩa: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 G = &lt;V,E&gt; là đồ thị có hướng.</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G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liên thông mạnh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luôn tìm được đường đi giữa hai đỉnh bất kỳ của nó.</a:t>
            </a: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G được gọi là </a:t>
            </a:r>
            <a:r>
              <a:rPr lang="vi-VN"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liên thông yếu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nếu đồ thị vô hướng tương ứng với nó (đồ thị vô hướng có được bằng cách biến các cung một chiều thành các cạnh hai chiều) là đồ thị vô hướng liên thông.</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32</a:t>
            </a:fld>
            <a:endParaRPr lang="en-US"/>
          </a:p>
        </p:txBody>
      </p:sp>
    </p:spTree>
    <p:extLst>
      <p:ext uri="{BB962C8B-B14F-4D97-AF65-F5344CB8AC3E}">
        <p14:creationId xmlns:p14="http://schemas.microsoft.com/office/powerpoint/2010/main" val="1167438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769007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3.3.ĐƯỜNG ĐI, CHU TRÌNH VÀ ĐỒ THỊ LIÊN THÔNG: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574737"/>
            <a:ext cx="7581789" cy="3249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Đồ thị có hướng liên thông mạnh, Đồ thị có hướng liên thông yếu:</a:t>
            </a:r>
          </a:p>
          <a:p>
            <a:pPr marL="139700" indent="0">
              <a:buNone/>
            </a:pPr>
            <a:r>
              <a:rPr lang="vi-VN" dirty="0">
                <a:latin typeface="Tahoma" panose="020B0604030504040204" pitchFamily="34" charset="0"/>
                <a:ea typeface="Tahoma" panose="020B0604030504040204" pitchFamily="34" charset="0"/>
                <a:cs typeface="Tahoma" panose="020B0604030504040204" pitchFamily="34" charset="0"/>
              </a:rPr>
              <a:t>Ví dụ: Xét các đồ thị có hướng sau</a:t>
            </a:r>
          </a:p>
          <a:p>
            <a:pPr marL="13970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marL="13970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marL="13970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marL="13970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marL="13970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marL="13970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marL="139700" indent="0">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Khi đó ta có G là đồ thị liên thông mạnh, còn H là đồ thị liên thông yếu</a:t>
            </a:r>
            <a:r>
              <a:rPr lang="vi-VN"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br>
              <a:rPr lang="vi-VN" dirty="0"/>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478E3C41-D9BF-FAB8-FFB1-F29B023E8E69}"/>
              </a:ext>
            </a:extLst>
          </p:cNvPr>
          <p:cNvPicPr>
            <a:picLocks noChangeAspect="1"/>
          </p:cNvPicPr>
          <p:nvPr/>
        </p:nvPicPr>
        <p:blipFill>
          <a:blip r:embed="rId3"/>
          <a:stretch>
            <a:fillRect/>
          </a:stretch>
        </p:blipFill>
        <p:spPr>
          <a:xfrm>
            <a:off x="1580357" y="2452284"/>
            <a:ext cx="6312358" cy="1494829"/>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33</a:t>
            </a:fld>
            <a:endParaRPr lang="en-US"/>
          </a:p>
        </p:txBody>
      </p:sp>
    </p:spTree>
    <p:extLst>
      <p:ext uri="{BB962C8B-B14F-4D97-AF65-F5344CB8AC3E}">
        <p14:creationId xmlns:p14="http://schemas.microsoft.com/office/powerpoint/2010/main" val="43450052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1028700" y="2040082"/>
            <a:ext cx="6731668" cy="13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500" b="1" dirty="0">
                <a:latin typeface="Tahoma" panose="020B0604030504040204" pitchFamily="34" charset="0"/>
                <a:ea typeface="Tahoma" panose="020B0604030504040204" pitchFamily="34" charset="0"/>
                <a:cs typeface="Tahoma" panose="020B0604030504040204" pitchFamily="34" charset="0"/>
              </a:rPr>
              <a:t>THUẬT </a:t>
            </a:r>
            <a:r>
              <a:rPr lang="en-US" sz="3500" b="1" dirty="0">
                <a:latin typeface="Tahoma" panose="020B0604030504040204" pitchFamily="34" charset="0"/>
                <a:ea typeface="Tahoma" panose="020B0604030504040204" pitchFamily="34" charset="0"/>
                <a:cs typeface="Tahoma" panose="020B0604030504040204" pitchFamily="34" charset="0"/>
              </a:rPr>
              <a:t>TOÁN DIJKSTRA</a:t>
            </a:r>
            <a:endParaRPr sz="3500" b="1" dirty="0">
              <a:latin typeface="Tahoma" panose="020B0604030504040204" pitchFamily="34" charset="0"/>
              <a:ea typeface="Tahoma" panose="020B0604030504040204" pitchFamily="34" charset="0"/>
              <a:cs typeface="Tahoma" panose="020B0604030504040204" pitchFamily="34" charset="0"/>
            </a:endParaRPr>
          </a:p>
        </p:txBody>
      </p:sp>
      <p:sp>
        <p:nvSpPr>
          <p:cNvPr id="318" name="Google Shape;318;p38"/>
          <p:cNvSpPr txBox="1">
            <a:spLocks noGrp="1"/>
          </p:cNvSpPr>
          <p:nvPr>
            <p:ph type="title" idx="2"/>
          </p:nvPr>
        </p:nvSpPr>
        <p:spPr>
          <a:xfrm>
            <a:off x="1028700" y="828400"/>
            <a:ext cx="140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rgbClr val="FF0000"/>
                </a:solidFill>
              </a:rPr>
              <a:t>04</a:t>
            </a:r>
            <a:endParaRPr dirty="0">
              <a:solidFill>
                <a:srgbClr val="FF0000"/>
              </a:solidFill>
            </a:endParaRPr>
          </a:p>
        </p:txBody>
      </p:sp>
      <p:pic>
        <p:nvPicPr>
          <p:cNvPr id="319" name="Google Shape;319;p38"/>
          <p:cNvPicPr preferRelativeResize="0"/>
          <p:nvPr/>
        </p:nvPicPr>
        <p:blipFill>
          <a:blip r:embed="rId3">
            <a:alphaModFix/>
          </a:blip>
          <a:stretch>
            <a:fillRect/>
          </a:stretch>
        </p:blipFill>
        <p:spPr>
          <a:xfrm rot="-5680079">
            <a:off x="7538774" y="222287"/>
            <a:ext cx="2101306" cy="2054021"/>
          </a:xfrm>
          <a:prstGeom prst="rect">
            <a:avLst/>
          </a:prstGeom>
          <a:noFill/>
          <a:ln>
            <a:noFill/>
          </a:ln>
        </p:spPr>
      </p:pic>
      <p:sp>
        <p:nvSpPr>
          <p:cNvPr id="2" name="Slide Number Placeholder 1"/>
          <p:cNvSpPr>
            <a:spLocks noGrp="1"/>
          </p:cNvSpPr>
          <p:nvPr>
            <p:ph type="sldNum" sz="quarter" idx="12"/>
          </p:nvPr>
        </p:nvSpPr>
        <p:spPr/>
        <p:txBody>
          <a:bodyPr/>
          <a:lstStyle/>
          <a:p>
            <a:fld id="{A1DC68B5-22F1-447C-9E3E-33D2EA44526D}" type="slidenum">
              <a:rPr lang="en-US" smtClean="0"/>
              <a:t>34</a:t>
            </a:fld>
            <a:endParaRPr lang="en-US"/>
          </a:p>
        </p:txBody>
      </p:sp>
    </p:spTree>
    <p:extLst>
      <p:ext uri="{BB962C8B-B14F-4D97-AF65-F5344CB8AC3E}">
        <p14:creationId xmlns:p14="http://schemas.microsoft.com/office/powerpoint/2010/main" val="2411551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4.1. MÔ TẢ THUẬT </a:t>
            </a:r>
            <a:r>
              <a:rPr lang="en-US" sz="2800" b="1" dirty="0">
                <a:latin typeface="Tahoma" panose="020B0604030504040204" pitchFamily="34" charset="0"/>
                <a:ea typeface="Tahoma" panose="020B0604030504040204" pitchFamily="34" charset="0"/>
                <a:cs typeface="Tahoma" panose="020B0604030504040204" pitchFamily="34" charset="0"/>
              </a:rPr>
              <a:t>T</a:t>
            </a:r>
            <a:r>
              <a:rPr lang="vi-VN" sz="2800" b="1" dirty="0">
                <a:latin typeface="Tahoma" panose="020B0604030504040204" pitchFamily="34" charset="0"/>
                <a:ea typeface="Tahoma" panose="020B0604030504040204" pitchFamily="34" charset="0"/>
                <a:cs typeface="Tahoma" panose="020B0604030504040204" pitchFamily="34" charset="0"/>
              </a:rPr>
              <a:t>OÁN:</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441835"/>
            <a:ext cx="7581789" cy="3325427"/>
          </a:xfrm>
          <a:prstGeom prst="rect">
            <a:avLst/>
          </a:prstGeom>
        </p:spPr>
        <p:txBody>
          <a:bodyPr spcFirstLastPara="1" wrap="square" lIns="91425" tIns="91425" rIns="91425" bIns="91425" anchor="t" anchorCtr="0">
            <a:noAutofit/>
          </a:bodyPr>
          <a:lstStyle/>
          <a:p>
            <a:pPr marL="0" indent="0">
              <a:buNone/>
            </a:pPr>
            <a:r>
              <a:rPr lang="vi-VN" b="0" i="1" u="sng" dirty="0">
                <a:solidFill>
                  <a:schemeClr val="tx1"/>
                </a:solidFill>
                <a:effectLst/>
                <a:latin typeface="Tahoma" panose="020B0604030504040204" pitchFamily="34" charset="0"/>
                <a:ea typeface="Tahoma" panose="020B0604030504040204" pitchFamily="34" charset="0"/>
                <a:cs typeface="Tahoma" panose="020B0604030504040204" pitchFamily="34" charset="0"/>
              </a:rPr>
              <a:t>Bước 1</a:t>
            </a: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Từ đỉnh gốc, khởi tạo khoảng cách tới chính nó là 0, khởi tạo khoảng cách nhỏ nhất ban đầu tới các đỉnh khác là +∞. Ta được danh sách các khoảng cách tới các đỉnh.</a:t>
            </a:r>
          </a:p>
          <a:p>
            <a:pPr marL="0" indent="0">
              <a:buNone/>
            </a:pPr>
            <a:r>
              <a:rPr lang="vi-VN" b="0" i="1" u="sng" dirty="0">
                <a:solidFill>
                  <a:schemeClr val="tx1"/>
                </a:solidFill>
                <a:effectLst/>
                <a:latin typeface="Tahoma" panose="020B0604030504040204" pitchFamily="34" charset="0"/>
                <a:ea typeface="Tahoma" panose="020B0604030504040204" pitchFamily="34" charset="0"/>
                <a:cs typeface="Tahoma" panose="020B0604030504040204" pitchFamily="34" charset="0"/>
              </a:rPr>
              <a:t>Bước 2</a:t>
            </a: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Chọn đỉnh a có khoảng cách nhỏ nhất trong danh sách này và ghi nhận. Các lần sau sẽ không xét tới đỉnh này nữa.</a:t>
            </a:r>
          </a:p>
          <a:p>
            <a:pPr marL="0" indent="0">
              <a:buNone/>
            </a:pPr>
            <a:r>
              <a:rPr lang="vi-VN" b="0" i="1" u="sng" dirty="0">
                <a:solidFill>
                  <a:schemeClr val="tx1"/>
                </a:solidFill>
                <a:effectLst/>
                <a:latin typeface="Tahoma" panose="020B0604030504040204" pitchFamily="34" charset="0"/>
                <a:ea typeface="Tahoma" panose="020B0604030504040204" pitchFamily="34" charset="0"/>
                <a:cs typeface="Tahoma" panose="020B0604030504040204" pitchFamily="34" charset="0"/>
              </a:rPr>
              <a:t>Bước 3</a:t>
            </a: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Lần lượt xét các đỉnh kề b của đỉnh a. Nếu khoảng cách từ đỉnh gốc tới đỉnh b nhỏ hơn khoảng cách hiện tại đang được ghi nhận thì cập nhật giá trị và đỉnh kề a vào khoảng cách hiện tại của b.</a:t>
            </a:r>
          </a:p>
          <a:p>
            <a:pPr marL="0" indent="0">
              <a:buNone/>
            </a:pPr>
            <a:r>
              <a:rPr lang="vi-VN" b="0" i="1" u="sng" dirty="0">
                <a:solidFill>
                  <a:schemeClr val="tx1"/>
                </a:solidFill>
                <a:effectLst/>
                <a:latin typeface="Tahoma" panose="020B0604030504040204" pitchFamily="34" charset="0"/>
                <a:ea typeface="Tahoma" panose="020B0604030504040204" pitchFamily="34" charset="0"/>
                <a:cs typeface="Tahoma" panose="020B0604030504040204" pitchFamily="34" charset="0"/>
              </a:rPr>
              <a:t>Bước 4</a:t>
            </a: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Sau khi xét tất cả đỉnh kề b của đỉnh a. Lúc này ta được danh sách khoảng cách tới các điểm đã được cập nhật. Quay lại Bước 2 với danh sách này. Thuật toán kết thúc khi chọn được khoảng cách nhỏ nhất từ tất cả các điểm.</a:t>
            </a:r>
          </a:p>
          <a:p>
            <a:pPr marL="0" lvl="0" indent="0" algn="l" rtl="0">
              <a:spcBef>
                <a:spcPts val="0"/>
              </a:spcBef>
              <a:spcAft>
                <a:spcPts val="0"/>
              </a:spcAft>
              <a:buNone/>
            </a:pP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35</a:t>
            </a:fld>
            <a:endParaRPr lang="en-US"/>
          </a:p>
        </p:txBody>
      </p:sp>
    </p:spTree>
    <p:extLst>
      <p:ext uri="{BB962C8B-B14F-4D97-AF65-F5344CB8AC3E}">
        <p14:creationId xmlns:p14="http://schemas.microsoft.com/office/powerpoint/2010/main" val="29272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1">
                                            <p:txEl>
                                              <p:pRg st="0" end="0"/>
                                            </p:txEl>
                                          </p:spTgt>
                                        </p:tgtEl>
                                        <p:attrNameLst>
                                          <p:attrName>style.visibility</p:attrName>
                                        </p:attrNameLst>
                                      </p:cBhvr>
                                      <p:to>
                                        <p:strVal val="visible"/>
                                      </p:to>
                                    </p:set>
                                    <p:anim calcmode="lin" valueType="num">
                                      <p:cBhvr additive="base">
                                        <p:cTn id="7" dur="500" fill="hold"/>
                                        <p:tgtEl>
                                          <p:spTgt spid="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1">
                                            <p:txEl>
                                              <p:pRg st="1" end="1"/>
                                            </p:txEl>
                                          </p:spTgt>
                                        </p:tgtEl>
                                        <p:attrNameLst>
                                          <p:attrName>style.visibility</p:attrName>
                                        </p:attrNameLst>
                                      </p:cBhvr>
                                      <p:to>
                                        <p:strVal val="visible"/>
                                      </p:to>
                                    </p:set>
                                    <p:anim calcmode="lin" valueType="num">
                                      <p:cBhvr additive="base">
                                        <p:cTn id="13" dur="500" fill="hold"/>
                                        <p:tgtEl>
                                          <p:spTgt spid="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1">
                                            <p:txEl>
                                              <p:pRg st="2" end="2"/>
                                            </p:txEl>
                                          </p:spTgt>
                                        </p:tgtEl>
                                        <p:attrNameLst>
                                          <p:attrName>style.visibility</p:attrName>
                                        </p:attrNameLst>
                                      </p:cBhvr>
                                      <p:to>
                                        <p:strVal val="visible"/>
                                      </p:to>
                                    </p:set>
                                    <p:anim calcmode="lin" valueType="num">
                                      <p:cBhvr additive="base">
                                        <p:cTn id="19" dur="500" fill="hold"/>
                                        <p:tgtEl>
                                          <p:spTgt spid="3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1">
                                            <p:txEl>
                                              <p:pRg st="3" end="3"/>
                                            </p:txEl>
                                          </p:spTgt>
                                        </p:tgtEl>
                                        <p:attrNameLst>
                                          <p:attrName>style.visibility</p:attrName>
                                        </p:attrNameLst>
                                      </p:cBhvr>
                                      <p:to>
                                        <p:strVal val="visible"/>
                                      </p:to>
                                    </p:set>
                                    <p:anim calcmode="lin" valueType="num">
                                      <p:cBhvr additive="base">
                                        <p:cTn id="25" dur="500" fill="hold"/>
                                        <p:tgtEl>
                                          <p:spTgt spid="3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322371"/>
            <a:ext cx="7581789" cy="3325427"/>
          </a:xfrm>
          <a:prstGeom prst="rect">
            <a:avLst/>
          </a:prstGeom>
        </p:spPr>
        <p:txBody>
          <a:bodyPr spcFirstLastPara="1" wrap="square" lIns="91425" tIns="91425" rIns="91425" bIns="91425" anchor="t" anchorCtr="0">
            <a:noAutofit/>
          </a:bodyPr>
          <a:lstStyle/>
          <a:p>
            <a:pPr marL="0" lvl="0" indent="0">
              <a:buNone/>
            </a:pPr>
            <a:r>
              <a:rPr lang="vi-VN" dirty="0">
                <a:latin typeface="Tahoma" panose="020B0604030504040204" pitchFamily="34" charset="0"/>
                <a:ea typeface="Tahoma" panose="020B0604030504040204" pitchFamily="34" charset="0"/>
                <a:cs typeface="Tahoma" panose="020B0604030504040204" pitchFamily="34" charset="0"/>
              </a:rPr>
              <a:t>Đầu tiên, khởi tạo khoảng cách nhỏ nhất ban đầu tới các đỉnh khác là +∞ và khoảng cách tới đỉnh gốc là 0. Ta được danh sách các khoảng cách tới các đỉnh.</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36</a:t>
            </a:fld>
            <a:endParaRPr lang="en-US"/>
          </a:p>
        </p:txBody>
      </p:sp>
      <p:pic>
        <p:nvPicPr>
          <p:cNvPr id="10" name="Picture 9">
            <a:extLst>
              <a:ext uri="{FF2B5EF4-FFF2-40B4-BE49-F238E27FC236}">
                <a16:creationId xmlns:a16="http://schemas.microsoft.com/office/drawing/2014/main" id="{7EBB78B9-5F48-4F25-55DF-FDDD0F041A1A}"/>
              </a:ext>
            </a:extLst>
          </p:cNvPr>
          <p:cNvPicPr>
            <a:picLocks noChangeAspect="1"/>
          </p:cNvPicPr>
          <p:nvPr/>
        </p:nvPicPr>
        <p:blipFill>
          <a:blip r:embed="rId3"/>
          <a:stretch>
            <a:fillRect/>
          </a:stretch>
        </p:blipFill>
        <p:spPr>
          <a:xfrm>
            <a:off x="2718128" y="2044564"/>
            <a:ext cx="3585530" cy="2367908"/>
          </a:xfrm>
          <a:prstGeom prst="rect">
            <a:avLst/>
          </a:prstGeom>
        </p:spPr>
      </p:pic>
    </p:spTree>
    <p:extLst>
      <p:ext uri="{BB962C8B-B14F-4D97-AF65-F5344CB8AC3E}">
        <p14:creationId xmlns:p14="http://schemas.microsoft.com/office/powerpoint/2010/main" val="2854675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269068"/>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Chọn đỉnh 0 có giá trị nhỏ nhất, xét các đỉnh kề của đỉnh 0: Xét đỉnh 1, khoảng cách từ gốc đến đỉnh 1 là 2.5 &lt;∞ nên ghi nhận giá trị mới là (2.5,0). Xét tương tự cho đỉnh 2 và 3, ta được dòng thứ 2 trong bảng.</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37</a:t>
            </a:fld>
            <a:endParaRPr lang="en-US"/>
          </a:p>
        </p:txBody>
      </p:sp>
      <p:pic>
        <p:nvPicPr>
          <p:cNvPr id="4" name="Picture 3">
            <a:extLst>
              <a:ext uri="{FF2B5EF4-FFF2-40B4-BE49-F238E27FC236}">
                <a16:creationId xmlns:a16="http://schemas.microsoft.com/office/drawing/2014/main" id="{5FCEB779-7CC0-C1CE-2CF2-6F5C56013CD5}"/>
              </a:ext>
            </a:extLst>
          </p:cNvPr>
          <p:cNvPicPr>
            <a:picLocks noChangeAspect="1"/>
          </p:cNvPicPr>
          <p:nvPr/>
        </p:nvPicPr>
        <p:blipFill>
          <a:blip r:embed="rId3"/>
          <a:stretch>
            <a:fillRect/>
          </a:stretch>
        </p:blipFill>
        <p:spPr>
          <a:xfrm>
            <a:off x="2839506" y="2245963"/>
            <a:ext cx="3342773" cy="2250365"/>
          </a:xfrm>
          <a:prstGeom prst="rect">
            <a:avLst/>
          </a:prstGeom>
        </p:spPr>
      </p:pic>
    </p:spTree>
    <p:extLst>
      <p:ext uri="{BB962C8B-B14F-4D97-AF65-F5344CB8AC3E}">
        <p14:creationId xmlns:p14="http://schemas.microsoft.com/office/powerpoint/2010/main" val="4076190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178757"/>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Tiếp tục xét đỉnh kề của 2 là đỉnh 4 và 5 với nguyên tắc nêu ở trên. Xét đỉnh 4, khoảng cách từ đỉnh gốc đến đỉnh 4 sẽ bằng khoảng cách từ đỉnh gốc tới đỉnh 2 cộng khoảng cách từ 2 đến 4. Nghĩa là 2.0+0.6=2.62 nên ta ghi nhận khoảng cách tại đỉnh 4 là (2.6,2). Xét tương tự cho đỉnh 5.</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38</a:t>
            </a:fld>
            <a:endParaRPr lang="en-US"/>
          </a:p>
        </p:txBody>
      </p:sp>
      <p:pic>
        <p:nvPicPr>
          <p:cNvPr id="5" name="Picture 4">
            <a:extLst>
              <a:ext uri="{FF2B5EF4-FFF2-40B4-BE49-F238E27FC236}">
                <a16:creationId xmlns:a16="http://schemas.microsoft.com/office/drawing/2014/main" id="{E73F8D86-E3B0-1E23-D0DB-6622A340F7FA}"/>
              </a:ext>
            </a:extLst>
          </p:cNvPr>
          <p:cNvPicPr>
            <a:picLocks noChangeAspect="1"/>
          </p:cNvPicPr>
          <p:nvPr/>
        </p:nvPicPr>
        <p:blipFill>
          <a:blip r:embed="rId3"/>
          <a:stretch>
            <a:fillRect/>
          </a:stretch>
        </p:blipFill>
        <p:spPr>
          <a:xfrm>
            <a:off x="2826254" y="2428215"/>
            <a:ext cx="3369278" cy="2339047"/>
          </a:xfrm>
          <a:prstGeom prst="rect">
            <a:avLst/>
          </a:prstGeom>
        </p:spPr>
      </p:pic>
    </p:spTree>
    <p:extLst>
      <p:ext uri="{BB962C8B-B14F-4D97-AF65-F5344CB8AC3E}">
        <p14:creationId xmlns:p14="http://schemas.microsoft.com/office/powerpoint/2010/main" val="59780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178757"/>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Lúc này ta chọn được đỉnh 3 có khoảng cách nhỏ nhất, xét đỉnh kề của đỉnh 3 là đỉnh 5. Khoảng cách từ gốc tới đỉnh 5 =2.1+2.5=4.6 lớn hơn khoảng cách hiện tại được ghi nhận, vì vậy giá trị tại đỉnh 5 không đổi.</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39</a:t>
            </a:fld>
            <a:endParaRPr lang="en-US"/>
          </a:p>
        </p:txBody>
      </p:sp>
      <p:pic>
        <p:nvPicPr>
          <p:cNvPr id="4" name="Picture 3">
            <a:extLst>
              <a:ext uri="{FF2B5EF4-FFF2-40B4-BE49-F238E27FC236}">
                <a16:creationId xmlns:a16="http://schemas.microsoft.com/office/drawing/2014/main" id="{A6C532A8-47E6-DE62-013D-C5E2DAA811BC}"/>
              </a:ext>
            </a:extLst>
          </p:cNvPr>
          <p:cNvPicPr>
            <a:picLocks noChangeAspect="1"/>
          </p:cNvPicPr>
          <p:nvPr/>
        </p:nvPicPr>
        <p:blipFill>
          <a:blip r:embed="rId3"/>
          <a:stretch>
            <a:fillRect/>
          </a:stretch>
        </p:blipFill>
        <p:spPr>
          <a:xfrm>
            <a:off x="2844447" y="2129019"/>
            <a:ext cx="3455105" cy="2638243"/>
          </a:xfrm>
          <a:prstGeom prst="rect">
            <a:avLst/>
          </a:prstGeom>
        </p:spPr>
      </p:pic>
    </p:spTree>
    <p:extLst>
      <p:ext uri="{BB962C8B-B14F-4D97-AF65-F5344CB8AC3E}">
        <p14:creationId xmlns:p14="http://schemas.microsoft.com/office/powerpoint/2010/main" val="145177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13225" y="2643225"/>
            <a:ext cx="462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ahoma" panose="020B0604030504040204" pitchFamily="34" charset="0"/>
                <a:ea typeface="Tahoma" panose="020B0604030504040204" pitchFamily="34" charset="0"/>
                <a:cs typeface="Tahoma" panose="020B0604030504040204" pitchFamily="34" charset="0"/>
              </a:rPr>
              <a:t>GIỚI THIỆU</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01" name="Google Shape;201;p30"/>
          <p:cNvSpPr txBox="1">
            <a:spLocks noGrp="1"/>
          </p:cNvSpPr>
          <p:nvPr>
            <p:ph type="title" idx="2"/>
          </p:nvPr>
        </p:nvSpPr>
        <p:spPr>
          <a:xfrm>
            <a:off x="713225" y="1452975"/>
            <a:ext cx="1406100" cy="10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pic>
        <p:nvPicPr>
          <p:cNvPr id="202" name="Google Shape;202;p30"/>
          <p:cNvPicPr preferRelativeResize="0"/>
          <p:nvPr/>
        </p:nvPicPr>
        <p:blipFill>
          <a:blip r:embed="rId3">
            <a:alphaModFix/>
          </a:blip>
          <a:stretch>
            <a:fillRect/>
          </a:stretch>
        </p:blipFill>
        <p:spPr>
          <a:xfrm rot="-5680079">
            <a:off x="6466736" y="780424"/>
            <a:ext cx="2101306" cy="2054021"/>
          </a:xfrm>
          <a:prstGeom prst="rect">
            <a:avLst/>
          </a:prstGeom>
          <a:noFill/>
          <a:ln>
            <a:noFill/>
          </a:ln>
        </p:spPr>
      </p:pic>
      <p:pic>
        <p:nvPicPr>
          <p:cNvPr id="203" name="Google Shape;203;p30"/>
          <p:cNvPicPr preferRelativeResize="0"/>
          <p:nvPr/>
        </p:nvPicPr>
        <p:blipFill>
          <a:blip r:embed="rId4">
            <a:alphaModFix/>
          </a:blip>
          <a:stretch>
            <a:fillRect/>
          </a:stretch>
        </p:blipFill>
        <p:spPr>
          <a:xfrm rot="7444524">
            <a:off x="5865178" y="1994132"/>
            <a:ext cx="2101303" cy="2054017"/>
          </a:xfrm>
          <a:prstGeom prst="rect">
            <a:avLst/>
          </a:prstGeom>
          <a:noFill/>
          <a:ln>
            <a:noFill/>
          </a:ln>
        </p:spPr>
      </p:pic>
      <p:sp>
        <p:nvSpPr>
          <p:cNvPr id="2" name="Slide Number Placeholder 1"/>
          <p:cNvSpPr>
            <a:spLocks noGrp="1"/>
          </p:cNvSpPr>
          <p:nvPr>
            <p:ph type="sldNum" sz="quarter" idx="12"/>
          </p:nvPr>
        </p:nvSpPr>
        <p:spPr/>
        <p:txBody>
          <a:bodyPr/>
          <a:lstStyle/>
          <a:p>
            <a:fld id="{A1DC68B5-22F1-447C-9E3E-33D2EA44526D}" type="slidenum">
              <a:rPr lang="en-US" smtClean="0"/>
              <a:t>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178757"/>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Đỉnh 1 là đỉnh được chọn tiếp theo, xét đỉnh kề của 1 là đỉnh 4. Khoảng cách từ đỉnh gốc không nhỏ hơn khoảng cách hiện tại nên ta không cập nhật gì ở đỉnh này.</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40</a:t>
            </a:fld>
            <a:endParaRPr lang="en-US"/>
          </a:p>
        </p:txBody>
      </p:sp>
      <p:pic>
        <p:nvPicPr>
          <p:cNvPr id="5" name="Picture 4">
            <a:extLst>
              <a:ext uri="{FF2B5EF4-FFF2-40B4-BE49-F238E27FC236}">
                <a16:creationId xmlns:a16="http://schemas.microsoft.com/office/drawing/2014/main" id="{CB1494E0-C7E8-214B-FB06-096A4AE298A3}"/>
              </a:ext>
            </a:extLst>
          </p:cNvPr>
          <p:cNvPicPr>
            <a:picLocks noChangeAspect="1"/>
          </p:cNvPicPr>
          <p:nvPr/>
        </p:nvPicPr>
        <p:blipFill>
          <a:blip r:embed="rId3"/>
          <a:stretch>
            <a:fillRect/>
          </a:stretch>
        </p:blipFill>
        <p:spPr>
          <a:xfrm>
            <a:off x="2560608" y="1858195"/>
            <a:ext cx="3900569" cy="3046386"/>
          </a:xfrm>
          <a:prstGeom prst="rect">
            <a:avLst/>
          </a:prstGeom>
        </p:spPr>
      </p:pic>
    </p:spTree>
    <p:extLst>
      <p:ext uri="{BB962C8B-B14F-4D97-AF65-F5344CB8AC3E}">
        <p14:creationId xmlns:p14="http://schemas.microsoft.com/office/powerpoint/2010/main" val="266022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178757"/>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Sau khi xét xong ta chọn được đỉnh 4 là đỉnh tiếp theo. Ta cập nhật giá trị mới cho đỉnh 6.</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41</a:t>
            </a:fld>
            <a:endParaRPr lang="en-US"/>
          </a:p>
        </p:txBody>
      </p:sp>
      <p:pic>
        <p:nvPicPr>
          <p:cNvPr id="4" name="Picture 3">
            <a:extLst>
              <a:ext uri="{FF2B5EF4-FFF2-40B4-BE49-F238E27FC236}">
                <a16:creationId xmlns:a16="http://schemas.microsoft.com/office/drawing/2014/main" id="{45E0E233-F97B-8667-B96E-FAE181518F14}"/>
              </a:ext>
            </a:extLst>
          </p:cNvPr>
          <p:cNvPicPr>
            <a:picLocks noChangeAspect="1"/>
          </p:cNvPicPr>
          <p:nvPr/>
        </p:nvPicPr>
        <p:blipFill>
          <a:blip r:embed="rId3"/>
          <a:stretch>
            <a:fillRect/>
          </a:stretch>
        </p:blipFill>
        <p:spPr>
          <a:xfrm>
            <a:off x="2591590" y="1548432"/>
            <a:ext cx="3838605" cy="3218830"/>
          </a:xfrm>
          <a:prstGeom prst="rect">
            <a:avLst/>
          </a:prstGeom>
        </p:spPr>
      </p:pic>
    </p:spTree>
    <p:extLst>
      <p:ext uri="{BB962C8B-B14F-4D97-AF65-F5344CB8AC3E}">
        <p14:creationId xmlns:p14="http://schemas.microsoft.com/office/powerpoint/2010/main" val="982310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37623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178757"/>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Chọn được đỉnh 5 là đỉnh nhỏ nhất, tiếp tục xét các đỉnh kề.</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42</a:t>
            </a:fld>
            <a:endParaRPr lang="en-US"/>
          </a:p>
        </p:txBody>
      </p:sp>
      <p:pic>
        <p:nvPicPr>
          <p:cNvPr id="5" name="Picture 4">
            <a:extLst>
              <a:ext uri="{FF2B5EF4-FFF2-40B4-BE49-F238E27FC236}">
                <a16:creationId xmlns:a16="http://schemas.microsoft.com/office/drawing/2014/main" id="{6A8B5890-B420-4DFC-3244-306EE76300CC}"/>
              </a:ext>
            </a:extLst>
          </p:cNvPr>
          <p:cNvPicPr>
            <a:picLocks noChangeAspect="1"/>
          </p:cNvPicPr>
          <p:nvPr/>
        </p:nvPicPr>
        <p:blipFill>
          <a:blip r:embed="rId3"/>
          <a:stretch>
            <a:fillRect/>
          </a:stretch>
        </p:blipFill>
        <p:spPr>
          <a:xfrm>
            <a:off x="2542617" y="1538039"/>
            <a:ext cx="3654983" cy="3272262"/>
          </a:xfrm>
          <a:prstGeom prst="rect">
            <a:avLst/>
          </a:prstGeom>
        </p:spPr>
      </p:pic>
    </p:spTree>
    <p:extLst>
      <p:ext uri="{BB962C8B-B14F-4D97-AF65-F5344CB8AC3E}">
        <p14:creationId xmlns:p14="http://schemas.microsoft.com/office/powerpoint/2010/main" val="2395534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192901"/>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998135"/>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Đỉnh 6 là đỉnh tiếp theo được chọn.</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43</a:t>
            </a:fld>
            <a:endParaRPr lang="en-US"/>
          </a:p>
        </p:txBody>
      </p:sp>
      <p:pic>
        <p:nvPicPr>
          <p:cNvPr id="4" name="Picture 3">
            <a:extLst>
              <a:ext uri="{FF2B5EF4-FFF2-40B4-BE49-F238E27FC236}">
                <a16:creationId xmlns:a16="http://schemas.microsoft.com/office/drawing/2014/main" id="{1F64D478-ED9D-156F-6B05-26CFF262675F}"/>
              </a:ext>
            </a:extLst>
          </p:cNvPr>
          <p:cNvPicPr>
            <a:picLocks noChangeAspect="1"/>
          </p:cNvPicPr>
          <p:nvPr/>
        </p:nvPicPr>
        <p:blipFill>
          <a:blip r:embed="rId3"/>
          <a:stretch>
            <a:fillRect/>
          </a:stretch>
        </p:blipFill>
        <p:spPr>
          <a:xfrm>
            <a:off x="2797361" y="1367241"/>
            <a:ext cx="3585852" cy="3325427"/>
          </a:xfrm>
          <a:prstGeom prst="rect">
            <a:avLst/>
          </a:prstGeom>
        </p:spPr>
      </p:pic>
    </p:spTree>
    <p:extLst>
      <p:ext uri="{BB962C8B-B14F-4D97-AF65-F5344CB8AC3E}">
        <p14:creationId xmlns:p14="http://schemas.microsoft.com/office/powerpoint/2010/main" val="752777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192901"/>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4.2. VÍ DỤ:</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998135"/>
            <a:ext cx="7581789" cy="3325427"/>
          </a:xfrm>
          <a:prstGeom prst="rect">
            <a:avLst/>
          </a:prstGeom>
        </p:spPr>
        <p:txBody>
          <a:bodyPr spcFirstLastPara="1" wrap="square" lIns="91425" tIns="91425" rIns="91425" bIns="91425" anchor="t" anchorCtr="0">
            <a:noAutofit/>
          </a:bodyPr>
          <a:lstStyle/>
          <a:p>
            <a:pPr marL="0" lvl="0" indent="0">
              <a:buNone/>
            </a:pPr>
            <a:r>
              <a:rPr lang="vi-VN"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Chọn đỉnh có khoảng cách nhỏ nhất là đỉnh 7. Thuật toán kết thúc.</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44</a:t>
            </a:fld>
            <a:endParaRPr lang="en-US"/>
          </a:p>
        </p:txBody>
      </p:sp>
      <p:pic>
        <p:nvPicPr>
          <p:cNvPr id="5" name="Picture 4">
            <a:extLst>
              <a:ext uri="{FF2B5EF4-FFF2-40B4-BE49-F238E27FC236}">
                <a16:creationId xmlns:a16="http://schemas.microsoft.com/office/drawing/2014/main" id="{E709FA69-BF79-B875-3392-C57CBC3F937F}"/>
              </a:ext>
            </a:extLst>
          </p:cNvPr>
          <p:cNvPicPr>
            <a:picLocks noChangeAspect="1"/>
          </p:cNvPicPr>
          <p:nvPr/>
        </p:nvPicPr>
        <p:blipFill>
          <a:blip r:embed="rId3"/>
          <a:stretch>
            <a:fillRect/>
          </a:stretch>
        </p:blipFill>
        <p:spPr>
          <a:xfrm>
            <a:off x="2821518" y="1400989"/>
            <a:ext cx="3263193" cy="3368859"/>
          </a:xfrm>
          <a:prstGeom prst="rect">
            <a:avLst/>
          </a:prstGeom>
        </p:spPr>
      </p:pic>
    </p:spTree>
    <p:extLst>
      <p:ext uri="{BB962C8B-B14F-4D97-AF65-F5344CB8AC3E}">
        <p14:creationId xmlns:p14="http://schemas.microsoft.com/office/powerpoint/2010/main" val="3036264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549006"/>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4.3. CÀI ĐẶT THUẬT </a:t>
            </a:r>
            <a:r>
              <a:rPr lang="en-US" sz="2800" b="1" dirty="0">
                <a:latin typeface="Tahoma" panose="020B0604030504040204" pitchFamily="34" charset="0"/>
                <a:ea typeface="Tahoma" panose="020B0604030504040204" pitchFamily="34" charset="0"/>
                <a:cs typeface="Tahoma" panose="020B0604030504040204" pitchFamily="34" charset="0"/>
              </a:rPr>
              <a:t>TOÁN </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19999" y="1441835"/>
            <a:ext cx="7581789" cy="3325427"/>
          </a:xfrm>
          <a:prstGeom prst="rect">
            <a:avLst/>
          </a:prstGeom>
        </p:spPr>
        <p:txBody>
          <a:bodyPr spcFirstLastPara="1" wrap="square" lIns="91425" tIns="91425" rIns="91425" bIns="91425" anchor="t" anchorCtr="0">
            <a:noAutofit/>
          </a:bodyPr>
          <a:lstStyle/>
          <a:p>
            <a:pPr marL="0" lvl="0" indent="0">
              <a:buNone/>
            </a:pPr>
            <a:r>
              <a:rPr lang="vi-VN" b="1" dirty="0">
                <a:latin typeface="Tahoma" panose="020B0604030504040204" pitchFamily="34" charset="0"/>
                <a:ea typeface="Tahoma" panose="020B0604030504040204" pitchFamily="34" charset="0"/>
                <a:cs typeface="Tahoma" panose="020B0604030504040204" pitchFamily="34" charset="0"/>
              </a:rPr>
              <a:t>a. Cấu trúc </a:t>
            </a:r>
            <a:r>
              <a:rPr lang="en-US" b="1" dirty="0">
                <a:latin typeface="Tahoma" panose="020B0604030504040204" pitchFamily="34" charset="0"/>
                <a:ea typeface="Tahoma" panose="020B0604030504040204" pitchFamily="34" charset="0"/>
                <a:cs typeface="Tahoma" panose="020B0604030504040204" pitchFamily="34" charset="0"/>
              </a:rPr>
              <a:t>d</a:t>
            </a:r>
            <a:r>
              <a:rPr lang="vi-VN" b="1" dirty="0">
                <a:latin typeface="Tahoma" panose="020B0604030504040204" pitchFamily="34" charset="0"/>
                <a:ea typeface="Tahoma" panose="020B0604030504040204" pitchFamily="34" charset="0"/>
                <a:cs typeface="Tahoma" panose="020B0604030504040204" pitchFamily="34" charset="0"/>
              </a:rPr>
              <a:t>ữ liệu: Danh sách cạnh (Edge List):</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Biểu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diễn</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Mỗi cạnh trong đồ thị được biểu diễn bằng một cặp đỉnh (u, v) hoặc (u, v, w) nếu đồ thị có trọng số, trong đó u và v là hai đỉnh của cạnh, và w là trọng số của cạnh.</a:t>
            </a:r>
          </a:p>
          <a:p>
            <a:pPr marL="0" lvl="0" indent="0">
              <a:buNone/>
            </a:pPr>
            <a:r>
              <a:rPr lang="vi-VN" b="1" dirty="0">
                <a:latin typeface="Tahoma" panose="020B0604030504040204" pitchFamily="34" charset="0"/>
                <a:ea typeface="Tahoma" panose="020B0604030504040204" pitchFamily="34" charset="0"/>
                <a:cs typeface="Tahoma" panose="020B0604030504040204" pitchFamily="34" charset="0"/>
              </a:rPr>
              <a:t>b. Ngôn ngữ sử dụng: Python</a:t>
            </a:r>
          </a:p>
          <a:p>
            <a:pPr marL="0" lvl="0" indent="0" algn="l" rtl="0">
              <a:spcBef>
                <a:spcPts val="0"/>
              </a:spcBef>
              <a:spcAft>
                <a:spcPts val="0"/>
              </a:spcAft>
              <a:buNone/>
            </a:pP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45</a:t>
            </a:fld>
            <a:endParaRPr lang="en-US"/>
          </a:p>
        </p:txBody>
      </p:sp>
    </p:spTree>
    <p:extLst>
      <p:ext uri="{BB962C8B-B14F-4D97-AF65-F5344CB8AC3E}">
        <p14:creationId xmlns:p14="http://schemas.microsoft.com/office/powerpoint/2010/main" val="308694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1. Đồ thị đơn giản</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46</a:t>
            </a:fld>
            <a:endParaRPr lang="en-US"/>
          </a:p>
        </p:txBody>
      </p:sp>
      <p:pic>
        <p:nvPicPr>
          <p:cNvPr id="4" name="Picture 3">
            <a:extLst>
              <a:ext uri="{FF2B5EF4-FFF2-40B4-BE49-F238E27FC236}">
                <a16:creationId xmlns:a16="http://schemas.microsoft.com/office/drawing/2014/main" id="{EFDC2490-F51F-9EE7-B20A-2DBE570222C9}"/>
              </a:ext>
            </a:extLst>
          </p:cNvPr>
          <p:cNvPicPr>
            <a:picLocks noChangeAspect="1"/>
          </p:cNvPicPr>
          <p:nvPr/>
        </p:nvPicPr>
        <p:blipFill>
          <a:blip r:embed="rId3"/>
          <a:stretch>
            <a:fillRect/>
          </a:stretch>
        </p:blipFill>
        <p:spPr>
          <a:xfrm>
            <a:off x="2213826" y="1617931"/>
            <a:ext cx="4716345" cy="2821954"/>
          </a:xfrm>
          <a:prstGeom prst="rect">
            <a:avLst/>
          </a:prstGeom>
        </p:spPr>
      </p:pic>
    </p:spTree>
    <p:extLst>
      <p:ext uri="{BB962C8B-B14F-4D97-AF65-F5344CB8AC3E}">
        <p14:creationId xmlns:p14="http://schemas.microsoft.com/office/powerpoint/2010/main" val="3506978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2. Đỉnh nguồn hoặc đỉnh đích không tồn tại</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47</a:t>
            </a:fld>
            <a:endParaRPr lang="en-US"/>
          </a:p>
        </p:txBody>
      </p:sp>
      <p:pic>
        <p:nvPicPr>
          <p:cNvPr id="7" name="Picture 6">
            <a:extLst>
              <a:ext uri="{FF2B5EF4-FFF2-40B4-BE49-F238E27FC236}">
                <a16:creationId xmlns:a16="http://schemas.microsoft.com/office/drawing/2014/main" id="{0F829753-C16D-63CC-59A4-34BC7F0AAB68}"/>
              </a:ext>
            </a:extLst>
          </p:cNvPr>
          <p:cNvPicPr>
            <a:picLocks noChangeAspect="1"/>
          </p:cNvPicPr>
          <p:nvPr/>
        </p:nvPicPr>
        <p:blipFill>
          <a:blip r:embed="rId3"/>
          <a:stretch>
            <a:fillRect/>
          </a:stretch>
        </p:blipFill>
        <p:spPr>
          <a:xfrm>
            <a:off x="1209204" y="2007288"/>
            <a:ext cx="6725589" cy="1819529"/>
          </a:xfrm>
          <a:prstGeom prst="rect">
            <a:avLst/>
          </a:prstGeom>
        </p:spPr>
      </p:pic>
    </p:spTree>
    <p:extLst>
      <p:ext uri="{BB962C8B-B14F-4D97-AF65-F5344CB8AC3E}">
        <p14:creationId xmlns:p14="http://schemas.microsoft.com/office/powerpoint/2010/main" val="2983489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3. Dữ liệu không hợp lệ</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48</a:t>
            </a:fld>
            <a:endParaRPr lang="en-US"/>
          </a:p>
        </p:txBody>
      </p:sp>
      <p:pic>
        <p:nvPicPr>
          <p:cNvPr id="4" name="Picture 3">
            <a:extLst>
              <a:ext uri="{FF2B5EF4-FFF2-40B4-BE49-F238E27FC236}">
                <a16:creationId xmlns:a16="http://schemas.microsoft.com/office/drawing/2014/main" id="{ED13D83D-E6F0-9C3E-D29B-7C41A09AC8B1}"/>
              </a:ext>
            </a:extLst>
          </p:cNvPr>
          <p:cNvPicPr>
            <a:picLocks noChangeAspect="1"/>
          </p:cNvPicPr>
          <p:nvPr/>
        </p:nvPicPr>
        <p:blipFill>
          <a:blip r:embed="rId3"/>
          <a:stretch>
            <a:fillRect/>
          </a:stretch>
        </p:blipFill>
        <p:spPr>
          <a:xfrm>
            <a:off x="1059449" y="1834065"/>
            <a:ext cx="6754168" cy="1886213"/>
          </a:xfrm>
          <a:prstGeom prst="rect">
            <a:avLst/>
          </a:prstGeom>
        </p:spPr>
      </p:pic>
    </p:spTree>
    <p:extLst>
      <p:ext uri="{BB962C8B-B14F-4D97-AF65-F5344CB8AC3E}">
        <p14:creationId xmlns:p14="http://schemas.microsoft.com/office/powerpoint/2010/main" val="4189350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4. Số đỉnh hoặc số cạnh mang giá trị âm</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49</a:t>
            </a:fld>
            <a:endParaRPr lang="en-US"/>
          </a:p>
        </p:txBody>
      </p:sp>
      <p:pic>
        <p:nvPicPr>
          <p:cNvPr id="5" name="Picture 4">
            <a:extLst>
              <a:ext uri="{FF2B5EF4-FFF2-40B4-BE49-F238E27FC236}">
                <a16:creationId xmlns:a16="http://schemas.microsoft.com/office/drawing/2014/main" id="{991667FB-5C68-854B-AFC2-138CED4ADACD}"/>
              </a:ext>
            </a:extLst>
          </p:cNvPr>
          <p:cNvPicPr>
            <a:picLocks noChangeAspect="1"/>
          </p:cNvPicPr>
          <p:nvPr/>
        </p:nvPicPr>
        <p:blipFill>
          <a:blip r:embed="rId3"/>
          <a:stretch>
            <a:fillRect/>
          </a:stretch>
        </p:blipFill>
        <p:spPr>
          <a:xfrm>
            <a:off x="1204441" y="2007288"/>
            <a:ext cx="6735115" cy="1848108"/>
          </a:xfrm>
          <a:prstGeom prst="rect">
            <a:avLst/>
          </a:prstGeom>
        </p:spPr>
      </p:pic>
    </p:spTree>
    <p:extLst>
      <p:ext uri="{BB962C8B-B14F-4D97-AF65-F5344CB8AC3E}">
        <p14:creationId xmlns:p14="http://schemas.microsoft.com/office/powerpoint/2010/main" val="184606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Giới thiệu</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09" name="Google Shape;209;p31"/>
          <p:cNvSpPr txBox="1">
            <a:spLocks noGrp="1"/>
          </p:cNvSpPr>
          <p:nvPr>
            <p:ph type="subTitle" idx="1"/>
          </p:nvPr>
        </p:nvSpPr>
        <p:spPr>
          <a:xfrm>
            <a:off x="720000" y="1418625"/>
            <a:ext cx="5618400" cy="23953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Lý thuyết đồ thị là một lĩnh vực nghiên cứu đã có từ lâu và có nhiều ứng dụng trong ngành công nghệ thông tin. Những tư tưởng cơ bản của lý thuyết đồ thị được đề xuất vào những năm đầu của thế kỷ 18 bởi nhà toán học lỗi lạc người Thụy Sỹ: Leonhard Euler. Chính ông là người đã sử dụng đồ thị để giải bài toán nổi tiếng về 7 cái cầu ở thành phố Konigberg.</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br>
            <a:endParaRPr lang="en-US" dirty="0"/>
          </a:p>
        </p:txBody>
      </p:sp>
      <p:pic>
        <p:nvPicPr>
          <p:cNvPr id="210" name="Google Shape;210;p31"/>
          <p:cNvPicPr preferRelativeResize="0"/>
          <p:nvPr/>
        </p:nvPicPr>
        <p:blipFill>
          <a:blip r:embed="rId3">
            <a:alphaModFix/>
          </a:blip>
          <a:stretch>
            <a:fillRect/>
          </a:stretch>
        </p:blipFill>
        <p:spPr>
          <a:xfrm rot="-5680079">
            <a:off x="7666536" y="2186349"/>
            <a:ext cx="2101306" cy="2054021"/>
          </a:xfrm>
          <a:prstGeom prst="rect">
            <a:avLst/>
          </a:prstGeom>
          <a:noFill/>
          <a:ln>
            <a:noFill/>
          </a:ln>
        </p:spPr>
      </p:pic>
      <p:sp>
        <p:nvSpPr>
          <p:cNvPr id="2" name="Slide Number Placeholder 1"/>
          <p:cNvSpPr>
            <a:spLocks noGrp="1"/>
          </p:cNvSpPr>
          <p:nvPr>
            <p:ph type="sldNum" sz="quarter" idx="12"/>
          </p:nvPr>
        </p:nvSpPr>
        <p:spPr/>
        <p:txBody>
          <a:bodyPr/>
          <a:lstStyle/>
          <a:p>
            <a:fld id="{A1DC68B5-22F1-447C-9E3E-33D2EA44526D}"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5. Trọng số cạnh âm</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50</a:t>
            </a:fld>
            <a:endParaRPr lang="en-US"/>
          </a:p>
        </p:txBody>
      </p:sp>
      <p:pic>
        <p:nvPicPr>
          <p:cNvPr id="4" name="Picture 3">
            <a:extLst>
              <a:ext uri="{FF2B5EF4-FFF2-40B4-BE49-F238E27FC236}">
                <a16:creationId xmlns:a16="http://schemas.microsoft.com/office/drawing/2014/main" id="{35A01E50-F4AF-7187-711A-D4F147DD8F24}"/>
              </a:ext>
            </a:extLst>
          </p:cNvPr>
          <p:cNvPicPr>
            <a:picLocks noChangeAspect="1"/>
          </p:cNvPicPr>
          <p:nvPr/>
        </p:nvPicPr>
        <p:blipFill>
          <a:blip r:embed="rId3"/>
          <a:stretch>
            <a:fillRect/>
          </a:stretch>
        </p:blipFill>
        <p:spPr>
          <a:xfrm>
            <a:off x="1052020" y="1843591"/>
            <a:ext cx="7039957" cy="1867161"/>
          </a:xfrm>
          <a:prstGeom prst="rect">
            <a:avLst/>
          </a:prstGeom>
        </p:spPr>
      </p:pic>
    </p:spTree>
    <p:extLst>
      <p:ext uri="{BB962C8B-B14F-4D97-AF65-F5344CB8AC3E}">
        <p14:creationId xmlns:p14="http://schemas.microsoft.com/office/powerpoint/2010/main" val="838397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6. Trọng số không phải là một số nguyên</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51</a:t>
            </a:fld>
            <a:endParaRPr lang="en-US"/>
          </a:p>
        </p:txBody>
      </p:sp>
      <p:pic>
        <p:nvPicPr>
          <p:cNvPr id="5" name="Picture 4">
            <a:extLst>
              <a:ext uri="{FF2B5EF4-FFF2-40B4-BE49-F238E27FC236}">
                <a16:creationId xmlns:a16="http://schemas.microsoft.com/office/drawing/2014/main" id="{22A3C0C1-0A68-31E5-F22D-F8FE93CE010C}"/>
              </a:ext>
            </a:extLst>
          </p:cNvPr>
          <p:cNvPicPr>
            <a:picLocks noChangeAspect="1"/>
          </p:cNvPicPr>
          <p:nvPr/>
        </p:nvPicPr>
        <p:blipFill>
          <a:blip r:embed="rId3"/>
          <a:stretch>
            <a:fillRect/>
          </a:stretch>
        </p:blipFill>
        <p:spPr>
          <a:xfrm>
            <a:off x="1071073" y="2016460"/>
            <a:ext cx="7001852" cy="1886213"/>
          </a:xfrm>
          <a:prstGeom prst="rect">
            <a:avLst/>
          </a:prstGeom>
        </p:spPr>
      </p:pic>
    </p:spTree>
    <p:extLst>
      <p:ext uri="{BB962C8B-B14F-4D97-AF65-F5344CB8AC3E}">
        <p14:creationId xmlns:p14="http://schemas.microsoft.com/office/powerpoint/2010/main" val="140430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7. Đồ thì không liên thông</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52</a:t>
            </a:fld>
            <a:endParaRPr lang="en-US"/>
          </a:p>
        </p:txBody>
      </p:sp>
      <p:pic>
        <p:nvPicPr>
          <p:cNvPr id="4" name="Picture 3">
            <a:extLst>
              <a:ext uri="{FF2B5EF4-FFF2-40B4-BE49-F238E27FC236}">
                <a16:creationId xmlns:a16="http://schemas.microsoft.com/office/drawing/2014/main" id="{F8934713-F93C-C1A5-C626-B80A66A18DCC}"/>
              </a:ext>
            </a:extLst>
          </p:cNvPr>
          <p:cNvPicPr>
            <a:picLocks noChangeAspect="1"/>
          </p:cNvPicPr>
          <p:nvPr/>
        </p:nvPicPr>
        <p:blipFill>
          <a:blip r:embed="rId3"/>
          <a:stretch>
            <a:fillRect/>
          </a:stretch>
        </p:blipFill>
        <p:spPr>
          <a:xfrm>
            <a:off x="1047257" y="1996103"/>
            <a:ext cx="7049484" cy="1914792"/>
          </a:xfrm>
          <a:prstGeom prst="rect">
            <a:avLst/>
          </a:prstGeom>
        </p:spPr>
      </p:pic>
    </p:spTree>
    <p:extLst>
      <p:ext uri="{BB962C8B-B14F-4D97-AF65-F5344CB8AC3E}">
        <p14:creationId xmlns:p14="http://schemas.microsoft.com/office/powerpoint/2010/main" val="2288816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8. Đỉnh nguồn và đỉnh đích trùng nhau</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53</a:t>
            </a:fld>
            <a:endParaRPr lang="en-US"/>
          </a:p>
        </p:txBody>
      </p:sp>
      <p:pic>
        <p:nvPicPr>
          <p:cNvPr id="5" name="Picture 4">
            <a:extLst>
              <a:ext uri="{FF2B5EF4-FFF2-40B4-BE49-F238E27FC236}">
                <a16:creationId xmlns:a16="http://schemas.microsoft.com/office/drawing/2014/main" id="{09960541-00BA-EFF8-A2AA-AA7BF4A50408}"/>
              </a:ext>
            </a:extLst>
          </p:cNvPr>
          <p:cNvPicPr>
            <a:picLocks noChangeAspect="1"/>
          </p:cNvPicPr>
          <p:nvPr/>
        </p:nvPicPr>
        <p:blipFill>
          <a:blip r:embed="rId3"/>
          <a:stretch>
            <a:fillRect/>
          </a:stretch>
        </p:blipFill>
        <p:spPr>
          <a:xfrm>
            <a:off x="2021225" y="1515877"/>
            <a:ext cx="5372997" cy="3251386"/>
          </a:xfrm>
          <a:prstGeom prst="rect">
            <a:avLst/>
          </a:prstGeom>
        </p:spPr>
      </p:pic>
    </p:spTree>
    <p:extLst>
      <p:ext uri="{BB962C8B-B14F-4D97-AF65-F5344CB8AC3E}">
        <p14:creationId xmlns:p14="http://schemas.microsoft.com/office/powerpoint/2010/main" val="1757851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9. Đỉnh nguồn và đỉnh đích không có kết nối</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54</a:t>
            </a:fld>
            <a:endParaRPr lang="en-US"/>
          </a:p>
        </p:txBody>
      </p:sp>
      <p:pic>
        <p:nvPicPr>
          <p:cNvPr id="4" name="Picture 3">
            <a:extLst>
              <a:ext uri="{FF2B5EF4-FFF2-40B4-BE49-F238E27FC236}">
                <a16:creationId xmlns:a16="http://schemas.microsoft.com/office/drawing/2014/main" id="{097141B2-8435-E7D6-2016-4C1648A122EE}"/>
              </a:ext>
            </a:extLst>
          </p:cNvPr>
          <p:cNvPicPr>
            <a:picLocks noChangeAspect="1"/>
          </p:cNvPicPr>
          <p:nvPr/>
        </p:nvPicPr>
        <p:blipFill>
          <a:blip r:embed="rId3"/>
          <a:stretch>
            <a:fillRect/>
          </a:stretch>
        </p:blipFill>
        <p:spPr>
          <a:xfrm>
            <a:off x="2050854" y="1516315"/>
            <a:ext cx="5435796" cy="3250948"/>
          </a:xfrm>
          <a:prstGeom prst="rect">
            <a:avLst/>
          </a:prstGeom>
        </p:spPr>
      </p:pic>
    </p:spTree>
    <p:extLst>
      <p:ext uri="{BB962C8B-B14F-4D97-AF65-F5344CB8AC3E}">
        <p14:creationId xmlns:p14="http://schemas.microsoft.com/office/powerpoint/2010/main" val="863359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719999" y="221628"/>
            <a:ext cx="6235195" cy="892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b="1" dirty="0">
                <a:latin typeface="Tahoma" panose="020B0604030504040204" pitchFamily="34" charset="0"/>
                <a:ea typeface="Tahoma" panose="020B0604030504040204" pitchFamily="34" charset="0"/>
                <a:cs typeface="Tahoma" panose="020B0604030504040204" pitchFamily="34" charset="0"/>
              </a:rPr>
              <a:t>4.5. CÁC TEST CASE TƯƠNG ỨNG</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40"/>
          <p:cNvSpPr txBox="1">
            <a:spLocks noGrp="1"/>
          </p:cNvSpPr>
          <p:nvPr>
            <p:ph type="subTitle" idx="1"/>
          </p:nvPr>
        </p:nvSpPr>
        <p:spPr>
          <a:xfrm>
            <a:off x="781105" y="1114458"/>
            <a:ext cx="7581789" cy="3325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10. Đỉnh nguồn và đỉnh đích không có kết nối</a:t>
            </a:r>
            <a:br>
              <a:rPr lang="vi-VN" dirty="0">
                <a:latin typeface="Tahoma" panose="020B0604030504040204" pitchFamily="34" charset="0"/>
                <a:ea typeface="Tahoma" panose="020B0604030504040204" pitchFamily="34" charset="0"/>
                <a:cs typeface="Tahoma" panose="020B0604030504040204" pitchFamily="34" charset="0"/>
              </a:rPr>
            </a:br>
            <a:endParaRP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A1DC68B5-22F1-447C-9E3E-33D2EA44526D}" type="slidenum">
              <a:rPr lang="en-US" smtClean="0"/>
              <a:t>55</a:t>
            </a:fld>
            <a:endParaRPr lang="en-US"/>
          </a:p>
        </p:txBody>
      </p:sp>
      <p:pic>
        <p:nvPicPr>
          <p:cNvPr id="4" name="Picture 3">
            <a:extLst>
              <a:ext uri="{FF2B5EF4-FFF2-40B4-BE49-F238E27FC236}">
                <a16:creationId xmlns:a16="http://schemas.microsoft.com/office/drawing/2014/main" id="{097141B2-8435-E7D6-2016-4C1648A122EE}"/>
              </a:ext>
            </a:extLst>
          </p:cNvPr>
          <p:cNvPicPr>
            <a:picLocks noChangeAspect="1"/>
          </p:cNvPicPr>
          <p:nvPr/>
        </p:nvPicPr>
        <p:blipFill>
          <a:blip r:embed="rId3"/>
          <a:stretch>
            <a:fillRect/>
          </a:stretch>
        </p:blipFill>
        <p:spPr>
          <a:xfrm>
            <a:off x="2050854" y="1516315"/>
            <a:ext cx="5435796" cy="3250948"/>
          </a:xfrm>
          <a:prstGeom prst="rect">
            <a:avLst/>
          </a:prstGeom>
        </p:spPr>
      </p:pic>
    </p:spTree>
    <p:extLst>
      <p:ext uri="{BB962C8B-B14F-4D97-AF65-F5344CB8AC3E}">
        <p14:creationId xmlns:p14="http://schemas.microsoft.com/office/powerpoint/2010/main" val="1349699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713225" y="539500"/>
            <a:ext cx="5111954"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Thanks</a:t>
            </a:r>
            <a:r>
              <a:rPr lang="en"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351" name="Google Shape;351;p42"/>
          <p:cNvSpPr txBox="1">
            <a:spLocks noGrp="1"/>
          </p:cNvSpPr>
          <p:nvPr>
            <p:ph type="subTitle" idx="1"/>
          </p:nvPr>
        </p:nvSpPr>
        <p:spPr>
          <a:xfrm>
            <a:off x="713224" y="1598200"/>
            <a:ext cx="5526061" cy="2071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Nội</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dung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trong</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slide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được</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tham</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khảo</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từ</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các</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nguồn</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a:t>
            </a:r>
          </a:p>
          <a:p>
            <a:pPr marL="0" lvl="0" indent="0" algn="l" rtl="0">
              <a:spcBef>
                <a:spcPts val="0"/>
              </a:spcBef>
              <a:spcAft>
                <a:spcPts val="0"/>
              </a:spcAft>
              <a:buNone/>
            </a:pPr>
            <a:endParaRPr lang="en-US" sz="1600" dirty="0">
              <a:latin typeface="Tahoma" panose="020B0604030504040204" pitchFamily="34" charset="0"/>
              <a:ea typeface="Tahoma" panose="020B0604030504040204" pitchFamily="34" charset="0"/>
              <a:cs typeface="Tahoma" panose="020B0604030504040204" pitchFamily="34" charset="0"/>
              <a:sym typeface="Red Hat Display Black"/>
            </a:endParaRPr>
          </a:p>
          <a:p>
            <a:pPr marL="0" lvl="0" indent="0" algn="l" rtl="0">
              <a:spcBef>
                <a:spcPts val="0"/>
              </a:spcBef>
              <a:spcAft>
                <a:spcPts val="0"/>
              </a:spcAft>
              <a:buNone/>
            </a:pP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Đại</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cương</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về</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đồ</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thị</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Nguyễn</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Thị</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Phong, Võ Xuân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Ngọc</a:t>
            </a:r>
            <a:endParaRPr lang="en-US" sz="1600" dirty="0">
              <a:latin typeface="Tahoma" panose="020B0604030504040204" pitchFamily="34" charset="0"/>
              <a:ea typeface="Tahoma" panose="020B0604030504040204" pitchFamily="34" charset="0"/>
              <a:cs typeface="Tahoma" panose="020B0604030504040204" pitchFamily="34" charset="0"/>
              <a:sym typeface="Red Hat Display Black"/>
            </a:endParaRPr>
          </a:p>
          <a:p>
            <a:pPr marL="0" lvl="0" indent="0" algn="l" rtl="0">
              <a:spcBef>
                <a:spcPts val="0"/>
              </a:spcBef>
              <a:spcAft>
                <a:spcPts val="0"/>
              </a:spcAft>
              <a:buNone/>
            </a:pPr>
            <a:endParaRPr lang="en-US" sz="1600" dirty="0">
              <a:latin typeface="Tahoma" panose="020B0604030504040204" pitchFamily="34" charset="0"/>
              <a:ea typeface="Tahoma" panose="020B0604030504040204" pitchFamily="34" charset="0"/>
              <a:cs typeface="Tahoma" panose="020B0604030504040204" pitchFamily="34" charset="0"/>
              <a:sym typeface="Red Hat Display Black"/>
            </a:endParaRPr>
          </a:p>
          <a:p>
            <a:pPr marL="0" lvl="0" indent="0" algn="l" rtl="0">
              <a:spcBef>
                <a:spcPts val="0"/>
              </a:spcBef>
              <a:spcAft>
                <a:spcPts val="0"/>
              </a:spcAft>
              <a:buNone/>
            </a:pP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Giáo</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trình</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lý</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thuyết</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về</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đồ</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thị</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Nguyễn</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Thanh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Hưng</a:t>
            </a:r>
            <a:endParaRPr lang="en-US" sz="1600" dirty="0">
              <a:latin typeface="Tahoma" panose="020B0604030504040204" pitchFamily="34" charset="0"/>
              <a:ea typeface="Tahoma" panose="020B0604030504040204" pitchFamily="34" charset="0"/>
              <a:cs typeface="Tahoma" panose="020B0604030504040204" pitchFamily="34" charset="0"/>
              <a:sym typeface="Red Hat Display Black"/>
            </a:endParaRPr>
          </a:p>
          <a:p>
            <a:pPr marL="0" lvl="0" indent="0" algn="l" rtl="0">
              <a:spcBef>
                <a:spcPts val="0"/>
              </a:spcBef>
              <a:spcAft>
                <a:spcPts val="0"/>
              </a:spcAft>
              <a:buNone/>
            </a:pPr>
            <a:endParaRPr lang="en-US" sz="1600" dirty="0">
              <a:latin typeface="Tahoma" panose="020B0604030504040204" pitchFamily="34" charset="0"/>
              <a:ea typeface="Tahoma" panose="020B0604030504040204" pitchFamily="34" charset="0"/>
              <a:cs typeface="Tahoma" panose="020B0604030504040204" pitchFamily="34" charset="0"/>
              <a:sym typeface="Red Hat Display Black"/>
            </a:endParaRPr>
          </a:p>
          <a:p>
            <a:pPr marL="0" lvl="0" indent="0" algn="l" rtl="0">
              <a:spcBef>
                <a:spcPts val="0"/>
              </a:spcBef>
              <a:spcAft>
                <a:spcPts val="0"/>
              </a:spcAft>
              <a:buNone/>
            </a:pP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Thuật</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toán</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a:t>
            </a:r>
            <a:r>
              <a:rPr lang="en-US" sz="1600" dirty="0" err="1">
                <a:latin typeface="Tahoma" panose="020B0604030504040204" pitchFamily="34" charset="0"/>
                <a:ea typeface="Tahoma" panose="020B0604030504040204" pitchFamily="34" charset="0"/>
                <a:cs typeface="Tahoma" panose="020B0604030504040204" pitchFamily="34" charset="0"/>
                <a:sym typeface="Red Hat Display Black"/>
              </a:rPr>
              <a:t>Djisktra</a:t>
            </a:r>
            <a:r>
              <a:rPr lang="en-US" sz="1600" dirty="0">
                <a:latin typeface="Tahoma" panose="020B0604030504040204" pitchFamily="34" charset="0"/>
                <a:ea typeface="Tahoma" panose="020B0604030504040204" pitchFamily="34" charset="0"/>
                <a:cs typeface="Tahoma" panose="020B0604030504040204" pitchFamily="34" charset="0"/>
                <a:sym typeface="Red Hat Display Black"/>
              </a:rPr>
              <a:t> – Wikipedia.com</a:t>
            </a:r>
            <a:endParaRPr sz="1600" dirty="0">
              <a:latin typeface="Tahoma" panose="020B0604030504040204" pitchFamily="34" charset="0"/>
              <a:ea typeface="Tahoma" panose="020B0604030504040204" pitchFamily="34" charset="0"/>
              <a:cs typeface="Tahoma" panose="020B0604030504040204" pitchFamily="34" charset="0"/>
              <a:sym typeface="Red Hat Display Black"/>
            </a:endParaRPr>
          </a:p>
        </p:txBody>
      </p:sp>
      <p:sp>
        <p:nvSpPr>
          <p:cNvPr id="352" name="Google Shape;352;p42"/>
          <p:cNvSpPr txBox="1"/>
          <p:nvPr/>
        </p:nvSpPr>
        <p:spPr>
          <a:xfrm>
            <a:off x="713227" y="434360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lbert Sans"/>
                <a:ea typeface="Albert Sans"/>
                <a:cs typeface="Albert Sans"/>
                <a:sym typeface="Albert Sans"/>
              </a:rPr>
              <a:t>Please keep this slide for attribution</a:t>
            </a:r>
            <a:endParaRPr sz="1200">
              <a:solidFill>
                <a:schemeClr val="dk1"/>
              </a:solidFill>
              <a:latin typeface="Albert Sans"/>
              <a:ea typeface="Albert Sans"/>
              <a:cs typeface="Albert Sans"/>
              <a:sym typeface="Albert Sans"/>
            </a:endParaRPr>
          </a:p>
        </p:txBody>
      </p:sp>
      <p:pic>
        <p:nvPicPr>
          <p:cNvPr id="365" name="Google Shape;365;p42"/>
          <p:cNvPicPr preferRelativeResize="0"/>
          <p:nvPr/>
        </p:nvPicPr>
        <p:blipFill>
          <a:blip r:embed="rId3">
            <a:alphaModFix/>
          </a:blip>
          <a:stretch>
            <a:fillRect/>
          </a:stretch>
        </p:blipFill>
        <p:spPr>
          <a:xfrm rot="-5680079">
            <a:off x="6947836" y="484037"/>
            <a:ext cx="2101306" cy="2054021"/>
          </a:xfrm>
          <a:prstGeom prst="rect">
            <a:avLst/>
          </a:prstGeom>
          <a:noFill/>
          <a:ln>
            <a:noFill/>
          </a:ln>
        </p:spPr>
      </p:pic>
      <p:pic>
        <p:nvPicPr>
          <p:cNvPr id="366" name="Google Shape;366;p42"/>
          <p:cNvPicPr preferRelativeResize="0"/>
          <p:nvPr/>
        </p:nvPicPr>
        <p:blipFill>
          <a:blip r:embed="rId4">
            <a:alphaModFix/>
          </a:blip>
          <a:stretch>
            <a:fillRect/>
          </a:stretch>
        </p:blipFill>
        <p:spPr>
          <a:xfrm rot="7444524">
            <a:off x="6203503" y="1780494"/>
            <a:ext cx="2101303" cy="2054017"/>
          </a:xfrm>
          <a:prstGeom prst="rect">
            <a:avLst/>
          </a:prstGeom>
          <a:noFill/>
          <a:ln>
            <a:noFill/>
          </a:ln>
        </p:spPr>
      </p:pic>
      <p:sp>
        <p:nvSpPr>
          <p:cNvPr id="3" name="Rectangle 2">
            <a:extLst>
              <a:ext uri="{FF2B5EF4-FFF2-40B4-BE49-F238E27FC236}">
                <a16:creationId xmlns:a16="http://schemas.microsoft.com/office/drawing/2014/main" id="{AF64C679-F572-49FF-DD3D-64E7FA611F31}"/>
              </a:ext>
            </a:extLst>
          </p:cNvPr>
          <p:cNvSpPr/>
          <p:nvPr/>
        </p:nvSpPr>
        <p:spPr>
          <a:xfrm>
            <a:off x="288758" y="3465095"/>
            <a:ext cx="5111954" cy="1275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 name="Slide Number Placeholder 1"/>
          <p:cNvSpPr>
            <a:spLocks noGrp="1"/>
          </p:cNvSpPr>
          <p:nvPr>
            <p:ph type="sldNum" sz="quarter" idx="12"/>
          </p:nvPr>
        </p:nvSpPr>
        <p:spPr/>
        <p:txBody>
          <a:bodyPr/>
          <a:lstStyle/>
          <a:p>
            <a:fld id="{A1DC68B5-22F1-447C-9E3E-33D2EA44526D}" type="slidenum">
              <a:rPr lang="en-US" smtClean="0"/>
              <a:t>56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720000" y="441650"/>
            <a:ext cx="77109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Ứng dụng của đồ thị</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16" name="Google Shape;216;p32"/>
          <p:cNvSpPr txBox="1">
            <a:spLocks noGrp="1"/>
          </p:cNvSpPr>
          <p:nvPr>
            <p:ph type="subTitle" idx="1"/>
          </p:nvPr>
        </p:nvSpPr>
        <p:spPr>
          <a:xfrm>
            <a:off x="720000" y="1451750"/>
            <a:ext cx="6679421" cy="2972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Những ứng dụng cơ bản của đồ thị như:</a:t>
            </a:r>
          </a:p>
          <a:p>
            <a:pPr marL="0" lvl="0" indent="0" algn="l" rtl="0">
              <a:spcBef>
                <a:spcPts val="0"/>
              </a:spcBef>
              <a:spcAft>
                <a:spcPts val="0"/>
              </a:spcAft>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330200" algn="l" rtl="0">
              <a:spcBef>
                <a:spcPts val="0"/>
              </a:spcBef>
              <a:spcAft>
                <a:spcPts val="0"/>
              </a:spcAft>
              <a:buSzPts val="1600"/>
              <a:buFont typeface="Albert Sans"/>
              <a:buChar char="▲"/>
            </a:pPr>
            <a:r>
              <a:rPr lang="vi-VN" b="0" i="0" dirty="0">
                <a:solidFill>
                  <a:srgbClr val="000000"/>
                </a:solidFill>
                <a:effectLst/>
                <a:latin typeface="Tahoma" panose="020B0604030504040204" pitchFamily="34" charset="0"/>
              </a:rPr>
              <a:t>Xác định tính liên thông trong một mạng máy tính: hai máy tính nào đó có thể truyền dữ liệu cho nhau được không.</a:t>
            </a:r>
            <a:r>
              <a:rPr lang="vi-VN" dirty="0"/>
              <a:t> </a:t>
            </a:r>
            <a:endParaRPr dirty="0"/>
          </a:p>
          <a:p>
            <a:pPr marL="457200" lvl="0" indent="-330200" algn="l" rtl="0">
              <a:spcBef>
                <a:spcPts val="0"/>
              </a:spcBef>
              <a:spcAft>
                <a:spcPts val="0"/>
              </a:spcAft>
              <a:buSzPts val="1600"/>
              <a:buFont typeface="Albert Sans"/>
              <a:buChar char="▲"/>
            </a:pPr>
            <a:r>
              <a:rPr lang="vi-VN" b="0" i="0" dirty="0">
                <a:solidFill>
                  <a:srgbClr val="000000"/>
                </a:solidFill>
                <a:effectLst/>
                <a:latin typeface="Tahoma" panose="020B0604030504040204" pitchFamily="34" charset="0"/>
              </a:rPr>
              <a:t>Tìm đường đi ngắn nhất trên mạng giao thông.</a:t>
            </a:r>
            <a:r>
              <a:rPr lang="vi-VN" dirty="0"/>
              <a:t> </a:t>
            </a:r>
          </a:p>
          <a:p>
            <a:pPr marL="457200" lvl="0" indent="-330200" algn="l" rtl="0">
              <a:spcBef>
                <a:spcPts val="0"/>
              </a:spcBef>
              <a:spcAft>
                <a:spcPts val="0"/>
              </a:spcAft>
              <a:buSzPts val="1600"/>
              <a:buFont typeface="Albert Sans"/>
              <a:buChar char="▲"/>
            </a:pPr>
            <a:r>
              <a:rPr lang="vi-VN" b="0" i="0" dirty="0">
                <a:solidFill>
                  <a:srgbClr val="000000"/>
                </a:solidFill>
                <a:effectLst/>
                <a:latin typeface="Tahoma" panose="020B0604030504040204" pitchFamily="34" charset="0"/>
              </a:rPr>
              <a:t>Giải các bài toán tối ưu: lập lịch, phân bố tần số cho các trạm phát thanh, truyền hình.</a:t>
            </a:r>
            <a:r>
              <a:rPr lang="vi-VN" dirty="0"/>
              <a:t> </a:t>
            </a:r>
          </a:p>
          <a:p>
            <a:pPr marL="457200" lvl="0" indent="-330200" algn="l" rtl="0">
              <a:spcBef>
                <a:spcPts val="0"/>
              </a:spcBef>
              <a:spcAft>
                <a:spcPts val="0"/>
              </a:spcAft>
              <a:buSzPts val="1600"/>
              <a:buFont typeface="Albert Sans"/>
              <a:buChar char="▲"/>
            </a:pPr>
            <a:r>
              <a:rPr lang="vi-VN" b="0" i="0" dirty="0">
                <a:solidFill>
                  <a:srgbClr val="000000"/>
                </a:solidFill>
                <a:effectLst/>
                <a:latin typeface="Tahoma" panose="020B0604030504040204" pitchFamily="34" charset="0"/>
              </a:rPr>
              <a:t>Giải bài toán tô màu trên bản đồ: tìm số màu ít nhất để tô các quốc gia sao cho hai quốc gia kề nhau phải được tô khác màu.</a:t>
            </a:r>
          </a:p>
          <a:p>
            <a:pPr marL="457200" lvl="0" indent="-330200" algn="l" rtl="0">
              <a:spcBef>
                <a:spcPts val="0"/>
              </a:spcBef>
              <a:spcAft>
                <a:spcPts val="0"/>
              </a:spcAft>
              <a:buSzPts val="1600"/>
              <a:buFont typeface="Albert Sans"/>
              <a:buChar char="▲"/>
            </a:pPr>
            <a:r>
              <a:rPr lang="vi-VN" dirty="0">
                <a:solidFill>
                  <a:srgbClr val="000000"/>
                </a:solidFill>
                <a:latin typeface="Tahoma" panose="020B0604030504040204" pitchFamily="34" charset="0"/>
              </a:rPr>
              <a:t>.......</a:t>
            </a:r>
            <a:r>
              <a:rPr lang="vi-VN" dirty="0"/>
              <a:t> </a:t>
            </a:r>
            <a:br>
              <a:rPr lang="vi-VN" dirty="0"/>
            </a:br>
            <a:endParaRPr dirty="0"/>
          </a:p>
        </p:txBody>
      </p:sp>
      <p:sp>
        <p:nvSpPr>
          <p:cNvPr id="2" name="Slide Number Placeholder 1"/>
          <p:cNvSpPr>
            <a:spLocks noGrp="1"/>
          </p:cNvSpPr>
          <p:nvPr>
            <p:ph type="sldNum" sz="quarter" idx="12"/>
          </p:nvPr>
        </p:nvSpPr>
        <p:spPr/>
        <p:txBody>
          <a:bodyPr/>
          <a:lstStyle/>
          <a:p>
            <a:fld id="{A1DC68B5-22F1-447C-9E3E-33D2EA44526D}"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6">
                                            <p:txEl>
                                              <p:pRg st="2" end="2"/>
                                            </p:txEl>
                                          </p:spTgt>
                                        </p:tgtEl>
                                        <p:attrNameLst>
                                          <p:attrName>style.visibility</p:attrName>
                                        </p:attrNameLst>
                                      </p:cBhvr>
                                      <p:to>
                                        <p:strVal val="visible"/>
                                      </p:to>
                                    </p:set>
                                    <p:animEffect transition="in" filter="wipe(down)">
                                      <p:cBhvr>
                                        <p:cTn id="7" dur="500"/>
                                        <p:tgtEl>
                                          <p:spTgt spid="2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6">
                                            <p:txEl>
                                              <p:pRg st="3" end="3"/>
                                            </p:txEl>
                                          </p:spTgt>
                                        </p:tgtEl>
                                        <p:attrNameLst>
                                          <p:attrName>style.visibility</p:attrName>
                                        </p:attrNameLst>
                                      </p:cBhvr>
                                      <p:to>
                                        <p:strVal val="visible"/>
                                      </p:to>
                                    </p:set>
                                    <p:animEffect transition="in" filter="wipe(down)">
                                      <p:cBhvr>
                                        <p:cTn id="12" dur="500"/>
                                        <p:tgtEl>
                                          <p:spTgt spid="2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6">
                                            <p:txEl>
                                              <p:pRg st="4" end="4"/>
                                            </p:txEl>
                                          </p:spTgt>
                                        </p:tgtEl>
                                        <p:attrNameLst>
                                          <p:attrName>style.visibility</p:attrName>
                                        </p:attrNameLst>
                                      </p:cBhvr>
                                      <p:to>
                                        <p:strVal val="visible"/>
                                      </p:to>
                                    </p:set>
                                    <p:animEffect transition="in" filter="wipe(down)">
                                      <p:cBhvr>
                                        <p:cTn id="17" dur="500"/>
                                        <p:tgtEl>
                                          <p:spTgt spid="21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6">
                                            <p:txEl>
                                              <p:pRg st="5" end="5"/>
                                            </p:txEl>
                                          </p:spTgt>
                                        </p:tgtEl>
                                        <p:attrNameLst>
                                          <p:attrName>style.visibility</p:attrName>
                                        </p:attrNameLst>
                                      </p:cBhvr>
                                      <p:to>
                                        <p:strVal val="visible"/>
                                      </p:to>
                                    </p:set>
                                    <p:animEffect transition="in" filter="wipe(down)">
                                      <p:cBhvr>
                                        <p:cTn id="22" dur="500"/>
                                        <p:tgtEl>
                                          <p:spTgt spid="216">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16">
                                            <p:txEl>
                                              <p:pRg st="6" end="6"/>
                                            </p:txEl>
                                          </p:spTgt>
                                        </p:tgtEl>
                                        <p:attrNameLst>
                                          <p:attrName>style.visibility</p:attrName>
                                        </p:attrNameLst>
                                      </p:cBhvr>
                                      <p:to>
                                        <p:strVal val="visible"/>
                                      </p:to>
                                    </p:set>
                                    <p:animEffect transition="in" filter="wipe(down)">
                                      <p:cBhvr>
                                        <p:cTn id="25" dur="500"/>
                                        <p:tgtEl>
                                          <p:spTgt spid="2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subTitle" idx="1"/>
          </p:nvPr>
        </p:nvSpPr>
        <p:spPr>
          <a:xfrm>
            <a:off x="529389" y="3726899"/>
            <a:ext cx="7881886" cy="941353"/>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sz="1600" b="0" i="0" dirty="0">
                <a:solidFill>
                  <a:srgbClr val="000000"/>
                </a:solidFill>
                <a:effectLst/>
                <a:latin typeface="Tahoma" panose="020B0604030504040204" pitchFamily="34" charset="0"/>
              </a:rPr>
              <a:t>Khi ta mô hình hoá một vấn đề bằng cách vẽ ra một hình với các đỉnh tượng trưng cho các đối tượng cần xem xét, và các cạnh (hoặc cung) nối hai đỉnh nào đó tượng trưng cho mối liên hệ giữa hai đối tượng ấy, thì ta có một đồ thị.</a:t>
            </a:r>
            <a:r>
              <a:rPr lang="vi-VN" sz="1600" dirty="0"/>
              <a:t> </a:t>
            </a:r>
            <a:br>
              <a:rPr lang="vi-VN" dirty="0"/>
            </a:br>
            <a:endParaRPr b="1" dirty="0"/>
          </a:p>
        </p:txBody>
      </p:sp>
      <p:sp>
        <p:nvSpPr>
          <p:cNvPr id="223" name="Google Shape;223;p33"/>
          <p:cNvSpPr txBox="1">
            <a:spLocks noGrp="1"/>
          </p:cNvSpPr>
          <p:nvPr>
            <p:ph type="title"/>
          </p:nvPr>
        </p:nvSpPr>
        <p:spPr>
          <a:xfrm>
            <a:off x="2184600" y="1886150"/>
            <a:ext cx="6246000" cy="161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Khái niệm đồ thị</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24" name="Google Shape;224;p33"/>
          <p:cNvSpPr txBox="1">
            <a:spLocks noGrp="1"/>
          </p:cNvSpPr>
          <p:nvPr>
            <p:ph type="title" idx="2"/>
          </p:nvPr>
        </p:nvSpPr>
        <p:spPr>
          <a:xfrm>
            <a:off x="7024600" y="783239"/>
            <a:ext cx="1406100" cy="8418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
              <a:t>02</a:t>
            </a:r>
            <a:endParaRPr/>
          </a:p>
        </p:txBody>
      </p:sp>
      <p:pic>
        <p:nvPicPr>
          <p:cNvPr id="225" name="Google Shape;225;p33"/>
          <p:cNvPicPr preferRelativeResize="0"/>
          <p:nvPr/>
        </p:nvPicPr>
        <p:blipFill>
          <a:blip r:embed="rId3">
            <a:alphaModFix/>
          </a:blip>
          <a:stretch>
            <a:fillRect/>
          </a:stretch>
        </p:blipFill>
        <p:spPr>
          <a:xfrm rot="-5680079">
            <a:off x="3055749" y="-1148151"/>
            <a:ext cx="2101306" cy="2054021"/>
          </a:xfrm>
          <a:prstGeom prst="rect">
            <a:avLst/>
          </a:prstGeom>
          <a:noFill/>
          <a:ln>
            <a:noFill/>
          </a:ln>
        </p:spPr>
      </p:pic>
      <p:sp>
        <p:nvSpPr>
          <p:cNvPr id="2" name="Slide Number Placeholder 1"/>
          <p:cNvSpPr>
            <a:spLocks noGrp="1"/>
          </p:cNvSpPr>
          <p:nvPr>
            <p:ph type="sldNum" sz="quarter" idx="12"/>
          </p:nvPr>
        </p:nvSpPr>
        <p:spPr/>
        <p:txBody>
          <a:bodyPr/>
          <a:lstStyle/>
          <a:p>
            <a:fld id="{A1DC68B5-22F1-447C-9E3E-33D2EA44526D}" type="slidenum">
              <a:rPr lang="en-US" smtClean="0"/>
              <a:t>7</a:t>
            </a:fld>
            <a:endParaRPr lang="en-US"/>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720000" y="903825"/>
            <a:ext cx="5098800"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ahoma" panose="020B0604030504040204" pitchFamily="34" charset="0"/>
                <a:ea typeface="Tahoma" panose="020B0604030504040204" pitchFamily="34" charset="0"/>
                <a:cs typeface="Tahoma" panose="020B0604030504040204" pitchFamily="34" charset="0"/>
              </a:rPr>
              <a:t>2.1. </a:t>
            </a:r>
            <a:r>
              <a:rPr lang="vi-VN" b="1" dirty="0">
                <a:latin typeface="Tahoma" panose="020B0604030504040204" pitchFamily="34" charset="0"/>
                <a:ea typeface="Tahoma" panose="020B0604030504040204" pitchFamily="34" charset="0"/>
                <a:cs typeface="Tahoma" panose="020B0604030504040204" pitchFamily="34" charset="0"/>
              </a:rPr>
              <a:t>ĐỒ THỊ</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231" name="Google Shape;231;p34"/>
          <p:cNvSpPr txBox="1">
            <a:spLocks noGrp="1"/>
          </p:cNvSpPr>
          <p:nvPr>
            <p:ph type="subTitle" idx="1"/>
          </p:nvPr>
        </p:nvSpPr>
        <p:spPr>
          <a:xfrm>
            <a:off x="720000" y="1755975"/>
            <a:ext cx="5623800" cy="248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Đồ thị là một cấu trúc rời rạc, ký hiệu: G = (V,E), trong đó V = {v1,v2,…,vn} là tập hợp các đỉnh, và E = {e1,e2,…,em} là tập hợp các cạnh nối hai đỉnh nào đó với nhau</a:t>
            </a:r>
            <a:r>
              <a:rPr lang="vi-VN" dirty="0">
                <a:latin typeface="Tahoma" panose="020B0604030504040204" pitchFamily="34" charset="0"/>
                <a:ea typeface="Tahoma" panose="020B0604030504040204" pitchFamily="34" charset="0"/>
                <a:cs typeface="Tahoma" panose="020B0604030504040204" pitchFamily="34" charset="0"/>
              </a:rPr>
              <a:t> .</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38" name="Google Shape;238;p34"/>
          <p:cNvSpPr txBox="1"/>
          <p:nvPr/>
        </p:nvSpPr>
        <p:spPr>
          <a:xfrm>
            <a:off x="7151721" y="2399286"/>
            <a:ext cx="306600" cy="3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p>
        </p:txBody>
      </p:sp>
      <p:sp>
        <p:nvSpPr>
          <p:cNvPr id="2" name="Slide Number Placeholder 1"/>
          <p:cNvSpPr>
            <a:spLocks noGrp="1"/>
          </p:cNvSpPr>
          <p:nvPr>
            <p:ph type="sldNum" sz="quarter" idx="12"/>
          </p:nvPr>
        </p:nvSpPr>
        <p:spPr/>
        <p:txBody>
          <a:bodyPr/>
          <a:lstStyle/>
          <a:p>
            <a:fld id="{A1DC68B5-22F1-447C-9E3E-33D2EA44526D}"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720000" y="910720"/>
            <a:ext cx="5505900" cy="6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Tahoma" panose="020B0604030504040204" pitchFamily="34" charset="0"/>
                <a:ea typeface="Tahoma" panose="020B0604030504040204" pitchFamily="34" charset="0"/>
                <a:cs typeface="Tahoma" panose="020B0604030504040204" pitchFamily="34" charset="0"/>
              </a:rPr>
              <a:t>2.1. ĐỒ THỊ</a:t>
            </a:r>
            <a:endParaRPr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74" name="Google Shape;274;p36"/>
              <p:cNvSpPr txBox="1">
                <a:spLocks noGrp="1"/>
              </p:cNvSpPr>
              <p:nvPr>
                <p:ph type="subTitle" idx="1"/>
              </p:nvPr>
            </p:nvSpPr>
            <p:spPr>
              <a:xfrm>
                <a:off x="720000" y="1605345"/>
                <a:ext cx="5505900" cy="2912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1,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Một mạng máy tính kết nối 4 máy tính 1, 2, 3 ,4 với nhau theo sơ đồ sau đây:</a:t>
                </a:r>
              </a:p>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Đồ thị G1 = (V,E) có:</a:t>
                </a:r>
                <a:r>
                  <a:rPr lang="vi-VN" dirty="0">
                    <a:latin typeface="Tahoma" panose="020B0604030504040204" pitchFamily="34" charset="0"/>
                    <a:ea typeface="Tahoma" panose="020B0604030504040204" pitchFamily="34" charset="0"/>
                    <a:cs typeface="Tahoma" panose="020B0604030504040204" pitchFamily="34" charset="0"/>
                  </a:rPr>
                  <a:t> </a:t>
                </a:r>
              </a:p>
              <a:p>
                <a:pPr marL="0" lvl="0" indent="0" algn="l"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đỉnh V = {1, 2, 3, 4}.</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dirty="0">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cạnh E = {{1,2}, {1,4}, {2,4}, {4,3}}</a:t>
                </a:r>
                <a:r>
                  <a:rPr lang="vi-VN" dirty="0">
                    <a:latin typeface="Tahoma" panose="020B0604030504040204" pitchFamily="34" charset="0"/>
                    <a:ea typeface="Tahoma" panose="020B0604030504040204" pitchFamily="34" charset="0"/>
                    <a:cs typeface="Tahoma" panose="020B0604030504040204" pitchFamily="34" charset="0"/>
                  </a:rPr>
                  <a:t> </a:t>
                </a:r>
              </a:p>
              <a:p>
                <a:pPr marL="0" lvl="0" indent="0" algn="l" rtl="0">
                  <a:spcBef>
                    <a:spcPts val="0"/>
                  </a:spcBef>
                  <a:spcAft>
                    <a:spcPts val="0"/>
                  </a:spcAft>
                  <a:buNone/>
                </a:pPr>
                <a:r>
                  <a:rPr lang="vi-VN" b="0" i="0" dirty="0">
                    <a:solidFill>
                      <a:srgbClr val="000000"/>
                    </a:solidFill>
                    <a:effectLst/>
                    <a:latin typeface="Tahoma" panose="020B0604030504040204" pitchFamily="34" charset="0"/>
                  </a:rPr>
                  <a:t>Tuy nhiên nếu giữa máy 3 và máy 4 có thêm một đường kết nối dự phòng, thì ta có:</a:t>
                </a:r>
              </a:p>
              <a:p>
                <a:pPr marL="0" lvl="0" indent="0" algn="l" rtl="0">
                  <a:spcBef>
                    <a:spcPts val="0"/>
                  </a:spcBef>
                  <a:spcAft>
                    <a:spcPts val="0"/>
                  </a:spcAft>
                  <a:buNone/>
                </a:pP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Đồ thị G2 = (V,E) có:</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đỉnh V = {1, 2, 3, 4}.</a:t>
                </a:r>
                <a:r>
                  <a:rPr lang="vi-VN" dirty="0">
                    <a:latin typeface="Tahoma" panose="020B0604030504040204" pitchFamily="34" charset="0"/>
                    <a:ea typeface="Tahoma" panose="020B0604030504040204" pitchFamily="34" charset="0"/>
                    <a:cs typeface="Tahoma" panose="020B0604030504040204" pitchFamily="34" charset="0"/>
                  </a:rPr>
                  <a:t> </a:t>
                </a:r>
                <a:br>
                  <a:rPr lang="vi-VN" dirty="0">
                    <a:latin typeface="Tahoma" panose="020B0604030504040204" pitchFamily="34" charset="0"/>
                    <a:ea typeface="Tahoma" panose="020B0604030504040204" pitchFamily="34" charset="0"/>
                    <a:cs typeface="Tahoma" panose="020B0604030504040204" pitchFamily="34" charset="0"/>
                  </a:rPr>
                </a:b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vi-VN"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Tập cạnh E = </a:t>
                </a:r>
                <a:r>
                  <a:rPr lang="vi-VN" sz="1800" b="0" i="0" dirty="0">
                    <a:solidFill>
                      <a:srgbClr val="000000"/>
                    </a:solidFill>
                    <a:effectLst/>
                    <a:latin typeface="Times-Roman"/>
                    <a:ea typeface="Tahoma" panose="020B0604030504040204" pitchFamily="34" charset="0"/>
                    <a:cs typeface="Tahoma" panose="020B0604030504040204" pitchFamily="34" charset="0"/>
                  </a:rPr>
                  <a:t>{</a:t>
                </a:r>
                <a14:m>
                  <m:oMath xmlns:m="http://schemas.openxmlformats.org/officeDocument/2006/math">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1</m:t>
                        </m:r>
                        <m:r>
                          <a:rPr lang="vi-VN" sz="1800" b="0" i="1" smtClean="0">
                            <a:solidFill>
                              <a:srgbClr val="000000"/>
                            </a:solidFill>
                            <a:latin typeface="Cambria Math" panose="02040503050406030204" pitchFamily="18" charset="0"/>
                            <a:ea typeface="Tahoma" panose="020B0604030504040204" pitchFamily="34" charset="0"/>
                            <a:cs typeface="Tahoma" panose="020B0604030504040204" pitchFamily="34" charset="0"/>
                          </a:rPr>
                          <m:t> </m:t>
                        </m:r>
                      </m:sub>
                    </m:sSub>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2</m:t>
                        </m:r>
                      </m:sub>
                    </m:sSub>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3</m:t>
                        </m:r>
                      </m:sub>
                    </m:sSub>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4</m:t>
                        </m:r>
                      </m:sub>
                    </m:sSub>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bPr>
                      <m:e>
                        <m:r>
                          <m:rPr>
                            <m:sty m:val="p"/>
                          </m:rP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e</m:t>
                        </m:r>
                      </m:e>
                      <m:sub>
                        <m:r>
                          <a:rPr lang="vi-VN" sz="1800" i="1">
                            <a:solidFill>
                              <a:srgbClr val="000000"/>
                            </a:solidFill>
                            <a:latin typeface="Cambria Math" panose="02040503050406030204" pitchFamily="18" charset="0"/>
                            <a:ea typeface="Tahoma" panose="020B0604030504040204" pitchFamily="34" charset="0"/>
                            <a:cs typeface="Tahoma" panose="020B0604030504040204" pitchFamily="34" charset="0"/>
                          </a:rPr>
                          <m:t>5</m:t>
                        </m:r>
                      </m:sub>
                    </m:sSub>
                    <m:r>
                      <a:rPr lang="vi-VN" sz="18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m:t>
                    </m:r>
                  </m:oMath>
                </a14:m>
                <a:br>
                  <a:rPr lang="vi-VN" dirty="0"/>
                </a:br>
                <a:br>
                  <a:rPr lang="vi-VN" dirty="0"/>
                </a:br>
                <a:r>
                  <a:rPr lang="vi-VN" dirty="0"/>
                  <a:t> </a:t>
                </a:r>
                <a:br>
                  <a:rPr lang="vi-VN" dirty="0"/>
                </a:br>
                <a:br>
                  <a:rPr lang="vi-VN" dirty="0"/>
                </a:br>
                <a:br>
                  <a:rPr lang="vi-VN" dirty="0"/>
                </a:br>
                <a:r>
                  <a:rPr lang="vi-VN" dirty="0"/>
                  <a:t> </a:t>
                </a:r>
              </a:p>
            </p:txBody>
          </p:sp>
        </mc:Choice>
        <mc:Fallback xmlns="">
          <p:sp>
            <p:nvSpPr>
              <p:cNvPr id="274" name="Google Shape;274;p36"/>
              <p:cNvSpPr txBox="1">
                <a:spLocks noGrp="1" noRot="1" noChangeAspect="1" noMove="1" noResize="1" noEditPoints="1" noAdjustHandles="1" noChangeArrowheads="1" noChangeShapeType="1" noTextEdit="1"/>
              </p:cNvSpPr>
              <p:nvPr>
                <p:ph type="subTitle" idx="1"/>
              </p:nvPr>
            </p:nvSpPr>
            <p:spPr>
              <a:xfrm>
                <a:off x="720000" y="1605345"/>
                <a:ext cx="5505900" cy="2912987"/>
              </a:xfrm>
              <a:prstGeom prst="rect">
                <a:avLst/>
              </a:prstGeom>
              <a:blipFill>
                <a:blip r:embed="rId3"/>
                <a:stretch>
                  <a:fillRect l="-554" b="-4812"/>
                </a:stretch>
              </a:blipFill>
            </p:spPr>
            <p:txBody>
              <a:bodyPr/>
              <a:lstStyle/>
              <a:p>
                <a:r>
                  <a:rPr lang="vi-VN">
                    <a:noFill/>
                  </a:rPr>
                  <a:t> </a:t>
                </a:r>
              </a:p>
            </p:txBody>
          </p:sp>
        </mc:Fallback>
      </mc:AlternateContent>
      <p:pic>
        <p:nvPicPr>
          <p:cNvPr id="3" name="Picture 2">
            <a:extLst>
              <a:ext uri="{FF2B5EF4-FFF2-40B4-BE49-F238E27FC236}">
                <a16:creationId xmlns:a16="http://schemas.microsoft.com/office/drawing/2014/main" id="{5799548F-4E0D-F655-FC71-C3D98075B945}"/>
              </a:ext>
            </a:extLst>
          </p:cNvPr>
          <p:cNvPicPr>
            <a:picLocks noChangeAspect="1"/>
          </p:cNvPicPr>
          <p:nvPr/>
        </p:nvPicPr>
        <p:blipFill>
          <a:blip r:embed="rId4"/>
          <a:stretch>
            <a:fillRect/>
          </a:stretch>
        </p:blipFill>
        <p:spPr>
          <a:xfrm>
            <a:off x="6549393" y="1373338"/>
            <a:ext cx="2018986" cy="1380066"/>
          </a:xfrm>
          <a:prstGeom prst="rect">
            <a:avLst/>
          </a:prstGeom>
        </p:spPr>
      </p:pic>
      <p:pic>
        <p:nvPicPr>
          <p:cNvPr id="5" name="Picture 4">
            <a:extLst>
              <a:ext uri="{FF2B5EF4-FFF2-40B4-BE49-F238E27FC236}">
                <a16:creationId xmlns:a16="http://schemas.microsoft.com/office/drawing/2014/main" id="{C3EE0B7B-84CE-78ED-A755-15A142914966}"/>
              </a:ext>
            </a:extLst>
          </p:cNvPr>
          <p:cNvPicPr>
            <a:picLocks noChangeAspect="1"/>
          </p:cNvPicPr>
          <p:nvPr/>
        </p:nvPicPr>
        <p:blipFill>
          <a:blip r:embed="rId5"/>
          <a:stretch>
            <a:fillRect/>
          </a:stretch>
        </p:blipFill>
        <p:spPr>
          <a:xfrm>
            <a:off x="6368095" y="3061838"/>
            <a:ext cx="2381582" cy="1562318"/>
          </a:xfrm>
          <a:prstGeom prst="rect">
            <a:avLst/>
          </a:prstGeom>
        </p:spPr>
      </p:pic>
      <p:sp>
        <p:nvSpPr>
          <p:cNvPr id="2" name="Slide Number Placeholder 1"/>
          <p:cNvSpPr>
            <a:spLocks noGrp="1"/>
          </p:cNvSpPr>
          <p:nvPr>
            <p:ph type="sldNum" sz="quarter" idx="12"/>
          </p:nvPr>
        </p:nvSpPr>
        <p:spPr/>
        <p:txBody>
          <a:bodyPr/>
          <a:lstStyle/>
          <a:p>
            <a:fld id="{A1DC68B5-22F1-447C-9E3E-33D2EA44526D}" type="slidenum">
              <a:rPr lang="en-US" smtClean="0"/>
              <a:t>9</a:t>
            </a:fld>
            <a:endParaRPr lang="en-US"/>
          </a:p>
        </p:txBody>
      </p:sp>
    </p:spTree>
    <p:extLst>
      <p:ext uri="{BB962C8B-B14F-4D97-AF65-F5344CB8AC3E}">
        <p14:creationId xmlns:p14="http://schemas.microsoft.com/office/powerpoint/2010/main" val="215608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 4 Ways of Proving Triangle Congruence by Slidesgo">
  <a:themeElements>
    <a:clrScheme name="Simple Light">
      <a:dk1>
        <a:srgbClr val="272727"/>
      </a:dk1>
      <a:lt1>
        <a:srgbClr val="FFFFFF"/>
      </a:lt1>
      <a:dk2>
        <a:srgbClr val="EFC42E"/>
      </a:dk2>
      <a:lt2>
        <a:srgbClr val="C55DE8"/>
      </a:lt2>
      <a:accent1>
        <a:srgbClr val="A9FF9E"/>
      </a:accent1>
      <a:accent2>
        <a:srgbClr val="66B4B3"/>
      </a:accent2>
      <a:accent3>
        <a:srgbClr val="9122F8"/>
      </a:accent3>
      <a:accent4>
        <a:srgbClr val="FFFFFF"/>
      </a:accent4>
      <a:accent5>
        <a:srgbClr val="FFFFFF"/>
      </a:accent5>
      <a:accent6>
        <a:srgbClr val="FFFFFF"/>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4205</Words>
  <Application>Microsoft Office PowerPoint</Application>
  <PresentationFormat>On-screen Show (16:9)</PresentationFormat>
  <Paragraphs>290</Paragraphs>
  <Slides>56</Slides>
  <Notes>56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Nunito Light</vt:lpstr>
      <vt:lpstr>Cambria Math</vt:lpstr>
      <vt:lpstr>Albert Sans</vt:lpstr>
      <vt:lpstr>Times-Roman</vt:lpstr>
      <vt:lpstr>Red Hat Display Black</vt:lpstr>
      <vt:lpstr>Tahoma</vt:lpstr>
      <vt:lpstr>Calibri</vt:lpstr>
      <vt:lpstr>Symbol</vt:lpstr>
      <vt:lpstr>Arial</vt:lpstr>
      <vt:lpstr>Noto Sans Symbols</vt:lpstr>
      <vt:lpstr>Red Hat Display ExtraBold</vt:lpstr>
      <vt:lpstr>Courier New</vt:lpstr>
      <vt:lpstr>The 4 Ways of Proving Triangle Congruence by Slidesgo</vt:lpstr>
      <vt:lpstr>BÁO CÁO CHUYÊN ĐỀ THỰC TẬP NGÀNH Đề tài: Tìm hiểu về đồ thị, cài đặt thuật toán tìm đường đi ngắn nhất Dijkstra Nhóm 4: Đàm Đức Ngọc - 1910A05           Lê Tuấn Vũ - 2010A05             Nguyễn Đức Trường – 1910A05  Ngô Sỹ Dương - 2010A03        Nguyễn Nho Định - 1910A05  </vt:lpstr>
      <vt:lpstr>Các phần chính</vt:lpstr>
      <vt:lpstr>Phân công công việc</vt:lpstr>
      <vt:lpstr>GIỚI THIỆU</vt:lpstr>
      <vt:lpstr>Giới thiệu</vt:lpstr>
      <vt:lpstr>Ứng dụng của đồ thị</vt:lpstr>
      <vt:lpstr>Khái niệm đồ thị</vt:lpstr>
      <vt:lpstr>2.1. ĐỒ THỊ</vt:lpstr>
      <vt:lpstr>2.1. ĐỒ THỊ</vt:lpstr>
      <vt:lpstr>2.1. ĐỒ THỊ</vt:lpstr>
      <vt:lpstr>2.2. ĐƠN ĐỒ THỊ VÔ HƯỚNG</vt:lpstr>
      <vt:lpstr>2.2. ĐƠN ĐỒ THỊ VÔ HƯỚNG</vt:lpstr>
      <vt:lpstr>2.3. ĐA ĐỒ THỊ VÔ HƯỚNG</vt:lpstr>
      <vt:lpstr>2.3. ĐA ĐỒ THỊ VÔ HƯỚNG</vt:lpstr>
      <vt:lpstr>2.4. ĐƠN ĐỒ THỊ CÓ HƯỚNG</vt:lpstr>
      <vt:lpstr>2.4. ĐƠN ĐỒ THỊ CÓ HƯỚNG</vt:lpstr>
      <vt:lpstr>2.5. ĐA ĐỒ THỊ CÓ HƯỚNG</vt:lpstr>
      <vt:lpstr>2.5. ĐA ĐỒ THỊ CÓ HƯỚNG</vt:lpstr>
      <vt:lpstr>MỘT SỐ THUẬT NGỮ CƠ BẢN</vt:lpstr>
      <vt:lpstr>3.1. ĐỐI VỚI ĐỒ THỊ VÔ HƯỚNG:</vt:lpstr>
      <vt:lpstr>3.1. ĐỐI VỚI ĐỒ THỊ VÔ HƯỚNG:</vt:lpstr>
      <vt:lpstr>3.1. ĐỐI VỚI ĐỒ THỊ VÔ HƯỚNG:</vt:lpstr>
      <vt:lpstr>3.1. ĐỐI VỚI ĐỒ THỊ VÔ HƯỚNG:</vt:lpstr>
      <vt:lpstr>3.2. ĐỐI VỚI ĐỒ THỊ CÓ HƯỚNG:</vt:lpstr>
      <vt:lpstr>3.2. ĐỐI VỚI ĐỒ THỊ CÓ HƯỚNG:</vt:lpstr>
      <vt:lpstr>3.3.ĐƯỜNG ĐI, CHU TRÌNH VÀ ĐỒ THỊ LIÊN THÔNG:</vt:lpstr>
      <vt:lpstr>3.3.ĐƯỜNG ĐI, CHU TRÌNH VÀ ĐỒ THỊ LIÊN THÔNG:</vt:lpstr>
      <vt:lpstr>3.3.ĐƯỜNG ĐI, CHU TRÌNH VÀ ĐỒ THỊ LIÊN THÔNG:</vt:lpstr>
      <vt:lpstr>3.3.ĐƯỜNG ĐI, CHU TRÌNH VÀ ĐỒ THỊ LIÊN THÔNG:</vt:lpstr>
      <vt:lpstr>3.3.ĐƯỜNG ĐI, CHU TRÌNH VÀ ĐỒ THỊ LIÊN THÔNG:</vt:lpstr>
      <vt:lpstr>3.3.ĐƯỜNG ĐI, CHU TRÌNH VÀ ĐỒ THỊ LIÊN THÔNG:</vt:lpstr>
      <vt:lpstr>3.3.ĐƯỜNG ĐI, CHU TRÌNH VÀ ĐỒ THỊ LIÊN THÔNG:</vt:lpstr>
      <vt:lpstr>3.3.ĐƯỜNG ĐI, CHU TRÌNH VÀ ĐỒ THỊ LIÊN THÔNG:</vt:lpstr>
      <vt:lpstr>THUẬT TOÁN DIJKSTRA</vt:lpstr>
      <vt:lpstr>4.1. MÔ TẢ THUẬT TOÁN:</vt:lpstr>
      <vt:lpstr>4.2. VÍ DỤ:</vt:lpstr>
      <vt:lpstr>4.2. VÍ DỤ:</vt:lpstr>
      <vt:lpstr>4.2. VÍ DỤ:</vt:lpstr>
      <vt:lpstr>4.2. VÍ DỤ:</vt:lpstr>
      <vt:lpstr>4.2. VÍ DỤ:</vt:lpstr>
      <vt:lpstr>4.2. VÍ DỤ:</vt:lpstr>
      <vt:lpstr>4.2. VÍ DỤ:</vt:lpstr>
      <vt:lpstr>4.2. VÍ DỤ:</vt:lpstr>
      <vt:lpstr>4.2. VÍ DỤ:</vt:lpstr>
      <vt:lpstr>4.3. CÀI ĐẶT THUẬT TOÁN </vt:lpstr>
      <vt:lpstr>4.5. CÁC TEST CASE TƯƠNG ỨNG</vt:lpstr>
      <vt:lpstr>4.5. CÁC TEST CASE TƯƠNG ỨNG</vt:lpstr>
      <vt:lpstr>4.5. CÁC TEST CASE TƯƠNG ỨNG</vt:lpstr>
      <vt:lpstr>4.5. CÁC TEST CASE TƯƠNG ỨNG</vt:lpstr>
      <vt:lpstr>4.5. CÁC TEST CASE TƯƠNG ỨNG</vt:lpstr>
      <vt:lpstr>4.5. CÁC TEST CASE TƯƠNG ỨNG</vt:lpstr>
      <vt:lpstr>4.5. CÁC TEST CASE TƯƠNG ỨNG</vt:lpstr>
      <vt:lpstr>4.5. CÁC TEST CASE TƯƠNG ỨNG</vt:lpstr>
      <vt:lpstr>4.5. CÁC TEST CASE TƯƠNG ỨNG</vt:lpstr>
      <vt:lpstr>4.5. CÁC TEST CASE TƯƠNG ỨNG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CHUYÊN ĐỀ THỰC TẬP NGÀNH Đề tài: Tìm hiểu về đồ thị, cài đặt thuật toán tìm đường đi ngắn nhất Dijkstra  </dc:title>
  <cp:lastModifiedBy>Ngoc Dam Duc</cp:lastModifiedBy>
  <cp:revision>14</cp:revision>
  <dcterms:modified xsi:type="dcterms:W3CDTF">2023-11-16T07:59:10Z</dcterms:modified>
</cp:coreProperties>
</file>