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264" r:id="rId4"/>
    <p:sldId id="285" r:id="rId5"/>
    <p:sldId id="307" r:id="rId6"/>
    <p:sldId id="308" r:id="rId7"/>
    <p:sldId id="309" r:id="rId8"/>
    <p:sldId id="310" r:id="rId9"/>
    <p:sldId id="311" r:id="rId10"/>
    <p:sldId id="312" r:id="rId11"/>
    <p:sldId id="31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7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963E6BD-D55B-4186-8416-9FCECDF5115B}" type="datetimeFigureOut">
              <a:rPr lang="en-US" smtClean="0"/>
              <a:t>11/13/2023</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18F943-903D-4996-8671-A2148331333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3E6BD-D55B-4186-8416-9FCECDF5115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3E6BD-D55B-4186-8416-9FCECDF5115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3E6BD-D55B-4186-8416-9FCECDF5115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963E6BD-D55B-4186-8416-9FCECDF5115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63E6BD-D55B-4186-8416-9FCECDF5115B}"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63E6BD-D55B-4186-8416-9FCECDF5115B}" type="datetimeFigureOut">
              <a:rPr lang="en-US"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63E6BD-D55B-4186-8416-9FCECDF5115B}" type="datetimeFigureOut">
              <a:rPr lang="en-US"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3E6BD-D55B-4186-8416-9FCECDF5115B}" type="datetimeFigureOut">
              <a:rPr lang="en-US"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3E6BD-D55B-4186-8416-9FCECDF5115B}"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3E6BD-D55B-4186-8416-9FCECDF5115B}" type="datetimeFigureOut">
              <a:rPr lang="en-US"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F943-903D-4996-8671-A2148331333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963E6BD-D55B-4186-8416-9FCECDF5115B}" type="datetimeFigureOut">
              <a:rPr lang="en-US" smtClean="0"/>
              <a:t>11/13/2023</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18F943-903D-4996-8671-A214833133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67916"/>
            <a:ext cx="8915400" cy="6711315"/>
          </a:xfrm>
        </p:spPr>
        <p:txBody>
          <a:bodyPr>
            <a:no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 </a:t>
            </a:r>
            <a:br>
              <a:rPr lang="en-US" sz="4000" b="1" dirty="0">
                <a:solidFill>
                  <a:srgbClr val="FF0000"/>
                </a:solidFill>
                <a:latin typeface="Times New Roman" panose="02020603050405020304" pitchFamily="18" charset="0"/>
                <a:cs typeface="Times New Roman" panose="02020603050405020304" pitchFamily="18" charset="0"/>
              </a:rPr>
            </a:br>
            <a:br>
              <a:rPr lang="en-US" sz="4000" b="1" dirty="0">
                <a:solidFill>
                  <a:srgbClr val="FF0000"/>
                </a:solidFill>
                <a:latin typeface="Times New Roman" panose="02020603050405020304" pitchFamily="18" charset="0"/>
                <a:cs typeface="Times New Roman" panose="02020603050405020304" pitchFamily="18" charset="0"/>
              </a:rPr>
            </a:br>
            <a:br>
              <a:rPr lang="en-US" sz="4000" b="1" dirty="0">
                <a:solidFill>
                  <a:srgbClr val="FF0000"/>
                </a:solidFill>
                <a:latin typeface="Times New Roman" panose="02020603050405020304" pitchFamily="18" charset="0"/>
                <a:cs typeface="Times New Roman" panose="02020603050405020304" pitchFamily="18" charset="0"/>
              </a:rPr>
            </a:br>
            <a:br>
              <a:rPr lang="en-US" sz="4000" b="1" dirty="0">
                <a:solidFill>
                  <a:srgbClr val="FF0000"/>
                </a:solidFill>
                <a:latin typeface="Times New Roman" panose="02020603050405020304" pitchFamily="18" charset="0"/>
                <a:cs typeface="Times New Roman" panose="02020603050405020304" pitchFamily="18" charset="0"/>
              </a:rPr>
            </a:br>
            <a:br>
              <a:rPr lang="en-US" sz="4000" b="1" dirty="0">
                <a:solidFill>
                  <a:srgbClr val="FF0000"/>
                </a:solidFill>
                <a:latin typeface="Times New Roman" panose="02020603050405020304" pitchFamily="18" charset="0"/>
                <a:cs typeface="Times New Roman" panose="02020603050405020304" pitchFamily="18" charset="0"/>
              </a:rPr>
            </a:br>
            <a:br>
              <a:rPr lang="en-US" sz="4000" b="1" dirty="0">
                <a:solidFill>
                  <a:srgbClr val="FF0000"/>
                </a:solidFill>
                <a:latin typeface="Times New Roman" panose="02020603050405020304" pitchFamily="18" charset="0"/>
                <a:cs typeface="Times New Roman" panose="02020603050405020304" pitchFamily="18" charset="0"/>
              </a:rPr>
            </a:br>
            <a:r>
              <a:rPr lang="en-US" sz="4000" b="1" dirty="0">
                <a:solidFill>
                  <a:srgbClr val="FF0000"/>
                </a:solidFill>
                <a:latin typeface="Times New Roman" panose="02020603050405020304" pitchFamily="18" charset="0"/>
                <a:cs typeface="Times New Roman" panose="02020603050405020304" pitchFamily="18" charset="0"/>
              </a:rPr>
              <a:t>SINH HOẠT CÔNG DÂN SINH VIÊN</a:t>
            </a:r>
            <a:br>
              <a:rPr lang="en-US" sz="4000" b="1" dirty="0">
                <a:solidFill>
                  <a:srgbClr val="FF0000"/>
                </a:solidFill>
                <a:latin typeface="Times New Roman" panose="02020603050405020304" pitchFamily="18" charset="0"/>
                <a:cs typeface="Times New Roman" panose="02020603050405020304" pitchFamily="18" charset="0"/>
              </a:rPr>
            </a:br>
            <a:r>
              <a:rPr lang="en-US" sz="4000" b="1" dirty="0">
                <a:solidFill>
                  <a:srgbClr val="FF0000"/>
                </a:solidFill>
                <a:latin typeface="Times New Roman" panose="02020603050405020304" pitchFamily="18" charset="0"/>
                <a:cs typeface="Times New Roman" panose="02020603050405020304" pitchFamily="18" charset="0"/>
              </a:rPr>
              <a:t>KHOA CÔNG NGHỆ THÔNGTIN</a:t>
            </a:r>
          </a:p>
        </p:txBody>
      </p:sp>
      <p:sp>
        <p:nvSpPr>
          <p:cNvPr id="3" name="Content Placeholder 2"/>
          <p:cNvSpPr>
            <a:spLocks noGrp="1"/>
          </p:cNvSpPr>
          <p:nvPr>
            <p:ph idx="1"/>
          </p:nvPr>
        </p:nvSpPr>
        <p:spPr>
          <a:xfrm>
            <a:off x="914400" y="2590800"/>
            <a:ext cx="8006715" cy="3352800"/>
          </a:xfrm>
        </p:spPr>
        <p:txBody>
          <a:bodyPr>
            <a:normAutofit/>
          </a:bodyPr>
          <a:lstStyle/>
          <a:p>
            <a:pPr marL="0" indent="0" algn="ctr">
              <a:buNone/>
            </a:pPr>
            <a:endParaRPr lang="en-US" b="1" dirty="0"/>
          </a:p>
          <a:p>
            <a:pPr marL="0" indent="0" algn="ctr">
              <a:buNone/>
            </a:pPr>
            <a:endParaRPr lang="en-US" sz="3000" b="1" dirty="0">
              <a:gradFill>
                <a:gsLst>
                  <a:gs pos="0">
                    <a:srgbClr val="012D86"/>
                  </a:gs>
                  <a:gs pos="100000">
                    <a:srgbClr val="0E2557"/>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solidFill>
                <a:effectLst>
                  <a:outerShdw blurRad="38100" dist="25400" dir="5400000" algn="ctr" rotWithShape="0">
                    <a:srgbClr val="6E747A">
                      <a:alpha val="43000"/>
                    </a:srgbClr>
                  </a:outerShdw>
                </a:effectLst>
                <a:sym typeface="+mn-ea"/>
              </a:rPr>
              <a:t> PHÒNG CHỐNG THAM NHŨNG</a:t>
            </a:r>
            <a:br>
              <a:rPr lang="en-US">
                <a:solidFill>
                  <a:schemeClr val="accent1"/>
                </a:solidFill>
                <a:effectLst>
                  <a:outerShdw blurRad="38100" dist="25400" dir="5400000" algn="ctr" rotWithShape="0">
                    <a:srgbClr val="6E747A">
                      <a:alpha val="43000"/>
                    </a:srgbClr>
                  </a:outerShdw>
                </a:effectLst>
              </a:rPr>
            </a:br>
            <a:endParaRPr lang="en-US"/>
          </a:p>
        </p:txBody>
      </p:sp>
      <p:sp>
        <p:nvSpPr>
          <p:cNvPr id="3" name="Content Placeholder 2"/>
          <p:cNvSpPr>
            <a:spLocks noGrp="1"/>
          </p:cNvSpPr>
          <p:nvPr>
            <p:ph idx="1"/>
          </p:nvPr>
        </p:nvSpPr>
        <p:spPr/>
        <p:txBody>
          <a:bodyPr/>
          <a:lstStyle/>
          <a:p>
            <a:pPr algn="just"/>
            <a:r>
              <a:rPr lang="en-US" sz="2400"/>
              <a:t>Năm là, thách thức từ chế độ chính sách, tiền lương còn thấp, chưa bảo đảm cho cán bộ, công chức, viên chức đủ sống để “không cần tham nhũng”</a:t>
            </a:r>
          </a:p>
          <a:p>
            <a:pPr algn="just"/>
            <a:r>
              <a:rPr lang="en-US" sz="2400"/>
              <a:t>Sáu là, thách thức từ tâm lý, văn hóa truyền thống Á Đông có những điều kiện tạo môi trường thuận lợi cho tham nhũng, tiêu cực phát triển.</a:t>
            </a:r>
          </a:p>
          <a:p>
            <a:pPr algn="just"/>
            <a:r>
              <a:rPr lang="en-US" sz="2400"/>
              <a:t>Bảy là, thách thức đến từ sự yếu kém trong công tác quản lý nhà nước trên một số lĩnh vực đời sống xã hội.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1"/>
                </a:solidFill>
                <a:effectLst>
                  <a:outerShdw blurRad="38100" dist="25400" dir="5400000" algn="ctr" rotWithShape="0">
                    <a:srgbClr val="6E747A">
                      <a:alpha val="43000"/>
                    </a:srgbClr>
                  </a:outerShdw>
                </a:effectLst>
              </a:rPr>
              <a:t>Giải pháp căn cơ nâng cao hiệu quả PCTN, tiêu cực ở nước ta trong giai đoạn hiện nay</a:t>
            </a:r>
          </a:p>
        </p:txBody>
      </p:sp>
      <p:sp>
        <p:nvSpPr>
          <p:cNvPr id="3" name="Content Placeholder 2"/>
          <p:cNvSpPr>
            <a:spLocks noGrp="1"/>
          </p:cNvSpPr>
          <p:nvPr>
            <p:ph idx="1"/>
          </p:nvPr>
        </p:nvSpPr>
        <p:spPr>
          <a:xfrm>
            <a:off x="457200" y="1219200"/>
            <a:ext cx="8229600" cy="4953000"/>
          </a:xfrm>
        </p:spPr>
        <p:txBody>
          <a:bodyPr/>
          <a:lstStyle/>
          <a:p>
            <a:pPr algn="just"/>
            <a:r>
              <a:rPr lang="en-US" sz="2200">
                <a:solidFill>
                  <a:srgbClr val="0070C0"/>
                </a:solidFill>
              </a:rPr>
              <a:t>Một là, tiếp tục tập trung phát hiện, xử lý nghiêm minh, kịp thời các hành vi tham nhũng,</a:t>
            </a:r>
          </a:p>
          <a:p>
            <a:pPr algn="just"/>
            <a:r>
              <a:rPr lang="en-US" sz="2200">
                <a:solidFill>
                  <a:srgbClr val="0070C0"/>
                </a:solidFill>
              </a:rPr>
              <a:t>Hai là, tăng cường công tác xây dựng Đảng về chính trị, tư tưởng, nâng cao hơn nữa nhận thức về PCTN, tiêu cực trong cán bộ, đảng viên và nhân dân</a:t>
            </a:r>
          </a:p>
          <a:p>
            <a:pPr algn="just"/>
            <a:r>
              <a:rPr lang="en-US" sz="2200">
                <a:solidFill>
                  <a:srgbClr val="0070C0"/>
                </a:solidFill>
              </a:rPr>
              <a:t>Ba là, đẩy mạnh hoàn thiện cơ chế kiểm soát chặt chẽ quyền lực trong Đảng, Nhà nước và hệ thống chính trị theo hướng thật đầy đủ, đồng bộ, hiệu lực, hiệu quả, khắc phục bằng được sự lạm quyền, lộng quyền và lợi dụng quyền lực của cán bộ, đảng viên có chức vụ</a:t>
            </a:r>
          </a:p>
          <a:p>
            <a:pPr algn="just"/>
            <a:r>
              <a:rPr lang="en-US" sz="2200">
                <a:solidFill>
                  <a:srgbClr val="0070C0"/>
                </a:solidFill>
              </a:rPr>
              <a:t>Bốn là, tăng cường hoạt động kiểm tra, giám sát, kỷ luật Đảng của cấp ủy, ủy ban kiểm tra các cấp</a:t>
            </a:r>
          </a:p>
          <a:p>
            <a:pPr algn="just"/>
            <a:r>
              <a:rPr lang="en-US" sz="2200">
                <a:solidFill>
                  <a:srgbClr val="0070C0"/>
                </a:solidFill>
              </a:rPr>
              <a:t> Năm là, hoàn thiện chế độ, chính sách về tiền lương cho cán bộ, công chức, viên chức.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a:bodyPr>
          <a:lstStyle/>
          <a:p>
            <a:pPr algn="ctr"/>
            <a:endParaRPr lang="en-US" dirty="0"/>
          </a:p>
        </p:txBody>
      </p:sp>
      <p:sp>
        <p:nvSpPr>
          <p:cNvPr id="3" name="Content Placeholder 2"/>
          <p:cNvSpPr>
            <a:spLocks noGrp="1"/>
          </p:cNvSpPr>
          <p:nvPr>
            <p:ph idx="1"/>
          </p:nvPr>
        </p:nvSpPr>
        <p:spPr>
          <a:xfrm>
            <a:off x="457200" y="1170305"/>
            <a:ext cx="8229600" cy="4849495"/>
          </a:xfrm>
        </p:spPr>
        <p:txBody>
          <a:bodyPr>
            <a:normAutofit fontScale="90000" lnSpcReduction="10000"/>
          </a:bodyPr>
          <a:lstStyle/>
          <a:p>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2013;</a:t>
            </a:r>
          </a:p>
          <a:p>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dục</a:t>
            </a:r>
            <a:r>
              <a:rPr lang="en-US" dirty="0">
                <a:latin typeface="Times New Roman" panose="02020603050405020304" pitchFamily="18" charset="0"/>
                <a:cs typeface="Times New Roman" panose="02020603050405020304" pitchFamily="18" charset="0"/>
              </a:rPr>
              <a:t> 2019. </a:t>
            </a:r>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2012,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sung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2018;</a:t>
            </a:r>
          </a:p>
          <a:p>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2015,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sung 2017;</a:t>
            </a:r>
          </a:p>
          <a:p>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ninh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niên</a:t>
            </a:r>
            <a:r>
              <a:rPr lang="en-US" dirty="0">
                <a:latin typeface="Times New Roman" panose="02020603050405020304" pitchFamily="18" charset="0"/>
                <a:cs typeface="Times New Roman" panose="02020603050405020304" pitchFamily="18" charset="0"/>
              </a:rPr>
              <a:t> 2020;</a:t>
            </a:r>
          </a:p>
          <a:p>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túy</a:t>
            </a:r>
            <a:r>
              <a:rPr lang="en-US" dirty="0">
                <a:latin typeface="Times New Roman" panose="02020603050405020304" pitchFamily="18" charset="0"/>
                <a:cs typeface="Times New Roman" panose="02020603050405020304" pitchFamily="18" charset="0"/>
              </a:rPr>
              <a:t> 2021;</a:t>
            </a:r>
          </a:p>
          <a:p>
            <a:r>
              <a:rPr lang="en-US" dirty="0" err="1">
                <a:latin typeface="Times New Roman" panose="02020603050405020304" pitchFamily="18" charset="0"/>
                <a:cs typeface="Times New Roman" panose="02020603050405020304" pitchFamily="18" charset="0"/>
              </a:rPr>
              <a:t>Luật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2010;</a:t>
            </a:r>
          </a:p>
          <a:p>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nhũng</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l"/>
            <a:br>
              <a:rPr lang="en-US" dirty="0"/>
            </a:br>
            <a:r>
              <a:rPr lang="en-US" sz="2220" b="1" dirty="0">
                <a:solidFill>
                  <a:schemeClr val="accent1"/>
                </a:solidFill>
                <a:effectLst>
                  <a:outerShdw blurRad="38100" dist="25400" dir="5400000" algn="ctr" rotWithShape="0">
                    <a:srgbClr val="6E747A">
                      <a:alpha val="43000"/>
                    </a:srgbClr>
                  </a:outerShdw>
                </a:effectLst>
              </a:rPr>
              <a:t>NHỮNG ĐIỂM MỚI VỀ QUYỀN CON NGƯỜI </a:t>
            </a:r>
            <a:br>
              <a:rPr lang="en-US" sz="2220" b="1" dirty="0">
                <a:solidFill>
                  <a:schemeClr val="accent1"/>
                </a:solidFill>
                <a:effectLst>
                  <a:outerShdw blurRad="38100" dist="25400" dir="5400000" algn="ctr" rotWithShape="0">
                    <a:srgbClr val="6E747A">
                      <a:alpha val="43000"/>
                    </a:srgbClr>
                  </a:outerShdw>
                </a:effectLst>
              </a:rPr>
            </a:br>
            <a:r>
              <a:rPr lang="en-US" sz="2220" b="1" dirty="0">
                <a:solidFill>
                  <a:schemeClr val="accent1"/>
                </a:solidFill>
                <a:effectLst>
                  <a:outerShdw blurRad="38100" dist="25400" dir="5400000" algn="ctr" rotWithShape="0">
                    <a:srgbClr val="6E747A">
                      <a:alpha val="43000"/>
                    </a:srgbClr>
                  </a:outerShdw>
                </a:effectLst>
              </a:rPr>
              <a:t>TRONG HIẾN PHÁP 2013</a:t>
            </a:r>
            <a:br>
              <a:rPr lang="en-US" sz="2220" dirty="0">
                <a:solidFill>
                  <a:schemeClr val="accent1"/>
                </a:solidFill>
                <a:effectLst>
                  <a:outerShdw blurRad="38100" dist="25400" dir="5400000" algn="ctr" rotWithShape="0">
                    <a:srgbClr val="6E747A">
                      <a:alpha val="43000"/>
                    </a:srgbClr>
                  </a:outerShdw>
                </a:effectLst>
              </a:rPr>
            </a:br>
            <a:endParaRPr lang="en-US" sz="2220"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457200" y="1722120"/>
            <a:ext cx="8229600" cy="4405630"/>
          </a:xfrm>
        </p:spPr>
        <p:txBody>
          <a:bodyPr>
            <a:normAutofit/>
          </a:bodyPr>
          <a:lstStyle/>
          <a:p>
            <a:pPr algn="just"/>
            <a:r>
              <a:rPr lang="en-US" sz="2900" dirty="0"/>
              <a:t>1. Chủ quyền của Nhân dân trong xây dựng và thi hành Hiến pháp 2013</a:t>
            </a:r>
          </a:p>
          <a:p>
            <a:pPr algn="just"/>
            <a:r>
              <a:rPr lang="en-US" sz="2900" dirty="0"/>
              <a:t>2. Chủ thể và nội dung quyền con người, quyền và nghĩa vụ cơ bản của công dân</a:t>
            </a:r>
          </a:p>
          <a:p>
            <a:pPr algn="just"/>
            <a:r>
              <a:rPr lang="en-US" sz="2900" dirty="0"/>
              <a:t>3. Thể chế Hiến pháp và pháp luật bảo đảm quyền con người, quyền công dân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vi-VN" sz="3300" b="1" dirty="0"/>
              <a:t>Cơ chế bảo vệ quyền con người </a:t>
            </a:r>
          </a:p>
        </p:txBody>
      </p:sp>
      <p:sp>
        <p:nvSpPr>
          <p:cNvPr id="3" name="Content Placeholder 2"/>
          <p:cNvSpPr>
            <a:spLocks noGrp="1"/>
          </p:cNvSpPr>
          <p:nvPr>
            <p:ph idx="1"/>
          </p:nvPr>
        </p:nvSpPr>
        <p:spPr>
          <a:xfrm>
            <a:off x="457200" y="1174750"/>
            <a:ext cx="8496935" cy="4953000"/>
          </a:xfrm>
        </p:spPr>
        <p:txBody>
          <a:bodyPr/>
          <a:lstStyle/>
          <a:p>
            <a:r>
              <a:rPr lang="vi-VN" dirty="0">
                <a:solidFill>
                  <a:srgbClr val="FF0000"/>
                </a:solidFill>
              </a:rPr>
              <a:t> </a:t>
            </a:r>
            <a:r>
              <a:rPr lang="vi-VN" sz="2400" dirty="0">
                <a:solidFill>
                  <a:srgbClr val="FF0000"/>
                </a:solidFill>
              </a:rPr>
              <a:t>A - CƠ CHẾ NHÂN QUYỀN LIÊN HỢP QUỐC</a:t>
            </a:r>
          </a:p>
          <a:p>
            <a:r>
              <a:rPr lang="vi-VN" sz="2400" dirty="0">
                <a:solidFill>
                  <a:srgbClr val="FF0000"/>
                </a:solidFill>
              </a:rPr>
              <a:t>1. Cơ chế dựa trên Hiến chương</a:t>
            </a:r>
          </a:p>
          <a:p>
            <a:r>
              <a:rPr lang="vi-VN" sz="2400" dirty="0">
                <a:solidFill>
                  <a:srgbClr val="0070C0"/>
                </a:solidFill>
              </a:rPr>
              <a:t>* Hội đồng Quyền con người của Liên hợp quốc</a:t>
            </a:r>
          </a:p>
          <a:p>
            <a:r>
              <a:rPr lang="vi-VN" sz="2400" dirty="0">
                <a:solidFill>
                  <a:srgbClr val="FF0000"/>
                </a:solidFill>
              </a:rPr>
              <a:t>2. Cơ chế dựa trên công ước</a:t>
            </a:r>
          </a:p>
          <a:p>
            <a:r>
              <a:rPr lang="vi-VN" sz="2400" dirty="0">
                <a:solidFill>
                  <a:srgbClr val="0070C0"/>
                </a:solidFill>
              </a:rPr>
              <a:t>Cơ chế này được dựa trên các ủy ban giám sát việc thực hiện một số công ước quốc tế về quyền con người (treaty-based bodies)[1], được thành lập theo quy định của chính các công ước đó (ngoại trừ Uỷ ban về các quyền kinh tế, xã hội, văn hoá được thành lập theo một nghị quyết của ECOSOC).</a:t>
            </a:r>
            <a:r>
              <a:rPr lang="vi-VN" sz="2400" dirty="0">
                <a:solidFill>
                  <a:srgbClr val="FF0000"/>
                </a:solidFill>
              </a:rPr>
              <a:t> </a:t>
            </a:r>
          </a:p>
          <a:p>
            <a:endParaRPr lang="vi-VN"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vi-VN" b="1" dirty="0">
                <a:sym typeface="+mn-ea"/>
              </a:rPr>
            </a:br>
            <a:r>
              <a:rPr lang="en-US" altLang="vi-VN" b="1" dirty="0">
                <a:sym typeface="+mn-ea"/>
              </a:rPr>
              <a:t>Cơ chế bảo vệ quyền con người </a:t>
            </a:r>
            <a:br>
              <a:rPr lang="en-US" altLang="vi-VN" b="1" dirty="0"/>
            </a:br>
            <a:endParaRPr lang="en-US"/>
          </a:p>
        </p:txBody>
      </p:sp>
      <p:sp>
        <p:nvSpPr>
          <p:cNvPr id="3" name="Content Placeholder 2"/>
          <p:cNvSpPr>
            <a:spLocks noGrp="1"/>
          </p:cNvSpPr>
          <p:nvPr>
            <p:ph idx="1"/>
          </p:nvPr>
        </p:nvSpPr>
        <p:spPr>
          <a:xfrm>
            <a:off x="457200" y="1174750"/>
            <a:ext cx="8636000" cy="4953000"/>
          </a:xfrm>
        </p:spPr>
        <p:txBody>
          <a:bodyPr/>
          <a:lstStyle/>
          <a:p>
            <a:r>
              <a:rPr lang="en-US">
                <a:solidFill>
                  <a:schemeClr val="accent1"/>
                </a:solidFill>
                <a:effectLst>
                  <a:outerShdw blurRad="38100" dist="25400" dir="5400000" algn="ctr" rotWithShape="0">
                    <a:srgbClr val="6E747A">
                      <a:alpha val="43000"/>
                    </a:srgbClr>
                  </a:outerShdw>
                </a:effectLst>
              </a:rPr>
              <a:t>B - CÁC CƠ CHẾ NHÂN QUYỀN KHU VỰC</a:t>
            </a:r>
          </a:p>
          <a:p>
            <a:r>
              <a:rPr lang="en-US">
                <a:solidFill>
                  <a:schemeClr val="accent1"/>
                </a:solidFill>
                <a:effectLst>
                  <a:outerShdw blurRad="38100" dist="25400" dir="5400000" algn="ctr" rotWithShape="0">
                    <a:srgbClr val="6E747A">
                      <a:alpha val="43000"/>
                    </a:srgbClr>
                  </a:outerShdw>
                </a:effectLst>
              </a:rPr>
              <a:t>1. Cơ chế thúc đẩy và bảo vệ quyền con người ở Châu Âu</a:t>
            </a:r>
          </a:p>
          <a:p>
            <a:r>
              <a:rPr lang="en-US">
                <a:solidFill>
                  <a:schemeClr val="accent1"/>
                </a:solidFill>
                <a:effectLst>
                  <a:outerShdw blurRad="38100" dist="25400" dir="5400000" algn="ctr" rotWithShape="0">
                    <a:srgbClr val="6E747A">
                      <a:alpha val="43000"/>
                    </a:srgbClr>
                  </a:outerShdw>
                </a:effectLst>
              </a:rPr>
              <a:t>2. Cơ chế thúc đẩy và bảo vệ quyền con người ở Châu Mỹ</a:t>
            </a:r>
          </a:p>
          <a:p>
            <a:r>
              <a:rPr lang="en-US">
                <a:solidFill>
                  <a:schemeClr val="accent1"/>
                </a:solidFill>
                <a:effectLst>
                  <a:outerShdw blurRad="38100" dist="25400" dir="5400000" algn="ctr" rotWithShape="0">
                    <a:srgbClr val="6E747A">
                      <a:alpha val="43000"/>
                    </a:srgbClr>
                  </a:outerShdw>
                </a:effectLst>
              </a:rPr>
              <a:t>3. Cơ chế thúc đẩy và bảo vệ quyền con người ở Châu Phi</a:t>
            </a:r>
          </a:p>
          <a:p>
            <a:r>
              <a:rPr lang="en-US">
                <a:solidFill>
                  <a:schemeClr val="accent1"/>
                </a:solidFill>
                <a:effectLst>
                  <a:outerShdw blurRad="38100" dist="25400" dir="5400000" algn="ctr" rotWithShape="0">
                    <a:srgbClr val="6E747A">
                      <a:alpha val="43000"/>
                    </a:srgbClr>
                  </a:outerShdw>
                </a:effectLst>
              </a:rPr>
              <a:t>4. Thực trạng và triển vọng của cơ chế thúc đẩy và bảo vệ quyền con người ở Châu 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519795" cy="582930"/>
          </a:xfrm>
        </p:spPr>
        <p:txBody>
          <a:bodyPr/>
          <a:lstStyle/>
          <a:p>
            <a:br>
              <a:rPr lang="en-US">
                <a:sym typeface="+mn-ea"/>
              </a:rPr>
            </a:br>
            <a:r>
              <a:rPr lang="en-US" sz="3200">
                <a:sym typeface="+mn-ea"/>
              </a:rPr>
              <a:t> CƠ CHẾ QUỐC GIA BẢO VỆ NHÂN QUYỀN</a:t>
            </a:r>
            <a:br>
              <a:rPr lang="en-US"/>
            </a:br>
            <a:endParaRPr lang="en-US"/>
          </a:p>
        </p:txBody>
      </p:sp>
      <p:sp>
        <p:nvSpPr>
          <p:cNvPr id="3" name="Content Placeholder 2"/>
          <p:cNvSpPr>
            <a:spLocks noGrp="1"/>
          </p:cNvSpPr>
          <p:nvPr>
            <p:ph idx="1"/>
          </p:nvPr>
        </p:nvSpPr>
        <p:spPr/>
        <p:txBody>
          <a:bodyPr/>
          <a:lstStyle/>
          <a:p>
            <a:r>
              <a:rPr lang="en-US" sz="2600">
                <a:solidFill>
                  <a:schemeClr val="accent1"/>
                </a:solidFill>
                <a:effectLst>
                  <a:outerShdw blurRad="38100" dist="25400" dir="5400000" algn="ctr" rotWithShape="0">
                    <a:srgbClr val="6E747A">
                      <a:alpha val="43000"/>
                    </a:srgbClr>
                  </a:outerShdw>
                </a:effectLst>
              </a:rPr>
              <a:t> 1. Các hình thức của cơ quan quốc gia về bảo vệ và thúc đẩy quyền con người  </a:t>
            </a:r>
          </a:p>
          <a:p>
            <a:r>
              <a:rPr lang="en-US" sz="2600"/>
              <a:t> (1)  Ủy ban quyền con người quốc gia (National Commissions of Human Rights)</a:t>
            </a:r>
          </a:p>
          <a:p>
            <a:r>
              <a:rPr lang="en-US" sz="2600"/>
              <a:t>  (2) Thanh tra Quốc hội (Ombudsman)    </a:t>
            </a:r>
          </a:p>
          <a:p>
            <a:r>
              <a:rPr lang="en-US" sz="2600">
                <a:solidFill>
                  <a:schemeClr val="accent1"/>
                </a:solidFill>
                <a:effectLst>
                  <a:outerShdw blurRad="38100" dist="25400" dir="5400000" algn="ctr" rotWithShape="0">
                    <a:srgbClr val="6E747A">
                      <a:alpha val="43000"/>
                    </a:srgbClr>
                  </a:outerShdw>
                </a:effectLst>
              </a:rPr>
              <a:t>  2. Vai trò của Liên hợp quốc trong việc hình thành các chuẩn mực chung và hỗ trợ hoạt động của các cơ quan quyền con người quốc gia  </a:t>
            </a:r>
            <a:r>
              <a:rPr lang="en-US" sz="2600"/>
              <a:t>  </a:t>
            </a:r>
          </a:p>
          <a:p>
            <a:r>
              <a:rPr lang="en-US" sz="2600">
                <a:solidFill>
                  <a:schemeClr val="accent1"/>
                </a:solidFill>
                <a:effectLst>
                  <a:outerShdw blurRad="38100" dist="25400" dir="5400000" algn="ctr" rotWithShape="0">
                    <a:srgbClr val="6E747A">
                      <a:alpha val="43000"/>
                    </a:srgbClr>
                  </a:outerShdw>
                </a:effectLst>
              </a:rPr>
              <a:t>3. Các Nguyên tắc Paris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a:solidFill>
                  <a:schemeClr val="accent1"/>
                </a:solidFill>
                <a:effectLst>
                  <a:outerShdw blurRad="38100" dist="25400" dir="5400000" algn="ctr" rotWithShape="0">
                    <a:srgbClr val="6E747A">
                      <a:alpha val="43000"/>
                    </a:srgbClr>
                  </a:outerShdw>
                </a:effectLst>
              </a:rPr>
              <a:t>QUYỀN VÀ NGHĨA VỤ CỦA THANH NIÊN</a:t>
            </a:r>
            <a:r>
              <a:rPr lang="en-US"/>
              <a:t> </a:t>
            </a:r>
          </a:p>
        </p:txBody>
      </p:sp>
      <p:sp>
        <p:nvSpPr>
          <p:cNvPr id="3" name="Content Placeholder 2"/>
          <p:cNvSpPr>
            <a:spLocks noGrp="1"/>
          </p:cNvSpPr>
          <p:nvPr>
            <p:ph idx="1"/>
          </p:nvPr>
        </p:nvSpPr>
        <p:spPr>
          <a:xfrm>
            <a:off x="457200" y="943610"/>
            <a:ext cx="8229600" cy="5184140"/>
          </a:xfrm>
        </p:spPr>
        <p:txBody>
          <a:bodyPr/>
          <a:lstStyle/>
          <a:p>
            <a:r>
              <a:rPr lang="en-US"/>
              <a:t>Trong học tập</a:t>
            </a:r>
          </a:p>
          <a:p>
            <a:r>
              <a:rPr lang="en-US"/>
              <a:t>Ttrong lao động</a:t>
            </a:r>
          </a:p>
          <a:p>
            <a:r>
              <a:rPr lang="en-US"/>
              <a:t>Trong bảo vệ Tổ quốc</a:t>
            </a:r>
          </a:p>
          <a:p>
            <a:r>
              <a:rPr lang="en-US"/>
              <a:t>Trong hoạt động khoa học, công nghệ và bảo vệ tài nguyên, môi trường</a:t>
            </a:r>
          </a:p>
          <a:p>
            <a:r>
              <a:rPr lang="en-US"/>
              <a:t>Trong bảo vệ sức khoẻ, hoạt động thể dục, thể thao</a:t>
            </a:r>
          </a:p>
          <a:p>
            <a:r>
              <a:rPr lang="en-US"/>
              <a:t>Trong hôn nhân và gia đình</a:t>
            </a:r>
          </a:p>
          <a:p>
            <a:r>
              <a:rPr lang="en-US"/>
              <a:t>Trong quản lý nhà nước và xã hội</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br>
            <a:r>
              <a:rPr lang="en-US" sz="2400">
                <a:solidFill>
                  <a:schemeClr val="accent1"/>
                </a:solidFill>
                <a:effectLst>
                  <a:outerShdw blurRad="38100" dist="25400" dir="5400000" algn="ctr" rotWithShape="0">
                    <a:srgbClr val="6E747A">
                      <a:alpha val="43000"/>
                    </a:srgbClr>
                  </a:outerShdw>
                </a:effectLst>
              </a:rPr>
              <a:t>NHỮNG ĐIỂM  NỔI BẬT CỦA LUẬT GIÁO DỤC 2019</a:t>
            </a:r>
            <a:br>
              <a:rPr lang="en-US"/>
            </a:br>
            <a:endParaRPr lang="en-US"/>
          </a:p>
        </p:txBody>
      </p:sp>
      <p:sp>
        <p:nvSpPr>
          <p:cNvPr id="3" name="Content Placeholder 2"/>
          <p:cNvSpPr>
            <a:spLocks noGrp="1"/>
          </p:cNvSpPr>
          <p:nvPr>
            <p:ph idx="1"/>
          </p:nvPr>
        </p:nvSpPr>
        <p:spPr/>
        <p:txBody>
          <a:bodyPr/>
          <a:lstStyle/>
          <a:p>
            <a:r>
              <a:rPr lang="en-US" sz="2400"/>
              <a:t>Giáo viên cấp 1, 2, 3 đều phải có bằng đại học trở lên</a:t>
            </a:r>
          </a:p>
          <a:p>
            <a:r>
              <a:rPr lang="en-US" sz="2400"/>
              <a:t>Bỏ phụ cấp thâm niên ra khỏi cơ cấu tiền lương của giáo viên</a:t>
            </a:r>
          </a:p>
          <a:p>
            <a:r>
              <a:rPr lang="en-US" sz="2400"/>
              <a:t>Bổ sung nhiều quy định về chính sách khuyến khích, ưu đãi với giáo viên</a:t>
            </a:r>
          </a:p>
          <a:p>
            <a:r>
              <a:rPr lang="en-US" sz="2400"/>
              <a:t>Quy định trường hợp cử nhân sư phạm phải hoàn trả học phí</a:t>
            </a:r>
          </a:p>
          <a:p>
            <a:r>
              <a:rPr lang="en-US" sz="2400"/>
              <a:t>Cấm giáo viên, giảng viên hút thuốc trong trường học</a:t>
            </a:r>
          </a:p>
          <a:p>
            <a:r>
              <a:rPr lang="en-US" sz="2400"/>
              <a:t>Trượt tốt nghiệp THPT được xác nhận hoàn thành chương trình</a:t>
            </a:r>
          </a:p>
          <a:p>
            <a:r>
              <a:rPr lang="en-US" sz="2400"/>
              <a:t>03 trường hợp văn bằng nước ngoài được công nhận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solidFill>
                <a:effectLst>
                  <a:outerShdw blurRad="38100" dist="25400" dir="5400000" algn="ctr" rotWithShape="0">
                    <a:srgbClr val="6E747A">
                      <a:alpha val="43000"/>
                    </a:srgbClr>
                  </a:outerShdw>
                </a:effectLst>
              </a:rPr>
              <a:t> PHÒNG CHỐNG THAM NHŨNG</a:t>
            </a:r>
          </a:p>
        </p:txBody>
      </p:sp>
      <p:sp>
        <p:nvSpPr>
          <p:cNvPr id="3" name="Content Placeholder 2"/>
          <p:cNvSpPr>
            <a:spLocks noGrp="1"/>
          </p:cNvSpPr>
          <p:nvPr>
            <p:ph idx="1"/>
          </p:nvPr>
        </p:nvSpPr>
        <p:spPr/>
        <p:txBody>
          <a:bodyPr/>
          <a:lstStyle/>
          <a:p>
            <a:pPr algn="just"/>
            <a:r>
              <a:rPr lang="en-US" sz="2400"/>
              <a:t> 1. Những thách thức đối với công tác PCTN, tiêu cực ở nước ta hiện nay</a:t>
            </a:r>
          </a:p>
          <a:p>
            <a:pPr algn="just"/>
            <a:r>
              <a:rPr lang="en-US" sz="2400"/>
              <a:t>Một là, thách thức đến từ sự tinh vi, phức tạp của hành vi tham nhũng, tiêu cực.</a:t>
            </a:r>
          </a:p>
          <a:p>
            <a:pPr algn="just"/>
            <a:r>
              <a:rPr lang="en-US" sz="2400"/>
              <a:t>Hai là, thách thức từ chủ thể thực hiện hành vi tham nhũng</a:t>
            </a:r>
          </a:p>
          <a:p>
            <a:pPr algn="just"/>
            <a:r>
              <a:rPr lang="en-US" sz="2400"/>
              <a:t>Ba là, thách thức từ sự suy thoái, tiêu cực trong một bộ phận cán bộ, đảng viên, nhất là trong cơ quan có chức năng PCTN, tiêu cực.</a:t>
            </a:r>
          </a:p>
          <a:p>
            <a:pPr algn="just"/>
            <a:r>
              <a:rPr lang="en-US" sz="2400"/>
              <a:t>Bốn là, thách thức trong quá trình hội nhập, đổi mới và sự tác động tiêu cực từ nền kinh tế thị trường.</a:t>
            </a: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1046</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Orange Waves</vt:lpstr>
      <vt:lpstr>       SINH HOẠT CÔNG DÂN SINH VIÊN KHOA CÔNG NGHỆ THÔNGTIN</vt:lpstr>
      <vt:lpstr>PowerPoint Presentation</vt:lpstr>
      <vt:lpstr> NHỮNG ĐIỂM MỚI VỀ QUYỀN CON NGƯỜI  TRONG HIẾN PHÁP 2013 </vt:lpstr>
      <vt:lpstr>Cơ chế bảo vệ quyền con người </vt:lpstr>
      <vt:lpstr> Cơ chế bảo vệ quyền con người  </vt:lpstr>
      <vt:lpstr>  CƠ CHẾ QUỐC GIA BẢO VỆ NHÂN QUYỀN </vt:lpstr>
      <vt:lpstr>QUYỀN VÀ NGHĨA VỤ CỦA THANH NIÊN </vt:lpstr>
      <vt:lpstr> NHỮNG ĐIỂM  NỔI BẬT CỦA LUẬT GIÁO DỤC 2019 </vt:lpstr>
      <vt:lpstr> PHÒNG CHỐNG THAM NHŨNG</vt:lpstr>
      <vt:lpstr> PHÒNG CHỐNG THAM NHŨNG </vt:lpstr>
      <vt:lpstr>Giải pháp căn cơ nâng cao hiệu quả PCTN, tiêu cực ở nước ta trong giai đoạn hiện nay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10. Luật quốc về về quyền con người</dc:title>
  <dc:creator>HP</dc:creator>
  <cp:lastModifiedBy>Admin</cp:lastModifiedBy>
  <cp:revision>34</cp:revision>
  <dcterms:created xsi:type="dcterms:W3CDTF">2017-08-16T15:05:00Z</dcterms:created>
  <dcterms:modified xsi:type="dcterms:W3CDTF">2023-11-13T07:38:28Z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233234B44551494C82ECD1B35AAD9871</vt:lpwstr>
  </property>
  <property fmtid="{D5CDD505-2E9C-101B-9397-08002B2CF9AE}" pid="3" name="KSOProductBuildVer">
    <vt:lpwstr>1033-12.2.0.13266</vt:lpwstr>
  </property>
</Properties>
</file>