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4"/>
  </p:notesMasterIdLst>
  <p:handoutMasterIdLst>
    <p:handoutMasterId r:id="rId45"/>
  </p:handoutMasterIdLst>
  <p:sldIdLst>
    <p:sldId id="256" r:id="rId3"/>
    <p:sldId id="264" r:id="rId4"/>
    <p:sldId id="265" r:id="rId5"/>
    <p:sldId id="321" r:id="rId6"/>
    <p:sldId id="322" r:id="rId7"/>
    <p:sldId id="323" r:id="rId8"/>
    <p:sldId id="324" r:id="rId9"/>
    <p:sldId id="325" r:id="rId10"/>
    <p:sldId id="326" r:id="rId11"/>
    <p:sldId id="327" r:id="rId12"/>
    <p:sldId id="329" r:id="rId13"/>
    <p:sldId id="330" r:id="rId14"/>
    <p:sldId id="331" r:id="rId15"/>
    <p:sldId id="332" r:id="rId16"/>
    <p:sldId id="338" r:id="rId17"/>
    <p:sldId id="333" r:id="rId18"/>
    <p:sldId id="339" r:id="rId19"/>
    <p:sldId id="340" r:id="rId20"/>
    <p:sldId id="334" r:id="rId21"/>
    <p:sldId id="349" r:id="rId22"/>
    <p:sldId id="346" r:id="rId23"/>
    <p:sldId id="341" r:id="rId24"/>
    <p:sldId id="351" r:id="rId25"/>
    <p:sldId id="342" r:id="rId26"/>
    <p:sldId id="352" r:id="rId27"/>
    <p:sldId id="343" r:id="rId28"/>
    <p:sldId id="353" r:id="rId29"/>
    <p:sldId id="344" r:id="rId30"/>
    <p:sldId id="345" r:id="rId31"/>
    <p:sldId id="354" r:id="rId32"/>
    <p:sldId id="357" r:id="rId33"/>
    <p:sldId id="358" r:id="rId34"/>
    <p:sldId id="359" r:id="rId35"/>
    <p:sldId id="328" r:id="rId36"/>
    <p:sldId id="361" r:id="rId37"/>
    <p:sldId id="362" r:id="rId38"/>
    <p:sldId id="363" r:id="rId39"/>
    <p:sldId id="364" r:id="rId40"/>
    <p:sldId id="365" r:id="rId41"/>
    <p:sldId id="366" r:id="rId42"/>
    <p:sldId id="292" r:id="rId4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3366FF"/>
    <a:srgbClr val="0099FF"/>
    <a:srgbClr val="FFFFFF"/>
    <a:srgbClr val="000066"/>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4"/>
    <p:restoredTop sz="93979"/>
  </p:normalViewPr>
  <p:slideViewPr>
    <p:cSldViewPr showGuides="1">
      <p:cViewPr varScale="1">
        <p:scale>
          <a:sx n="79" d="100"/>
          <a:sy n="79"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DF1B84B-5B36-45D6-B007-EE035E37FA55}"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4/2/2024</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E4749C3-639A-4EE6-86A5-8A5A14D4124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4/2/2024</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en-US" altLang="en-US" sz="1200" dirty="0"/>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a:solidFill>
              <a:srgbClr val="000000">
                <a:alpha val="100000"/>
              </a:srgbClr>
            </a:solidFill>
            <a:miter lim="800000"/>
          </a:ln>
        </p:spPr>
      </p:sp>
      <p:sp>
        <p:nvSpPr>
          <p:cNvPr id="614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6148"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en-US" sz="1200" dirty="0"/>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a:solidFill>
              <a:srgbClr val="000000">
                <a:alpha val="100000"/>
              </a:srgbClr>
            </a:solidFill>
            <a:miter lim="800000"/>
          </a:ln>
        </p:spPr>
      </p:sp>
      <p:sp>
        <p:nvSpPr>
          <p:cNvPr id="8195"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81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en-US" sz="1200" dirty="0"/>
              <a:t>2</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1400">
                <a:latin typeface="Times New Roman" panose="02020603050405020304" pitchFamily="18" charset="0"/>
                <a:cs typeface="Times New Roman" panose="02020603050405020304" pitchFamily="18" charset="0"/>
              </a:defRPr>
            </a:lvl1pPr>
          </a:lstStyle>
          <a:p>
            <a:pPr lvl="0"/>
            <a:r>
              <a:rPr lang="en-US" alt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sz="1400">
                <a:latin typeface="Times New Roman" panose="02020603050405020304" pitchFamily="18" charset="0"/>
                <a:cs typeface="Times New Roman" panose="02020603050405020304" pitchFamily="18" charset="0"/>
              </a:defRPr>
            </a:lvl1pPr>
          </a:lstStyle>
          <a:p>
            <a:pPr lvl="0"/>
            <a:r>
              <a:rPr lang="en-US" altLang="en-US" noProof="0"/>
              <a:t>Click to edit Master subtitle style</a:t>
            </a:r>
          </a:p>
        </p:txBody>
      </p:sp>
      <p:sp>
        <p:nvSpPr>
          <p:cNvPr id="2" name="Rectangle 4"/>
          <p:cNvSpPr>
            <a:spLocks noGrp="1" noChangeArrowheads="1"/>
          </p:cNvSpPr>
          <p:nvPr>
            <p:ph type="dt" sz="half" idx="2"/>
          </p:nvPr>
        </p:nvSpPr>
        <p:spPr bwMode="auto">
          <a:xfrm>
            <a:off x="609600" y="6245225"/>
            <a:ext cx="1981200" cy="476250"/>
          </a:xfrm>
          <a:prstGeom prst="rect">
            <a:avLst/>
          </a:prstGeom>
        </p:spPr>
        <p:txBody>
          <a:bodyPr vert="horz" wrap="square" lIns="91440" tIns="45720" rIns="91440" bIns="45720" numCol="1" anchor="t" anchorCtr="0" compatLnSpc="1"/>
          <a:lstStyle>
            <a:lvl1pPr>
              <a:defRPr sz="1400">
                <a:latin typeface="Times New Roman" panose="02020603050405020304" pitchFamily="18" charset="0"/>
                <a:cs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sz="1400">
                <a:latin typeface="Times New Roman" panose="02020603050405020304" pitchFamily="18" charset="0"/>
                <a:cs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Rectangle 6"/>
          <p:cNvSpPr>
            <a:spLocks noGrp="1" noChangeArrowheads="1"/>
          </p:cNvSpPr>
          <p:nvPr>
            <p:ph type="sldNum" sz="quarter" idx="4"/>
          </p:nvPr>
        </p:nvSpPr>
        <p:spPr bwMode="auto">
          <a:xfrm>
            <a:off x="6716713" y="6230938"/>
            <a:ext cx="2133600" cy="549275"/>
          </a:xfrm>
          <a:prstGeom prst="rect">
            <a:avLst/>
          </a:prstGeom>
        </p:spPr>
        <p:txBody>
          <a:bodyPr vert="horz" wrap="square" lIns="91440" tIns="45720" rIns="91440" bIns="45720" numCol="1" anchor="t" anchorCtr="0" compatLnSpc="1"/>
          <a:lstStyle/>
          <a:p>
            <a:pPr algn="r" eaLnBrk="1" hangingPunct="1">
              <a:buNone/>
            </a:pPr>
            <a:fld id="{9A0DB2DC-4C9A-4742-B13C-FB6460FD3503}" type="slidenum">
              <a:rPr lang="en-US" altLang="en-US" dirty="0">
                <a:latin typeface="Times New Roman" panose="02020603050405020304" pitchFamily="18" charset="0"/>
                <a:cs typeface="Times New Roman" panose="02020603050405020304" pitchFamily="18" charset="0"/>
              </a:rPr>
              <a:t>‹#›</a:t>
            </a:fld>
            <a:endParaRPr lang="en-US"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1400">
                <a:latin typeface="Times New Roman" panose="02020603050405020304" pitchFamily="18" charset="0"/>
                <a:cs typeface="Times New Roman" panose="02020603050405020304" pitchFamily="18" charset="0"/>
              </a:defRPr>
            </a:lvl1pPr>
          </a:lstStyle>
          <a:p>
            <a:pPr lvl="0"/>
            <a:r>
              <a:rPr lang="en-US" alt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sz="1400">
                <a:latin typeface="Times New Roman" panose="02020603050405020304" pitchFamily="18" charset="0"/>
                <a:cs typeface="Times New Roman" panose="02020603050405020304" pitchFamily="18" charset="0"/>
              </a:defRPr>
            </a:lvl1pPr>
          </a:lstStyle>
          <a:p>
            <a:pPr lvl="0"/>
            <a:r>
              <a:rPr lang="en-US" altLang="en-US" noProof="0"/>
              <a:t>Click to edit Master subtitle style</a:t>
            </a:r>
          </a:p>
        </p:txBody>
      </p:sp>
      <p:sp>
        <p:nvSpPr>
          <p:cNvPr id="2" name="Rectangle 4"/>
          <p:cNvSpPr>
            <a:spLocks noGrp="1" noChangeArrowheads="1"/>
          </p:cNvSpPr>
          <p:nvPr>
            <p:ph type="dt" sz="half" idx="2"/>
          </p:nvPr>
        </p:nvSpPr>
        <p:spPr bwMode="auto">
          <a:xfrm>
            <a:off x="609600" y="6245225"/>
            <a:ext cx="1981200" cy="476250"/>
          </a:xfrm>
          <a:prstGeom prst="rect">
            <a:avLst/>
          </a:prstGeom>
        </p:spPr>
        <p:txBody>
          <a:bodyPr vert="horz" wrap="square" lIns="91440" tIns="45720" rIns="91440" bIns="45720" numCol="1" anchor="t" anchorCtr="0" compatLnSpc="1"/>
          <a:lstStyle>
            <a:lvl1pPr>
              <a:defRPr sz="1400">
                <a:latin typeface="Times New Roman" panose="02020603050405020304" pitchFamily="18" charset="0"/>
                <a:cs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sz="1400">
                <a:latin typeface="Times New Roman" panose="02020603050405020304" pitchFamily="18" charset="0"/>
                <a:cs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Rectangle 6"/>
          <p:cNvSpPr>
            <a:spLocks noGrp="1" noChangeArrowheads="1"/>
          </p:cNvSpPr>
          <p:nvPr>
            <p:ph type="sldNum" sz="quarter" idx="4"/>
          </p:nvPr>
        </p:nvSpPr>
        <p:spPr bwMode="auto">
          <a:xfrm>
            <a:off x="6716713" y="6230938"/>
            <a:ext cx="2133600" cy="549275"/>
          </a:xfrm>
          <a:prstGeom prst="rect">
            <a:avLst/>
          </a:prstGeom>
        </p:spPr>
        <p:txBody>
          <a:bodyPr vert="horz" wrap="square" lIns="91440" tIns="45720" rIns="91440" bIns="45720" numCol="1" anchor="t" anchorCtr="0" compatLnSpc="1"/>
          <a:lstStyle/>
          <a:p>
            <a:pPr algn="r" eaLnBrk="1" hangingPunct="1">
              <a:buNone/>
            </a:pPr>
            <a:fld id="{9A0DB2DC-4C9A-4742-B13C-FB6460FD3503}" type="slidenum">
              <a:rPr lang="en-US" altLang="en-US" dirty="0">
                <a:latin typeface="Times New Roman" panose="02020603050405020304" pitchFamily="18" charset="0"/>
                <a:cs typeface="Times New Roman" panose="02020603050405020304" pitchFamily="18" charset="0"/>
              </a:rPr>
              <a:t>‹#›</a:t>
            </a:fld>
            <a:endParaRPr lang="en-US"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752600" y="255588"/>
            <a:ext cx="7086600" cy="944562"/>
          </a:xfrm>
          <a:prstGeom prst="rect">
            <a:avLst/>
          </a:prstGeom>
          <a:noFill/>
          <a:ln w="9525">
            <a:noFill/>
          </a:ln>
        </p:spPr>
        <p:txBody>
          <a:bodyPr anchor="ctr" anchorCtr="0"/>
          <a:lstStyle/>
          <a:p>
            <a:pPr lvl="0"/>
            <a:r>
              <a:rPr lang="en-US" altLang="en-US" dirty="0"/>
              <a:t>Click to edit Master title style</a:t>
            </a:r>
          </a:p>
        </p:txBody>
      </p:sp>
      <p:sp>
        <p:nvSpPr>
          <p:cNvPr id="1027" name="Rectangle 3"/>
          <p:cNvSpPr>
            <a:spLocks noGrp="1"/>
          </p:cNvSpPr>
          <p:nvPr>
            <p:ph type="body" idx="1"/>
          </p:nvPr>
        </p:nvSpPr>
        <p:spPr>
          <a:xfrm>
            <a:off x="609600" y="1633538"/>
            <a:ext cx="8229600" cy="4691062"/>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752600" y="255588"/>
            <a:ext cx="7086600" cy="944562"/>
          </a:xfrm>
          <a:prstGeom prst="rect">
            <a:avLst/>
          </a:prstGeom>
          <a:noFill/>
          <a:ln w="9525">
            <a:noFill/>
          </a:ln>
        </p:spPr>
        <p:txBody>
          <a:bodyPr anchor="ctr" anchorCtr="0"/>
          <a:lstStyle/>
          <a:p>
            <a:pPr lvl="0"/>
            <a:r>
              <a:rPr lang="en-US" altLang="en-US" dirty="0"/>
              <a:t>Click to edit Master title style</a:t>
            </a:r>
          </a:p>
        </p:txBody>
      </p:sp>
      <p:sp>
        <p:nvSpPr>
          <p:cNvPr id="1027" name="Rectangle 3"/>
          <p:cNvSpPr>
            <a:spLocks noGrp="1"/>
          </p:cNvSpPr>
          <p:nvPr>
            <p:ph type="body" idx="1"/>
          </p:nvPr>
        </p:nvSpPr>
        <p:spPr>
          <a:xfrm>
            <a:off x="609600" y="1633538"/>
            <a:ext cx="8229600" cy="4691062"/>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yinyangit.wordpress.com/2011/01/23/c-h%C6%B0%E1%BB%9Bng-d%E1%BA%ABn-vi%E1%BA%BFt-game-do-min-minesweeper/"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58775" y="0"/>
            <a:ext cx="9144000" cy="749300"/>
          </a:xfrm>
          <a:ln/>
        </p:spPr>
        <p:txBody>
          <a:bodyPr vert="horz" wrap="square" lIns="91440" tIns="45720" rIns="91440" bIns="45720" anchor="ctr" anchorCtr="0"/>
          <a:lstStyle/>
          <a:p>
            <a:pPr algn="ctr"/>
            <a:r>
              <a:rPr lang="en-US" altLang="en-US" sz="2000" dirty="0">
                <a:solidFill>
                  <a:srgbClr val="000099"/>
                </a:solidFill>
                <a:latin typeface="Times New Roman" panose="02020603050405020304" pitchFamily="18" charset="0"/>
                <a:cs typeface="Times New Roman" panose="02020603050405020304" pitchFamily="18" charset="0"/>
              </a:rPr>
              <a:t>TRƯỜNG ĐẠI HỌC CẦN THƠ</a:t>
            </a:r>
            <a:br>
              <a:rPr lang="en-US" altLang="en-US" sz="2000" dirty="0">
                <a:solidFill>
                  <a:srgbClr val="000099"/>
                </a:solidFill>
                <a:latin typeface="Times New Roman" panose="02020603050405020304" pitchFamily="18" charset="0"/>
                <a:cs typeface="Times New Roman" panose="02020603050405020304" pitchFamily="18" charset="0"/>
              </a:rPr>
            </a:br>
            <a:r>
              <a:rPr lang="vi-VN" altLang="en-US" sz="1600" dirty="0">
                <a:solidFill>
                  <a:srgbClr val="000099"/>
                </a:solidFill>
                <a:latin typeface="Times New Roman" panose="02020603050405020304" pitchFamily="18" charset="0"/>
                <a:cs typeface="Times New Roman" panose="02020603050405020304" pitchFamily="18" charset="0"/>
              </a:rPr>
              <a:t>TRƯỜNG BÁCH KHOA</a:t>
            </a:r>
            <a:endParaRPr lang="en-US" altLang="en-US" sz="2000" dirty="0">
              <a:solidFill>
                <a:schemeClr val="accent2"/>
              </a:solidFill>
              <a:latin typeface="Times New Roman" panose="02020603050405020304" pitchFamily="18" charset="0"/>
              <a:ea typeface="Times New Roman" panose="02020603050405020304" pitchFamily="18" charset="0"/>
            </a:endParaRPr>
          </a:p>
        </p:txBody>
      </p:sp>
      <p:sp>
        <p:nvSpPr>
          <p:cNvPr id="5123" name="Content Placeholder 2"/>
          <p:cNvSpPr>
            <a:spLocks noGrp="1"/>
          </p:cNvSpPr>
          <p:nvPr>
            <p:ph idx="1"/>
          </p:nvPr>
        </p:nvSpPr>
        <p:spPr>
          <a:xfrm>
            <a:off x="190500" y="2590800"/>
            <a:ext cx="8915400" cy="685800"/>
          </a:xfrm>
          <a:ln>
            <a:solidFill>
              <a:srgbClr val="E9F6FA">
                <a:alpha val="100000"/>
              </a:srgbClr>
            </a:solidFill>
            <a:miter lim="800000"/>
          </a:ln>
        </p:spPr>
        <p:txBody>
          <a:bodyPr vert="horz" wrap="square" lIns="91440" tIns="45720" rIns="91440" bIns="45720" anchor="t" anchorCtr="0"/>
          <a:lstStyle/>
          <a:p>
            <a:pPr marL="0" indent="0" algn="ctr">
              <a:buNone/>
            </a:pPr>
            <a:r>
              <a:rPr lang="vi-VN" altLang="en-US" sz="3200" b="1" dirty="0">
                <a:solidFill>
                  <a:srgbClr val="FF0000"/>
                </a:solidFill>
                <a:latin typeface="Times New Roman" panose="02020603050405020304" pitchFamily="18" charset="0"/>
                <a:ea typeface="Times New Roman" panose="02020603050405020304" pitchFamily="18" charset="0"/>
              </a:rPr>
              <a:t>THIẾT KẾ GAME DÒ MÌN</a:t>
            </a:r>
            <a:r>
              <a:rPr lang="en-US" altLang="en-US" sz="3200" b="1" dirty="0">
                <a:solidFill>
                  <a:srgbClr val="FF0000"/>
                </a:solidFill>
                <a:latin typeface="Times New Roman" panose="02020603050405020304" pitchFamily="18" charset="0"/>
                <a:ea typeface="Times New Roman" panose="02020603050405020304" pitchFamily="18" charset="0"/>
              </a:rPr>
              <a:t> ĐƠN GIẢN</a:t>
            </a:r>
            <a:endParaRPr lang="vi-VN" altLang="en-US" sz="3200" b="1" dirty="0">
              <a:solidFill>
                <a:srgbClr val="FF0000"/>
              </a:solidFill>
              <a:latin typeface="Times New Roman" panose="02020603050405020304" pitchFamily="18" charset="0"/>
              <a:ea typeface="Times New Roman" panose="02020603050405020304" pitchFamily="18" charset="0"/>
            </a:endParaRPr>
          </a:p>
        </p:txBody>
      </p:sp>
      <p:sp>
        <p:nvSpPr>
          <p:cNvPr id="5124" name="TextBox 3"/>
          <p:cNvSpPr txBox="1"/>
          <p:nvPr/>
        </p:nvSpPr>
        <p:spPr>
          <a:xfrm>
            <a:off x="193675" y="3505200"/>
            <a:ext cx="5181600" cy="3046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400" i="1" dirty="0">
                <a:solidFill>
                  <a:schemeClr val="tx1"/>
                </a:solidFill>
                <a:latin typeface="Times New Roman" panose="02020603050405020304" pitchFamily="18" charset="0"/>
                <a:cs typeface="Times New Roman" panose="02020603050405020304" pitchFamily="18" charset="0"/>
              </a:rPr>
              <a:t>Nhóm 05			MSSV</a:t>
            </a:r>
          </a:p>
          <a:p>
            <a:pPr marL="0" lvl="0" indent="0">
              <a:spcBef>
                <a:spcPct val="0"/>
              </a:spcBef>
              <a:buNone/>
            </a:pPr>
            <a:r>
              <a:rPr lang="vi-VN" altLang="en-US" sz="2400" dirty="0">
                <a:solidFill>
                  <a:schemeClr val="tx1"/>
                </a:solidFill>
                <a:latin typeface="Times New Roman" panose="02020603050405020304" pitchFamily="18" charset="0"/>
                <a:cs typeface="Times New Roman" panose="02020603050405020304" pitchFamily="18" charset="0"/>
              </a:rPr>
              <a:t>Lâm Anh Duy			B2204152</a:t>
            </a:r>
          </a:p>
          <a:p>
            <a:pPr marL="0" lvl="0" indent="0">
              <a:spcBef>
                <a:spcPct val="0"/>
              </a:spcBef>
              <a:buNone/>
            </a:pPr>
            <a:r>
              <a:rPr lang="vi-VN" altLang="en-US" sz="2400" dirty="0">
                <a:solidFill>
                  <a:schemeClr val="tx1"/>
                </a:solidFill>
                <a:latin typeface="Times New Roman" panose="02020603050405020304" pitchFamily="18" charset="0"/>
                <a:cs typeface="Times New Roman" panose="02020603050405020304" pitchFamily="18" charset="0"/>
              </a:rPr>
              <a:t>Nguyễn Quốc Huy 		B2204168</a:t>
            </a:r>
          </a:p>
          <a:p>
            <a:pPr marL="0" lvl="0" indent="0">
              <a:spcBef>
                <a:spcPct val="0"/>
              </a:spcBef>
              <a:buNone/>
            </a:pPr>
            <a:r>
              <a:rPr lang="vi-VN" altLang="en-US" sz="2400" dirty="0">
                <a:solidFill>
                  <a:schemeClr val="tx1"/>
                </a:solidFill>
                <a:latin typeface="Times New Roman" panose="02020603050405020304" pitchFamily="18" charset="0"/>
                <a:cs typeface="Times New Roman" panose="02020603050405020304" pitchFamily="18" charset="0"/>
              </a:rPr>
              <a:t>Nguyễn Văn Hoàng		B2204167</a:t>
            </a:r>
          </a:p>
          <a:p>
            <a:pPr marL="0" lvl="0" indent="0">
              <a:spcBef>
                <a:spcPct val="0"/>
              </a:spcBef>
              <a:buNone/>
            </a:pPr>
            <a:r>
              <a:rPr lang="vi-VN" altLang="en-US" sz="2400" dirty="0">
                <a:solidFill>
                  <a:schemeClr val="tx1"/>
                </a:solidFill>
                <a:latin typeface="Times New Roman" panose="02020603050405020304" pitchFamily="18" charset="0"/>
                <a:ea typeface="Times New Roman" panose="02020603050405020304" pitchFamily="18" charset="0"/>
              </a:rPr>
              <a:t>Trần Hữu Nghĩa 		B2204188</a:t>
            </a:r>
          </a:p>
          <a:p>
            <a:pPr marL="0" lvl="0" indent="0">
              <a:spcBef>
                <a:spcPct val="0"/>
              </a:spcBef>
              <a:buNone/>
            </a:pPr>
            <a:r>
              <a:rPr lang="vi-VN" altLang="en-US" sz="2400" dirty="0">
                <a:solidFill>
                  <a:schemeClr val="tx1"/>
                </a:solidFill>
                <a:latin typeface="Times New Roman" panose="02020603050405020304" pitchFamily="18" charset="0"/>
                <a:ea typeface="Times New Roman" panose="02020603050405020304" pitchFamily="18" charset="0"/>
              </a:rPr>
              <a:t>Nguyễn Thị Hữu Duyên	B2204156</a:t>
            </a:r>
          </a:p>
          <a:p>
            <a:pPr marL="0" lvl="0" indent="0">
              <a:spcBef>
                <a:spcPct val="0"/>
              </a:spcBef>
              <a:buNone/>
            </a:pPr>
            <a:r>
              <a:rPr lang="vi-VN" altLang="en-US" sz="2400" dirty="0">
                <a:solidFill>
                  <a:schemeClr val="tx1"/>
                </a:solidFill>
                <a:latin typeface="Times New Roman" panose="02020603050405020304" pitchFamily="18" charset="0"/>
                <a:ea typeface="Times New Roman" panose="02020603050405020304" pitchFamily="18" charset="0"/>
              </a:rPr>
              <a:t>Nguyễn Văn Khang		B2204173</a:t>
            </a:r>
          </a:p>
          <a:p>
            <a:pPr marL="0" lvl="0" indent="0">
              <a:spcBef>
                <a:spcPct val="0"/>
              </a:spcBef>
              <a:buNone/>
            </a:pPr>
            <a:r>
              <a:rPr lang="vi-VN" altLang="en-US" sz="2400" dirty="0">
                <a:solidFill>
                  <a:schemeClr val="tx1"/>
                </a:solidFill>
                <a:latin typeface="Times New Roman" panose="02020603050405020304" pitchFamily="18" charset="0"/>
                <a:ea typeface="Times New Roman" panose="02020603050405020304" pitchFamily="18" charset="0"/>
              </a:rPr>
              <a:t>Nguyễn Quốc Nguyên	B2204190</a:t>
            </a:r>
          </a:p>
        </p:txBody>
      </p:sp>
      <p:sp>
        <p:nvSpPr>
          <p:cNvPr id="5125" name="TextBox 3"/>
          <p:cNvSpPr txBox="1"/>
          <p:nvPr/>
        </p:nvSpPr>
        <p:spPr>
          <a:xfrm>
            <a:off x="5375275" y="3581400"/>
            <a:ext cx="3834130"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457200">
              <a:spcBef>
                <a:spcPct val="0"/>
              </a:spcBef>
              <a:buNone/>
            </a:pPr>
            <a:r>
              <a:rPr lang="en-US" altLang="en-US" sz="2400" i="1" dirty="0">
                <a:solidFill>
                  <a:schemeClr val="tx1"/>
                </a:solidFill>
                <a:latin typeface="Times New Roman" panose="02020603050405020304" pitchFamily="18" charset="0"/>
                <a:cs typeface="Times New Roman" panose="02020603050405020304" pitchFamily="18" charset="0"/>
              </a:rPr>
              <a:t>CBHD:</a:t>
            </a:r>
            <a:r>
              <a:rPr lang="vi-VN" altLang="en-US" sz="2400" i="1" dirty="0">
                <a:solidFill>
                  <a:schemeClr val="tx1"/>
                </a:solidFill>
                <a:latin typeface="Times New Roman" panose="02020603050405020304" pitchFamily="18" charset="0"/>
                <a:cs typeface="Times New Roman" panose="02020603050405020304" pitchFamily="18" charset="0"/>
              </a:rPr>
              <a:t> </a:t>
            </a:r>
          </a:p>
          <a:p>
            <a:pPr marL="0" lvl="0" indent="457200">
              <a:spcBef>
                <a:spcPct val="0"/>
              </a:spcBef>
              <a:buNone/>
            </a:pPr>
            <a:r>
              <a:rPr lang="vi-VN" altLang="en-US" sz="2400" dirty="0">
                <a:solidFill>
                  <a:schemeClr val="tx1"/>
                </a:solidFill>
                <a:latin typeface="Times New Roman" panose="02020603050405020304" pitchFamily="18" charset="0"/>
                <a:cs typeface="Times New Roman" panose="02020603050405020304" pitchFamily="18" charset="0"/>
              </a:rPr>
              <a:t>Phạm Duy Nghiệp</a:t>
            </a:r>
          </a:p>
        </p:txBody>
      </p:sp>
      <p:cxnSp>
        <p:nvCxnSpPr>
          <p:cNvPr id="5" name="Straight Connector 4"/>
          <p:cNvCxnSpPr/>
          <p:nvPr/>
        </p:nvCxnSpPr>
        <p:spPr>
          <a:xfrm flipV="1">
            <a:off x="1790700" y="749300"/>
            <a:ext cx="7353300" cy="0"/>
          </a:xfrm>
          <a:prstGeom prst="line">
            <a:avLst/>
          </a:prstGeom>
          <a:ln w="28575">
            <a:solidFill>
              <a:srgbClr val="000099"/>
            </a:solidFill>
          </a:ln>
        </p:spPr>
        <p:style>
          <a:lnRef idx="3">
            <a:schemeClr val="accent2"/>
          </a:lnRef>
          <a:fillRef idx="0">
            <a:schemeClr val="accent2"/>
          </a:fillRef>
          <a:effectRef idx="2">
            <a:schemeClr val="accent2"/>
          </a:effectRef>
          <a:fontRef idx="minor">
            <a:schemeClr val="tx1"/>
          </a:fontRef>
        </p:style>
      </p:cxnSp>
      <p:sp>
        <p:nvSpPr>
          <p:cNvPr id="5127" name="Rectangle 1"/>
          <p:cNvSpPr/>
          <p:nvPr/>
        </p:nvSpPr>
        <p:spPr>
          <a:xfrm>
            <a:off x="417513" y="798513"/>
            <a:ext cx="8535987" cy="13220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lgn="ctr">
              <a:spcBef>
                <a:spcPct val="0"/>
              </a:spcBef>
              <a:buNone/>
            </a:pPr>
            <a:r>
              <a:rPr lang="en-US" altLang="en-US" sz="2000" b="1" dirty="0">
                <a:solidFill>
                  <a:schemeClr val="tx1"/>
                </a:solidFill>
                <a:latin typeface="Times New Roman" panose="02020603050405020304" pitchFamily="18" charset="0"/>
                <a:cs typeface="Times New Roman" panose="02020603050405020304" pitchFamily="18" charset="0"/>
              </a:rPr>
              <a:t>BÁO CÁO ĐỒ ÁN </a:t>
            </a:r>
          </a:p>
          <a:p>
            <a:pPr marL="0" lvl="0" indent="0" algn="ctr">
              <a:spcBef>
                <a:spcPct val="0"/>
              </a:spcBef>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pPr marL="0" lvl="0" indent="0" algn="ctr">
              <a:spcBef>
                <a:spcPct val="0"/>
              </a:spcBef>
              <a:buNone/>
            </a:pPr>
            <a:r>
              <a:rPr lang="en-US" altLang="en-US" sz="1800" b="1" dirty="0">
                <a:solidFill>
                  <a:schemeClr val="tx1"/>
                </a:solidFill>
                <a:latin typeface="Times New Roman" panose="02020603050405020304" pitchFamily="18" charset="0"/>
                <a:cs typeface="Times New Roman" panose="02020603050405020304" pitchFamily="18" charset="0"/>
              </a:rPr>
              <a:t>HỌC PHẦN: </a:t>
            </a:r>
            <a:r>
              <a:rPr lang="vi-VN" altLang="en-US" sz="1800" b="1" dirty="0">
                <a:solidFill>
                  <a:schemeClr val="tx1"/>
                </a:solidFill>
                <a:latin typeface="Times New Roman" panose="02020603050405020304" pitchFamily="18" charset="0"/>
                <a:cs typeface="Times New Roman" panose="02020603050405020304" pitchFamily="18" charset="0"/>
              </a:rPr>
              <a:t>LẬP TRÌNH CĂN BẢN ĐIỆN TỬ</a:t>
            </a:r>
          </a:p>
          <a:p>
            <a:pPr marL="0" lvl="0" indent="0" algn="ctr">
              <a:spcBef>
                <a:spcPct val="0"/>
              </a:spcBef>
              <a:buNone/>
            </a:pPr>
            <a:r>
              <a:rPr lang="en-US" altLang="en-US" sz="1800" b="1" dirty="0">
                <a:solidFill>
                  <a:schemeClr val="tx1"/>
                </a:solidFill>
                <a:latin typeface="Times New Roman" panose="02020603050405020304" pitchFamily="18" charset="0"/>
                <a:cs typeface="Times New Roman" panose="02020603050405020304" pitchFamily="18" charset="0"/>
              </a:rPr>
              <a:t>(</a:t>
            </a:r>
            <a:r>
              <a:rPr lang="vi-VN" altLang="en-US" sz="1800" b="1" dirty="0">
                <a:solidFill>
                  <a:schemeClr val="tx1"/>
                </a:solidFill>
                <a:latin typeface="Times New Roman" panose="02020603050405020304" pitchFamily="18" charset="0"/>
                <a:cs typeface="Times New Roman" panose="02020603050405020304" pitchFamily="18" charset="0"/>
              </a:rPr>
              <a:t>CT131E</a:t>
            </a:r>
            <a:r>
              <a:rPr lang="en-US" altLang="en-US" sz="1800" b="1" dirty="0">
                <a:solidFill>
                  <a:schemeClr val="tx1"/>
                </a:solidFill>
                <a:latin typeface="Times New Roman" panose="02020603050405020304" pitchFamily="18" charset="0"/>
                <a:cs typeface="Times New Roman" panose="02020603050405020304" pitchFamily="18" charset="0"/>
              </a:rPr>
              <a:t>)</a:t>
            </a:r>
            <a:endParaRPr lang="en-US" altLang="en-US" sz="18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main()</a:t>
            </a:r>
          </a:p>
        </p:txBody>
      </p:sp>
      <p:pic>
        <p:nvPicPr>
          <p:cNvPr id="29" name="Picture 16" descr="IMG_256"/>
          <p:cNvPicPr>
            <a:picLocks noChangeAspect="1"/>
          </p:cNvPicPr>
          <p:nvPr/>
        </p:nvPicPr>
        <p:blipFill>
          <a:blip r:embed="rId2"/>
          <a:stretch>
            <a:fillRect/>
          </a:stretch>
        </p:blipFill>
        <p:spPr>
          <a:xfrm>
            <a:off x="2209483" y="1894840"/>
            <a:ext cx="1362075" cy="4591050"/>
          </a:xfrm>
          <a:prstGeom prst="rect">
            <a:avLst/>
          </a:prstGeom>
          <a:noFill/>
          <a:ln w="9525">
            <a:noFill/>
          </a:ln>
        </p:spPr>
      </p:pic>
      <p:pic>
        <p:nvPicPr>
          <p:cNvPr id="30" name="Picture 17" descr="IMG_256"/>
          <p:cNvPicPr>
            <a:picLocks noChangeAspect="1"/>
          </p:cNvPicPr>
          <p:nvPr/>
        </p:nvPicPr>
        <p:blipFill>
          <a:blip r:embed="rId3"/>
          <a:stretch>
            <a:fillRect/>
          </a:stretch>
        </p:blipFill>
        <p:spPr>
          <a:xfrm>
            <a:off x="3657600" y="1828800"/>
            <a:ext cx="2762250" cy="46863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tạo mìn</a:t>
            </a:r>
          </a:p>
        </p:txBody>
      </p:sp>
      <p:pic>
        <p:nvPicPr>
          <p:cNvPr id="2" name="Picture 1"/>
          <p:cNvPicPr>
            <a:picLocks noChangeAspect="1"/>
          </p:cNvPicPr>
          <p:nvPr/>
        </p:nvPicPr>
        <p:blipFill>
          <a:blip r:embed="rId2"/>
          <a:stretch>
            <a:fillRect/>
          </a:stretch>
        </p:blipFill>
        <p:spPr>
          <a:xfrm>
            <a:off x="1752600" y="1828800"/>
            <a:ext cx="3610610" cy="4617085"/>
          </a:xfrm>
          <a:prstGeom prst="rect">
            <a:avLst/>
          </a:prstGeom>
        </p:spPr>
      </p:pic>
      <p:pic>
        <p:nvPicPr>
          <p:cNvPr id="3" name="Picture 2"/>
          <p:cNvPicPr>
            <a:picLocks noChangeAspect="1"/>
          </p:cNvPicPr>
          <p:nvPr/>
        </p:nvPicPr>
        <p:blipFill>
          <a:blip r:embed="rId3"/>
          <a:stretch>
            <a:fillRect/>
          </a:stretch>
        </p:blipFill>
        <p:spPr>
          <a:xfrm>
            <a:off x="5562600" y="1828800"/>
            <a:ext cx="2310130" cy="4514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634490" cy="149860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đếm số lần chơi</a:t>
            </a:r>
          </a:p>
        </p:txBody>
      </p:sp>
      <p:pic>
        <p:nvPicPr>
          <p:cNvPr id="2" name="Picture 1"/>
          <p:cNvPicPr>
            <a:picLocks noChangeAspect="1"/>
          </p:cNvPicPr>
          <p:nvPr/>
        </p:nvPicPr>
        <p:blipFill>
          <a:blip r:embed="rId2"/>
          <a:stretch>
            <a:fillRect/>
          </a:stretch>
        </p:blipFill>
        <p:spPr>
          <a:xfrm>
            <a:off x="2209800" y="1752600"/>
            <a:ext cx="3110865" cy="5006340"/>
          </a:xfrm>
          <a:prstGeom prst="rect">
            <a:avLst/>
          </a:prstGeom>
        </p:spPr>
      </p:pic>
      <p:pic>
        <p:nvPicPr>
          <p:cNvPr id="4" name="Picture 3"/>
          <p:cNvPicPr>
            <a:picLocks noChangeAspect="1"/>
          </p:cNvPicPr>
          <p:nvPr/>
        </p:nvPicPr>
        <p:blipFill>
          <a:blip r:embed="rId3"/>
          <a:stretch>
            <a:fillRect/>
          </a:stretch>
        </p:blipFill>
        <p:spPr>
          <a:xfrm>
            <a:off x="5667375" y="1894840"/>
            <a:ext cx="1546225" cy="42252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743710" cy="141224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số ô còn lại</a:t>
            </a:r>
          </a:p>
        </p:txBody>
      </p:sp>
      <p:pic>
        <p:nvPicPr>
          <p:cNvPr id="3" name="Picture 2"/>
          <p:cNvPicPr>
            <a:picLocks noChangeAspect="1"/>
          </p:cNvPicPr>
          <p:nvPr/>
        </p:nvPicPr>
        <p:blipFill>
          <a:blip r:embed="rId2"/>
          <a:stretch>
            <a:fillRect/>
          </a:stretch>
        </p:blipFill>
        <p:spPr>
          <a:xfrm>
            <a:off x="990600" y="1828800"/>
            <a:ext cx="4342765" cy="4570730"/>
          </a:xfrm>
          <a:prstGeom prst="rect">
            <a:avLst/>
          </a:prstGeom>
        </p:spPr>
      </p:pic>
      <p:pic>
        <p:nvPicPr>
          <p:cNvPr id="4" name="Picture 3"/>
          <p:cNvPicPr>
            <a:picLocks noChangeAspect="1"/>
          </p:cNvPicPr>
          <p:nvPr/>
        </p:nvPicPr>
        <p:blipFill>
          <a:blip r:embed="rId3"/>
          <a:stretch>
            <a:fillRect/>
          </a:stretch>
        </p:blipFill>
        <p:spPr>
          <a:xfrm>
            <a:off x="4572000" y="1894840"/>
            <a:ext cx="4295140" cy="4392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in ra màn chơi</a:t>
            </a:r>
          </a:p>
        </p:txBody>
      </p:sp>
      <p:pic>
        <p:nvPicPr>
          <p:cNvPr id="3" name="Picture 2"/>
          <p:cNvPicPr>
            <a:picLocks noChangeAspect="1"/>
          </p:cNvPicPr>
          <p:nvPr/>
        </p:nvPicPr>
        <p:blipFill>
          <a:blip r:embed="rId2"/>
          <a:stretch>
            <a:fillRect/>
          </a:stretch>
        </p:blipFill>
        <p:spPr>
          <a:xfrm>
            <a:off x="1992630" y="1752600"/>
            <a:ext cx="4553585" cy="49993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in ra màn chơi (tiếp theo)</a:t>
            </a:r>
          </a:p>
        </p:txBody>
      </p:sp>
      <p:pic>
        <p:nvPicPr>
          <p:cNvPr id="2" name="Picture 1"/>
          <p:cNvPicPr>
            <a:picLocks noChangeAspect="1"/>
          </p:cNvPicPr>
          <p:nvPr/>
        </p:nvPicPr>
        <p:blipFill>
          <a:blip r:embed="rId2"/>
          <a:stretch>
            <a:fillRect/>
          </a:stretch>
        </p:blipFill>
        <p:spPr>
          <a:xfrm>
            <a:off x="76200" y="2512695"/>
            <a:ext cx="8681720" cy="3818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đếm mìn</a:t>
            </a:r>
          </a:p>
        </p:txBody>
      </p:sp>
      <p:pic>
        <p:nvPicPr>
          <p:cNvPr id="3" name="Picture 2"/>
          <p:cNvPicPr>
            <a:picLocks noChangeAspect="1"/>
          </p:cNvPicPr>
          <p:nvPr/>
        </p:nvPicPr>
        <p:blipFill>
          <a:blip r:embed="rId2"/>
          <a:stretch>
            <a:fillRect/>
          </a:stretch>
        </p:blipFill>
        <p:spPr>
          <a:xfrm>
            <a:off x="2057400" y="1752600"/>
            <a:ext cx="4318635" cy="5121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2167255" cy="2078355"/>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đếm mìn (tiếp theo)</a:t>
            </a:r>
          </a:p>
        </p:txBody>
      </p:sp>
      <p:pic>
        <p:nvPicPr>
          <p:cNvPr id="2" name="Picture 1"/>
          <p:cNvPicPr>
            <a:picLocks noChangeAspect="1"/>
          </p:cNvPicPr>
          <p:nvPr/>
        </p:nvPicPr>
        <p:blipFill>
          <a:blip r:embed="rId2"/>
          <a:stretch>
            <a:fillRect/>
          </a:stretch>
        </p:blipFill>
        <p:spPr>
          <a:xfrm>
            <a:off x="2773045" y="1752600"/>
            <a:ext cx="4614545" cy="51930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934210" cy="280924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đếm mìn (tiếp theo)</a:t>
            </a:r>
          </a:p>
        </p:txBody>
      </p:sp>
      <p:pic>
        <p:nvPicPr>
          <p:cNvPr id="2" name="Picture 1"/>
          <p:cNvPicPr>
            <a:picLocks noChangeAspect="1"/>
          </p:cNvPicPr>
          <p:nvPr/>
        </p:nvPicPr>
        <p:blipFill>
          <a:blip r:embed="rId2"/>
          <a:stretch>
            <a:fillRect/>
          </a:stretch>
        </p:blipFill>
        <p:spPr>
          <a:xfrm>
            <a:off x="2133600" y="1752600"/>
            <a:ext cx="4033520" cy="51161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mở ô</a:t>
            </a:r>
          </a:p>
        </p:txBody>
      </p:sp>
      <p:pic>
        <p:nvPicPr>
          <p:cNvPr id="2" name="Picture 1"/>
          <p:cNvPicPr>
            <a:picLocks noChangeAspect="1"/>
          </p:cNvPicPr>
          <p:nvPr/>
        </p:nvPicPr>
        <p:blipFill>
          <a:blip r:embed="rId2"/>
          <a:stretch>
            <a:fillRect/>
          </a:stretch>
        </p:blipFill>
        <p:spPr>
          <a:xfrm>
            <a:off x="2362200" y="1810385"/>
            <a:ext cx="4533900" cy="5047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NỘI DUNG BÁO CÁO</a:t>
            </a:r>
            <a:endParaRPr lang="en-US" altLang="en-US" dirty="0"/>
          </a:p>
        </p:txBody>
      </p:sp>
      <p:sp>
        <p:nvSpPr>
          <p:cNvPr id="7171" name="Content Placeholder 2"/>
          <p:cNvSpPr>
            <a:spLocks noGrp="1"/>
          </p:cNvSpPr>
          <p:nvPr>
            <p:ph idx="1"/>
          </p:nvPr>
        </p:nvSpPr>
        <p:spPr>
          <a:xfrm>
            <a:off x="1066800" y="1981200"/>
            <a:ext cx="7543800" cy="3124200"/>
          </a:xfrm>
          <a:ln/>
        </p:spPr>
        <p:txBody>
          <a:bodyPr vert="horz" wrap="square" lIns="91440" tIns="45720" rIns="91440" bIns="45720" anchor="t" anchorCtr="0"/>
          <a:lstStyle/>
          <a:p>
            <a:pPr marL="514350" indent="-514350">
              <a:buFontTx/>
              <a:buAutoNum type="romanUcPeriod"/>
            </a:pPr>
            <a:r>
              <a:rPr lang="vi-VN" altLang="en-US" sz="2400" b="1" dirty="0">
                <a:solidFill>
                  <a:srgbClr val="000099"/>
                </a:solidFill>
                <a:latin typeface="Times New Roman" panose="02020603050405020304" pitchFamily="18" charset="0"/>
                <a:cs typeface="Times New Roman" panose="02020603050405020304" pitchFamily="18" charset="0"/>
              </a:rPr>
              <a:t>TỔNG QUAN </a:t>
            </a:r>
            <a:endParaRPr lang="en-US" altLang="en-US" sz="2400" b="1" dirty="0">
              <a:solidFill>
                <a:srgbClr val="000099"/>
              </a:solidFill>
              <a:latin typeface="Times New Roman" panose="02020603050405020304" pitchFamily="18" charset="0"/>
              <a:cs typeface="Times New Roman" panose="02020603050405020304" pitchFamily="18" charset="0"/>
            </a:endParaRPr>
          </a:p>
          <a:p>
            <a:pPr marL="514350" indent="-514350">
              <a:buFontTx/>
              <a:buAutoNum type="romanUcPeriod"/>
            </a:pPr>
            <a:r>
              <a:rPr lang="vi-VN" altLang="en-US" sz="2400" b="1" dirty="0">
                <a:solidFill>
                  <a:srgbClr val="000099"/>
                </a:solidFill>
                <a:latin typeface="Times New Roman" panose="02020603050405020304" pitchFamily="18" charset="0"/>
                <a:cs typeface="Times New Roman" panose="02020603050405020304" pitchFamily="18" charset="0"/>
              </a:rPr>
              <a:t>NỘI DUNG</a:t>
            </a:r>
          </a:p>
          <a:p>
            <a:pPr marL="514350" indent="-514350">
              <a:buFontTx/>
              <a:buAutoNum type="romanUcPeriod"/>
            </a:pPr>
            <a:r>
              <a:rPr lang="en-US" altLang="en-US" sz="2400" b="1" dirty="0">
                <a:solidFill>
                  <a:srgbClr val="000099"/>
                </a:solidFill>
                <a:latin typeface="Times New Roman" panose="02020603050405020304" pitchFamily="18" charset="0"/>
                <a:cs typeface="Times New Roman" panose="02020603050405020304" pitchFamily="18" charset="0"/>
              </a:rPr>
              <a:t>KẾT LUẬN</a:t>
            </a:r>
          </a:p>
          <a:p>
            <a:pPr marL="514350" indent="-514350">
              <a:buFontTx/>
              <a:buAutoNum type="romanUcPeriod"/>
            </a:pPr>
            <a:r>
              <a:rPr lang="en-US" altLang="en-US" sz="2400" b="1" dirty="0">
                <a:solidFill>
                  <a:srgbClr val="000099"/>
                </a:solidFill>
                <a:latin typeface="Times New Roman" panose="02020603050405020304" pitchFamily="18" charset="0"/>
                <a:cs typeface="Times New Roman" panose="02020603050405020304" pitchFamily="18" charset="0"/>
              </a:rPr>
              <a:t>TÀI LIỆU THAM KHẢO</a:t>
            </a:r>
            <a:endParaRPr lang="en-US" altLang="en-US" sz="2400" b="1"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mở ô (tiếp theo)</a:t>
            </a:r>
          </a:p>
        </p:txBody>
      </p:sp>
      <p:pic>
        <p:nvPicPr>
          <p:cNvPr id="2" name="Picture 1"/>
          <p:cNvPicPr>
            <a:picLocks noChangeAspect="1"/>
          </p:cNvPicPr>
          <p:nvPr/>
        </p:nvPicPr>
        <p:blipFill>
          <a:blip r:embed="rId2"/>
          <a:stretch>
            <a:fillRect/>
          </a:stretch>
        </p:blipFill>
        <p:spPr>
          <a:xfrm>
            <a:off x="1447800" y="1752600"/>
            <a:ext cx="4966970" cy="502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mở ô (tiếp theo)</a:t>
            </a:r>
          </a:p>
        </p:txBody>
      </p:sp>
      <p:pic>
        <p:nvPicPr>
          <p:cNvPr id="4" name="Picture 3"/>
          <p:cNvPicPr>
            <a:picLocks noChangeAspect="1"/>
          </p:cNvPicPr>
          <p:nvPr/>
        </p:nvPicPr>
        <p:blipFill>
          <a:blip r:embed="rId2"/>
          <a:stretch>
            <a:fillRect/>
          </a:stretch>
        </p:blipFill>
        <p:spPr>
          <a:xfrm>
            <a:off x="2895600" y="1752600"/>
            <a:ext cx="3376295" cy="5121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kiểm tra</a:t>
            </a:r>
          </a:p>
        </p:txBody>
      </p:sp>
      <p:pic>
        <p:nvPicPr>
          <p:cNvPr id="3076" name="Picture 4">
            <a:extLst>
              <a:ext uri="{FF2B5EF4-FFF2-40B4-BE49-F238E27FC236}">
                <a16:creationId xmlns:a16="http://schemas.microsoft.com/office/drawing/2014/main" id="{8EE4BAF0-5E21-4DE0-E77E-44FC2E6604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980882"/>
            <a:ext cx="4860779" cy="4419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1905000" cy="11257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kiểm tra (tiếp theo)</a:t>
            </a:r>
          </a:p>
        </p:txBody>
      </p:sp>
      <p:pic>
        <p:nvPicPr>
          <p:cNvPr id="4098" name="Picture 2">
            <a:extLst>
              <a:ext uri="{FF2B5EF4-FFF2-40B4-BE49-F238E27FC236}">
                <a16:creationId xmlns:a16="http://schemas.microsoft.com/office/drawing/2014/main" id="{CA54DB4E-31BD-216B-663E-08004D800F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4289" y="1894840"/>
            <a:ext cx="4875422" cy="4280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344295" cy="4520565"/>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chọn độ khó</a:t>
            </a:r>
          </a:p>
        </p:txBody>
      </p:sp>
      <p:pic>
        <p:nvPicPr>
          <p:cNvPr id="2" name="Picture 1"/>
          <p:cNvPicPr>
            <a:picLocks noChangeAspect="1"/>
          </p:cNvPicPr>
          <p:nvPr/>
        </p:nvPicPr>
        <p:blipFill>
          <a:blip r:embed="rId2"/>
          <a:stretch>
            <a:fillRect/>
          </a:stretch>
        </p:blipFill>
        <p:spPr>
          <a:xfrm>
            <a:off x="1524000" y="1828800"/>
            <a:ext cx="5187950" cy="50514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532255" cy="445643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chọn độ khó (tiếp theo)</a:t>
            </a:r>
          </a:p>
        </p:txBody>
      </p:sp>
      <p:pic>
        <p:nvPicPr>
          <p:cNvPr id="2" name="Picture 1"/>
          <p:cNvPicPr>
            <a:picLocks noChangeAspect="1"/>
          </p:cNvPicPr>
          <p:nvPr/>
        </p:nvPicPr>
        <p:blipFill>
          <a:blip r:embed="rId2"/>
          <a:stretch>
            <a:fillRect/>
          </a:stretch>
        </p:blipFill>
        <p:spPr>
          <a:xfrm>
            <a:off x="1524000" y="1752600"/>
            <a:ext cx="5660390" cy="4997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chơi lại</a:t>
            </a:r>
          </a:p>
        </p:txBody>
      </p:sp>
      <p:pic>
        <p:nvPicPr>
          <p:cNvPr id="2" name="Picture 1"/>
          <p:cNvPicPr>
            <a:picLocks noChangeAspect="1"/>
          </p:cNvPicPr>
          <p:nvPr/>
        </p:nvPicPr>
        <p:blipFill>
          <a:blip r:embed="rId2"/>
          <a:stretch>
            <a:fillRect/>
          </a:stretch>
        </p:blipFill>
        <p:spPr>
          <a:xfrm>
            <a:off x="2209800" y="1752600"/>
            <a:ext cx="3930650" cy="49885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546860" cy="368427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chơi lại (tiếp theo)</a:t>
            </a:r>
          </a:p>
        </p:txBody>
      </p:sp>
      <p:pic>
        <p:nvPicPr>
          <p:cNvPr id="2" name="Picture 1"/>
          <p:cNvPicPr>
            <a:picLocks noChangeAspect="1"/>
          </p:cNvPicPr>
          <p:nvPr/>
        </p:nvPicPr>
        <p:blipFill>
          <a:blip r:embed="rId2"/>
          <a:stretch>
            <a:fillRect/>
          </a:stretch>
        </p:blipFill>
        <p:spPr>
          <a:xfrm>
            <a:off x="1905000" y="1932305"/>
            <a:ext cx="5766435" cy="48552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0883"/>
            <a:ext cx="7010400" cy="445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cắm cờ</a:t>
            </a:r>
          </a:p>
        </p:txBody>
      </p:sp>
      <p:pic>
        <p:nvPicPr>
          <p:cNvPr id="2" name="Picture 1"/>
          <p:cNvPicPr>
            <a:picLocks noChangeAspect="1"/>
          </p:cNvPicPr>
          <p:nvPr/>
        </p:nvPicPr>
        <p:blipFill>
          <a:blip r:embed="rId2"/>
          <a:stretch>
            <a:fillRect/>
          </a:stretch>
        </p:blipFill>
        <p:spPr>
          <a:xfrm>
            <a:off x="1981200" y="1828800"/>
            <a:ext cx="5172075" cy="51587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790700" cy="432308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bắt đầu màn chơi</a:t>
            </a:r>
          </a:p>
        </p:txBody>
      </p:sp>
      <p:pic>
        <p:nvPicPr>
          <p:cNvPr id="4" name="Picture 3"/>
          <p:cNvPicPr>
            <a:picLocks noChangeAspect="1"/>
          </p:cNvPicPr>
          <p:nvPr/>
        </p:nvPicPr>
        <p:blipFill>
          <a:blip r:embed="rId2"/>
          <a:stretch>
            <a:fillRect/>
          </a:stretch>
        </p:blipFill>
        <p:spPr>
          <a:xfrm>
            <a:off x="2590800" y="1828800"/>
            <a:ext cx="3261995" cy="4859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5638800" cy="2893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 MỤC TIÊU, YÊU CẦU  (CHI TIẾT)</a:t>
            </a:r>
          </a:p>
          <a:p>
            <a:pPr marL="0" lvl="0" indent="45720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1.1.1. Mục tiêu</a:t>
            </a:r>
          </a:p>
          <a:p>
            <a:pPr marL="0" lvl="0" indent="45720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1.1.2. Yêu cầu</a:t>
            </a:r>
            <a:endParaRPr lang="en-US" altLang="en-US" sz="2600" b="1" i="1" dirty="0">
              <a:solidFill>
                <a:srgbClr val="000099"/>
              </a:solidFill>
              <a:latin typeface="Times New Roman" panose="02020603050405020304" pitchFamily="18" charset="0"/>
              <a:cs typeface="Times New Roman" panose="02020603050405020304" pitchFamily="18" charset="0"/>
            </a:endParaRPr>
          </a:p>
          <a:p>
            <a:pPr marL="0" lvl="0" indent="457200">
              <a:spcBef>
                <a:spcPct val="0"/>
              </a:spcBef>
              <a:buNone/>
            </a:pPr>
            <a:endParaRPr lang="vi-VN" altLang="en-US" sz="2600" b="1" i="1" dirty="0">
              <a:solidFill>
                <a:srgbClr val="000099"/>
              </a:solidFill>
              <a:latin typeface="Times New Roman" panose="02020603050405020304" pitchFamily="18" charset="0"/>
              <a:cs typeface="Times New Roman" panose="02020603050405020304" pitchFamily="18" charset="0"/>
            </a:endParaRPr>
          </a:p>
          <a:p>
            <a:pPr marL="0" lvl="0" indent="0">
              <a:spcBef>
                <a:spcPct val="0"/>
              </a:spcBef>
              <a:buNone/>
            </a:pPr>
            <a:r>
              <a:rPr lang="vi-VN" altLang="en-US" sz="2600" b="1" i="1" dirty="0">
                <a:solidFill>
                  <a:srgbClr val="000099"/>
                </a:solidFill>
                <a:latin typeface="Times New Roman" panose="02020603050405020304" pitchFamily="18" charset="0"/>
                <a:ea typeface="Times New Roman" panose="02020603050405020304" pitchFamily="18" charset="0"/>
              </a:rPr>
              <a:t>1.2. GIỚI HẠN</a:t>
            </a:r>
          </a:p>
          <a:p>
            <a:pPr marL="0" lvl="0" indent="0">
              <a:spcBef>
                <a:spcPct val="0"/>
              </a:spcBef>
              <a:buNone/>
            </a:pPr>
            <a:r>
              <a:rPr lang="vi-VN" altLang="en-US" sz="2600" b="1" i="1" dirty="0">
                <a:solidFill>
                  <a:srgbClr val="000099"/>
                </a:solidFill>
                <a:latin typeface="Times New Roman" panose="02020603050405020304" pitchFamily="18" charset="0"/>
                <a:ea typeface="Times New Roman" panose="02020603050405020304" pitchFamily="18" charset="0"/>
              </a:rPr>
              <a:t>1.3. HƯỚNG GIẢI QUYẾT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790700" cy="432308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bắt đầu màn chơi (tiếp theo)</a:t>
            </a:r>
          </a:p>
        </p:txBody>
      </p:sp>
      <p:pic>
        <p:nvPicPr>
          <p:cNvPr id="2" name="Picture 1"/>
          <p:cNvPicPr>
            <a:picLocks noChangeAspect="1"/>
          </p:cNvPicPr>
          <p:nvPr/>
        </p:nvPicPr>
        <p:blipFill>
          <a:blip r:embed="rId2"/>
          <a:stretch>
            <a:fillRect/>
          </a:stretch>
        </p:blipFill>
        <p:spPr>
          <a:xfrm>
            <a:off x="2396490" y="1828800"/>
            <a:ext cx="3893185" cy="48920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790700" cy="432308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bắt đầu màn chơi (tiếp theo)</a:t>
            </a:r>
          </a:p>
        </p:txBody>
      </p:sp>
      <p:pic>
        <p:nvPicPr>
          <p:cNvPr id="1026" name="Picture 2">
            <a:extLst>
              <a:ext uri="{FF2B5EF4-FFF2-40B4-BE49-F238E27FC236}">
                <a16:creationId xmlns:a16="http://schemas.microsoft.com/office/drawing/2014/main" id="{80FCF050-4A55-649D-61E3-F0F1884C94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9300" y="1801271"/>
            <a:ext cx="5448300" cy="478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  NỘI DUNG</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p:txBody>
      </p:sp>
      <p:sp>
        <p:nvSpPr>
          <p:cNvPr id="9222" name="TextBox 8"/>
          <p:cNvSpPr txBox="1"/>
          <p:nvPr/>
        </p:nvSpPr>
        <p:spPr>
          <a:xfrm>
            <a:off x="228600" y="1981200"/>
            <a:ext cx="1790700" cy="432308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lang="vi-VN" sz="2000" dirty="0">
                <a:solidFill>
                  <a:srgbClr val="000099"/>
                </a:solidFill>
                <a:latin typeface="Times New Roman" panose="02020603050405020304" pitchFamily="18" charset="0"/>
              </a:rPr>
              <a:t>Hàm bắt đầu màn chơi (tiếp theo)</a:t>
            </a:r>
          </a:p>
        </p:txBody>
      </p:sp>
      <p:pic>
        <p:nvPicPr>
          <p:cNvPr id="2050" name="Picture 2">
            <a:extLst>
              <a:ext uri="{FF2B5EF4-FFF2-40B4-BE49-F238E27FC236}">
                <a16:creationId xmlns:a16="http://schemas.microsoft.com/office/drawing/2014/main" id="{FB0A77A7-5455-71C3-2181-85F75A0F8F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223" y="1794827"/>
            <a:ext cx="5029200" cy="469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a:t>
            </a:r>
            <a:r>
              <a:rPr lang="en-US" altLang="en-US" dirty="0">
                <a:solidFill>
                  <a:srgbClr val="FF0000"/>
                </a:solidFill>
                <a:latin typeface="Times New Roman" panose="02020603050405020304" pitchFamily="18" charset="0"/>
                <a:cs typeface="Times New Roman" panose="02020603050405020304" pitchFamily="18" charset="0"/>
              </a:rPr>
              <a:t>.</a:t>
            </a:r>
            <a:r>
              <a:rPr lang="vi-VN" altLang="en-US" dirty="0">
                <a:solidFill>
                  <a:srgbClr val="FF0000"/>
                </a:solidFill>
                <a:latin typeface="Times New Roman" panose="02020603050405020304" pitchFamily="18" charset="0"/>
                <a:cs typeface="Times New Roman" panose="02020603050405020304" pitchFamily="18" charset="0"/>
              </a:rPr>
              <a:t> NỘI DUNG</a:t>
            </a:r>
          </a:p>
        </p:txBody>
      </p:sp>
      <p:sp>
        <p:nvSpPr>
          <p:cNvPr id="9219" name="TextBox 3"/>
          <p:cNvSpPr txBox="1"/>
          <p:nvPr/>
        </p:nvSpPr>
        <p:spPr>
          <a:xfrm>
            <a:off x="1524000" y="1403350"/>
            <a:ext cx="5638800" cy="89255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ea typeface="Times New Roman" panose="02020603050405020304" pitchFamily="18" charset="0"/>
              </a:rPr>
              <a:t>2.2. CHƯƠNG TRÌNH CHI TIẾT</a:t>
            </a:r>
          </a:p>
          <a:p>
            <a:pPr marL="0" lvl="0" indent="0">
              <a:spcBef>
                <a:spcPct val="0"/>
              </a:spcBef>
              <a:buNone/>
            </a:pPr>
            <a:endParaRPr lang="vi-VN" altLang="en-US" sz="2600" b="1" i="1" dirty="0">
              <a:solidFill>
                <a:srgbClr val="000099"/>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1159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329320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3.1. KẾT QUẢ VÀ HƯỚNG DẪN SỬ DỤNG</a:t>
            </a:r>
          </a:p>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	3.1.1. </a:t>
            </a:r>
            <a:r>
              <a:rPr lang="en-US" altLang="en-US" sz="2600" b="1" i="1" dirty="0" err="1">
                <a:solidFill>
                  <a:srgbClr val="000099"/>
                </a:solidFill>
                <a:latin typeface="Times New Roman" panose="02020603050405020304" pitchFamily="18" charset="0"/>
                <a:cs typeface="Times New Roman" panose="02020603050405020304" pitchFamily="18" charset="0"/>
              </a:rPr>
              <a:t>Kết</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quả</a:t>
            </a:r>
            <a:endParaRPr lang="en-US" altLang="en-US" sz="2600" b="1" i="1" dirty="0">
              <a:solidFill>
                <a:srgbClr val="000099"/>
              </a:solidFill>
              <a:latin typeface="Times New Roman" panose="02020603050405020304" pitchFamily="18" charset="0"/>
              <a:cs typeface="Times New Roman" panose="02020603050405020304" pitchFamily="18" charset="0"/>
            </a:endParaRPr>
          </a:p>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	3.1.2. </a:t>
            </a:r>
            <a:r>
              <a:rPr lang="en-US" altLang="en-US" sz="2600" b="1" i="1" dirty="0" err="1">
                <a:solidFill>
                  <a:srgbClr val="000099"/>
                </a:solidFill>
                <a:latin typeface="Times New Roman" panose="02020603050405020304" pitchFamily="18" charset="0"/>
                <a:cs typeface="Times New Roman" panose="02020603050405020304" pitchFamily="18" charset="0"/>
              </a:rPr>
              <a:t>Hướng</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dẫn</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sử</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dụng</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trò</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chơi</a:t>
            </a:r>
            <a:endParaRPr lang="en-US" altLang="en-US" sz="2600" b="1" i="1" dirty="0">
              <a:solidFill>
                <a:srgbClr val="000099"/>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en-US" sz="2600" b="1" i="1" dirty="0">
              <a:solidFill>
                <a:srgbClr val="000099"/>
              </a:solidFill>
              <a:latin typeface="Times New Roman" panose="02020603050405020304" pitchFamily="18" charset="0"/>
              <a:cs typeface="Times New Roman" panose="02020603050405020304" pitchFamily="18" charset="0"/>
            </a:endParaRPr>
          </a:p>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 NHẬN XÉT (ƯU ĐIỂM, KHUYẾT ĐIỂM,…)</a:t>
            </a:r>
          </a:p>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3.2.1.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Ưu</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điểm</a:t>
            </a:r>
            <a:endPar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3.2.2.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Khuyết</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điểm</a:t>
            </a:r>
            <a:endPar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3.2.3.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triển</a:t>
            </a:r>
            <a:endParaRPr lang="vi-VN" altLang="en-US" sz="2600" b="1" i="1"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3.1. KẾT QUẢ VÀ HƯỚNG DẪN SỬ DỤNG</a:t>
            </a:r>
          </a:p>
        </p:txBody>
      </p:sp>
      <p:sp>
        <p:nvSpPr>
          <p:cNvPr id="9222" name="TextBox 8"/>
          <p:cNvSpPr txBox="1"/>
          <p:nvPr/>
        </p:nvSpPr>
        <p:spPr>
          <a:xfrm>
            <a:off x="228600" y="2590483"/>
            <a:ext cx="7010400" cy="13849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Trò chơi dò mìn đã hoàn thành các chức năng cơ bản như: tạo bản đồ mìn, mở ô, đếm số mìn xung quanh, cài đặt cấp độ khó,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đặt</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cờ</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và kiểm tra kết quả thắng hoặc thua.</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Sử dụng thêm màu sắc để làm nổi bật các phần trong trò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3.1.1. </a:t>
            </a:r>
            <a:r>
              <a:rPr lang="en-US" altLang="en-US" sz="2600" b="1" i="1" dirty="0" err="1">
                <a:solidFill>
                  <a:srgbClr val="000099"/>
                </a:solidFill>
                <a:latin typeface="Times New Roman" panose="02020603050405020304" pitchFamily="18" charset="0"/>
                <a:cs typeface="Times New Roman" panose="02020603050405020304" pitchFamily="18" charset="0"/>
              </a:rPr>
              <a:t>Kết</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quả</a:t>
            </a:r>
            <a:endParaRPr lang="en-US" altLang="en-US" sz="2600" b="1" i="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309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3.1. KẾT QUẢ VÀ HƯỚNG DẪN SỬ DỤNG</a:t>
            </a:r>
          </a:p>
        </p:txBody>
      </p:sp>
      <p:sp>
        <p:nvSpPr>
          <p:cNvPr id="9222" name="TextBox 8"/>
          <p:cNvSpPr txBox="1"/>
          <p:nvPr/>
        </p:nvSpPr>
        <p:spPr>
          <a:xfrm>
            <a:off x="228600" y="2590483"/>
            <a:ext cx="7010400" cy="374871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Khi bắt đầu trò chơi, người dùng được yêu cầu chọn một trong 3 cấp độ khó: Dễ, Trung bình hoặc Khó.</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Sau khi chọn cấp độ, bản đồ mìn sẽ được tạo ra và trò chơi bắt đầu.</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Sử dụng phím để chọn hàng và cột của ô bạn muốn mở.</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Khi mở một ô, nếu ô đó không có mìn, số trên ô sẽ hiển thị số mìn xung  quanh ô. Nếu ô đó là mìn, trò chơi sẽ kết thúc và bạn sẽ thua.</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Bạn có thể đạt cờ trên ô mà bạn nghi ngờ là mìn bằng  cách sử dụng chức năng “c</a:t>
            </a:r>
            <a:r>
              <a:rPr lang="en-US" sz="1800" dirty="0">
                <a:effectLst/>
                <a:latin typeface="Times New Roman" panose="02020603050405020304" pitchFamily="18" charset="0"/>
                <a:ea typeface="Times New Roman" panose="02020603050405020304" pitchFamily="18" charset="0"/>
                <a:cs typeface="Calibri Light" panose="020F0302020204030204" pitchFamily="34" charset="0"/>
              </a:rPr>
              <a:t>ắ</a:t>
            </a: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m cờ”. Sử dụng lại chức năng này để bỏ cờ.</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Bạn cần mở những ô không có mìn. Khi bạn mở tất cả các  ô không có  mìn, bạn sẽ thắng.</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Khi trò chơi kết thúc, bạn sẽ được thông báo về kết quả thắng hay thua và có thể tiếp tục chơi lại, chọn </a:t>
            </a:r>
            <a:r>
              <a:rPr lang="en-US" sz="1800" dirty="0" err="1">
                <a:effectLst/>
                <a:latin typeface="Times New Roman" panose="02020603050405020304" pitchFamily="18" charset="0"/>
                <a:ea typeface="Times New Roman" panose="02020603050405020304" pitchFamily="18" charset="0"/>
                <a:cs typeface="Calibri Light" panose="020F0302020204030204" pitchFamily="34" charset="0"/>
              </a:rPr>
              <a:t>lại</a:t>
            </a:r>
            <a:r>
              <a:rPr lang="en-US" sz="18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1800" dirty="0" err="1">
                <a:effectLst/>
                <a:latin typeface="Times New Roman" panose="02020603050405020304" pitchFamily="18" charset="0"/>
                <a:ea typeface="Times New Roman" panose="02020603050405020304" pitchFamily="18" charset="0"/>
                <a:cs typeface="Calibri Light" panose="020F0302020204030204" pitchFamily="34" charset="0"/>
              </a:rPr>
              <a:t>độ</a:t>
            </a:r>
            <a:r>
              <a:rPr lang="en-US" sz="18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1800" dirty="0" err="1">
                <a:effectLst/>
                <a:latin typeface="Times New Roman" panose="02020603050405020304" pitchFamily="18" charset="0"/>
                <a:ea typeface="Times New Roman" panose="02020603050405020304" pitchFamily="18" charset="0"/>
                <a:cs typeface="Calibri Light" panose="020F0302020204030204" pitchFamily="34" charset="0"/>
              </a:rPr>
              <a:t>khó</a:t>
            </a:r>
            <a:r>
              <a:rPr lang="vi-VN" sz="1800" dirty="0">
                <a:effectLst/>
                <a:latin typeface="Times New Roman" panose="02020603050405020304" pitchFamily="18" charset="0"/>
                <a:ea typeface="Times New Roman" panose="02020603050405020304" pitchFamily="18" charset="0"/>
                <a:cs typeface="Calibri Light" panose="020F0302020204030204" pitchFamily="34" charset="0"/>
              </a:rPr>
              <a:t> hoặc thoát khỏi trò chơi.</a:t>
            </a:r>
            <a:endParaRPr lang="en-US" sz="1800" dirty="0">
              <a:effectLst/>
              <a:latin typeface="Times New Roman" panose="02020603050405020304" pitchFamily="18" charset="0"/>
              <a:ea typeface="Times New Roman" panose="02020603050405020304" pitchFamily="18" charset="0"/>
              <a:cs typeface="Calibri Light" panose="020F0302020204030204" pitchFamily="34" charset="0"/>
            </a:endParaRP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cs typeface="Times New Roman" panose="02020603050405020304" pitchFamily="18" charset="0"/>
              </a:rPr>
              <a:t>3.1.2. </a:t>
            </a:r>
            <a:r>
              <a:rPr lang="en-US" altLang="en-US" sz="2600" b="1" i="1" dirty="0" err="1">
                <a:solidFill>
                  <a:srgbClr val="000099"/>
                </a:solidFill>
                <a:latin typeface="Times New Roman" panose="02020603050405020304" pitchFamily="18" charset="0"/>
                <a:cs typeface="Times New Roman" panose="02020603050405020304" pitchFamily="18" charset="0"/>
              </a:rPr>
              <a:t>Hướng</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dẫn</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sử</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dụng</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trò</a:t>
            </a:r>
            <a:r>
              <a:rPr lang="en-US" altLang="en-US" sz="2600" b="1" i="1" dirty="0">
                <a:solidFill>
                  <a:srgbClr val="000099"/>
                </a:solidFill>
                <a:latin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cs typeface="Times New Roman" panose="02020603050405020304" pitchFamily="18" charset="0"/>
              </a:rPr>
              <a:t>chơi</a:t>
            </a:r>
            <a:endParaRPr lang="en-US" altLang="en-US" sz="2600" b="1" i="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35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 NHẬN XÉT (ƯU ĐIỂM, KHUYẾT ĐIỂM,…)</a:t>
            </a:r>
          </a:p>
        </p:txBody>
      </p:sp>
      <p:sp>
        <p:nvSpPr>
          <p:cNvPr id="9222" name="TextBox 8"/>
          <p:cNvSpPr txBox="1"/>
          <p:nvPr/>
        </p:nvSpPr>
        <p:spPr>
          <a:xfrm>
            <a:off x="228600" y="2590483"/>
            <a:ext cx="7010400" cy="175432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Trò chơi dò mìn đơn giản, dễ sử dụng.</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Có sử dụng màu sắc để làm nổi bật các phần trong </a:t>
            </a:r>
            <a:r>
              <a:rPr lang="vi-VN" sz="2000" dirty="0" err="1">
                <a:effectLst/>
                <a:latin typeface="Times New Roman" panose="02020603050405020304" pitchFamily="18" charset="0"/>
                <a:ea typeface="Times New Roman" panose="02020603050405020304" pitchFamily="18" charset="0"/>
                <a:cs typeface="Calibri Light" panose="020F0302020204030204" pitchFamily="34" charset="0"/>
              </a:rPr>
              <a:t>game</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 làm tăng trải nghiệm người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Có hướng dẫn rõ ràng giúp người chơi dễ tương tác, điều chỉnh cài đặt trước khi bắt đầu trò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3.2.1.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Ưu</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điểm</a:t>
            </a:r>
            <a:endParaRPr lang="en-US" altLang="en-US" sz="2600" b="1" i="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05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 NHẬN XÉT (ƯU ĐIỂM, KHUYẾT ĐIỂM,…)</a:t>
            </a:r>
          </a:p>
        </p:txBody>
      </p:sp>
      <p:sp>
        <p:nvSpPr>
          <p:cNvPr id="9222" name="TextBox 8"/>
          <p:cNvSpPr txBox="1"/>
          <p:nvPr/>
        </p:nvSpPr>
        <p:spPr>
          <a:xfrm>
            <a:off x="228600" y="2590483"/>
            <a:ext cx="7010400" cy="18158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Chỉ hỗ trợ trên hệ điều hành Windows.</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Giao diện chưa được bắt mắt, chỉ là những màu sắc đơn giản.</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Chưa</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 có các tính năng nâng cao như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tính</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điểm</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lưu điểm hoặc xếp hạng, tính toán thời gian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Chưa</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 có hướng dẫn cụ thể về cách chơi, quy tắt của trò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3.2.2.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Khuyết</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điểm</a:t>
            </a:r>
            <a:endParaRPr lang="en-US" altLang="en-US" sz="2600" b="1" i="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79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3. KẾT LUẬN</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 NHẬN XÉT (ƯU ĐIỂM, KHUYẾT ĐIỂM,…)</a:t>
            </a:r>
          </a:p>
        </p:txBody>
      </p:sp>
      <p:sp>
        <p:nvSpPr>
          <p:cNvPr id="9222" name="TextBox 8"/>
          <p:cNvSpPr txBox="1"/>
          <p:nvPr/>
        </p:nvSpPr>
        <p:spPr>
          <a:xfrm>
            <a:off x="228600" y="2590483"/>
            <a:ext cx="7010400" cy="28007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Cải thiện giao diện người dùng bằng cách sử dụng các thư viện đồ họa.</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Thêm tính năng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tính</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điểm</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lưu điểm cao và xếp hạng người chơi, ghi lại thời gian chơi.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Thêm</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tính</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năng</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chọn</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ô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bằng</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phím</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điều</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hướng</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hoặc</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sử</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dụng</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chuột</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để</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 </a:t>
            </a:r>
            <a:r>
              <a:rPr lang="en-US" sz="2000" dirty="0" err="1">
                <a:effectLst/>
                <a:latin typeface="Times New Roman" panose="02020603050405020304" pitchFamily="18" charset="0"/>
                <a:ea typeface="Times New Roman" panose="02020603050405020304" pitchFamily="18" charset="0"/>
                <a:cs typeface="Calibri Light" panose="020F0302020204030204" pitchFamily="34" charset="0"/>
              </a:rPr>
              <a:t>chọn</a:t>
            </a:r>
            <a:r>
              <a:rPr lang="en-US" sz="2000" dirty="0">
                <a:effectLst/>
                <a:latin typeface="Times New Roman" panose="02020603050405020304" pitchFamily="18" charset="0"/>
                <a:ea typeface="Times New Roman" panose="02020603050405020304" pitchFamily="18" charset="0"/>
                <a:cs typeface="Calibri Light" panose="020F0302020204030204" pitchFamily="34" charset="0"/>
              </a:rPr>
              <a:t>.</a:t>
            </a: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Tạo hướng dẫn với người dùng mới.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342900" lvl="0" indent="-342900" algn="just">
              <a:buFont typeface="Times New Roman" panose="02020603050405020304" pitchFamily="18" charset="0"/>
              <a:buChar char="-"/>
              <a:tabLst>
                <a:tab pos="536575" algn="l"/>
              </a:tabLst>
            </a:pPr>
            <a:r>
              <a:rPr lang="vi-VN" sz="2000" dirty="0">
                <a:effectLst/>
                <a:latin typeface="Times New Roman" panose="02020603050405020304" pitchFamily="18" charset="0"/>
                <a:ea typeface="Times New Roman" panose="02020603050405020304" pitchFamily="18" charset="0"/>
                <a:cs typeface="Calibri Light" panose="020F0302020204030204" pitchFamily="34" charset="0"/>
              </a:rPr>
              <a:t>Thêm các chế độ chơi mới.</a:t>
            </a:r>
            <a:endParaRPr lang="en-US" sz="2000" dirty="0">
              <a:effectLst/>
              <a:latin typeface="Times New Roman" panose="02020603050405020304" pitchFamily="18" charset="0"/>
              <a:ea typeface="Times New Roman" panose="02020603050405020304" pitchFamily="18" charset="0"/>
              <a:cs typeface="Calibri Light" panose="020F0302020204030204" pitchFamily="34" charset="0"/>
            </a:endParaRP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3.2.3.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altLang="en-US" sz="2600" b="1"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600" b="1" i="1" dirty="0" err="1">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rPr>
              <a:t>triển</a:t>
            </a:r>
            <a:endParaRPr lang="en-US" altLang="en-US" sz="2600" b="1" i="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7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 MỤC TIÊU, YÊU CẦU (CHI TIẾT)</a:t>
            </a:r>
            <a:endParaRPr lang="vi-VN" altLang="en-US" sz="2600" b="1" i="1" dirty="0">
              <a:solidFill>
                <a:srgbClr val="000099"/>
              </a:solidFill>
              <a:latin typeface="Times New Roman" panose="02020603050405020304" pitchFamily="18" charset="0"/>
              <a:ea typeface="Times New Roman" panose="02020603050405020304" pitchFamily="18" charset="0"/>
            </a:endParaRPr>
          </a:p>
        </p:txBody>
      </p:sp>
      <p:sp>
        <p:nvSpPr>
          <p:cNvPr id="9222" name="TextBox 8"/>
          <p:cNvSpPr txBox="1"/>
          <p:nvPr/>
        </p:nvSpPr>
        <p:spPr>
          <a:xfrm>
            <a:off x="228600" y="2590483"/>
            <a:ext cx="7010400" cy="18611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Phát triển trò chơi Dò mìn với giao diện dễ sử dụng và có các chức năng cơ bản như: chọn độ khó trò chơi, chọn ô, kiểm tra ô có mìn hay không, hiển thị số mìn xung quanh ô, cắm cờ, hiển thị số ô chưa mở, kết luận thắng hay  thua, chơi lại và chọn lại độ khó trò chơi, đếm số lần đã chơi.</a:t>
            </a: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1.1.1. Mục tiêu</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4. TÀI LIỆU THAM KHẢO</a:t>
            </a:r>
            <a:endParaRPr lang="vi-VN" altLang="en-US" dirty="0">
              <a:solidFill>
                <a:srgbClr val="FF0000"/>
              </a:solidFill>
              <a:latin typeface="Times New Roman" panose="02020603050405020304" pitchFamily="18" charset="0"/>
              <a:cs typeface="Times New Roman" panose="02020603050405020304" pitchFamily="18" charset="0"/>
            </a:endParaRPr>
          </a:p>
        </p:txBody>
      </p:sp>
      <p:sp>
        <p:nvSpPr>
          <p:cNvPr id="9222" name="TextBox 8"/>
          <p:cNvSpPr txBox="1"/>
          <p:nvPr/>
        </p:nvSpPr>
        <p:spPr>
          <a:xfrm>
            <a:off x="152400" y="2057400"/>
            <a:ext cx="7010400" cy="15327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342900" lvl="0" indent="-342900" algn="just">
              <a:spcBef>
                <a:spcPts val="1440"/>
              </a:spcBef>
              <a:buFont typeface="+mj-lt"/>
              <a:buAutoNum type="arabicPeriod"/>
              <a:tabLst>
                <a:tab pos="457200" algn="l"/>
              </a:tabLst>
            </a:pPr>
            <a:r>
              <a:rPr lang="vi-VN" sz="1800" dirty="0" err="1">
                <a:effectLst/>
                <a:latin typeface="Times New Roman" panose="02020603050405020304" pitchFamily="18" charset="0"/>
                <a:ea typeface="Calibri" panose="020F0502020204030204" pitchFamily="34" charset="0"/>
                <a:cs typeface="Calibri Light" panose="020F0302020204030204" pitchFamily="34" charset="0"/>
              </a:rPr>
              <a:t>Huong</a:t>
            </a:r>
            <a:r>
              <a:rPr lang="vi-VN" sz="1800" dirty="0">
                <a:effectLst/>
                <a:latin typeface="Times New Roman" panose="02020603050405020304" pitchFamily="18" charset="0"/>
                <a:ea typeface="Calibri" panose="020F0502020204030204" pitchFamily="34" charset="0"/>
                <a:cs typeface="Calibri Light" panose="020F0302020204030204" pitchFamily="34" charset="0"/>
              </a:rPr>
              <a:t> dan </a:t>
            </a:r>
            <a:r>
              <a:rPr lang="vi-VN" sz="1800" dirty="0" err="1">
                <a:effectLst/>
                <a:latin typeface="Times New Roman" panose="02020603050405020304" pitchFamily="18" charset="0"/>
                <a:ea typeface="Calibri" panose="020F0502020204030204" pitchFamily="34" charset="0"/>
                <a:cs typeface="Calibri Light" panose="020F0302020204030204" pitchFamily="34" charset="0"/>
              </a:rPr>
              <a:t>viet</a:t>
            </a:r>
            <a:r>
              <a:rPr lang="vi-VN" sz="1800" dirty="0">
                <a:effectLst/>
                <a:latin typeface="Times New Roman" panose="02020603050405020304" pitchFamily="18" charset="0"/>
                <a:ea typeface="Calibri" panose="020F0502020204030204" pitchFamily="34" charset="0"/>
                <a:cs typeface="Calibri Light" panose="020F0302020204030204" pitchFamily="34" charset="0"/>
              </a:rPr>
              <a:t> </a:t>
            </a:r>
            <a:r>
              <a:rPr lang="vi-VN" sz="1800" dirty="0" err="1">
                <a:effectLst/>
                <a:latin typeface="Times New Roman" panose="02020603050405020304" pitchFamily="18" charset="0"/>
                <a:ea typeface="Calibri" panose="020F0502020204030204" pitchFamily="34" charset="0"/>
                <a:cs typeface="Calibri Light" panose="020F0302020204030204" pitchFamily="34" charset="0"/>
              </a:rPr>
              <a:t>game</a:t>
            </a:r>
            <a:r>
              <a:rPr lang="vi-VN" sz="1800" dirty="0">
                <a:effectLst/>
                <a:latin typeface="Times New Roman" panose="02020603050405020304" pitchFamily="18" charset="0"/>
                <a:ea typeface="Calibri" panose="020F0502020204030204" pitchFamily="34" charset="0"/>
                <a:cs typeface="Calibri Light" panose="020F0302020204030204" pitchFamily="34" charset="0"/>
              </a:rPr>
              <a:t> Do min. URL: </a:t>
            </a:r>
            <a:r>
              <a:rPr lang="vi-VN" sz="1800" u="sng" dirty="0">
                <a:solidFill>
                  <a:srgbClr val="0000FF"/>
                </a:solidFill>
                <a:effectLst/>
                <a:latin typeface="Times New Roman" panose="02020603050405020304" pitchFamily="18" charset="0"/>
                <a:ea typeface="Calibri" panose="020F0502020204030204" pitchFamily="34" charset="0"/>
                <a:cs typeface="Calibri Light" panose="020F0302020204030204" pitchFamily="34" charset="0"/>
                <a:hlinkClick r:id="rId2"/>
              </a:rPr>
              <a:t>https://yinyangit.wordpress.com/2011/01/23/c-h%C6%B0%E1%BB%9Bng-d%E1%BA%ABn-vi%E1%BA%BFt-game-do-min-minesweeper/</a:t>
            </a:r>
            <a:r>
              <a:rPr lang="vi-VN" sz="1800" u="sng" dirty="0">
                <a:solidFill>
                  <a:srgbClr val="800080"/>
                </a:solidFill>
                <a:effectLst/>
                <a:latin typeface="Times New Roman" panose="02020603050405020304" pitchFamily="18" charset="0"/>
                <a:ea typeface="Calibri" panose="020F0502020204030204" pitchFamily="34" charset="0"/>
                <a:cs typeface="Calibri Light" panose="020F0302020204030204" pitchFamily="34" charset="0"/>
              </a:rPr>
              <a:t>.</a:t>
            </a:r>
            <a:endParaRPr lang="en-US" sz="1800" dirty="0">
              <a:effectLst/>
              <a:latin typeface="Times New Roman" panose="02020603050405020304" pitchFamily="18" charset="0"/>
              <a:ea typeface="Calibri" panose="020F0502020204030204" pitchFamily="34" charset="0"/>
              <a:cs typeface="Calibri Light" panose="020F0302020204030204" pitchFamily="34" charset="0"/>
            </a:endParaRPr>
          </a:p>
          <a:p>
            <a:pPr marL="342900" lvl="0" indent="-342900" algn="just">
              <a:buFont typeface="+mj-lt"/>
              <a:buAutoNum type="arabicPeriod"/>
              <a:tabLst>
                <a:tab pos="457200" algn="l"/>
              </a:tabLst>
            </a:pPr>
            <a:r>
              <a:rPr lang="vi-VN" sz="1800" dirty="0">
                <a:effectLst/>
                <a:latin typeface="Times New Roman" panose="02020603050405020304" pitchFamily="18" charset="0"/>
                <a:ea typeface="Calibri" panose="020F0502020204030204" pitchFamily="34" charset="0"/>
                <a:cs typeface="Calibri Light" panose="020F0302020204030204" pitchFamily="34" charset="0"/>
              </a:rPr>
              <a:t>Giáo trình Lập trình căn bản</a:t>
            </a:r>
            <a:r>
              <a:rPr lang="en-US" sz="1800" dirty="0">
                <a:effectLst/>
                <a:latin typeface="Times New Roman" panose="02020603050405020304" pitchFamily="18" charset="0"/>
                <a:ea typeface="Calibri" panose="020F0502020204030204" pitchFamily="34" charset="0"/>
                <a:cs typeface="Calibri Light" panose="020F0302020204030204" pitchFamily="34" charset="0"/>
              </a:rPr>
              <a:t>.</a:t>
            </a:r>
          </a:p>
        </p:txBody>
      </p:sp>
    </p:spTree>
    <p:extLst>
      <p:ext uri="{BB962C8B-B14F-4D97-AF65-F5344CB8AC3E}">
        <p14:creationId xmlns:p14="http://schemas.microsoft.com/office/powerpoint/2010/main" val="570282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p:nvPr/>
        </p:nvSpPr>
        <p:spPr>
          <a:xfrm>
            <a:off x="19455" y="3276600"/>
            <a:ext cx="9144000" cy="944563"/>
          </a:xfrm>
          <a:prstGeom prst="rect">
            <a:avLst/>
          </a:prstGeom>
          <a:noFill/>
          <a:ln w="9525">
            <a:noFill/>
          </a:ln>
        </p:spPr>
        <p:txBody>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lgn="ctr">
              <a:spcBef>
                <a:spcPct val="0"/>
              </a:spcBef>
              <a:buNone/>
            </a:pPr>
            <a:r>
              <a:rPr lang="en-US" altLang="en-US" sz="4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THANKS FOR YOU LISTENING</a:t>
            </a:r>
            <a:endParaRPr lang="en-US" altLang="en-US" sz="40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 MỤC TIÊU, YÊU CẦU (CHI TIẾT)</a:t>
            </a:r>
            <a:endParaRPr lang="vi-VN" altLang="en-US" sz="2600" b="1" i="1" dirty="0">
              <a:solidFill>
                <a:srgbClr val="000099"/>
              </a:solidFill>
              <a:latin typeface="Times New Roman" panose="02020603050405020304" pitchFamily="18" charset="0"/>
              <a:ea typeface="Times New Roman" panose="02020603050405020304" pitchFamily="18" charset="0"/>
            </a:endParaRPr>
          </a:p>
        </p:txBody>
      </p:sp>
      <p:sp>
        <p:nvSpPr>
          <p:cNvPr id="9222" name="TextBox 8"/>
          <p:cNvSpPr txBox="1"/>
          <p:nvPr/>
        </p:nvSpPr>
        <p:spPr>
          <a:xfrm>
            <a:off x="228600" y="2590483"/>
            <a:ext cx="7010400" cy="15068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Ít nhất phải có 8 công việc liên quan với nhau.</a:t>
            </a:r>
          </a:p>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Ít nhất 8 lệnh điều kiện.</a:t>
            </a:r>
          </a:p>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Ít nhất 8 lệnh lặp.</a:t>
            </a:r>
          </a:p>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In ra màn hình số lần thực hiện chương trình.</a:t>
            </a:r>
          </a:p>
        </p:txBody>
      </p:sp>
      <p:sp>
        <p:nvSpPr>
          <p:cNvPr id="2" name="TextBox 3"/>
          <p:cNvSpPr txBox="1"/>
          <p:nvPr/>
        </p:nvSpPr>
        <p:spPr>
          <a:xfrm>
            <a:off x="228600" y="198120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1.1.1. Yêu cầu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1.2 GIỚI HẠN</a:t>
            </a:r>
          </a:p>
        </p:txBody>
      </p:sp>
      <p:sp>
        <p:nvSpPr>
          <p:cNvPr id="9222" name="TextBox 8"/>
          <p:cNvSpPr txBox="1"/>
          <p:nvPr/>
        </p:nvSpPr>
        <p:spPr>
          <a:xfrm>
            <a:off x="76200" y="1981200"/>
            <a:ext cx="7010400" cy="15068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Chương trình chỉ tập trung vào việc phát triển trò chơi dò mìn cơ bản mà không xử lý các yếu tố phức tạp như tính toán thời gian chơi, xếp hạng, phát triển đồ họa cao, phát triển trên các nền tảng khác,...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1.3 HƯỚNG GIẢI QUYẾT</a:t>
            </a:r>
          </a:p>
        </p:txBody>
      </p:sp>
      <p:sp>
        <p:nvSpPr>
          <p:cNvPr id="9222" name="TextBox 8"/>
          <p:cNvSpPr txBox="1"/>
          <p:nvPr/>
        </p:nvSpPr>
        <p:spPr>
          <a:xfrm>
            <a:off x="381000" y="1894523"/>
            <a:ext cx="7010400" cy="3984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Sử dụng cấu trúc phù hợp để lưu trữ trạng thái của bảng mìn.</a:t>
            </a:r>
          </a:p>
          <a:p>
            <a:pPr marL="573405" lvl="1" indent="-342900">
              <a:lnSpc>
                <a:spcPct val="115000"/>
              </a:lnSpc>
              <a:spcBef>
                <a:spcPct val="0"/>
              </a:spcBef>
              <a:buSzPct val="100000"/>
              <a:buFont typeface="Times New Roman" panose="02020603050405020304" pitchFamily="18" charset="0"/>
              <a:buChar char="-"/>
            </a:pPr>
            <a:r>
              <a:rPr sz="2000" dirty="0">
                <a:solidFill>
                  <a:srgbClr val="000099"/>
                </a:solidFill>
                <a:latin typeface="Times New Roman" panose="02020603050405020304" pitchFamily="18" charset="0"/>
              </a:rPr>
              <a:t>Các hàm để thực hiện các chức năng của trò chơi như: </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‘demsolan’: Đếm số lần chơi đã được lưu trong tệp và in </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ra màn hình.</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‘Tao_min’: Tạo các ô có mìn trên bản đồ ngẫu nhiên.</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‘Dem_min’: Đếm số mìn xung quanh từng ô và gán giá </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trị đó vào ô trống.</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‘Mo_o’: Mở ô khi người chơi chọn một ô.</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‘printMap’: In ra bản đồ hiện tại của trò chơi.</a:t>
            </a: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rPr>
              <a:t>+</a:t>
            </a:r>
            <a:r>
              <a:rPr lang="vi-VN" sz="2000" dirty="0">
                <a:solidFill>
                  <a:srgbClr val="000099"/>
                </a:solidFill>
                <a:latin typeface="Times New Roman" panose="02020603050405020304" pitchFamily="18" charset="0"/>
              </a:rPr>
              <a:t>  </a:t>
            </a:r>
            <a:r>
              <a:rPr sz="2000" dirty="0">
                <a:solidFill>
                  <a:srgbClr val="000099"/>
                </a:solidFill>
                <a:latin typeface="Times New Roman" panose="02020603050405020304" pitchFamily="18" charset="0"/>
              </a:rPr>
              <a:t>‘So_o_con_lai’: Đếm số ô chưa được mở.</a:t>
            </a:r>
          </a:p>
          <a:p>
            <a:pPr marL="573405" lvl="1" indent="-342900">
              <a:lnSpc>
                <a:spcPct val="115000"/>
              </a:lnSpc>
              <a:spcBef>
                <a:spcPct val="0"/>
              </a:spcBef>
              <a:buSzPct val="100000"/>
              <a:buFont typeface="Times New Roman" panose="02020603050405020304" pitchFamily="18" charset="0"/>
              <a:buChar char="-"/>
            </a:pPr>
            <a:endParaRPr sz="2000" dirty="0">
              <a:solidFill>
                <a:srgbClr val="00009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a:t>
            </a:r>
            <a:r>
              <a:rPr lang="en-US" altLang="en-US" dirty="0">
                <a:solidFill>
                  <a:srgbClr val="FF0000"/>
                </a:solidFill>
                <a:latin typeface="Times New Roman" panose="02020603050405020304" pitchFamily="18" charset="0"/>
                <a:cs typeface="Times New Roman" panose="02020603050405020304" pitchFamily="18" charset="0"/>
              </a:rPr>
              <a:t>I.</a:t>
            </a:r>
            <a:r>
              <a:rPr lang="vi-VN" altLang="en-US" dirty="0">
                <a:solidFill>
                  <a:srgbClr val="FF0000"/>
                </a:solidFill>
                <a:latin typeface="Times New Roman" panose="02020603050405020304" pitchFamily="18" charset="0"/>
                <a:cs typeface="Times New Roman" panose="02020603050405020304" pitchFamily="18" charset="0"/>
              </a:rPr>
              <a:t> TỔNG QUAN </a:t>
            </a:r>
          </a:p>
        </p:txBody>
      </p:sp>
      <p:sp>
        <p:nvSpPr>
          <p:cNvPr id="9219" name="TextBox 3"/>
          <p:cNvSpPr txBox="1"/>
          <p:nvPr/>
        </p:nvSpPr>
        <p:spPr>
          <a:xfrm>
            <a:off x="1524000" y="1403350"/>
            <a:ext cx="7113270"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1.3 HƯỚNG GIẢI QUYẾT</a:t>
            </a:r>
          </a:p>
        </p:txBody>
      </p:sp>
      <p:sp>
        <p:nvSpPr>
          <p:cNvPr id="9222" name="TextBox 8"/>
          <p:cNvSpPr txBox="1"/>
          <p:nvPr/>
        </p:nvSpPr>
        <p:spPr>
          <a:xfrm>
            <a:off x="381000" y="1894523"/>
            <a:ext cx="7010400" cy="36309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sym typeface="+mn-ea"/>
              </a:rPr>
              <a:t>+</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‘Kiem_tra’: Kiểm tra xem người chơi đã thắng, thua, </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hoặc trò chơi chưa kết thúc.</a:t>
            </a:r>
            <a:endParaRPr sz="2000" dirty="0">
              <a:solidFill>
                <a:srgbClr val="000099"/>
              </a:solidFill>
              <a:latin typeface="Times New Roman" panose="02020603050405020304" pitchFamily="18" charset="0"/>
            </a:endParaRP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sym typeface="+mn-ea"/>
              </a:rPr>
              <a:t>+</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‘Cam_co’: Đặt hoặc gỡ cờ hiệu trên một ô.</a:t>
            </a:r>
            <a:endParaRPr sz="2000" dirty="0">
              <a:solidFill>
                <a:srgbClr val="000099"/>
              </a:solidFill>
              <a:latin typeface="Times New Roman" panose="02020603050405020304" pitchFamily="18" charset="0"/>
            </a:endParaRP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sym typeface="+mn-ea"/>
              </a:rPr>
              <a:t>+</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‘Chon_level’: Cho phép người chơi chọn độ khó của trò </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chơi.</a:t>
            </a:r>
            <a:endParaRPr sz="2000" dirty="0">
              <a:solidFill>
                <a:srgbClr val="000099"/>
              </a:solidFill>
              <a:latin typeface="Times New Roman" panose="02020603050405020304" pitchFamily="18" charset="0"/>
            </a:endParaRP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sym typeface="+mn-ea"/>
              </a:rPr>
              <a:t>+</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‘Choi_lai’: Cho phép người chơi chọn chơi lại, chọn mức </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khó mới hoặc thoát khỏi trò chơi.</a:t>
            </a:r>
            <a:endParaRPr sz="2000" dirty="0">
              <a:solidFill>
                <a:srgbClr val="000099"/>
              </a:solidFill>
              <a:latin typeface="Times New Roman" panose="02020603050405020304" pitchFamily="18" charset="0"/>
            </a:endParaRPr>
          </a:p>
          <a:p>
            <a:pPr marL="230505" lvl="1" indent="457200">
              <a:lnSpc>
                <a:spcPct val="115000"/>
              </a:lnSpc>
              <a:spcBef>
                <a:spcPct val="0"/>
              </a:spcBef>
              <a:buSzPct val="100000"/>
              <a:buFont typeface="Times New Roman" panose="02020603050405020304" pitchFamily="18" charset="0"/>
              <a:buNone/>
            </a:pPr>
            <a:r>
              <a:rPr sz="2000" dirty="0">
                <a:solidFill>
                  <a:srgbClr val="000099"/>
                </a:solidFill>
                <a:latin typeface="Times New Roman" panose="02020603050405020304" pitchFamily="18" charset="0"/>
                <a:sym typeface="+mn-ea"/>
              </a:rPr>
              <a:t>+</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‘Newgame’: Bắt đầu một trò chơi mới với mức độ khó </a:t>
            </a:r>
            <a:r>
              <a:rPr lang="vi-VN" sz="2000" dirty="0">
                <a:solidFill>
                  <a:srgbClr val="000099"/>
                </a:solidFill>
                <a:latin typeface="Times New Roman" panose="02020603050405020304" pitchFamily="18" charset="0"/>
                <a:sym typeface="+mn-ea"/>
              </a:rPr>
              <a:t>	 </a:t>
            </a:r>
            <a:r>
              <a:rPr sz="2000" dirty="0">
                <a:solidFill>
                  <a:srgbClr val="000099"/>
                </a:solidFill>
                <a:latin typeface="Times New Roman" panose="02020603050405020304" pitchFamily="18" charset="0"/>
                <a:sym typeface="+mn-ea"/>
              </a:rPr>
              <a:t>được chọn.</a:t>
            </a:r>
            <a:endParaRPr sz="2000" dirty="0">
              <a:solidFill>
                <a:srgbClr val="000099"/>
              </a:solidFill>
              <a:latin typeface="Times New Roman" panose="02020603050405020304" pitchFamily="18" charset="0"/>
            </a:endParaRPr>
          </a:p>
          <a:p>
            <a:pPr marL="573405" lvl="1" indent="-342900">
              <a:lnSpc>
                <a:spcPct val="115000"/>
              </a:lnSpc>
              <a:spcBef>
                <a:spcPct val="0"/>
              </a:spcBef>
              <a:buSzPct val="100000"/>
              <a:buFont typeface="Times New Roman" panose="02020603050405020304" pitchFamily="18" charset="0"/>
              <a:buChar char="-"/>
            </a:pPr>
            <a:endParaRPr sz="2000" dirty="0">
              <a:solidFill>
                <a:srgbClr val="000099"/>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r>
              <a:rPr lang="vi-VN" altLang="en-US" dirty="0">
                <a:solidFill>
                  <a:srgbClr val="FF0000"/>
                </a:solidFill>
                <a:latin typeface="Times New Roman" panose="02020603050405020304" pitchFamily="18" charset="0"/>
                <a:cs typeface="Times New Roman" panose="02020603050405020304" pitchFamily="18" charset="0"/>
              </a:rPr>
              <a:t>CHƯƠNG 2</a:t>
            </a:r>
            <a:r>
              <a:rPr lang="en-US" altLang="en-US" dirty="0">
                <a:solidFill>
                  <a:srgbClr val="FF0000"/>
                </a:solidFill>
                <a:latin typeface="Times New Roman" panose="02020603050405020304" pitchFamily="18" charset="0"/>
                <a:cs typeface="Times New Roman" panose="02020603050405020304" pitchFamily="18" charset="0"/>
              </a:rPr>
              <a:t>.</a:t>
            </a:r>
            <a:r>
              <a:rPr lang="vi-VN" altLang="en-US" dirty="0">
                <a:solidFill>
                  <a:srgbClr val="FF0000"/>
                </a:solidFill>
                <a:latin typeface="Times New Roman" panose="02020603050405020304" pitchFamily="18" charset="0"/>
                <a:cs typeface="Times New Roman" panose="02020603050405020304" pitchFamily="18" charset="0"/>
              </a:rPr>
              <a:t> NỘI DUNG</a:t>
            </a:r>
          </a:p>
        </p:txBody>
      </p:sp>
      <p:sp>
        <p:nvSpPr>
          <p:cNvPr id="9219" name="TextBox 3"/>
          <p:cNvSpPr txBox="1"/>
          <p:nvPr/>
        </p:nvSpPr>
        <p:spPr>
          <a:xfrm>
            <a:off x="1524000" y="1403350"/>
            <a:ext cx="5638800" cy="16916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stStyle>
          <a:p>
            <a:pPr marL="0" lvl="0" indent="0">
              <a:spcBef>
                <a:spcPct val="0"/>
              </a:spcBef>
              <a:buNone/>
            </a:pPr>
            <a:r>
              <a:rPr lang="vi-VN" altLang="en-US" sz="2600" b="1" i="1" dirty="0">
                <a:solidFill>
                  <a:srgbClr val="000099"/>
                </a:solidFill>
                <a:latin typeface="Times New Roman" panose="02020603050405020304" pitchFamily="18" charset="0"/>
                <a:cs typeface="Times New Roman" panose="02020603050405020304" pitchFamily="18" charset="0"/>
              </a:rPr>
              <a:t>2.1. GIẢI THUẬT (LƯU ĐỒ)</a:t>
            </a:r>
          </a:p>
          <a:p>
            <a:pPr marL="0" lvl="0" indent="0">
              <a:spcBef>
                <a:spcPct val="0"/>
              </a:spcBef>
              <a:buNone/>
            </a:pPr>
            <a:endParaRPr lang="vi-VN" altLang="en-US" sz="2600" b="1" i="1" dirty="0">
              <a:solidFill>
                <a:srgbClr val="000099"/>
              </a:solidFill>
              <a:latin typeface="Times New Roman" panose="02020603050405020304" pitchFamily="18" charset="0"/>
              <a:cs typeface="Times New Roman" panose="02020603050405020304" pitchFamily="18" charset="0"/>
            </a:endParaRPr>
          </a:p>
          <a:p>
            <a:pPr marL="0" lvl="0" indent="0">
              <a:spcBef>
                <a:spcPct val="0"/>
              </a:spcBef>
              <a:buNone/>
            </a:pPr>
            <a:r>
              <a:rPr lang="vi-VN" altLang="en-US" sz="2600" b="1" i="1" dirty="0">
                <a:solidFill>
                  <a:srgbClr val="000099"/>
                </a:solidFill>
                <a:latin typeface="Times New Roman" panose="02020603050405020304" pitchFamily="18" charset="0"/>
                <a:ea typeface="Times New Roman" panose="02020603050405020304" pitchFamily="18" charset="0"/>
              </a:rPr>
              <a:t>2.2. CHƯƠNG TRÌNH CHI TIẾT</a:t>
            </a:r>
          </a:p>
          <a:p>
            <a:pPr marL="0" lvl="0" indent="0">
              <a:spcBef>
                <a:spcPct val="0"/>
              </a:spcBef>
              <a:buNone/>
            </a:pPr>
            <a:endParaRPr lang="vi-VN" altLang="en-US" sz="2600" b="1" i="1"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1716</Words>
  <Application>Microsoft Office PowerPoint</Application>
  <PresentationFormat>On-screen Show (4:3)</PresentationFormat>
  <Paragraphs>185</Paragraphs>
  <Slides>41</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Calibri</vt:lpstr>
      <vt:lpstr>Times New Roman</vt:lpstr>
      <vt:lpstr>Default Design</vt:lpstr>
      <vt:lpstr>1_Default Design</vt:lpstr>
      <vt:lpstr>TRƯỜNG ĐẠI HỌC CẦN THƠ TRƯỜNG BÁCH KHOA</vt:lpstr>
      <vt:lpstr>NỘI DUNG BÁO CÁO</vt:lpstr>
      <vt:lpstr>CHƯƠNG I. TỔNG QUAN </vt:lpstr>
      <vt:lpstr>CHƯƠNG I. TỔNG QUAN </vt:lpstr>
      <vt:lpstr>CHƯƠNG I. TỔNG QUAN </vt:lpstr>
      <vt:lpstr>CHƯƠNG I. TỔNG QUAN </vt:lpstr>
      <vt:lpstr>CHƯƠNG I. TỔNG QUAN </vt:lpstr>
      <vt:lpstr>CHƯƠNG I. TỔNG QUAN </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2. NỘI DUNG</vt:lpstr>
      <vt:lpstr>CHƯƠNG 3. KẾT LUẬN</vt:lpstr>
      <vt:lpstr>CHƯƠNG 3. KẾT LUẬN</vt:lpstr>
      <vt:lpstr>CHƯƠNG 3. KẾT LUẬN</vt:lpstr>
      <vt:lpstr>CHƯƠNG 3. KẾT LUẬN</vt:lpstr>
      <vt:lpstr>CHƯƠNG 3. KẾT LUẬN</vt:lpstr>
      <vt:lpstr>CHƯƠNG 3. KẾT LUẬN</vt:lpstr>
      <vt:lpstr>CHƯƠNG 4. 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CẦN THƠ TRƯỜNG BÁCH KHOA</dc:title>
  <dc:creator/>
  <cp:lastModifiedBy>Nguyen Huy</cp:lastModifiedBy>
  <cp:revision>4</cp:revision>
  <dcterms:created xsi:type="dcterms:W3CDTF">2008-08-06T06:37:20Z</dcterms:created>
  <dcterms:modified xsi:type="dcterms:W3CDTF">2024-04-02T08:01:17Z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3044C9AF963B4E46ACF82F40B1694EDE_12</vt:lpwstr>
  </property>
  <property fmtid="{D5CDD505-2E9C-101B-9397-08002B2CF9AE}" pid="3" name="KSOProductBuildVer">
    <vt:lpwstr>1033-12.2.0.16703</vt:lpwstr>
  </property>
</Properties>
</file>