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19"/>
  </p:notesMasterIdLst>
  <p:sldIdLst>
    <p:sldId id="334" r:id="rId2"/>
    <p:sldId id="350" r:id="rId3"/>
    <p:sldId id="259" r:id="rId4"/>
    <p:sldId id="352" r:id="rId5"/>
    <p:sldId id="353" r:id="rId6"/>
    <p:sldId id="351" r:id="rId7"/>
    <p:sldId id="349" r:id="rId8"/>
    <p:sldId id="311" r:id="rId9"/>
    <p:sldId id="260" r:id="rId10"/>
    <p:sldId id="285" r:id="rId11"/>
    <p:sldId id="335" r:id="rId12"/>
    <p:sldId id="336" r:id="rId13"/>
    <p:sldId id="312" r:id="rId14"/>
    <p:sldId id="313" r:id="rId15"/>
    <p:sldId id="323" r:id="rId16"/>
    <p:sldId id="316" r:id="rId17"/>
    <p:sldId id="273" r:id="rId18"/>
  </p:sldIdLst>
  <p:sldSz cx="9144000" cy="5143500" type="screen16x9"/>
  <p:notesSz cx="6858000" cy="9144000"/>
  <p:embeddedFontLst>
    <p:embeddedFont>
      <p:font typeface="Malgun Gothic Semilight" panose="020B0502040204020203" pitchFamily="34" charset="-128"/>
      <p:regular r:id="rId20"/>
    </p:embeddedFont>
    <p:embeddedFont>
      <p:font typeface="Bradley Hand ITC" panose="020B0604020202020204" charset="0"/>
      <p:regular r:id="rId21"/>
    </p:embeddedFont>
    <p:embeddedFont>
      <p:font typeface="宋体" panose="02010600030101010101" pitchFamily="2" charset="-122"/>
      <p:regular r:id="rId22"/>
    </p:embeddedFont>
    <p:embeddedFont>
      <p:font typeface="Montserrat" panose="020B060402020202020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DB57"/>
    <a:srgbClr val="566E3D"/>
    <a:srgbClr val="3D583A"/>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35" autoAdjust="0"/>
  </p:normalViewPr>
  <p:slideViewPr>
    <p:cSldViewPr snapToGrid="0">
      <p:cViewPr varScale="1">
        <p:scale>
          <a:sx n="90" d="100"/>
          <a:sy n="90" d="100"/>
        </p:scale>
        <p:origin x="150" y="66"/>
      </p:cViewPr>
      <p:guideLst>
        <p:guide orient="horz" pos="1620"/>
        <p:guide pos="2880"/>
      </p:guideLst>
    </p:cSldViewPr>
  </p:slideViewPr>
  <p:outlineViewPr>
    <p:cViewPr>
      <p:scale>
        <a:sx n="33" d="100"/>
        <a:sy n="33" d="100"/>
      </p:scale>
      <p:origin x="0" y="259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98003934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81357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B912734-37D3-474F-8EE3-C636908549FF}" type="slidenum">
              <a:rPr lang="zh-CN" altLang="en-US" smtClean="0"/>
              <a:t>8</a:t>
            </a:fld>
            <a:endParaRPr lang="zh-CN" altLang="en-US"/>
          </a:p>
        </p:txBody>
      </p:sp>
    </p:spTree>
    <p:extLst>
      <p:ext uri="{BB962C8B-B14F-4D97-AF65-F5344CB8AC3E}">
        <p14:creationId xmlns:p14="http://schemas.microsoft.com/office/powerpoint/2010/main" val="966230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432693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2129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B912734-37D3-474F-8EE3-C636908549FF}" type="slidenum">
              <a:rPr lang="zh-CN" altLang="en-US" smtClean="0"/>
              <a:t>13</a:t>
            </a:fld>
            <a:endParaRPr lang="zh-CN" altLang="en-US"/>
          </a:p>
        </p:txBody>
      </p:sp>
    </p:spTree>
    <p:extLst>
      <p:ext uri="{BB962C8B-B14F-4D97-AF65-F5344CB8AC3E}">
        <p14:creationId xmlns:p14="http://schemas.microsoft.com/office/powerpoint/2010/main" val="2923626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942874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ubtitle">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851725" y="1583350"/>
            <a:ext cx="5440500" cy="1159799"/>
          </a:xfrm>
          <a:prstGeom prst="rect">
            <a:avLst/>
          </a:prstGeom>
        </p:spPr>
        <p:txBody>
          <a:bodyPr lIns="91425" tIns="91425" rIns="91425" bIns="91425" anchor="ctr" anchorCtr="0"/>
          <a:lstStyle>
            <a:lvl1pPr lvl="0" algn="ctr" rtl="0">
              <a:spcBef>
                <a:spcPts val="0"/>
              </a:spcBef>
              <a:buSzPct val="100000"/>
              <a:defRPr sz="4800"/>
            </a:lvl1pPr>
            <a:lvl2pPr lvl="1" algn="ctr" rtl="0">
              <a:spcBef>
                <a:spcPts val="0"/>
              </a:spcBef>
              <a:buSzPct val="100000"/>
              <a:defRPr sz="4800"/>
            </a:lvl2pPr>
            <a:lvl3pPr lvl="2" algn="ctr" rtl="0">
              <a:spcBef>
                <a:spcPts val="0"/>
              </a:spcBef>
              <a:buSzPct val="100000"/>
              <a:defRPr sz="4800"/>
            </a:lvl3pPr>
            <a:lvl4pPr lvl="3" algn="ctr" rtl="0">
              <a:spcBef>
                <a:spcPts val="0"/>
              </a:spcBef>
              <a:buSzPct val="100000"/>
              <a:defRPr sz="4800"/>
            </a:lvl4pPr>
            <a:lvl5pPr lvl="4" algn="ctr" rtl="0">
              <a:spcBef>
                <a:spcPts val="0"/>
              </a:spcBef>
              <a:buSzPct val="100000"/>
              <a:defRPr sz="4800"/>
            </a:lvl5pPr>
            <a:lvl6pPr lvl="5" algn="ctr" rtl="0">
              <a:spcBef>
                <a:spcPts val="0"/>
              </a:spcBef>
              <a:buSzPct val="100000"/>
              <a:defRPr sz="4800"/>
            </a:lvl6pPr>
            <a:lvl7pPr lvl="6" algn="ctr" rtl="0">
              <a:spcBef>
                <a:spcPts val="0"/>
              </a:spcBef>
              <a:buSzPct val="100000"/>
              <a:defRPr sz="4800"/>
            </a:lvl7pPr>
            <a:lvl8pPr lvl="7" algn="ctr" rtl="0">
              <a:spcBef>
                <a:spcPts val="0"/>
              </a:spcBef>
              <a:buSzPct val="100000"/>
              <a:defRPr sz="4800"/>
            </a:lvl8pPr>
            <a:lvl9pPr lvl="8" algn="ctr" rtl="0">
              <a:spcBef>
                <a:spcPts val="0"/>
              </a:spcBef>
              <a:buSzPct val="100000"/>
              <a:defRPr sz="4800"/>
            </a:lvl9pPr>
          </a:lstStyle>
          <a:p>
            <a:endParaRPr/>
          </a:p>
        </p:txBody>
      </p:sp>
      <p:sp>
        <p:nvSpPr>
          <p:cNvPr id="13" name="Shape 13"/>
          <p:cNvSpPr txBox="1">
            <a:spLocks noGrp="1"/>
          </p:cNvSpPr>
          <p:nvPr>
            <p:ph type="subTitle" idx="1"/>
          </p:nvPr>
        </p:nvSpPr>
        <p:spPr>
          <a:xfrm>
            <a:off x="2135200" y="3812000"/>
            <a:ext cx="4873500" cy="1331400"/>
          </a:xfrm>
          <a:prstGeom prst="rect">
            <a:avLst/>
          </a:prstGeom>
        </p:spPr>
        <p:txBody>
          <a:bodyPr lIns="91425" tIns="91425" rIns="91425" bIns="91425" anchor="ctr" anchorCtr="0"/>
          <a:lstStyle>
            <a:lvl1pPr lvl="0" algn="ctr" rtl="0">
              <a:spcBef>
                <a:spcPts val="0"/>
              </a:spcBef>
              <a:buNone/>
              <a:defRPr/>
            </a:lvl1pPr>
            <a:lvl2pPr lvl="1" algn="ctr" rtl="0">
              <a:spcBef>
                <a:spcPts val="0"/>
              </a:spcBef>
              <a:buSzPct val="100000"/>
              <a:buNone/>
              <a:defRPr sz="3000"/>
            </a:lvl2pPr>
            <a:lvl3pPr lvl="2" algn="ctr" rtl="0">
              <a:spcBef>
                <a:spcPts val="0"/>
              </a:spcBef>
              <a:buSzPct val="100000"/>
              <a:buNone/>
              <a:defRPr sz="3000"/>
            </a:lvl3pPr>
            <a:lvl4pPr lvl="3" algn="ctr" rtl="0">
              <a:spcBef>
                <a:spcPts val="0"/>
              </a:spcBef>
              <a:buSzPct val="100000"/>
              <a:buNone/>
              <a:defRPr sz="3000"/>
            </a:lvl4pPr>
            <a:lvl5pPr lvl="4" algn="ctr" rtl="0">
              <a:spcBef>
                <a:spcPts val="0"/>
              </a:spcBef>
              <a:buSzPct val="100000"/>
              <a:buNone/>
              <a:defRPr sz="3000"/>
            </a:lvl5pPr>
            <a:lvl6pPr lvl="5" algn="ctr" rtl="0">
              <a:spcBef>
                <a:spcPts val="0"/>
              </a:spcBef>
              <a:buSzPct val="100000"/>
              <a:buNone/>
              <a:defRPr sz="3000"/>
            </a:lvl6pPr>
            <a:lvl7pPr lvl="6" algn="ctr" rtl="0">
              <a:spcBef>
                <a:spcPts val="0"/>
              </a:spcBef>
              <a:buSzPct val="100000"/>
              <a:buNone/>
              <a:defRPr sz="3000"/>
            </a:lvl7pPr>
            <a:lvl8pPr lvl="7" algn="ctr" rtl="0">
              <a:spcBef>
                <a:spcPts val="0"/>
              </a:spcBef>
              <a:buSzPct val="100000"/>
              <a:buNone/>
              <a:defRPr sz="3000"/>
            </a:lvl8pPr>
            <a:lvl9pPr lvl="8" algn="ctr" rtl="0">
              <a:spcBef>
                <a:spcPts val="0"/>
              </a:spcBef>
              <a:buSzPct val="100000"/>
              <a:buNone/>
              <a:defRPr sz="3000"/>
            </a:lvl9pPr>
          </a:lstStyle>
          <a:p>
            <a:endParaRPr/>
          </a:p>
        </p:txBody>
      </p:sp>
      <p:cxnSp>
        <p:nvCxnSpPr>
          <p:cNvPr id="14" name="Shape 14"/>
          <p:cNvCxnSpPr/>
          <p:nvPr/>
        </p:nvCxnSpPr>
        <p:spPr>
          <a:xfrm rot="10800000">
            <a:off x="4169399" y="3812000"/>
            <a:ext cx="805200" cy="0"/>
          </a:xfrm>
          <a:prstGeom prst="straightConnector1">
            <a:avLst/>
          </a:prstGeom>
          <a:noFill/>
          <a:ln w="76200" cap="flat" cmpd="sng">
            <a:solidFill>
              <a:srgbClr val="FFFFFF"/>
            </a:solidFill>
            <a:prstDash val="solid"/>
            <a:round/>
            <a:headEnd type="none" w="lg" len="lg"/>
            <a:tailEnd type="none" w="lg" len="lg"/>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Quot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Shape 16"/>
          <p:cNvSpPr txBox="1">
            <a:spLocks noGrp="1"/>
          </p:cNvSpPr>
          <p:nvPr>
            <p:ph type="body" idx="1"/>
          </p:nvPr>
        </p:nvSpPr>
        <p:spPr>
          <a:xfrm>
            <a:off x="658050" y="3685800"/>
            <a:ext cx="5860500" cy="819899"/>
          </a:xfrm>
          <a:prstGeom prst="rect">
            <a:avLst/>
          </a:prstGeom>
        </p:spPr>
        <p:txBody>
          <a:bodyPr lIns="91425" tIns="91425" rIns="91425" bIns="91425" anchor="b" anchorCtr="0"/>
          <a:lstStyle>
            <a:lvl1pPr lvl="0" rtl="0">
              <a:spcBef>
                <a:spcPts val="0"/>
              </a:spcBef>
              <a:buSzPct val="100000"/>
              <a:defRPr sz="3000"/>
            </a:lvl1pPr>
            <a:lvl2pPr lvl="1" algn="ctr" rtl="0">
              <a:spcBef>
                <a:spcPts val="0"/>
              </a:spcBef>
              <a:buSzPct val="100000"/>
              <a:defRPr sz="3000"/>
            </a:lvl2pPr>
            <a:lvl3pPr lvl="2" algn="ctr" rtl="0">
              <a:spcBef>
                <a:spcPts val="0"/>
              </a:spcBef>
              <a:buSzPct val="100000"/>
              <a:defRPr sz="3000"/>
            </a:lvl3pPr>
            <a:lvl4pPr lvl="3" algn="ctr" rtl="0">
              <a:spcBef>
                <a:spcPts val="0"/>
              </a:spcBef>
              <a:buSzPct val="100000"/>
              <a:defRPr sz="3000"/>
            </a:lvl4pPr>
            <a:lvl5pPr lvl="4" algn="ctr" rtl="0">
              <a:spcBef>
                <a:spcPts val="0"/>
              </a:spcBef>
              <a:buSzPct val="100000"/>
              <a:defRPr sz="3000"/>
            </a:lvl5pPr>
            <a:lvl6pPr lvl="5" algn="ctr" rtl="0">
              <a:spcBef>
                <a:spcPts val="0"/>
              </a:spcBef>
              <a:buSzPct val="100000"/>
              <a:defRPr sz="3000"/>
            </a:lvl6pPr>
            <a:lvl7pPr lvl="6" algn="ctr" rtl="0">
              <a:spcBef>
                <a:spcPts val="0"/>
              </a:spcBef>
              <a:buSzPct val="100000"/>
              <a:defRPr sz="3000"/>
            </a:lvl7pPr>
            <a:lvl8pPr lvl="7" algn="ctr" rtl="0">
              <a:spcBef>
                <a:spcPts val="0"/>
              </a:spcBef>
              <a:buSzPct val="100000"/>
              <a:defRPr sz="3000"/>
            </a:lvl8pPr>
            <a:lvl9pPr lvl="8" algn="ctr">
              <a:spcBef>
                <a:spcPts val="0"/>
              </a:spcBef>
              <a:buSzPct val="100000"/>
              <a:defRPr sz="3000"/>
            </a:lvl9pPr>
          </a:lstStyle>
          <a:p>
            <a:endParaRPr/>
          </a:p>
        </p:txBody>
      </p:sp>
      <p:sp>
        <p:nvSpPr>
          <p:cNvPr id="17" name="Shape 17"/>
          <p:cNvSpPr txBox="1"/>
          <p:nvPr/>
        </p:nvSpPr>
        <p:spPr>
          <a:xfrm>
            <a:off x="623811" y="44918"/>
            <a:ext cx="1957200" cy="653699"/>
          </a:xfrm>
          <a:prstGeom prst="rect">
            <a:avLst/>
          </a:prstGeom>
          <a:noFill/>
          <a:ln>
            <a:noFill/>
          </a:ln>
        </p:spPr>
        <p:txBody>
          <a:bodyPr lIns="91425" tIns="91425" rIns="91425" bIns="91425" anchor="t" anchorCtr="0">
            <a:noAutofit/>
          </a:bodyPr>
          <a:lstStyle/>
          <a:p>
            <a:pPr lvl="0">
              <a:spcBef>
                <a:spcPts val="0"/>
              </a:spcBef>
              <a:buNone/>
            </a:pPr>
            <a:r>
              <a:rPr lang="en" sz="9600">
                <a:solidFill>
                  <a:srgbClr val="FFFFFF"/>
                </a:solidFill>
                <a:latin typeface="Montserrat"/>
                <a:ea typeface="Montserrat"/>
                <a:cs typeface="Montserrat"/>
                <a:sym typeface="Montserrat"/>
              </a:rPr>
              <a:t>“</a:t>
            </a:r>
          </a:p>
        </p:txBody>
      </p:sp>
      <p:cxnSp>
        <p:nvCxnSpPr>
          <p:cNvPr id="18" name="Shape 18"/>
          <p:cNvCxnSpPr/>
          <p:nvPr/>
        </p:nvCxnSpPr>
        <p:spPr>
          <a:xfrm rot="10800000">
            <a:off x="759503" y="1139975"/>
            <a:ext cx="805200" cy="0"/>
          </a:xfrm>
          <a:prstGeom prst="straightConnector1">
            <a:avLst/>
          </a:prstGeom>
          <a:noFill/>
          <a:ln w="76200" cap="flat" cmpd="sng">
            <a:solidFill>
              <a:srgbClr val="FFFFFF"/>
            </a:solidFill>
            <a:prstDash val="solid"/>
            <a:round/>
            <a:headEnd type="none" w="lg" len="lg"/>
            <a:tailEnd type="none" w="lg" len="lg"/>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1272675" y="2143050"/>
            <a:ext cx="6598500" cy="8574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6"/>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u="heavy">
                <a:solidFill>
                  <a:srgbClr val="C0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0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12/14/2018</a:t>
            </a:fld>
            <a:endParaRPr lang="en-US"/>
          </a:p>
        </p:txBody>
      </p:sp>
      <p:sp>
        <p:nvSpPr>
          <p:cNvPr id="6" name="Holder 6"/>
          <p:cNvSpPr>
            <a:spLocks noGrp="1"/>
          </p:cNvSpPr>
          <p:nvPr>
            <p:ph type="sldNum" sz="quarter" idx="7"/>
          </p:nvPr>
        </p:nvSpPr>
        <p:spPr>
          <a:xfrm>
            <a:off x="8227695" y="4834363"/>
            <a:ext cx="221615" cy="147161"/>
          </a:xfrm>
          <a:prstGeom prst="rect">
            <a:avLst/>
          </a:prstGeom>
        </p:spPr>
        <p:txBody>
          <a:bodyPr lIns="0" tIns="0" rIns="0" bIns="0"/>
          <a:lstStyle>
            <a:lvl1pPr>
              <a:defRPr sz="1200" b="0" i="0">
                <a:solidFill>
                  <a:srgbClr val="888888"/>
                </a:solidFill>
                <a:latin typeface="Arial"/>
                <a:cs typeface="Arial"/>
              </a:defRPr>
            </a:lvl1pPr>
          </a:lstStyle>
          <a:p>
            <a:pPr marL="25400">
              <a:lnSpc>
                <a:spcPts val="1425"/>
              </a:lnSpc>
            </a:pPr>
            <a:fld id="{81D60167-4931-47E6-BA6A-407CBD079E47}" type="slidenum">
              <a:rPr spc="-5" dirty="0"/>
              <a:t>‹#›</a:t>
            </a:fld>
            <a:endParaRPr spc="-5" dirty="0"/>
          </a:p>
        </p:txBody>
      </p:sp>
    </p:spTree>
    <p:extLst>
      <p:ext uri="{BB962C8B-B14F-4D97-AF65-F5344CB8AC3E}">
        <p14:creationId xmlns:p14="http://schemas.microsoft.com/office/powerpoint/2010/main" val="3189258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9B9C9B6-EFEF-41CA-8878-ACD866733C09}"/>
              </a:ext>
            </a:extLst>
          </p:cNvPr>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xmlns="" id="{C7A93050-9BC1-4390-9EEC-7843F35ECC31}"/>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C34DD18A-6EC2-4871-86C1-F9B6E64BB5B5}"/>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19ADAFD3-4A7D-41D8-B8ED-5F938A2DB60A}" type="datetimeFigureOut">
              <a:rPr lang="zh-CN" altLang="en-US" smtClean="0"/>
              <a:t>2018/12/14</a:t>
            </a:fld>
            <a:endParaRPr lang="zh-CN" altLang="en-US"/>
          </a:p>
        </p:txBody>
      </p:sp>
      <p:sp>
        <p:nvSpPr>
          <p:cNvPr id="5" name="页脚占位符 4">
            <a:extLst>
              <a:ext uri="{FF2B5EF4-FFF2-40B4-BE49-F238E27FC236}">
                <a16:creationId xmlns:a16="http://schemas.microsoft.com/office/drawing/2014/main" xmlns="" id="{7D3D1340-2EBD-4BDB-B20A-175CE107E90D}"/>
              </a:ext>
            </a:extLst>
          </p:cNvPr>
          <p:cNvSpPr>
            <a:spLocks noGrp="1"/>
          </p:cNvSpPr>
          <p:nvPr>
            <p:ph type="ftr" sz="quarter" idx="11"/>
          </p:nvPr>
        </p:nvSpPr>
        <p:spPr>
          <a:xfrm>
            <a:off x="3028950" y="4767263"/>
            <a:ext cx="3086100" cy="273844"/>
          </a:xfrm>
          <a:prstGeom prst="rect">
            <a:avLst/>
          </a:prstGeom>
        </p:spPr>
        <p:txBody>
          <a:bodyPr lIns="68580" tIns="34290" rIns="68580" bIns="34290"/>
          <a:lstStyle/>
          <a:p>
            <a:endParaRPr lang="zh-CN" altLang="en-US"/>
          </a:p>
        </p:txBody>
      </p:sp>
      <p:sp>
        <p:nvSpPr>
          <p:cNvPr id="6" name="灯片编号占位符 5">
            <a:extLst>
              <a:ext uri="{FF2B5EF4-FFF2-40B4-BE49-F238E27FC236}">
                <a16:creationId xmlns:a16="http://schemas.microsoft.com/office/drawing/2014/main" xmlns="" id="{E54176B4-B67D-4586-AFE7-5AF056F667C3}"/>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B585B6F-B833-46C0-95C4-678EC12C5AE9}" type="slidenum">
              <a:rPr lang="zh-CN" altLang="en-US" smtClean="0"/>
              <a:t>‹#›</a:t>
            </a:fld>
            <a:endParaRPr lang="zh-CN" altLang="en-US"/>
          </a:p>
        </p:txBody>
      </p:sp>
    </p:spTree>
    <p:extLst>
      <p:ext uri="{BB962C8B-B14F-4D97-AF65-F5344CB8AC3E}">
        <p14:creationId xmlns:p14="http://schemas.microsoft.com/office/powerpoint/2010/main" val="2005111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Shape 6"/>
          <p:cNvSpPr/>
          <p:nvPr/>
        </p:nvSpPr>
        <p:spPr>
          <a:xfrm>
            <a:off x="5975" y="0"/>
            <a:ext cx="9144000" cy="5143499"/>
          </a:xfrm>
          <a:prstGeom prst="rect">
            <a:avLst/>
          </a:prstGeom>
          <a:solidFill>
            <a:srgbClr val="161732">
              <a:alpha val="36540"/>
            </a:srgbClr>
          </a:solidFill>
          <a:ln>
            <a:noFill/>
          </a:ln>
        </p:spPr>
        <p:txBody>
          <a:bodyPr lIns="91425" tIns="91425" rIns="91425" bIns="91425" anchor="ctr" anchorCtr="0">
            <a:noAutofit/>
          </a:bodyPr>
          <a:lstStyle/>
          <a:p>
            <a:pPr lvl="0">
              <a:spcBef>
                <a:spcPts val="0"/>
              </a:spcBef>
              <a:buNone/>
            </a:pPr>
            <a:endParaRPr/>
          </a:p>
        </p:txBody>
      </p:sp>
      <p:sp>
        <p:nvSpPr>
          <p:cNvPr id="7" name="Shape 7"/>
          <p:cNvSpPr txBox="1">
            <a:spLocks noGrp="1"/>
          </p:cNvSpPr>
          <p:nvPr>
            <p:ph type="title"/>
          </p:nvPr>
        </p:nvSpPr>
        <p:spPr>
          <a:xfrm>
            <a:off x="1272675" y="2143050"/>
            <a:ext cx="6598500" cy="857400"/>
          </a:xfrm>
          <a:prstGeom prst="rect">
            <a:avLst/>
          </a:prstGeom>
          <a:noFill/>
          <a:ln>
            <a:noFill/>
          </a:ln>
        </p:spPr>
        <p:txBody>
          <a:bodyPr lIns="91425" tIns="91425" rIns="91425" bIns="91425" anchor="ctr" anchorCtr="0"/>
          <a:lstStyle>
            <a:lvl1pPr lvl="0" algn="ctr">
              <a:spcBef>
                <a:spcPts val="0"/>
              </a:spcBef>
              <a:buClr>
                <a:srgbClr val="FFFFFF"/>
              </a:buClr>
              <a:buSzPct val="100000"/>
              <a:buFont typeface="Montserrat"/>
              <a:buNone/>
              <a:defRPr sz="6000" b="1">
                <a:solidFill>
                  <a:srgbClr val="FFFFFF"/>
                </a:solidFill>
                <a:latin typeface="Montserrat"/>
                <a:ea typeface="Montserrat"/>
                <a:cs typeface="Montserrat"/>
                <a:sym typeface="Montserrat"/>
              </a:defRPr>
            </a:lvl1pPr>
            <a:lvl2pPr lvl="1" algn="ctr">
              <a:spcBef>
                <a:spcPts val="0"/>
              </a:spcBef>
              <a:buClr>
                <a:srgbClr val="FFFFFF"/>
              </a:buClr>
              <a:buSzPct val="100000"/>
              <a:buFont typeface="Montserrat"/>
              <a:buNone/>
              <a:defRPr sz="6000" b="1">
                <a:solidFill>
                  <a:srgbClr val="FFFFFF"/>
                </a:solidFill>
                <a:latin typeface="Montserrat"/>
                <a:ea typeface="Montserrat"/>
                <a:cs typeface="Montserrat"/>
                <a:sym typeface="Montserrat"/>
              </a:defRPr>
            </a:lvl2pPr>
            <a:lvl3pPr lvl="2" algn="ctr">
              <a:spcBef>
                <a:spcPts val="0"/>
              </a:spcBef>
              <a:buClr>
                <a:srgbClr val="FFFFFF"/>
              </a:buClr>
              <a:buSzPct val="100000"/>
              <a:buFont typeface="Montserrat"/>
              <a:buNone/>
              <a:defRPr sz="6000" b="1">
                <a:solidFill>
                  <a:srgbClr val="FFFFFF"/>
                </a:solidFill>
                <a:latin typeface="Montserrat"/>
                <a:ea typeface="Montserrat"/>
                <a:cs typeface="Montserrat"/>
                <a:sym typeface="Montserrat"/>
              </a:defRPr>
            </a:lvl3pPr>
            <a:lvl4pPr lvl="3" algn="ctr">
              <a:spcBef>
                <a:spcPts val="0"/>
              </a:spcBef>
              <a:buClr>
                <a:srgbClr val="FFFFFF"/>
              </a:buClr>
              <a:buSzPct val="100000"/>
              <a:buFont typeface="Montserrat"/>
              <a:buNone/>
              <a:defRPr sz="6000" b="1">
                <a:solidFill>
                  <a:srgbClr val="FFFFFF"/>
                </a:solidFill>
                <a:latin typeface="Montserrat"/>
                <a:ea typeface="Montserrat"/>
                <a:cs typeface="Montserrat"/>
                <a:sym typeface="Montserrat"/>
              </a:defRPr>
            </a:lvl4pPr>
            <a:lvl5pPr lvl="4" algn="ctr">
              <a:spcBef>
                <a:spcPts val="0"/>
              </a:spcBef>
              <a:buClr>
                <a:srgbClr val="FFFFFF"/>
              </a:buClr>
              <a:buSzPct val="100000"/>
              <a:buFont typeface="Montserrat"/>
              <a:buNone/>
              <a:defRPr sz="6000" b="1">
                <a:solidFill>
                  <a:srgbClr val="FFFFFF"/>
                </a:solidFill>
                <a:latin typeface="Montserrat"/>
                <a:ea typeface="Montserrat"/>
                <a:cs typeface="Montserrat"/>
                <a:sym typeface="Montserrat"/>
              </a:defRPr>
            </a:lvl5pPr>
            <a:lvl6pPr lvl="5" algn="ctr">
              <a:spcBef>
                <a:spcPts val="0"/>
              </a:spcBef>
              <a:buClr>
                <a:srgbClr val="FFFFFF"/>
              </a:buClr>
              <a:buSzPct val="100000"/>
              <a:buFont typeface="Montserrat"/>
              <a:buNone/>
              <a:defRPr sz="6000" b="1">
                <a:solidFill>
                  <a:srgbClr val="FFFFFF"/>
                </a:solidFill>
                <a:latin typeface="Montserrat"/>
                <a:ea typeface="Montserrat"/>
                <a:cs typeface="Montserrat"/>
                <a:sym typeface="Montserrat"/>
              </a:defRPr>
            </a:lvl6pPr>
            <a:lvl7pPr lvl="6" algn="ctr">
              <a:spcBef>
                <a:spcPts val="0"/>
              </a:spcBef>
              <a:buClr>
                <a:srgbClr val="FFFFFF"/>
              </a:buClr>
              <a:buSzPct val="100000"/>
              <a:buFont typeface="Montserrat"/>
              <a:buNone/>
              <a:defRPr sz="6000" b="1">
                <a:solidFill>
                  <a:srgbClr val="FFFFFF"/>
                </a:solidFill>
                <a:latin typeface="Montserrat"/>
                <a:ea typeface="Montserrat"/>
                <a:cs typeface="Montserrat"/>
                <a:sym typeface="Montserrat"/>
              </a:defRPr>
            </a:lvl7pPr>
            <a:lvl8pPr lvl="7" algn="ctr">
              <a:spcBef>
                <a:spcPts val="0"/>
              </a:spcBef>
              <a:buClr>
                <a:srgbClr val="FFFFFF"/>
              </a:buClr>
              <a:buSzPct val="100000"/>
              <a:buFont typeface="Montserrat"/>
              <a:buNone/>
              <a:defRPr sz="6000" b="1">
                <a:solidFill>
                  <a:srgbClr val="FFFFFF"/>
                </a:solidFill>
                <a:latin typeface="Montserrat"/>
                <a:ea typeface="Montserrat"/>
                <a:cs typeface="Montserrat"/>
                <a:sym typeface="Montserrat"/>
              </a:defRPr>
            </a:lvl8pPr>
            <a:lvl9pPr lvl="8" algn="ctr">
              <a:spcBef>
                <a:spcPts val="0"/>
              </a:spcBef>
              <a:buClr>
                <a:srgbClr val="FFFFFF"/>
              </a:buClr>
              <a:buSzPct val="100000"/>
              <a:buFont typeface="Montserrat"/>
              <a:buNone/>
              <a:defRPr sz="6000" b="1">
                <a:solidFill>
                  <a:srgbClr val="FFFFFF"/>
                </a:solidFill>
                <a:latin typeface="Montserrat"/>
                <a:ea typeface="Montserrat"/>
                <a:cs typeface="Montserrat"/>
                <a:sym typeface="Montserrat"/>
              </a:defRPr>
            </a:lvl9pPr>
          </a:lstStyle>
          <a:p>
            <a:endParaRPr/>
          </a:p>
        </p:txBody>
      </p:sp>
      <p:sp>
        <p:nvSpPr>
          <p:cNvPr id="8" name="Shape 8"/>
          <p:cNvSpPr txBox="1">
            <a:spLocks noGrp="1"/>
          </p:cNvSpPr>
          <p:nvPr>
            <p:ph type="body" idx="1"/>
          </p:nvPr>
        </p:nvSpPr>
        <p:spPr>
          <a:xfrm>
            <a:off x="1236500" y="3727575"/>
            <a:ext cx="6671100" cy="1198199"/>
          </a:xfrm>
          <a:prstGeom prst="rect">
            <a:avLst/>
          </a:prstGeom>
          <a:noFill/>
          <a:ln>
            <a:noFill/>
          </a:ln>
        </p:spPr>
        <p:txBody>
          <a:bodyPr lIns="91425" tIns="91425" rIns="91425" bIns="91425" anchor="t" anchorCtr="0"/>
          <a:lstStyle>
            <a:lvl1pPr lvl="0">
              <a:spcBef>
                <a:spcPts val="600"/>
              </a:spcBef>
              <a:buClr>
                <a:srgbClr val="FFFFFF"/>
              </a:buClr>
              <a:buSzPct val="100000"/>
              <a:buFont typeface="Playfair Display"/>
              <a:defRPr sz="1200">
                <a:solidFill>
                  <a:srgbClr val="FFFFFF"/>
                </a:solidFill>
                <a:latin typeface="Playfair Display"/>
                <a:ea typeface="Playfair Display"/>
                <a:cs typeface="Playfair Display"/>
                <a:sym typeface="Playfair Display"/>
              </a:defRPr>
            </a:lvl1pPr>
            <a:lvl2pPr lvl="1">
              <a:spcBef>
                <a:spcPts val="480"/>
              </a:spcBef>
              <a:buClr>
                <a:srgbClr val="FFFFFF"/>
              </a:buClr>
              <a:buSzPct val="100000"/>
              <a:buFont typeface="Playfair Display"/>
              <a:defRPr sz="1200">
                <a:solidFill>
                  <a:srgbClr val="FFFFFF"/>
                </a:solidFill>
                <a:latin typeface="Playfair Display"/>
                <a:ea typeface="Playfair Display"/>
                <a:cs typeface="Playfair Display"/>
                <a:sym typeface="Playfair Display"/>
              </a:defRPr>
            </a:lvl2pPr>
            <a:lvl3pPr lvl="2">
              <a:spcBef>
                <a:spcPts val="480"/>
              </a:spcBef>
              <a:buClr>
                <a:srgbClr val="FFFFFF"/>
              </a:buClr>
              <a:buSzPct val="100000"/>
              <a:buFont typeface="Playfair Display"/>
              <a:defRPr sz="1200">
                <a:solidFill>
                  <a:srgbClr val="FFFFFF"/>
                </a:solidFill>
                <a:latin typeface="Playfair Display"/>
                <a:ea typeface="Playfair Display"/>
                <a:cs typeface="Playfair Display"/>
                <a:sym typeface="Playfair Display"/>
              </a:defRPr>
            </a:lvl3pPr>
            <a:lvl4pPr lvl="3">
              <a:spcBef>
                <a:spcPts val="360"/>
              </a:spcBef>
              <a:buClr>
                <a:srgbClr val="FFFFFF"/>
              </a:buClr>
              <a:buSzPct val="100000"/>
              <a:buFont typeface="Playfair Display"/>
              <a:defRPr sz="1200">
                <a:solidFill>
                  <a:srgbClr val="FFFFFF"/>
                </a:solidFill>
                <a:latin typeface="Playfair Display"/>
                <a:ea typeface="Playfair Display"/>
                <a:cs typeface="Playfair Display"/>
                <a:sym typeface="Playfair Display"/>
              </a:defRPr>
            </a:lvl4pPr>
            <a:lvl5pPr lvl="4">
              <a:spcBef>
                <a:spcPts val="360"/>
              </a:spcBef>
              <a:buClr>
                <a:srgbClr val="FFFFFF"/>
              </a:buClr>
              <a:buSzPct val="100000"/>
              <a:buFont typeface="Playfair Display"/>
              <a:defRPr sz="1200">
                <a:solidFill>
                  <a:srgbClr val="FFFFFF"/>
                </a:solidFill>
                <a:latin typeface="Playfair Display"/>
                <a:ea typeface="Playfair Display"/>
                <a:cs typeface="Playfair Display"/>
                <a:sym typeface="Playfair Display"/>
              </a:defRPr>
            </a:lvl5pPr>
            <a:lvl6pPr lvl="5">
              <a:spcBef>
                <a:spcPts val="360"/>
              </a:spcBef>
              <a:buClr>
                <a:srgbClr val="FFFFFF"/>
              </a:buClr>
              <a:buSzPct val="100000"/>
              <a:buFont typeface="Playfair Display"/>
              <a:defRPr sz="1200">
                <a:solidFill>
                  <a:srgbClr val="FFFFFF"/>
                </a:solidFill>
                <a:latin typeface="Playfair Display"/>
                <a:ea typeface="Playfair Display"/>
                <a:cs typeface="Playfair Display"/>
                <a:sym typeface="Playfair Display"/>
              </a:defRPr>
            </a:lvl6pPr>
            <a:lvl7pPr lvl="6">
              <a:spcBef>
                <a:spcPts val="360"/>
              </a:spcBef>
              <a:buClr>
                <a:srgbClr val="FFFFFF"/>
              </a:buClr>
              <a:buSzPct val="100000"/>
              <a:buFont typeface="Playfair Display"/>
              <a:defRPr sz="1200">
                <a:solidFill>
                  <a:srgbClr val="FFFFFF"/>
                </a:solidFill>
                <a:latin typeface="Playfair Display"/>
                <a:ea typeface="Playfair Display"/>
                <a:cs typeface="Playfair Display"/>
                <a:sym typeface="Playfair Display"/>
              </a:defRPr>
            </a:lvl7pPr>
            <a:lvl8pPr lvl="7">
              <a:spcBef>
                <a:spcPts val="360"/>
              </a:spcBef>
              <a:buClr>
                <a:srgbClr val="FFFFFF"/>
              </a:buClr>
              <a:buSzPct val="100000"/>
              <a:buFont typeface="Playfair Display"/>
              <a:defRPr sz="1200">
                <a:solidFill>
                  <a:srgbClr val="FFFFFF"/>
                </a:solidFill>
                <a:latin typeface="Playfair Display"/>
                <a:ea typeface="Playfair Display"/>
                <a:cs typeface="Playfair Display"/>
                <a:sym typeface="Playfair Display"/>
              </a:defRPr>
            </a:lvl8pPr>
            <a:lvl9pPr lvl="8">
              <a:spcBef>
                <a:spcPts val="360"/>
              </a:spcBef>
              <a:buClr>
                <a:srgbClr val="FFFFFF"/>
              </a:buClr>
              <a:buSzPct val="100000"/>
              <a:buFont typeface="Playfair Display"/>
              <a:defRPr sz="1200">
                <a:solidFill>
                  <a:srgbClr val="FFFFFF"/>
                </a:solidFill>
                <a:latin typeface="Playfair Display"/>
                <a:ea typeface="Playfair Display"/>
                <a:cs typeface="Playfair Display"/>
                <a:sym typeface="Playfair Display"/>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6" r:id="rId5"/>
    <p:sldLayoutId id="2147483657" r:id="rId6"/>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387" y="435005"/>
            <a:ext cx="6648830" cy="1638321"/>
          </a:xfrm>
        </p:spPr>
        <p:txBody>
          <a:bodyPr/>
          <a:lstStyle/>
          <a:p>
            <a:r>
              <a:rPr lang="en-US" sz="2800" dirty="0" smtClean="0">
                <a:solidFill>
                  <a:schemeClr val="bg1"/>
                </a:solidFill>
                <a:latin typeface="Times New Roman" panose="02020603050405020304" pitchFamily="18" charset="0"/>
                <a:cs typeface="Times New Roman" panose="02020603050405020304" pitchFamily="18" charset="0"/>
              </a:rPr>
              <a:t/>
            </a:r>
            <a:br>
              <a:rPr lang="en-US" sz="2800" dirty="0" smtClean="0">
                <a:solidFill>
                  <a:schemeClr val="bg1"/>
                </a:solidFill>
                <a:latin typeface="Times New Roman" panose="02020603050405020304" pitchFamily="18" charset="0"/>
                <a:cs typeface="Times New Roman" panose="02020603050405020304" pitchFamily="18" charset="0"/>
              </a:rPr>
            </a:br>
            <a:r>
              <a:rPr lang="en-US" sz="2800" dirty="0" smtClean="0">
                <a:solidFill>
                  <a:schemeClr val="tx1"/>
                </a:solidFill>
                <a:latin typeface="Times New Roman" panose="02020603050405020304" pitchFamily="18" charset="0"/>
                <a:cs typeface="Times New Roman" panose="02020603050405020304" pitchFamily="18" charset="0"/>
              </a:rPr>
              <a:t>ĐỀ TÀI:  </a:t>
            </a:r>
            <a:br>
              <a:rPr lang="en-US" sz="2800" dirty="0" smtClean="0">
                <a:solidFill>
                  <a:schemeClr val="tx1"/>
                </a:solidFill>
                <a:latin typeface="Times New Roman" panose="02020603050405020304" pitchFamily="18" charset="0"/>
                <a:cs typeface="Times New Roman" panose="02020603050405020304" pitchFamily="18" charset="0"/>
              </a:rPr>
            </a:br>
            <a:r>
              <a:rPr lang="en-US" sz="2800" dirty="0" smtClean="0">
                <a:solidFill>
                  <a:schemeClr val="tx1"/>
                </a:solidFill>
                <a:latin typeface="Times New Roman" panose="02020603050405020304" pitchFamily="18" charset="0"/>
                <a:cs typeface="Times New Roman" panose="02020603050405020304" pitchFamily="18" charset="0"/>
              </a:rPr>
              <a:t>ỨNG DỤNG STACK VÀO TÍNH NĂNG UNDO CỦA GAME PUZZLE</a:t>
            </a:r>
            <a:br>
              <a:rPr lang="en-US" sz="2800" dirty="0" smtClean="0">
                <a:solidFill>
                  <a:schemeClr val="tx1"/>
                </a:solidFill>
                <a:latin typeface="Times New Roman" panose="02020603050405020304" pitchFamily="18" charset="0"/>
                <a:cs typeface="Times New Roman" panose="02020603050405020304" pitchFamily="18" charset="0"/>
              </a:rPr>
            </a:br>
            <a:endParaRPr lang="en-US" sz="2800" dirty="0">
              <a:solidFill>
                <a:schemeClr val="tx1"/>
              </a:solidFill>
            </a:endParaRPr>
          </a:p>
        </p:txBody>
      </p:sp>
      <p:sp>
        <p:nvSpPr>
          <p:cNvPr id="4" name="Rectangle 19"/>
          <p:cNvSpPr/>
          <p:nvPr/>
        </p:nvSpPr>
        <p:spPr>
          <a:xfrm rot="286156">
            <a:off x="4277660" y="2785486"/>
            <a:ext cx="729878" cy="67129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solidFill>
            <a:srgbClr val="DB6AEA"/>
          </a:solidFill>
          <a:ln>
            <a:noFill/>
          </a:ln>
          <a:effectLst>
            <a:outerShdw blurRad="317500" dist="38100" dir="8100000" sx="101000" sy="101000" algn="tr"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4290" rIns="34290" anchor="ctr"/>
          <a:lstStyle/>
          <a:p>
            <a:pPr algn="ctr">
              <a:defRPr/>
            </a:pPr>
            <a:r>
              <a:rPr lang="en-US" sz="4950" b="1" dirty="0" smtClean="0">
                <a:solidFill>
                  <a:schemeClr val="tx1">
                    <a:lumMod val="85000"/>
                    <a:lumOff val="15000"/>
                  </a:schemeClr>
                </a:solidFill>
                <a:latin typeface="Bradley Hand ITC" pitchFamily="66" charset="0"/>
                <a:cs typeface="Arial" pitchFamily="34" charset="0"/>
              </a:rPr>
              <a:t>T</a:t>
            </a:r>
            <a:endParaRPr lang="en-US" sz="4950" b="1" dirty="0">
              <a:solidFill>
                <a:schemeClr val="tx1">
                  <a:lumMod val="85000"/>
                  <a:lumOff val="15000"/>
                </a:schemeClr>
              </a:solidFill>
              <a:latin typeface="Bradley Hand ITC" pitchFamily="66" charset="0"/>
              <a:cs typeface="Arial" pitchFamily="34" charset="0"/>
            </a:endParaRPr>
          </a:p>
        </p:txBody>
      </p:sp>
      <p:sp>
        <p:nvSpPr>
          <p:cNvPr id="5" name="Rectangle 19"/>
          <p:cNvSpPr/>
          <p:nvPr/>
        </p:nvSpPr>
        <p:spPr>
          <a:xfrm rot="21540000">
            <a:off x="4215820" y="3973637"/>
            <a:ext cx="676424" cy="637586"/>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solidFill>
            <a:srgbClr val="FFC000"/>
          </a:solidFill>
          <a:ln>
            <a:noFill/>
          </a:ln>
          <a:effectLst>
            <a:outerShdw blurRad="317500" dist="38100" dir="8100000" sx="101000" sy="101000" algn="tr"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4290" rIns="34290" anchor="ctr"/>
          <a:lstStyle/>
          <a:p>
            <a:pPr algn="ctr">
              <a:defRPr/>
            </a:pPr>
            <a:r>
              <a:rPr lang="en-US" sz="4950" b="1" dirty="0" smtClean="0">
                <a:solidFill>
                  <a:schemeClr val="tx1">
                    <a:lumMod val="85000"/>
                    <a:lumOff val="15000"/>
                  </a:schemeClr>
                </a:solidFill>
                <a:latin typeface="Bradley Hand ITC" pitchFamily="66" charset="0"/>
                <a:cs typeface="Arial" pitchFamily="34" charset="0"/>
              </a:rPr>
              <a:t>T</a:t>
            </a:r>
            <a:endParaRPr lang="en-US" sz="4950" b="1" dirty="0">
              <a:solidFill>
                <a:schemeClr val="tx1">
                  <a:lumMod val="85000"/>
                  <a:lumOff val="15000"/>
                </a:schemeClr>
              </a:solidFill>
              <a:latin typeface="Bradley Hand ITC" pitchFamily="66" charset="0"/>
              <a:cs typeface="Arial" pitchFamily="34" charset="0"/>
            </a:endParaRPr>
          </a:p>
        </p:txBody>
      </p:sp>
      <p:sp>
        <p:nvSpPr>
          <p:cNvPr id="6" name="Title 7"/>
          <p:cNvSpPr txBox="1">
            <a:spLocks/>
          </p:cNvSpPr>
          <p:nvPr/>
        </p:nvSpPr>
        <p:spPr>
          <a:xfrm>
            <a:off x="5247600" y="2751579"/>
            <a:ext cx="3612315" cy="707886"/>
          </a:xfrm>
          <a:prstGeom prst="rect">
            <a:avLst/>
          </a:prstGeom>
        </p:spPr>
        <p:txBody>
          <a:bodyPr wrap="square">
            <a:sp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pPr>
              <a:defRPr/>
            </a:pPr>
            <a:r>
              <a:rPr lang="en-US" sz="2000" b="1" dirty="0" smtClean="0">
                <a:solidFill>
                  <a:schemeClr val="bg1">
                    <a:lumMod val="95000"/>
                  </a:schemeClr>
                </a:solidFill>
                <a:latin typeface="Times New Roman" panose="02020603050405020304" pitchFamily="18" charset="0"/>
                <a:cs typeface="Times New Roman" panose="02020603050405020304" pitchFamily="18" charset="0"/>
              </a:rPr>
              <a:t>NGUYỄN TIẾN THÀNH</a:t>
            </a:r>
          </a:p>
          <a:p>
            <a:pPr>
              <a:defRPr/>
            </a:pPr>
            <a:r>
              <a:rPr lang="en-US" sz="2000" b="1" dirty="0" smtClean="0">
                <a:solidFill>
                  <a:schemeClr val="bg1">
                    <a:lumMod val="95000"/>
                  </a:schemeClr>
                </a:solidFill>
                <a:latin typeface="Times New Roman" panose="02020603050405020304" pitchFamily="18" charset="0"/>
                <a:cs typeface="Times New Roman" panose="02020603050405020304" pitchFamily="18" charset="0"/>
              </a:rPr>
              <a:t>MSSV: 17110225</a:t>
            </a:r>
            <a:endParaRPr lang="en-US" sz="2000"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7" name="Title 7"/>
          <p:cNvSpPr txBox="1">
            <a:spLocks/>
          </p:cNvSpPr>
          <p:nvPr/>
        </p:nvSpPr>
        <p:spPr>
          <a:xfrm>
            <a:off x="5320866" y="3902141"/>
            <a:ext cx="3299351" cy="707886"/>
          </a:xfrm>
          <a:prstGeom prst="rect">
            <a:avLst/>
          </a:prstGeom>
        </p:spPr>
        <p:txBody>
          <a:bodyPr wrap="square">
            <a:sp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pPr>
              <a:defRPr/>
            </a:pPr>
            <a:r>
              <a:rPr lang="en-US" sz="2000" b="1" dirty="0" smtClean="0">
                <a:solidFill>
                  <a:schemeClr val="bg1">
                    <a:lumMod val="95000"/>
                  </a:schemeClr>
                </a:solidFill>
                <a:latin typeface="Times New Roman" panose="02020603050405020304" pitchFamily="18" charset="0"/>
                <a:cs typeface="Times New Roman" panose="02020603050405020304" pitchFamily="18" charset="0"/>
              </a:rPr>
              <a:t>TRẦN NGUYÊN TÀI</a:t>
            </a:r>
          </a:p>
          <a:p>
            <a:pPr>
              <a:defRPr/>
            </a:pPr>
            <a:r>
              <a:rPr lang="en-US" sz="2000" b="1" dirty="0" smtClean="0">
                <a:solidFill>
                  <a:schemeClr val="bg1">
                    <a:lumMod val="95000"/>
                  </a:schemeClr>
                </a:solidFill>
                <a:latin typeface="Times New Roman" panose="02020603050405020304" pitchFamily="18" charset="0"/>
                <a:cs typeface="Times New Roman" panose="02020603050405020304" pitchFamily="18" charset="0"/>
              </a:rPr>
              <a:t>MSSV:17110217</a:t>
            </a:r>
            <a:endParaRPr lang="en-US" sz="2000" b="1" dirty="0">
              <a:solidFill>
                <a:schemeClr val="bg1">
                  <a:lumMod val="95000"/>
                </a:schemeClr>
              </a:solidFill>
              <a:latin typeface="Times New Roman" panose="02020603050405020304" pitchFamily="18" charset="0"/>
              <a:cs typeface="Times New Roman" panose="02020603050405020304" pitchFamily="18" charset="0"/>
            </a:endParaRPr>
          </a:p>
        </p:txBody>
      </p:sp>
      <p:pic>
        <p:nvPicPr>
          <p:cNvPr id="9" name="Picture 4" descr="ANd9GcR7BAz8hld8Rn4YZW5s_LsmbCivU780sKay-OhHY6sCfnmodrn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00" y="71022"/>
            <a:ext cx="1882388" cy="1775283"/>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3"/>
          <a:stretch>
            <a:fillRect/>
          </a:stretch>
        </p:blipFill>
        <p:spPr>
          <a:xfrm>
            <a:off x="8729472" y="4741960"/>
            <a:ext cx="414528" cy="414528"/>
          </a:xfrm>
          <a:prstGeom prst="rect">
            <a:avLst/>
          </a:prstGeom>
        </p:spPr>
      </p:pic>
    </p:spTree>
    <p:extLst>
      <p:ext uri="{BB962C8B-B14F-4D97-AF65-F5344CB8AC3E}">
        <p14:creationId xmlns:p14="http://schemas.microsoft.com/office/powerpoint/2010/main" val="3378963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8000" b="-18000"/>
          </a:stretch>
        </a:blipFill>
        <a:effectLst/>
      </p:bgPr>
    </p:bg>
    <p:spTree>
      <p:nvGrpSpPr>
        <p:cNvPr id="1" name=""/>
        <p:cNvGrpSpPr/>
        <p:nvPr/>
      </p:nvGrpSpPr>
      <p:grpSpPr>
        <a:xfrm>
          <a:off x="0" y="0"/>
          <a:ext cx="0" cy="0"/>
          <a:chOff x="0" y="0"/>
          <a:chExt cx="0" cy="0"/>
        </a:xfrm>
      </p:grpSpPr>
      <p:sp>
        <p:nvSpPr>
          <p:cNvPr id="11" name="文本框 12">
            <a:extLst>
              <a:ext uri="{FF2B5EF4-FFF2-40B4-BE49-F238E27FC236}">
                <a16:creationId xmlns:a16="http://schemas.microsoft.com/office/drawing/2014/main" xmlns="" id="{5C4A715D-B9F1-4496-BAE2-F47FE0B8DEE1}"/>
              </a:ext>
            </a:extLst>
          </p:cNvPr>
          <p:cNvSpPr txBox="1"/>
          <p:nvPr/>
        </p:nvSpPr>
        <p:spPr>
          <a:xfrm>
            <a:off x="1177484" y="86002"/>
            <a:ext cx="6066693" cy="561692"/>
          </a:xfrm>
          <a:prstGeom prst="rect">
            <a:avLst/>
          </a:prstGeom>
          <a:noFill/>
        </p:spPr>
        <p:txBody>
          <a:bodyPr wrap="square" lIns="68580" tIns="34290" rIns="68580" bIns="34290" rtlCol="0">
            <a:spAutoFit/>
          </a:bodyPr>
          <a:lstStyle/>
          <a:p>
            <a:pPr algn="ctr">
              <a:defRPr/>
            </a:pPr>
            <a:r>
              <a:rPr lang="vi-VN" sz="3200" b="1" dirty="0" smtClean="0"/>
              <a:t>Giao diện chương trình</a:t>
            </a:r>
            <a:endParaRPr lang="en-US" sz="3200" b="1" dirty="0">
              <a:solidFill>
                <a:prstClr val="white"/>
              </a:solidFill>
              <a:effectLst>
                <a:outerShdw blurRad="76200" dist="38100" dir="5400000" algn="t" rotWithShape="0">
                  <a:prstClr val="black">
                    <a:alpha val="40000"/>
                  </a:prstClr>
                </a:outerShdw>
              </a:effectLst>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stretch>
            <a:fillRect/>
          </a:stretch>
        </p:blipFill>
        <p:spPr>
          <a:xfrm>
            <a:off x="8668512" y="4672456"/>
            <a:ext cx="475488" cy="471044"/>
          </a:xfrm>
          <a:prstGeom prst="rect">
            <a:avLst/>
          </a:prstGeom>
        </p:spPr>
      </p:pic>
      <p:pic>
        <p:nvPicPr>
          <p:cNvPr id="4" name="Picture 3"/>
          <p:cNvPicPr>
            <a:picLocks noChangeAspect="1"/>
          </p:cNvPicPr>
          <p:nvPr/>
        </p:nvPicPr>
        <p:blipFill>
          <a:blip r:embed="rId5"/>
          <a:stretch>
            <a:fillRect/>
          </a:stretch>
        </p:blipFill>
        <p:spPr>
          <a:xfrm>
            <a:off x="1273996" y="758063"/>
            <a:ext cx="6506271" cy="4149915"/>
          </a:xfrm>
          <a:prstGeom prst="rect">
            <a:avLst/>
          </a:prstGeom>
        </p:spPr>
      </p:pic>
    </p:spTree>
    <p:extLst>
      <p:ext uri="{BB962C8B-B14F-4D97-AF65-F5344CB8AC3E}">
        <p14:creationId xmlns:p14="http://schemas.microsoft.com/office/powerpoint/2010/main" val="268669702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3665" y="224271"/>
            <a:ext cx="4022255" cy="523220"/>
          </a:xfrm>
          <a:prstGeom prst="rect">
            <a:avLst/>
          </a:prstGeom>
        </p:spPr>
        <p:txBody>
          <a:bodyPr wrap="none">
            <a:spAutoFit/>
          </a:bodyPr>
          <a:lstStyle/>
          <a:p>
            <a:pPr marL="457200" lvl="0" indent="-457200">
              <a:buFont typeface="Arial" panose="020B0604020202020204" pitchFamily="34" charset="0"/>
              <a:buChar char="•"/>
            </a:pPr>
            <a:r>
              <a:rPr lang="vi-VN" sz="2800" dirty="0" smtClean="0">
                <a:solidFill>
                  <a:schemeClr val="bg1"/>
                </a:solidFill>
              </a:rPr>
              <a:t>Tạo ma trận Button[,]</a:t>
            </a:r>
            <a:endParaRPr lang="en-US" sz="2800" dirty="0">
              <a:solidFill>
                <a:schemeClr val="bg1"/>
              </a:solidFill>
            </a:endParaRPr>
          </a:p>
        </p:txBody>
      </p:sp>
      <p:pic>
        <p:nvPicPr>
          <p:cNvPr id="5" name="Picture 4"/>
          <p:cNvPicPr>
            <a:picLocks noChangeAspect="1"/>
          </p:cNvPicPr>
          <p:nvPr/>
        </p:nvPicPr>
        <p:blipFill>
          <a:blip r:embed="rId2"/>
          <a:stretch>
            <a:fillRect/>
          </a:stretch>
        </p:blipFill>
        <p:spPr>
          <a:xfrm>
            <a:off x="793665" y="958788"/>
            <a:ext cx="7409301" cy="3568824"/>
          </a:xfrm>
          <a:prstGeom prst="rect">
            <a:avLst/>
          </a:prstGeom>
        </p:spPr>
      </p:pic>
      <p:pic>
        <p:nvPicPr>
          <p:cNvPr id="3" name="Picture 2"/>
          <p:cNvPicPr>
            <a:picLocks noChangeAspect="1"/>
          </p:cNvPicPr>
          <p:nvPr/>
        </p:nvPicPr>
        <p:blipFill>
          <a:blip r:embed="rId3"/>
          <a:stretch>
            <a:fillRect/>
          </a:stretch>
        </p:blipFill>
        <p:spPr>
          <a:xfrm>
            <a:off x="8717280" y="4703716"/>
            <a:ext cx="426720" cy="439783"/>
          </a:xfrm>
          <a:prstGeom prst="rect">
            <a:avLst/>
          </a:prstGeom>
        </p:spPr>
      </p:pic>
    </p:spTree>
    <p:extLst>
      <p:ext uri="{BB962C8B-B14F-4D97-AF65-F5344CB8AC3E}">
        <p14:creationId xmlns:p14="http://schemas.microsoft.com/office/powerpoint/2010/main" val="188674118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46022" y="3775116"/>
            <a:ext cx="4105923" cy="738664"/>
          </a:xfrm>
          <a:prstGeom prst="rect">
            <a:avLst/>
          </a:prstGeom>
        </p:spPr>
        <p:txBody>
          <a:bodyPr wrap="square">
            <a:spAutoFit/>
          </a:bodyPr>
          <a:lstStyle/>
          <a:p>
            <a:pPr marL="457200" indent="-457200">
              <a:buFont typeface="Arial" panose="020B0604020202020204" pitchFamily="34" charset="0"/>
              <a:buChar char="•"/>
            </a:pPr>
            <a:r>
              <a:rPr lang="vi-VN" sz="2800" dirty="0" smtClean="0">
                <a:solidFill>
                  <a:schemeClr val="bg1"/>
                </a:solidFill>
              </a:rPr>
              <a:t>Hàm khởi tạo trò chơi</a:t>
            </a:r>
            <a:endParaRPr lang="en-US" sz="2800" dirty="0">
              <a:solidFill>
                <a:schemeClr val="bg1"/>
              </a:solidFill>
            </a:endParaRPr>
          </a:p>
          <a:p>
            <a:pPr marL="285750" lvl="0" indent="-285750">
              <a:buFont typeface="Arial" panose="020B0604020202020204" pitchFamily="34" charset="0"/>
              <a:buChar char="•"/>
            </a:pPr>
            <a:endParaRPr lang="en-US" dirty="0">
              <a:solidFill>
                <a:schemeClr val="bg1"/>
              </a:solidFill>
            </a:endParaRPr>
          </a:p>
        </p:txBody>
      </p:sp>
      <p:sp>
        <p:nvSpPr>
          <p:cNvPr id="6" name="Chevron 5"/>
          <p:cNvSpPr/>
          <p:nvPr/>
        </p:nvSpPr>
        <p:spPr>
          <a:xfrm>
            <a:off x="4147506" y="1759378"/>
            <a:ext cx="598516" cy="483370"/>
          </a:xfrm>
          <a:prstGeom prst="chevr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p:cNvSpPr/>
          <p:nvPr/>
        </p:nvSpPr>
        <p:spPr>
          <a:xfrm>
            <a:off x="350173" y="278794"/>
            <a:ext cx="2942948" cy="738664"/>
          </a:xfrm>
          <a:prstGeom prst="rect">
            <a:avLst/>
          </a:prstGeom>
        </p:spPr>
        <p:txBody>
          <a:bodyPr wrap="square">
            <a:spAutoFit/>
          </a:bodyPr>
          <a:lstStyle/>
          <a:p>
            <a:pPr marL="457200" indent="-457200">
              <a:buFont typeface="Arial" panose="020B0604020202020204" pitchFamily="34" charset="0"/>
              <a:buChar char="•"/>
            </a:pPr>
            <a:r>
              <a:rPr lang="vi-VN" sz="2800" dirty="0" smtClean="0">
                <a:solidFill>
                  <a:schemeClr val="bg1"/>
                </a:solidFill>
              </a:rPr>
              <a:t>Hàm go_left()</a:t>
            </a:r>
            <a:endParaRPr lang="en-US" sz="2800" dirty="0">
              <a:solidFill>
                <a:schemeClr val="bg1"/>
              </a:solidFill>
            </a:endParaRPr>
          </a:p>
          <a:p>
            <a:pPr marL="285750" lvl="0" indent="-285750">
              <a:buFont typeface="Arial" panose="020B0604020202020204" pitchFamily="34" charset="0"/>
              <a:buChar char="•"/>
            </a:pPr>
            <a:endParaRPr lang="en-US" dirty="0">
              <a:solidFill>
                <a:schemeClr val="bg1"/>
              </a:solidFill>
            </a:endParaRPr>
          </a:p>
        </p:txBody>
      </p:sp>
      <p:pic>
        <p:nvPicPr>
          <p:cNvPr id="3" name="Picture 2"/>
          <p:cNvPicPr>
            <a:picLocks noChangeAspect="1"/>
          </p:cNvPicPr>
          <p:nvPr/>
        </p:nvPicPr>
        <p:blipFill>
          <a:blip r:embed="rId2"/>
          <a:stretch>
            <a:fillRect/>
          </a:stretch>
        </p:blipFill>
        <p:spPr>
          <a:xfrm>
            <a:off x="8656320" y="4678191"/>
            <a:ext cx="487680" cy="465309"/>
          </a:xfrm>
          <a:prstGeom prst="rect">
            <a:avLst/>
          </a:prstGeom>
        </p:spPr>
      </p:pic>
      <p:pic>
        <p:nvPicPr>
          <p:cNvPr id="4" name="Picture 3"/>
          <p:cNvPicPr>
            <a:picLocks noChangeAspect="1"/>
          </p:cNvPicPr>
          <p:nvPr/>
        </p:nvPicPr>
        <p:blipFill>
          <a:blip r:embed="rId3"/>
          <a:stretch>
            <a:fillRect/>
          </a:stretch>
        </p:blipFill>
        <p:spPr>
          <a:xfrm>
            <a:off x="70806" y="1090159"/>
            <a:ext cx="4039556" cy="2133600"/>
          </a:xfrm>
          <a:prstGeom prst="rect">
            <a:avLst/>
          </a:prstGeom>
        </p:spPr>
      </p:pic>
      <p:pic>
        <p:nvPicPr>
          <p:cNvPr id="9" name="Picture 8"/>
          <p:cNvPicPr>
            <a:picLocks noChangeAspect="1"/>
          </p:cNvPicPr>
          <p:nvPr/>
        </p:nvPicPr>
        <p:blipFill>
          <a:blip r:embed="rId4"/>
          <a:stretch>
            <a:fillRect/>
          </a:stretch>
        </p:blipFill>
        <p:spPr>
          <a:xfrm>
            <a:off x="4946695" y="1124123"/>
            <a:ext cx="3905250" cy="2314575"/>
          </a:xfrm>
          <a:prstGeom prst="rect">
            <a:avLst/>
          </a:prstGeom>
        </p:spPr>
      </p:pic>
    </p:spTree>
    <p:extLst>
      <p:ext uri="{BB962C8B-B14F-4D97-AF65-F5344CB8AC3E}">
        <p14:creationId xmlns:p14="http://schemas.microsoft.com/office/powerpoint/2010/main" val="32284885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1D063723-F86F-4F13-AD15-FC06DF8C5002}"/>
              </a:ext>
            </a:extLst>
          </p:cNvPr>
          <p:cNvPicPr>
            <a:picLocks noChangeAspect="1"/>
          </p:cNvPicPr>
          <p:nvPr/>
        </p:nvPicPr>
        <p:blipFill>
          <a:blip r:embed="rId3"/>
          <a:stretch>
            <a:fillRect/>
          </a:stretch>
        </p:blipFill>
        <p:spPr>
          <a:xfrm>
            <a:off x="7547031" y="260122"/>
            <a:ext cx="1357085" cy="3327287"/>
          </a:xfrm>
          <a:prstGeom prst="rect">
            <a:avLst/>
          </a:prstGeom>
        </p:spPr>
      </p:pic>
      <p:sp>
        <p:nvSpPr>
          <p:cNvPr id="7" name="Rectangle 6"/>
          <p:cNvSpPr/>
          <p:nvPr/>
        </p:nvSpPr>
        <p:spPr>
          <a:xfrm>
            <a:off x="152814" y="260122"/>
            <a:ext cx="4265911" cy="369332"/>
          </a:xfrm>
          <a:prstGeom prst="rect">
            <a:avLst/>
          </a:prstGeom>
        </p:spPr>
        <p:txBody>
          <a:bodyPr wrap="none">
            <a:spAutoFit/>
          </a:bodyPr>
          <a:lstStyle/>
          <a:p>
            <a:pPr marL="285750" indent="-285750">
              <a:buFont typeface="Arial" panose="020B0604020202020204" pitchFamily="34" charset="0"/>
              <a:buChar char="•"/>
            </a:pPr>
            <a:r>
              <a:rPr lang="vi-VN" sz="1800" dirty="0">
                <a:solidFill>
                  <a:schemeClr val="bg1"/>
                </a:solidFill>
              </a:rPr>
              <a:t>Hàm </a:t>
            </a:r>
            <a:r>
              <a:rPr lang="vi-VN" sz="1800" dirty="0" smtClean="0">
                <a:solidFill>
                  <a:schemeClr val="bg1"/>
                </a:solidFill>
              </a:rPr>
              <a:t>di chuyển khi click vào Button[,]</a:t>
            </a:r>
            <a:endParaRPr lang="en-US" sz="1800" dirty="0">
              <a:solidFill>
                <a:schemeClr val="bg1"/>
              </a:solidFill>
            </a:endParaRPr>
          </a:p>
        </p:txBody>
      </p:sp>
      <p:pic>
        <p:nvPicPr>
          <p:cNvPr id="8" name="Picture 7"/>
          <p:cNvPicPr>
            <a:picLocks noChangeAspect="1"/>
          </p:cNvPicPr>
          <p:nvPr/>
        </p:nvPicPr>
        <p:blipFill>
          <a:blip r:embed="rId4"/>
          <a:stretch>
            <a:fillRect/>
          </a:stretch>
        </p:blipFill>
        <p:spPr>
          <a:xfrm>
            <a:off x="246448" y="629454"/>
            <a:ext cx="7639050" cy="4410075"/>
          </a:xfrm>
          <a:prstGeom prst="rect">
            <a:avLst/>
          </a:prstGeom>
        </p:spPr>
      </p:pic>
      <p:pic>
        <p:nvPicPr>
          <p:cNvPr id="3" name="Picture 2"/>
          <p:cNvPicPr>
            <a:picLocks noChangeAspect="1"/>
          </p:cNvPicPr>
          <p:nvPr/>
        </p:nvPicPr>
        <p:blipFill>
          <a:blip r:embed="rId5"/>
          <a:stretch>
            <a:fillRect/>
          </a:stretch>
        </p:blipFill>
        <p:spPr>
          <a:xfrm>
            <a:off x="8692896" y="4683637"/>
            <a:ext cx="451104" cy="459863"/>
          </a:xfrm>
          <a:prstGeom prst="rect">
            <a:avLst/>
          </a:prstGeom>
        </p:spPr>
      </p:pic>
    </p:spTree>
    <p:extLst>
      <p:ext uri="{BB962C8B-B14F-4D97-AF65-F5344CB8AC3E}">
        <p14:creationId xmlns:p14="http://schemas.microsoft.com/office/powerpoint/2010/main" val="23488388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12">
            <a:extLst>
              <a:ext uri="{FF2B5EF4-FFF2-40B4-BE49-F238E27FC236}">
                <a16:creationId xmlns:a16="http://schemas.microsoft.com/office/drawing/2014/main" xmlns="" id="{5C4A715D-B9F1-4496-BAE2-F47FE0B8DEE1}"/>
              </a:ext>
            </a:extLst>
          </p:cNvPr>
          <p:cNvSpPr txBox="1"/>
          <p:nvPr/>
        </p:nvSpPr>
        <p:spPr>
          <a:xfrm>
            <a:off x="866766" y="121513"/>
            <a:ext cx="7939883" cy="561692"/>
          </a:xfrm>
          <a:prstGeom prst="rect">
            <a:avLst/>
          </a:prstGeom>
          <a:noFill/>
        </p:spPr>
        <p:txBody>
          <a:bodyPr wrap="square" lIns="68580" tIns="34290" rIns="68580" bIns="34290" rtlCol="0">
            <a:spAutoFit/>
          </a:bodyPr>
          <a:lstStyle/>
          <a:p>
            <a:pPr algn="ctr">
              <a:defRPr/>
            </a:pPr>
            <a:r>
              <a:rPr lang="vi-VN" sz="3200" b="1" dirty="0" smtClean="0"/>
              <a:t>Hàm undo hành động của người chơi </a:t>
            </a:r>
            <a:endParaRPr lang="en-US" sz="3200" b="1" dirty="0">
              <a:solidFill>
                <a:prstClr val="white"/>
              </a:solidFill>
              <a:effectLst>
                <a:outerShdw blurRad="76200" dist="38100" dir="5400000" algn="t"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8" name="Chevron 7"/>
          <p:cNvSpPr/>
          <p:nvPr/>
        </p:nvSpPr>
        <p:spPr>
          <a:xfrm>
            <a:off x="4553505" y="2506276"/>
            <a:ext cx="426868" cy="334669"/>
          </a:xfrm>
          <a:prstGeom prst="chevr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Picture 9"/>
          <p:cNvPicPr>
            <a:picLocks noChangeAspect="1"/>
          </p:cNvPicPr>
          <p:nvPr/>
        </p:nvPicPr>
        <p:blipFill>
          <a:blip r:embed="rId2"/>
          <a:stretch>
            <a:fillRect/>
          </a:stretch>
        </p:blipFill>
        <p:spPr>
          <a:xfrm>
            <a:off x="5133975" y="2673611"/>
            <a:ext cx="4010025" cy="790575"/>
          </a:xfrm>
          <a:prstGeom prst="rect">
            <a:avLst/>
          </a:prstGeom>
        </p:spPr>
      </p:pic>
      <p:pic>
        <p:nvPicPr>
          <p:cNvPr id="11" name="Picture 10"/>
          <p:cNvPicPr>
            <a:picLocks noChangeAspect="1"/>
          </p:cNvPicPr>
          <p:nvPr/>
        </p:nvPicPr>
        <p:blipFill>
          <a:blip r:embed="rId3"/>
          <a:stretch>
            <a:fillRect/>
          </a:stretch>
        </p:blipFill>
        <p:spPr>
          <a:xfrm>
            <a:off x="133905" y="804215"/>
            <a:ext cx="4419600" cy="3552825"/>
          </a:xfrm>
          <a:prstGeom prst="rect">
            <a:avLst/>
          </a:prstGeom>
        </p:spPr>
      </p:pic>
      <p:pic>
        <p:nvPicPr>
          <p:cNvPr id="2" name="Picture 1"/>
          <p:cNvPicPr>
            <a:picLocks noChangeAspect="1"/>
          </p:cNvPicPr>
          <p:nvPr/>
        </p:nvPicPr>
        <p:blipFill>
          <a:blip r:embed="rId4"/>
          <a:stretch>
            <a:fillRect/>
          </a:stretch>
        </p:blipFill>
        <p:spPr>
          <a:xfrm>
            <a:off x="8692896" y="4709418"/>
            <a:ext cx="451104" cy="434081"/>
          </a:xfrm>
          <a:prstGeom prst="rect">
            <a:avLst/>
          </a:prstGeom>
        </p:spPr>
      </p:pic>
    </p:spTree>
    <p:extLst>
      <p:ext uri="{BB962C8B-B14F-4D97-AF65-F5344CB8AC3E}">
        <p14:creationId xmlns:p14="http://schemas.microsoft.com/office/powerpoint/2010/main" val="425055470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3">
            <a:extLst>
              <a:ext uri="{FF2B5EF4-FFF2-40B4-BE49-F238E27FC236}">
                <a16:creationId xmlns:a16="http://schemas.microsoft.com/office/drawing/2014/main" xmlns="" id="{D4C12928-0E15-46F6-BC99-93399C0275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0802" y="402359"/>
            <a:ext cx="5633198" cy="5633198"/>
          </a:xfrm>
          <a:prstGeom prst="rect">
            <a:avLst/>
          </a:prstGeom>
        </p:spPr>
      </p:pic>
      <p:sp>
        <p:nvSpPr>
          <p:cNvPr id="7" name="Content Placeholder 1"/>
          <p:cNvSpPr txBox="1">
            <a:spLocks/>
          </p:cNvSpPr>
          <p:nvPr/>
        </p:nvSpPr>
        <p:spPr>
          <a:xfrm>
            <a:off x="624372" y="974165"/>
            <a:ext cx="7554552" cy="3260483"/>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pPr lvl="1"/>
            <a:r>
              <a:rPr lang="en-US" sz="2400" b="1" dirty="0" smtClean="0">
                <a:solidFill>
                  <a:schemeClr val="bg1"/>
                </a:solidFill>
                <a:latin typeface="Times New Roman" panose="02020603050405020304" pitchFamily="18" charset="0"/>
                <a:cs typeface="Times New Roman" panose="02020603050405020304" pitchFamily="18" charset="0"/>
              </a:rPr>
              <a:t>Ưu điểm:</a:t>
            </a:r>
          </a:p>
          <a:p>
            <a:pPr lvl="2"/>
            <a:r>
              <a:rPr lang="en-US" sz="2400" dirty="0" smtClean="0">
                <a:solidFill>
                  <a:schemeClr val="bg1"/>
                </a:solidFill>
                <a:latin typeface="Times New Roman" panose="02020603050405020304" pitchFamily="18" charset="0"/>
                <a:cs typeface="Times New Roman" panose="02020603050405020304" pitchFamily="18" charset="0"/>
              </a:rPr>
              <a:t>Giao diện đơn giản, dễ thao tác.</a:t>
            </a:r>
          </a:p>
          <a:p>
            <a:pPr lvl="2"/>
            <a:r>
              <a:rPr lang="en-US" sz="2400" dirty="0" smtClean="0">
                <a:solidFill>
                  <a:schemeClr val="bg1"/>
                </a:solidFill>
                <a:latin typeface="Times New Roman" panose="02020603050405020304" pitchFamily="18" charset="0"/>
                <a:cs typeface="Times New Roman" panose="02020603050405020304" pitchFamily="18" charset="0"/>
              </a:rPr>
              <a:t>Chơi được các mức game puzzle 3x3, 4x4 ,5x5.</a:t>
            </a:r>
          </a:p>
          <a:p>
            <a:pPr lvl="2"/>
            <a:endParaRPr lang="en-US" sz="2400" dirty="0" smtClean="0">
              <a:solidFill>
                <a:schemeClr val="bg1"/>
              </a:solidFill>
              <a:latin typeface="Times New Roman" panose="02020603050405020304" pitchFamily="18" charset="0"/>
              <a:cs typeface="Times New Roman" panose="02020603050405020304" pitchFamily="18" charset="0"/>
            </a:endParaRPr>
          </a:p>
          <a:p>
            <a:pPr lvl="1"/>
            <a:r>
              <a:rPr lang="en-US" sz="2400" b="1" dirty="0" smtClean="0">
                <a:solidFill>
                  <a:schemeClr val="bg1"/>
                </a:solidFill>
                <a:latin typeface="Times New Roman" panose="02020603050405020304" pitchFamily="18" charset="0"/>
                <a:cs typeface="Times New Roman" panose="02020603050405020304" pitchFamily="18" charset="0"/>
              </a:rPr>
              <a:t>Nhược điểm:</a:t>
            </a:r>
            <a:endParaRPr lang="en-US" sz="2400" dirty="0" smtClean="0">
              <a:solidFill>
                <a:schemeClr val="bg1"/>
              </a:solidFill>
              <a:latin typeface="Times New Roman" panose="02020603050405020304" pitchFamily="18" charset="0"/>
              <a:cs typeface="Times New Roman" panose="02020603050405020304" pitchFamily="18" charset="0"/>
            </a:endParaRPr>
          </a:p>
          <a:p>
            <a:pPr lvl="2"/>
            <a:r>
              <a:rPr lang="en-US" sz="2400" dirty="0" smtClean="0">
                <a:solidFill>
                  <a:schemeClr val="bg1"/>
                </a:solidFill>
                <a:latin typeface="Times New Roman" panose="02020603050405020304" pitchFamily="18" charset="0"/>
                <a:cs typeface="Times New Roman" panose="02020603050405020304" pitchFamily="18" charset="0"/>
              </a:rPr>
              <a:t>Game </a:t>
            </a:r>
            <a:r>
              <a:rPr lang="en-US" sz="2400" dirty="0" smtClean="0">
                <a:solidFill>
                  <a:schemeClr val="bg1"/>
                </a:solidFill>
                <a:latin typeface="Times New Roman" panose="02020603050405020304" pitchFamily="18" charset="0"/>
                <a:cs typeface="Times New Roman" panose="02020603050405020304" pitchFamily="18" charset="0"/>
              </a:rPr>
              <a:t>chưa thể </a:t>
            </a:r>
            <a:r>
              <a:rPr lang="en-US" sz="2400" dirty="0" smtClean="0">
                <a:solidFill>
                  <a:schemeClr val="bg1"/>
                </a:solidFill>
                <a:latin typeface="Times New Roman" panose="02020603050405020304" pitchFamily="18" charset="0"/>
                <a:cs typeface="Times New Roman" panose="02020603050405020304" pitchFamily="18" charset="0"/>
              </a:rPr>
              <a:t>điều khiển bằng bàn phím.</a:t>
            </a:r>
          </a:p>
          <a:p>
            <a:pPr lvl="2"/>
            <a:r>
              <a:rPr lang="en-US" sz="2400" dirty="0" smtClean="0">
                <a:solidFill>
                  <a:schemeClr val="bg1"/>
                </a:solidFill>
                <a:latin typeface="Times New Roman" panose="02020603050405020304" pitchFamily="18" charset="0"/>
                <a:cs typeface="Times New Roman" panose="02020603050405020304" pitchFamily="18" charset="0"/>
              </a:rPr>
              <a:t>Chưa lưu được dữ liệu người chơi.</a:t>
            </a:r>
          </a:p>
          <a:p>
            <a:pPr lvl="2"/>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8" name="文本框 12">
            <a:extLst>
              <a:ext uri="{FF2B5EF4-FFF2-40B4-BE49-F238E27FC236}">
                <a16:creationId xmlns:a16="http://schemas.microsoft.com/office/drawing/2014/main" xmlns="" id="{5C4A715D-B9F1-4496-BAE2-F47FE0B8DEE1}"/>
              </a:ext>
            </a:extLst>
          </p:cNvPr>
          <p:cNvSpPr txBox="1"/>
          <p:nvPr/>
        </p:nvSpPr>
        <p:spPr>
          <a:xfrm>
            <a:off x="866766" y="121513"/>
            <a:ext cx="3074919" cy="561692"/>
          </a:xfrm>
          <a:prstGeom prst="rect">
            <a:avLst/>
          </a:prstGeom>
          <a:noFill/>
        </p:spPr>
        <p:txBody>
          <a:bodyPr wrap="square" lIns="68580" tIns="34290" rIns="68580" bIns="34290" rtlCol="0">
            <a:spAutoFit/>
          </a:bodyPr>
          <a:lstStyle/>
          <a:p>
            <a:pPr algn="ctr">
              <a:defRPr/>
            </a:pPr>
            <a:r>
              <a:rPr lang="en-US" sz="3200" b="1" dirty="0" smtClean="0">
                <a:solidFill>
                  <a:schemeClr val="tx1"/>
                </a:solidFill>
                <a:latin typeface="Times New Roman" panose="02020603050405020304" pitchFamily="18" charset="0"/>
                <a:cs typeface="Times New Roman" panose="02020603050405020304" pitchFamily="18" charset="0"/>
              </a:rPr>
              <a:t>III</a:t>
            </a:r>
            <a:r>
              <a:rPr lang="vi-VN" sz="3200" b="1" dirty="0" smtClean="0"/>
              <a:t>: Kết luận</a:t>
            </a:r>
            <a:endParaRPr lang="en-US" sz="3200" b="1" dirty="0">
              <a:solidFill>
                <a:prstClr val="white"/>
              </a:solidFill>
              <a:effectLst>
                <a:outerShdw blurRad="76200" dist="38100" dir="5400000" algn="t" rotWithShape="0">
                  <a:prstClr val="black">
                    <a:alpha val="40000"/>
                  </a:prstClr>
                </a:outerShdw>
              </a:effectLst>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8753856" y="4753356"/>
            <a:ext cx="390144" cy="390144"/>
          </a:xfrm>
          <a:prstGeom prst="rect">
            <a:avLst/>
          </a:prstGeom>
        </p:spPr>
      </p:pic>
    </p:spTree>
    <p:extLst>
      <p:ext uri="{BB962C8B-B14F-4D97-AF65-F5344CB8AC3E}">
        <p14:creationId xmlns:p14="http://schemas.microsoft.com/office/powerpoint/2010/main" val="33922944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arn(inVertical)">
                                      <p:cBhvr>
                                        <p:cTn id="12" dur="500"/>
                                        <p:tgtEl>
                                          <p:spTgt spid="7">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barn(inVertical)">
                                      <p:cBhvr>
                                        <p:cTn id="15" dur="500"/>
                                        <p:tgtEl>
                                          <p:spTgt spid="7">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barn(inVertical)">
                                      <p:cBhvr>
                                        <p:cTn id="18" dur="500"/>
                                        <p:tgtEl>
                                          <p:spTgt spid="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500"/>
                                        <p:tgtEl>
                                          <p:spTgt spid="7">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fade">
                                      <p:cBhvr>
                                        <p:cTn id="26" dur="500"/>
                                        <p:tgtEl>
                                          <p:spTgt spid="7">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Effect transition="in" filter="fade">
                                      <p:cBhvr>
                                        <p:cTn id="29"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a:extLst>
              <a:ext uri="{FF2B5EF4-FFF2-40B4-BE49-F238E27FC236}">
                <a16:creationId xmlns:a16="http://schemas.microsoft.com/office/drawing/2014/main" xmlns="" id="{3873DFE0-ED0E-4C00-B236-D77BC78C94C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07" t="1399" r="64002" b="53090"/>
          <a:stretch/>
        </p:blipFill>
        <p:spPr>
          <a:xfrm>
            <a:off x="-152399" y="-5150"/>
            <a:ext cx="1060215" cy="933450"/>
          </a:xfrm>
          <a:prstGeom prst="rect">
            <a:avLst/>
          </a:prstGeom>
        </p:spPr>
      </p:pic>
      <p:pic>
        <p:nvPicPr>
          <p:cNvPr id="5" name="图片 3">
            <a:extLst>
              <a:ext uri="{FF2B5EF4-FFF2-40B4-BE49-F238E27FC236}">
                <a16:creationId xmlns:a16="http://schemas.microsoft.com/office/drawing/2014/main" xmlns="" id="{4A4D7362-16F4-4D05-B53F-372EF53413F9}"/>
              </a:ext>
            </a:extLst>
          </p:cNvPr>
          <p:cNvPicPr>
            <a:picLocks noChangeAspect="1"/>
          </p:cNvPicPr>
          <p:nvPr/>
        </p:nvPicPr>
        <p:blipFill rotWithShape="1">
          <a:blip r:embed="rId3">
            <a:extLst>
              <a:ext uri="{28A0092B-C50C-407E-A947-70E740481C1C}">
                <a14:useLocalDpi xmlns:a14="http://schemas.microsoft.com/office/drawing/2010/main" val="0"/>
              </a:ext>
            </a:extLst>
          </a:blip>
          <a:srcRect l="18451" r="65808" b="50000"/>
          <a:stretch/>
        </p:blipFill>
        <p:spPr>
          <a:xfrm>
            <a:off x="4564012" y="207160"/>
            <a:ext cx="534559" cy="1296792"/>
          </a:xfrm>
          <a:prstGeom prst="rect">
            <a:avLst/>
          </a:prstGeom>
        </p:spPr>
      </p:pic>
      <p:pic>
        <p:nvPicPr>
          <p:cNvPr id="6" name="图片 4">
            <a:extLst>
              <a:ext uri="{FF2B5EF4-FFF2-40B4-BE49-F238E27FC236}">
                <a16:creationId xmlns:a16="http://schemas.microsoft.com/office/drawing/2014/main" xmlns="" id="{FF32BAAD-995A-4BA3-B7D4-05DAC89BEB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677" y="153798"/>
            <a:ext cx="4984377" cy="1403514"/>
          </a:xfrm>
          <a:prstGeom prst="rect">
            <a:avLst/>
          </a:prstGeom>
        </p:spPr>
      </p:pic>
      <p:sp>
        <p:nvSpPr>
          <p:cNvPr id="8" name="object 5"/>
          <p:cNvSpPr txBox="1"/>
          <p:nvPr/>
        </p:nvSpPr>
        <p:spPr>
          <a:xfrm>
            <a:off x="13170723" y="6047535"/>
            <a:ext cx="19621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88888"/>
                </a:solidFill>
                <a:latin typeface="Arial"/>
                <a:cs typeface="Arial"/>
              </a:rPr>
              <a:t>19</a:t>
            </a:r>
            <a:endParaRPr sz="1200">
              <a:latin typeface="Arial"/>
              <a:cs typeface="Arial"/>
            </a:endParaRPr>
          </a:p>
        </p:txBody>
      </p:sp>
      <p:sp>
        <p:nvSpPr>
          <p:cNvPr id="4" name="Rectangle 3"/>
          <p:cNvSpPr/>
          <p:nvPr/>
        </p:nvSpPr>
        <p:spPr>
          <a:xfrm>
            <a:off x="1717204" y="624722"/>
            <a:ext cx="2590774" cy="461665"/>
          </a:xfrm>
          <a:prstGeom prst="rect">
            <a:avLst/>
          </a:prstGeom>
        </p:spPr>
        <p:txBody>
          <a:bodyPr wrap="none">
            <a:spAutoFit/>
          </a:bodyPr>
          <a:lstStyle/>
          <a:p>
            <a:pPr lvl="1"/>
            <a:r>
              <a:rPr lang="en-US" sz="2400" b="1" dirty="0" smtClean="0">
                <a:solidFill>
                  <a:schemeClr val="tx1"/>
                </a:solidFill>
                <a:latin typeface="Times New Roman" panose="02020603050405020304" pitchFamily="18" charset="0"/>
                <a:cs typeface="Times New Roman" panose="02020603050405020304" pitchFamily="18" charset="0"/>
              </a:rPr>
              <a:t>Hướng phát triển:</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7" name="Rectangle 6"/>
          <p:cNvSpPr/>
          <p:nvPr/>
        </p:nvSpPr>
        <p:spPr>
          <a:xfrm>
            <a:off x="907816" y="1813845"/>
            <a:ext cx="6105632" cy="1754326"/>
          </a:xfrm>
          <a:prstGeom prst="rect">
            <a:avLst/>
          </a:prstGeom>
        </p:spPr>
        <p:txBody>
          <a:bodyPr wrap="square">
            <a:spAutoFit/>
          </a:bodyPr>
          <a:lstStyle/>
          <a:p>
            <a:pPr marL="342900" lvl="0" indent="-342900" algn="just">
              <a:lnSpc>
                <a:spcPct val="150000"/>
              </a:lnSpc>
              <a:buFont typeface="Arial" panose="020B0604020202020204" pitchFamily="34" charset="0"/>
              <a:buChar char="-"/>
            </a:pPr>
            <a:r>
              <a:rPr lang="vi-VN" sz="2400" dirty="0" smtClean="0">
                <a:solidFill>
                  <a:schemeClr val="bg1"/>
                </a:solidFill>
                <a:latin typeface="+mj-lt"/>
                <a:ea typeface="Arial" panose="020B0604020202020204" pitchFamily="34" charset="0"/>
                <a:cs typeface="Times New Roman" panose="02020603050405020304" pitchFamily="18" charset="0"/>
              </a:rPr>
              <a:t>Thêm </a:t>
            </a:r>
            <a:r>
              <a:rPr lang="vi-VN" sz="2400">
                <a:solidFill>
                  <a:schemeClr val="bg1"/>
                </a:solidFill>
                <a:latin typeface="+mj-lt"/>
                <a:ea typeface="Arial" panose="020B0604020202020204" pitchFamily="34" charset="0"/>
                <a:cs typeface="Times New Roman" panose="02020603050405020304" pitchFamily="18" charset="0"/>
              </a:rPr>
              <a:t>các </a:t>
            </a:r>
            <a:r>
              <a:rPr lang="vi-VN" sz="2400" smtClean="0">
                <a:solidFill>
                  <a:schemeClr val="bg1"/>
                </a:solidFill>
                <a:latin typeface="+mj-lt"/>
                <a:ea typeface="Arial" panose="020B0604020202020204" pitchFamily="34" charset="0"/>
                <a:cs typeface="Times New Roman" panose="02020603050405020304" pitchFamily="18" charset="0"/>
              </a:rPr>
              <a:t>mức</a:t>
            </a:r>
            <a:r>
              <a:rPr lang="vi-VN" sz="2400" smtClean="0">
                <a:solidFill>
                  <a:schemeClr val="bg1"/>
                </a:solidFill>
                <a:latin typeface="+mj-lt"/>
                <a:ea typeface="Arial" panose="020B0604020202020204" pitchFamily="34" charset="0"/>
                <a:cs typeface="Times New Roman" panose="02020603050405020304" pitchFamily="18" charset="0"/>
              </a:rPr>
              <a:t> </a:t>
            </a:r>
            <a:r>
              <a:rPr lang="vi-VN" sz="2400" dirty="0" smtClean="0">
                <a:solidFill>
                  <a:schemeClr val="bg1"/>
                </a:solidFill>
                <a:latin typeface="+mj-lt"/>
                <a:ea typeface="Arial" panose="020B0604020202020204" pitchFamily="34" charset="0"/>
                <a:cs typeface="Times New Roman" panose="02020603050405020304" pitchFamily="18" charset="0"/>
              </a:rPr>
              <a:t>game </a:t>
            </a:r>
            <a:r>
              <a:rPr lang="vi-VN" sz="2400" dirty="0">
                <a:solidFill>
                  <a:schemeClr val="bg1"/>
                </a:solidFill>
                <a:latin typeface="+mj-lt"/>
                <a:ea typeface="Arial" panose="020B0604020202020204" pitchFamily="34" charset="0"/>
                <a:cs typeface="Times New Roman" panose="02020603050405020304" pitchFamily="18" charset="0"/>
              </a:rPr>
              <a:t>với </a:t>
            </a:r>
            <a:r>
              <a:rPr lang="vi-VN" sz="2400" dirty="0" smtClean="0">
                <a:solidFill>
                  <a:schemeClr val="bg1"/>
                </a:solidFill>
                <a:latin typeface="+mj-lt"/>
                <a:ea typeface="Arial" panose="020B0604020202020204" pitchFamily="34" charset="0"/>
                <a:cs typeface="Times New Roman" panose="02020603050405020304" pitchFamily="18" charset="0"/>
              </a:rPr>
              <a:t>n &gt; 5</a:t>
            </a:r>
            <a:r>
              <a:rPr lang="vi-VN" sz="2400" dirty="0">
                <a:solidFill>
                  <a:schemeClr val="bg1"/>
                </a:solidFill>
                <a:latin typeface="+mj-lt"/>
                <a:ea typeface="Arial" panose="020B0604020202020204" pitchFamily="34" charset="0"/>
                <a:cs typeface="Times New Roman" panose="02020603050405020304" pitchFamily="18" charset="0"/>
              </a:rPr>
              <a:t>.</a:t>
            </a:r>
          </a:p>
          <a:p>
            <a:pPr marL="342900" lvl="0" indent="-342900" algn="just">
              <a:lnSpc>
                <a:spcPct val="150000"/>
              </a:lnSpc>
              <a:buFont typeface="Arial" panose="020B0604020202020204" pitchFamily="34" charset="0"/>
              <a:buChar char="-"/>
            </a:pPr>
            <a:r>
              <a:rPr lang="vi-VN" sz="2400" dirty="0">
                <a:solidFill>
                  <a:schemeClr val="bg1"/>
                </a:solidFill>
                <a:latin typeface="+mj-lt"/>
                <a:ea typeface="Arial" panose="020B0604020202020204" pitchFamily="34" charset="0"/>
                <a:cs typeface="Times New Roman" panose="02020603050405020304" pitchFamily="18" charset="0"/>
              </a:rPr>
              <a:t>Thêm tính năng giới hạn thời gian chơi.</a:t>
            </a:r>
          </a:p>
          <a:p>
            <a:pPr marL="342900" lvl="0" indent="-342900" algn="just">
              <a:lnSpc>
                <a:spcPct val="150000"/>
              </a:lnSpc>
              <a:spcAft>
                <a:spcPts val="800"/>
              </a:spcAft>
              <a:buFont typeface="Arial" panose="020B0604020202020204" pitchFamily="34" charset="0"/>
              <a:buChar char="-"/>
            </a:pPr>
            <a:r>
              <a:rPr lang="vi-VN" sz="2400" dirty="0">
                <a:solidFill>
                  <a:schemeClr val="bg1"/>
                </a:solidFill>
                <a:latin typeface="+mj-lt"/>
                <a:ea typeface="Arial" panose="020B0604020202020204" pitchFamily="34" charset="0"/>
                <a:cs typeface="Times New Roman" panose="02020603050405020304" pitchFamily="18" charset="0"/>
              </a:rPr>
              <a:t>Thêm điều khiển bằng bàn phím.</a:t>
            </a:r>
            <a:endParaRPr lang="vi-VN" sz="2400" dirty="0">
              <a:solidFill>
                <a:schemeClr val="bg1"/>
              </a:solidFill>
              <a:effectLst/>
              <a:latin typeface="+mj-lt"/>
              <a:ea typeface="Arial" panose="020B0604020202020204" pitchFamily="34" charset="0"/>
              <a:cs typeface="Times New Roman" panose="02020603050405020304" pitchFamily="18" charset="0"/>
            </a:endParaRPr>
          </a:p>
        </p:txBody>
      </p:sp>
      <p:pic>
        <p:nvPicPr>
          <p:cNvPr id="2" name="Picture 1"/>
          <p:cNvPicPr>
            <a:picLocks noChangeAspect="1"/>
          </p:cNvPicPr>
          <p:nvPr/>
        </p:nvPicPr>
        <p:blipFill>
          <a:blip r:embed="rId5"/>
          <a:stretch>
            <a:fillRect/>
          </a:stretch>
        </p:blipFill>
        <p:spPr>
          <a:xfrm>
            <a:off x="8702324" y="4706112"/>
            <a:ext cx="441676" cy="437388"/>
          </a:xfrm>
          <a:prstGeom prst="rect">
            <a:avLst/>
          </a:prstGeom>
        </p:spPr>
      </p:pic>
    </p:spTree>
    <p:extLst>
      <p:ext uri="{BB962C8B-B14F-4D97-AF65-F5344CB8AC3E}">
        <p14:creationId xmlns:p14="http://schemas.microsoft.com/office/powerpoint/2010/main" val="305828253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7"/>
        <p:cNvGrpSpPr/>
        <p:nvPr/>
      </p:nvGrpSpPr>
      <p:grpSpPr>
        <a:xfrm>
          <a:off x="0" y="0"/>
          <a:ext cx="0" cy="0"/>
          <a:chOff x="0" y="0"/>
          <a:chExt cx="0" cy="0"/>
        </a:xfrm>
      </p:grpSpPr>
      <p:sp>
        <p:nvSpPr>
          <p:cNvPr id="158" name="Shape 158"/>
          <p:cNvSpPr txBox="1">
            <a:spLocks noGrp="1"/>
          </p:cNvSpPr>
          <p:nvPr>
            <p:ph type="ctrTitle" idx="4294967295"/>
          </p:nvPr>
        </p:nvSpPr>
        <p:spPr>
          <a:xfrm>
            <a:off x="1275149" y="1991850"/>
            <a:ext cx="6593700" cy="1159799"/>
          </a:xfrm>
          <a:prstGeom prst="rect">
            <a:avLst/>
          </a:prstGeom>
          <a:noFill/>
          <a:ln>
            <a:noFill/>
          </a:ln>
        </p:spPr>
        <p:txBody>
          <a:bodyPr lIns="91425" tIns="91425" rIns="91425" bIns="91425" anchor="ctr" anchorCtr="0">
            <a:noAutofit/>
          </a:bodyPr>
          <a:lstStyle/>
          <a:p>
            <a:pPr lvl="0" rtl="0">
              <a:spcBef>
                <a:spcPts val="0"/>
              </a:spcBef>
              <a:buNone/>
            </a:pPr>
            <a:r>
              <a:rPr lang="en" sz="12000" dirty="0"/>
              <a:t>Thanks!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88"/>
          <p:cNvGrpSpPr>
            <a:grpSpLocks/>
          </p:cNvGrpSpPr>
          <p:nvPr/>
        </p:nvGrpSpPr>
        <p:grpSpPr bwMode="auto">
          <a:xfrm>
            <a:off x="1612585" y="1609836"/>
            <a:ext cx="6162902" cy="850808"/>
            <a:chOff x="1728" y="1680"/>
            <a:chExt cx="4560" cy="653"/>
          </a:xfrm>
          <a:solidFill>
            <a:schemeClr val="accent3"/>
          </a:solidFill>
        </p:grpSpPr>
        <p:sp>
          <p:nvSpPr>
            <p:cNvPr id="24" name="AutoShape 62"/>
            <p:cNvSpPr>
              <a:spLocks noChangeArrowheads="1"/>
            </p:cNvSpPr>
            <p:nvPr/>
          </p:nvSpPr>
          <p:spPr bwMode="gray">
            <a:xfrm>
              <a:off x="2096" y="1793"/>
              <a:ext cx="4192" cy="436"/>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25" name="AutoShape 63"/>
            <p:cNvSpPr>
              <a:spLocks noChangeArrowheads="1"/>
            </p:cNvSpPr>
            <p:nvPr/>
          </p:nvSpPr>
          <p:spPr bwMode="gray">
            <a:xfrm>
              <a:off x="1728" y="1680"/>
              <a:ext cx="662" cy="653"/>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27" name="Text Box 65"/>
            <p:cNvSpPr txBox="1">
              <a:spLocks noChangeArrowheads="1"/>
            </p:cNvSpPr>
            <p:nvPr/>
          </p:nvSpPr>
          <p:spPr bwMode="gray">
            <a:xfrm>
              <a:off x="1948" y="1824"/>
              <a:ext cx="191" cy="336"/>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p>
          </p:txBody>
        </p:sp>
      </p:grpSp>
      <p:grpSp>
        <p:nvGrpSpPr>
          <p:cNvPr id="28" name="Group 87"/>
          <p:cNvGrpSpPr>
            <a:grpSpLocks/>
          </p:cNvGrpSpPr>
          <p:nvPr/>
        </p:nvGrpSpPr>
        <p:grpSpPr bwMode="auto">
          <a:xfrm>
            <a:off x="1612585" y="2622319"/>
            <a:ext cx="6162902" cy="850808"/>
            <a:chOff x="1728" y="2478"/>
            <a:chExt cx="4560" cy="653"/>
          </a:xfrm>
        </p:grpSpPr>
        <p:sp>
          <p:nvSpPr>
            <p:cNvPr id="29" name="AutoShape 67"/>
            <p:cNvSpPr>
              <a:spLocks noChangeArrowheads="1"/>
            </p:cNvSpPr>
            <p:nvPr/>
          </p:nvSpPr>
          <p:spPr bwMode="gray">
            <a:xfrm>
              <a:off x="2096" y="2591"/>
              <a:ext cx="4192" cy="436"/>
            </a:xfrm>
            <a:prstGeom prst="roundRect">
              <a:avLst>
                <a:gd name="adj" fmla="val 16667"/>
              </a:avLst>
            </a:prstGeom>
            <a:solidFill>
              <a:schemeClr val="accent5">
                <a:lumMod val="60000"/>
                <a:lumOff val="40000"/>
              </a:schemeClr>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30" name="AutoShape 68"/>
            <p:cNvSpPr>
              <a:spLocks noChangeArrowheads="1"/>
            </p:cNvSpPr>
            <p:nvPr/>
          </p:nvSpPr>
          <p:spPr bwMode="gray">
            <a:xfrm>
              <a:off x="1728" y="2478"/>
              <a:ext cx="662" cy="653"/>
            </a:xfrm>
            <a:prstGeom prst="diamond">
              <a:avLst/>
            </a:prstGeom>
            <a:solidFill>
              <a:schemeClr val="accent5">
                <a:lumMod val="60000"/>
                <a:lumOff val="40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31" name="Text Box 69"/>
            <p:cNvSpPr txBox="1">
              <a:spLocks noChangeArrowheads="1"/>
            </p:cNvSpPr>
            <p:nvPr/>
          </p:nvSpPr>
          <p:spPr bwMode="gray">
            <a:xfrm>
              <a:off x="2537" y="2671"/>
              <a:ext cx="331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b="1" dirty="0">
                  <a:solidFill>
                    <a:schemeClr val="tx1">
                      <a:lumMod val="95000"/>
                      <a:lumOff val="5000"/>
                    </a:schemeClr>
                  </a:solidFill>
                </a:rPr>
                <a:t>Nội dung chi tiết</a:t>
              </a:r>
            </a:p>
          </p:txBody>
        </p:sp>
        <p:sp>
          <p:nvSpPr>
            <p:cNvPr id="32" name="Text Box 82"/>
            <p:cNvSpPr txBox="1">
              <a:spLocks noChangeArrowheads="1"/>
            </p:cNvSpPr>
            <p:nvPr/>
          </p:nvSpPr>
          <p:spPr bwMode="gray">
            <a:xfrm>
              <a:off x="1909" y="2620"/>
              <a:ext cx="2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a:t>
              </a:r>
            </a:p>
          </p:txBody>
        </p:sp>
      </p:grpSp>
      <p:grpSp>
        <p:nvGrpSpPr>
          <p:cNvPr id="33" name="Group 86"/>
          <p:cNvGrpSpPr>
            <a:grpSpLocks/>
          </p:cNvGrpSpPr>
          <p:nvPr/>
        </p:nvGrpSpPr>
        <p:grpSpPr bwMode="auto">
          <a:xfrm>
            <a:off x="1612585" y="3620357"/>
            <a:ext cx="6162902" cy="850808"/>
            <a:chOff x="1728" y="3276"/>
            <a:chExt cx="4560" cy="653"/>
          </a:xfrm>
        </p:grpSpPr>
        <p:sp>
          <p:nvSpPr>
            <p:cNvPr id="34" name="AutoShape 72"/>
            <p:cNvSpPr>
              <a:spLocks noChangeArrowheads="1"/>
            </p:cNvSpPr>
            <p:nvPr/>
          </p:nvSpPr>
          <p:spPr bwMode="gray">
            <a:xfrm>
              <a:off x="2096" y="3389"/>
              <a:ext cx="4192" cy="436"/>
            </a:xfrm>
            <a:prstGeom prst="roundRect">
              <a:avLst>
                <a:gd name="adj" fmla="val 16667"/>
              </a:avLst>
            </a:prstGeom>
            <a:solidFill>
              <a:schemeClr va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35" name="AutoShape 73"/>
            <p:cNvSpPr>
              <a:spLocks noChangeArrowheads="1"/>
            </p:cNvSpPr>
            <p:nvPr/>
          </p:nvSpPr>
          <p:spPr bwMode="gray">
            <a:xfrm>
              <a:off x="1728" y="3276"/>
              <a:ext cx="662" cy="653"/>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36" name="Text Box 74"/>
            <p:cNvSpPr txBox="1">
              <a:spLocks noChangeArrowheads="1"/>
            </p:cNvSpPr>
            <p:nvPr/>
          </p:nvSpPr>
          <p:spPr bwMode="gray">
            <a:xfrm>
              <a:off x="2527" y="3458"/>
              <a:ext cx="3310" cy="336"/>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b="1" dirty="0">
                  <a:solidFill>
                    <a:schemeClr val="tx1">
                      <a:lumMod val="95000"/>
                      <a:lumOff val="5000"/>
                    </a:schemeClr>
                  </a:solidFill>
                </a:rPr>
                <a:t>Kết Luận</a:t>
              </a:r>
            </a:p>
          </p:txBody>
        </p:sp>
        <p:sp>
          <p:nvSpPr>
            <p:cNvPr id="37" name="Text Box 83"/>
            <p:cNvSpPr txBox="1">
              <a:spLocks noChangeArrowheads="1"/>
            </p:cNvSpPr>
            <p:nvPr/>
          </p:nvSpPr>
          <p:spPr bwMode="gray">
            <a:xfrm>
              <a:off x="1865" y="3408"/>
              <a:ext cx="369"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b="1">
                  <a:solidFill>
                    <a:schemeClr val="accent6">
                      <a:lumMod val="75000"/>
                    </a:schemeClr>
                  </a:solidFill>
                  <a:latin typeface="Times New Roman" panose="02020603050405020304" pitchFamily="18" charset="0"/>
                  <a:cs typeface="Times New Roman" panose="02020603050405020304" pitchFamily="18" charset="0"/>
                </a:rPr>
                <a:t>III</a:t>
              </a:r>
            </a:p>
          </p:txBody>
        </p:sp>
      </p:grpSp>
      <p:sp>
        <p:nvSpPr>
          <p:cNvPr id="38" name="Title 1"/>
          <p:cNvSpPr txBox="1">
            <a:spLocks/>
          </p:cNvSpPr>
          <p:nvPr/>
        </p:nvSpPr>
        <p:spPr>
          <a:xfrm>
            <a:off x="936352" y="266330"/>
            <a:ext cx="3646125" cy="64052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u="sng" dirty="0">
                <a:solidFill>
                  <a:schemeClr val="accent3">
                    <a:lumMod val="50000"/>
                  </a:schemeClr>
                </a:solidFill>
                <a:latin typeface="Times New Roman" panose="02020603050405020304" pitchFamily="18" charset="0"/>
                <a:cs typeface="Times New Roman" panose="02020603050405020304" pitchFamily="18" charset="0"/>
              </a:rPr>
              <a:t>Nội Dung Báo Cáo : </a:t>
            </a:r>
          </a:p>
        </p:txBody>
      </p:sp>
      <p:sp>
        <p:nvSpPr>
          <p:cNvPr id="39" name="Text Box 64"/>
          <p:cNvSpPr txBox="1">
            <a:spLocks noChangeArrowheads="1"/>
          </p:cNvSpPr>
          <p:nvPr/>
        </p:nvSpPr>
        <p:spPr bwMode="gray">
          <a:xfrm>
            <a:off x="2507287" y="1875611"/>
            <a:ext cx="4473510" cy="43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b="1" dirty="0" smtClean="0">
                <a:solidFill>
                  <a:schemeClr val="tx1">
                    <a:lumMod val="95000"/>
                    <a:lumOff val="5000"/>
                  </a:schemeClr>
                </a:solidFill>
              </a:rPr>
              <a:t>Giới thiệu </a:t>
            </a:r>
            <a:r>
              <a:rPr lang="en-US" sz="2400" b="1" dirty="0">
                <a:solidFill>
                  <a:schemeClr val="tx1">
                    <a:lumMod val="95000"/>
                    <a:lumOff val="5000"/>
                  </a:schemeClr>
                </a:solidFill>
              </a:rPr>
              <a:t>đề tài</a:t>
            </a:r>
          </a:p>
        </p:txBody>
      </p:sp>
      <p:pic>
        <p:nvPicPr>
          <p:cNvPr id="2" name="Picture 1"/>
          <p:cNvPicPr>
            <a:picLocks noChangeAspect="1"/>
          </p:cNvPicPr>
          <p:nvPr/>
        </p:nvPicPr>
        <p:blipFill>
          <a:blip r:embed="rId2"/>
          <a:stretch>
            <a:fillRect/>
          </a:stretch>
        </p:blipFill>
        <p:spPr>
          <a:xfrm>
            <a:off x="8758594" y="4779264"/>
            <a:ext cx="385405" cy="374287"/>
          </a:xfrm>
          <a:prstGeom prst="rect">
            <a:avLst/>
          </a:prstGeom>
        </p:spPr>
      </p:pic>
    </p:spTree>
    <p:extLst>
      <p:ext uri="{BB962C8B-B14F-4D97-AF65-F5344CB8AC3E}">
        <p14:creationId xmlns:p14="http://schemas.microsoft.com/office/powerpoint/2010/main" val="28542001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1000" fill="hold"/>
                                        <p:tgtEl>
                                          <p:spTgt spid="38"/>
                                        </p:tgtEl>
                                        <p:attrNameLst>
                                          <p:attrName>ppt_w</p:attrName>
                                        </p:attrNameLst>
                                      </p:cBhvr>
                                      <p:tavLst>
                                        <p:tav tm="0">
                                          <p:val>
                                            <p:fltVal val="0"/>
                                          </p:val>
                                        </p:tav>
                                        <p:tav tm="100000">
                                          <p:val>
                                            <p:strVal val="#ppt_w"/>
                                          </p:val>
                                        </p:tav>
                                      </p:tavLst>
                                    </p:anim>
                                    <p:anim calcmode="lin" valueType="num">
                                      <p:cBhvr>
                                        <p:cTn id="8" dur="1000" fill="hold"/>
                                        <p:tgtEl>
                                          <p:spTgt spid="38"/>
                                        </p:tgtEl>
                                        <p:attrNameLst>
                                          <p:attrName>ppt_h</p:attrName>
                                        </p:attrNameLst>
                                      </p:cBhvr>
                                      <p:tavLst>
                                        <p:tav tm="0">
                                          <p:val>
                                            <p:fltVal val="0"/>
                                          </p:val>
                                        </p:tav>
                                        <p:tav tm="100000">
                                          <p:val>
                                            <p:strVal val="#ppt_h"/>
                                          </p:val>
                                        </p:tav>
                                      </p:tavLst>
                                    </p:anim>
                                    <p:anim calcmode="lin" valueType="num">
                                      <p:cBhvr>
                                        <p:cTn id="9" dur="1000" fill="hold"/>
                                        <p:tgtEl>
                                          <p:spTgt spid="38"/>
                                        </p:tgtEl>
                                        <p:attrNameLst>
                                          <p:attrName>style.rotation</p:attrName>
                                        </p:attrNameLst>
                                      </p:cBhvr>
                                      <p:tavLst>
                                        <p:tav tm="0">
                                          <p:val>
                                            <p:fltVal val="90"/>
                                          </p:val>
                                        </p:tav>
                                        <p:tav tm="100000">
                                          <p:val>
                                            <p:fltVal val="0"/>
                                          </p:val>
                                        </p:tav>
                                      </p:tavLst>
                                    </p:anim>
                                    <p:animEffect transition="in" filter="fade">
                                      <p:cBhvr>
                                        <p:cTn id="10" dur="1000"/>
                                        <p:tgtEl>
                                          <p:spTgt spid="3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randombar(horizontal)">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randombar(horizontal)">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randombar(horizontal)">
                                      <p:cBhvr>
                                        <p:cTn id="3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710213" y="246571"/>
            <a:ext cx="4767309" cy="629739"/>
          </a:xfrm>
          <a:prstGeom prst="rect">
            <a:avLst/>
          </a:prstGeom>
        </p:spPr>
        <p:txBody>
          <a:bodyPr lIns="91425" tIns="91425" rIns="91425" bIns="91425" anchor="ctr" anchorCtr="0">
            <a:noAutofit/>
          </a:bodyPr>
          <a:lstStyle/>
          <a:p>
            <a:pPr lvl="0"/>
            <a:r>
              <a:rPr lang="vi-VN" sz="3200" i="1" dirty="0" smtClean="0">
                <a:solidFill>
                  <a:schemeClr val="tx1"/>
                </a:solidFill>
              </a:rPr>
              <a:t/>
            </a:r>
            <a:br>
              <a:rPr lang="vi-VN" sz="3200" i="1" dirty="0" smtClean="0">
                <a:solidFill>
                  <a:schemeClr val="tx1"/>
                </a:solidFill>
              </a:rPr>
            </a:br>
            <a:r>
              <a:rPr lang="vi-VN" sz="3200" dirty="0" smtClean="0">
                <a:solidFill>
                  <a:schemeClr val="tx1"/>
                </a:solidFill>
              </a:rPr>
              <a:t>I</a:t>
            </a:r>
            <a:r>
              <a:rPr lang="vi-VN" sz="3200" i="1" dirty="0" smtClean="0">
                <a:solidFill>
                  <a:schemeClr val="tx1"/>
                </a:solidFill>
              </a:rPr>
              <a:t>. Giới </a:t>
            </a:r>
            <a:r>
              <a:rPr lang="vi-VN" sz="3200" i="1" dirty="0">
                <a:solidFill>
                  <a:schemeClr val="tx1"/>
                </a:solidFill>
              </a:rPr>
              <a:t>thiệu </a:t>
            </a:r>
            <a:r>
              <a:rPr lang="vi-VN" sz="3200" i="1" dirty="0" smtClean="0">
                <a:solidFill>
                  <a:schemeClr val="tx1"/>
                </a:solidFill>
              </a:rPr>
              <a:t>game Puzzle</a:t>
            </a:r>
            <a:r>
              <a:rPr lang="en-US" sz="2800" dirty="0"/>
              <a:t/>
            </a:r>
            <a:br>
              <a:rPr lang="en-US" sz="2800" dirty="0"/>
            </a:br>
            <a:endParaRPr lang="en" sz="2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75578" y="961937"/>
            <a:ext cx="8095749" cy="1695636"/>
          </a:xfrm>
        </p:spPr>
        <p:txBody>
          <a:bodyPr/>
          <a:lstStyle/>
          <a:p>
            <a:r>
              <a:rPr lang="vi-VN" dirty="0" smtClean="0"/>
              <a:t>Bài </a:t>
            </a:r>
            <a:r>
              <a:rPr lang="vi-VN" dirty="0"/>
              <a:t>toán gồm một bảng </a:t>
            </a:r>
            <a:r>
              <a:rPr lang="vi-VN" dirty="0" smtClean="0"/>
              <a:t>n×n </a:t>
            </a:r>
            <a:r>
              <a:rPr lang="vi-VN" dirty="0"/>
              <a:t>với các ô số được đánh từ 1</a:t>
            </a:r>
            <a:r>
              <a:rPr lang="vi-VN" dirty="0" smtClean="0">
                <a:sym typeface="Wingdings"/>
              </a:rPr>
              <a:t></a:t>
            </a:r>
            <a:r>
              <a:rPr lang="vi-VN" dirty="0"/>
              <a:t>n</a:t>
            </a:r>
            <a:r>
              <a:rPr lang="vi-VN" baseline="30000" dirty="0"/>
              <a:t>2</a:t>
            </a:r>
            <a:r>
              <a:rPr lang="vi-VN" dirty="0"/>
              <a:t> -</a:t>
            </a:r>
            <a:r>
              <a:rPr lang="vi-VN" dirty="0" smtClean="0"/>
              <a:t>1  </a:t>
            </a:r>
            <a:r>
              <a:rPr lang="vi-VN" dirty="0"/>
              <a:t>và một ô trống. Ở trạng thái bắt đầu, các ô được sắp đặt ngẫu nhiên, và nhiệm vụ của người giải là tìm cách đưa chúng về đúng thứ tự (lớn dần từ trái qua phải và từ trên xuống, ô cuối dùng là ô trống) bằng phép trượt các khối theo chiều ngang hoặc chiều dọc vào hình vuông trống </a:t>
            </a:r>
            <a:r>
              <a:rPr lang="vi-VN" dirty="0" smtClean="0"/>
              <a:t>như </a:t>
            </a:r>
            <a:r>
              <a:rPr lang="vi-VN" dirty="0"/>
              <a:t>minh họa dưới:</a:t>
            </a:r>
            <a:endParaRPr lang="en-US" dirty="0"/>
          </a:p>
        </p:txBody>
      </p:sp>
      <p:pic>
        <p:nvPicPr>
          <p:cNvPr id="5" name="Picture 4"/>
          <p:cNvPicPr/>
          <p:nvPr/>
        </p:nvPicPr>
        <p:blipFill>
          <a:blip r:embed="rId4"/>
          <a:stretch>
            <a:fillRect/>
          </a:stretch>
        </p:blipFill>
        <p:spPr>
          <a:xfrm>
            <a:off x="2344267" y="2743201"/>
            <a:ext cx="4358373" cy="2240799"/>
          </a:xfrm>
          <a:prstGeom prst="rect">
            <a:avLst/>
          </a:prstGeom>
        </p:spPr>
      </p:pic>
      <p:pic>
        <p:nvPicPr>
          <p:cNvPr id="2" name="Picture 1"/>
          <p:cNvPicPr>
            <a:picLocks noChangeAspect="1"/>
          </p:cNvPicPr>
          <p:nvPr/>
        </p:nvPicPr>
        <p:blipFill>
          <a:blip r:embed="rId5"/>
          <a:stretch>
            <a:fillRect/>
          </a:stretch>
        </p:blipFill>
        <p:spPr>
          <a:xfrm>
            <a:off x="8710818" y="4706112"/>
            <a:ext cx="433181" cy="437387"/>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ppt_w</p:attrName>
                                        </p:attrNameLst>
                                      </p:cBhvr>
                                      <p:tavLst>
                                        <p:tav tm="0">
                                          <p:val>
                                            <p:fltVal val="0"/>
                                          </p:val>
                                        </p:tav>
                                        <p:tav tm="100000">
                                          <p:val>
                                            <p:strVal val="#ppt_w"/>
                                          </p:val>
                                        </p:tav>
                                      </p:tavLst>
                                    </p:anim>
                                    <p:anim calcmode="lin" valueType="num">
                                      <p:cBhvr>
                                        <p:cTn id="8" dur="500" fill="hold"/>
                                        <p:tgtEl>
                                          <p:spTgt spid="51"/>
                                        </p:tgtEl>
                                        <p:attrNameLst>
                                          <p:attrName>ppt_h</p:attrName>
                                        </p:attrNameLst>
                                      </p:cBhvr>
                                      <p:tavLst>
                                        <p:tav tm="0">
                                          <p:val>
                                            <p:fltVal val="0"/>
                                          </p:val>
                                        </p:tav>
                                        <p:tav tm="100000">
                                          <p:val>
                                            <p:strVal val="#ppt_h"/>
                                          </p:val>
                                        </p:tav>
                                      </p:tavLst>
                                    </p:anim>
                                    <p:animEffect transition="in" filter="fade">
                                      <p:cBhvr>
                                        <p:cTn id="9" dur="500"/>
                                        <p:tgtEl>
                                          <p:spTgt spid="51"/>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514350" y="3409717"/>
            <a:ext cx="1323975" cy="1390650"/>
          </a:xfrm>
          <a:prstGeom prst="rect">
            <a:avLst/>
          </a:prstGeom>
        </p:spPr>
      </p:pic>
      <p:sp>
        <p:nvSpPr>
          <p:cNvPr id="5" name="Rectangle 4"/>
          <p:cNvSpPr/>
          <p:nvPr/>
        </p:nvSpPr>
        <p:spPr>
          <a:xfrm>
            <a:off x="3476625" y="0"/>
            <a:ext cx="5276850" cy="4996240"/>
          </a:xfrm>
          <a:prstGeom prst="rect">
            <a:avLst/>
          </a:prstGeom>
        </p:spPr>
        <p:txBody>
          <a:bodyPr wrap="square">
            <a:spAutoFit/>
          </a:bodyPr>
          <a:lstStyle/>
          <a:p>
            <a:pPr algn="just">
              <a:lnSpc>
                <a:spcPct val="150000"/>
              </a:lnSpc>
              <a:spcAft>
                <a:spcPts val="800"/>
              </a:spcAft>
            </a:pPr>
            <a:r>
              <a:rPr lang="vi-VN" i="1"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endParaRPr lang="en-US" dirty="0">
              <a:solidFill>
                <a:schemeClr val="bg1"/>
              </a:solidFill>
              <a:latin typeface="Arial" panose="020B0604020202020204" pitchFamily="34" charset="0"/>
              <a:ea typeface="Arial" panose="020B0604020202020204" pitchFamily="34" charset="0"/>
              <a:cs typeface="Times New Roman" panose="02020603050405020304" pitchFamily="18" charset="0"/>
            </a:endParaRPr>
          </a:p>
          <a:p>
            <a:pPr algn="just">
              <a:lnSpc>
                <a:spcPct val="150000"/>
              </a:lnSpc>
              <a:spcAft>
                <a:spcPts val="800"/>
              </a:spcAft>
            </a:pPr>
            <a:r>
              <a:rPr lang="vi-V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Đầu </a:t>
            </a:r>
            <a:r>
              <a:rPr lang="vi-V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tiên là ô số 4, ta thấy có 3 ô số {1;3;2} nằm phía sau và bé hơn nó nên n1 = 3.</a:t>
            </a:r>
            <a:endParaRPr lang="en-US" dirty="0">
              <a:solidFill>
                <a:schemeClr val="bg1"/>
              </a:solidFill>
              <a:latin typeface="Arial" panose="020B0604020202020204" pitchFamily="34" charset="0"/>
              <a:ea typeface="Arial" panose="020B0604020202020204" pitchFamily="34" charset="0"/>
              <a:cs typeface="Times New Roman" panose="02020603050405020304" pitchFamily="18" charset="0"/>
            </a:endParaRPr>
          </a:p>
          <a:p>
            <a:pPr algn="just">
              <a:lnSpc>
                <a:spcPct val="150000"/>
              </a:lnSpc>
              <a:spcAft>
                <a:spcPts val="800"/>
              </a:spcAft>
            </a:pPr>
            <a:r>
              <a:rPr lang="vi-V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Tiếp đến là ô số 8 có 6 ô nhỏ hơn là {1;6;3;2;7;5}, vậy n2 = 6.</a:t>
            </a:r>
            <a:endParaRPr lang="en-US" dirty="0">
              <a:solidFill>
                <a:schemeClr val="bg1"/>
              </a:solidFill>
              <a:latin typeface="Arial" panose="020B0604020202020204" pitchFamily="34" charset="0"/>
              <a:ea typeface="Arial" panose="020B0604020202020204" pitchFamily="34" charset="0"/>
              <a:cs typeface="Times New Roman" panose="02020603050405020304" pitchFamily="18" charset="0"/>
            </a:endParaRPr>
          </a:p>
          <a:p>
            <a:pPr algn="just">
              <a:lnSpc>
                <a:spcPct val="150000"/>
              </a:lnSpc>
              <a:spcAft>
                <a:spcPts val="800"/>
              </a:spcAft>
            </a:pPr>
            <a:r>
              <a:rPr lang="vi-V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Ô số 1 là bé nhất nên n3=0.</a:t>
            </a:r>
            <a:endParaRPr lang="en-US" dirty="0">
              <a:solidFill>
                <a:schemeClr val="bg1"/>
              </a:solidFill>
              <a:latin typeface="Arial" panose="020B0604020202020204" pitchFamily="34" charset="0"/>
              <a:ea typeface="Arial" panose="020B0604020202020204" pitchFamily="34" charset="0"/>
              <a:cs typeface="Times New Roman" panose="02020603050405020304" pitchFamily="18" charset="0"/>
            </a:endParaRPr>
          </a:p>
          <a:p>
            <a:pPr algn="just">
              <a:lnSpc>
                <a:spcPct val="150000"/>
              </a:lnSpc>
              <a:spcAft>
                <a:spcPts val="800"/>
              </a:spcAft>
            </a:pPr>
            <a:r>
              <a:rPr lang="vi-V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Tương tự ô số 6, n4=3.</a:t>
            </a:r>
            <a:endParaRPr lang="en-US" dirty="0">
              <a:solidFill>
                <a:schemeClr val="bg1"/>
              </a:solidFill>
              <a:latin typeface="Arial" panose="020B0604020202020204" pitchFamily="34" charset="0"/>
              <a:ea typeface="Arial" panose="020B0604020202020204" pitchFamily="34" charset="0"/>
              <a:cs typeface="Times New Roman" panose="02020603050405020304" pitchFamily="18" charset="0"/>
            </a:endParaRPr>
          </a:p>
          <a:p>
            <a:pPr algn="just">
              <a:lnSpc>
                <a:spcPct val="150000"/>
              </a:lnSpc>
              <a:spcAft>
                <a:spcPts val="800"/>
              </a:spcAft>
            </a:pPr>
            <a:r>
              <a:rPr lang="vi-V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Ô số 3, n5=1.</a:t>
            </a:r>
            <a:endParaRPr lang="en-US" dirty="0">
              <a:solidFill>
                <a:schemeClr val="bg1"/>
              </a:solidFill>
              <a:latin typeface="Arial" panose="020B0604020202020204" pitchFamily="34" charset="0"/>
              <a:ea typeface="Arial" panose="020B0604020202020204" pitchFamily="34" charset="0"/>
              <a:cs typeface="Times New Roman" panose="02020603050405020304" pitchFamily="18" charset="0"/>
            </a:endParaRPr>
          </a:p>
          <a:p>
            <a:pPr algn="just">
              <a:lnSpc>
                <a:spcPct val="150000"/>
              </a:lnSpc>
              <a:spcAft>
                <a:spcPts val="800"/>
              </a:spcAft>
            </a:pPr>
            <a:r>
              <a:rPr lang="vi-V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Ô số 2, n6=0.</a:t>
            </a:r>
            <a:endParaRPr lang="en-US" dirty="0">
              <a:solidFill>
                <a:schemeClr val="bg1"/>
              </a:solidFill>
              <a:latin typeface="Arial" panose="020B0604020202020204" pitchFamily="34" charset="0"/>
              <a:ea typeface="Arial" panose="020B0604020202020204" pitchFamily="34" charset="0"/>
              <a:cs typeface="Times New Roman" panose="02020603050405020304" pitchFamily="18" charset="0"/>
            </a:endParaRPr>
          </a:p>
          <a:p>
            <a:pPr algn="just">
              <a:lnSpc>
                <a:spcPct val="150000"/>
              </a:lnSpc>
              <a:spcAft>
                <a:spcPts val="800"/>
              </a:spcAft>
            </a:pPr>
            <a:r>
              <a:rPr lang="vi-V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Ô số 7, n7=1.</a:t>
            </a:r>
            <a:endParaRPr lang="en-US" dirty="0">
              <a:solidFill>
                <a:schemeClr val="bg1"/>
              </a:solidFill>
              <a:latin typeface="Arial" panose="020B0604020202020204" pitchFamily="34" charset="0"/>
              <a:ea typeface="Arial" panose="020B0604020202020204" pitchFamily="34" charset="0"/>
              <a:cs typeface="Times New Roman" panose="02020603050405020304" pitchFamily="18" charset="0"/>
            </a:endParaRPr>
          </a:p>
          <a:p>
            <a:pPr algn="just">
              <a:lnSpc>
                <a:spcPct val="150000"/>
              </a:lnSpc>
              <a:spcAft>
                <a:spcPts val="800"/>
              </a:spcAft>
            </a:pPr>
            <a:r>
              <a:rPr lang="vi-V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Ô cuối luôn bằng 0 nên có thể bỏ qua, n8 = 0.</a:t>
            </a:r>
            <a:endParaRPr lang="en-US" dirty="0">
              <a:solidFill>
                <a:schemeClr val="bg1"/>
              </a:solidFill>
              <a:latin typeface="Arial" panose="020B0604020202020204" pitchFamily="34" charset="0"/>
              <a:ea typeface="Arial" panose="020B0604020202020204" pitchFamily="34" charset="0"/>
              <a:cs typeface="Times New Roman" panose="02020603050405020304" pitchFamily="18" charset="0"/>
            </a:endParaRPr>
          </a:p>
          <a:p>
            <a:pPr algn="just">
              <a:lnSpc>
                <a:spcPct val="150000"/>
              </a:lnSpc>
              <a:spcAft>
                <a:spcPts val="800"/>
              </a:spcAft>
            </a:pPr>
            <a:r>
              <a:rPr lang="vi-VN"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Tính tổng các số từ n1</a:t>
            </a:r>
            <a:r>
              <a:rPr lang="vi-VN" dirty="0">
                <a:solidFill>
                  <a:schemeClr val="bg1"/>
                </a:solidFill>
                <a:latin typeface="Times New Roman" panose="02020603050405020304" pitchFamily="18" charset="0"/>
                <a:ea typeface="Arial" panose="020B0604020202020204" pitchFamily="34" charset="0"/>
                <a:cs typeface="Times New Roman" panose="02020603050405020304" pitchFamily="18" charset="0"/>
                <a:sym typeface="Wingdings" panose="05000000000000000000" pitchFamily="2" charset="2"/>
              </a:rPr>
              <a:t></a:t>
            </a:r>
            <a:r>
              <a:rPr lang="vi-VN"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n8 ta có:</a:t>
            </a:r>
            <a:endParaRPr lang="en-US" dirty="0">
              <a:solidFill>
                <a:schemeClr val="bg1"/>
              </a:solidFill>
              <a:latin typeface="Arial" panose="020B0604020202020204" pitchFamily="34" charset="0"/>
              <a:ea typeface="Arial" panose="020B0604020202020204" pitchFamily="34" charset="0"/>
              <a:cs typeface="Times New Roman" panose="02020603050405020304" pitchFamily="18" charset="0"/>
            </a:endParaRPr>
          </a:p>
          <a:p>
            <a:pPr algn="just">
              <a:lnSpc>
                <a:spcPct val="150000"/>
              </a:lnSpc>
              <a:spcAft>
                <a:spcPts val="800"/>
              </a:spcAft>
            </a:pPr>
            <a:r>
              <a:rPr lang="vi-VN" b="1" dirty="0" smtClean="0">
                <a:solidFill>
                  <a:schemeClr val="bg1"/>
                </a:solidFill>
                <a:latin typeface="Times New Roman" panose="02020603050405020304" pitchFamily="18" charset="0"/>
                <a:ea typeface="Arial" panose="020B0604020202020204" pitchFamily="34" charset="0"/>
                <a:cs typeface="Times New Roman" panose="02020603050405020304" pitchFamily="18" charset="0"/>
              </a:rPr>
              <a:t>N </a:t>
            </a:r>
            <a:r>
              <a:rPr lang="vi-VN" b="1"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3 + 6 + 0 + 3 + 1 + 0 + 1 + 0 = 14.</a:t>
            </a:r>
            <a:endParaRPr lang="en-US"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p:txBody>
      </p:sp>
      <p:sp>
        <p:nvSpPr>
          <p:cNvPr id="6" name="Rectangle 5"/>
          <p:cNvSpPr/>
          <p:nvPr/>
        </p:nvSpPr>
        <p:spPr>
          <a:xfrm>
            <a:off x="414774" y="242027"/>
            <a:ext cx="7567175" cy="1446550"/>
          </a:xfrm>
          <a:prstGeom prst="rect">
            <a:avLst/>
          </a:prstGeom>
        </p:spPr>
        <p:txBody>
          <a:bodyPr wrap="square">
            <a:spAutoFit/>
          </a:bodyPr>
          <a:lstStyle/>
          <a:p>
            <a:r>
              <a:rPr lang="vi-VN" sz="8800" b="1" dirty="0">
                <a:solidFill>
                  <a:srgbClr val="FFFF00"/>
                </a:solidFill>
                <a:latin typeface="Arial" panose="020B0604020202020204" pitchFamily="34" charset="0"/>
                <a:ea typeface="Arial" panose="020B0604020202020204" pitchFamily="34" charset="0"/>
                <a:cs typeface="Times New Roman" panose="02020603050405020304" pitchFamily="18" charset="0"/>
              </a:rPr>
              <a:t>Puzzle 3 x 3</a:t>
            </a:r>
            <a:endParaRPr lang="en-US" sz="8800" dirty="0">
              <a:solidFill>
                <a:srgbClr val="FFFF00"/>
              </a:solidFill>
            </a:endParaRPr>
          </a:p>
        </p:txBody>
      </p:sp>
      <p:sp>
        <p:nvSpPr>
          <p:cNvPr id="7" name="Rectangle 6"/>
          <p:cNvSpPr/>
          <p:nvPr/>
        </p:nvSpPr>
        <p:spPr>
          <a:xfrm>
            <a:off x="968720" y="1298488"/>
            <a:ext cx="7568033" cy="1446550"/>
          </a:xfrm>
          <a:prstGeom prst="rect">
            <a:avLst/>
          </a:prstGeom>
        </p:spPr>
        <p:txBody>
          <a:bodyPr wrap="square">
            <a:spAutoFit/>
          </a:bodyPr>
          <a:lstStyle/>
          <a:p>
            <a:r>
              <a:rPr lang="en-US" sz="4400" b="1" i="1" dirty="0" err="1" smtClean="0">
                <a:solidFill>
                  <a:srgbClr val="FF0000"/>
                </a:solidFill>
                <a:latin typeface="Arial" panose="020B0604020202020204" pitchFamily="34" charset="0"/>
                <a:ea typeface="Arial" panose="020B0604020202020204" pitchFamily="34" charset="0"/>
                <a:cs typeface="Times New Roman" panose="02020603050405020304" pitchFamily="18" charset="0"/>
              </a:rPr>
              <a:t>Đối</a:t>
            </a:r>
            <a:r>
              <a:rPr lang="en-US" sz="4400" b="1" i="1" dirty="0" smtClean="0">
                <a:solidFill>
                  <a:srgbClr val="FF0000"/>
                </a:solidFill>
                <a:latin typeface="Arial" panose="020B0604020202020204" pitchFamily="34" charset="0"/>
                <a:ea typeface="Arial" panose="020B0604020202020204" pitchFamily="34" charset="0"/>
                <a:cs typeface="Times New Roman" panose="02020603050405020304" pitchFamily="18" charset="0"/>
              </a:rPr>
              <a:t> </a:t>
            </a:r>
            <a:r>
              <a:rPr lang="en-US" sz="4400" b="1" i="1" dirty="0" err="1" smtClean="0">
                <a:solidFill>
                  <a:srgbClr val="FF0000"/>
                </a:solidFill>
                <a:latin typeface="Arial" panose="020B0604020202020204" pitchFamily="34" charset="0"/>
                <a:ea typeface="Arial" panose="020B0604020202020204" pitchFamily="34" charset="0"/>
                <a:cs typeface="Times New Roman" panose="02020603050405020304" pitchFamily="18" charset="0"/>
              </a:rPr>
              <a:t>với</a:t>
            </a:r>
            <a:r>
              <a:rPr lang="en-US" sz="4400" b="1" i="1" dirty="0" smtClean="0">
                <a:solidFill>
                  <a:srgbClr val="FF0000"/>
                </a:solidFill>
                <a:latin typeface="Arial" panose="020B0604020202020204" pitchFamily="34" charset="0"/>
                <a:ea typeface="Arial" panose="020B0604020202020204" pitchFamily="34" charset="0"/>
                <a:cs typeface="Times New Roman" panose="02020603050405020304" pitchFamily="18" charset="0"/>
              </a:rPr>
              <a:t>  3x3 ta </a:t>
            </a:r>
            <a:r>
              <a:rPr lang="en-US" sz="4400" b="1" i="1" dirty="0" err="1" smtClean="0">
                <a:solidFill>
                  <a:srgbClr val="FF0000"/>
                </a:solidFill>
                <a:latin typeface="Arial" panose="020B0604020202020204" pitchFamily="34" charset="0"/>
                <a:ea typeface="Arial" panose="020B0604020202020204" pitchFamily="34" charset="0"/>
                <a:cs typeface="Times New Roman" panose="02020603050405020304" pitchFamily="18" charset="0"/>
              </a:rPr>
              <a:t>có</a:t>
            </a:r>
            <a:r>
              <a:rPr lang="en-US" sz="4400" b="1" i="1" dirty="0" smtClean="0">
                <a:solidFill>
                  <a:srgbClr val="FF0000"/>
                </a:solidFill>
                <a:latin typeface="Arial" panose="020B0604020202020204" pitchFamily="34" charset="0"/>
                <a:ea typeface="Arial" panose="020B0604020202020204" pitchFamily="34" charset="0"/>
                <a:cs typeface="Times New Roman" panose="02020603050405020304" pitchFamily="18" charset="0"/>
              </a:rPr>
              <a:t> 1 </a:t>
            </a:r>
            <a:r>
              <a:rPr lang="en-US" sz="4400" b="1" i="1" dirty="0" err="1" smtClean="0">
                <a:solidFill>
                  <a:srgbClr val="FF0000"/>
                </a:solidFill>
                <a:latin typeface="Arial" panose="020B0604020202020204" pitchFamily="34" charset="0"/>
                <a:ea typeface="Arial" panose="020B0604020202020204" pitchFamily="34" charset="0"/>
                <a:cs typeface="Times New Roman" panose="02020603050405020304" pitchFamily="18" charset="0"/>
              </a:rPr>
              <a:t>kiểu</a:t>
            </a:r>
            <a:r>
              <a:rPr lang="en-US" sz="4400" b="1" i="1" dirty="0" smtClean="0">
                <a:solidFill>
                  <a:srgbClr val="FF0000"/>
                </a:solidFill>
                <a:latin typeface="Arial" panose="020B0604020202020204" pitchFamily="34" charset="0"/>
                <a:ea typeface="Arial" panose="020B0604020202020204" pitchFamily="34" charset="0"/>
                <a:cs typeface="Times New Roman" panose="02020603050405020304" pitchFamily="18" charset="0"/>
              </a:rPr>
              <a:t> p</a:t>
            </a:r>
            <a:r>
              <a:rPr lang="vi-VN" sz="4400" b="1" i="1" dirty="0" smtClean="0">
                <a:solidFill>
                  <a:srgbClr val="FF0000"/>
                </a:solidFill>
                <a:latin typeface="Arial" panose="020B0604020202020204" pitchFamily="34" charset="0"/>
                <a:ea typeface="Arial" panose="020B0604020202020204" pitchFamily="34" charset="0"/>
                <a:cs typeface="Times New Roman" panose="02020603050405020304" pitchFamily="18" charset="0"/>
              </a:rPr>
              <a:t>hân </a:t>
            </a:r>
            <a:r>
              <a:rPr lang="vi-VN" sz="4400" b="1" i="1" dirty="0">
                <a:solidFill>
                  <a:srgbClr val="FF0000"/>
                </a:solidFill>
                <a:latin typeface="Arial" panose="020B0604020202020204" pitchFamily="34" charset="0"/>
                <a:ea typeface="Arial" panose="020B0604020202020204" pitchFamily="34" charset="0"/>
                <a:cs typeface="Times New Roman" panose="02020603050405020304" pitchFamily="18" charset="0"/>
              </a:rPr>
              <a:t>tích </a:t>
            </a:r>
            <a:r>
              <a:rPr lang="en-US" sz="4400" b="1" i="1" dirty="0" err="1" smtClean="0">
                <a:solidFill>
                  <a:srgbClr val="FF0000"/>
                </a:solidFill>
                <a:latin typeface="Arial" panose="020B0604020202020204" pitchFamily="34" charset="0"/>
                <a:ea typeface="Arial" panose="020B0604020202020204" pitchFamily="34" charset="0"/>
                <a:cs typeface="Times New Roman" panose="02020603050405020304" pitchFamily="18" charset="0"/>
              </a:rPr>
              <a:t>như</a:t>
            </a:r>
            <a:r>
              <a:rPr lang="en-US" sz="4400" b="1" i="1" dirty="0" smtClean="0">
                <a:solidFill>
                  <a:srgbClr val="FF0000"/>
                </a:solidFill>
                <a:latin typeface="Arial" panose="020B0604020202020204" pitchFamily="34" charset="0"/>
                <a:ea typeface="Arial" panose="020B0604020202020204" pitchFamily="34" charset="0"/>
                <a:cs typeface="Times New Roman" panose="02020603050405020304" pitchFamily="18" charset="0"/>
              </a:rPr>
              <a:t> </a:t>
            </a:r>
            <a:r>
              <a:rPr lang="en-US" sz="4400" b="1" i="1" dirty="0" err="1" smtClean="0">
                <a:solidFill>
                  <a:srgbClr val="FF0000"/>
                </a:solidFill>
                <a:latin typeface="Arial" panose="020B0604020202020204" pitchFamily="34" charset="0"/>
                <a:ea typeface="Arial" panose="020B0604020202020204" pitchFamily="34" charset="0"/>
                <a:cs typeface="Times New Roman" panose="02020603050405020304" pitchFamily="18" charset="0"/>
              </a:rPr>
              <a:t>sau</a:t>
            </a:r>
            <a:endParaRPr lang="en-US" sz="4400" dirty="0">
              <a:solidFill>
                <a:srgbClr val="FF0000"/>
              </a:solidFill>
            </a:endParaRPr>
          </a:p>
        </p:txBody>
      </p:sp>
      <p:sp>
        <p:nvSpPr>
          <p:cNvPr id="2" name="Rectangle 1"/>
          <p:cNvSpPr/>
          <p:nvPr/>
        </p:nvSpPr>
        <p:spPr>
          <a:xfrm>
            <a:off x="45486" y="54411"/>
            <a:ext cx="3154166" cy="3268331"/>
          </a:xfrm>
          <a:prstGeom prst="rect">
            <a:avLst/>
          </a:prstGeom>
        </p:spPr>
        <p:txBody>
          <a:bodyPr wrap="square">
            <a:spAutoFit/>
          </a:bodyPr>
          <a:lstStyle/>
          <a:p>
            <a:pPr algn="just">
              <a:lnSpc>
                <a:spcPct val="150000"/>
              </a:lnSpc>
              <a:spcAft>
                <a:spcPts val="800"/>
              </a:spcAft>
            </a:pPr>
            <a:r>
              <a:rPr lang="vi-VN" sz="20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Cho trạng thái đầu tiên như hình dưới, duyệt qua từng ô theo thứ tự từ trái qua và từ trên xuống, ở mỗi ô số duyệt đến, bạn hãy đếm xem có bao nhiêu ô số có giá trị bé hơn nó.</a:t>
            </a:r>
            <a:endParaRPr lang="vi-VN" sz="20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8753475" y="4752975"/>
            <a:ext cx="390525" cy="390525"/>
          </a:xfrm>
          <a:prstGeom prst="rect">
            <a:avLst/>
          </a:prstGeom>
        </p:spPr>
      </p:pic>
    </p:spTree>
    <p:extLst>
      <p:ext uri="{BB962C8B-B14F-4D97-AF65-F5344CB8AC3E}">
        <p14:creationId xmlns:p14="http://schemas.microsoft.com/office/powerpoint/2010/main" val="231233680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ppt_x"/>
                                          </p:val>
                                        </p:tav>
                                      </p:tavLst>
                                    </p:anim>
                                    <p:anim calcmode="lin" valueType="num">
                                      <p:cBhvr additive="base">
                                        <p:cTn id="7" dur="500"/>
                                        <p:tgtEl>
                                          <p:spTgt spid="6"/>
                                        </p:tgtEl>
                                        <p:attrNameLst>
                                          <p:attrName>ppt_y</p:attrName>
                                        </p:attrNameLst>
                                      </p:cBhvr>
                                      <p:tavLst>
                                        <p:tav tm="0">
                                          <p:val>
                                            <p:strVal val="ppt_y"/>
                                          </p:val>
                                        </p:tav>
                                        <p:tav tm="100000">
                                          <p:val>
                                            <p:strVal val="1+ppt_h/2"/>
                                          </p:val>
                                        </p:tav>
                                      </p:tavLst>
                                    </p:anim>
                                    <p:set>
                                      <p:cBhvr>
                                        <p:cTn id="8" dur="1" fill="hold">
                                          <p:stCondLst>
                                            <p:cond delay="499"/>
                                          </p:stCondLst>
                                        </p:cTn>
                                        <p:tgtEl>
                                          <p:spTgt spid="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4" presetClass="exit" presetSubtype="10" fill="hold" grpId="0" nodeType="clickEffect">
                                  <p:stCondLst>
                                    <p:cond delay="0"/>
                                  </p:stCondLst>
                                  <p:childTnLst>
                                    <p:animEffect transition="out" filter="randombar(horizontal)">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075" y="714300"/>
            <a:ext cx="6598500" cy="857400"/>
          </a:xfrm>
        </p:spPr>
        <p:txBody>
          <a:bodyPr/>
          <a:lstStyle/>
          <a:p>
            <a:r>
              <a:rPr lang="en-US" sz="7200" u="none" dirty="0" smtClean="0"/>
              <a:t>Puzzle 4 x 4</a:t>
            </a:r>
            <a:endParaRPr lang="en-US" sz="7200" u="none" dirty="0"/>
          </a:p>
        </p:txBody>
      </p:sp>
      <p:sp>
        <p:nvSpPr>
          <p:cNvPr id="3" name="Text Placeholder 2"/>
          <p:cNvSpPr>
            <a:spLocks noGrp="1"/>
          </p:cNvSpPr>
          <p:nvPr>
            <p:ph type="body" idx="1"/>
          </p:nvPr>
        </p:nvSpPr>
        <p:spPr>
          <a:xfrm>
            <a:off x="158250" y="1939113"/>
            <a:ext cx="8223750" cy="2480487"/>
          </a:xfrm>
        </p:spPr>
        <p:txBody>
          <a:bodyPr/>
          <a:lstStyle/>
          <a:p>
            <a:r>
              <a:rPr lang="vi-VN" sz="3200" dirty="0">
                <a:solidFill>
                  <a:schemeClr val="bg1"/>
                </a:solidFill>
              </a:rPr>
              <a:t>Sự khác biệt này so với puzzle 3x3 là do độ dài cạnh (n) khác nhau. Tức là với n lẻ thì giá trị N mod 2 sẽ ko thay đổi, với n chẵn thì nó sẽ thay đổi tương ứng với vị trí dòng của ô trống trên bảng.</a:t>
            </a:r>
            <a:endParaRPr lang="en-US" sz="3200" dirty="0">
              <a:solidFill>
                <a:schemeClr val="bg1"/>
              </a:solidFill>
            </a:endParaRPr>
          </a:p>
          <a:p>
            <a:endParaRPr lang="en-US" sz="3200" dirty="0">
              <a:solidFill>
                <a:schemeClr val="bg1"/>
              </a:solidFill>
            </a:endParaRPr>
          </a:p>
        </p:txBody>
      </p:sp>
      <p:pic>
        <p:nvPicPr>
          <p:cNvPr id="4" name="Picture 3"/>
          <p:cNvPicPr/>
          <p:nvPr/>
        </p:nvPicPr>
        <p:blipFill>
          <a:blip r:embed="rId2"/>
          <a:stretch>
            <a:fillRect/>
          </a:stretch>
        </p:blipFill>
        <p:spPr>
          <a:xfrm>
            <a:off x="853440" y="115200"/>
            <a:ext cx="6228081" cy="1823913"/>
          </a:xfrm>
          <a:prstGeom prst="rect">
            <a:avLst/>
          </a:prstGeom>
        </p:spPr>
      </p:pic>
      <p:pic>
        <p:nvPicPr>
          <p:cNvPr id="5" name="Picture 4"/>
          <p:cNvPicPr>
            <a:picLocks noChangeAspect="1"/>
          </p:cNvPicPr>
          <p:nvPr/>
        </p:nvPicPr>
        <p:blipFill>
          <a:blip r:embed="rId3"/>
          <a:stretch>
            <a:fillRect/>
          </a:stretch>
        </p:blipFill>
        <p:spPr>
          <a:xfrm>
            <a:off x="8702130" y="4718304"/>
            <a:ext cx="441870" cy="425196"/>
          </a:xfrm>
          <a:prstGeom prst="rect">
            <a:avLst/>
          </a:prstGeom>
        </p:spPr>
      </p:pic>
    </p:spTree>
    <p:extLst>
      <p:ext uri="{BB962C8B-B14F-4D97-AF65-F5344CB8AC3E}">
        <p14:creationId xmlns:p14="http://schemas.microsoft.com/office/powerpoint/2010/main" val="873379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5"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2000"/>
                                        <p:tgtEl>
                                          <p:spTgt spid="3">
                                            <p:txEl>
                                              <p:pRg st="0" end="0"/>
                                            </p:txEl>
                                          </p:spTgt>
                                        </p:tgtEl>
                                      </p:cBhvr>
                                    </p:animEffect>
                                    <p:anim calcmode="lin" valueType="num">
                                      <p:cBhvr>
                                        <p:cTn id="1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07875" y="1813050"/>
            <a:ext cx="6671100" cy="1825500"/>
          </a:xfrm>
        </p:spPr>
        <p:txBody>
          <a:bodyPr/>
          <a:lstStyle/>
          <a:p>
            <a:r>
              <a:rPr lang="vi-VN" dirty="0" smtClean="0">
                <a:solidFill>
                  <a:schemeClr val="bg1"/>
                </a:solidFill>
              </a:rPr>
              <a:t>Với </a:t>
            </a:r>
            <a:r>
              <a:rPr lang="vi-VN" dirty="0">
                <a:solidFill>
                  <a:schemeClr val="bg1"/>
                </a:solidFill>
              </a:rPr>
              <a:t>n lẻ:</a:t>
            </a:r>
            <a:endParaRPr lang="en-US" dirty="0">
              <a:solidFill>
                <a:schemeClr val="bg1"/>
              </a:solidFill>
            </a:endParaRPr>
          </a:p>
          <a:p>
            <a:r>
              <a:rPr lang="vi-VN" dirty="0">
                <a:solidFill>
                  <a:schemeClr val="bg1"/>
                </a:solidFill>
              </a:rPr>
              <a:t>      Chỉ cần N mod 2 = 0.</a:t>
            </a:r>
            <a:endParaRPr lang="en-US" dirty="0">
              <a:solidFill>
                <a:schemeClr val="bg1"/>
              </a:solidFill>
            </a:endParaRPr>
          </a:p>
          <a:p>
            <a:r>
              <a:rPr lang="vi-VN" dirty="0">
                <a:solidFill>
                  <a:schemeClr val="bg1"/>
                </a:solidFill>
              </a:rPr>
              <a:t>Với n chẵn:</a:t>
            </a:r>
            <a:endParaRPr lang="en-US" dirty="0">
              <a:solidFill>
                <a:schemeClr val="bg1"/>
              </a:solidFill>
            </a:endParaRPr>
          </a:p>
          <a:p>
            <a:r>
              <a:rPr lang="vi-VN" dirty="0">
                <a:solidFill>
                  <a:schemeClr val="bg1"/>
                </a:solidFill>
              </a:rPr>
              <a:t>      N mod 2 = 0 và ô trống nằm trên dòng chẵn tính từ trên xuống (dòng đầu tiên là 1)</a:t>
            </a:r>
            <a:endParaRPr lang="en-US" dirty="0">
              <a:solidFill>
                <a:schemeClr val="bg1"/>
              </a:solidFill>
            </a:endParaRPr>
          </a:p>
          <a:p>
            <a:r>
              <a:rPr lang="vi-VN" dirty="0">
                <a:solidFill>
                  <a:schemeClr val="bg1"/>
                </a:solidFill>
              </a:rPr>
              <a:t>      N mod 2 = 1 và ô trống nằm trên dòng lẻ tính từ trên xuống (dòng đầu tiên là 1).</a:t>
            </a:r>
            <a:endParaRPr lang="en-US" dirty="0">
              <a:solidFill>
                <a:schemeClr val="bg1"/>
              </a:solidFill>
            </a:endParaRPr>
          </a:p>
          <a:p>
            <a:endParaRPr lang="en-US" dirty="0">
              <a:solidFill>
                <a:schemeClr val="bg1"/>
              </a:solidFill>
            </a:endParaRPr>
          </a:p>
        </p:txBody>
      </p:sp>
      <p:sp>
        <p:nvSpPr>
          <p:cNvPr id="4" name="Rectangle 3"/>
          <p:cNvSpPr/>
          <p:nvPr/>
        </p:nvSpPr>
        <p:spPr>
          <a:xfrm>
            <a:off x="2870372" y="560487"/>
            <a:ext cx="2546105" cy="492443"/>
          </a:xfrm>
          <a:prstGeom prst="rect">
            <a:avLst/>
          </a:prstGeom>
        </p:spPr>
        <p:txBody>
          <a:bodyPr wrap="square">
            <a:spAutoFit/>
          </a:bodyPr>
          <a:lstStyle/>
          <a:p>
            <a:pPr algn="ctr"/>
            <a:r>
              <a:rPr lang="en-US" sz="2600" dirty="0" err="1">
                <a:solidFill>
                  <a:schemeClr val="bg1"/>
                </a:solidFill>
                <a:latin typeface="Times New Roman" panose="02020603050405020304" pitchFamily="18" charset="0"/>
                <a:cs typeface="Times New Roman" panose="02020603050405020304" pitchFamily="18" charset="0"/>
              </a:rPr>
              <a:t>Kết</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err="1">
                <a:solidFill>
                  <a:schemeClr val="bg1"/>
                </a:solidFill>
                <a:latin typeface="Times New Roman" panose="02020603050405020304" pitchFamily="18" charset="0"/>
                <a:cs typeface="Times New Roman" panose="02020603050405020304" pitchFamily="18" charset="0"/>
              </a:rPr>
              <a:t>Luận</a:t>
            </a: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5" name="5-Point Star 4"/>
          <p:cNvSpPr/>
          <p:nvPr/>
        </p:nvSpPr>
        <p:spPr>
          <a:xfrm>
            <a:off x="3051347" y="624244"/>
            <a:ext cx="377653" cy="328255"/>
          </a:xfrm>
          <a:prstGeom prst="star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stretch>
            <a:fillRect/>
          </a:stretch>
        </p:blipFill>
        <p:spPr>
          <a:xfrm>
            <a:off x="8753856" y="4757108"/>
            <a:ext cx="390144" cy="386392"/>
          </a:xfrm>
          <a:prstGeom prst="rect">
            <a:avLst/>
          </a:prstGeom>
        </p:spPr>
      </p:pic>
    </p:spTree>
    <p:extLst>
      <p:ext uri="{BB962C8B-B14F-4D97-AF65-F5344CB8AC3E}">
        <p14:creationId xmlns:p14="http://schemas.microsoft.com/office/powerpoint/2010/main" val="553047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455" y="435786"/>
            <a:ext cx="4169209" cy="570054"/>
          </a:xfrm>
        </p:spPr>
        <p:txBody>
          <a:bodyPr/>
          <a:lstStyle/>
          <a:p>
            <a:r>
              <a:rPr lang="vi-VN" u="none" dirty="0" smtClean="0">
                <a:solidFill>
                  <a:schemeClr val="tx1"/>
                </a:solidFill>
              </a:rPr>
              <a:t>II.Nội dung chương trình</a:t>
            </a:r>
            <a:endParaRPr lang="vi-VN" u="none" dirty="0">
              <a:solidFill>
                <a:schemeClr val="tx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676544883"/>
              </p:ext>
            </p:extLst>
          </p:nvPr>
        </p:nvGraphicFramePr>
        <p:xfrm>
          <a:off x="841246" y="1525668"/>
          <a:ext cx="7132322" cy="3260527"/>
        </p:xfrm>
        <a:graphic>
          <a:graphicData uri="http://schemas.openxmlformats.org/drawingml/2006/table">
            <a:tbl>
              <a:tblPr firstRow="1" firstCol="1" bandRow="1">
                <a:tableStyleId>{5C22544A-7EE6-4342-B048-85BDC9FD1C3A}</a:tableStyleId>
              </a:tblPr>
              <a:tblGrid>
                <a:gridCol w="482568"/>
                <a:gridCol w="3242842"/>
                <a:gridCol w="3406912"/>
              </a:tblGrid>
              <a:tr h="613539">
                <a:tc>
                  <a:txBody>
                    <a:bodyPr/>
                    <a:lstStyle/>
                    <a:p>
                      <a:pPr algn="ctr">
                        <a:lnSpc>
                          <a:spcPct val="107000"/>
                        </a:lnSpc>
                        <a:spcAft>
                          <a:spcPts val="0"/>
                        </a:spcAft>
                      </a:pPr>
                      <a:r>
                        <a:rPr lang="vi-VN" sz="1600" dirty="0">
                          <a:effectLst/>
                        </a:rPr>
                        <a:t>TT</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38663" marR="38663" marT="0" marB="0" anchor="ctr"/>
                </a:tc>
                <a:tc>
                  <a:txBody>
                    <a:bodyPr/>
                    <a:lstStyle/>
                    <a:p>
                      <a:pPr algn="ctr">
                        <a:lnSpc>
                          <a:spcPct val="107000"/>
                        </a:lnSpc>
                        <a:spcAft>
                          <a:spcPts val="0"/>
                        </a:spcAft>
                      </a:pPr>
                      <a:r>
                        <a:rPr lang="vi-VN" sz="1600" dirty="0">
                          <a:effectLst/>
                        </a:rPr>
                        <a:t>Tên Class</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38663" marR="38663" marT="0" marB="0" anchor="ctr"/>
                </a:tc>
                <a:tc>
                  <a:txBody>
                    <a:bodyPr/>
                    <a:lstStyle/>
                    <a:p>
                      <a:pPr algn="ctr">
                        <a:lnSpc>
                          <a:spcPct val="107000"/>
                        </a:lnSpc>
                        <a:spcAft>
                          <a:spcPts val="0"/>
                        </a:spcAft>
                      </a:pPr>
                      <a:r>
                        <a:rPr lang="vi-VN" sz="1600" dirty="0">
                          <a:effectLst/>
                        </a:rPr>
                        <a:t>Mục đích</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38663" marR="38663" marT="0" marB="0" anchor="ctr"/>
                </a:tc>
              </a:tr>
              <a:tr h="650547">
                <a:tc>
                  <a:txBody>
                    <a:bodyPr/>
                    <a:lstStyle/>
                    <a:p>
                      <a:pPr algn="ctr">
                        <a:lnSpc>
                          <a:spcPct val="107000"/>
                        </a:lnSpc>
                        <a:spcAft>
                          <a:spcPts val="0"/>
                        </a:spcAft>
                      </a:pPr>
                      <a:r>
                        <a:rPr lang="vi-VN" sz="1600">
                          <a:effectLst/>
                        </a:rPr>
                        <a:t>1</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38663" marR="38663" marT="0" marB="0" anchor="ctr"/>
                </a:tc>
                <a:tc>
                  <a:txBody>
                    <a:bodyPr/>
                    <a:lstStyle/>
                    <a:p>
                      <a:pPr algn="ctr">
                        <a:lnSpc>
                          <a:spcPct val="107000"/>
                        </a:lnSpc>
                        <a:spcAft>
                          <a:spcPts val="0"/>
                        </a:spcAft>
                      </a:pPr>
                      <a:r>
                        <a:rPr lang="vi-VN" sz="1600">
                          <a:effectLst/>
                        </a:rPr>
                        <a:t>Form1.cs [Design]</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38663" marR="38663" marT="0" marB="0" anchor="ctr"/>
                </a:tc>
                <a:tc>
                  <a:txBody>
                    <a:bodyPr/>
                    <a:lstStyle/>
                    <a:p>
                      <a:pPr algn="ctr">
                        <a:lnSpc>
                          <a:spcPct val="107000"/>
                        </a:lnSpc>
                        <a:spcAft>
                          <a:spcPts val="0"/>
                        </a:spcAft>
                      </a:pPr>
                      <a:r>
                        <a:rPr lang="vi-VN" sz="1600">
                          <a:effectLst/>
                        </a:rPr>
                        <a:t>Design giao diện game.</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38663" marR="38663" marT="0" marB="0" anchor="ctr"/>
                </a:tc>
              </a:tr>
              <a:tr h="685607">
                <a:tc>
                  <a:txBody>
                    <a:bodyPr/>
                    <a:lstStyle/>
                    <a:p>
                      <a:pPr algn="ctr">
                        <a:lnSpc>
                          <a:spcPct val="107000"/>
                        </a:lnSpc>
                        <a:spcAft>
                          <a:spcPts val="0"/>
                        </a:spcAft>
                      </a:pPr>
                      <a:r>
                        <a:rPr lang="vi-VN" sz="1600">
                          <a:effectLst/>
                        </a:rPr>
                        <a:t>2</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38663" marR="38663" marT="0" marB="0" anchor="ctr"/>
                </a:tc>
                <a:tc>
                  <a:txBody>
                    <a:bodyPr/>
                    <a:lstStyle/>
                    <a:p>
                      <a:pPr algn="ctr">
                        <a:lnSpc>
                          <a:spcPct val="107000"/>
                        </a:lnSpc>
                        <a:spcAft>
                          <a:spcPts val="0"/>
                        </a:spcAft>
                      </a:pPr>
                      <a:r>
                        <a:rPr lang="vi-VN" sz="1600" dirty="0">
                          <a:effectLst/>
                        </a:rPr>
                        <a:t>Form1.cs</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38663" marR="38663" marT="0" marB="0" anchor="ctr"/>
                </a:tc>
                <a:tc>
                  <a:txBody>
                    <a:bodyPr/>
                    <a:lstStyle/>
                    <a:p>
                      <a:pPr algn="ctr">
                        <a:lnSpc>
                          <a:spcPct val="107000"/>
                        </a:lnSpc>
                        <a:spcAft>
                          <a:spcPts val="0"/>
                        </a:spcAft>
                      </a:pPr>
                      <a:r>
                        <a:rPr lang="vi-VN" sz="1600" dirty="0">
                          <a:effectLst/>
                        </a:rPr>
                        <a:t>Các hàm xử lý trong game.</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38663" marR="38663" marT="0" marB="0" anchor="ctr"/>
                </a:tc>
              </a:tr>
              <a:tr h="655417">
                <a:tc>
                  <a:txBody>
                    <a:bodyPr/>
                    <a:lstStyle/>
                    <a:p>
                      <a:pPr algn="ctr">
                        <a:lnSpc>
                          <a:spcPct val="107000"/>
                        </a:lnSpc>
                        <a:spcAft>
                          <a:spcPts val="0"/>
                        </a:spcAft>
                      </a:pPr>
                      <a:r>
                        <a:rPr lang="vi-VN" sz="1600">
                          <a:effectLst/>
                        </a:rPr>
                        <a:t>3</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38663" marR="38663" marT="0" marB="0" anchor="ctr"/>
                </a:tc>
                <a:tc>
                  <a:txBody>
                    <a:bodyPr/>
                    <a:lstStyle/>
                    <a:p>
                      <a:pPr algn="ctr">
                        <a:lnSpc>
                          <a:spcPct val="107000"/>
                        </a:lnSpc>
                        <a:spcAft>
                          <a:spcPts val="0"/>
                        </a:spcAft>
                      </a:pPr>
                      <a:r>
                        <a:rPr lang="vi-VN" sz="1600">
                          <a:effectLst/>
                        </a:rPr>
                        <a:t>ArrayStack.cs</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38663" marR="38663" marT="0" marB="0" anchor="ctr"/>
                </a:tc>
                <a:tc>
                  <a:txBody>
                    <a:bodyPr/>
                    <a:lstStyle/>
                    <a:p>
                      <a:pPr algn="ctr">
                        <a:lnSpc>
                          <a:spcPct val="107000"/>
                        </a:lnSpc>
                        <a:spcAft>
                          <a:spcPts val="0"/>
                        </a:spcAft>
                      </a:pPr>
                      <a:r>
                        <a:rPr lang="vi-VN" sz="1600">
                          <a:effectLst/>
                        </a:rPr>
                        <a:t>Cài đặt Stack.</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38663" marR="38663" marT="0" marB="0" anchor="ctr"/>
                </a:tc>
              </a:tr>
              <a:tr h="655417">
                <a:tc>
                  <a:txBody>
                    <a:bodyPr/>
                    <a:lstStyle/>
                    <a:p>
                      <a:pPr algn="ctr">
                        <a:lnSpc>
                          <a:spcPct val="107000"/>
                        </a:lnSpc>
                        <a:spcAft>
                          <a:spcPts val="0"/>
                        </a:spcAft>
                      </a:pPr>
                      <a:r>
                        <a:rPr lang="vi-VN" sz="1600">
                          <a:effectLst/>
                        </a:rPr>
                        <a:t>4</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38663" marR="38663" marT="0" marB="0" anchor="ctr"/>
                </a:tc>
                <a:tc>
                  <a:txBody>
                    <a:bodyPr/>
                    <a:lstStyle/>
                    <a:p>
                      <a:pPr algn="ctr">
                        <a:lnSpc>
                          <a:spcPct val="107000"/>
                        </a:lnSpc>
                        <a:spcAft>
                          <a:spcPts val="0"/>
                        </a:spcAft>
                      </a:pPr>
                      <a:r>
                        <a:rPr lang="vi-VN" sz="1600">
                          <a:effectLst/>
                        </a:rPr>
                        <a:t>MyRandom.cs</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38663" marR="38663" marT="0" marB="0" anchor="ctr"/>
                </a:tc>
                <a:tc>
                  <a:txBody>
                    <a:bodyPr/>
                    <a:lstStyle/>
                    <a:p>
                      <a:pPr algn="ctr">
                        <a:lnSpc>
                          <a:spcPct val="107000"/>
                        </a:lnSpc>
                        <a:spcAft>
                          <a:spcPts val="0"/>
                        </a:spcAft>
                      </a:pPr>
                      <a:r>
                        <a:rPr lang="vi-VN" sz="1600" dirty="0">
                          <a:effectLst/>
                        </a:rPr>
                        <a:t>Tạo số ngẫu nhiên dùng trong khởi tạo trạng thái bắt đầu.</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38663" marR="38663" marT="0" marB="0" anchor="ctr"/>
                </a:tc>
              </a:tr>
            </a:tbl>
          </a:graphicData>
        </a:graphic>
      </p:graphicFrame>
      <p:pic>
        <p:nvPicPr>
          <p:cNvPr id="3" name="Picture 2"/>
          <p:cNvPicPr>
            <a:picLocks noChangeAspect="1"/>
          </p:cNvPicPr>
          <p:nvPr/>
        </p:nvPicPr>
        <p:blipFill>
          <a:blip r:embed="rId2"/>
          <a:stretch>
            <a:fillRect/>
          </a:stretch>
        </p:blipFill>
        <p:spPr>
          <a:xfrm>
            <a:off x="8741664" y="4752770"/>
            <a:ext cx="402336" cy="390730"/>
          </a:xfrm>
          <a:prstGeom prst="rect">
            <a:avLst/>
          </a:prstGeom>
        </p:spPr>
      </p:pic>
    </p:spTree>
    <p:extLst>
      <p:ext uri="{BB962C8B-B14F-4D97-AF65-F5344CB8AC3E}">
        <p14:creationId xmlns:p14="http://schemas.microsoft.com/office/powerpoint/2010/main" val="3071519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xmlns="" id="{4801C9FE-F6FE-45A4-94D0-795FB6A7DF61}"/>
              </a:ext>
            </a:extLst>
          </p:cNvPr>
          <p:cNvGrpSpPr/>
          <p:nvPr/>
        </p:nvGrpSpPr>
        <p:grpSpPr>
          <a:xfrm>
            <a:off x="538279" y="227857"/>
            <a:ext cx="5733612" cy="119616"/>
            <a:chOff x="-116956" y="1890065"/>
            <a:chExt cx="7644816" cy="159488"/>
          </a:xfrm>
        </p:grpSpPr>
        <p:sp>
          <p:nvSpPr>
            <p:cNvPr id="3" name="椭圆 2">
              <a:extLst>
                <a:ext uri="{FF2B5EF4-FFF2-40B4-BE49-F238E27FC236}">
                  <a16:creationId xmlns:a16="http://schemas.microsoft.com/office/drawing/2014/main" xmlns="" id="{CD842A9C-6A2A-4B26-896C-CF143698A1C2}"/>
                </a:ext>
              </a:extLst>
            </p:cNvPr>
            <p:cNvSpPr/>
            <p:nvPr/>
          </p:nvSpPr>
          <p:spPr>
            <a:xfrm>
              <a:off x="7368372" y="1890065"/>
              <a:ext cx="159488" cy="159488"/>
            </a:xfrm>
            <a:prstGeom prst="ellipse">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cxnSp>
          <p:nvCxnSpPr>
            <p:cNvPr id="4" name="直接连接符 3">
              <a:extLst>
                <a:ext uri="{FF2B5EF4-FFF2-40B4-BE49-F238E27FC236}">
                  <a16:creationId xmlns:a16="http://schemas.microsoft.com/office/drawing/2014/main" xmlns="" id="{2626DEBD-57D3-4391-8BDD-11F7C8FB4AE5}"/>
                </a:ext>
              </a:extLst>
            </p:cNvPr>
            <p:cNvCxnSpPr>
              <a:cxnSpLocks/>
              <a:endCxn id="5" idx="6"/>
            </p:cNvCxnSpPr>
            <p:nvPr/>
          </p:nvCxnSpPr>
          <p:spPr>
            <a:xfrm flipH="1">
              <a:off x="42532" y="1969809"/>
              <a:ext cx="7325842" cy="0"/>
            </a:xfrm>
            <a:prstGeom prst="line">
              <a:avLst/>
            </a:prstGeom>
            <a:ln w="38100">
              <a:solidFill>
                <a:srgbClr val="E1AD58"/>
              </a:solidFill>
            </a:ln>
          </p:spPr>
          <p:style>
            <a:lnRef idx="1">
              <a:schemeClr val="accent1"/>
            </a:lnRef>
            <a:fillRef idx="0">
              <a:schemeClr val="accent1"/>
            </a:fillRef>
            <a:effectRef idx="0">
              <a:schemeClr val="accent1"/>
            </a:effectRef>
            <a:fontRef idx="minor">
              <a:schemeClr val="tx1"/>
            </a:fontRef>
          </p:style>
        </p:cxnSp>
        <p:sp>
          <p:nvSpPr>
            <p:cNvPr id="5" name="椭圆 4">
              <a:extLst>
                <a:ext uri="{FF2B5EF4-FFF2-40B4-BE49-F238E27FC236}">
                  <a16:creationId xmlns:a16="http://schemas.microsoft.com/office/drawing/2014/main" xmlns="" id="{0FA469B3-EE68-4703-8090-3731DB82CFA3}"/>
                </a:ext>
              </a:extLst>
            </p:cNvPr>
            <p:cNvSpPr/>
            <p:nvPr/>
          </p:nvSpPr>
          <p:spPr>
            <a:xfrm>
              <a:off x="-116956" y="1890065"/>
              <a:ext cx="159488" cy="159488"/>
            </a:xfrm>
            <a:prstGeom prst="ellipse">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grpSp>
      <p:grpSp>
        <p:nvGrpSpPr>
          <p:cNvPr id="9" name="组合 8">
            <a:extLst>
              <a:ext uri="{FF2B5EF4-FFF2-40B4-BE49-F238E27FC236}">
                <a16:creationId xmlns:a16="http://schemas.microsoft.com/office/drawing/2014/main" xmlns="" id="{4A71B9C9-03F9-4F73-8A02-7B95AAE2D39A}"/>
              </a:ext>
            </a:extLst>
          </p:cNvPr>
          <p:cNvGrpSpPr/>
          <p:nvPr/>
        </p:nvGrpSpPr>
        <p:grpSpPr>
          <a:xfrm>
            <a:off x="566906" y="881267"/>
            <a:ext cx="5733612" cy="119616"/>
            <a:chOff x="-116956" y="1890065"/>
            <a:chExt cx="7644816" cy="159488"/>
          </a:xfrm>
        </p:grpSpPr>
        <p:sp>
          <p:nvSpPr>
            <p:cNvPr id="10" name="椭圆 9">
              <a:extLst>
                <a:ext uri="{FF2B5EF4-FFF2-40B4-BE49-F238E27FC236}">
                  <a16:creationId xmlns:a16="http://schemas.microsoft.com/office/drawing/2014/main" xmlns="" id="{51ACEED7-4DB5-4816-AB21-2B1FDCE3D6F5}"/>
                </a:ext>
              </a:extLst>
            </p:cNvPr>
            <p:cNvSpPr/>
            <p:nvPr/>
          </p:nvSpPr>
          <p:spPr>
            <a:xfrm>
              <a:off x="7368372" y="1890065"/>
              <a:ext cx="159488" cy="159488"/>
            </a:xfrm>
            <a:prstGeom prst="ellipse">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cxnSp>
          <p:nvCxnSpPr>
            <p:cNvPr id="11" name="直接连接符 10">
              <a:extLst>
                <a:ext uri="{FF2B5EF4-FFF2-40B4-BE49-F238E27FC236}">
                  <a16:creationId xmlns:a16="http://schemas.microsoft.com/office/drawing/2014/main" xmlns="" id="{BE6F1743-6BCA-46A6-8682-AF93936470E5}"/>
                </a:ext>
              </a:extLst>
            </p:cNvPr>
            <p:cNvCxnSpPr>
              <a:cxnSpLocks/>
              <a:endCxn id="12" idx="6"/>
            </p:cNvCxnSpPr>
            <p:nvPr/>
          </p:nvCxnSpPr>
          <p:spPr>
            <a:xfrm flipH="1">
              <a:off x="42532" y="1969809"/>
              <a:ext cx="7325842" cy="0"/>
            </a:xfrm>
            <a:prstGeom prst="line">
              <a:avLst/>
            </a:prstGeom>
            <a:ln w="38100">
              <a:solidFill>
                <a:srgbClr val="E1AD58"/>
              </a:solidFill>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xmlns="" id="{E357C5C4-01AA-45E2-A068-B2D9712ACEC4}"/>
                </a:ext>
              </a:extLst>
            </p:cNvPr>
            <p:cNvSpPr/>
            <p:nvPr/>
          </p:nvSpPr>
          <p:spPr>
            <a:xfrm>
              <a:off x="-116956" y="1890065"/>
              <a:ext cx="159488" cy="159488"/>
            </a:xfrm>
            <a:prstGeom prst="ellipse">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grpSp>
      <p:sp>
        <p:nvSpPr>
          <p:cNvPr id="13" name="文本框 12">
            <a:extLst>
              <a:ext uri="{FF2B5EF4-FFF2-40B4-BE49-F238E27FC236}">
                <a16:creationId xmlns:a16="http://schemas.microsoft.com/office/drawing/2014/main" xmlns="" id="{5C4A715D-B9F1-4496-BAE2-F47FE0B8DEE1}"/>
              </a:ext>
            </a:extLst>
          </p:cNvPr>
          <p:cNvSpPr txBox="1"/>
          <p:nvPr/>
        </p:nvSpPr>
        <p:spPr>
          <a:xfrm>
            <a:off x="1363917" y="358388"/>
            <a:ext cx="3885812" cy="623248"/>
          </a:xfrm>
          <a:prstGeom prst="rect">
            <a:avLst/>
          </a:prstGeom>
          <a:noFill/>
        </p:spPr>
        <p:txBody>
          <a:bodyPr wrap="square" lIns="68580" tIns="34290" rIns="68580" bIns="34290" rtlCol="0">
            <a:spAutoFit/>
          </a:bodyPr>
          <a:lstStyle/>
          <a:p>
            <a:pPr algn="ctr">
              <a:defRPr/>
            </a:pPr>
            <a:r>
              <a:rPr lang="vi-VN" sz="3600" b="1" dirty="0" smtClean="0"/>
              <a:t>STACK</a:t>
            </a:r>
            <a:endParaRPr lang="en-US" sz="3600" b="1" dirty="0">
              <a:solidFill>
                <a:prstClr val="white"/>
              </a:solidFill>
              <a:effectLst>
                <a:outerShdw blurRad="76200" dist="38100" dir="5400000" algn="t"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xmlns="" id="{9E6D9F82-59FB-4F0D-9F62-D7C04CA515C3}"/>
              </a:ext>
            </a:extLst>
          </p:cNvPr>
          <p:cNvSpPr txBox="1"/>
          <p:nvPr/>
        </p:nvSpPr>
        <p:spPr>
          <a:xfrm>
            <a:off x="1363917" y="81390"/>
            <a:ext cx="359714" cy="900246"/>
          </a:xfrm>
          <a:prstGeom prst="rect">
            <a:avLst/>
          </a:prstGeom>
          <a:noFill/>
        </p:spPr>
        <p:txBody>
          <a:bodyPr wrap="none" lIns="68580" tIns="34290" rIns="68580" bIns="34290" rtlCol="0">
            <a:spAutoFit/>
          </a:bodyPr>
          <a:lstStyle/>
          <a:p>
            <a:r>
              <a:rPr lang="en-US" altLang="zh-CN" sz="5400" spc="225" dirty="0">
                <a:solidFill>
                  <a:srgbClr val="E1AD58"/>
                </a:solidFill>
                <a:latin typeface="Arial" panose="020B0604020202020204" pitchFamily="34" charset="0"/>
                <a:ea typeface="Malgun Gothic Semilight" panose="020B0502040204020203" pitchFamily="34" charset="-122"/>
                <a:cs typeface="Arial" panose="020B0604020202020204" pitchFamily="34" charset="0"/>
              </a:rPr>
              <a:t>I</a:t>
            </a:r>
            <a:endParaRPr lang="zh-CN" altLang="en-US" sz="5400" spc="225" dirty="0">
              <a:solidFill>
                <a:srgbClr val="E1AD58"/>
              </a:solidFill>
              <a:latin typeface="Arial" panose="020B0604020202020204" pitchFamily="34" charset="0"/>
              <a:ea typeface="Malgun Gothic Semilight" panose="020B0502040204020203" pitchFamily="34" charset="-122"/>
              <a:cs typeface="Arial" panose="020B0604020202020204" pitchFamily="34" charset="0"/>
            </a:endParaRPr>
          </a:p>
        </p:txBody>
      </p:sp>
      <p:sp>
        <p:nvSpPr>
          <p:cNvPr id="2" name="Rectangle 1"/>
          <p:cNvSpPr/>
          <p:nvPr/>
        </p:nvSpPr>
        <p:spPr>
          <a:xfrm>
            <a:off x="2938669" y="1833716"/>
            <a:ext cx="5424095" cy="2123658"/>
          </a:xfrm>
          <a:prstGeom prst="rect">
            <a:avLst/>
          </a:prstGeom>
        </p:spPr>
        <p:txBody>
          <a:bodyPr wrap="square">
            <a:spAutoFit/>
          </a:bodyPr>
          <a:lstStyle/>
          <a:p>
            <a:pPr>
              <a:lnSpc>
                <a:spcPct val="150000"/>
              </a:lnSpc>
              <a:defRPr/>
            </a:pPr>
            <a:r>
              <a:rPr lang="vi-VN" b="1" dirty="0" smtClean="0">
                <a:solidFill>
                  <a:schemeClr val="bg1"/>
                </a:solidFill>
              </a:rPr>
              <a:t>Stack</a:t>
            </a:r>
            <a:r>
              <a:rPr lang="vi-VN" sz="1800" b="1" dirty="0" smtClean="0">
                <a:solidFill>
                  <a:srgbClr val="FF0000"/>
                </a:solidFill>
              </a:rPr>
              <a:t> </a:t>
            </a:r>
            <a:r>
              <a:rPr lang="vi-VN" dirty="0" smtClean="0">
                <a:solidFill>
                  <a:schemeClr val="bg1"/>
                </a:solidFill>
              </a:rPr>
              <a:t>là </a:t>
            </a:r>
            <a:r>
              <a:rPr lang="vi-VN" dirty="0">
                <a:solidFill>
                  <a:schemeClr val="bg1"/>
                </a:solidFill>
              </a:rPr>
              <a:t>một dạng danh sách được cài đặt nhằm sử dụng cho các ứng dụng cần xử lý theo thứ tự đảo ngược. Trong cấu trúc dữ liệu ngăn xếp, tất cả các thao tác thêm, xóa một phần tử đều phải thực hiện ở một đầu danh sách, đầu này gọi là đỉnh (top) của ngăn xếp. Đặc điểm này làm cho ngăn xếp trở thành cấu trúc dữ liệu dạng LIFO. LIFO là viết tắt của Last-In-First-Out  hay </a:t>
            </a:r>
            <a:r>
              <a:rPr lang="vi-VN" i="1" dirty="0">
                <a:solidFill>
                  <a:schemeClr val="bg1"/>
                </a:solidFill>
              </a:rPr>
              <a:t>“vào sau ra trước</a:t>
            </a:r>
            <a:r>
              <a:rPr lang="vi-VN" sz="800" i="1" dirty="0">
                <a:solidFill>
                  <a:schemeClr val="bg1"/>
                </a:solidFill>
              </a:rPr>
              <a:t>”.</a:t>
            </a:r>
            <a:endParaRPr lang="en-US" sz="800" dirty="0">
              <a:solidFill>
                <a:schemeClr val="bg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75439" y="1907317"/>
            <a:ext cx="2376957" cy="2605684"/>
          </a:xfrm>
          <a:prstGeom prst="rect">
            <a:avLst/>
          </a:prstGeom>
        </p:spPr>
      </p:pic>
      <p:pic>
        <p:nvPicPr>
          <p:cNvPr id="7" name="Picture 6"/>
          <p:cNvPicPr>
            <a:picLocks noChangeAspect="1"/>
          </p:cNvPicPr>
          <p:nvPr/>
        </p:nvPicPr>
        <p:blipFill>
          <a:blip r:embed="rId4"/>
          <a:stretch>
            <a:fillRect/>
          </a:stretch>
        </p:blipFill>
        <p:spPr>
          <a:xfrm>
            <a:off x="8705088" y="4713028"/>
            <a:ext cx="438912" cy="430471"/>
          </a:xfrm>
          <a:prstGeom prst="rect">
            <a:avLst/>
          </a:prstGeom>
        </p:spPr>
      </p:pic>
    </p:spTree>
    <p:extLst>
      <p:ext uri="{BB962C8B-B14F-4D97-AF65-F5344CB8AC3E}">
        <p14:creationId xmlns:p14="http://schemas.microsoft.com/office/powerpoint/2010/main" val="38408354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8000" b="-18000"/>
          </a:stretch>
        </a:blipFill>
        <a:effectLst/>
      </p:bgPr>
    </p:bg>
    <p:spTree>
      <p:nvGrpSpPr>
        <p:cNvPr id="1" name="Shape 56"/>
        <p:cNvGrpSpPr/>
        <p:nvPr/>
      </p:nvGrpSpPr>
      <p:grpSpPr>
        <a:xfrm>
          <a:off x="0" y="0"/>
          <a:ext cx="0" cy="0"/>
          <a:chOff x="0" y="0"/>
          <a:chExt cx="0" cy="0"/>
        </a:xfrm>
      </p:grpSpPr>
      <p:pic>
        <p:nvPicPr>
          <p:cNvPr id="10" name="Picture 9"/>
          <p:cNvPicPr>
            <a:picLocks noChangeAspect="1"/>
          </p:cNvPicPr>
          <p:nvPr/>
        </p:nvPicPr>
        <p:blipFill>
          <a:blip r:embed="rId4"/>
          <a:stretch>
            <a:fillRect/>
          </a:stretch>
        </p:blipFill>
        <p:spPr>
          <a:xfrm>
            <a:off x="2316795" y="246770"/>
            <a:ext cx="6143251" cy="4489808"/>
          </a:xfrm>
          <a:prstGeom prst="rect">
            <a:avLst/>
          </a:prstGeom>
        </p:spPr>
      </p:pic>
      <p:sp>
        <p:nvSpPr>
          <p:cNvPr id="11" name="Rectangle 10"/>
          <p:cNvSpPr/>
          <p:nvPr/>
        </p:nvSpPr>
        <p:spPr>
          <a:xfrm>
            <a:off x="194189" y="92468"/>
            <a:ext cx="1624163" cy="400110"/>
          </a:xfrm>
          <a:prstGeom prst="rect">
            <a:avLst/>
          </a:prstGeom>
        </p:spPr>
        <p:txBody>
          <a:bodyPr wrap="none">
            <a:spAutoFit/>
          </a:bodyPr>
          <a:lstStyle/>
          <a:p>
            <a:r>
              <a:rPr lang="vi-VN" sz="2000" b="1" dirty="0" smtClean="0"/>
              <a:t>Class Stack</a:t>
            </a:r>
            <a:endParaRPr lang="vi-VN" sz="2000" dirty="0"/>
          </a:p>
        </p:txBody>
      </p:sp>
      <p:pic>
        <p:nvPicPr>
          <p:cNvPr id="2" name="Picture 1"/>
          <p:cNvPicPr>
            <a:picLocks noChangeAspect="1"/>
          </p:cNvPicPr>
          <p:nvPr/>
        </p:nvPicPr>
        <p:blipFill>
          <a:blip r:embed="rId5"/>
          <a:stretch>
            <a:fillRect/>
          </a:stretch>
        </p:blipFill>
        <p:spPr>
          <a:xfrm>
            <a:off x="8729472" y="4736578"/>
            <a:ext cx="414528" cy="40692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par>
    </p:tnLst>
  </p:timing>
</p:sld>
</file>

<file path=ppt/theme/theme1.xml><?xml version="1.0" encoding="utf-8"?>
<a:theme xmlns:a="http://schemas.openxmlformats.org/drawingml/2006/main" name="Katharin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873</TotalTime>
  <Words>518</Words>
  <Application>Microsoft Office PowerPoint</Application>
  <PresentationFormat>On-screen Show (16:9)</PresentationFormat>
  <Paragraphs>81</Paragraphs>
  <Slides>17</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Malgun Gothic Semilight</vt:lpstr>
      <vt:lpstr>Wingdings</vt:lpstr>
      <vt:lpstr>Arial</vt:lpstr>
      <vt:lpstr>Playfair Display</vt:lpstr>
      <vt:lpstr>Times New Roman</vt:lpstr>
      <vt:lpstr>Bradley Hand ITC</vt:lpstr>
      <vt:lpstr>宋体</vt:lpstr>
      <vt:lpstr>Montserrat</vt:lpstr>
      <vt:lpstr>Katharine template</vt:lpstr>
      <vt:lpstr> ĐỀ TÀI:   ỨNG DỤNG STACK VÀO TÍNH NĂNG UNDO CỦA GAME PUZZLE </vt:lpstr>
      <vt:lpstr>PowerPoint Presentation</vt:lpstr>
      <vt:lpstr> I. Giới thiệu game Puzzle </vt:lpstr>
      <vt:lpstr>PowerPoint Presentation</vt:lpstr>
      <vt:lpstr>Puzzle 4 x 4</vt:lpstr>
      <vt:lpstr>PowerPoint Presentation</vt:lpstr>
      <vt:lpstr>II.Nội dung chương trình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PowerPoint Đẹp</dc:title>
  <dc:creator>NMC</dc:creator>
  <cp:lastModifiedBy>trannguyentai1999@gmail.com</cp:lastModifiedBy>
  <cp:revision>81</cp:revision>
  <dcterms:modified xsi:type="dcterms:W3CDTF">2018-12-14T15:47:00Z</dcterms:modified>
</cp:coreProperties>
</file>