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9" r:id="rId8"/>
    <p:sldId id="268" r:id="rId9"/>
    <p:sldId id="270" r:id="rId10"/>
    <p:sldId id="262" r:id="rId11"/>
    <p:sldId id="263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33" y="15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/>
            </a:lvl1pPr>
            <a:lvl2pPr marL="457245" indent="0" algn="just">
              <a:buFontTx/>
              <a:buNone/>
              <a:defRPr/>
            </a:lvl2pPr>
            <a:lvl3pPr marL="914491" indent="0" algn="just">
              <a:buFontTx/>
              <a:buNone/>
              <a:defRPr/>
            </a:lvl3pPr>
            <a:lvl4pPr marL="1371737" indent="0" algn="just">
              <a:buFontTx/>
              <a:buNone/>
              <a:defRPr/>
            </a:lvl4pPr>
            <a:lvl5pPr marL="1828983" indent="0" algn="just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  <p:pic>
        <p:nvPicPr>
          <p:cNvPr id="9" name="Picture 8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F84E451-A81F-AB53-8B68-037D26E3E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6586"/>
            <a:ext cx="3931920" cy="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0" indent="0" algn="l" defTabSz="914492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45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91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737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983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ui/widgets/scroll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1FF4E3-C555-A994-C1BA-3800A50B33A0}"/>
              </a:ext>
            </a:extLst>
          </p:cNvPr>
          <p:cNvSpPr txBox="1"/>
          <p:nvPr/>
        </p:nvSpPr>
        <p:spPr>
          <a:xfrm>
            <a:off x="5018782" y="1610443"/>
            <a:ext cx="2154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Monserrat Bold"/>
                <a:cs typeface="Mongolian Baiti" panose="03000500000000000000" pitchFamily="66" charset="0"/>
              </a:rPr>
              <a:t>Báo </a:t>
            </a:r>
            <a:r>
              <a:rPr lang="en-US" sz="4800" dirty="0" err="1">
                <a:solidFill>
                  <a:srgbClr val="FF0000"/>
                </a:solidFill>
                <a:latin typeface="Monserrat Bold"/>
                <a:cs typeface="Mongolian Baiti" panose="03000500000000000000" pitchFamily="66" charset="0"/>
              </a:rPr>
              <a:t>cáo</a:t>
            </a:r>
            <a:endParaRPr lang="en-US" sz="4800" dirty="0">
              <a:solidFill>
                <a:srgbClr val="FF0000"/>
              </a:solidFill>
              <a:latin typeface="Monserrat Bold"/>
              <a:cs typeface="Mongolian Baiti" panose="03000500000000000000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BFFDF-D08E-636A-897A-E00C9DC95F29}"/>
              </a:ext>
            </a:extLst>
          </p:cNvPr>
          <p:cNvSpPr txBox="1"/>
          <p:nvPr/>
        </p:nvSpPr>
        <p:spPr>
          <a:xfrm>
            <a:off x="2689937" y="3231182"/>
            <a:ext cx="68121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err="1">
                <a:latin typeface="Monserrat Regular"/>
              </a:rPr>
              <a:t>Tên</a:t>
            </a:r>
            <a:r>
              <a:rPr lang="en-US" sz="2800" b="1" dirty="0">
                <a:latin typeface="Monserrat Regular"/>
              </a:rPr>
              <a:t> </a:t>
            </a:r>
            <a:r>
              <a:rPr lang="en-US" sz="2800" b="1" dirty="0" err="1">
                <a:latin typeface="Monserrat Regular"/>
              </a:rPr>
              <a:t>giáo</a:t>
            </a:r>
            <a:r>
              <a:rPr lang="en-US" sz="2800" b="1" dirty="0">
                <a:latin typeface="Monserrat Regular"/>
              </a:rPr>
              <a:t> </a:t>
            </a:r>
            <a:r>
              <a:rPr lang="en-US" sz="2800" b="1" dirty="0" err="1">
                <a:latin typeface="Monserrat Regular"/>
              </a:rPr>
              <a:t>trình</a:t>
            </a:r>
            <a:r>
              <a:rPr lang="en-US" sz="2800" b="1" dirty="0">
                <a:latin typeface="Monserrat Regular"/>
              </a:rPr>
              <a:t>: Flutter Apprentice 4</a:t>
            </a:r>
            <a:r>
              <a:rPr lang="en-US" sz="2800" b="1" baseline="30000" dirty="0">
                <a:latin typeface="Monserrat Regular"/>
              </a:rPr>
              <a:t>th</a:t>
            </a:r>
            <a:r>
              <a:rPr lang="en-US" sz="2800" b="1" dirty="0">
                <a:latin typeface="Monserrat Regular"/>
              </a:rPr>
              <a:t> Edition 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latin typeface="Monserrat Regular"/>
              </a:rPr>
              <a:t>Section II: Everything’s a Widget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E1AABB-D884-D6F7-B2A8-E7D5C06EF7D4}"/>
              </a:ext>
            </a:extLst>
          </p:cNvPr>
          <p:cNvSpPr txBox="1"/>
          <p:nvPr/>
        </p:nvSpPr>
        <p:spPr>
          <a:xfrm>
            <a:off x="3542929" y="4579823"/>
            <a:ext cx="510614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 err="1">
                <a:latin typeface="Monserrat Regular"/>
              </a:rPr>
              <a:t>Giảng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viên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hướng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dẫn</a:t>
            </a:r>
            <a:r>
              <a:rPr lang="en-US" sz="2200" dirty="0">
                <a:latin typeface="Monserrat Regular"/>
              </a:rPr>
              <a:t>: Trương Quang Tuấn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Monserrat Regular"/>
              </a:rPr>
              <a:t>Sinh </a:t>
            </a:r>
            <a:r>
              <a:rPr lang="en-US" sz="2200" dirty="0" err="1">
                <a:latin typeface="Monserrat Regular"/>
              </a:rPr>
              <a:t>viên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thực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hiện</a:t>
            </a:r>
            <a:r>
              <a:rPr lang="en-US" sz="2200" dirty="0">
                <a:latin typeface="Monserrat Regular"/>
              </a:rPr>
              <a:t>: Nguyễn Tiến </a:t>
            </a:r>
            <a:r>
              <a:rPr lang="en-US" sz="2200" dirty="0" err="1">
                <a:latin typeface="Monserrat Regular"/>
              </a:rPr>
              <a:t>Sỉ</a:t>
            </a:r>
            <a:endParaRPr lang="en-US" sz="2200" dirty="0">
              <a:latin typeface="Monserrat Regular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latin typeface="Monserrat Regular"/>
              </a:rPr>
              <a:t>MSSV: 2251120381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62FB211-B742-40A0-E79A-68207EFA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D569EB-18FA-FBBF-7675-902330FC79F8}"/>
              </a:ext>
            </a:extLst>
          </p:cNvPr>
          <p:cNvSpPr txBox="1"/>
          <p:nvPr/>
        </p:nvSpPr>
        <p:spPr>
          <a:xfrm>
            <a:off x="3048456" y="2495574"/>
            <a:ext cx="60969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200" b="1" dirty="0">
                <a:solidFill>
                  <a:srgbClr val="009999"/>
                </a:solidFill>
                <a:latin typeface="Monserrat Bold"/>
              </a:rPr>
              <a:t>Môn: </a:t>
            </a:r>
            <a:r>
              <a:rPr lang="en-US" sz="3200" b="1" dirty="0" err="1">
                <a:solidFill>
                  <a:srgbClr val="009999"/>
                </a:solidFill>
                <a:latin typeface="Monserrat Bold"/>
              </a:rPr>
              <a:t>Lập</a:t>
            </a:r>
            <a:r>
              <a:rPr lang="en-US" sz="3200" b="1" dirty="0">
                <a:solidFill>
                  <a:srgbClr val="009999"/>
                </a:solidFill>
                <a:latin typeface="Monserrat Bold"/>
              </a:rPr>
              <a:t> </a:t>
            </a:r>
            <a:r>
              <a:rPr lang="en-US" sz="3200" b="1" dirty="0" err="1">
                <a:solidFill>
                  <a:srgbClr val="009999"/>
                </a:solidFill>
                <a:latin typeface="Monserrat Bold"/>
              </a:rPr>
              <a:t>Trình</a:t>
            </a:r>
            <a:r>
              <a:rPr lang="en-US" sz="3200" b="1" dirty="0">
                <a:solidFill>
                  <a:srgbClr val="009999"/>
                </a:solidFill>
                <a:latin typeface="Monserrat Bold"/>
              </a:rPr>
              <a:t> </a:t>
            </a:r>
            <a:r>
              <a:rPr lang="en-US" sz="3200" b="1" dirty="0" err="1">
                <a:solidFill>
                  <a:srgbClr val="009999"/>
                </a:solidFill>
                <a:latin typeface="Monserrat Bold"/>
              </a:rPr>
              <a:t>thiết</a:t>
            </a:r>
            <a:r>
              <a:rPr lang="en-US" sz="3200" b="1" dirty="0">
                <a:solidFill>
                  <a:srgbClr val="009999"/>
                </a:solidFill>
                <a:latin typeface="Monserrat Bold"/>
              </a:rPr>
              <a:t> </a:t>
            </a:r>
            <a:r>
              <a:rPr lang="en-US" sz="3200" b="1" dirty="0" err="1">
                <a:solidFill>
                  <a:srgbClr val="009999"/>
                </a:solidFill>
                <a:latin typeface="Monserrat Bold"/>
              </a:rPr>
              <a:t>bị</a:t>
            </a:r>
            <a:r>
              <a:rPr lang="en-US" sz="3200" b="1" dirty="0">
                <a:solidFill>
                  <a:srgbClr val="009999"/>
                </a:solidFill>
                <a:latin typeface="Monserrat Bold"/>
              </a:rPr>
              <a:t> di </a:t>
            </a:r>
            <a:r>
              <a:rPr lang="en-US" sz="3200" b="1" dirty="0" err="1">
                <a:solidFill>
                  <a:srgbClr val="009999"/>
                </a:solidFill>
                <a:latin typeface="Monserrat Bold"/>
              </a:rPr>
              <a:t>động</a:t>
            </a:r>
            <a:endParaRPr lang="en-US" sz="3200" b="1" dirty="0">
              <a:solidFill>
                <a:srgbClr val="009999"/>
              </a:solidFill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5391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4DE2-F659-4CF7-4286-B2BD6CB1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082783-914B-BC83-FD65-1C7994CBACCF}"/>
              </a:ext>
            </a:extLst>
          </p:cNvPr>
          <p:cNvSpPr txBox="1"/>
          <p:nvPr/>
        </p:nvSpPr>
        <p:spPr>
          <a:xfrm>
            <a:off x="579120" y="1075034"/>
            <a:ext cx="6434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5: Widget </a:t>
            </a:r>
            <a:r>
              <a:rPr lang="en-US" altLang="en-US" sz="3600" b="1" dirty="0" err="1">
                <a:latin typeface="Monserrat Bold"/>
              </a:rPr>
              <a:t>có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thể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cuộn</a:t>
            </a:r>
            <a:endParaRPr lang="en-US" altLang="en-US" sz="3600" b="1" dirty="0">
              <a:latin typeface="Monserrat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53E622-BD9F-51B6-0474-380B6CE4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811" y="1721365"/>
            <a:ext cx="4114800" cy="2962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01D2B1-5A4D-253D-F4BE-DC800D041902}"/>
              </a:ext>
            </a:extLst>
          </p:cNvPr>
          <p:cNvSpPr txBox="1"/>
          <p:nvPr/>
        </p:nvSpPr>
        <p:spPr>
          <a:xfrm>
            <a:off x="579120" y="1920370"/>
            <a:ext cx="6961164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 err="1">
                <a:latin typeface="Monserrat Regular"/>
              </a:rPr>
              <a:t>ListView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là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một</a:t>
            </a:r>
            <a:r>
              <a:rPr lang="en-US" sz="2200" dirty="0">
                <a:latin typeface="Monserrat Regular"/>
              </a:rPr>
              <a:t> widget </a:t>
            </a:r>
            <a:r>
              <a:rPr lang="en-US" sz="2200" dirty="0" err="1">
                <a:latin typeface="Monserrat Regular"/>
              </a:rPr>
              <a:t>có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thể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cuộn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tuyến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tính</a:t>
            </a:r>
            <a:r>
              <a:rPr lang="en-US" sz="2200" dirty="0">
                <a:latin typeface="Monserrat Regular"/>
              </a:rPr>
              <a:t> (linear scrollable widget).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latin typeface="Monserrat Regular"/>
              </a:rPr>
              <a:t>Các </a:t>
            </a:r>
            <a:r>
              <a:rPr lang="en-US" sz="2200" dirty="0" err="1">
                <a:latin typeface="Monserrat Regular"/>
              </a:rPr>
              <a:t>hàm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tạo</a:t>
            </a:r>
            <a:r>
              <a:rPr lang="en-US" sz="2200">
                <a:latin typeface="Monserrat Regular"/>
              </a:rPr>
              <a:t> của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ListView</a:t>
            </a:r>
            <a:r>
              <a:rPr lang="en-US" sz="2200" dirty="0">
                <a:latin typeface="Monserrat Regular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Monserrat Regular"/>
              </a:rPr>
              <a:t>ListView(): Dùng cho danh sách widget </a:t>
            </a:r>
            <a:r>
              <a:rPr lang="en-US" sz="2200" dirty="0" err="1">
                <a:latin typeface="Monserrat Regular"/>
              </a:rPr>
              <a:t>có</a:t>
            </a:r>
            <a:r>
              <a:rPr lang="en-US" sz="2200" dirty="0">
                <a:latin typeface="Monserrat Regular"/>
              </a:rPr>
              <a:t> </a:t>
            </a:r>
            <a:r>
              <a:rPr lang="vi-VN" sz="2200" dirty="0">
                <a:latin typeface="Monserrat Regular"/>
              </a:rPr>
              <a:t>số lượng nhỏ. </a:t>
            </a:r>
            <a:endParaRPr lang="en-US" sz="2200" dirty="0">
              <a:latin typeface="Monserrat Regular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serrat Regular"/>
              </a:rPr>
              <a:t>ListView.builder</a:t>
            </a:r>
            <a:r>
              <a:rPr lang="en-US" sz="2200" dirty="0">
                <a:latin typeface="Monserrat Regular"/>
              </a:rPr>
              <a:t>(): </a:t>
            </a:r>
            <a:r>
              <a:rPr lang="en-US" sz="2200" dirty="0" err="1">
                <a:latin typeface="Monserrat Regular"/>
              </a:rPr>
              <a:t>Dùng</a:t>
            </a:r>
            <a:r>
              <a:rPr lang="en-US" sz="2200" dirty="0">
                <a:latin typeface="Monserrat Regular"/>
              </a:rPr>
              <a:t> </a:t>
            </a:r>
            <a:r>
              <a:rPr lang="vi-VN" sz="2200" dirty="0">
                <a:latin typeface="Monserrat Regular"/>
              </a:rPr>
              <a:t>cho danh sách lớn hoặc vô hạn, chỉ xây dựng các mục khi chúng hiển thị trên màn hình</a:t>
            </a:r>
            <a:r>
              <a:rPr lang="en-US" sz="2200" dirty="0">
                <a:latin typeface="Monserrat Regular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Monserrat Regular"/>
              </a:rPr>
              <a:t>ListView.separated(): Tương tự như builder</a:t>
            </a:r>
            <a:r>
              <a:rPr lang="en-US" sz="2200" dirty="0">
                <a:latin typeface="Monserrat Regular"/>
              </a:rPr>
              <a:t>,</a:t>
            </a:r>
            <a:r>
              <a:rPr lang="vi-VN" sz="2200" dirty="0">
                <a:latin typeface="Monserrat Regular"/>
              </a:rPr>
              <a:t> nhưng </a:t>
            </a:r>
            <a:r>
              <a:rPr lang="en-US" sz="2200" dirty="0" err="1">
                <a:latin typeface="Monserrat Regular"/>
              </a:rPr>
              <a:t>có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thêm</a:t>
            </a:r>
            <a:r>
              <a:rPr lang="en-US" sz="2200" dirty="0">
                <a:latin typeface="Monserrat Regular"/>
              </a:rPr>
              <a:t> </a:t>
            </a:r>
            <a:r>
              <a:rPr lang="vi-VN" sz="2200" dirty="0">
                <a:latin typeface="Monserrat Regular"/>
              </a:rPr>
              <a:t>một widget phân cách giữa các mục</a:t>
            </a:r>
            <a:r>
              <a:rPr lang="en-US" sz="2200" dirty="0">
                <a:latin typeface="Monserrat Regular"/>
              </a:rPr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200" dirty="0">
                <a:latin typeface="Monserrat Regular"/>
              </a:rPr>
              <a:t>ListView.custom(): Cung cấp </a:t>
            </a:r>
            <a:r>
              <a:rPr lang="en-US" sz="2200" dirty="0" err="1">
                <a:latin typeface="Monserrat Regular"/>
              </a:rPr>
              <a:t>khả</a:t>
            </a:r>
            <a:r>
              <a:rPr lang="en-US" sz="2200" dirty="0">
                <a:latin typeface="Monserrat Regular"/>
              </a:rPr>
              <a:t> </a:t>
            </a:r>
            <a:r>
              <a:rPr lang="en-US" sz="2200" dirty="0" err="1">
                <a:latin typeface="Monserrat Regular"/>
              </a:rPr>
              <a:t>năng</a:t>
            </a:r>
            <a:r>
              <a:rPr lang="en-US" sz="2200" dirty="0">
                <a:latin typeface="Monserrat Regular"/>
              </a:rPr>
              <a:t> </a:t>
            </a:r>
            <a:r>
              <a:rPr lang="vi-VN" sz="2200" dirty="0">
                <a:latin typeface="Monserrat Regular"/>
              </a:rPr>
              <a:t>kiểm soát chi tiết </a:t>
            </a:r>
            <a:r>
              <a:rPr lang="en-US" sz="2200" dirty="0" err="1">
                <a:latin typeface="Monserrat Regular"/>
              </a:rPr>
              <a:t>nhất</a:t>
            </a:r>
            <a:r>
              <a:rPr lang="en-US" sz="2200" dirty="0">
                <a:latin typeface="Monserrat Regular"/>
              </a:rPr>
              <a:t> </a:t>
            </a:r>
            <a:r>
              <a:rPr lang="vi-VN" sz="2200" dirty="0">
                <a:latin typeface="Monserrat Regular"/>
              </a:rPr>
              <a:t>đối với các mục con</a:t>
            </a:r>
            <a:endParaRPr lang="en-US" sz="2200" dirty="0">
              <a:latin typeface="Monserrat Regular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75933C3-CEE2-A0F5-4F81-8068D4D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</p:spTree>
    <p:extLst>
      <p:ext uri="{BB962C8B-B14F-4D97-AF65-F5344CB8AC3E}">
        <p14:creationId xmlns:p14="http://schemas.microsoft.com/office/powerpoint/2010/main" val="254091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0835-256F-C09A-C086-8A3615B3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09C7A8-2C58-819F-DC18-F2C18B1CD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94" y="2307697"/>
            <a:ext cx="1089141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Monserrat Regular"/>
              </a:rPr>
              <a:t>Slivers </a:t>
            </a:r>
            <a:r>
              <a:rPr lang="en-US" altLang="en-US" sz="2400" dirty="0" err="1">
                <a:latin typeface="Monserrat Regular"/>
              </a:rPr>
              <a:t>là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các</a:t>
            </a:r>
            <a:r>
              <a:rPr lang="en-US" altLang="en-US" sz="2400" dirty="0">
                <a:latin typeface="Monserrat Regular"/>
              </a:rPr>
              <a:t> widget </a:t>
            </a:r>
            <a:r>
              <a:rPr lang="en-US" altLang="en-US" sz="2400" dirty="0" err="1">
                <a:latin typeface="Monserrat Regular"/>
              </a:rPr>
              <a:t>tùy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chỉnh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vùng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cuộn</a:t>
            </a:r>
            <a:r>
              <a:rPr lang="en-US" altLang="en-US" sz="2400" dirty="0">
                <a:latin typeface="Monserrat Regular"/>
              </a:rPr>
              <a:t>, </a:t>
            </a:r>
            <a:r>
              <a:rPr lang="en-US" altLang="en-US" sz="2400" dirty="0" err="1">
                <a:latin typeface="Monserrat Regular"/>
              </a:rPr>
              <a:t>hoạt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động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trong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CustomScrollView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để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tạo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hiệu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ứng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động</a:t>
            </a:r>
            <a:r>
              <a:rPr lang="en-US" altLang="en-US" sz="2400" dirty="0">
                <a:latin typeface="Monserrat Regular"/>
              </a:rPr>
              <a:t>. Các </a:t>
            </a:r>
            <a:r>
              <a:rPr lang="en-US" altLang="en-US" sz="2400" dirty="0" err="1">
                <a:latin typeface="Monserrat Regular"/>
              </a:rPr>
              <a:t>loại</a:t>
            </a:r>
            <a:r>
              <a:rPr lang="en-US" altLang="en-US" sz="2400" dirty="0">
                <a:latin typeface="Monserrat Regular"/>
              </a:rPr>
              <a:t> sliver </a:t>
            </a:r>
            <a:r>
              <a:rPr lang="en-US" altLang="en-US" sz="2400" dirty="0" err="1">
                <a:latin typeface="Monserrat Regular"/>
              </a:rPr>
              <a:t>phổ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biến</a:t>
            </a:r>
            <a:r>
              <a:rPr lang="en-US" altLang="en-US" sz="2400" dirty="0">
                <a:latin typeface="Monserrat Regular"/>
              </a:rPr>
              <a:t> bao </a:t>
            </a:r>
            <a:r>
              <a:rPr lang="en-US" altLang="en-US" sz="2400" dirty="0" err="1">
                <a:latin typeface="Monserrat Regular"/>
              </a:rPr>
              <a:t>gồm</a:t>
            </a:r>
            <a:r>
              <a:rPr lang="en-US" altLang="en-US" sz="2400" dirty="0">
                <a:latin typeface="Monserrat 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SliverAppBar</a:t>
            </a:r>
            <a:r>
              <a:rPr lang="en-US" altLang="en-US" sz="2400" dirty="0">
                <a:latin typeface="Monserrat Regular"/>
              </a:rPr>
              <a:t>: Thanh </a:t>
            </a:r>
            <a:r>
              <a:rPr lang="en-US" altLang="en-US" sz="2400" dirty="0" err="1">
                <a:latin typeface="Monserrat Regular"/>
              </a:rPr>
              <a:t>ứng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dụng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linh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hoạt</a:t>
            </a:r>
            <a:r>
              <a:rPr lang="en-US" altLang="en-US" sz="2400" dirty="0">
                <a:latin typeface="Monserrat Regular"/>
              </a:rPr>
              <a:t>, </a:t>
            </a:r>
            <a:r>
              <a:rPr lang="en-US" altLang="en-US" sz="2400" dirty="0" err="1">
                <a:latin typeface="Monserrat Regular"/>
              </a:rPr>
              <a:t>có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thể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mở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rộng</a:t>
            </a:r>
            <a:r>
              <a:rPr lang="en-US" altLang="en-US" sz="2400" dirty="0">
                <a:latin typeface="Monserrat Regular"/>
              </a:rPr>
              <a:t>/</a:t>
            </a:r>
            <a:r>
              <a:rPr lang="en-US" altLang="en-US" sz="2400" dirty="0" err="1">
                <a:latin typeface="Monserrat Regular"/>
              </a:rPr>
              <a:t>thu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gọn</a:t>
            </a:r>
            <a:r>
              <a:rPr lang="en-US" altLang="en-US" sz="2400" dirty="0">
                <a:latin typeface="Monserrat Regular"/>
              </a:rPr>
              <a:t>/</a:t>
            </a:r>
            <a:r>
              <a:rPr lang="en-US" altLang="en-US" sz="2400" dirty="0" err="1">
                <a:latin typeface="Monserrat Regular"/>
              </a:rPr>
              <a:t>nổi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theo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cuộn</a:t>
            </a:r>
            <a:r>
              <a:rPr lang="en-US" altLang="en-US" sz="2400" dirty="0">
                <a:latin typeface="Monserrat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SliverToBoxAdapter</a:t>
            </a:r>
            <a:r>
              <a:rPr lang="en-US" altLang="en-US" sz="2400" dirty="0">
                <a:latin typeface="Monserrat Regular"/>
              </a:rPr>
              <a:t>: </a:t>
            </a:r>
            <a:r>
              <a:rPr lang="en-US" altLang="en-US" sz="2400" dirty="0" err="1">
                <a:latin typeface="Monserrat Regular"/>
              </a:rPr>
              <a:t>Đặt</a:t>
            </a:r>
            <a:r>
              <a:rPr lang="en-US" altLang="en-US" sz="2400" dirty="0">
                <a:latin typeface="Monserrat Regular"/>
              </a:rPr>
              <a:t> widget </a:t>
            </a:r>
            <a:r>
              <a:rPr lang="en-US" altLang="en-US" sz="2400" dirty="0" err="1">
                <a:latin typeface="Monserrat Regular"/>
              </a:rPr>
              <a:t>thông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thường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vào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CustomScrollView</a:t>
            </a:r>
            <a:r>
              <a:rPr lang="en-US" altLang="en-US" sz="2400" dirty="0">
                <a:latin typeface="Monserrat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SliverFillRemaining</a:t>
            </a:r>
            <a:r>
              <a:rPr lang="en-US" altLang="en-US" sz="2400" dirty="0">
                <a:latin typeface="Monserrat Regular"/>
              </a:rPr>
              <a:t>: Cho </a:t>
            </a:r>
            <a:r>
              <a:rPr lang="en-US" altLang="en-US" sz="2400" dirty="0" err="1">
                <a:latin typeface="Monserrat Regular"/>
              </a:rPr>
              <a:t>phép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các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phần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tử</a:t>
            </a:r>
            <a:r>
              <a:rPr lang="en-US" altLang="en-US" sz="2400" dirty="0">
                <a:latin typeface="Monserrat Regular"/>
              </a:rPr>
              <a:t> con </a:t>
            </a:r>
            <a:r>
              <a:rPr lang="en-US" altLang="en-US" sz="2400" dirty="0" err="1">
                <a:latin typeface="Monserrat Regular"/>
              </a:rPr>
              <a:t>lấp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đầy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không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gian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còn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lại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khi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cuộn</a:t>
            </a:r>
            <a:r>
              <a:rPr lang="en-US" altLang="en-US" sz="2400" dirty="0">
                <a:latin typeface="Monserrat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Ngoài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ra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còn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có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SliverList</a:t>
            </a:r>
            <a:r>
              <a:rPr lang="en-US" altLang="en-US" sz="2400" dirty="0">
                <a:latin typeface="Monserrat Regular"/>
              </a:rPr>
              <a:t>, </a:t>
            </a:r>
            <a:r>
              <a:rPr lang="en-US" altLang="en-US" sz="2400" dirty="0" err="1">
                <a:latin typeface="Monserrat Regular"/>
              </a:rPr>
              <a:t>SliverGrid</a:t>
            </a:r>
            <a:r>
              <a:rPr lang="en-US" altLang="en-US" sz="2400" dirty="0">
                <a:latin typeface="Monserrat Regular"/>
              </a:rPr>
              <a:t>, </a:t>
            </a:r>
            <a:r>
              <a:rPr lang="en-US" altLang="en-US" sz="2400" dirty="0" err="1">
                <a:latin typeface="Monserrat Regular"/>
              </a:rPr>
              <a:t>SliverFillViewport</a:t>
            </a:r>
            <a:r>
              <a:rPr lang="en-US" altLang="en-US" sz="2400" dirty="0">
                <a:latin typeface="Monserrat Regular"/>
              </a:rPr>
              <a:t>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540460-F07B-69ED-AC29-7637A867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BC34A-9891-9462-1294-7782A6052B27}"/>
              </a:ext>
            </a:extLst>
          </p:cNvPr>
          <p:cNvSpPr txBox="1"/>
          <p:nvPr/>
        </p:nvSpPr>
        <p:spPr>
          <a:xfrm>
            <a:off x="365858" y="1337776"/>
            <a:ext cx="8295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6: Widget </a:t>
            </a:r>
            <a:r>
              <a:rPr lang="en-US" altLang="en-US" sz="3600" b="1" dirty="0" err="1">
                <a:latin typeface="Monserrat Bold"/>
              </a:rPr>
              <a:t>có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thể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cuộn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nâng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cao</a:t>
            </a:r>
            <a:endParaRPr lang="en-US" altLang="en-US" sz="3600" b="1" dirty="0"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237511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41CE-50D7-A74C-B34A-95C53EB5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9C971AE-8480-8F2D-6156-416B7ADC9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972" y="1551106"/>
            <a:ext cx="2548779" cy="375578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411AE50-B325-45EC-1C41-E01F8325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58" y="2298837"/>
            <a:ext cx="835620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sz="2400" dirty="0" err="1">
                <a:latin typeface="Monserrat Regular"/>
              </a:rPr>
              <a:t>GridView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là</a:t>
            </a:r>
            <a:r>
              <a:rPr lang="en-US" altLang="en-US" sz="2400" dirty="0">
                <a:latin typeface="Monserrat Regular"/>
              </a:rPr>
              <a:t> widget </a:t>
            </a:r>
            <a:r>
              <a:rPr lang="en-US" altLang="en-US" sz="2400" dirty="0" err="1">
                <a:latin typeface="Monserrat Regular"/>
              </a:rPr>
              <a:t>cuộn</a:t>
            </a:r>
            <a:r>
              <a:rPr lang="en-US" altLang="en-US" sz="2400" dirty="0">
                <a:latin typeface="Monserrat Regular"/>
              </a:rPr>
              <a:t> 2D </a:t>
            </a:r>
            <a:r>
              <a:rPr lang="en-US" altLang="en-US" sz="2400" dirty="0" err="1">
                <a:latin typeface="Monserrat Regular"/>
              </a:rPr>
              <a:t>giúp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hiển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thị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nhiều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mục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theo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dạng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lưới</a:t>
            </a:r>
            <a:r>
              <a:rPr lang="en-US" altLang="en-US" sz="2400" dirty="0">
                <a:latin typeface="Monserrat Regular"/>
              </a:rPr>
              <a:t>. Các </a:t>
            </a:r>
            <a:r>
              <a:rPr lang="en-US" altLang="en-US" sz="2400" dirty="0" err="1">
                <a:latin typeface="Monserrat Regular"/>
              </a:rPr>
              <a:t>hàm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tạo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chính</a:t>
            </a:r>
            <a:r>
              <a:rPr lang="en-US" altLang="en-US" sz="2400" dirty="0">
                <a:latin typeface="Monserrat Regular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GridView.count</a:t>
            </a:r>
            <a:r>
              <a:rPr lang="en-US" altLang="en-US" sz="2400" dirty="0">
                <a:latin typeface="Monserrat Regular"/>
              </a:rPr>
              <a:t>(): </a:t>
            </a:r>
            <a:r>
              <a:rPr lang="en-US" altLang="en-US" sz="2400" dirty="0" err="1">
                <a:latin typeface="Monserrat Regular"/>
              </a:rPr>
              <a:t>Dùng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khi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biết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trước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số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cột</a:t>
            </a:r>
            <a:r>
              <a:rPr lang="en-US" altLang="en-US" sz="2400" dirty="0">
                <a:latin typeface="Monserrat Regular"/>
              </a:rPr>
              <a:t>/</a:t>
            </a:r>
            <a:r>
              <a:rPr lang="en-US" altLang="en-US" sz="2400" dirty="0" err="1">
                <a:latin typeface="Monserrat Regular"/>
              </a:rPr>
              <a:t>hàng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cố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định</a:t>
            </a:r>
            <a:r>
              <a:rPr lang="en-US" altLang="en-US" sz="2400" dirty="0">
                <a:latin typeface="Monserrat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GridView.builder</a:t>
            </a:r>
            <a:r>
              <a:rPr lang="en-US" altLang="en-US" sz="2400" dirty="0">
                <a:latin typeface="Monserrat Regular"/>
              </a:rPr>
              <a:t>(): Hiển </a:t>
            </a:r>
            <a:r>
              <a:rPr lang="en-US" altLang="en-US" sz="2400" dirty="0" err="1">
                <a:latin typeface="Monserrat Regular"/>
              </a:rPr>
              <a:t>thị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danh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sách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lớn</a:t>
            </a:r>
            <a:r>
              <a:rPr lang="en-US" altLang="en-US" sz="2400" dirty="0">
                <a:latin typeface="Monserrat Regular"/>
              </a:rPr>
              <a:t>/</a:t>
            </a:r>
            <a:r>
              <a:rPr lang="en-US" altLang="en-US" sz="2400" dirty="0" err="1">
                <a:latin typeface="Monserrat Regular"/>
              </a:rPr>
              <a:t>vô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hạn</a:t>
            </a:r>
            <a:r>
              <a:rPr lang="en-US" altLang="en-US" sz="2400" dirty="0">
                <a:latin typeface="Monserrat Regular"/>
              </a:rPr>
              <a:t> (lazy loading).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GridView.custom</a:t>
            </a:r>
            <a:r>
              <a:rPr lang="en-US" altLang="en-US" sz="2400" dirty="0">
                <a:latin typeface="Monserrat Regular"/>
              </a:rPr>
              <a:t>(): Cho </a:t>
            </a:r>
            <a:r>
              <a:rPr lang="en-US" altLang="en-US" sz="2400" dirty="0" err="1">
                <a:latin typeface="Monserrat Regular"/>
              </a:rPr>
              <a:t>phép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tùy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chỉnh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bố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cục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lưới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chuyên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sâu</a:t>
            </a:r>
            <a:r>
              <a:rPr lang="en-US" altLang="en-US" sz="2400" dirty="0">
                <a:latin typeface="Monserrat Regular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latin typeface="Monserrat Regular"/>
              </a:rPr>
              <a:t>GridView.extent</a:t>
            </a:r>
            <a:r>
              <a:rPr lang="en-US" altLang="en-US" sz="2400" dirty="0">
                <a:latin typeface="Monserrat Regular"/>
              </a:rPr>
              <a:t>(): </a:t>
            </a:r>
            <a:r>
              <a:rPr lang="en-US" altLang="en-US" sz="2400" dirty="0" err="1">
                <a:latin typeface="Monserrat Regular"/>
              </a:rPr>
              <a:t>Xác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định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số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mục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tự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động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dựa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trên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kích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thước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tối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đa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của</a:t>
            </a:r>
            <a:r>
              <a:rPr lang="en-US" altLang="en-US" sz="2400" dirty="0">
                <a:latin typeface="Monserrat Regular"/>
              </a:rPr>
              <a:t> </a:t>
            </a:r>
            <a:r>
              <a:rPr lang="en-US" altLang="en-US" sz="2400" dirty="0" err="1">
                <a:latin typeface="Monserrat Regular"/>
              </a:rPr>
              <a:t>mục</a:t>
            </a:r>
            <a:r>
              <a:rPr lang="en-US" altLang="en-US" sz="2400" dirty="0">
                <a:latin typeface="Monserrat Regular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7AD98-FE77-555C-F2A1-2BDB58FE0B80}"/>
              </a:ext>
            </a:extLst>
          </p:cNvPr>
          <p:cNvSpPr txBox="1"/>
          <p:nvPr/>
        </p:nvSpPr>
        <p:spPr>
          <a:xfrm>
            <a:off x="365858" y="1337776"/>
            <a:ext cx="8295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6: Widget </a:t>
            </a:r>
            <a:r>
              <a:rPr lang="en-US" altLang="en-US" sz="3600" b="1" dirty="0" err="1">
                <a:latin typeface="Monserrat Bold"/>
              </a:rPr>
              <a:t>có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thể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cuộn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nâng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cao</a:t>
            </a:r>
            <a:endParaRPr lang="en-US" altLang="en-US" sz="3600" b="1" dirty="0">
              <a:latin typeface="Monserrat Bold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0313615-8009-D95B-80D9-E08601A5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0879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</p:spTree>
    <p:extLst>
      <p:ext uri="{BB962C8B-B14F-4D97-AF65-F5344CB8AC3E}">
        <p14:creationId xmlns:p14="http://schemas.microsoft.com/office/powerpoint/2010/main" val="398631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E31BC-9636-CB5D-4926-75314BF2C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9A94947-C56A-EC85-ECF3-2AD77F97B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39" y="933450"/>
            <a:ext cx="4759759" cy="55879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606DA5-447C-9EA0-C019-9141D5C7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72" y="933450"/>
            <a:ext cx="4604808" cy="3860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3B5641D-2F96-23A5-41DA-AB80BD4016B6}"/>
              </a:ext>
            </a:extLst>
          </p:cNvPr>
          <p:cNvSpPr txBox="1"/>
          <p:nvPr/>
        </p:nvSpPr>
        <p:spPr>
          <a:xfrm>
            <a:off x="6365204" y="5278219"/>
            <a:ext cx="6096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https://docs.flutter.dev/ui/widgets/scrolling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0065CF0-7168-903C-E6DE-5F1C99A2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</p:spTree>
    <p:extLst>
      <p:ext uri="{BB962C8B-B14F-4D97-AF65-F5344CB8AC3E}">
        <p14:creationId xmlns:p14="http://schemas.microsoft.com/office/powerpoint/2010/main" val="59925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C71C9-D200-8C23-690A-9EF660CE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E161-8658-61D1-7A8E-B2420F1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AC925-5AB0-A767-6841-A9AF40F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A6A1-6565-B139-6B57-92AB9EF08E50}"/>
              </a:ext>
            </a:extLst>
          </p:cNvPr>
          <p:cNvSpPr txBox="1"/>
          <p:nvPr/>
        </p:nvSpPr>
        <p:spPr>
          <a:xfrm>
            <a:off x="4915228" y="3013502"/>
            <a:ext cx="23615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Monserrat Bold"/>
              </a:rPr>
              <a:t>CẢM ƠN</a:t>
            </a:r>
          </a:p>
        </p:txBody>
      </p:sp>
    </p:spTree>
    <p:extLst>
      <p:ext uri="{BB962C8B-B14F-4D97-AF65-F5344CB8AC3E}">
        <p14:creationId xmlns:p14="http://schemas.microsoft.com/office/powerpoint/2010/main" val="326208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204F-90C5-29E3-E46B-77DEFC385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C3F5C-17CA-2635-4E03-98279B75A4DC}"/>
              </a:ext>
            </a:extLst>
          </p:cNvPr>
          <p:cNvSpPr txBox="1"/>
          <p:nvPr/>
        </p:nvSpPr>
        <p:spPr>
          <a:xfrm>
            <a:off x="3736006" y="1793999"/>
            <a:ext cx="471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Monserrat Bold"/>
              </a:rPr>
              <a:t>Nội</a:t>
            </a:r>
            <a:r>
              <a:rPr lang="en-US" sz="3600" b="1" dirty="0">
                <a:latin typeface="Monserrat Bold"/>
              </a:rPr>
              <a:t> dung </a:t>
            </a:r>
            <a:r>
              <a:rPr lang="en-US" sz="3600" b="1" dirty="0" err="1">
                <a:latin typeface="Monserrat Bold"/>
              </a:rPr>
              <a:t>thuyết</a:t>
            </a:r>
            <a:r>
              <a:rPr lang="en-US" sz="3600" b="1" dirty="0">
                <a:latin typeface="Monserrat Bold"/>
              </a:rPr>
              <a:t> </a:t>
            </a:r>
            <a:r>
              <a:rPr lang="en-US" sz="3600" b="1" dirty="0" err="1">
                <a:latin typeface="Monserrat Bold"/>
              </a:rPr>
              <a:t>trình</a:t>
            </a:r>
            <a:r>
              <a:rPr lang="en-US" sz="3600" b="1" dirty="0">
                <a:latin typeface="Monserrat Bold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9BB4E-F242-36A0-D09E-845DDC4C5D6B}"/>
              </a:ext>
            </a:extLst>
          </p:cNvPr>
          <p:cNvSpPr txBox="1"/>
          <p:nvPr/>
        </p:nvSpPr>
        <p:spPr>
          <a:xfrm>
            <a:off x="3006725" y="2690711"/>
            <a:ext cx="6178550" cy="2688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Chương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4: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Hiểu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về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Widget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Chương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5: Widget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có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thể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cuộn</a:t>
            </a:r>
            <a:endParaRPr lang="en-US" altLang="en-US" sz="2600" dirty="0">
              <a:latin typeface="Monserrat Bold"/>
              <a:cs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Chương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6: Widget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có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thể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cuộn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nâng</a:t>
            </a:r>
            <a:r>
              <a:rPr lang="en-US" altLang="en-US" sz="2600" dirty="0">
                <a:latin typeface="Monserrat Bold"/>
                <a:cs typeface="Arial" panose="020B0604020202020204" pitchFamily="34" charset="0"/>
              </a:rPr>
              <a:t> </a:t>
            </a:r>
            <a:r>
              <a:rPr lang="en-US" altLang="en-US" sz="2600" dirty="0" err="1">
                <a:latin typeface="Monserrat Bold"/>
                <a:cs typeface="Arial" panose="020B0604020202020204" pitchFamily="34" charset="0"/>
              </a:rPr>
              <a:t>cao</a:t>
            </a:r>
            <a:endParaRPr lang="en-US" altLang="en-US" sz="2600" dirty="0">
              <a:latin typeface="Monserrat Bold"/>
              <a:cs typeface="Arial" panose="020B0604020202020204" pitchFamily="34" charset="0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53420EA-9B99-D299-0AFD-6A163DEF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</p:spTree>
    <p:extLst>
      <p:ext uri="{BB962C8B-B14F-4D97-AF65-F5344CB8AC3E}">
        <p14:creationId xmlns:p14="http://schemas.microsoft.com/office/powerpoint/2010/main" val="146261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E2F8F-F5EC-99A8-1A7F-2BD06D5A3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2AC07-F00C-44D5-BCD8-0469FC559762}"/>
              </a:ext>
            </a:extLst>
          </p:cNvPr>
          <p:cNvSpPr txBox="1"/>
          <p:nvPr/>
        </p:nvSpPr>
        <p:spPr>
          <a:xfrm>
            <a:off x="539750" y="11837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9AF5D-BE3F-EEFD-71E4-B70662FE498A}"/>
              </a:ext>
            </a:extLst>
          </p:cNvPr>
          <p:cNvSpPr txBox="1"/>
          <p:nvPr/>
        </p:nvSpPr>
        <p:spPr>
          <a:xfrm>
            <a:off x="539750" y="2107873"/>
            <a:ext cx="6399081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Calibri (Body)"/>
              </a:rPr>
              <a:t>W</a:t>
            </a:r>
            <a:r>
              <a:rPr lang="vi-VN" b="1" dirty="0">
                <a:latin typeface="Calibri (Body)"/>
              </a:rPr>
              <a:t>idget là một khối xây dựng (building block) cho giao diện người dùng (user interface) của bạn</a:t>
            </a:r>
            <a:r>
              <a:rPr lang="en-US" dirty="0">
                <a:latin typeface="Calibri (Body)"/>
              </a:rPr>
              <a:t>. </a:t>
            </a:r>
            <a:r>
              <a:rPr lang="en-US" dirty="0" err="1">
                <a:latin typeface="Calibri (Body)"/>
              </a:rPr>
              <a:t>Hầu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hết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chúng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những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thành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phần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bạn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kết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hợp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lại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để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xây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các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của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mình</a:t>
            </a:r>
            <a:r>
              <a:rPr lang="en-US" dirty="0">
                <a:latin typeface="Calibri (Body)"/>
              </a:rPr>
              <a:t>. </a:t>
            </a:r>
            <a:endParaRPr lang="en-US" dirty="0">
              <a:latin typeface="Calibri (Body)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85141E-CF49-286D-B651-54E98489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48" y="1228508"/>
            <a:ext cx="3516252" cy="4572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CE728D-9782-C53B-27AE-533E18254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09" y="5197010"/>
            <a:ext cx="2892072" cy="765364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34004C34-6537-176C-B363-3C08A844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" y="3623385"/>
            <a:ext cx="6140450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Trong Flutter, UI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tạo</a:t>
            </a:r>
            <a:r>
              <a:rPr lang="en-US" altLang="en-US" dirty="0"/>
              <a:t> </a:t>
            </a:r>
            <a:r>
              <a:rPr lang="en-US" altLang="en-US" dirty="0" err="1"/>
              <a:t>ra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qua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thức</a:t>
            </a:r>
            <a:r>
              <a:rPr lang="en-US" altLang="en-US" dirty="0"/>
              <a:t> </a:t>
            </a:r>
            <a:r>
              <a:rPr lang="en-US" altLang="en-US" i="1" dirty="0"/>
              <a:t>build()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mỗi</a:t>
            </a:r>
            <a:r>
              <a:rPr lang="en-US" altLang="en-US" dirty="0"/>
              <a:t> widget,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lồng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widget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nhau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cấu</a:t>
            </a:r>
            <a:r>
              <a:rPr lang="en-US" altLang="en-US" dirty="0"/>
              <a:t> </a:t>
            </a:r>
            <a:r>
              <a:rPr lang="en-US" altLang="en-US" dirty="0" err="1"/>
              <a:t>trúc</a:t>
            </a:r>
            <a:r>
              <a:rPr lang="en-US" altLang="en-US" dirty="0"/>
              <a:t> </a:t>
            </a:r>
            <a:r>
              <a:rPr lang="en-US" altLang="en-US" dirty="0" err="1"/>
              <a:t>cây</a:t>
            </a:r>
            <a:r>
              <a:rPr lang="en-US" altLang="en-US" dirty="0"/>
              <a:t> (Widget tree). 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0392091-7EBA-C6A2-E2BD-82B3343B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</p:spTree>
    <p:extLst>
      <p:ext uri="{BB962C8B-B14F-4D97-AF65-F5344CB8AC3E}">
        <p14:creationId xmlns:p14="http://schemas.microsoft.com/office/powerpoint/2010/main" val="113678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9A74A-E378-561F-6C78-60737FDA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29D384-7835-320F-6168-D203E5FC85E0}"/>
              </a:ext>
            </a:extLst>
          </p:cNvPr>
          <p:cNvGrpSpPr/>
          <p:nvPr/>
        </p:nvGrpSpPr>
        <p:grpSpPr>
          <a:xfrm>
            <a:off x="2209799" y="2296511"/>
            <a:ext cx="7772400" cy="3579038"/>
            <a:chOff x="2209799" y="2563081"/>
            <a:chExt cx="7772400" cy="35790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B0AF57-0188-7AC4-0CAD-5BA2FA1FE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799" y="2563081"/>
              <a:ext cx="7772400" cy="291800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E1CC09B-EC40-A785-B96C-42B1BE086EFA}"/>
                </a:ext>
              </a:extLst>
            </p:cNvPr>
            <p:cNvSpPr txBox="1"/>
            <p:nvPr/>
          </p:nvSpPr>
          <p:spPr>
            <a:xfrm>
              <a:off x="5397698" y="5772787"/>
              <a:ext cx="1396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Ví</a:t>
              </a:r>
              <a:r>
                <a:rPr lang="en-US" dirty="0"/>
                <a:t> </a:t>
              </a:r>
              <a:r>
                <a:rPr lang="en-US" dirty="0" err="1"/>
                <a:t>dụ</a:t>
              </a:r>
              <a:r>
                <a:rPr lang="en-US" dirty="0"/>
                <a:t> Widget</a:t>
              </a: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B45BA2-8D16-7015-9127-DE0F5436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B590D-5711-3B7C-E40E-6DDFAD0B9FA5}"/>
              </a:ext>
            </a:extLst>
          </p:cNvPr>
          <p:cNvSpPr txBox="1"/>
          <p:nvPr/>
        </p:nvSpPr>
        <p:spPr>
          <a:xfrm>
            <a:off x="512373" y="11734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5956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BB623-EC6A-41AB-F123-15F14483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E8592B-F4B5-84DC-CBDA-0093730E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 dirty="0"/>
              <a:t>KIẾN THỨC - KỸ NĂNG - SÁNG TẠO - HỘI NHẬP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549DC-4C98-DC8B-FA74-A463FD51DE52}"/>
              </a:ext>
            </a:extLst>
          </p:cNvPr>
          <p:cNvSpPr txBox="1"/>
          <p:nvPr/>
        </p:nvSpPr>
        <p:spPr>
          <a:xfrm>
            <a:off x="512373" y="11734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CF7E9B-775F-2037-39D4-3EB9A45F4569}"/>
              </a:ext>
            </a:extLst>
          </p:cNvPr>
          <p:cNvGrpSpPr/>
          <p:nvPr/>
        </p:nvGrpSpPr>
        <p:grpSpPr>
          <a:xfrm>
            <a:off x="1078663" y="1982112"/>
            <a:ext cx="10034674" cy="4192938"/>
            <a:chOff x="1078663" y="1982112"/>
            <a:chExt cx="10034674" cy="41929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9C7DBF-047E-602D-8FC2-813C4AED4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8663" y="1982112"/>
              <a:ext cx="3537509" cy="39998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7CC22C-AB24-3ACE-9E4C-39B5F2F2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8964" y="2367401"/>
              <a:ext cx="6104373" cy="32292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3AE0B3-1220-9B40-B773-F231B09D9CD3}"/>
                </a:ext>
              </a:extLst>
            </p:cNvPr>
            <p:cNvSpPr txBox="1"/>
            <p:nvPr/>
          </p:nvSpPr>
          <p:spPr>
            <a:xfrm>
              <a:off x="5132788" y="5774940"/>
              <a:ext cx="1926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Monserrat Regular"/>
                </a:rPr>
                <a:t>Ví</a:t>
              </a:r>
              <a:r>
                <a:rPr lang="en-US" sz="2000" dirty="0">
                  <a:latin typeface="Monserrat Regular"/>
                </a:rPr>
                <a:t> </a:t>
              </a:r>
              <a:r>
                <a:rPr lang="en-US" sz="2000" dirty="0" err="1">
                  <a:latin typeface="Monserrat Regular"/>
                </a:rPr>
                <a:t>dụ</a:t>
              </a:r>
              <a:r>
                <a:rPr lang="en-US" sz="2000" dirty="0">
                  <a:latin typeface="Monserrat Regular"/>
                </a:rPr>
                <a:t> </a:t>
              </a:r>
              <a:r>
                <a:rPr lang="en-US" sz="2000" dirty="0" err="1">
                  <a:latin typeface="Monserrat Regular"/>
                </a:rPr>
                <a:t>cây</a:t>
              </a:r>
              <a:r>
                <a:rPr lang="en-US" sz="2000" dirty="0">
                  <a:latin typeface="Monserrat Regular"/>
                </a:rPr>
                <a:t> Widget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82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088F6-88AC-200B-4488-111FBF813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EF1805-201D-3A7F-46F4-B493A8054B04}"/>
              </a:ext>
            </a:extLst>
          </p:cNvPr>
          <p:cNvSpPr txBox="1"/>
          <p:nvPr/>
        </p:nvSpPr>
        <p:spPr>
          <a:xfrm>
            <a:off x="512373" y="2090897"/>
            <a:ext cx="7451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latin typeface="Monserrat Regular"/>
              </a:rPr>
              <a:t>Có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ba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loại</a:t>
            </a:r>
            <a:r>
              <a:rPr lang="en-US" sz="2400" dirty="0">
                <a:latin typeface="Monserrat Regular"/>
              </a:rPr>
              <a:t> widget </a:t>
            </a:r>
            <a:r>
              <a:rPr lang="en-US" sz="2400" dirty="0" err="1">
                <a:latin typeface="Monserrat Regular"/>
              </a:rPr>
              <a:t>chính</a:t>
            </a:r>
            <a:r>
              <a:rPr lang="en-US" sz="2400" dirty="0">
                <a:latin typeface="Monserrat Regular"/>
              </a:rPr>
              <a:t>: </a:t>
            </a:r>
            <a:r>
              <a:rPr lang="en-US" sz="2400" b="1" dirty="0">
                <a:latin typeface="Monserrat Regular"/>
              </a:rPr>
              <a:t>Stateless</a:t>
            </a:r>
            <a:r>
              <a:rPr lang="en-US" sz="2400" dirty="0">
                <a:latin typeface="Monserrat Regular"/>
              </a:rPr>
              <a:t>, </a:t>
            </a:r>
            <a:r>
              <a:rPr lang="en-US" sz="2400" b="1" dirty="0">
                <a:latin typeface="Monserrat Regular"/>
              </a:rPr>
              <a:t>Stateful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và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b="1" dirty="0">
                <a:latin typeface="Monserrat Regular"/>
              </a:rPr>
              <a:t>Inherited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CCEB4-1263-AD31-A917-24D7DE181584}"/>
              </a:ext>
            </a:extLst>
          </p:cNvPr>
          <p:cNvSpPr txBox="1"/>
          <p:nvPr/>
        </p:nvSpPr>
        <p:spPr>
          <a:xfrm>
            <a:off x="512373" y="2851685"/>
            <a:ext cx="873782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‒"/>
            </a:pPr>
            <a:r>
              <a:rPr lang="en-US" sz="2400" dirty="0">
                <a:latin typeface="Monserrat Regular"/>
              </a:rPr>
              <a:t>Stateless Widget </a:t>
            </a:r>
            <a:r>
              <a:rPr lang="en-US" sz="2400" dirty="0" err="1">
                <a:latin typeface="Monserrat Regular"/>
              </a:rPr>
              <a:t>không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thay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đổi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sau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khi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bạn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xây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dựng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nó</a:t>
            </a:r>
            <a:r>
              <a:rPr lang="en-US" sz="2400" dirty="0">
                <a:latin typeface="Monserrat Regular"/>
              </a:rPr>
              <a:t>; </a:t>
            </a:r>
            <a:r>
              <a:rPr lang="en-US" sz="2400" dirty="0" err="1">
                <a:latin typeface="Monserrat Regular"/>
              </a:rPr>
              <a:t>trạng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thái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hoặc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thuộc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tính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của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nó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không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thể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thay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đổi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theo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thời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gian</a:t>
            </a:r>
            <a:endParaRPr lang="en-US" sz="2400" dirty="0">
              <a:latin typeface="Monserrat Regular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‒"/>
            </a:pPr>
            <a:r>
              <a:rPr lang="vi-VN" sz="2400" dirty="0">
                <a:latin typeface="Monserrat Regular"/>
              </a:rPr>
              <a:t>Stateful</a:t>
            </a:r>
            <a:r>
              <a:rPr lang="en-US" sz="2400" dirty="0">
                <a:latin typeface="Monserrat Regular"/>
              </a:rPr>
              <a:t> </a:t>
            </a:r>
            <a:r>
              <a:rPr lang="vi-VN" sz="2400" dirty="0">
                <a:latin typeface="Monserrat Regular"/>
              </a:rPr>
              <a:t>Widget lưu giữ trạng thái, điều này hữu ích khi các phần của UI cần thay đổi động</a:t>
            </a:r>
            <a:endParaRPr lang="en-US" sz="2400" dirty="0">
              <a:latin typeface="Monserrat Regular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Tx/>
              <a:buChar char="‒"/>
            </a:pPr>
            <a:r>
              <a:rPr lang="en-US" sz="2400" dirty="0">
                <a:latin typeface="Monserrat Regular"/>
              </a:rPr>
              <a:t>Inherited Widget</a:t>
            </a:r>
            <a:r>
              <a:rPr lang="en-US" sz="2400" b="1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cho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phép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bạn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truy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cập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thông</a:t>
            </a:r>
            <a:r>
              <a:rPr lang="en-US" sz="2400" dirty="0">
                <a:latin typeface="Monserrat Regular"/>
              </a:rPr>
              <a:t> tin </a:t>
            </a:r>
            <a:r>
              <a:rPr lang="en-US" sz="2400" dirty="0" err="1">
                <a:latin typeface="Monserrat Regular"/>
              </a:rPr>
              <a:t>trạng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thái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từ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các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phần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tử</a:t>
            </a:r>
            <a:r>
              <a:rPr lang="en-US" sz="2400" dirty="0">
                <a:latin typeface="Monserrat Regular"/>
              </a:rPr>
              <a:t> cha </a:t>
            </a:r>
            <a:r>
              <a:rPr lang="en-US" sz="2400" dirty="0" err="1">
                <a:latin typeface="Monserrat Regular"/>
              </a:rPr>
              <a:t>trong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hệ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thống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phân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cấp</a:t>
            </a:r>
            <a:r>
              <a:rPr lang="en-US" sz="2400" dirty="0">
                <a:latin typeface="Monserrat Regular"/>
              </a:rPr>
              <a:t> </a:t>
            </a:r>
            <a:r>
              <a:rPr lang="en-US" sz="2400" dirty="0" err="1">
                <a:latin typeface="Monserrat Regular"/>
              </a:rPr>
              <a:t>cây</a:t>
            </a:r>
            <a:endParaRPr lang="en-US" sz="2400" dirty="0">
              <a:latin typeface="Monserrat Regular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96E956A-2AE1-B3C6-EC7F-0C17C816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D14D6-B0ED-6089-545E-B9F823EB74FB}"/>
              </a:ext>
            </a:extLst>
          </p:cNvPr>
          <p:cNvSpPr txBox="1"/>
          <p:nvPr/>
        </p:nvSpPr>
        <p:spPr>
          <a:xfrm>
            <a:off x="512373" y="11734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5156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81D9-6408-A268-DBB7-2E79EDDD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13/06/2025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EEF9-2881-CE7E-B03D-CC4E034F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7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5A9783-6944-CD79-4CF4-1DFFAAD47CCD}"/>
              </a:ext>
            </a:extLst>
          </p:cNvPr>
          <p:cNvGrpSpPr/>
          <p:nvPr/>
        </p:nvGrpSpPr>
        <p:grpSpPr>
          <a:xfrm>
            <a:off x="3051648" y="1927207"/>
            <a:ext cx="6088702" cy="4325114"/>
            <a:chOff x="3051648" y="1927207"/>
            <a:chExt cx="6088702" cy="43251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7CC81F-1E4F-96CB-BF1C-66E64D0D5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1648" y="1927207"/>
              <a:ext cx="6088702" cy="360236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3DA4A2-1E4D-36A3-9451-27ED7E85D6B9}"/>
                </a:ext>
              </a:extLst>
            </p:cNvPr>
            <p:cNvSpPr txBox="1"/>
            <p:nvPr/>
          </p:nvSpPr>
          <p:spPr>
            <a:xfrm>
              <a:off x="4958187" y="5882989"/>
              <a:ext cx="227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Ví</a:t>
              </a:r>
              <a:r>
                <a:rPr lang="en-US" dirty="0"/>
                <a:t> </a:t>
              </a:r>
              <a:r>
                <a:rPr lang="en-US" dirty="0" err="1"/>
                <a:t>dụ</a:t>
              </a:r>
              <a:r>
                <a:rPr lang="en-US" dirty="0"/>
                <a:t> Stateless Widget</a:t>
              </a: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1DBE5D-B300-5742-F264-6C879233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2C6C23-028C-27F9-6E6A-12EF0ECE36A7}"/>
              </a:ext>
            </a:extLst>
          </p:cNvPr>
          <p:cNvSpPr txBox="1"/>
          <p:nvPr/>
        </p:nvSpPr>
        <p:spPr>
          <a:xfrm>
            <a:off x="441192" y="9274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101073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F5FB-4646-5A7C-ADE8-D240811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13/06/2025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8FEA6-1907-B782-003E-33E3FC30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D53C3E-D233-E41E-0A65-7F2C052FC237}"/>
              </a:ext>
            </a:extLst>
          </p:cNvPr>
          <p:cNvGrpSpPr/>
          <p:nvPr/>
        </p:nvGrpSpPr>
        <p:grpSpPr>
          <a:xfrm>
            <a:off x="4099398" y="1791142"/>
            <a:ext cx="3993201" cy="4458875"/>
            <a:chOff x="4099398" y="1791142"/>
            <a:chExt cx="3993201" cy="44588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AF4336-DA48-1DEE-A1A7-0857C9726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9398" y="1791142"/>
              <a:ext cx="3993201" cy="38123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1E7D6F-1113-130F-DC3B-743C99B4EBB1}"/>
                </a:ext>
              </a:extLst>
            </p:cNvPr>
            <p:cNvSpPr txBox="1"/>
            <p:nvPr/>
          </p:nvSpPr>
          <p:spPr>
            <a:xfrm>
              <a:off x="5010510" y="5880685"/>
              <a:ext cx="2170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Ví</a:t>
              </a:r>
              <a:r>
                <a:rPr lang="en-US" dirty="0"/>
                <a:t> </a:t>
              </a:r>
              <a:r>
                <a:rPr lang="en-US" dirty="0" err="1"/>
                <a:t>dụ</a:t>
              </a:r>
              <a:r>
                <a:rPr lang="en-US" dirty="0"/>
                <a:t> Stateful Widget</a:t>
              </a: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83A3963-12D3-D51A-AB7F-F3892AC9E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FFD95-7989-4DF8-DDD1-5DDA7D0E0BA5}"/>
              </a:ext>
            </a:extLst>
          </p:cNvPr>
          <p:cNvSpPr txBox="1"/>
          <p:nvPr/>
        </p:nvSpPr>
        <p:spPr>
          <a:xfrm>
            <a:off x="441192" y="9274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32078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1F55-488D-5123-85BD-AEBBF070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13/06/2025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3C32-F36C-DD8F-7DCD-DC3C55A6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C16E13-F815-A3D7-46B0-30369AB54B68}"/>
              </a:ext>
            </a:extLst>
          </p:cNvPr>
          <p:cNvGrpSpPr/>
          <p:nvPr/>
        </p:nvGrpSpPr>
        <p:grpSpPr>
          <a:xfrm>
            <a:off x="3471435" y="2038192"/>
            <a:ext cx="5249128" cy="4129338"/>
            <a:chOff x="3471435" y="2038192"/>
            <a:chExt cx="5249128" cy="41293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B1251F1-D1E0-F578-9F91-0024308F7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1435" y="2038192"/>
              <a:ext cx="5249128" cy="350999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3E6545-32EA-5AB5-2D0D-13EB40B71CE6}"/>
                </a:ext>
              </a:extLst>
            </p:cNvPr>
            <p:cNvSpPr txBox="1"/>
            <p:nvPr/>
          </p:nvSpPr>
          <p:spPr>
            <a:xfrm>
              <a:off x="4940491" y="5798198"/>
              <a:ext cx="2311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Ví</a:t>
              </a:r>
              <a:r>
                <a:rPr lang="en-US" dirty="0"/>
                <a:t> </a:t>
              </a:r>
              <a:r>
                <a:rPr lang="en-US" dirty="0" err="1"/>
                <a:t>dụ</a:t>
              </a:r>
              <a:r>
                <a:rPr lang="en-US" dirty="0"/>
                <a:t> Inherited Widget</a:t>
              </a: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B0B86A-B00E-CF1E-BD82-61DDC23B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9EC91-3906-7FE5-E886-EC569DDEA65E}"/>
              </a:ext>
            </a:extLst>
          </p:cNvPr>
          <p:cNvSpPr txBox="1"/>
          <p:nvPr/>
        </p:nvSpPr>
        <p:spPr>
          <a:xfrm>
            <a:off x="441192" y="9274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 err="1">
                <a:latin typeface="Monserrat Bold"/>
              </a:rPr>
              <a:t>Chương</a:t>
            </a:r>
            <a:r>
              <a:rPr lang="en-US" altLang="en-US" sz="3600" b="1" dirty="0">
                <a:latin typeface="Monserrat Bold"/>
              </a:rPr>
              <a:t> 4: </a:t>
            </a:r>
            <a:r>
              <a:rPr lang="en-US" altLang="en-US" sz="3600" b="1" dirty="0" err="1">
                <a:latin typeface="Monserrat Bold"/>
              </a:rPr>
              <a:t>Hiểu</a:t>
            </a:r>
            <a:r>
              <a:rPr lang="en-US" altLang="en-US" sz="3600" b="1" dirty="0">
                <a:latin typeface="Monserrat Bold"/>
              </a:rPr>
              <a:t> </a:t>
            </a:r>
            <a:r>
              <a:rPr lang="en-US" altLang="en-US" sz="3600" b="1" dirty="0" err="1">
                <a:latin typeface="Monserrat Bold"/>
              </a:rPr>
              <a:t>về</a:t>
            </a:r>
            <a:r>
              <a:rPr lang="en-US" altLang="en-US" sz="3600" b="1" dirty="0">
                <a:latin typeface="Monserrat Bold"/>
              </a:rPr>
              <a:t> Widget</a:t>
            </a:r>
            <a:endParaRPr lang="en-US" sz="3600" b="1" dirty="0">
              <a:latin typeface="Monserrat Bold"/>
            </a:endParaRPr>
          </a:p>
        </p:txBody>
      </p:sp>
    </p:spTree>
    <p:extLst>
      <p:ext uri="{BB962C8B-B14F-4D97-AF65-F5344CB8AC3E}">
        <p14:creationId xmlns:p14="http://schemas.microsoft.com/office/powerpoint/2010/main" val="564726884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_v2" id="{B57B3C46-F69E-4F32-A0BE-F43C130A983D}" vid="{73CFE558-8CE4-470B-B272-15CF44A13F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UTH-Slide-Theme_v2</Template>
  <TotalTime>344</TotalTime>
  <Words>753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Monserrat Bold</vt:lpstr>
      <vt:lpstr>Monserrat Regular</vt:lpstr>
      <vt:lpstr>Segoe UI Black</vt:lpstr>
      <vt:lpstr>Times New Roman</vt:lpstr>
      <vt:lpstr>UTH-Slide-Theme_v2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- Bùi Dương Thế - 2001201093</dc:creator>
  <cp:lastModifiedBy>Nguyen Tien Si</cp:lastModifiedBy>
  <cp:revision>60</cp:revision>
  <dcterms:created xsi:type="dcterms:W3CDTF">2024-10-27T02:21:01Z</dcterms:created>
  <dcterms:modified xsi:type="dcterms:W3CDTF">2025-06-13T14:29:41Z</dcterms:modified>
</cp:coreProperties>
</file>