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4" r:id="rId2"/>
    <p:sldId id="279" r:id="rId3"/>
    <p:sldId id="269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671" autoAdjust="0"/>
  </p:normalViewPr>
  <p:slideViewPr>
    <p:cSldViewPr>
      <p:cViewPr varScale="1">
        <p:scale>
          <a:sx n="56" d="100"/>
          <a:sy n="56" d="100"/>
        </p:scale>
        <p:origin x="6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2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1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0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12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3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9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04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1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4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9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2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8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3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8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9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1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23A9-9C56-4996-A0D0-23AF218EE56C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62AF-5B46-4B01-814A-9ADEE1E5BAAF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EBC1-F0E5-49A6-B66F-CEB099F8741C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13690"/>
            <a:ext cx="9144000" cy="3813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</a:rPr>
              <a:t>PHAN THIET UNIVERSITY</a:t>
            </a:r>
            <a:endParaRPr lang="en-US" sz="12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42A1-5A67-4D85-BF54-0D56A7EFA6DE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F43-A9C6-4CD6-8479-CA02D3CAB110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B9A-223A-408B-9C45-22D638FEA66B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A5F8-564A-4835-9287-148CC28AB3BD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AF60-3DBA-40EE-B82A-E2D7431788DB}" type="datetime1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1E32-0E86-4868-8E48-CD4581BCEE88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C60-E857-42C9-AC1D-AAD61DE091AB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0646-47D0-41C5-9EC7-3CA217666335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400" y="14478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CƠ SỞ DỮ LIỆU </a:t>
            </a:r>
            <a:r>
              <a:rPr lang="en-US" sz="5400" b="1" smtClean="0">
                <a:solidFill>
                  <a:srgbClr val="002060"/>
                </a:solidFill>
              </a:rPr>
              <a:t>SQLite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Tạo cơ sở dữ liệu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Bấm vào đây để tạo Cơ sở dữ liệu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7" y="1772481"/>
            <a:ext cx="739140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Tạo cơ sở dữ liệu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Đặt tên CSDL rồi bấm Save.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9" y="1611218"/>
            <a:ext cx="811465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Tạo cơ sở dữ liệu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Tạo Bảng mới.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67" y="1683122"/>
            <a:ext cx="7543800" cy="47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Tạo cơ sở dữ liệu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</a:rPr>
              <a:t>Tạo Bảng, kiểu dữ liệu cho cột và nhập liệu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2557"/>
            <a:ext cx="4953000" cy="48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thao tác CRUD trong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Thao tác CRUD bằng GUI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Thao tác CRUD bằng SQL Script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Thao tác CRUD bằng GUI</a:t>
              </a: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32" y="1524000"/>
            <a:ext cx="6665288" cy="33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Thao tác CRUD bằng SQL Script</a:t>
              </a: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64" y="1527923"/>
            <a:ext cx="4447224" cy="50178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990600"/>
            <a:ext cx="867853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SELECT * FROM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Contact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Thao tác CRUD bằng SQL Script</a:t>
              </a: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81000" y="990600"/>
            <a:ext cx="8678534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DELETE FROM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Contact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WHERE 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Ma = 3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25" y="1642342"/>
            <a:ext cx="4672503" cy="46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Thao tác CRUD bằng SQL Script</a:t>
              </a: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81000" y="990600"/>
            <a:ext cx="8678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INSERT INTO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Contact(‘Ma’,’Ten’,’Phone’)</a:t>
            </a: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VALUES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(‘3,Trump’,’1234’)</a:t>
            </a:r>
            <a:endParaRPr 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48" y="1443746"/>
            <a:ext cx="4695238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Thao tác CRUD bằng SQL Script</a:t>
              </a: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81000" y="990600"/>
            <a:ext cx="8678534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UPDATE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Contact</a:t>
            </a: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 SET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Ten=‘Donald Trump’ </a:t>
            </a: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WHERE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</a:rPr>
              <a:t>Ma=‘3’</a:t>
            </a:r>
            <a:endParaRPr 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09" y="1360941"/>
            <a:ext cx="5875691" cy="5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Giới </a:t>
              </a:r>
              <a:r>
                <a:rPr lang="en-US" sz="2400" b="1" err="1" smtClean="0"/>
                <a:t>thiệu</a:t>
              </a:r>
              <a:r>
                <a:rPr lang="en-US" sz="2400" b="1" smtClean="0"/>
                <a:t>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4620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Cách cài DB Browser for SQLite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447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Sao chép dữ liệu SQLite vào điện thoại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Khi sử dụng SQLite trong Android thông thường ta sao chép CSDL này vào thư mục Assets.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Đường dẫn của cơ sở dữ liệu.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Cơ sở dữ liệu SQLite cung cấp riêng cho ứng dụng tạo nó. Nếu cần cung cấp dữ liệu cho các ứng dụng khác, nên sử dụng Content Provider.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72167" y="1610977"/>
            <a:ext cx="76962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DATA/data/APP_NAME/databases/FILENAME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Hàm processCopy và getDatabasePath: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711994" cy="47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Hàm copyDatabaseFromAsset():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93" y="1435017"/>
            <a:ext cx="7001147" cy="50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447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Truy vấn SQLite trong Android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Cách mở cơ sở dữ liệu.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Cách thức truy vấn dữ liệu SQLite trong Android: query, rawquery.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mở cơ sở dữ liệu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239899"/>
            <a:ext cx="84201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 </a:t>
            </a: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1683" y="1937013"/>
            <a:ext cx="830579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=openOrCreateDatabase(</a:t>
            </a: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Truy vấn bằng Rawquery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1219200"/>
            <a:ext cx="873187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cursor=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.rawQuery(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(cursor.moveToNext()){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ma=cursor.getInt(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ten=cursor.getString(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phone=cursor.getString(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cursor.close();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9" y="3368202"/>
            <a:ext cx="4072351" cy="27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Truy vấn </a:t>
              </a:r>
              <a:r>
                <a:rPr lang="en-US" sz="2400" b="1" smtClean="0"/>
                <a:t>bằng Rawquery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Nói thêm cú pháp truy xuất dữ liệu trong câu lệnh SQL (Rawquery)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SELECT dùng để đọc thông tin từ cơ sở dữ liệu theo trườn ghợp quy định hay những biểu thức cho trường hợp đó.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FROM chỉ ra tên một bảng hay những bảng có liên quan cần truy vấn thông tin.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b="1" smtClean="0">
                <a:solidFill>
                  <a:srgbClr val="002060"/>
                </a:solidFill>
                <a:latin typeface="Arial" panose="020B0604020202020204" pitchFamily="34" charset="0"/>
              </a:rPr>
              <a:t>WHERE để tạo ra điều kiện cần lọc mẩu tin theo tiêu chuẩn được định nghĩa. Thông thường, WHERE dung cột (trường) bất kỳ có trong bảng (table).</a:t>
            </a:r>
            <a:endParaRPr lang="en-US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5210" y="1828800"/>
            <a:ext cx="79248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/>
              <a:t>SELECT {Tên trường cần truy vấn, *nếu lấy tất cả các trường}</a:t>
            </a:r>
          </a:p>
          <a:p>
            <a:r>
              <a:rPr lang="en-US" sz="2400" smtClean="0"/>
              <a:t>FROM {Tên Table}</a:t>
            </a:r>
          </a:p>
          <a:p>
            <a:r>
              <a:rPr lang="en-US" sz="2400" smtClean="0"/>
              <a:t>WHERE {Biểu thức điều kiện}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11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err="1" smtClean="0"/>
                <a:t>Giới</a:t>
              </a:r>
              <a:r>
                <a:rPr lang="en-US" sz="2400" b="1" smtClean="0"/>
                <a:t> </a:t>
              </a:r>
              <a:r>
                <a:rPr lang="en-US" sz="2400" b="1" err="1" smtClean="0"/>
                <a:t>thiệu</a:t>
              </a:r>
              <a:r>
                <a:rPr lang="en-US" sz="2400" b="1" smtClean="0"/>
                <a:t>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SQLite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là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Arial" panose="020B0604020202020204" pitchFamily="34" charset="0"/>
              </a:rPr>
              <a:t>cơ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Arial" panose="020B0604020202020204" pitchFamily="34" charset="0"/>
              </a:rPr>
              <a:t>sở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FF0000"/>
                </a:solidFill>
                <a:latin typeface="Arial" panose="020B0604020202020204" pitchFamily="34" charset="0"/>
              </a:rPr>
              <a:t>mở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được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nhúng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vào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Android,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hỗ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trợ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các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đặc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điểm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về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quan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hệ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chuẩn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của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cơ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sở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như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cú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pháp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, transaction,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các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câu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lệnh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Sử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dụng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SQLite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không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yêu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cầu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về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thiết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lập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bất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cứ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cơ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sở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hoặc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đòi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hỏi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quyền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admin.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Hỗ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trợ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các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kiểu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en-US" sz="2400" b="1" smtClean="0">
                <a:solidFill>
                  <a:srgbClr val="00B050"/>
                </a:solidFill>
                <a:latin typeface="Arial" panose="020B0604020202020204" pitchFamily="34" charset="0"/>
              </a:rPr>
              <a:t>TEXT, INTERGER, REAL, BLOB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Truy vấn </a:t>
              </a:r>
              <a:r>
                <a:rPr lang="en-US" sz="2400" b="1" smtClean="0"/>
                <a:t>bằng Query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7044" y="1447800"/>
            <a:ext cx="8239756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cursor=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.query(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"Contact"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(cursor.moveToNext()){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ma=cursor.getInt(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ten=cursor.getString(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phone=cursor.getString(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6754" y="4045429"/>
            <a:ext cx="487864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cursor=</a:t>
            </a: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.query(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"Contact"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"Ma&gt;=?"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[]{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6754" y="3733013"/>
            <a:ext cx="394370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//Ví</a:t>
            </a:r>
            <a:r>
              <a:rPr kumimoji="0" lang="en-US" altLang="en-US" sz="1400" b="0" i="1" u="none" strike="noStrike" cap="none" normalizeH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dụ: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lấy ra những mã lớn hơn 3.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11" y="2235851"/>
            <a:ext cx="2500777" cy="4165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05400" y="4040790"/>
            <a:ext cx="1066800" cy="650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447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Thêm dữ liệu vào SQLite trong Android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Tạo một dòng mới để insert dữ liệu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Gán giá trị vào mỗi cột trong dòng vừa tạo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8854" y="1681545"/>
            <a:ext cx="7742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values=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2912598"/>
            <a:ext cx="38715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values.put(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,ma);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8854" y="1656145"/>
            <a:ext cx="7742825" cy="487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48853" y="2883799"/>
            <a:ext cx="7742825" cy="4870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33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/>
                <a:t>Nội dung bài học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295400"/>
            <a:ext cx="879895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xuLyLuu(View view)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 = Integer.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edtMa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ten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edtTen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phone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edtPhone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.getText().toString();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ContentValues values=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values.put(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,ma);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values.put(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,ten);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values.put(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"Phone"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,phone);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q=MainActivity.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.insert(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"Contact"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,values);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(kq&gt;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Thêm thành công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Thêm thất bại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err="1" smtClean="0"/>
                <a:t>Giới</a:t>
              </a:r>
              <a:r>
                <a:rPr lang="en-US" sz="2400" b="1" smtClean="0"/>
                <a:t> </a:t>
              </a:r>
              <a:r>
                <a:rPr lang="en-US" sz="2400" b="1" err="1" smtClean="0"/>
                <a:t>thiệu</a:t>
              </a:r>
              <a:r>
                <a:rPr lang="en-US" sz="2400" b="1" smtClean="0"/>
                <a:t>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Đường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dẫn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của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cơ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sở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Cơ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sở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SQLite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cung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cấp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riêng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cho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ứng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dụng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tạo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nó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.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Nếu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cần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cung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cấp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dữ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liệu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cho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các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ứng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dụng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khác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,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nên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sử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err="1" smtClean="0">
                <a:solidFill>
                  <a:srgbClr val="002060"/>
                </a:solidFill>
                <a:latin typeface="Arial" panose="020B0604020202020204" pitchFamily="34" charset="0"/>
              </a:rPr>
              <a:t>dụng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400" b="1" i="1" smtClean="0">
                <a:solidFill>
                  <a:srgbClr val="FF0000"/>
                </a:solidFill>
                <a:latin typeface="Arial" panose="020B0604020202020204" pitchFamily="34" charset="0"/>
              </a:rPr>
              <a:t>Content Provider</a:t>
            </a: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  <a:endParaRPr lang="en-US" sz="200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24567" y="1741762"/>
            <a:ext cx="73914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DATA/data/APP_NAME/databases/FILENAME</a:t>
            </a:r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cài DB </a:t>
              </a:r>
              <a:r>
                <a:rPr lang="en-US" sz="2400" b="1"/>
                <a:t>Browser for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Tải DB Browser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>
                <a:hlinkClick r:id="rId3"/>
              </a:rPr>
              <a:t>https://sqlitebrowser.org/</a:t>
            </a: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4642175" cy="10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cài DB </a:t>
              </a:r>
              <a:r>
                <a:rPr lang="en-US" sz="2400" b="1"/>
                <a:t>Browser for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 smtClean="0">
                <a:solidFill>
                  <a:srgbClr val="002060"/>
                </a:solidFill>
                <a:latin typeface="Arial" panose="020B0604020202020204" pitchFamily="34" charset="0"/>
              </a:rPr>
              <a:t>Vào mục Download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smtClean="0"/>
              <a:t>Chọn phiên bản phù hợp </a:t>
            </a:r>
            <a:r>
              <a:rPr lang="en-US" sz="2400" smtClean="0">
                <a:sym typeface="Wingdings" panose="05000000000000000000" pitchFamily="2" charset="2"/>
              </a:rPr>
              <a:t> nhấn vào để tải.</a:t>
            </a: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200000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Cách cài DB </a:t>
              </a:r>
              <a:r>
                <a:rPr lang="en-US" sz="2400" b="1"/>
                <a:t>Browser for SQLite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81000" y="990600"/>
            <a:ext cx="867853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b="1" smtClean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5" y="1201931"/>
            <a:ext cx="1130188" cy="1307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683944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447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rgbClr val="002060"/>
                </a:solidFill>
              </a:rPr>
              <a:t>Cách sử dụng </a:t>
            </a:r>
          </a:p>
          <a:p>
            <a:pPr algn="ctr"/>
            <a:r>
              <a:rPr lang="en-US" sz="5400" b="1" smtClean="0">
                <a:solidFill>
                  <a:srgbClr val="002060"/>
                </a:solidFill>
              </a:rPr>
              <a:t>DB Browser for SQLite</a:t>
            </a:r>
            <a:endParaRPr lang="en-US" sz="5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9</a:t>
            </a:fld>
            <a:endParaRPr lang="en-US"/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gray">
          <a:xfrm>
            <a:off x="609600" y="457200"/>
            <a:ext cx="293699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/>
              <a:t>Nội dung bài học</a:t>
            </a:r>
            <a:endParaRPr lang="en-US" sz="2400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92100" y="546100"/>
            <a:ext cx="381000" cy="381000"/>
            <a:chOff x="2078" y="1680"/>
            <a:chExt cx="1615" cy="1615"/>
          </a:xfrm>
        </p:grpSpPr>
        <p:sp>
          <p:nvSpPr>
            <p:cNvPr id="5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tint val="0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gamma/>
                    <a:shade val="54118"/>
                    <a:invGamma/>
                  </a:srgbClr>
                </a:gs>
                <a:gs pos="50000">
                  <a:srgbClr val="6699FF"/>
                </a:gs>
                <a:gs pos="100000">
                  <a:srgbClr val="66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mtClean="0">
                <a:solidFill>
                  <a:srgbClr val="163794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624" y="1143000"/>
            <a:ext cx="4620576" cy="508000"/>
            <a:chOff x="789624" y="1191463"/>
            <a:chExt cx="4620576" cy="508000"/>
          </a:xfrm>
        </p:grpSpPr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Tạo Cơ sở dữ liệu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789624" y="1905000"/>
            <a:ext cx="4620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Tạo bảng, kiểu dữ liệu, nhập liệu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89624" y="2634707"/>
            <a:ext cx="4620576" cy="508000"/>
            <a:chOff x="789624" y="1191463"/>
            <a:chExt cx="4620576" cy="508000"/>
          </a:xfrm>
        </p:grpSpPr>
        <p:sp>
          <p:nvSpPr>
            <p:cNvPr id="25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Các thao tác CRUD</a:t>
              </a:r>
              <a:endParaRPr lang="en-US" sz="2400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16022</TotalTime>
  <Words>772</Words>
  <Application>Microsoft Office PowerPoint</Application>
  <PresentationFormat>On-screen Show (4:3)</PresentationFormat>
  <Paragraphs>179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Thanh Danny</cp:lastModifiedBy>
  <cp:revision>1172</cp:revision>
  <dcterms:created xsi:type="dcterms:W3CDTF">2011-04-06T04:04:31Z</dcterms:created>
  <dcterms:modified xsi:type="dcterms:W3CDTF">2020-09-05T15:00:06Z</dcterms:modified>
</cp:coreProperties>
</file>