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4" r:id="rId2"/>
    <p:sldId id="296" r:id="rId3"/>
    <p:sldId id="279" r:id="rId4"/>
    <p:sldId id="269" r:id="rId5"/>
    <p:sldId id="280" r:id="rId6"/>
    <p:sldId id="282" r:id="rId7"/>
    <p:sldId id="283" r:id="rId8"/>
    <p:sldId id="285" r:id="rId9"/>
    <p:sldId id="284" r:id="rId10"/>
    <p:sldId id="286" r:id="rId11"/>
    <p:sldId id="287" r:id="rId12"/>
    <p:sldId id="288" r:id="rId13"/>
    <p:sldId id="289" r:id="rId14"/>
    <p:sldId id="290" r:id="rId15"/>
    <p:sldId id="291" r:id="rId16"/>
    <p:sldId id="292" r:id="rId17"/>
    <p:sldId id="293" r:id="rId18"/>
    <p:sldId id="294" r:id="rId19"/>
    <p:sldId id="295" r:id="rId20"/>
    <p:sldId id="263" r:id="rId21"/>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9FC301-4D73-E617-B882-6C5984A7E62A}" v="1" dt="2019-08-30T01:28:33.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7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9545f315270dad588323747ed80ac1e76039b1fbf72d18919613bd134728aeca::" providerId="AD" clId="Web-{AD9FC301-4D73-E617-B882-6C5984A7E62A}"/>
    <pc:docChg chg="modSld">
      <pc:chgData name="Guest User" userId="S::urn:spo:anon#9545f315270dad588323747ed80ac1e76039b1fbf72d18919613bd134728aeca::" providerId="AD" clId="Web-{AD9FC301-4D73-E617-B882-6C5984A7E62A}" dt="2019-08-30T01:28:33.091" v="0" actId="1076"/>
      <pc:docMkLst>
        <pc:docMk/>
      </pc:docMkLst>
      <pc:sldChg chg="modSp">
        <pc:chgData name="Guest User" userId="S::urn:spo:anon#9545f315270dad588323747ed80ac1e76039b1fbf72d18919613bd134728aeca::" providerId="AD" clId="Web-{AD9FC301-4D73-E617-B882-6C5984A7E62A}" dt="2019-08-30T01:28:33.091" v="0" actId="1076"/>
        <pc:sldMkLst>
          <pc:docMk/>
          <pc:sldMk cId="297858249" sldId="282"/>
        </pc:sldMkLst>
        <pc:picChg chg="mod">
          <ac:chgData name="Guest User" userId="S::urn:spo:anon#9545f315270dad588323747ed80ac1e76039b1fbf72d18919613bd134728aeca::" providerId="AD" clId="Web-{AD9FC301-4D73-E617-B882-6C5984A7E62A}" dt="2019-08-30T01:28:33.091" v="0" actId="1076"/>
          <ac:picMkLst>
            <pc:docMk/>
            <pc:sldMk cId="297858249" sldId="282"/>
            <ac:picMk id="5" creationId="{00000000-0000-0000-0000-000000000000}"/>
          </ac:picMkLst>
        </pc:picChg>
      </pc:sldChg>
    </pc:docChg>
  </pc:docChgLst>
  <pc:docChgLst>
    <pc:chgData name="Thanh Lee" userId="88fd5bc9-0e17-432c-863b-19b33004b534" providerId="ADAL" clId="{9439E10C-54F6-4E4A-92BA-27EA706E2BC1}"/>
    <pc:docChg chg="custSel addSld delSld modSld">
      <pc:chgData name="Thanh Lee" userId="88fd5bc9-0e17-432c-863b-19b33004b534" providerId="ADAL" clId="{9439E10C-54F6-4E4A-92BA-27EA706E2BC1}" dt="2019-08-29T09:15:53.453" v="152" actId="1076"/>
      <pc:docMkLst>
        <pc:docMk/>
      </pc:docMkLst>
      <pc:sldChg chg="modSp">
        <pc:chgData name="Thanh Lee" userId="88fd5bc9-0e17-432c-863b-19b33004b534" providerId="ADAL" clId="{9439E10C-54F6-4E4A-92BA-27EA706E2BC1}" dt="2019-08-29T07:00:07.721" v="90" actId="207"/>
        <pc:sldMkLst>
          <pc:docMk/>
          <pc:sldMk cId="1183494638" sldId="269"/>
        </pc:sldMkLst>
        <pc:spChg chg="mod">
          <ac:chgData name="Thanh Lee" userId="88fd5bc9-0e17-432c-863b-19b33004b534" providerId="ADAL" clId="{9439E10C-54F6-4E4A-92BA-27EA706E2BC1}" dt="2019-08-29T07:00:07.721" v="90" actId="207"/>
          <ac:spMkLst>
            <pc:docMk/>
            <pc:sldMk cId="1183494638" sldId="269"/>
            <ac:spMk id="3" creationId="{00000000-0000-0000-0000-000000000000}"/>
          </ac:spMkLst>
        </pc:spChg>
      </pc:sldChg>
      <pc:sldChg chg="modSp">
        <pc:chgData name="Thanh Lee" userId="88fd5bc9-0e17-432c-863b-19b33004b534" providerId="ADAL" clId="{9439E10C-54F6-4E4A-92BA-27EA706E2BC1}" dt="2019-08-29T06:59:35.995" v="83" actId="20577"/>
        <pc:sldMkLst>
          <pc:docMk/>
          <pc:sldMk cId="1395254825" sldId="279"/>
        </pc:sldMkLst>
        <pc:spChg chg="mod">
          <ac:chgData name="Thanh Lee" userId="88fd5bc9-0e17-432c-863b-19b33004b534" providerId="ADAL" clId="{9439E10C-54F6-4E4A-92BA-27EA706E2BC1}" dt="2019-08-29T06:59:28.170" v="37" actId="20577"/>
          <ac:spMkLst>
            <pc:docMk/>
            <pc:sldMk cId="1395254825" sldId="279"/>
            <ac:spMk id="13" creationId="{00000000-0000-0000-0000-000000000000}"/>
          </ac:spMkLst>
        </pc:spChg>
        <pc:spChg chg="mod">
          <ac:chgData name="Thanh Lee" userId="88fd5bc9-0e17-432c-863b-19b33004b534" providerId="ADAL" clId="{9439E10C-54F6-4E4A-92BA-27EA706E2BC1}" dt="2019-08-29T06:59:35.995" v="83" actId="20577"/>
          <ac:spMkLst>
            <pc:docMk/>
            <pc:sldMk cId="1395254825" sldId="279"/>
            <ac:spMk id="19" creationId="{00000000-0000-0000-0000-000000000000}"/>
          </ac:spMkLst>
        </pc:spChg>
      </pc:sldChg>
      <pc:sldChg chg="addSp modSp">
        <pc:chgData name="Thanh Lee" userId="88fd5bc9-0e17-432c-863b-19b33004b534" providerId="ADAL" clId="{9439E10C-54F6-4E4A-92BA-27EA706E2BC1}" dt="2019-08-29T08:57:45.366" v="141" actId="1076"/>
        <pc:sldMkLst>
          <pc:docMk/>
          <pc:sldMk cId="2324180275" sldId="280"/>
        </pc:sldMkLst>
        <pc:spChg chg="mod">
          <ac:chgData name="Thanh Lee" userId="88fd5bc9-0e17-432c-863b-19b33004b534" providerId="ADAL" clId="{9439E10C-54F6-4E4A-92BA-27EA706E2BC1}" dt="2019-08-29T08:57:29.620" v="135" actId="1076"/>
          <ac:spMkLst>
            <pc:docMk/>
            <pc:sldMk cId="2324180275" sldId="280"/>
            <ac:spMk id="5" creationId="{00000000-0000-0000-0000-000000000000}"/>
          </ac:spMkLst>
        </pc:spChg>
        <pc:spChg chg="mod">
          <ac:chgData name="Thanh Lee" userId="88fd5bc9-0e17-432c-863b-19b33004b534" providerId="ADAL" clId="{9439E10C-54F6-4E4A-92BA-27EA706E2BC1}" dt="2019-08-29T08:57:43.704" v="140" actId="1076"/>
          <ac:spMkLst>
            <pc:docMk/>
            <pc:sldMk cId="2324180275" sldId="280"/>
            <ac:spMk id="18" creationId="{00000000-0000-0000-0000-000000000000}"/>
          </ac:spMkLst>
        </pc:spChg>
        <pc:picChg chg="mod modCrop">
          <ac:chgData name="Thanh Lee" userId="88fd5bc9-0e17-432c-863b-19b33004b534" providerId="ADAL" clId="{9439E10C-54F6-4E4A-92BA-27EA706E2BC1}" dt="2019-08-29T08:57:33.126" v="136" actId="1076"/>
          <ac:picMkLst>
            <pc:docMk/>
            <pc:sldMk cId="2324180275" sldId="280"/>
            <ac:picMk id="4" creationId="{00000000-0000-0000-0000-000000000000}"/>
          </ac:picMkLst>
        </pc:picChg>
        <pc:picChg chg="add mod modCrop">
          <ac:chgData name="Thanh Lee" userId="88fd5bc9-0e17-432c-863b-19b33004b534" providerId="ADAL" clId="{9439E10C-54F6-4E4A-92BA-27EA706E2BC1}" dt="2019-08-29T08:57:45.366" v="141" actId="1076"/>
          <ac:picMkLst>
            <pc:docMk/>
            <pc:sldMk cId="2324180275" sldId="280"/>
            <ac:picMk id="19" creationId="{B0CADF39-99EB-470E-B219-B1DB05CB8D34}"/>
          </ac:picMkLst>
        </pc:picChg>
      </pc:sldChg>
      <pc:sldChg chg="addSp delSp modSp del">
        <pc:chgData name="Thanh Lee" userId="88fd5bc9-0e17-432c-863b-19b33004b534" providerId="ADAL" clId="{9439E10C-54F6-4E4A-92BA-27EA706E2BC1}" dt="2019-08-29T09:06:49.070" v="146" actId="2696"/>
        <pc:sldMkLst>
          <pc:docMk/>
          <pc:sldMk cId="211539361" sldId="281"/>
        </pc:sldMkLst>
        <pc:spChg chg="add mod">
          <ac:chgData name="Thanh Lee" userId="88fd5bc9-0e17-432c-863b-19b33004b534" providerId="ADAL" clId="{9439E10C-54F6-4E4A-92BA-27EA706E2BC1}" dt="2019-08-29T07:02:46.024" v="115" actId="1076"/>
          <ac:spMkLst>
            <pc:docMk/>
            <pc:sldMk cId="211539361" sldId="281"/>
            <ac:spMk id="18" creationId="{FDA8A0A6-389F-4B37-BF7C-20AE45774750}"/>
          </ac:spMkLst>
        </pc:spChg>
        <pc:spChg chg="mod">
          <ac:chgData name="Thanh Lee" userId="88fd5bc9-0e17-432c-863b-19b33004b534" providerId="ADAL" clId="{9439E10C-54F6-4E4A-92BA-27EA706E2BC1}" dt="2019-08-29T07:00:58.669" v="95" actId="20577"/>
          <ac:spMkLst>
            <pc:docMk/>
            <pc:sldMk cId="211539361" sldId="281"/>
            <ac:spMk id="19" creationId="{00000000-0000-0000-0000-000000000000}"/>
          </ac:spMkLst>
        </pc:spChg>
        <pc:spChg chg="add mod">
          <ac:chgData name="Thanh Lee" userId="88fd5bc9-0e17-432c-863b-19b33004b534" providerId="ADAL" clId="{9439E10C-54F6-4E4A-92BA-27EA706E2BC1}" dt="2019-08-29T07:03:10.614" v="127" actId="1076"/>
          <ac:spMkLst>
            <pc:docMk/>
            <pc:sldMk cId="211539361" sldId="281"/>
            <ac:spMk id="20" creationId="{E1566217-B998-4EB8-BCC0-CAF98E1BB423}"/>
          </ac:spMkLst>
        </pc:spChg>
        <pc:picChg chg="add del">
          <ac:chgData name="Thanh Lee" userId="88fd5bc9-0e17-432c-863b-19b33004b534" providerId="ADAL" clId="{9439E10C-54F6-4E4A-92BA-27EA706E2BC1}" dt="2019-08-29T07:01:20.931" v="97"/>
          <ac:picMkLst>
            <pc:docMk/>
            <pc:sldMk cId="211539361" sldId="281"/>
            <ac:picMk id="11" creationId="{E6FF4995-E2C9-48F8-A406-84A8B3C1C4CC}"/>
          </ac:picMkLst>
        </pc:picChg>
      </pc:sldChg>
      <pc:sldChg chg="addSp modSp">
        <pc:chgData name="Thanh Lee" userId="88fd5bc9-0e17-432c-863b-19b33004b534" providerId="ADAL" clId="{9439E10C-54F6-4E4A-92BA-27EA706E2BC1}" dt="2019-08-29T09:06:47.850" v="145" actId="1076"/>
        <pc:sldMkLst>
          <pc:docMk/>
          <pc:sldMk cId="297858249" sldId="282"/>
        </pc:sldMkLst>
        <pc:spChg chg="add">
          <ac:chgData name="Thanh Lee" userId="88fd5bc9-0e17-432c-863b-19b33004b534" providerId="ADAL" clId="{9439E10C-54F6-4E4A-92BA-27EA706E2BC1}" dt="2019-08-29T09:06:42.514" v="142"/>
          <ac:spMkLst>
            <pc:docMk/>
            <pc:sldMk cId="297858249" sldId="282"/>
            <ac:spMk id="10" creationId="{C1E32EA9-A5AB-4D22-B777-90C0501903A1}"/>
          </ac:spMkLst>
        </pc:spChg>
        <pc:picChg chg="mod">
          <ac:chgData name="Thanh Lee" userId="88fd5bc9-0e17-432c-863b-19b33004b534" providerId="ADAL" clId="{9439E10C-54F6-4E4A-92BA-27EA706E2BC1}" dt="2019-08-29T09:06:47.850" v="145" actId="1076"/>
          <ac:picMkLst>
            <pc:docMk/>
            <pc:sldMk cId="297858249" sldId="282"/>
            <ac:picMk id="5" creationId="{00000000-0000-0000-0000-000000000000}"/>
          </ac:picMkLst>
        </pc:picChg>
      </pc:sldChg>
      <pc:sldChg chg="addSp delSp modSp add">
        <pc:chgData name="Thanh Lee" userId="88fd5bc9-0e17-432c-863b-19b33004b534" providerId="ADAL" clId="{9439E10C-54F6-4E4A-92BA-27EA706E2BC1}" dt="2019-08-29T09:15:53.453" v="152" actId="1076"/>
        <pc:sldMkLst>
          <pc:docMk/>
          <pc:sldMk cId="3532324540" sldId="285"/>
        </pc:sldMkLst>
        <pc:picChg chg="del">
          <ac:chgData name="Thanh Lee" userId="88fd5bc9-0e17-432c-863b-19b33004b534" providerId="ADAL" clId="{9439E10C-54F6-4E4A-92BA-27EA706E2BC1}" dt="2019-08-29T09:15:44.390" v="148" actId="478"/>
          <ac:picMkLst>
            <pc:docMk/>
            <pc:sldMk cId="3532324540" sldId="285"/>
            <ac:picMk id="2" creationId="{00000000-0000-0000-0000-000000000000}"/>
          </ac:picMkLst>
        </pc:picChg>
        <pc:picChg chg="add mod">
          <ac:chgData name="Thanh Lee" userId="88fd5bc9-0e17-432c-863b-19b33004b534" providerId="ADAL" clId="{9439E10C-54F6-4E4A-92BA-27EA706E2BC1}" dt="2019-08-29T09:15:53.453" v="152" actId="1076"/>
          <ac:picMkLst>
            <pc:docMk/>
            <pc:sldMk cId="3532324540" sldId="285"/>
            <ac:picMk id="4" creationId="{CD6CED06-9788-4F42-B3E9-0AD55C38753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9/19/2019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2061058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2824752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428640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3953931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105570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109735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279487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16</a:t>
            </a:fld>
            <a:endParaRPr lang="en-US"/>
          </a:p>
        </p:txBody>
      </p:sp>
    </p:spTree>
    <p:extLst>
      <p:ext uri="{BB962C8B-B14F-4D97-AF65-F5344CB8AC3E}">
        <p14:creationId xmlns:p14="http://schemas.microsoft.com/office/powerpoint/2010/main" val="3880812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1640687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18</a:t>
            </a:fld>
            <a:endParaRPr lang="en-US"/>
          </a:p>
        </p:txBody>
      </p:sp>
    </p:spTree>
    <p:extLst>
      <p:ext uri="{BB962C8B-B14F-4D97-AF65-F5344CB8AC3E}">
        <p14:creationId xmlns:p14="http://schemas.microsoft.com/office/powerpoint/2010/main" val="4083237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42320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302807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4173824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54314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399843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51559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2715304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32875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1926130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8B23A9-9C56-4996-A0D0-23AF218EE56C}" type="datetime1">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F662AF-5B46-4B01-814A-9ADEE1E5BAAF}" type="datetime1">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55EBC1-F0E5-49A6-B66F-CEB099F8741C}" type="datetime1">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13690"/>
            <a:ext cx="9144000" cy="38132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rPr>
              <a:t>PHAN THIET UNIVERSITY</a:t>
            </a:r>
            <a:endParaRPr lang="en-US" sz="1200" b="1" baseline="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342A1-5A67-4D85-BF54-0D56A7EFA6DE}" type="datetime1">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9F9F43-A9C6-4CD6-8479-CA02D3CAB110}" type="datetime1">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B1FB9A-223A-408B-9C45-22D638FEA66B}" type="datetime1">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EA5F8-564A-4835-9287-148CC28AB3BD}" type="datetime1">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EAF60-3DBA-40EE-B82A-E2D7431788DB}" type="datetime1">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91E32-0E86-4868-8E48-CD4581BCEE88}" type="datetime1">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37C60-E857-42C9-AC1D-AAD61DE091AB}" type="datetime1">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70646-47D0-41C5-9EC7-3CA217666335}" type="datetime1">
              <a:rPr lang="en-US" smtClean="0"/>
              <a:t>9/19/2019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a:t>
            </a:fld>
            <a:endParaRPr lang="en-US"/>
          </a:p>
        </p:txBody>
      </p:sp>
      <p:sp>
        <p:nvSpPr>
          <p:cNvPr id="2" name="TextBox 1"/>
          <p:cNvSpPr txBox="1"/>
          <p:nvPr/>
        </p:nvSpPr>
        <p:spPr>
          <a:xfrm>
            <a:off x="1676400" y="1447800"/>
            <a:ext cx="5638800" cy="2585323"/>
          </a:xfrm>
          <a:prstGeom prst="rect">
            <a:avLst/>
          </a:prstGeom>
          <a:noFill/>
        </p:spPr>
        <p:txBody>
          <a:bodyPr wrap="square" rtlCol="0">
            <a:spAutoFit/>
          </a:bodyPr>
          <a:lstStyle/>
          <a:p>
            <a:pPr algn="ctr"/>
            <a:r>
              <a:rPr lang="en-US" sz="5400" b="1">
                <a:solidFill>
                  <a:srgbClr val="002060"/>
                </a:solidFill>
              </a:rPr>
              <a:t>LINEAR </a:t>
            </a:r>
            <a:r>
              <a:rPr lang="en-US" sz="5400" b="1" smtClean="0">
                <a:solidFill>
                  <a:srgbClr val="002060"/>
                </a:solidFill>
              </a:rPr>
              <a:t>LAYOUT</a:t>
            </a:r>
            <a:r>
              <a:rPr lang="en-US" sz="5400" b="1" smtClean="0">
                <a:solidFill>
                  <a:srgbClr val="002060"/>
                </a:solidFill>
              </a:rPr>
              <a:t>,</a:t>
            </a:r>
          </a:p>
          <a:p>
            <a:pPr algn="ctr"/>
            <a:r>
              <a:rPr lang="en-US" sz="5400" b="1" smtClean="0">
                <a:solidFill>
                  <a:srgbClr val="002060"/>
                </a:solidFill>
              </a:rPr>
              <a:t>FIND VIEW BY ID,</a:t>
            </a:r>
          </a:p>
          <a:p>
            <a:pPr algn="ctr"/>
            <a:r>
              <a:rPr lang="en-US" sz="5400" b="1" smtClean="0">
                <a:solidFill>
                  <a:srgbClr val="002060"/>
                </a:solidFill>
              </a:rPr>
              <a:t>ON CLICK XML</a:t>
            </a:r>
          </a:p>
        </p:txBody>
      </p:sp>
    </p:spTree>
    <p:extLst>
      <p:ext uri="{BB962C8B-B14F-4D97-AF65-F5344CB8AC3E}">
        <p14:creationId xmlns:p14="http://schemas.microsoft.com/office/powerpoint/2010/main" val="309348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a:t>
            </a:fld>
            <a:endParaRPr lang="en-US"/>
          </a:p>
        </p:txBody>
      </p:sp>
      <p:sp>
        <p:nvSpPr>
          <p:cNvPr id="2" name="TextBox 1"/>
          <p:cNvSpPr txBox="1"/>
          <p:nvPr/>
        </p:nvSpPr>
        <p:spPr>
          <a:xfrm>
            <a:off x="1676400" y="1447800"/>
            <a:ext cx="5638800" cy="923330"/>
          </a:xfrm>
          <a:prstGeom prst="rect">
            <a:avLst/>
          </a:prstGeom>
          <a:noFill/>
        </p:spPr>
        <p:txBody>
          <a:bodyPr wrap="square" rtlCol="0">
            <a:spAutoFit/>
          </a:bodyPr>
          <a:lstStyle/>
          <a:p>
            <a:pPr algn="ctr"/>
            <a:r>
              <a:rPr lang="en-US" sz="5400" b="1">
                <a:solidFill>
                  <a:srgbClr val="002060"/>
                </a:solidFill>
              </a:rPr>
              <a:t>FIND VIEW BY ID</a:t>
            </a:r>
          </a:p>
        </p:txBody>
      </p:sp>
    </p:spTree>
    <p:extLst>
      <p:ext uri="{BB962C8B-B14F-4D97-AF65-F5344CB8AC3E}">
        <p14:creationId xmlns:p14="http://schemas.microsoft.com/office/powerpoint/2010/main" val="329844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11</a:t>
            </a:fld>
            <a:endParaRPr lang="en-US"/>
          </a:p>
        </p:txBody>
      </p:sp>
      <p:sp>
        <p:nvSpPr>
          <p:cNvPr id="3" name="AutoShape 52"/>
          <p:cNvSpPr>
            <a:spLocks noChangeArrowheads="1"/>
          </p:cNvSpPr>
          <p:nvPr/>
        </p:nvSpPr>
        <p:spPr bwMode="gray">
          <a:xfrm>
            <a:off x="609600" y="457200"/>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Nội dung bài học</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grpSp>
        <p:nvGrpSpPr>
          <p:cNvPr id="12" name="Group 11"/>
          <p:cNvGrpSpPr/>
          <p:nvPr/>
        </p:nvGrpSpPr>
        <p:grpSpPr>
          <a:xfrm>
            <a:off x="789624" y="11430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Quy tắc đặt id và ý nghĩa của id</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pSp>
        <p:nvGrpSpPr>
          <p:cNvPr id="18" name="Group 17"/>
          <p:cNvGrpSpPr/>
          <p:nvPr/>
        </p:nvGrpSpPr>
        <p:grpSpPr>
          <a:xfrm>
            <a:off x="789624" y="19050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Cách khởi tạo View trong bộ nhớ</a:t>
              </a:r>
              <a:endParaRPr lang="en-US" sz="2400" b="1" kern="0">
                <a:solidFill>
                  <a:srgbClr val="000000"/>
                </a:solidFill>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8414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12</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Quy tắc đặt id và ý nghĩa của id</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81000" y="990600"/>
            <a:ext cx="8678534" cy="5262979"/>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000">
                <a:solidFill>
                  <a:srgbClr val="002060"/>
                </a:solidFill>
                <a:latin typeface="Arial" panose="020B0604020202020204" pitchFamily="34" charset="0"/>
              </a:rPr>
              <a:t>Gọi là “</a:t>
            </a:r>
            <a:r>
              <a:rPr lang="en-US" sz="2000">
                <a:solidFill>
                  <a:srgbClr val="FF0000"/>
                </a:solidFill>
                <a:latin typeface="Arial" panose="020B0604020202020204" pitchFamily="34" charset="0"/>
              </a:rPr>
              <a:t>android naming conventions</a:t>
            </a:r>
            <a:r>
              <a:rPr lang="en-US" sz="2000">
                <a:solidFill>
                  <a:srgbClr val="002060"/>
                </a:solidFill>
                <a:latin typeface="Arial" panose="020B0604020202020204" pitchFamily="34" charset="0"/>
              </a:rPr>
              <a:t>” và cũng tùy thuộc vào tư tưởng của Lập trình viên.</a:t>
            </a:r>
          </a:p>
          <a:p>
            <a:pPr>
              <a:lnSpc>
                <a:spcPct val="120000"/>
              </a:lnSpc>
            </a:pPr>
            <a:endParaRPr lang="en-US" sz="2000">
              <a:solidFill>
                <a:srgbClr val="002060"/>
              </a:solidFill>
              <a:latin typeface="Arial" panose="020B0604020202020204" pitchFamily="34" charset="0"/>
            </a:endParaRPr>
          </a:p>
          <a:p>
            <a:pPr marL="342900" indent="-342900">
              <a:lnSpc>
                <a:spcPct val="120000"/>
              </a:lnSpc>
              <a:buFont typeface="Wingdings" panose="05000000000000000000" pitchFamily="2" charset="2"/>
              <a:buChar char="q"/>
            </a:pPr>
            <a:r>
              <a:rPr lang="en-US" sz="2000" b="1">
                <a:solidFill>
                  <a:srgbClr val="002060"/>
                </a:solidFill>
                <a:latin typeface="Arial" panose="020B0604020202020204" pitchFamily="34" charset="0"/>
              </a:rPr>
              <a:t>Button </a:t>
            </a:r>
            <a:r>
              <a:rPr lang="en-US" sz="2000" b="1">
                <a:solidFill>
                  <a:srgbClr val="002060"/>
                </a:solidFill>
                <a:latin typeface="Arial" panose="020B0604020202020204" pitchFamily="34" charset="0"/>
                <a:sym typeface="Wingdings" panose="05000000000000000000" pitchFamily="2" charset="2"/>
              </a:rPr>
              <a:t> btn</a:t>
            </a:r>
          </a:p>
          <a:p>
            <a:pPr marL="342900" indent="-342900">
              <a:lnSpc>
                <a:spcPct val="120000"/>
              </a:lnSpc>
              <a:buFont typeface="Wingdings" panose="05000000000000000000" pitchFamily="2" charset="2"/>
              <a:buChar char="q"/>
            </a:pPr>
            <a:r>
              <a:rPr lang="en-US" sz="2000" b="1">
                <a:solidFill>
                  <a:srgbClr val="002060"/>
                </a:solidFill>
                <a:latin typeface="Arial" panose="020B0604020202020204" pitchFamily="34" charset="0"/>
                <a:sym typeface="Wingdings" panose="05000000000000000000" pitchFamily="2" charset="2"/>
              </a:rPr>
              <a:t>TextView  txt</a:t>
            </a:r>
          </a:p>
          <a:p>
            <a:pPr marL="342900" indent="-342900">
              <a:lnSpc>
                <a:spcPct val="120000"/>
              </a:lnSpc>
              <a:buFont typeface="Wingdings" panose="05000000000000000000" pitchFamily="2" charset="2"/>
              <a:buChar char="q"/>
            </a:pPr>
            <a:r>
              <a:rPr lang="en-US" sz="2000" b="1">
                <a:solidFill>
                  <a:srgbClr val="002060"/>
                </a:solidFill>
                <a:latin typeface="Arial" panose="020B0604020202020204" pitchFamily="34" charset="0"/>
                <a:sym typeface="Wingdings" panose="05000000000000000000" pitchFamily="2" charset="2"/>
              </a:rPr>
              <a:t>EditText  txt, edt</a:t>
            </a:r>
          </a:p>
          <a:p>
            <a:pPr marL="342900" indent="-342900">
              <a:lnSpc>
                <a:spcPct val="120000"/>
              </a:lnSpc>
              <a:buFont typeface="Wingdings" panose="05000000000000000000" pitchFamily="2" charset="2"/>
              <a:buChar char="q"/>
            </a:pPr>
            <a:r>
              <a:rPr lang="en-US" sz="2000" b="1">
                <a:solidFill>
                  <a:srgbClr val="002060"/>
                </a:solidFill>
                <a:latin typeface="Arial" panose="020B0604020202020204" pitchFamily="34" charset="0"/>
                <a:sym typeface="Wingdings" panose="05000000000000000000" pitchFamily="2" charset="2"/>
              </a:rPr>
              <a:t>RadioButton  rad</a:t>
            </a:r>
          </a:p>
          <a:p>
            <a:pPr marL="342900" indent="-342900">
              <a:lnSpc>
                <a:spcPct val="120000"/>
              </a:lnSpc>
              <a:buFont typeface="Wingdings" panose="05000000000000000000" pitchFamily="2" charset="2"/>
              <a:buChar char="q"/>
            </a:pPr>
            <a:r>
              <a:rPr lang="en-US" sz="2000" b="1">
                <a:solidFill>
                  <a:srgbClr val="002060"/>
                </a:solidFill>
                <a:latin typeface="Arial" panose="020B0604020202020204" pitchFamily="34" charset="0"/>
                <a:sym typeface="Wingdings" panose="05000000000000000000" pitchFamily="2" charset="2"/>
              </a:rPr>
              <a:t>CheckBox  chk</a:t>
            </a:r>
          </a:p>
          <a:p>
            <a:pPr marL="342900" indent="-342900">
              <a:lnSpc>
                <a:spcPct val="120000"/>
              </a:lnSpc>
              <a:buFont typeface="Wingdings" panose="05000000000000000000" pitchFamily="2" charset="2"/>
              <a:buChar char="q"/>
            </a:pPr>
            <a:r>
              <a:rPr lang="en-US" sz="2000" b="1">
                <a:solidFill>
                  <a:srgbClr val="002060"/>
                </a:solidFill>
                <a:latin typeface="Arial" panose="020B0604020202020204" pitchFamily="34" charset="0"/>
                <a:sym typeface="Wingdings" panose="05000000000000000000" pitchFamily="2" charset="2"/>
              </a:rPr>
              <a:t>ListView  lv</a:t>
            </a:r>
          </a:p>
          <a:p>
            <a:pPr>
              <a:lnSpc>
                <a:spcPct val="120000"/>
              </a:lnSpc>
            </a:pPr>
            <a:endParaRPr lang="en-US" sz="2000">
              <a:solidFill>
                <a:srgbClr val="002060"/>
              </a:solidFill>
              <a:latin typeface="Arial" panose="020B0604020202020204" pitchFamily="34" charset="0"/>
              <a:sym typeface="Wingdings" panose="05000000000000000000" pitchFamily="2" charset="2"/>
            </a:endParaRPr>
          </a:p>
          <a:p>
            <a:pPr>
              <a:lnSpc>
                <a:spcPct val="120000"/>
              </a:lnSpc>
            </a:pPr>
            <a:r>
              <a:rPr lang="en-US" sz="2000">
                <a:solidFill>
                  <a:srgbClr val="002060"/>
                </a:solidFill>
                <a:latin typeface="Arial" panose="020B0604020202020204" pitchFamily="34" charset="0"/>
                <a:sym typeface="Wingdings" panose="05000000000000000000" pitchFamily="2" charset="2"/>
              </a:rPr>
              <a:t>Cần đặt id mang tính gợi nhớ. ID được định nghĩa bằng kiểu int, dùng cho Lập Trình Viên tương tác với tài nguyên phần mềm. Nhưng id này sẽ tự động được lưu trong R.java. Đặt id phải giống như đặt tên biến, nếu không sẽ bị lỗi, R.java không thể phát sinh được.</a:t>
            </a:r>
            <a:endParaRPr lang="en-US" sz="2000">
              <a:solidFill>
                <a:srgbClr val="002060"/>
              </a:solidFill>
              <a:latin typeface="Arial" panose="020B0604020202020204" pitchFamily="34" charset="0"/>
            </a:endParaRPr>
          </a:p>
        </p:txBody>
      </p:sp>
    </p:spTree>
    <p:extLst>
      <p:ext uri="{BB962C8B-B14F-4D97-AF65-F5344CB8AC3E}">
        <p14:creationId xmlns:p14="http://schemas.microsoft.com/office/powerpoint/2010/main" val="388550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13</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Quy tắc đặt id và ý nghĩa của id</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81000" y="990600"/>
            <a:ext cx="8678534" cy="937949"/>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FF0000"/>
                </a:solidFill>
                <a:latin typeface="Arial" panose="020B0604020202020204" pitchFamily="34" charset="0"/>
              </a:rPr>
              <a:t>findViewById</a:t>
            </a:r>
            <a:r>
              <a:rPr lang="en-US" sz="2400">
                <a:solidFill>
                  <a:srgbClr val="002060"/>
                </a:solidFill>
                <a:latin typeface="Arial" panose="020B0604020202020204" pitchFamily="34" charset="0"/>
              </a:rPr>
              <a:t> truy xuất tới Control/View trong bộ nhớ dựa vào </a:t>
            </a:r>
            <a:r>
              <a:rPr lang="en-US" sz="2400">
                <a:solidFill>
                  <a:srgbClr val="FF0000"/>
                </a:solidFill>
                <a:latin typeface="Arial" panose="020B0604020202020204" pitchFamily="34" charset="0"/>
              </a:rPr>
              <a:t>id</a:t>
            </a:r>
            <a:r>
              <a:rPr lang="en-US" sz="2400">
                <a:solidFill>
                  <a:srgbClr val="002060"/>
                </a:solidFill>
                <a:latin typeface="Arial" panose="020B0604020202020204" pitchFamily="34" charset="0"/>
              </a:rPr>
              <a:t>.</a:t>
            </a:r>
          </a:p>
        </p:txBody>
      </p:sp>
      <p:sp>
        <p:nvSpPr>
          <p:cNvPr id="3" name="Rectangle 1"/>
          <p:cNvSpPr>
            <a:spLocks noChangeArrowheads="1"/>
          </p:cNvSpPr>
          <p:nvPr/>
        </p:nvSpPr>
        <p:spPr bwMode="auto">
          <a:xfrm>
            <a:off x="381000" y="2189806"/>
            <a:ext cx="6801862"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a:t>
            </a:r>
            <a:r>
              <a:rPr kumimoji="0" lang="en-US" altLang="en-US" sz="2000" b="1" i="0" u="none" strike="noStrike" cap="none" normalizeH="0" baseline="0">
                <a:ln>
                  <a:noFill/>
                </a:ln>
                <a:solidFill>
                  <a:srgbClr val="FF0000"/>
                </a:solidFill>
                <a:effectLst/>
                <a:latin typeface="Courier New" panose="02070309020205020404" pitchFamily="49" charset="0"/>
                <a:cs typeface="Courier New" panose="02070309020205020404" pitchFamily="49" charset="0"/>
              </a:rPr>
              <a:t>btnOk</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b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:text=</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"OK"</a:t>
            </a:r>
            <a:b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0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 </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990600" y="4744138"/>
            <a:ext cx="6340197"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Button btnOk = findViewById(R.id.</a:t>
            </a:r>
            <a:r>
              <a:rPr kumimoji="0" lang="en-US" altLang="en-US" sz="2000" b="1" i="1" u="none" strike="noStrike" cap="none" normalizeH="0" baseline="0">
                <a:ln>
                  <a:noFill/>
                </a:ln>
                <a:solidFill>
                  <a:srgbClr val="FF0000"/>
                </a:solidFill>
                <a:effectLst/>
                <a:latin typeface="Courier New" panose="02070309020205020404" pitchFamily="49" charset="0"/>
                <a:cs typeface="Courier New" panose="02070309020205020404" pitchFamily="49" charset="0"/>
              </a:rPr>
              <a:t>btnOk</a:t>
            </a:r>
            <a:r>
              <a:rPr kumimoji="0" lang="en-US" altLang="en-US"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
        <p:nvSpPr>
          <p:cNvPr id="7" name="Rounded Rectangle 6"/>
          <p:cNvSpPr/>
          <p:nvPr/>
        </p:nvSpPr>
        <p:spPr>
          <a:xfrm>
            <a:off x="990600" y="4744138"/>
            <a:ext cx="6553200" cy="513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F64E101-D4B1-497C-A760-016FB91184EC}"/>
              </a:ext>
            </a:extLst>
          </p:cNvPr>
          <p:cNvCxnSpPr>
            <a:cxnSpLocks/>
          </p:cNvCxnSpPr>
          <p:nvPr/>
        </p:nvCxnSpPr>
        <p:spPr>
          <a:xfrm flipH="1" flipV="1">
            <a:off x="4343400" y="2819400"/>
            <a:ext cx="2209800" cy="19247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007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14</a:t>
            </a:fld>
            <a:endParaRPr lang="en-US"/>
          </a:p>
        </p:txBody>
      </p:sp>
      <p:sp>
        <p:nvSpPr>
          <p:cNvPr id="2" name="TextBox 1"/>
          <p:cNvSpPr txBox="1"/>
          <p:nvPr/>
        </p:nvSpPr>
        <p:spPr>
          <a:xfrm>
            <a:off x="1524000" y="1447800"/>
            <a:ext cx="6629400" cy="923330"/>
          </a:xfrm>
          <a:prstGeom prst="rect">
            <a:avLst/>
          </a:prstGeom>
          <a:noFill/>
        </p:spPr>
        <p:txBody>
          <a:bodyPr wrap="square" rtlCol="0">
            <a:spAutoFit/>
          </a:bodyPr>
          <a:lstStyle/>
          <a:p>
            <a:pPr algn="ctr"/>
            <a:r>
              <a:rPr lang="en-US" sz="5400" b="1">
                <a:solidFill>
                  <a:srgbClr val="002060"/>
                </a:solidFill>
              </a:rPr>
              <a:t>onClick XML</a:t>
            </a:r>
          </a:p>
        </p:txBody>
      </p:sp>
    </p:spTree>
    <p:extLst>
      <p:ext uri="{BB962C8B-B14F-4D97-AF65-F5344CB8AC3E}">
        <p14:creationId xmlns:p14="http://schemas.microsoft.com/office/powerpoint/2010/main" val="92192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15</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a:t>onClick XML</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81000" y="990600"/>
            <a:ext cx="8678534" cy="904863"/>
          </a:xfrm>
          <a:prstGeom prst="rect">
            <a:avLst/>
          </a:prstGeom>
        </p:spPr>
        <p:txBody>
          <a:bodyPr wrap="square">
            <a:spAutoFit/>
          </a:bodyPr>
          <a:lstStyle/>
          <a:p>
            <a:pPr marL="342900" indent="-342900">
              <a:lnSpc>
                <a:spcPct val="120000"/>
              </a:lnSpc>
              <a:buFont typeface="Wingdings" panose="05000000000000000000" pitchFamily="2" charset="2"/>
              <a:buChar char="q"/>
            </a:pPr>
            <a:endParaRPr lang="en-US" sz="2400" b="1">
              <a:solidFill>
                <a:srgbClr val="002060"/>
              </a:solidFill>
              <a:latin typeface="Arial" panose="020B0604020202020204" pitchFamily="34" charset="0"/>
            </a:endParaRPr>
          </a:p>
          <a:p>
            <a:pPr marL="342900" indent="-342900">
              <a:lnSpc>
                <a:spcPct val="120000"/>
              </a:lnSpc>
              <a:buFont typeface="Wingdings" panose="05000000000000000000" pitchFamily="2" charset="2"/>
              <a:buChar char="q"/>
            </a:pPr>
            <a:endParaRPr lang="en-US" sz="2000">
              <a:solidFill>
                <a:srgbClr val="002060"/>
              </a:solidFill>
              <a:latin typeface="Arial" panose="020B0604020202020204" pitchFamily="34" charset="0"/>
            </a:endParaRPr>
          </a:p>
        </p:txBody>
      </p:sp>
      <p:sp>
        <p:nvSpPr>
          <p:cNvPr id="4" name="Rectangle 2"/>
          <p:cNvSpPr>
            <a:spLocks noChangeArrowheads="1"/>
          </p:cNvSpPr>
          <p:nvPr/>
        </p:nvSpPr>
        <p:spPr bwMode="auto">
          <a:xfrm>
            <a:off x="2590800" y="4059884"/>
            <a:ext cx="542328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xuLy(View view)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"Bạn click OK"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562636" y="1516819"/>
            <a:ext cx="6112571"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:onClick=</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"xuLy"</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"@+id/btnOk"</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:text=</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"OK"</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00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16</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a:t>onClick XML</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81000" y="990600"/>
            <a:ext cx="8678534" cy="904863"/>
          </a:xfrm>
          <a:prstGeom prst="rect">
            <a:avLst/>
          </a:prstGeom>
        </p:spPr>
        <p:txBody>
          <a:bodyPr wrap="square">
            <a:spAutoFit/>
          </a:bodyPr>
          <a:lstStyle/>
          <a:p>
            <a:pPr marL="342900" indent="-342900">
              <a:lnSpc>
                <a:spcPct val="120000"/>
              </a:lnSpc>
              <a:buFont typeface="Wingdings" panose="05000000000000000000" pitchFamily="2" charset="2"/>
              <a:buChar char="q"/>
            </a:pPr>
            <a:endParaRPr lang="en-US" sz="2400" b="1">
              <a:solidFill>
                <a:srgbClr val="002060"/>
              </a:solidFill>
              <a:latin typeface="Arial" panose="020B0604020202020204" pitchFamily="34" charset="0"/>
            </a:endParaRPr>
          </a:p>
          <a:p>
            <a:pPr marL="342900" indent="-342900">
              <a:lnSpc>
                <a:spcPct val="120000"/>
              </a:lnSpc>
              <a:buFont typeface="Wingdings" panose="05000000000000000000" pitchFamily="2" charset="2"/>
              <a:buChar char="q"/>
            </a:pPr>
            <a:endParaRPr lang="en-US" sz="2000">
              <a:solidFill>
                <a:srgbClr val="002060"/>
              </a:solidFill>
              <a:latin typeface="Arial" panose="020B0604020202020204" pitchFamily="34" charset="0"/>
            </a:endParaRPr>
          </a:p>
        </p:txBody>
      </p:sp>
      <p:sp>
        <p:nvSpPr>
          <p:cNvPr id="4" name="Rectangle 2"/>
          <p:cNvSpPr>
            <a:spLocks noChangeArrowheads="1"/>
          </p:cNvSpPr>
          <p:nvPr/>
        </p:nvSpPr>
        <p:spPr bwMode="auto">
          <a:xfrm>
            <a:off x="2590800" y="4059884"/>
            <a:ext cx="542328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xuLy(View view)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"Bạn click OK"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562636" y="1516819"/>
            <a:ext cx="6112571"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:onClick=</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"xuLy"</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"@+id/btnOk"</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:text=</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"OK"</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965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17</a:t>
            </a:fld>
            <a:endParaRPr lang="en-US"/>
          </a:p>
        </p:txBody>
      </p:sp>
      <p:sp>
        <p:nvSpPr>
          <p:cNvPr id="2" name="TextBox 1"/>
          <p:cNvSpPr txBox="1"/>
          <p:nvPr/>
        </p:nvSpPr>
        <p:spPr>
          <a:xfrm>
            <a:off x="1524000" y="1447800"/>
            <a:ext cx="6629400" cy="923330"/>
          </a:xfrm>
          <a:prstGeom prst="rect">
            <a:avLst/>
          </a:prstGeom>
          <a:noFill/>
        </p:spPr>
        <p:txBody>
          <a:bodyPr wrap="square" rtlCol="0">
            <a:spAutoFit/>
          </a:bodyPr>
          <a:lstStyle/>
          <a:p>
            <a:pPr algn="ctr"/>
            <a:r>
              <a:rPr lang="en-US" sz="5400" b="1">
                <a:solidFill>
                  <a:srgbClr val="002060"/>
                </a:solidFill>
              </a:rPr>
              <a:t>onClick XML</a:t>
            </a:r>
          </a:p>
        </p:txBody>
      </p:sp>
    </p:spTree>
    <p:extLst>
      <p:ext uri="{BB962C8B-B14F-4D97-AF65-F5344CB8AC3E}">
        <p14:creationId xmlns:p14="http://schemas.microsoft.com/office/powerpoint/2010/main" val="3314929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18</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a:t>onClick XML</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81000" y="990600"/>
            <a:ext cx="8678534" cy="904863"/>
          </a:xfrm>
          <a:prstGeom prst="rect">
            <a:avLst/>
          </a:prstGeom>
        </p:spPr>
        <p:txBody>
          <a:bodyPr wrap="square">
            <a:spAutoFit/>
          </a:bodyPr>
          <a:lstStyle/>
          <a:p>
            <a:pPr marL="342900" indent="-342900">
              <a:lnSpc>
                <a:spcPct val="120000"/>
              </a:lnSpc>
              <a:buFont typeface="Wingdings" panose="05000000000000000000" pitchFamily="2" charset="2"/>
              <a:buChar char="q"/>
            </a:pPr>
            <a:endParaRPr lang="en-US" sz="2400" b="1">
              <a:solidFill>
                <a:srgbClr val="002060"/>
              </a:solidFill>
              <a:latin typeface="Arial" panose="020B0604020202020204" pitchFamily="34" charset="0"/>
            </a:endParaRPr>
          </a:p>
          <a:p>
            <a:pPr marL="342900" indent="-342900">
              <a:lnSpc>
                <a:spcPct val="120000"/>
              </a:lnSpc>
              <a:buFont typeface="Wingdings" panose="05000000000000000000" pitchFamily="2" charset="2"/>
              <a:buChar char="q"/>
            </a:pPr>
            <a:endParaRPr lang="en-US" sz="2000">
              <a:solidFill>
                <a:srgbClr val="002060"/>
              </a:solidFill>
              <a:latin typeface="Arial" panose="020B0604020202020204" pitchFamily="34" charset="0"/>
            </a:endParaRPr>
          </a:p>
        </p:txBody>
      </p:sp>
      <p:sp>
        <p:nvSpPr>
          <p:cNvPr id="4" name="Rectangle 2"/>
          <p:cNvSpPr>
            <a:spLocks noChangeArrowheads="1"/>
          </p:cNvSpPr>
          <p:nvPr/>
        </p:nvSpPr>
        <p:spPr bwMode="auto">
          <a:xfrm>
            <a:off x="2590800" y="4059884"/>
            <a:ext cx="542328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xuLy(View view)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"Bạn click OK"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Toast.</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562636" y="1516819"/>
            <a:ext cx="6112571"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:onClick=</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"xuLy"</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:id=</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"@+id/btnOk"</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:text=</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"OK"</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"wrap_content"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0810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19</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a:t>Anonymous listener</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81000" y="990600"/>
            <a:ext cx="8678534" cy="904863"/>
          </a:xfrm>
          <a:prstGeom prst="rect">
            <a:avLst/>
          </a:prstGeom>
        </p:spPr>
        <p:txBody>
          <a:bodyPr wrap="square">
            <a:spAutoFit/>
          </a:bodyPr>
          <a:lstStyle/>
          <a:p>
            <a:pPr marL="342900" indent="-342900">
              <a:lnSpc>
                <a:spcPct val="120000"/>
              </a:lnSpc>
              <a:buFont typeface="Wingdings" panose="05000000000000000000" pitchFamily="2" charset="2"/>
              <a:buChar char="q"/>
            </a:pPr>
            <a:endParaRPr lang="en-US" sz="2400" b="1">
              <a:solidFill>
                <a:srgbClr val="002060"/>
              </a:solidFill>
              <a:latin typeface="Arial" panose="020B0604020202020204" pitchFamily="34" charset="0"/>
            </a:endParaRPr>
          </a:p>
          <a:p>
            <a:pPr marL="342900" indent="-342900">
              <a:lnSpc>
                <a:spcPct val="120000"/>
              </a:lnSpc>
              <a:buFont typeface="Wingdings" panose="05000000000000000000" pitchFamily="2" charset="2"/>
              <a:buChar char="q"/>
            </a:pPr>
            <a:endParaRPr lang="en-US" sz="2000">
              <a:solidFill>
                <a:srgbClr val="002060"/>
              </a:solidFill>
              <a:latin typeface="Arial" panose="020B0604020202020204" pitchFamily="34" charset="0"/>
            </a:endParaRPr>
          </a:p>
        </p:txBody>
      </p:sp>
      <p:sp>
        <p:nvSpPr>
          <p:cNvPr id="3" name="Rectangle 1"/>
          <p:cNvSpPr>
            <a:spLocks noChangeArrowheads="1"/>
          </p:cNvSpPr>
          <p:nvPr/>
        </p:nvSpPr>
        <p:spPr bwMode="auto">
          <a:xfrm>
            <a:off x="655210" y="1958544"/>
            <a:ext cx="818044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xuLy()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Button button = findViewById(R.id.</a:t>
            </a:r>
            <a:r>
              <a:rPr kumimoji="0" lang="en-US" altLang="en-US"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btnOk</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button.setOnClickListener(</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View.OnClickListener()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onClick(View view)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finish();</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220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a:t>
            </a:fld>
            <a:endParaRPr lang="en-US"/>
          </a:p>
        </p:txBody>
      </p:sp>
      <p:sp>
        <p:nvSpPr>
          <p:cNvPr id="2" name="TextBox 1"/>
          <p:cNvSpPr txBox="1"/>
          <p:nvPr/>
        </p:nvSpPr>
        <p:spPr>
          <a:xfrm>
            <a:off x="1676400" y="1447800"/>
            <a:ext cx="5638800" cy="923330"/>
          </a:xfrm>
          <a:prstGeom prst="rect">
            <a:avLst/>
          </a:prstGeom>
          <a:noFill/>
        </p:spPr>
        <p:txBody>
          <a:bodyPr wrap="square" rtlCol="0">
            <a:spAutoFit/>
          </a:bodyPr>
          <a:lstStyle/>
          <a:p>
            <a:pPr algn="ctr"/>
            <a:r>
              <a:rPr lang="en-US" sz="5400" b="1">
                <a:solidFill>
                  <a:srgbClr val="002060"/>
                </a:solidFill>
              </a:rPr>
              <a:t>LINEAR </a:t>
            </a:r>
            <a:r>
              <a:rPr lang="en-US" sz="5400" b="1" smtClean="0">
                <a:solidFill>
                  <a:srgbClr val="002060"/>
                </a:solidFill>
              </a:rPr>
              <a:t>LAYOUT</a:t>
            </a:r>
          </a:p>
        </p:txBody>
      </p:sp>
    </p:spTree>
    <p:extLst>
      <p:ext uri="{BB962C8B-B14F-4D97-AF65-F5344CB8AC3E}">
        <p14:creationId xmlns:p14="http://schemas.microsoft.com/office/powerpoint/2010/main" val="2551092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1938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986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p:cNvSpPr txBox="1">
            <a:spLocks noChangeArrowheads="1"/>
          </p:cNvSpPr>
          <p:nvPr/>
        </p:nvSpPr>
        <p:spPr bwMode="auto">
          <a:xfrm>
            <a:off x="3733800" y="49530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sp>
        <p:nvSpPr>
          <p:cNvPr id="3" name="Slide Number Placeholder 2"/>
          <p:cNvSpPr>
            <a:spLocks noGrp="1"/>
          </p:cNvSpPr>
          <p:nvPr>
            <p:ph type="sldNum" sz="quarter" idx="12"/>
          </p:nvPr>
        </p:nvSpPr>
        <p:spPr/>
        <p:txBody>
          <a:bodyPr/>
          <a:lstStyle/>
          <a:p>
            <a:fld id="{48FE5571-560F-4DFC-BA97-61ACA5F7ADE1}" type="slidenum">
              <a:rPr lang="en-US" smtClean="0"/>
              <a:t>20</a:t>
            </a:fld>
            <a:endParaRPr lang="en-US"/>
          </a:p>
        </p:txBody>
      </p:sp>
    </p:spTree>
    <p:extLst>
      <p:ext uri="{BB962C8B-B14F-4D97-AF65-F5344CB8AC3E}">
        <p14:creationId xmlns:p14="http://schemas.microsoft.com/office/powerpoint/2010/main" val="18192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from="(-#ppt_w/2)" to="(#ppt_x)" calcmode="lin" valueType="num">
                                      <p:cBhvr>
                                        <p:cTn id="7" dur="600" fill="hold">
                                          <p:stCondLst>
                                            <p:cond delay="0"/>
                                          </p:stCondLst>
                                        </p:cTn>
                                        <p:tgtEl>
                                          <p:spTgt spid="5"/>
                                        </p:tgtEl>
                                        <p:attrNameLst>
                                          <p:attrName>ppt_x</p:attrName>
                                        </p:attrNameLst>
                                      </p:cBhvr>
                                    </p:anim>
                                    <p:anim from="0" to="-1.0" calcmode="lin" valueType="num">
                                      <p:cBhvr>
                                        <p:cTn id="8" dur="200" decel="50000" autoRev="1" fill="hold">
                                          <p:stCondLst>
                                            <p:cond delay="600"/>
                                          </p:stCondLst>
                                        </p:cTn>
                                        <p:tgtEl>
                                          <p:spTgt spid="5"/>
                                        </p:tgtEl>
                                        <p:attrNameLst>
                                          <p:attrName>xshear</p:attrName>
                                        </p:attrNameLst>
                                      </p:cBhvr>
                                    </p:anim>
                                    <p:animScale>
                                      <p:cBhvr>
                                        <p:cTn id="9" dur="200" decel="100000" autoRev="1" fill="hold">
                                          <p:stCondLst>
                                            <p:cond delay="600"/>
                                          </p:stCondLst>
                                        </p:cTn>
                                        <p:tgtEl>
                                          <p:spTgt spid="5"/>
                                        </p:tgtEl>
                                      </p:cBhvr>
                                      <p:from x="100000" y="100000"/>
                                      <p:to x="80000" y="100000"/>
                                    </p:animScale>
                                    <p:anim by="(#ppt_h/3+#ppt_w*0.1)" calcmode="lin" valueType="num">
                                      <p:cBhvr additive="sum">
                                        <p:cTn id="10" dur="200" decel="100000" autoRev="1" fill="hold">
                                          <p:stCondLst>
                                            <p:cond delay="600"/>
                                          </p:stCondLst>
                                        </p:cTn>
                                        <p:tgtEl>
                                          <p:spTgt spid="5"/>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Scale>
                                      <p:cBhvr>
                                        <p:cTn id="13"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
                                        </p:tgtEl>
                                        <p:attrNameLst>
                                          <p:attrName>ppt_x</p:attrName>
                                          <p:attrName>ppt_y</p:attrName>
                                        </p:attrNameLst>
                                      </p:cBhvr>
                                    </p:animMotion>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a:t>
            </a:fld>
            <a:endParaRPr lang="en-US"/>
          </a:p>
        </p:txBody>
      </p:sp>
      <p:sp>
        <p:nvSpPr>
          <p:cNvPr id="3" name="AutoShape 52"/>
          <p:cNvSpPr>
            <a:spLocks noChangeArrowheads="1"/>
          </p:cNvSpPr>
          <p:nvPr/>
        </p:nvSpPr>
        <p:spPr bwMode="gray">
          <a:xfrm>
            <a:off x="609600" y="457200"/>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Nội dung bài học</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a:solidFill>
                  <a:srgbClr val="163794"/>
                </a:solidFill>
                <a:latin typeface="Arial" panose="020B0604020202020204" pitchFamily="34" charset="0"/>
              </a:endParaRPr>
            </a:p>
          </p:txBody>
        </p:sp>
      </p:grpSp>
      <p:grpSp>
        <p:nvGrpSpPr>
          <p:cNvPr id="12" name="Group 11"/>
          <p:cNvGrpSpPr/>
          <p:nvPr/>
        </p:nvGrpSpPr>
        <p:grpSpPr>
          <a:xfrm>
            <a:off x="789624" y="11430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Khái niệm Linear Layout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pSp>
        <p:nvGrpSpPr>
          <p:cNvPr id="18" name="Group 17"/>
          <p:cNvGrpSpPr/>
          <p:nvPr/>
        </p:nvGrpSpPr>
        <p:grpSpPr>
          <a:xfrm>
            <a:off x="789624" y="19050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Các thuộc tính th</a:t>
              </a:r>
              <a:r>
                <a:rPr lang="vi-VN" sz="2400" b="1"/>
                <a:t>ư</a:t>
              </a:r>
              <a:r>
                <a:rPr lang="en-US" sz="2400" b="1"/>
                <a:t>ờng dùng</a:t>
              </a:r>
              <a:endParaRPr lang="en-US" sz="2400" b="1" kern="0">
                <a:solidFill>
                  <a:srgbClr val="000000"/>
                </a:solidFill>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1395254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Linear Layout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2" name="Rectangle 1"/>
          <p:cNvSpPr/>
          <p:nvPr/>
        </p:nvSpPr>
        <p:spPr>
          <a:xfrm>
            <a:off x="381000" y="990600"/>
            <a:ext cx="8678534" cy="3120854"/>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Sử dụng trong các trường hợp xây dựng bố cục tổ chức hiển thị các đối tượng theo một chiều duy nhất (chiều dọc hoặc chiều ngang).</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Đối tượng mặc định vị trí top left trên LinearLayout, có thể sử dụng thuộc tính Gravity để thiết lập lại vị trí.</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Ví dụ khai báo:</a:t>
            </a:r>
          </a:p>
          <a:p>
            <a:pPr marL="342900" indent="-342900">
              <a:lnSpc>
                <a:spcPct val="120000"/>
              </a:lnSpc>
              <a:buFont typeface="Wingdings" panose="05000000000000000000" pitchFamily="2" charset="2"/>
              <a:buChar char="q"/>
            </a:pPr>
            <a:endParaRPr lang="en-US" sz="2000">
              <a:solidFill>
                <a:srgbClr val="002060"/>
              </a:solidFill>
              <a:latin typeface="Arial" panose="020B0604020202020204" pitchFamily="34" charset="0"/>
            </a:endParaRPr>
          </a:p>
        </p:txBody>
      </p:sp>
      <p:sp>
        <p:nvSpPr>
          <p:cNvPr id="3" name="Rectangle 1"/>
          <p:cNvSpPr>
            <a:spLocks noChangeArrowheads="1"/>
          </p:cNvSpPr>
          <p:nvPr/>
        </p:nvSpPr>
        <p:spPr bwMode="auto">
          <a:xfrm>
            <a:off x="547315" y="3743541"/>
            <a:ext cx="7516590"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"1.0" </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a:ln>
                  <a:noFill/>
                </a:ln>
                <a:solidFill>
                  <a:srgbClr val="FF0000"/>
                </a:solidFill>
                <a:effectLst/>
                <a:latin typeface="Courier New" panose="02070309020205020404" pitchFamily="49" charset="0"/>
                <a:cs typeface="Courier New" panose="02070309020205020404" pitchFamily="49" charset="0"/>
              </a:rPr>
              <a:t>LinearLayout</a:t>
            </a:r>
            <a:r>
              <a:rPr kumimoji="0" lang="en-US" altLang="en-US" sz="16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"http://schemas.android.com/apk/res/android"</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app</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"http://schemas.android.com/apk/res-auto"</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"http://schemas.android.com/tools"</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FF0000"/>
                </a:solidFill>
                <a:effectLst/>
                <a:latin typeface="Courier New" panose="02070309020205020404" pitchFamily="49" charset="0"/>
                <a:cs typeface="Courier New" panose="02070309020205020404" pitchFamily="49" charset="0"/>
              </a:rPr>
              <a:t>orientation</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"vertical"</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"match_parent"</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"match_parent"</a:t>
            </a:r>
            <a:b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600" b="1"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:context=</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a:ln>
                  <a:noFill/>
                </a:ln>
                <a:solidFill>
                  <a:srgbClr val="FF0000"/>
                </a:solidFill>
                <a:effectLst/>
                <a:latin typeface="Courier New" panose="02070309020205020404" pitchFamily="49" charset="0"/>
                <a:cs typeface="Courier New" panose="02070309020205020404" pitchFamily="49" charset="0"/>
              </a:rPr>
              <a:t>LinearLayout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349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Linear Layout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50000"/>
          <a:stretch/>
        </p:blipFill>
        <p:spPr>
          <a:xfrm>
            <a:off x="711476" y="1219200"/>
            <a:ext cx="2971800" cy="4969239"/>
          </a:xfrm>
          <a:prstGeom prst="rect">
            <a:avLst/>
          </a:prstGeom>
        </p:spPr>
      </p:pic>
      <p:sp>
        <p:nvSpPr>
          <p:cNvPr id="5" name="Rectangle 4"/>
          <p:cNvSpPr/>
          <p:nvPr/>
        </p:nvSpPr>
        <p:spPr>
          <a:xfrm>
            <a:off x="138525" y="5922892"/>
            <a:ext cx="4596130" cy="369332"/>
          </a:xfrm>
          <a:prstGeom prst="rect">
            <a:avLst/>
          </a:prstGeom>
        </p:spPr>
        <p:txBody>
          <a:bodyPr wrap="none">
            <a:spAutoFit/>
          </a:bodyPr>
          <a:lstStyle/>
          <a:p>
            <a:r>
              <a:rPr lang="en-US" altLang="en-US" b="1">
                <a:solidFill>
                  <a:srgbClr val="660E7A"/>
                </a:solidFill>
                <a:latin typeface="Courier New" panose="02070309020205020404" pitchFamily="49" charset="0"/>
                <a:cs typeface="Courier New" panose="02070309020205020404" pitchFamily="49" charset="0"/>
              </a:rPr>
              <a:t>android</a:t>
            </a:r>
            <a:r>
              <a:rPr lang="en-US" altLang="en-US" b="1">
                <a:solidFill>
                  <a:srgbClr val="0000FF"/>
                </a:solidFill>
                <a:latin typeface="Courier New" panose="02070309020205020404" pitchFamily="49" charset="0"/>
                <a:cs typeface="Courier New" panose="02070309020205020404" pitchFamily="49" charset="0"/>
              </a:rPr>
              <a:t>:orientation=</a:t>
            </a:r>
            <a:r>
              <a:rPr lang="en-US" altLang="en-US" b="1">
                <a:solidFill>
                  <a:srgbClr val="008000"/>
                </a:solidFill>
                <a:latin typeface="Courier New" panose="02070309020205020404" pitchFamily="49" charset="0"/>
                <a:cs typeface="Courier New" panose="02070309020205020404" pitchFamily="49" charset="0"/>
              </a:rPr>
              <a:t>“horizontal"</a:t>
            </a:r>
            <a:endParaRPr lang="en-US"/>
          </a:p>
        </p:txBody>
      </p:sp>
      <p:sp>
        <p:nvSpPr>
          <p:cNvPr id="18" name="Rectangle 17"/>
          <p:cNvSpPr/>
          <p:nvPr/>
        </p:nvSpPr>
        <p:spPr>
          <a:xfrm>
            <a:off x="4823587" y="5922892"/>
            <a:ext cx="4320413" cy="369332"/>
          </a:xfrm>
          <a:prstGeom prst="rect">
            <a:avLst/>
          </a:prstGeom>
        </p:spPr>
        <p:txBody>
          <a:bodyPr wrap="none">
            <a:spAutoFit/>
          </a:bodyPr>
          <a:lstStyle/>
          <a:p>
            <a:r>
              <a:rPr lang="en-US" altLang="en-US" b="1">
                <a:solidFill>
                  <a:srgbClr val="660E7A"/>
                </a:solidFill>
                <a:latin typeface="Courier New" panose="02070309020205020404" pitchFamily="49" charset="0"/>
                <a:cs typeface="Courier New" panose="02070309020205020404" pitchFamily="49" charset="0"/>
              </a:rPr>
              <a:t>android</a:t>
            </a:r>
            <a:r>
              <a:rPr lang="en-US" altLang="en-US" b="1">
                <a:solidFill>
                  <a:srgbClr val="0000FF"/>
                </a:solidFill>
                <a:latin typeface="Courier New" panose="02070309020205020404" pitchFamily="49" charset="0"/>
                <a:cs typeface="Courier New" panose="02070309020205020404" pitchFamily="49" charset="0"/>
              </a:rPr>
              <a:t>:orientation=</a:t>
            </a:r>
            <a:r>
              <a:rPr lang="en-US" altLang="en-US" b="1">
                <a:solidFill>
                  <a:srgbClr val="008000"/>
                </a:solidFill>
                <a:latin typeface="Courier New" panose="02070309020205020404" pitchFamily="49" charset="0"/>
                <a:cs typeface="Courier New" panose="02070309020205020404" pitchFamily="49" charset="0"/>
              </a:rPr>
              <a:t>"vertical"</a:t>
            </a:r>
            <a:endParaRPr lang="en-US"/>
          </a:p>
        </p:txBody>
      </p:sp>
      <p:pic>
        <p:nvPicPr>
          <p:cNvPr id="19" name="Picture 18">
            <a:extLst>
              <a:ext uri="{FF2B5EF4-FFF2-40B4-BE49-F238E27FC236}">
                <a16:creationId xmlns:a16="http://schemas.microsoft.com/office/drawing/2014/main" id="{B0CADF39-99EB-470E-B219-B1DB05CB8D34}"/>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a:stretch/>
        </p:blipFill>
        <p:spPr>
          <a:xfrm>
            <a:off x="5715000" y="991624"/>
            <a:ext cx="2971800" cy="4969239"/>
          </a:xfrm>
          <a:prstGeom prst="rect">
            <a:avLst/>
          </a:prstGeom>
        </p:spPr>
      </p:pic>
    </p:spTree>
    <p:extLst>
      <p:ext uri="{BB962C8B-B14F-4D97-AF65-F5344CB8AC3E}">
        <p14:creationId xmlns:p14="http://schemas.microsoft.com/office/powerpoint/2010/main" val="232418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Linear Layout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779" y="2656331"/>
            <a:ext cx="5526442" cy="3647004"/>
          </a:xfrm>
          <a:prstGeom prst="rect">
            <a:avLst/>
          </a:prstGeom>
        </p:spPr>
      </p:pic>
      <p:sp>
        <p:nvSpPr>
          <p:cNvPr id="10" name="Rectangle 9">
            <a:extLst>
              <a:ext uri="{FF2B5EF4-FFF2-40B4-BE49-F238E27FC236}">
                <a16:creationId xmlns:a16="http://schemas.microsoft.com/office/drawing/2014/main" id="{C1E32EA9-A5AB-4D22-B777-90C0501903A1}"/>
              </a:ext>
            </a:extLst>
          </p:cNvPr>
          <p:cNvSpPr/>
          <p:nvPr/>
        </p:nvSpPr>
        <p:spPr>
          <a:xfrm>
            <a:off x="381000" y="990600"/>
            <a:ext cx="8678534" cy="1421928"/>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Bạn có thể dùng margin, gravity, weight để hỗ trợ cho việc thiết kế.</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Layout Gravity và Text Gravity.</a:t>
            </a:r>
          </a:p>
        </p:txBody>
      </p:sp>
    </p:spTree>
    <p:extLst>
      <p:ext uri="{BB962C8B-B14F-4D97-AF65-F5344CB8AC3E}">
        <p14:creationId xmlns:p14="http://schemas.microsoft.com/office/powerpoint/2010/main" val="29785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Linear Layout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10" name="Rectangle 9"/>
          <p:cNvSpPr/>
          <p:nvPr/>
        </p:nvSpPr>
        <p:spPr>
          <a:xfrm>
            <a:off x="381000" y="990600"/>
            <a:ext cx="8678534" cy="1421928"/>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Sự khác biệt giữa </a:t>
            </a:r>
            <a:r>
              <a:rPr lang="en-US" sz="2400">
                <a:solidFill>
                  <a:srgbClr val="FF0000"/>
                </a:solidFill>
                <a:latin typeface="Arial" panose="020B0604020202020204" pitchFamily="34" charset="0"/>
              </a:rPr>
              <a:t>Padding</a:t>
            </a:r>
            <a:r>
              <a:rPr lang="en-US" sz="2400">
                <a:solidFill>
                  <a:srgbClr val="002060"/>
                </a:solidFill>
                <a:latin typeface="Arial" panose="020B0604020202020204" pitchFamily="34" charset="0"/>
              </a:rPr>
              <a:t> và </a:t>
            </a:r>
            <a:r>
              <a:rPr lang="en-US" sz="2400">
                <a:solidFill>
                  <a:srgbClr val="FF0000"/>
                </a:solidFill>
                <a:latin typeface="Arial" panose="020B0604020202020204" pitchFamily="34" charset="0"/>
              </a:rPr>
              <a:t>Margin</a:t>
            </a:r>
            <a:r>
              <a:rPr lang="en-US" sz="2400">
                <a:solidFill>
                  <a:srgbClr val="002060"/>
                </a:solidFill>
                <a:latin typeface="Arial" panose="020B0604020202020204" pitchFamily="34" charset="0"/>
              </a:rPr>
              <a:t>:</a:t>
            </a:r>
          </a:p>
          <a:p>
            <a:pPr marL="800100" lvl="1"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Padding: độ dày</a:t>
            </a:r>
          </a:p>
          <a:p>
            <a:pPr marL="800100" lvl="1"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Margin: khoảng cách</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366" t="28288" r="6114"/>
          <a:stretch/>
        </p:blipFill>
        <p:spPr>
          <a:xfrm>
            <a:off x="1524000" y="2496665"/>
            <a:ext cx="6245832" cy="3886672"/>
          </a:xfrm>
          <a:prstGeom prst="rect">
            <a:avLst/>
          </a:prstGeom>
        </p:spPr>
      </p:pic>
    </p:spTree>
    <p:extLst>
      <p:ext uri="{BB962C8B-B14F-4D97-AF65-F5344CB8AC3E}">
        <p14:creationId xmlns:p14="http://schemas.microsoft.com/office/powerpoint/2010/main" val="263386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Linear Layout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10" name="Rectangle 9"/>
          <p:cNvSpPr/>
          <p:nvPr/>
        </p:nvSpPr>
        <p:spPr>
          <a:xfrm>
            <a:off x="381000" y="990600"/>
            <a:ext cx="8678534" cy="1421928"/>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Sự khác biệt giữa </a:t>
            </a:r>
            <a:r>
              <a:rPr lang="en-US" sz="2400">
                <a:solidFill>
                  <a:srgbClr val="FF0000"/>
                </a:solidFill>
                <a:latin typeface="Arial" panose="020B0604020202020204" pitchFamily="34" charset="0"/>
              </a:rPr>
              <a:t>Padding</a:t>
            </a:r>
            <a:r>
              <a:rPr lang="en-US" sz="2400">
                <a:solidFill>
                  <a:srgbClr val="002060"/>
                </a:solidFill>
                <a:latin typeface="Arial" panose="020B0604020202020204" pitchFamily="34" charset="0"/>
              </a:rPr>
              <a:t> và </a:t>
            </a:r>
            <a:r>
              <a:rPr lang="en-US" sz="2400">
                <a:solidFill>
                  <a:srgbClr val="FF0000"/>
                </a:solidFill>
                <a:latin typeface="Arial" panose="020B0604020202020204" pitchFamily="34" charset="0"/>
              </a:rPr>
              <a:t>Margin</a:t>
            </a:r>
            <a:r>
              <a:rPr lang="en-US" sz="2400">
                <a:solidFill>
                  <a:srgbClr val="002060"/>
                </a:solidFill>
                <a:latin typeface="Arial" panose="020B0604020202020204" pitchFamily="34" charset="0"/>
              </a:rPr>
              <a:t>:</a:t>
            </a:r>
          </a:p>
          <a:p>
            <a:pPr marL="800100" lvl="1"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Padding: độ dày</a:t>
            </a:r>
          </a:p>
          <a:p>
            <a:pPr marL="800100" lvl="1"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Margin: khoảng cách</a:t>
            </a:r>
          </a:p>
        </p:txBody>
      </p:sp>
      <p:pic>
        <p:nvPicPr>
          <p:cNvPr id="4" name="Picture 3">
            <a:extLst>
              <a:ext uri="{FF2B5EF4-FFF2-40B4-BE49-F238E27FC236}">
                <a16:creationId xmlns:a16="http://schemas.microsoft.com/office/drawing/2014/main" id="{CD6CED06-9788-4F42-B3E9-0AD55C387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21" y="2738916"/>
            <a:ext cx="8070247" cy="3352800"/>
          </a:xfrm>
          <a:prstGeom prst="rect">
            <a:avLst/>
          </a:prstGeom>
        </p:spPr>
      </p:pic>
    </p:spTree>
    <p:extLst>
      <p:ext uri="{BB962C8B-B14F-4D97-AF65-F5344CB8AC3E}">
        <p14:creationId xmlns:p14="http://schemas.microsoft.com/office/powerpoint/2010/main" val="353232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Linear Layout</a:t>
              </a:r>
              <a:endParaRPr kumimoji="0" lang="en-US" sz="24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752600"/>
            <a:ext cx="5691963" cy="3352800"/>
          </a:xfrm>
          <a:prstGeom prst="rect">
            <a:avLst/>
          </a:prstGeom>
        </p:spPr>
      </p:pic>
    </p:spTree>
    <p:extLst>
      <p:ext uri="{BB962C8B-B14F-4D97-AF65-F5344CB8AC3E}">
        <p14:creationId xmlns:p14="http://schemas.microsoft.com/office/powerpoint/2010/main" val="2859406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On-screen Show (4:3)</PresentationFormat>
  <Paragraphs>99</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Thanh Lee</cp:lastModifiedBy>
  <cp:revision>2</cp:revision>
  <dcterms:created xsi:type="dcterms:W3CDTF">2011-04-06T04:04:31Z</dcterms:created>
  <dcterms:modified xsi:type="dcterms:W3CDTF">2019-09-19T01:37:42Z</dcterms:modified>
</cp:coreProperties>
</file>