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86" r:id="rId2"/>
    <p:sldId id="279" r:id="rId3"/>
    <p:sldId id="269" r:id="rId4"/>
    <p:sldId id="280" r:id="rId5"/>
    <p:sldId id="281" r:id="rId6"/>
    <p:sldId id="282" r:id="rId7"/>
    <p:sldId id="283" r:id="rId8"/>
    <p:sldId id="284" r:id="rId9"/>
    <p:sldId id="285" r:id="rId10"/>
  </p:sldIdLst>
  <p:sldSz cx="9144000" cy="6858000" type="screen4x3"/>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4671" autoAdjust="0"/>
  </p:normalViewPr>
  <p:slideViewPr>
    <p:cSldViewPr>
      <p:cViewPr varScale="1">
        <p:scale>
          <a:sx n="109" d="100"/>
          <a:sy n="109" d="100"/>
        </p:scale>
        <p:origin x="133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5/9/2020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3842061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4173824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543149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3918627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2078855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3878119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482511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2615100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a:t>
            </a:fld>
            <a:endParaRPr lang="en-US"/>
          </a:p>
        </p:txBody>
      </p:sp>
    </p:spTree>
    <p:extLst>
      <p:ext uri="{BB962C8B-B14F-4D97-AF65-F5344CB8AC3E}">
        <p14:creationId xmlns:p14="http://schemas.microsoft.com/office/powerpoint/2010/main" val="3413721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8B23A9-9C56-4996-A0D0-23AF218EE56C}" type="datetime1">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662AF-5B46-4B01-814A-9ADEE1E5BAAF}" type="datetime1">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55EBC1-F0E5-49A6-B66F-CEB099F8741C}" type="datetime1">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13690"/>
            <a:ext cx="9144000" cy="38132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200" b="1" smtClean="0">
                <a:solidFill>
                  <a:schemeClr val="tx2"/>
                </a:solidFill>
              </a:rPr>
              <a:t>PHAN THIET UNIVERSITY</a:t>
            </a:r>
            <a:endParaRPr lang="en-US" sz="1200" b="1" baseline="0" smtClean="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0556920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342A1-5A67-4D85-BF54-0D56A7EFA6DE}" type="datetime1">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9F9F43-A9C6-4CD6-8479-CA02D3CAB110}" type="datetime1">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B1FB9A-223A-408B-9C45-22D638FEA66B}" type="datetime1">
              <a:rPr lang="en-US" smtClean="0"/>
              <a:t>5/9/2020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0EA5F8-564A-4835-9287-148CC28AB3BD}" type="datetime1">
              <a:rPr lang="en-US" smtClean="0"/>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EAF60-3DBA-40EE-B82A-E2D7431788DB}" type="datetime1">
              <a:rPr lang="en-US" smtClean="0"/>
              <a:t>5/9/2020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991E32-0E86-4868-8E48-CD4581BCEE88}" type="datetime1">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37C60-E857-42C9-AC1D-AAD61DE091AB}" type="datetime1">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70646-47D0-41C5-9EC7-3CA217666335}" type="datetime1">
              <a:rPr lang="en-US" smtClean="0"/>
              <a:t>5/9/2020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1</a:t>
            </a:fld>
            <a:endParaRPr lang="en-US"/>
          </a:p>
        </p:txBody>
      </p:sp>
      <p:sp>
        <p:nvSpPr>
          <p:cNvPr id="2" name="TextBox 1"/>
          <p:cNvSpPr txBox="1"/>
          <p:nvPr/>
        </p:nvSpPr>
        <p:spPr>
          <a:xfrm>
            <a:off x="1676400" y="1447800"/>
            <a:ext cx="5638800" cy="1754326"/>
          </a:xfrm>
          <a:prstGeom prst="rect">
            <a:avLst/>
          </a:prstGeom>
          <a:noFill/>
        </p:spPr>
        <p:txBody>
          <a:bodyPr wrap="square" rtlCol="0">
            <a:spAutoFit/>
          </a:bodyPr>
          <a:lstStyle/>
          <a:p>
            <a:pPr algn="ctr"/>
            <a:r>
              <a:rPr lang="en-US" sz="5400" b="1" smtClean="0">
                <a:solidFill>
                  <a:srgbClr val="002060"/>
                </a:solidFill>
              </a:rPr>
              <a:t>Toast,</a:t>
            </a:r>
          </a:p>
          <a:p>
            <a:pPr algn="ctr"/>
            <a:r>
              <a:rPr lang="en-US" sz="5400" b="1" smtClean="0">
                <a:solidFill>
                  <a:srgbClr val="002060"/>
                </a:solidFill>
              </a:rPr>
              <a:t>AlertDialog</a:t>
            </a:r>
            <a:endParaRPr lang="en-US" sz="5400" b="1">
              <a:solidFill>
                <a:srgbClr val="002060"/>
              </a:solidFill>
            </a:endParaRPr>
          </a:p>
        </p:txBody>
      </p:sp>
    </p:spTree>
    <p:extLst>
      <p:ext uri="{BB962C8B-B14F-4D97-AF65-F5344CB8AC3E}">
        <p14:creationId xmlns:p14="http://schemas.microsoft.com/office/powerpoint/2010/main" val="3969118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2</a:t>
            </a:fld>
            <a:endParaRPr lang="en-US"/>
          </a:p>
        </p:txBody>
      </p:sp>
      <p:sp>
        <p:nvSpPr>
          <p:cNvPr id="3" name="AutoShape 52"/>
          <p:cNvSpPr>
            <a:spLocks noChangeArrowheads="1"/>
          </p:cNvSpPr>
          <p:nvPr/>
        </p:nvSpPr>
        <p:spPr bwMode="gray">
          <a:xfrm>
            <a:off x="609600" y="457200"/>
            <a:ext cx="293699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Nội dung bài học</a:t>
            </a:r>
            <a:endParaRPr lang="en-US" sz="2400" b="1" kern="0">
              <a:solidFill>
                <a:srgbClr val="000000"/>
              </a:solidFill>
              <a:latin typeface="Arial" panose="020B0604020202020204" pitchFamily="34" charset="0"/>
            </a:endParaRPr>
          </a:p>
        </p:txBody>
      </p:sp>
      <p:grpSp>
        <p:nvGrpSpPr>
          <p:cNvPr id="4" name="Group 53"/>
          <p:cNvGrpSpPr>
            <a:grpSpLocks/>
          </p:cNvGrpSpPr>
          <p:nvPr/>
        </p:nvGrpSpPr>
        <p:grpSpPr bwMode="auto">
          <a:xfrm>
            <a:off x="292100" y="546100"/>
            <a:ext cx="381000" cy="381000"/>
            <a:chOff x="2078" y="1680"/>
            <a:chExt cx="1615" cy="1615"/>
          </a:xfrm>
        </p:grpSpPr>
        <p:sp>
          <p:nvSpPr>
            <p:cNvPr id="5"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7"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8" name="Oval 56"/>
            <p:cNvSpPr>
              <a:spLocks noChangeArrowheads="1"/>
            </p:cNvSpPr>
            <p:nvPr/>
          </p:nvSpPr>
          <p:spPr bwMode="gray">
            <a:xfrm>
              <a:off x="2254" y="1856"/>
              <a:ext cx="1262" cy="1264"/>
            </a:xfrm>
            <a:prstGeom prst="ellipse">
              <a:avLst/>
            </a:prstGeom>
            <a:gradFill rotWithShape="1">
              <a:gsLst>
                <a:gs pos="0">
                  <a:srgbClr val="6699FF">
                    <a:gamma/>
                    <a:tint val="0"/>
                    <a:invGamma/>
                  </a:srgbClr>
                </a:gs>
                <a:gs pos="50000">
                  <a:srgbClr val="6699FF"/>
                </a:gs>
                <a:gs pos="100000">
                  <a:srgbClr val="66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9"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0" name="Oval 58"/>
            <p:cNvSpPr>
              <a:spLocks noChangeArrowheads="1"/>
            </p:cNvSpPr>
            <p:nvPr/>
          </p:nvSpPr>
          <p:spPr bwMode="gray">
            <a:xfrm>
              <a:off x="2337" y="1939"/>
              <a:ext cx="1096" cy="1098"/>
            </a:xfrm>
            <a:prstGeom prst="ellipse">
              <a:avLst/>
            </a:prstGeom>
            <a:gradFill rotWithShape="1">
              <a:gsLst>
                <a:gs pos="0">
                  <a:srgbClr val="6699FF">
                    <a:gamma/>
                    <a:shade val="54118"/>
                    <a:invGamma/>
                  </a:srgbClr>
                </a:gs>
                <a:gs pos="50000">
                  <a:srgbClr val="6699FF"/>
                </a:gs>
                <a:gs pos="100000">
                  <a:srgbClr val="66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sp>
          <p:nvSpPr>
            <p:cNvPr id="11"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fontAlgn="base">
                <a:spcBef>
                  <a:spcPct val="0"/>
                </a:spcBef>
                <a:spcAft>
                  <a:spcPct val="0"/>
                </a:spcAft>
                <a:defRPr/>
              </a:pPr>
              <a:endParaRPr lang="en-US" kern="0" smtClean="0">
                <a:solidFill>
                  <a:srgbClr val="163794"/>
                </a:solidFill>
                <a:latin typeface="Arial" panose="020B0604020202020204" pitchFamily="34" charset="0"/>
              </a:endParaRPr>
            </a:p>
          </p:txBody>
        </p:sp>
      </p:grpSp>
      <p:grpSp>
        <p:nvGrpSpPr>
          <p:cNvPr id="12" name="Group 11"/>
          <p:cNvGrpSpPr/>
          <p:nvPr/>
        </p:nvGrpSpPr>
        <p:grpSpPr>
          <a:xfrm>
            <a:off x="789624" y="11430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Toast</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pSp>
        <p:nvGrpSpPr>
          <p:cNvPr id="18" name="Group 17"/>
          <p:cNvGrpSpPr/>
          <p:nvPr/>
        </p:nvGrpSpPr>
        <p:grpSpPr>
          <a:xfrm>
            <a:off x="789624" y="1905000"/>
            <a:ext cx="4620576" cy="508000"/>
            <a:chOff x="789624" y="1191463"/>
            <a:chExt cx="4620576" cy="508000"/>
          </a:xfrm>
        </p:grpSpPr>
        <p:sp>
          <p:nvSpPr>
            <p:cNvPr id="19"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Alert Dialog</a:t>
              </a:r>
              <a:endParaRPr lang="en-US" sz="2400" b="1" kern="0">
                <a:solidFill>
                  <a:srgbClr val="000000"/>
                </a:solidFill>
                <a:latin typeface="Arial" panose="020B0604020202020204" pitchFamily="34" charset="0"/>
              </a:endParaRPr>
            </a:p>
          </p:txBody>
        </p:sp>
        <p:grpSp>
          <p:nvGrpSpPr>
            <p:cNvPr id="20" name="Group 17"/>
            <p:cNvGrpSpPr>
              <a:grpSpLocks/>
            </p:cNvGrpSpPr>
            <p:nvPr/>
          </p:nvGrpSpPr>
          <p:grpSpPr bwMode="auto">
            <a:xfrm>
              <a:off x="789624" y="1295400"/>
              <a:ext cx="353376" cy="272472"/>
              <a:chOff x="1110" y="2656"/>
              <a:chExt cx="1549" cy="1351"/>
            </a:xfrm>
          </p:grpSpPr>
          <p:sp>
            <p:nvSpPr>
              <p:cNvPr id="2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Tree>
    <p:extLst>
      <p:ext uri="{BB962C8B-B14F-4D97-AF65-F5344CB8AC3E}">
        <p14:creationId xmlns:p14="http://schemas.microsoft.com/office/powerpoint/2010/main" val="1395254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3</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Toast</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p:nvPr/>
        </p:nvSpPr>
        <p:spPr>
          <a:xfrm>
            <a:off x="381000" y="990600"/>
            <a:ext cx="8678534" cy="3637919"/>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smtClean="0">
                <a:solidFill>
                  <a:srgbClr val="002060"/>
                </a:solidFill>
                <a:latin typeface="Arial" panose="020B0604020202020204" pitchFamily="34" charset="0"/>
              </a:rPr>
              <a:t>Toast có thể được tạo và hiển thị trong Activity hoặc trong Service.</a:t>
            </a:r>
          </a:p>
          <a:p>
            <a:pPr marL="342900" indent="-342900">
              <a:lnSpc>
                <a:spcPct val="120000"/>
              </a:lnSpc>
              <a:buFont typeface="Wingdings" panose="05000000000000000000" pitchFamily="2" charset="2"/>
              <a:buChar char="q"/>
            </a:pPr>
            <a:r>
              <a:rPr lang="en-US" sz="2400" smtClean="0">
                <a:solidFill>
                  <a:srgbClr val="002060"/>
                </a:solidFill>
                <a:latin typeface="Arial" panose="020B0604020202020204" pitchFamily="34" charset="0"/>
              </a:rPr>
              <a:t>Không cho phép người sử dụng tương tác.</a:t>
            </a:r>
          </a:p>
          <a:p>
            <a:pPr marL="342900" indent="-342900">
              <a:lnSpc>
                <a:spcPct val="120000"/>
              </a:lnSpc>
              <a:buFont typeface="Wingdings" panose="05000000000000000000" pitchFamily="2" charset="2"/>
              <a:buChar char="q"/>
            </a:pPr>
            <a:r>
              <a:rPr lang="en-US" sz="2400" smtClean="0">
                <a:solidFill>
                  <a:srgbClr val="002060"/>
                </a:solidFill>
                <a:latin typeface="Arial" panose="020B0604020202020204" pitchFamily="34" charset="0"/>
              </a:rPr>
              <a:t>Khi hiển thị sau khoảng thời gian nào đó sẽ tự đóng lại.</a:t>
            </a:r>
          </a:p>
          <a:p>
            <a:pPr marL="342900" indent="-342900">
              <a:lnSpc>
                <a:spcPct val="120000"/>
              </a:lnSpc>
              <a:buFont typeface="Wingdings" panose="05000000000000000000" pitchFamily="2" charset="2"/>
              <a:buChar char="q"/>
            </a:pPr>
            <a:r>
              <a:rPr lang="en-US" sz="2400" smtClean="0">
                <a:solidFill>
                  <a:srgbClr val="002060"/>
                </a:solidFill>
                <a:latin typeface="Arial" panose="020B0604020202020204" pitchFamily="34" charset="0"/>
              </a:rPr>
              <a:t>Có 2 giá trị mặc định (ta nên sử dụng 2 giá trị này, không nên gõ con số cụ thể vào): hằng số </a:t>
            </a:r>
            <a:r>
              <a:rPr lang="en-US" sz="2400" smtClean="0">
                <a:solidFill>
                  <a:srgbClr val="FF0000"/>
                </a:solidFill>
                <a:latin typeface="Arial" panose="020B0604020202020204" pitchFamily="34" charset="0"/>
              </a:rPr>
              <a:t>Toast.LENGTH_SHORT</a:t>
            </a:r>
            <a:r>
              <a:rPr lang="en-US" sz="2400" smtClean="0">
                <a:solidFill>
                  <a:srgbClr val="002060"/>
                </a:solidFill>
                <a:latin typeface="Arial" panose="020B0604020202020204" pitchFamily="34" charset="0"/>
              </a:rPr>
              <a:t> hiển thị trong </a:t>
            </a:r>
            <a:r>
              <a:rPr lang="en-US" sz="2400" smtClean="0">
                <a:solidFill>
                  <a:srgbClr val="FF0000"/>
                </a:solidFill>
                <a:latin typeface="Arial" panose="020B0604020202020204" pitchFamily="34" charset="0"/>
              </a:rPr>
              <a:t>2</a:t>
            </a:r>
            <a:r>
              <a:rPr lang="en-US" sz="2400" smtClean="0">
                <a:solidFill>
                  <a:srgbClr val="002060"/>
                </a:solidFill>
                <a:latin typeface="Arial" panose="020B0604020202020204" pitchFamily="34" charset="0"/>
              </a:rPr>
              <a:t> giây, </a:t>
            </a:r>
            <a:r>
              <a:rPr lang="en-US" sz="2400" smtClean="0">
                <a:solidFill>
                  <a:srgbClr val="FF0000"/>
                </a:solidFill>
                <a:latin typeface="Arial" panose="020B0604020202020204" pitchFamily="34" charset="0"/>
              </a:rPr>
              <a:t>Toast.LENGTH_LONG</a:t>
            </a:r>
            <a:r>
              <a:rPr lang="en-US" sz="2400" smtClean="0">
                <a:solidFill>
                  <a:srgbClr val="002060"/>
                </a:solidFill>
                <a:latin typeface="Arial" panose="020B0604020202020204" pitchFamily="34" charset="0"/>
              </a:rPr>
              <a:t> hiển thị trong </a:t>
            </a:r>
            <a:r>
              <a:rPr lang="en-US" sz="2400" smtClean="0">
                <a:solidFill>
                  <a:srgbClr val="FF0000"/>
                </a:solidFill>
                <a:latin typeface="Arial" panose="020B0604020202020204" pitchFamily="34" charset="0"/>
              </a:rPr>
              <a:t>3.5 </a:t>
            </a:r>
            <a:r>
              <a:rPr lang="en-US" sz="2400" smtClean="0">
                <a:solidFill>
                  <a:srgbClr val="002060"/>
                </a:solidFill>
                <a:latin typeface="Arial" panose="020B0604020202020204" pitchFamily="34" charset="0"/>
              </a:rPr>
              <a:t>giây.</a:t>
            </a:r>
            <a:endParaRPr lang="en-US" sz="2000">
              <a:solidFill>
                <a:srgbClr val="002060"/>
              </a:solidFill>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493" y="4419600"/>
            <a:ext cx="3729548" cy="1901243"/>
          </a:xfrm>
          <a:prstGeom prst="rect">
            <a:avLst/>
          </a:prstGeom>
        </p:spPr>
      </p:pic>
    </p:spTree>
    <p:extLst>
      <p:ext uri="{BB962C8B-B14F-4D97-AF65-F5344CB8AC3E}">
        <p14:creationId xmlns:p14="http://schemas.microsoft.com/office/powerpoint/2010/main" val="1183494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4</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LENGTH_SHORT</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Rectangle 1"/>
          <p:cNvSpPr>
            <a:spLocks noChangeArrowheads="1"/>
          </p:cNvSpPr>
          <p:nvPr/>
        </p:nvSpPr>
        <p:spPr bwMode="auto">
          <a:xfrm>
            <a:off x="655210" y="1371600"/>
            <a:ext cx="7558479"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xuLy(View view) {</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Toast.</a:t>
            </a:r>
            <a:r>
              <a:rPr kumimoji="0" lang="en-US" altLang="en-US" sz="2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“Hiển</a:t>
            </a:r>
            <a:r>
              <a:rPr kumimoji="0" lang="en-US" altLang="en-US" sz="2400" b="1" i="0" u="none" strike="noStrike" cap="none" normalizeH="0" smtClean="0">
                <a:ln>
                  <a:noFill/>
                </a:ln>
                <a:solidFill>
                  <a:srgbClr val="008000"/>
                </a:solidFill>
                <a:effectLst/>
                <a:latin typeface="Courier New" panose="02070309020205020404" pitchFamily="49" charset="0"/>
                <a:cs typeface="Courier New" panose="02070309020205020404" pitchFamily="49" charset="0"/>
              </a:rPr>
              <a:t> thị gì thì ghi ở đây</a:t>
            </a: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Toast.</a:t>
            </a:r>
            <a:r>
              <a:rPr kumimoji="0" lang="en-US" altLang="en-US" sz="2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LENGTH_SHORT</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5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9129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5</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LENGTH_LONG</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4" name="Rectangle 1"/>
          <p:cNvSpPr>
            <a:spLocks noChangeArrowheads="1"/>
          </p:cNvSpPr>
          <p:nvPr/>
        </p:nvSpPr>
        <p:spPr bwMode="auto">
          <a:xfrm>
            <a:off x="655210" y="1371600"/>
            <a:ext cx="7558479"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xuLy(View view) {</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Toast.</a:t>
            </a:r>
            <a:r>
              <a:rPr kumimoji="0" lang="en-US" altLang="en-US" sz="2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“Hiển</a:t>
            </a:r>
            <a:r>
              <a:rPr kumimoji="0" lang="en-US" altLang="en-US" sz="2400" b="1" i="0" u="none" strike="noStrike" cap="none" normalizeH="0" smtClean="0">
                <a:ln>
                  <a:noFill/>
                </a:ln>
                <a:solidFill>
                  <a:srgbClr val="008000"/>
                </a:solidFill>
                <a:effectLst/>
                <a:latin typeface="Courier New" panose="02070309020205020404" pitchFamily="49" charset="0"/>
                <a:cs typeface="Courier New" panose="02070309020205020404" pitchFamily="49" charset="0"/>
              </a:rPr>
              <a:t> thị gì thì ghi ở đây</a:t>
            </a: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Toast.</a:t>
            </a:r>
            <a:r>
              <a:rPr kumimoji="0" lang="en-US" altLang="en-US" sz="2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5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7330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6</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Khi nào nên dùng Toast</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381000" y="990600"/>
            <a:ext cx="8678534" cy="2751522"/>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smtClean="0">
                <a:solidFill>
                  <a:srgbClr val="002060"/>
                </a:solidFill>
                <a:latin typeface="Arial" panose="020B0604020202020204" pitchFamily="34" charset="0"/>
              </a:rPr>
              <a:t>Khi nào bạn nên sử dụng Toast ?</a:t>
            </a:r>
          </a:p>
          <a:p>
            <a:pPr>
              <a:lnSpc>
                <a:spcPct val="120000"/>
              </a:lnSpc>
            </a:pPr>
            <a:r>
              <a:rPr lang="en-US" sz="2400" smtClean="0">
                <a:solidFill>
                  <a:srgbClr val="002060"/>
                </a:solidFill>
                <a:latin typeface="Arial" panose="020B0604020202020204" pitchFamily="34" charset="0"/>
              </a:rPr>
              <a:t>Tùy bạn, bạn có thể sử dụng trong trường hợp hiển thị thông báo trong các mục thiết lập thông số cấu hình, hay đơn giản chỉ là hiển thị lên để xem thông tin tạm thời nào đó (giống như để kiểm tra một vấn đề xảy ra chẳng hạn).</a:t>
            </a:r>
          </a:p>
          <a:p>
            <a:pPr marL="342900" indent="-342900">
              <a:lnSpc>
                <a:spcPct val="120000"/>
              </a:lnSpc>
              <a:buFont typeface="Wingdings" panose="05000000000000000000" pitchFamily="2" charset="2"/>
              <a:buChar char="q"/>
            </a:pPr>
            <a:r>
              <a:rPr lang="en-US" sz="2400" smtClean="0">
                <a:solidFill>
                  <a:srgbClr val="002060"/>
                </a:solidFill>
                <a:latin typeface="Arial" panose="020B0604020202020204" pitchFamily="34" charset="0"/>
              </a:rPr>
              <a:t>Hình dưới đây cho bạn biết một Toast đang hiển thị.</a:t>
            </a:r>
            <a:endParaRPr lang="en-US" sz="2000">
              <a:solidFill>
                <a:srgbClr val="002060"/>
              </a:solidFill>
              <a:latin typeface="Arial" panose="020B0604020202020204"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4255"/>
          <a:stretch/>
        </p:blipFill>
        <p:spPr>
          <a:xfrm>
            <a:off x="2696258" y="4096377"/>
            <a:ext cx="3810000" cy="2016842"/>
          </a:xfrm>
          <a:prstGeom prst="rect">
            <a:avLst/>
          </a:prstGeom>
        </p:spPr>
      </p:pic>
    </p:spTree>
    <p:extLst>
      <p:ext uri="{BB962C8B-B14F-4D97-AF65-F5344CB8AC3E}">
        <p14:creationId xmlns:p14="http://schemas.microsoft.com/office/powerpoint/2010/main" val="2391988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7</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Alert Dialog</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381000" y="990600"/>
            <a:ext cx="8678534" cy="494751"/>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smtClean="0">
                <a:solidFill>
                  <a:srgbClr val="002060"/>
                </a:solidFill>
                <a:latin typeface="Arial" panose="020B0604020202020204" pitchFamily="34" charset="0"/>
              </a:rPr>
              <a:t>Hiển thị cửa sổ và cho phép người dung tương tác.</a:t>
            </a:r>
            <a:endParaRPr lang="en-US" sz="2000">
              <a:solidFill>
                <a:srgbClr val="002060"/>
              </a:solidFill>
              <a:latin typeface="Arial" panose="020B0604020202020204"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479" t="27654" r="12479" b="27654"/>
          <a:stretch/>
        </p:blipFill>
        <p:spPr>
          <a:xfrm>
            <a:off x="1600200" y="2293521"/>
            <a:ext cx="5739660" cy="2049880"/>
          </a:xfrm>
          <a:prstGeom prst="rect">
            <a:avLst/>
          </a:prstGeom>
        </p:spPr>
      </p:pic>
      <p:sp>
        <p:nvSpPr>
          <p:cNvPr id="4" name="Rectangle 1"/>
          <p:cNvSpPr>
            <a:spLocks noChangeArrowheads="1"/>
          </p:cNvSpPr>
          <p:nvPr/>
        </p:nvSpPr>
        <p:spPr bwMode="auto">
          <a:xfrm>
            <a:off x="329625" y="4800600"/>
            <a:ext cx="8454559"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Courier New" panose="02070309020205020404" pitchFamily="49" charset="0"/>
                <a:cs typeface="Courier New" panose="02070309020205020404" pitchFamily="49" charset="0"/>
              </a:rPr>
              <a:t>AlertDialog</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.Builder b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FF0000"/>
                </a:solidFill>
                <a:effectLst/>
                <a:latin typeface="Courier New" panose="02070309020205020404" pitchFamily="49" charset="0"/>
                <a:cs typeface="Courier New" panose="02070309020205020404" pitchFamily="49" charset="0"/>
              </a:rPr>
              <a:t>AlertDialog</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.Builder(</a:t>
            </a:r>
            <a:r>
              <a:rPr kumimoji="0" lang="en-US" altLang="en-US" sz="1600" b="0" i="0" u="none" strike="noStrike" cap="none" normalizeH="0" baseline="0" smtClean="0">
                <a:ln>
                  <a:noFill/>
                </a:ln>
                <a:solidFill>
                  <a:srgbClr val="FF0000"/>
                </a:solidFill>
                <a:effectLst/>
                <a:latin typeface="Courier New" panose="02070309020205020404" pitchFamily="49" charset="0"/>
                <a:cs typeface="Courier New" panose="02070309020205020404" pitchFamily="49" charset="0"/>
              </a:rPr>
              <a:t>MainActivity</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7618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8</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Các phương thức thường dùng</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381000" y="990600"/>
            <a:ext cx="8678534" cy="3194721"/>
          </a:xfrm>
          <a:prstGeom prst="rect">
            <a:avLst/>
          </a:prstGeom>
        </p:spPr>
        <p:txBody>
          <a:bodyPr wrap="square">
            <a:spAutoFit/>
          </a:bodyPr>
          <a:lstStyle/>
          <a:p>
            <a:pPr marL="342900" indent="-342900">
              <a:lnSpc>
                <a:spcPct val="120000"/>
              </a:lnSpc>
              <a:buFont typeface="Wingdings" panose="05000000000000000000" pitchFamily="2" charset="2"/>
              <a:buChar char="q"/>
            </a:pPr>
            <a:r>
              <a:rPr lang="en-US" sz="2400" smtClean="0">
                <a:solidFill>
                  <a:srgbClr val="002060"/>
                </a:solidFill>
                <a:latin typeface="Arial" panose="020B0604020202020204" pitchFamily="34" charset="0"/>
              </a:rPr>
              <a:t>setTitle: thiết lập tiêu đề cho Dialog</a:t>
            </a:r>
          </a:p>
          <a:p>
            <a:pPr marL="342900" indent="-342900">
              <a:lnSpc>
                <a:spcPct val="120000"/>
              </a:lnSpc>
              <a:buFont typeface="Wingdings" panose="05000000000000000000" pitchFamily="2" charset="2"/>
              <a:buChar char="q"/>
            </a:pPr>
            <a:r>
              <a:rPr lang="en-US" sz="2400" smtClean="0">
                <a:solidFill>
                  <a:srgbClr val="002060"/>
                </a:solidFill>
                <a:latin typeface="Arial" panose="020B0604020202020204" pitchFamily="34" charset="0"/>
              </a:rPr>
              <a:t>setMessage: thiết lập nội dung cho Dialog</a:t>
            </a:r>
          </a:p>
          <a:p>
            <a:pPr marL="342900" indent="-342900">
              <a:lnSpc>
                <a:spcPct val="120000"/>
              </a:lnSpc>
              <a:buFont typeface="Wingdings" panose="05000000000000000000" pitchFamily="2" charset="2"/>
              <a:buChar char="q"/>
            </a:pPr>
            <a:r>
              <a:rPr lang="en-US" sz="2400" smtClean="0">
                <a:solidFill>
                  <a:srgbClr val="002060"/>
                </a:solidFill>
                <a:latin typeface="Arial" panose="020B0604020202020204" pitchFamily="34" charset="0"/>
              </a:rPr>
              <a:t>setIcon: để thiết lập icon</a:t>
            </a:r>
          </a:p>
          <a:p>
            <a:pPr marL="342900" indent="-342900">
              <a:lnSpc>
                <a:spcPct val="120000"/>
              </a:lnSpc>
              <a:buFont typeface="Wingdings" panose="05000000000000000000" pitchFamily="2" charset="2"/>
              <a:buChar char="q"/>
            </a:pPr>
            <a:r>
              <a:rPr lang="en-US" sz="2400" smtClean="0">
                <a:solidFill>
                  <a:srgbClr val="002060"/>
                </a:solidFill>
                <a:latin typeface="Arial" panose="020B0604020202020204" pitchFamily="34" charset="0"/>
              </a:rPr>
              <a:t>setPositiveButton, setNegativeButton: thiết lập hiển thị nút chọn cho Dialog.</a:t>
            </a:r>
          </a:p>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c</a:t>
            </a:r>
            <a:r>
              <a:rPr lang="en-US" sz="2400" smtClean="0">
                <a:solidFill>
                  <a:srgbClr val="002060"/>
                </a:solidFill>
                <a:latin typeface="Arial" panose="020B0604020202020204" pitchFamily="34" charset="0"/>
              </a:rPr>
              <a:t>reate(): để tạo Dialog</a:t>
            </a:r>
          </a:p>
          <a:p>
            <a:pPr marL="342900" indent="-342900">
              <a:lnSpc>
                <a:spcPct val="120000"/>
              </a:lnSpc>
              <a:buFont typeface="Wingdings" panose="05000000000000000000" pitchFamily="2" charset="2"/>
              <a:buChar char="q"/>
            </a:pPr>
            <a:r>
              <a:rPr lang="en-US" sz="2400">
                <a:solidFill>
                  <a:srgbClr val="002060"/>
                </a:solidFill>
                <a:latin typeface="Arial" panose="020B0604020202020204" pitchFamily="34" charset="0"/>
              </a:rPr>
              <a:t>s</a:t>
            </a:r>
            <a:r>
              <a:rPr lang="en-US" sz="2400" smtClean="0">
                <a:solidFill>
                  <a:srgbClr val="002060"/>
                </a:solidFill>
                <a:latin typeface="Arial" panose="020B0604020202020204" pitchFamily="34" charset="0"/>
              </a:rPr>
              <a:t>how(): để hiển thị Dialog</a:t>
            </a:r>
            <a:endParaRPr lang="en-US" sz="2000">
              <a:solidFill>
                <a:srgbClr val="002060"/>
              </a:solidFill>
              <a:latin typeface="Arial" panose="020B0604020202020204" pitchFamily="34" charset="0"/>
            </a:endParaRPr>
          </a:p>
        </p:txBody>
      </p:sp>
    </p:spTree>
    <p:extLst>
      <p:ext uri="{BB962C8B-B14F-4D97-AF65-F5344CB8AC3E}">
        <p14:creationId xmlns:p14="http://schemas.microsoft.com/office/powerpoint/2010/main" val="1074078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FE5571-560F-4DFC-BA97-61ACA5F7ADE1}" type="slidenum">
              <a:rPr lang="en-US" smtClean="0"/>
              <a:t>9</a:t>
            </a:fld>
            <a:endParaRPr lang="en-US"/>
          </a:p>
        </p:txBody>
      </p:sp>
      <p:grpSp>
        <p:nvGrpSpPr>
          <p:cNvPr id="12" name="Group 11"/>
          <p:cNvGrpSpPr/>
          <p:nvPr/>
        </p:nvGrpSpPr>
        <p:grpSpPr>
          <a:xfrm>
            <a:off x="304800" y="457200"/>
            <a:ext cx="4620576" cy="508000"/>
            <a:chOff x="789624" y="1191463"/>
            <a:chExt cx="4620576" cy="508000"/>
          </a:xfrm>
        </p:grpSpPr>
        <p:sp>
          <p:nvSpPr>
            <p:cNvPr id="1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t>Các phương thức thường dùng</a:t>
              </a:r>
              <a:endParaRPr kumimoji="0" lang="en-US" sz="24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4" name="Group 17"/>
            <p:cNvGrpSpPr>
              <a:grpSpLocks/>
            </p:cNvGrpSpPr>
            <p:nvPr/>
          </p:nvGrpSpPr>
          <p:grpSpPr bwMode="auto">
            <a:xfrm>
              <a:off x="789624" y="1295400"/>
              <a:ext cx="353376" cy="272472"/>
              <a:chOff x="1110" y="2656"/>
              <a:chExt cx="1549" cy="1351"/>
            </a:xfrm>
          </p:grpSpPr>
          <p:sp>
            <p:nvSpPr>
              <p:cNvPr id="1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2" name="Rectangle 1"/>
          <p:cNvSpPr>
            <a:spLocks noChangeArrowheads="1"/>
          </p:cNvSpPr>
          <p:nvPr/>
        </p:nvSpPr>
        <p:spPr bwMode="auto">
          <a:xfrm>
            <a:off x="304800" y="1447800"/>
            <a:ext cx="8593560"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xuLyXoa()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AlertDialog.Builder </a:t>
            </a:r>
            <a:r>
              <a:rPr kumimoji="0" lang="en-US" altLang="en-US" sz="1400" b="0" i="0" u="none" strike="noStrike" cap="none" normalizeH="0" baseline="0" smtClean="0">
                <a:ln>
                  <a:noFill/>
                </a:ln>
                <a:solidFill>
                  <a:srgbClr val="FF0000"/>
                </a:solidFill>
                <a:effectLst/>
                <a:latin typeface="Courier New" panose="02070309020205020404" pitchFamily="49" charset="0"/>
                <a:cs typeface="Courier New" panose="02070309020205020404" pitchFamily="49" charset="0"/>
              </a:rPr>
              <a:t>builder</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AlertDialog.Builder(</a:t>
            </a:r>
            <a:r>
              <a:rPr kumimoji="0" lang="en-US" altLang="en-US" sz="1400" b="0" i="0" u="none" strike="noStrike" cap="none" normalizeH="0" baseline="0" smtClean="0">
                <a:ln>
                  <a:noFill/>
                </a:ln>
                <a:solidFill>
                  <a:srgbClr val="FF0000"/>
                </a:solidFill>
                <a:effectLst/>
                <a:latin typeface="Courier New" panose="02070309020205020404" pitchFamily="49" charset="0"/>
                <a:cs typeface="Courier New" panose="02070309020205020404" pitchFamily="49" charset="0"/>
              </a:rPr>
              <a:t>MainActivity</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builder.</a:t>
            </a:r>
            <a:r>
              <a:rPr kumimoji="0" lang="en-US" altLang="en-US" sz="1400" b="0" i="0" u="none" strike="noStrike" cap="none" normalizeH="0" baseline="0" smtClean="0">
                <a:ln>
                  <a:noFill/>
                </a:ln>
                <a:solidFill>
                  <a:srgbClr val="FF0000"/>
                </a:solidFill>
                <a:effectLst/>
                <a:latin typeface="Courier New" panose="02070309020205020404" pitchFamily="49" charset="0"/>
                <a:cs typeface="Courier New" panose="02070309020205020404" pitchFamily="49" charset="0"/>
              </a:rPr>
              <a:t>setTitle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"Xác nhận xóa"</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builder.</a:t>
            </a:r>
            <a:r>
              <a:rPr kumimoji="0" lang="en-US" altLang="en-US" sz="1400" b="0" i="0" u="none" strike="noStrike" cap="none" normalizeH="0" baseline="0" smtClean="0">
                <a:ln>
                  <a:noFill/>
                </a:ln>
                <a:solidFill>
                  <a:srgbClr val="FF0000"/>
                </a:solidFill>
                <a:effectLst/>
                <a:latin typeface="Courier New" panose="02070309020205020404" pitchFamily="49" charset="0"/>
                <a:cs typeface="Courier New" panose="02070309020205020404" pitchFamily="49" charset="0"/>
              </a:rPr>
              <a:t>setMessage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"Bạn có chắc chắn muốn xóa:</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selectedContacts</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builder.</a:t>
            </a:r>
            <a:r>
              <a:rPr kumimoji="0" lang="en-US" altLang="en-US" sz="1400" b="0" i="0" u="none" strike="noStrike" cap="none" normalizeH="0" baseline="0" smtClean="0">
                <a:ln>
                  <a:noFill/>
                </a:ln>
                <a:solidFill>
                  <a:srgbClr val="FF0000"/>
                </a:solidFill>
                <a:effectLst/>
                <a:latin typeface="Courier New" panose="02070309020205020404" pitchFamily="49" charset="0"/>
                <a:cs typeface="Courier New" panose="02070309020205020404" pitchFamily="49" charset="0"/>
              </a:rPr>
              <a:t>setPositiveButton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"Có"</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DialogInterface.OnClickListener()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onClick(DialogInterface dialogInterface,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smtClean="0">
                <a:solidFill>
                  <a:srgbClr val="000000"/>
                </a:solidFill>
                <a:latin typeface="Courier New" panose="02070309020205020404" pitchFamily="49" charset="0"/>
                <a:cs typeface="Courier New" panose="02070309020205020404" pitchFamily="49" charset="0"/>
              </a:rPr>
              <a:t>finish();</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builder.</a:t>
            </a:r>
            <a:r>
              <a:rPr kumimoji="0" lang="en-US" altLang="en-US" sz="1400" b="0" i="0" u="none" strike="noStrike" cap="none" normalizeH="0" baseline="0" smtClean="0">
                <a:ln>
                  <a:noFill/>
                </a:ln>
                <a:solidFill>
                  <a:srgbClr val="FF0000"/>
                </a:solidFill>
                <a:effectLst/>
                <a:latin typeface="Courier New" panose="02070309020205020404" pitchFamily="49" charset="0"/>
                <a:cs typeface="Courier New" panose="02070309020205020404" pitchFamily="49" charset="0"/>
              </a:rPr>
              <a:t>setNegativeButton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"Không"</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DialogInterface.OnClickListener()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onClick(DialogInterface dialogInterface,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dialogInterface.dismiss();</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FF0000"/>
                </a:solidFill>
                <a:effectLst/>
                <a:latin typeface="Courier New" panose="02070309020205020404" pitchFamily="49" charset="0"/>
                <a:cs typeface="Courier New" panose="02070309020205020404" pitchFamily="49" charset="0"/>
              </a:rPr>
              <a:t>builder.create().show();</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08486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16058</TotalTime>
  <Words>282</Words>
  <Application>Microsoft Office PowerPoint</Application>
  <PresentationFormat>On-screen Show (4:3)</PresentationFormat>
  <Paragraphs>48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Thanh Danny</cp:lastModifiedBy>
  <cp:revision>1178</cp:revision>
  <dcterms:created xsi:type="dcterms:W3CDTF">2011-04-06T04:04:31Z</dcterms:created>
  <dcterms:modified xsi:type="dcterms:W3CDTF">2020-09-05T14:55:50Z</dcterms:modified>
</cp:coreProperties>
</file>