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Patrick Hand" panose="00000500000000000000" pitchFamily="2" charset="0"/>
      <p:regular r:id="rId15"/>
    </p:embeddedFont>
    <p:embeddedFont>
      <p:font typeface="Raleway"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2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3T08:55:44.748"/>
    </inkml:context>
    <inkml:brush xml:id="br0">
      <inkml:brushProperty name="width" value="0.35" units="cm"/>
      <inkml:brushProperty name="height" value="0.35" units="cm"/>
      <inkml:brushProperty name="color" value="#FFFFFF"/>
    </inkml:brush>
  </inkml:definitions>
  <inkml:trace contextRef="#ctx0" brushRef="#br0">1375 1790 24575,'-26'-1'0,"0"-2"0,0-1 0,-25-7 0,-17-3 0,-184-11 0,247 25 0,-10-1 0,32 1 0,791 2 0,-716-4 0,-88 2 0,1 0 0,-1-1 0,0 1 0,1-1 0,-1 0 0,0 0 0,5-3 0,-9 4 0,1 0 0,-1 0 0,0 0 0,0 0 0,0 0 0,0 0 0,1 0 0,-1-1 0,0 1 0,0 0 0,0 0 0,0 0 0,0 0 0,0-1 0,0 1 0,1 0 0,-1 0 0,0 0 0,0 0 0,0-1 0,0 1 0,0 0 0,0 0 0,0 0 0,0-1 0,0 1 0,0 0 0,0 0 0,0 0 0,0-1 0,0 1 0,0 0 0,0 0 0,0 0 0,0-1 0,0 1 0,-1 0 0,1 0 0,0 0 0,0 0 0,0-1 0,0 1 0,0 0 0,0 0 0,-1 0 0,-19-11 0,-10 2 0,-1 1 0,0 2 0,-43-4 0,45 6 0,-1619-109-1292,2639 118 927,-618-5 107,822 0-1741,-2401 0 5913,1492 1-3914,-12 10-164,76 11-655,1626 203-3006,-1751-189 3825,-91-8 0,-131-27-1,0-1 1,0 1-1,0 0 0,0 0 1,0 0-1,0 1 0,0-1 0,0 1 1,0 0-1,-1-1 0,1 1 1,-1 1-1,5 3 0,-7-6 2,0 1 0,0-1 0,0 0 0,0 1 1,0-1-1,0 1 0,0-1 0,0 1 0,0-1 0,0 1 0,0-1 0,0 1 0,0-1 0,0 1 0,0-1 0,-1 1 0,1-1 0,0 0 0,0 1 0,0-1 0,-1 1 0,1-1 1,0 0-1,-1 1 0,1-1 0,0 0 0,-1 1 0,-23 13 143,-27 3 550,0-3 0,-102 16 1,87-19-161,-241 37 1493,360-45-2027,811 21 0,-422-6 0,-406-14 0,-33-3 0,-8 1 0,-59 1 0,-1666 0-1152,868-6 755,-885 3 1219,1746 0-822,-46-1 0,44 1 0,5-1 0,21-2 0,324-19 0,-57 4 0,-148 4 270,54-4 187,-182 19-457,-14 4 0,-17 9 0,12-11 0,-107 67 0,41-27 0,69-42 0,1 0 0,0-1 0,0 1 0,0 0 0,0-1 0,0 1 0,0 0 0,0 0 0,0 0 0,0 0 0,1 0 0,-1 0 0,0 0 0,0 0 0,1 0 0,-1 2 0,1-3 0,0 1 0,0-1 0,0 1 0,0-1 0,0 0 0,1 1 0,-1-1 0,0 1 0,0-1 0,1 0 0,-1 1 0,0-1 0,0 0 0,1 1 0,-1-1 0,1 0 0,-1 1 0,0-1 0,1 0 0,-1 0 0,0 1 0,1-1 0,-1 0 0,1 0 0,-1 0 0,1 0 0,-1 1 0,1-1 0,49 5 0,-43-5 0,385 11 0,601 31-913,-968-40 913,-33-1 0,-50 0 0,57-1 0,-1658-3-291,1847-8 800,-111 4-162,-39 5-231,0-2 0,61-15 0,-97 18-116,0 1 0,0-1 0,0 1 0,0-1 0,0 0 0,0 0 0,0 0 0,0 0 0,0-1 0,0 1 0,-1 0 0,1-1 0,0 1 0,1-3 0,-3 4 0,0 0 0,0-1 0,0 1 0,0 0 0,0-1 0,0 1 0,0 0 0,0-1 0,0 1 0,0-1 0,0 1 0,0 0 0,0-1 0,0 1 0,0 0 0,0-1 0,0 1 0,0 0 0,-1-1 0,1 1 0,0 0 0,0-1 0,0 1 0,-1 0 0,1-1 0,0 1 0,-1 0 0,-17-11 0,-12 3 0,0 1 0,0 1 0,-1 1 0,0 2 0,-34 1 0,31 0 0,-452-1 0,548-1 0,180-18 0,-194 15 0,0-2 0,-1-3 0,48-17 0,-1-1 0,-108 29 0,1-1 0,-1-1 0,1 0 0,0-1 0,-22-10 0,28 9 0,-1 0 0,2-1 0,-1 0 0,1-1 0,0 0 0,-9-13 0,-29-51 0,23 35 0,4 4 0,2 0 0,1-2 0,1 1 0,-13-62 0,22 83 0,-1 1 0,0-1 0,-1 1 0,0 0 0,0 0 0,-1 1 0,-1 0 0,0 0 0,0 1 0,-1 0 0,0 0 0,-16-11 0,-12-7 0,-80-43 0,112 67 0,-5-3 0,-2-1 0,0 0 0,0 1 0,0 0 0,0 1 0,-1 0 0,0 1 0,0 1 0,-27-4 0,39 7 0,-1 0 0,0 0 0,0 0 0,0 1 0,0-1 0,0 1 0,0-1 0,1 1 0,-1 0 0,0 0 0,0 0 0,1 0 0,-1 0 0,1 0 0,-1 0 0,1 0 0,-1 1 0,1-1 0,0 0 0,-1 1 0,1-1 0,0 1 0,0 0 0,0-1 0,0 1 0,1 0 0,-1 0 0,0 0 0,1-1 0,-1 5 0,-1 5 0,0 0 0,0 0 0,2 0 0,0 12 0,0-16 0,11 342 0,-11-339 0,0 0 0,1 0 0,0 0 0,1 0 0,3 14 0,-4-21 0,1 1 0,0-1 0,-1 1 0,1-1 0,0 0 0,1 0 0,-1 0 0,1 0 0,-1 0 0,1 0 0,0-1 0,0 1 0,0-1 0,0 0 0,0 0 0,1 0 0,4 2 0,3 0 0,0 0 0,0 0 0,0-1 0,1-1 0,-1 0 0,1-1 0,-1 0 0,1 0 0,0-1 0,-1-1 0,1 0 0,19-5 0,9-4 0,0-2 0,48-22 0,-10 4 0,113-34 0,218-86 0,-390 143 0,-1-1 0,0-2 0,-1 1 0,0-2 0,-1 0 0,0-1 0,-1-1 0,27-28 0,-4-2 0,-31 37 0,-1 0 0,0-1 0,0 0 0,0 0 0,-1 0 0,0-1 0,0 0 0,-1 0 0,0 0 0,0 0 0,-1-1 0,4-17 0,0-8 0,1 1 0,15-39 0,-12 40 0,-1 0 0,8-51 0,-8-27 0,-5-1 0,-11-133 0,2 210 0,-2 0 0,-1 0 0,-2 1 0,-1 0 0,-2 0 0,-1 1 0,-23-42 0,24 54 0,-1 0 0,0 1 0,-1 1 0,-1 0 0,-1 1 0,-1 1 0,0 0 0,-1 1 0,0 1 0,-1 1 0,-1 1 0,0 0 0,0 2 0,-2 0 0,1 1 0,-1 1 0,-43-9 0,61 16 0,0 0 0,-1 0 0,1 1 0,0 0 0,-1 0 0,1 0 0,-1 0 0,1 1 0,0-1 0,-1 1 0,1 0 0,0 1 0,0-1 0,0 1 0,0-1 0,0 1 0,-5 4 0,5-3 0,0 1 0,1-1 0,-1 1 0,1 0 0,0 0 0,0 0 0,1 0 0,-1 1 0,1-1 0,0 1 0,0-1 0,0 1 0,1 0 0,-2 9 0,-2 18 0,2 0 0,2 0 0,1 0 0,7 60 0,-4-68 0,2 0 0,0 0 0,2 0 0,0-1 0,2 0 0,21 41 0,88 123 0,-79-132 0,58 113 0,-80-127 0,-2 1 0,-1 0 0,-3 1 0,-1 1 0,6 80 0,-8 226 0,-9-266 0,0-69 0,-1 0 0,0 0 0,-1-1 0,-7 25 0,0-4 0,8-30 0,1-1 0,1 1 0,-1 0 0,1-1 0,0 1 0,0 0 0,0 0 0,0-1 0,1 1 0,0 0 0,0-1 0,0 1 0,1-1 0,-1 1 0,4 4 0,-2-3 0,1 0 0,0 0 0,1 0 0,-1-1 0,1 0 0,0 0 0,0 0 0,1-1 0,7 6 0,4 0 0,0-1 0,1-1 0,0 0 0,0-1 0,1-1 0,30 6 0,-29-8 0,27 4 0,-47-8 0,1 0 0,-1 0 0,0 0 0,0 0 0,1 0 0,-1 0 0,0 0 0,0 0 0,0 0 0,1 0 0,-1 0 0,0 0 0,0 0 0,1 0 0,-1 0 0,0 0 0,0 0 0,0-1 0,1 1 0,-1 0 0,0 0 0,0 0 0,0 0 0,0 0 0,1-1 0,-1 1 0,0 0 0,0 0 0,0 0 0,0 0 0,0-1 0,1 1 0,-1 0 0,0 0 0,0 0 0,0-1 0,0 1 0,0 0 0,0 0 0,0-1 0,0 1 0,0 0 0,0 0 0,0 0 0,0-1 0,0 1 0,0 0 0,0 0 0,0-1 0,0 1 0,0 0 0,0 0 0,0 0 0,-1-1 0,1 1 0,0 0 0,0 0 0,0 0 0,0-1 0,0 1 0,-1 0 0,1 0 0,0 0 0,0 0 0,0 0 0,0-1 0,-1 1 0,-9-8 0,0 0 0,-1 1 0,0 0 0,-1 0 0,1 1 0,-15-5 0,15 7 0,-62-27 0,-1 4 0,-2 3 0,-95-17 0,-238-22 0,240 40 0,27 3 0,181 24 0,43 0 0,-26-3 0,2165 40 0,-1772-42 0,-430 2 0,1 2 0,-1-1 0,0 2 0,19 7 0,13 1 0,-11-3 0,0-3 0,0-1 0,52-1 0,-86-5 0,0 0 0,0 0 0,0 0 0,0-1 0,10-4 0,-15 6 0,0 0 0,0-1 0,0 1 0,-1-1 0,1 1 0,0-1 0,0 1 0,-1-1 0,1 0 0,0 1 0,-1-1 0,1 0 0,0 1 0,-1-1 0,1 0 0,-1 0 0,1-1 0,-1 2 0,0-1 0,0 0 0,0 0 0,0 1 0,-1-1 0,1 0 0,0 1 0,-1-1 0,1 1 0,0-1 0,-1 0 0,1 1 0,-1-1 0,1 1 0,-1-1 0,1 1 0,-1-1 0,1 1 0,-1-1 0,1 1 0,-1 0 0,0-1 0,1 1 0,-1 0 0,0 0 0,1-1 0,-2 1 0,-15-6 0,0 0 0,0 1 0,-1 1 0,0 1 0,-23-2 0,-3-1 0,-459-36 0,-6 39 0,353 5 0,87 0 0,33-1 0,-47-3 0,128 5 0,47-4 0,-21 0 0,825 1 0,-857 0 0,0 3 0,1 0 0,-1 3 0,60 16 0,-76-13 0,-1 2 0,0 0 0,-1 1 0,0 2 0,-1 0 0,33 29 0,-22-18 0,42 27 0,-50-39 0,28 17 0,0 1 0,-2 3 0,58 53 0,-104-84 0,0 0 0,0 0 0,0 0 0,0-1 0,0 1 0,1-1 0,-1 0 0,6 2 0,-8-3 0,-1-1 0,1 0 0,0 0 0,-1 0 0,1 0 0,-1 0 0,1 0 0,0 0 0,-1 0 0,1 0 0,-1 0 0,1 0 0,0-1 0,-1 1 0,1 0 0,-1 0 0,1-1 0,-1 1 0,1 0 0,-1-1 0,1 1 0,0-1 0,1-1 0,-1 1 0,0-1 0,0 0 0,0 1 0,0-1 0,-1 0 0,1 0 0,0 0 0,-1 1 0,1-5 0,23-143 0,-9 41 0,-1-40 0,-9 73 0,-4 72 0,-1 1 0,0-1 0,1 1 0,0-1 0,-1 1 0,1 0 0,0-1 0,0 1 0,0 0 0,1 0 0,-1 0 0,0 0 0,1 0 0,0 0 0,-1 0 0,1 0 0,0 1 0,3-3 0,-1 1 0,1 1 0,-1-1 0,0 2 0,1-1 0,-1 0 0,1 1 0,0 0 0,-1 0 0,8-1 0,-4 1 0,1 1 0,-1 0 0,1 0 0,-1 1 0,1 0 0,-1 1 0,1-1 0,-1 2 0,0-1 0,15 7 0,-20-7 0,1 1 0,-1-1 0,1 0 0,-1 1 0,0 0 0,0 0 0,0 0 0,0 0 0,-1 0 0,1 1 0,-1-1 0,0 1 0,0 0 0,0 0 0,0-1 0,-1 1 0,0 0 0,1 0 0,-2 1 0,1-1 0,0 0 0,-1 0 0,0 0 0,1 0 0,-2 1 0,0 7 0,0-7 0,0 1 0,-1-1 0,1 0 0,-1 0 0,-1 0 0,1 0 0,-1 0 0,1 0 0,-1-1 0,0 1 0,-1-1 0,1 0 0,-1 0 0,0 0 0,0-1 0,0 1 0,-1-1 0,1 0 0,-1 0 0,-6 3 0,-2-1 0,-1 0 0,0-1 0,0 0 0,-1-1 0,-26 2 0,-77-3 0,82-3 0,-69 1 0,-236-5 0,322 4 0,1 0 0,0-2 0,-1 0 0,1-1 0,0-1 0,1-1 0,-20-9 0,31 13 0,0-2 0,1 1 0,-1-1 0,1 0 0,-1 0 0,1 0 0,0-1 0,1 0 0,-1 0 0,-3-6 0,5 7 0,1 1 0,0-2 0,0 1 0,1 0 0,-1 0 0,1 0 0,0-1 0,0 1 0,0-1 0,1 1 0,0-1 0,0 1 0,0-1 0,0 1 0,0-1 0,2-5 0,0 5 0,0 0 0,-1 1 0,1-1 0,1 1 0,-1 0 0,1 0 0,-1 0 0,1 0 0,0 0 0,1 0 0,-1 1 0,1 0 0,-1 0 0,1 0 0,0 0 0,0 0 0,1 1 0,-1-1 0,0 1 0,1 0 0,7-2 0,12-3 0,0 0 0,1 2 0,24-2 0,-27 4 0,24-2 0,-33 4 0,-1 0 0,1-1 0,0 0 0,16-6 0,-20 4 0,-11 0 0,-21-2 0,-851-87-1365,789 89-5461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3T09:07:28.39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3T08:56:48.645"/>
    </inkml:context>
    <inkml:brush xml:id="br0">
      <inkml:brushProperty name="width" value="0.35" units="cm"/>
      <inkml:brushProperty name="height" value="0.35" units="cm"/>
      <inkml:brushProperty name="color" value="#FFFFFF"/>
    </inkml:brush>
  </inkml:definitions>
  <inkml:trace contextRef="#ctx0" brushRef="#br0">274 664 24575,'337'-30'0,"-30"2"0,126 8 0,-316 14 0,133 2 0,74-6 0,538-9 0,-574 21 0,962-2 0,-1244 0 0,0 0 0,0 0 0,0 0 0,1 1 0,-1 0 0,0 0 0,0 1 0,-1 0 0,1 0 0,9 5 0,-12-5 0,0 0 0,-1 0 0,1 1 0,-1-1 0,1 1 0,-1 0 0,0-1 0,0 1 0,0 0 0,-1 0 0,1 1 0,-1-1 0,0 0 0,0 0 0,0 1 0,0-1 0,0 1 0,-1-1 0,1 1 0,-1 4 0,-2 196 0,-2-74 0,4-128 0,0 7 0,0 0 0,0 0 0,-1-1 0,0 1 0,-5 17 0,5-24 0,1-1 0,-1 1 0,0 0 0,0 0 0,-1 0 0,1 0 0,0-1 0,-1 1 0,1 0 0,-1-1 0,1 1 0,-1-1 0,0 0 0,1 0 0,-1 1 0,0-1 0,0 0 0,0-1 0,0 1 0,0 0 0,0 0 0,0-1 0,0 1 0,0-1 0,0 0 0,0 0 0,-1 0 0,1 0 0,0 0 0,-3 0 0,-11-3 0,0 0 0,0-1 0,0-1 0,0 0 0,1-1 0,-18-11 0,-18-5 0,33 15 0,-197-70 0,184 69 0,0 1 0,0 1 0,-1 1 0,1 2 0,-40 2 0,-824 7 0,519-8 0,-628 2 0,826 15 0,13 0 0,-558-14 0,350-3 0,316 2 0,44 0 0,40 0 0,334 28 0,-59 0 0,-218-21 0,0 4 0,96 26 0,54 9 0,-73-32 0,249-9 0,-208-8 0,-139 3 0,143 4 0,-165-1 0,1 2 0,79 20 0,-18 0 0,142 14 0,-95-18 0,197 25 0,5-39 0,-208-9 0,-17 4 0,138-4 0,-262 2 0,-1-1 0,1 1 0,0 0 0,0-1 0,-1 1 0,1-1 0,0 0 0,-1 0 0,1 0 0,-1 0 0,1 0 0,-1-1 0,1 1 0,-1-1 0,0 1 0,0-1 0,0 0 0,0 0 0,0 0 0,0 0 0,0 0 0,-1 0 0,1-1 0,1-2 0,-2 1 0,0-1 0,0 1 0,0 0 0,0-1 0,-1 1 0,1-1 0,-1 1 0,0-1 0,-1 1 0,1-1 0,-1 1 0,0-1 0,-3-8 0,-74-198 0,42 114 0,25 72 0,1-1 0,1 0 0,1 0 0,1-1 0,-5-51 0,9 8 0,3 22 0,-13-80 0,10 106 0,1 12 0,1 0 0,-1 0 0,-1 0 0,0 0 0,-5-11 0,6 18 0,0 0 0,0-1 0,0 1 0,0 0 0,-1 1 0,0-1 0,1 0 0,-1 1 0,0 0 0,0-1 0,0 1 0,0 0 0,-1 0 0,1 1 0,-1-1 0,1 1 0,-1 0 0,-3-1 0,-23-4 0,-1 2 0,1 1 0,-1 2 0,0 1 0,-43 5 0,-8-1 0,-431-2 0,276-3 0,46-14 0,7 0 0,-102 1 0,1-1 0,263 16 0,0-2 0,-1-1 0,1-1 0,-29-8 0,-18-5 0,-107-13 0,-73 8 0,142 14 0,23-3 0,-140-36 0,163 31 0,22 8 0,0 2 0,-57 0 0,-14-2 0,22-3 0,-1 3 0,-120 8 0,204-1 0,0 1 0,0 0 0,0-1 0,0 2 0,0-1 0,0 0 0,1 1 0,-1 0 0,1 0 0,-1 1 0,1-1 0,-6 5 0,5-2 0,0 0 0,0 0 0,1 1 0,-1 0 0,1-1 0,0 2 0,1-1 0,-4 7 0,-47 91 0,-16 33 0,56-109 0,-1-1 0,-29 40 0,43-66 0,0 0 0,0 1 0,0-1 0,0 0 0,1 0 0,-1 1 0,0-1 0,1 1 0,-1-1 0,1 0 0,0 1 0,-1-1 0,1 1 0,0-1 0,0 1 0,0 1 0,0-2 0,0 0 0,1 0 0,-1 0 0,0-1 0,1 1 0,-1 0 0,1 0 0,-1-1 0,1 1 0,0 0 0,-1-1 0,1 1 0,-1-1 0,1 1 0,0 0 0,0-1 0,-1 0 0,1 1 0,0-1 0,1 1 0,4 1 0,1 0 0,0-1 0,-1 0 0,1 0 0,11 0 0,-14-1 0,446 1 0,-212-5 0,1102 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00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81672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levashove.ru/best-search-engines-on-the-interne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pixabay.com/vectors/www-web-internet-online-website-1271864/"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410289"/>
            <a:ext cx="5486400" cy="7735967"/>
          </a:xfrm>
          <a:prstGeom prst="rect">
            <a:avLst/>
          </a:prstGeom>
        </p:spPr>
      </p:pic>
      <p:sp>
        <p:nvSpPr>
          <p:cNvPr id="3" name="Text 0"/>
          <p:cNvSpPr/>
          <p:nvPr/>
        </p:nvSpPr>
        <p:spPr>
          <a:xfrm>
            <a:off x="864037" y="2204680"/>
            <a:ext cx="7415927" cy="1703308"/>
          </a:xfrm>
          <a:prstGeom prst="rect">
            <a:avLst/>
          </a:prstGeom>
          <a:noFill/>
          <a:ln/>
        </p:spPr>
        <p:txBody>
          <a:bodyPr wrap="square" lIns="0" tIns="0" rIns="0" bIns="0" rtlCol="0" anchor="t"/>
          <a:lstStyle/>
          <a:p>
            <a:pPr marL="0" indent="0">
              <a:lnSpc>
                <a:spcPts val="6700"/>
              </a:lnSpc>
              <a:buNone/>
            </a:pPr>
            <a:r>
              <a:rPr lang="en-US" sz="5350" dirty="0">
                <a:solidFill>
                  <a:srgbClr val="383838"/>
                </a:solidFill>
                <a:latin typeface="Patrick Hand" pitchFamily="34" charset="0"/>
                <a:ea typeface="Patrick Hand" pitchFamily="34" charset="-122"/>
                <a:cs typeface="Patrick Hand" pitchFamily="34" charset="-120"/>
              </a:rPr>
              <a:t>Máy Tìm Kiếm - So Sánh Google.com và Ask.com</a:t>
            </a:r>
            <a:endParaRPr lang="en-US" sz="5350" dirty="0"/>
          </a:p>
        </p:txBody>
      </p:sp>
      <p:sp>
        <p:nvSpPr>
          <p:cNvPr id="4" name="Text 1"/>
          <p:cNvSpPr/>
          <p:nvPr/>
        </p:nvSpPr>
        <p:spPr>
          <a:xfrm>
            <a:off x="864037" y="4278273"/>
            <a:ext cx="7415927" cy="790099"/>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Khám phá sự khác biệt và ưu điểm giữa hai công cụ tìm kiếm hàng đầu - Google.com và Ask.com.</a:t>
            </a:r>
            <a:endParaRPr lang="en-US" sz="1900" dirty="0"/>
          </a:p>
        </p:txBody>
      </p:sp>
      <p:pic>
        <p:nvPicPr>
          <p:cNvPr id="5" name="Image 1" descr="preencoded.png"/>
          <p:cNvPicPr>
            <a:picLocks noChangeAspect="1"/>
          </p:cNvPicPr>
          <p:nvPr/>
        </p:nvPicPr>
        <p:blipFill>
          <a:blip r:embed="rId4"/>
          <a:stretch>
            <a:fillRect/>
          </a:stretch>
        </p:blipFill>
        <p:spPr>
          <a:xfrm>
            <a:off x="864037" y="5346025"/>
            <a:ext cx="1687592" cy="678894"/>
          </a:xfrm>
          <a:prstGeom prst="rect">
            <a:avLst/>
          </a:prstGeom>
        </p:spPr>
      </p:pic>
      <p:pic>
        <p:nvPicPr>
          <p:cNvPr id="6" name="Image 2" descr="preencoded.png"/>
          <p:cNvPicPr>
            <a:picLocks noChangeAspect="1"/>
          </p:cNvPicPr>
          <p:nvPr/>
        </p:nvPicPr>
        <p:blipFill>
          <a:blip r:embed="rId5"/>
          <a:stretch>
            <a:fillRect/>
          </a:stretch>
        </p:blipFill>
        <p:spPr>
          <a:xfrm>
            <a:off x="2674977" y="5346025"/>
            <a:ext cx="1798915" cy="6788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223480"/>
            <a:ext cx="5486400" cy="7782639"/>
          </a:xfrm>
          <a:prstGeom prst="rect">
            <a:avLst/>
          </a:prstGeom>
        </p:spPr>
      </p:pic>
      <p:sp>
        <p:nvSpPr>
          <p:cNvPr id="3" name="Text 0"/>
          <p:cNvSpPr/>
          <p:nvPr/>
        </p:nvSpPr>
        <p:spPr>
          <a:xfrm>
            <a:off x="782122" y="667822"/>
            <a:ext cx="6874788" cy="558641"/>
          </a:xfrm>
          <a:prstGeom prst="rect">
            <a:avLst/>
          </a:prstGeom>
          <a:noFill/>
          <a:ln/>
        </p:spPr>
        <p:txBody>
          <a:bodyPr wrap="none" lIns="0" tIns="0" rIns="0" bIns="0" rtlCol="0" anchor="t"/>
          <a:lstStyle/>
          <a:p>
            <a:pPr marL="0" indent="0">
              <a:lnSpc>
                <a:spcPts val="4350"/>
              </a:lnSpc>
              <a:buNone/>
            </a:pPr>
            <a:r>
              <a:rPr lang="en-US" sz="3500" dirty="0">
                <a:solidFill>
                  <a:srgbClr val="383838"/>
                </a:solidFill>
                <a:latin typeface="Patrick Hand" pitchFamily="34" charset="0"/>
                <a:ea typeface="Patrick Hand" pitchFamily="34" charset="-122"/>
                <a:cs typeface="Patrick Hand" pitchFamily="34" charset="-120"/>
              </a:rPr>
              <a:t>Tính tiện dụng và thân thiện với người dùng</a:t>
            </a:r>
            <a:endParaRPr lang="en-US" sz="3500" dirty="0"/>
          </a:p>
        </p:txBody>
      </p:sp>
      <p:pic>
        <p:nvPicPr>
          <p:cNvPr id="4" name="Image 1" descr="preencoded.png"/>
          <p:cNvPicPr>
            <a:picLocks noChangeAspect="1"/>
          </p:cNvPicPr>
          <p:nvPr/>
        </p:nvPicPr>
        <p:blipFill>
          <a:blip r:embed="rId4"/>
          <a:stretch>
            <a:fillRect/>
          </a:stretch>
        </p:blipFill>
        <p:spPr>
          <a:xfrm>
            <a:off x="782122" y="1561624"/>
            <a:ext cx="558641" cy="558641"/>
          </a:xfrm>
          <a:prstGeom prst="rect">
            <a:avLst/>
          </a:prstGeom>
        </p:spPr>
      </p:pic>
      <p:sp>
        <p:nvSpPr>
          <p:cNvPr id="5" name="Text 1"/>
          <p:cNvSpPr/>
          <p:nvPr/>
        </p:nvSpPr>
        <p:spPr>
          <a:xfrm>
            <a:off x="782122" y="2343745"/>
            <a:ext cx="2234803" cy="279321"/>
          </a:xfrm>
          <a:prstGeom prst="rect">
            <a:avLst/>
          </a:prstGeom>
          <a:noFill/>
          <a:ln/>
        </p:spPr>
        <p:txBody>
          <a:bodyPr wrap="none" lIns="0" tIns="0" rIns="0" bIns="0" rtlCol="0" anchor="t"/>
          <a:lstStyle/>
          <a:p>
            <a:pPr marL="0" indent="0" algn="l">
              <a:lnSpc>
                <a:spcPts val="2150"/>
              </a:lnSpc>
              <a:buNone/>
            </a:pPr>
            <a:r>
              <a:rPr lang="en-US" sz="1750" dirty="0">
                <a:solidFill>
                  <a:srgbClr val="383838"/>
                </a:solidFill>
                <a:latin typeface="Patrick Hand" pitchFamily="34" charset="0"/>
                <a:ea typeface="Patrick Hand" pitchFamily="34" charset="-122"/>
                <a:cs typeface="Patrick Hand" pitchFamily="34" charset="-120"/>
              </a:rPr>
              <a:t>Giao diện</a:t>
            </a:r>
            <a:endParaRPr lang="en-US" sz="1750" dirty="0"/>
          </a:p>
        </p:txBody>
      </p:sp>
      <p:sp>
        <p:nvSpPr>
          <p:cNvPr id="6" name="Text 2"/>
          <p:cNvSpPr/>
          <p:nvPr/>
        </p:nvSpPr>
        <p:spPr>
          <a:xfrm>
            <a:off x="782122" y="2757130"/>
            <a:ext cx="7579757" cy="357545"/>
          </a:xfrm>
          <a:prstGeom prst="rect">
            <a:avLst/>
          </a:prstGeom>
          <a:noFill/>
          <a:ln/>
        </p:spPr>
        <p:txBody>
          <a:bodyPr wrap="none" lIns="0" tIns="0" rIns="0" bIns="0" rtlCol="0" anchor="t"/>
          <a:lstStyle/>
          <a:p>
            <a:pPr marL="0" indent="0" algn="l">
              <a:lnSpc>
                <a:spcPts val="2800"/>
              </a:lnSpc>
              <a:buNone/>
            </a:pPr>
            <a:r>
              <a:rPr lang="en-US" sz="1750" dirty="0">
                <a:solidFill>
                  <a:srgbClr val="383838"/>
                </a:solidFill>
                <a:latin typeface="Patrick Hand" pitchFamily="34" charset="0"/>
                <a:ea typeface="Patrick Hand" pitchFamily="34" charset="-122"/>
                <a:cs typeface="Patrick Hand" pitchFamily="34" charset="-120"/>
              </a:rPr>
              <a:t>Ask.com có giao diện đơn giản và dễ sử dụng hơn.</a:t>
            </a:r>
            <a:endParaRPr lang="en-US" sz="1750" dirty="0"/>
          </a:p>
        </p:txBody>
      </p:sp>
      <p:pic>
        <p:nvPicPr>
          <p:cNvPr id="7" name="Image 2" descr="preencoded.png"/>
          <p:cNvPicPr>
            <a:picLocks noChangeAspect="1"/>
          </p:cNvPicPr>
          <p:nvPr/>
        </p:nvPicPr>
        <p:blipFill>
          <a:blip r:embed="rId5"/>
          <a:stretch>
            <a:fillRect/>
          </a:stretch>
        </p:blipFill>
        <p:spPr>
          <a:xfrm>
            <a:off x="782122" y="3785116"/>
            <a:ext cx="558641" cy="558641"/>
          </a:xfrm>
          <a:prstGeom prst="rect">
            <a:avLst/>
          </a:prstGeom>
        </p:spPr>
      </p:pic>
      <p:sp>
        <p:nvSpPr>
          <p:cNvPr id="8" name="Text 3"/>
          <p:cNvSpPr/>
          <p:nvPr/>
        </p:nvSpPr>
        <p:spPr>
          <a:xfrm>
            <a:off x="782122" y="4567238"/>
            <a:ext cx="2234803" cy="279321"/>
          </a:xfrm>
          <a:prstGeom prst="rect">
            <a:avLst/>
          </a:prstGeom>
          <a:noFill/>
          <a:ln/>
        </p:spPr>
        <p:txBody>
          <a:bodyPr wrap="none" lIns="0" tIns="0" rIns="0" bIns="0" rtlCol="0" anchor="t"/>
          <a:lstStyle/>
          <a:p>
            <a:pPr marL="0" indent="0" algn="l">
              <a:lnSpc>
                <a:spcPts val="2150"/>
              </a:lnSpc>
              <a:buNone/>
            </a:pPr>
            <a:r>
              <a:rPr lang="en-US" sz="1750" dirty="0">
                <a:solidFill>
                  <a:srgbClr val="383838"/>
                </a:solidFill>
                <a:latin typeface="Patrick Hand" pitchFamily="34" charset="0"/>
                <a:ea typeface="Patrick Hand" pitchFamily="34" charset="-122"/>
                <a:cs typeface="Patrick Hand" pitchFamily="34" charset="-120"/>
              </a:rPr>
              <a:t>Tùy biến</a:t>
            </a:r>
            <a:endParaRPr lang="en-US" sz="1750" dirty="0"/>
          </a:p>
        </p:txBody>
      </p:sp>
      <p:sp>
        <p:nvSpPr>
          <p:cNvPr id="9" name="Text 4"/>
          <p:cNvSpPr/>
          <p:nvPr/>
        </p:nvSpPr>
        <p:spPr>
          <a:xfrm>
            <a:off x="782122" y="4980623"/>
            <a:ext cx="7579757" cy="357545"/>
          </a:xfrm>
          <a:prstGeom prst="rect">
            <a:avLst/>
          </a:prstGeom>
          <a:noFill/>
          <a:ln/>
        </p:spPr>
        <p:txBody>
          <a:bodyPr wrap="none" lIns="0" tIns="0" rIns="0" bIns="0" rtlCol="0" anchor="t"/>
          <a:lstStyle/>
          <a:p>
            <a:pPr marL="0" indent="0" algn="l">
              <a:lnSpc>
                <a:spcPts val="2800"/>
              </a:lnSpc>
              <a:buNone/>
            </a:pPr>
            <a:r>
              <a:rPr lang="en-US" sz="1750" dirty="0">
                <a:solidFill>
                  <a:srgbClr val="383838"/>
                </a:solidFill>
                <a:latin typeface="Patrick Hand" pitchFamily="34" charset="0"/>
                <a:ea typeface="Patrick Hand" pitchFamily="34" charset="-122"/>
                <a:cs typeface="Patrick Hand" pitchFamily="34" charset="-120"/>
              </a:rPr>
              <a:t>Google.com cung cấp nhiều tùy chỉnh hơn để người dùng tùy biến kết quả tìm kiếm.</a:t>
            </a:r>
            <a:endParaRPr lang="en-US" sz="1750" dirty="0"/>
          </a:p>
        </p:txBody>
      </p:sp>
      <p:pic>
        <p:nvPicPr>
          <p:cNvPr id="10" name="Image 3" descr="preencoded.png"/>
          <p:cNvPicPr>
            <a:picLocks noChangeAspect="1"/>
          </p:cNvPicPr>
          <p:nvPr/>
        </p:nvPicPr>
        <p:blipFill>
          <a:blip r:embed="rId6"/>
          <a:stretch>
            <a:fillRect/>
          </a:stretch>
        </p:blipFill>
        <p:spPr>
          <a:xfrm>
            <a:off x="782122" y="6008608"/>
            <a:ext cx="558641" cy="558641"/>
          </a:xfrm>
          <a:prstGeom prst="rect">
            <a:avLst/>
          </a:prstGeom>
        </p:spPr>
      </p:pic>
      <p:sp>
        <p:nvSpPr>
          <p:cNvPr id="11" name="Text 5"/>
          <p:cNvSpPr/>
          <p:nvPr/>
        </p:nvSpPr>
        <p:spPr>
          <a:xfrm>
            <a:off x="782122" y="6790730"/>
            <a:ext cx="2234803" cy="279321"/>
          </a:xfrm>
          <a:prstGeom prst="rect">
            <a:avLst/>
          </a:prstGeom>
          <a:noFill/>
          <a:ln/>
        </p:spPr>
        <p:txBody>
          <a:bodyPr wrap="none" lIns="0" tIns="0" rIns="0" bIns="0" rtlCol="0" anchor="t"/>
          <a:lstStyle/>
          <a:p>
            <a:pPr marL="0" indent="0" algn="l">
              <a:lnSpc>
                <a:spcPts val="2150"/>
              </a:lnSpc>
              <a:buNone/>
            </a:pPr>
            <a:r>
              <a:rPr lang="en-US" sz="1750" dirty="0">
                <a:solidFill>
                  <a:srgbClr val="383838"/>
                </a:solidFill>
                <a:latin typeface="Patrick Hand" pitchFamily="34" charset="0"/>
                <a:ea typeface="Patrick Hand" pitchFamily="34" charset="-122"/>
                <a:cs typeface="Patrick Hand" pitchFamily="34" charset="-120"/>
              </a:rPr>
              <a:t>Trải nghiệm di động</a:t>
            </a:r>
            <a:endParaRPr lang="en-US" sz="1750" dirty="0"/>
          </a:p>
        </p:txBody>
      </p:sp>
      <p:sp>
        <p:nvSpPr>
          <p:cNvPr id="12" name="Text 6"/>
          <p:cNvSpPr/>
          <p:nvPr/>
        </p:nvSpPr>
        <p:spPr>
          <a:xfrm>
            <a:off x="782122" y="7204115"/>
            <a:ext cx="7579757" cy="357545"/>
          </a:xfrm>
          <a:prstGeom prst="rect">
            <a:avLst/>
          </a:prstGeom>
          <a:noFill/>
          <a:ln/>
        </p:spPr>
        <p:txBody>
          <a:bodyPr wrap="none" lIns="0" tIns="0" rIns="0" bIns="0" rtlCol="0" anchor="t"/>
          <a:lstStyle/>
          <a:p>
            <a:pPr marL="0" indent="0" algn="l">
              <a:lnSpc>
                <a:spcPts val="2800"/>
              </a:lnSpc>
              <a:buNone/>
            </a:pPr>
            <a:r>
              <a:rPr lang="en-US" sz="1750" dirty="0">
                <a:solidFill>
                  <a:srgbClr val="383838"/>
                </a:solidFill>
                <a:latin typeface="Patrick Hand" pitchFamily="34" charset="0"/>
                <a:ea typeface="Patrick Hand" pitchFamily="34" charset="-122"/>
                <a:cs typeface="Patrick Hand" pitchFamily="34" charset="-120"/>
              </a:rPr>
              <a:t>Cả Google.com và Ask.com đều có ứng dụng và giao diện tốt trên thiết bị di động.</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46817"/>
            <a:ext cx="5486400" cy="7735967"/>
          </a:xfrm>
          <a:prstGeom prst="rect">
            <a:avLst/>
          </a:prstGeom>
        </p:spPr>
      </p:pic>
      <p:sp>
        <p:nvSpPr>
          <p:cNvPr id="3" name="Text 0"/>
          <p:cNvSpPr/>
          <p:nvPr/>
        </p:nvSpPr>
        <p:spPr>
          <a:xfrm>
            <a:off x="6350437" y="3087172"/>
            <a:ext cx="4937760"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Bảo mật và riêng tư</a:t>
            </a:r>
            <a:endParaRPr lang="en-US" sz="3850" dirty="0"/>
          </a:p>
        </p:txBody>
      </p:sp>
      <p:pic>
        <p:nvPicPr>
          <p:cNvPr id="4" name="Image 1" descr="preencoded.png"/>
          <p:cNvPicPr>
            <a:picLocks noChangeAspect="1"/>
          </p:cNvPicPr>
          <p:nvPr/>
        </p:nvPicPr>
        <p:blipFill>
          <a:blip r:embed="rId4"/>
          <a:stretch>
            <a:fillRect/>
          </a:stretch>
        </p:blipFill>
        <p:spPr>
          <a:xfrm>
            <a:off x="6381274" y="4167664"/>
            <a:ext cx="138827" cy="185142"/>
          </a:xfrm>
          <a:prstGeom prst="rect">
            <a:avLst/>
          </a:prstGeom>
        </p:spPr>
      </p:pic>
      <p:sp>
        <p:nvSpPr>
          <p:cNvPr id="5" name="Text 1"/>
          <p:cNvSpPr/>
          <p:nvPr/>
        </p:nvSpPr>
        <p:spPr>
          <a:xfrm>
            <a:off x="6720721" y="4074557"/>
            <a:ext cx="7045643" cy="395049"/>
          </a:xfrm>
          <a:prstGeom prst="rect">
            <a:avLst/>
          </a:prstGeom>
          <a:noFill/>
          <a:ln/>
        </p:spPr>
        <p:txBody>
          <a:bodyPr wrap="non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Bảo mật</a:t>
            </a:r>
            <a:endParaRPr lang="en-US" sz="1900" dirty="0"/>
          </a:p>
        </p:txBody>
      </p:sp>
      <p:pic>
        <p:nvPicPr>
          <p:cNvPr id="6" name="Image 2" descr="preencoded.png"/>
          <p:cNvPicPr>
            <a:picLocks noChangeAspect="1"/>
          </p:cNvPicPr>
          <p:nvPr/>
        </p:nvPicPr>
        <p:blipFill>
          <a:blip r:embed="rId4"/>
          <a:stretch>
            <a:fillRect/>
          </a:stretch>
        </p:blipFill>
        <p:spPr>
          <a:xfrm>
            <a:off x="6381274" y="4840367"/>
            <a:ext cx="138827" cy="185142"/>
          </a:xfrm>
          <a:prstGeom prst="rect">
            <a:avLst/>
          </a:prstGeom>
        </p:spPr>
      </p:pic>
      <p:sp>
        <p:nvSpPr>
          <p:cNvPr id="7" name="Text 2"/>
          <p:cNvSpPr/>
          <p:nvPr/>
        </p:nvSpPr>
        <p:spPr>
          <a:xfrm>
            <a:off x="6720721" y="4747260"/>
            <a:ext cx="7045643" cy="395049"/>
          </a:xfrm>
          <a:prstGeom prst="rect">
            <a:avLst/>
          </a:prstGeom>
          <a:noFill/>
          <a:ln/>
        </p:spPr>
        <p:txBody>
          <a:bodyPr wrap="non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Riêng tư</a:t>
            </a:r>
            <a:endParaRPr lang="en-US"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2713792"/>
            <a:ext cx="4937760"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Kết luận và khuyến nghị</a:t>
            </a:r>
            <a:endParaRPr lang="en-US" sz="3850" dirty="0"/>
          </a:p>
        </p:txBody>
      </p:sp>
      <p:sp>
        <p:nvSpPr>
          <p:cNvPr id="3" name="Text 1"/>
          <p:cNvSpPr/>
          <p:nvPr/>
        </p:nvSpPr>
        <p:spPr>
          <a:xfrm>
            <a:off x="864037" y="3947993"/>
            <a:ext cx="287024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Khuyến nghị sử dụng Google.com</a:t>
            </a:r>
            <a:endParaRPr lang="en-US" sz="1900" dirty="0"/>
          </a:p>
        </p:txBody>
      </p:sp>
      <p:sp>
        <p:nvSpPr>
          <p:cNvPr id="4" name="Text 2"/>
          <p:cNvSpPr/>
          <p:nvPr/>
        </p:nvSpPr>
        <p:spPr>
          <a:xfrm>
            <a:off x="864037" y="4503420"/>
            <a:ext cx="6150054" cy="790099"/>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Nếu bạn cần tìm kiếm toàn diện và chính xác, Google.com là lựa chọn tốt nhất.</a:t>
            </a:r>
            <a:endParaRPr lang="en-US" sz="1900" dirty="0"/>
          </a:p>
        </p:txBody>
      </p:sp>
      <p:sp>
        <p:nvSpPr>
          <p:cNvPr id="5" name="Text 3"/>
          <p:cNvSpPr/>
          <p:nvPr/>
        </p:nvSpPr>
        <p:spPr>
          <a:xfrm>
            <a:off x="7623929" y="3947993"/>
            <a:ext cx="259711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Khuyến nghị sử dụng Ask.com</a:t>
            </a:r>
            <a:endParaRPr lang="en-US" sz="1900" dirty="0"/>
          </a:p>
        </p:txBody>
      </p:sp>
      <p:sp>
        <p:nvSpPr>
          <p:cNvPr id="6" name="Text 4"/>
          <p:cNvSpPr/>
          <p:nvPr/>
        </p:nvSpPr>
        <p:spPr>
          <a:xfrm>
            <a:off x="7623929" y="4503420"/>
            <a:ext cx="6150054" cy="790099"/>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Nếu bạn cần một công cụ tìm kiếm thân thiện với người dùng và quan tâm đến bảo mật, Ask.com là sự lựa chọn phù hợp.</a:t>
            </a:r>
            <a:endParaRPr lang="en-US" sz="19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2586"/>
            <a:ext cx="644140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Patrick Hand" panose="00000500000000000000" pitchFamily="2" charset="0"/>
                <a:ea typeface="Raleway" pitchFamily="34" charset="-122"/>
                <a:cs typeface="Raleway" pitchFamily="34" charset="-120"/>
              </a:rPr>
              <a:t>Định nghĩa máy tìm kiếm</a:t>
            </a:r>
            <a:endParaRPr lang="en-US" sz="4450" dirty="0">
              <a:latin typeface="Patrick Hand" panose="00000500000000000000" pitchFamily="2" charset="0"/>
            </a:endParaRPr>
          </a:p>
        </p:txBody>
      </p:sp>
      <p:sp>
        <p:nvSpPr>
          <p:cNvPr id="4" name="Shape 1"/>
          <p:cNvSpPr/>
          <p:nvPr/>
        </p:nvSpPr>
        <p:spPr>
          <a:xfrm>
            <a:off x="6280190" y="2946678"/>
            <a:ext cx="510302" cy="510302"/>
          </a:xfrm>
          <a:prstGeom prst="roundRect">
            <a:avLst>
              <a:gd name="adj" fmla="val 18669"/>
            </a:avLst>
          </a:prstGeom>
          <a:solidFill>
            <a:srgbClr val="E1E1EA"/>
          </a:solidFill>
          <a:ln w="7620">
            <a:solidFill>
              <a:srgbClr val="C7C7D0"/>
            </a:solidFill>
            <a:prstDash val="solid"/>
          </a:ln>
        </p:spPr>
      </p:sp>
      <p:sp>
        <p:nvSpPr>
          <p:cNvPr id="5" name="Text 2"/>
          <p:cNvSpPr/>
          <p:nvPr/>
        </p:nvSpPr>
        <p:spPr>
          <a:xfrm>
            <a:off x="6462474" y="3031688"/>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Thu thập dữ liệu</a:t>
            </a:r>
            <a:endParaRPr lang="en-US" sz="2200" dirty="0"/>
          </a:p>
        </p:txBody>
      </p:sp>
      <p:sp>
        <p:nvSpPr>
          <p:cNvPr id="7" name="Text 4"/>
          <p:cNvSpPr/>
          <p:nvPr/>
        </p:nvSpPr>
        <p:spPr>
          <a:xfrm>
            <a:off x="7017306"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Máy tìm kiếm sử dụng các robot để liên tục thu thập dữ liệu từ các trang web trên internet.</a:t>
            </a:r>
            <a:endParaRPr lang="en-US" sz="1750" dirty="0"/>
          </a:p>
        </p:txBody>
      </p:sp>
      <p:sp>
        <p:nvSpPr>
          <p:cNvPr id="8" name="Shape 5"/>
          <p:cNvSpPr/>
          <p:nvPr/>
        </p:nvSpPr>
        <p:spPr>
          <a:xfrm>
            <a:off x="10171867" y="2946678"/>
            <a:ext cx="510302" cy="510302"/>
          </a:xfrm>
          <a:prstGeom prst="roundRect">
            <a:avLst>
              <a:gd name="adj" fmla="val 18669"/>
            </a:avLst>
          </a:prstGeom>
          <a:solidFill>
            <a:srgbClr val="E1E1EA"/>
          </a:solidFill>
          <a:ln w="7620">
            <a:solidFill>
              <a:srgbClr val="C7C7D0"/>
            </a:solidFill>
            <a:prstDash val="solid"/>
          </a:ln>
        </p:spPr>
      </p:sp>
      <p:sp>
        <p:nvSpPr>
          <p:cNvPr id="9" name="Text 6"/>
          <p:cNvSpPr/>
          <p:nvPr/>
        </p:nvSpPr>
        <p:spPr>
          <a:xfrm>
            <a:off x="10338316" y="3031688"/>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Lập chỉ mục</a:t>
            </a:r>
            <a:endParaRPr lang="en-US" sz="2200" dirty="0"/>
          </a:p>
        </p:txBody>
      </p:sp>
      <p:sp>
        <p:nvSpPr>
          <p:cNvPr id="11" name="Text 8"/>
          <p:cNvSpPr/>
          <p:nvPr/>
        </p:nvSpPr>
        <p:spPr>
          <a:xfrm>
            <a:off x="10908983" y="3437096"/>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Các dữ liệu này được lập chỉ mục để có thể tìm kiếm và truy xuất nhanh chóng.</a:t>
            </a:r>
            <a:endParaRPr lang="en-US" sz="1750" dirty="0"/>
          </a:p>
        </p:txBody>
      </p:sp>
      <p:sp>
        <p:nvSpPr>
          <p:cNvPr id="12" name="Shape 9"/>
          <p:cNvSpPr/>
          <p:nvPr/>
        </p:nvSpPr>
        <p:spPr>
          <a:xfrm>
            <a:off x="6280190" y="5370671"/>
            <a:ext cx="510302" cy="510302"/>
          </a:xfrm>
          <a:prstGeom prst="roundRect">
            <a:avLst>
              <a:gd name="adj" fmla="val 18669"/>
            </a:avLst>
          </a:prstGeom>
          <a:solidFill>
            <a:srgbClr val="E1E1EA"/>
          </a:solidFill>
          <a:ln w="7620">
            <a:solidFill>
              <a:srgbClr val="C7C7D0"/>
            </a:solidFill>
            <a:prstDash val="solid"/>
          </a:ln>
        </p:spPr>
      </p:sp>
      <p:sp>
        <p:nvSpPr>
          <p:cNvPr id="13" name="Text 10"/>
          <p:cNvSpPr/>
          <p:nvPr/>
        </p:nvSpPr>
        <p:spPr>
          <a:xfrm>
            <a:off x="6444496" y="5455682"/>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Xếp hạng và hiển thị</a:t>
            </a:r>
            <a:endParaRPr lang="en-US" sz="2200" dirty="0"/>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Khi có yêu cầu tìm kiếm, máy tìm kiếm sẽ tìm và hiển thị các kết quả tốt nhất dựa trên thuật toán xếp hạng.</a:t>
            </a:r>
            <a:endParaRPr lang="en-US" sz="1750" dirty="0"/>
          </a:p>
        </p:txBody>
      </p:sp>
      <mc:AlternateContent xmlns:mc="http://schemas.openxmlformats.org/markup-compatibility/2006" xmlns:p14="http://schemas.microsoft.com/office/powerpoint/2010/main">
        <mc:Choice Requires="p14">
          <p:contentPart p14:bwMode="auto" r:id="rId4">
            <p14:nvContentPartPr>
              <p14:cNvPr id="16" name="Viết tay 15">
                <a:extLst>
                  <a:ext uri="{FF2B5EF4-FFF2-40B4-BE49-F238E27FC236}">
                    <a16:creationId xmlns:a16="http://schemas.microsoft.com/office/drawing/2014/main" id="{C5DCCDCE-AB21-399D-5D5F-2B3FDAD30EE5}"/>
                  </a:ext>
                </a:extLst>
              </p14:cNvPr>
              <p14:cNvContentPartPr/>
              <p14:nvPr/>
            </p14:nvContentPartPr>
            <p14:xfrm>
              <a:off x="12587171" y="7262755"/>
              <a:ext cx="1941480" cy="811800"/>
            </p14:xfrm>
          </p:contentPart>
        </mc:Choice>
        <mc:Fallback xmlns="">
          <p:pic>
            <p:nvPicPr>
              <p:cNvPr id="16" name="Viết tay 15">
                <a:extLst>
                  <a:ext uri="{FF2B5EF4-FFF2-40B4-BE49-F238E27FC236}">
                    <a16:creationId xmlns:a16="http://schemas.microsoft.com/office/drawing/2014/main" id="{C5DCCDCE-AB21-399D-5D5F-2B3FDAD30EE5}"/>
                  </a:ext>
                </a:extLst>
              </p:cNvPr>
              <p:cNvPicPr/>
              <p:nvPr/>
            </p:nvPicPr>
            <p:blipFill>
              <a:blip r:embed="rId5"/>
              <a:stretch>
                <a:fillRect/>
              </a:stretch>
            </p:blipFill>
            <p:spPr>
              <a:xfrm>
                <a:off x="12524171" y="7200115"/>
                <a:ext cx="2067120" cy="93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Viết tay 16">
                <a:extLst>
                  <a:ext uri="{FF2B5EF4-FFF2-40B4-BE49-F238E27FC236}">
                    <a16:creationId xmlns:a16="http://schemas.microsoft.com/office/drawing/2014/main" id="{64FB4D21-96A8-4ED9-1484-804304F7C3D7}"/>
                  </a:ext>
                </a:extLst>
              </p14:cNvPr>
              <p14:cNvContentPartPr/>
              <p14:nvPr/>
            </p14:nvContentPartPr>
            <p14:xfrm>
              <a:off x="7387331" y="415195"/>
              <a:ext cx="360" cy="360"/>
            </p14:xfrm>
          </p:contentPart>
        </mc:Choice>
        <mc:Fallback xmlns="">
          <p:pic>
            <p:nvPicPr>
              <p:cNvPr id="17" name="Viết tay 16">
                <a:extLst>
                  <a:ext uri="{FF2B5EF4-FFF2-40B4-BE49-F238E27FC236}">
                    <a16:creationId xmlns:a16="http://schemas.microsoft.com/office/drawing/2014/main" id="{64FB4D21-96A8-4ED9-1484-804304F7C3D7}"/>
                  </a:ext>
                </a:extLst>
              </p:cNvPr>
              <p:cNvPicPr/>
              <p:nvPr/>
            </p:nvPicPr>
            <p:blipFill>
              <a:blip r:embed="rId7"/>
              <a:stretch>
                <a:fillRect/>
              </a:stretch>
            </p:blipFill>
            <p:spPr>
              <a:xfrm>
                <a:off x="7324691" y="352555"/>
                <a:ext cx="126000" cy="126000"/>
              </a:xfrm>
              <a:prstGeom prst="rect">
                <a:avLst/>
              </a:prstGeom>
            </p:spPr>
          </p:pic>
        </mc:Fallback>
      </mc:AlternateContent>
    </p:spTree>
    <p:extLst>
      <p:ext uri="{BB962C8B-B14F-4D97-AF65-F5344CB8AC3E}">
        <p14:creationId xmlns:p14="http://schemas.microsoft.com/office/powerpoint/2010/main" val="22396497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148"/>
          </a:xfrm>
          <a:prstGeom prst="rect">
            <a:avLst/>
          </a:prstGeom>
        </p:spPr>
      </p:pic>
      <p:sp>
        <p:nvSpPr>
          <p:cNvPr id="3" name="Text 0"/>
          <p:cNvSpPr/>
          <p:nvPr/>
        </p:nvSpPr>
        <p:spPr>
          <a:xfrm>
            <a:off x="6258044" y="606266"/>
            <a:ext cx="7600712" cy="1378029"/>
          </a:xfrm>
          <a:prstGeom prst="rect">
            <a:avLst/>
          </a:prstGeom>
          <a:noFill/>
          <a:ln/>
        </p:spPr>
        <p:txBody>
          <a:bodyPr wrap="square" lIns="0" tIns="0" rIns="0" bIns="0" rtlCol="0" anchor="t"/>
          <a:lstStyle/>
          <a:p>
            <a:pPr marL="0" indent="0">
              <a:lnSpc>
                <a:spcPts val="5400"/>
              </a:lnSpc>
              <a:buNone/>
            </a:pPr>
            <a:r>
              <a:rPr lang="en-US" sz="4300" dirty="0">
                <a:solidFill>
                  <a:srgbClr val="1B1B27"/>
                </a:solidFill>
                <a:latin typeface="Patrick Hand" panose="00000500000000000000" pitchFamily="2" charset="0"/>
                <a:ea typeface="Raleway" pitchFamily="34" charset="-122"/>
                <a:cs typeface="Raleway" pitchFamily="34" charset="-120"/>
              </a:rPr>
              <a:t>Cách hoạt động của máy tìm kiếm</a:t>
            </a:r>
            <a:endParaRPr lang="en-US" sz="4300" dirty="0">
              <a:latin typeface="Patrick Hand" panose="00000500000000000000" pitchFamily="2" charset="0"/>
            </a:endParaRPr>
          </a:p>
        </p:txBody>
      </p:sp>
      <p:sp>
        <p:nvSpPr>
          <p:cNvPr id="4" name="Shape 1"/>
          <p:cNvSpPr/>
          <p:nvPr/>
        </p:nvSpPr>
        <p:spPr>
          <a:xfrm>
            <a:off x="6573441" y="2314932"/>
            <a:ext cx="30480" cy="5309949"/>
          </a:xfrm>
          <a:prstGeom prst="roundRect">
            <a:avLst>
              <a:gd name="adj" fmla="val 303837"/>
            </a:avLst>
          </a:prstGeom>
          <a:solidFill>
            <a:srgbClr val="C7C7D0"/>
          </a:solidFill>
          <a:ln/>
        </p:spPr>
      </p:sp>
      <p:sp>
        <p:nvSpPr>
          <p:cNvPr id="5" name="Shape 2"/>
          <p:cNvSpPr/>
          <p:nvPr/>
        </p:nvSpPr>
        <p:spPr>
          <a:xfrm>
            <a:off x="6806208" y="2795707"/>
            <a:ext cx="771644" cy="30480"/>
          </a:xfrm>
          <a:prstGeom prst="roundRect">
            <a:avLst>
              <a:gd name="adj" fmla="val 303837"/>
            </a:avLst>
          </a:prstGeom>
          <a:solidFill>
            <a:srgbClr val="C7C7D0"/>
          </a:solidFill>
          <a:ln/>
        </p:spPr>
      </p:sp>
      <p:sp>
        <p:nvSpPr>
          <p:cNvPr id="6" name="Shape 3"/>
          <p:cNvSpPr/>
          <p:nvPr/>
        </p:nvSpPr>
        <p:spPr>
          <a:xfrm>
            <a:off x="6340673" y="2562939"/>
            <a:ext cx="496014" cy="496014"/>
          </a:xfrm>
          <a:prstGeom prst="roundRect">
            <a:avLst>
              <a:gd name="adj" fmla="val 18671"/>
            </a:avLst>
          </a:prstGeom>
          <a:solidFill>
            <a:srgbClr val="E1E1EA"/>
          </a:solidFill>
          <a:ln w="7620">
            <a:solidFill>
              <a:srgbClr val="C7C7D0"/>
            </a:solidFill>
            <a:prstDash val="solid"/>
          </a:ln>
        </p:spPr>
      </p:sp>
      <p:sp>
        <p:nvSpPr>
          <p:cNvPr id="7" name="Text 4"/>
          <p:cNvSpPr/>
          <p:nvPr/>
        </p:nvSpPr>
        <p:spPr>
          <a:xfrm>
            <a:off x="6517838" y="2645569"/>
            <a:ext cx="141565" cy="330756"/>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1</a:t>
            </a:r>
            <a:endParaRPr lang="en-US" sz="2600" dirty="0"/>
          </a:p>
        </p:txBody>
      </p:sp>
      <p:sp>
        <p:nvSpPr>
          <p:cNvPr id="8" name="Text 5"/>
          <p:cNvSpPr/>
          <p:nvPr/>
        </p:nvSpPr>
        <p:spPr>
          <a:xfrm>
            <a:off x="7801332" y="2535317"/>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Lấy dữ liệu</a:t>
            </a:r>
            <a:endParaRPr lang="en-US" sz="2150" dirty="0"/>
          </a:p>
        </p:txBody>
      </p:sp>
      <p:sp>
        <p:nvSpPr>
          <p:cNvPr id="9" name="Text 6"/>
          <p:cNvSpPr/>
          <p:nvPr/>
        </p:nvSpPr>
        <p:spPr>
          <a:xfrm>
            <a:off x="7801332" y="301204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Robot của máy tìm kiếm liên tục lặp đi lặp lại để thu thập dữ liệu từ các trang web.</a:t>
            </a:r>
            <a:endParaRPr lang="en-US" sz="1700" dirty="0"/>
          </a:p>
        </p:txBody>
      </p:sp>
      <p:sp>
        <p:nvSpPr>
          <p:cNvPr id="10" name="Shape 7"/>
          <p:cNvSpPr/>
          <p:nvPr/>
        </p:nvSpPr>
        <p:spPr>
          <a:xfrm>
            <a:off x="6806208" y="4639151"/>
            <a:ext cx="771644" cy="30480"/>
          </a:xfrm>
          <a:prstGeom prst="roundRect">
            <a:avLst>
              <a:gd name="adj" fmla="val 303837"/>
            </a:avLst>
          </a:prstGeom>
          <a:solidFill>
            <a:srgbClr val="C7C7D0"/>
          </a:solidFill>
          <a:ln/>
        </p:spPr>
      </p:sp>
      <p:sp>
        <p:nvSpPr>
          <p:cNvPr id="11" name="Shape 8"/>
          <p:cNvSpPr/>
          <p:nvPr/>
        </p:nvSpPr>
        <p:spPr>
          <a:xfrm>
            <a:off x="6340673" y="4406384"/>
            <a:ext cx="496014" cy="496014"/>
          </a:xfrm>
          <a:prstGeom prst="roundRect">
            <a:avLst>
              <a:gd name="adj" fmla="val 18671"/>
            </a:avLst>
          </a:prstGeom>
          <a:solidFill>
            <a:srgbClr val="E1E1EA"/>
          </a:solidFill>
          <a:ln w="7620">
            <a:solidFill>
              <a:srgbClr val="C7C7D0"/>
            </a:solidFill>
            <a:prstDash val="solid"/>
          </a:ln>
        </p:spPr>
      </p:sp>
      <p:sp>
        <p:nvSpPr>
          <p:cNvPr id="12" name="Text 9"/>
          <p:cNvSpPr/>
          <p:nvPr/>
        </p:nvSpPr>
        <p:spPr>
          <a:xfrm>
            <a:off x="6502479" y="4489013"/>
            <a:ext cx="172283" cy="330756"/>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2</a:t>
            </a:r>
            <a:endParaRPr lang="en-US" sz="2600" dirty="0"/>
          </a:p>
        </p:txBody>
      </p:sp>
      <p:sp>
        <p:nvSpPr>
          <p:cNvPr id="13" name="Text 10"/>
          <p:cNvSpPr/>
          <p:nvPr/>
        </p:nvSpPr>
        <p:spPr>
          <a:xfrm>
            <a:off x="7801332" y="4378762"/>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Lập chỉ mục</a:t>
            </a:r>
            <a:endParaRPr lang="en-US" sz="2150" dirty="0"/>
          </a:p>
        </p:txBody>
      </p:sp>
      <p:sp>
        <p:nvSpPr>
          <p:cNvPr id="14" name="Text 11"/>
          <p:cNvSpPr/>
          <p:nvPr/>
        </p:nvSpPr>
        <p:spPr>
          <a:xfrm>
            <a:off x="7801332" y="4855488"/>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Dữ liệu thu thập được được lập chỉ mục và lưu trữ để có thể truy xuất nhanh chóng.</a:t>
            </a:r>
            <a:endParaRPr lang="en-US" sz="1700" dirty="0"/>
          </a:p>
        </p:txBody>
      </p:sp>
      <p:sp>
        <p:nvSpPr>
          <p:cNvPr id="15" name="Shape 12"/>
          <p:cNvSpPr/>
          <p:nvPr/>
        </p:nvSpPr>
        <p:spPr>
          <a:xfrm>
            <a:off x="6806208" y="6482596"/>
            <a:ext cx="771644" cy="30480"/>
          </a:xfrm>
          <a:prstGeom prst="roundRect">
            <a:avLst>
              <a:gd name="adj" fmla="val 303837"/>
            </a:avLst>
          </a:prstGeom>
          <a:solidFill>
            <a:srgbClr val="C7C7D0"/>
          </a:solidFill>
          <a:ln/>
        </p:spPr>
      </p:sp>
      <p:sp>
        <p:nvSpPr>
          <p:cNvPr id="16" name="Shape 13"/>
          <p:cNvSpPr/>
          <p:nvPr/>
        </p:nvSpPr>
        <p:spPr>
          <a:xfrm>
            <a:off x="6340673" y="6249829"/>
            <a:ext cx="496014" cy="496014"/>
          </a:xfrm>
          <a:prstGeom prst="roundRect">
            <a:avLst>
              <a:gd name="adj" fmla="val 18671"/>
            </a:avLst>
          </a:prstGeom>
          <a:solidFill>
            <a:srgbClr val="E1E1EA"/>
          </a:solidFill>
          <a:ln w="7620">
            <a:solidFill>
              <a:srgbClr val="C7C7D0"/>
            </a:solidFill>
            <a:prstDash val="solid"/>
          </a:ln>
        </p:spPr>
      </p:sp>
      <p:sp>
        <p:nvSpPr>
          <p:cNvPr id="17" name="Text 14"/>
          <p:cNvSpPr/>
          <p:nvPr/>
        </p:nvSpPr>
        <p:spPr>
          <a:xfrm>
            <a:off x="6500336" y="6332458"/>
            <a:ext cx="176570" cy="330756"/>
          </a:xfrm>
          <a:prstGeom prst="rect">
            <a:avLst/>
          </a:prstGeom>
          <a:noFill/>
          <a:ln/>
        </p:spPr>
        <p:txBody>
          <a:bodyPr wrap="none" lIns="0" tIns="0" rIns="0" bIns="0" rtlCol="0" anchor="t"/>
          <a:lstStyle/>
          <a:p>
            <a:pPr marL="0" indent="0" algn="ctr">
              <a:lnSpc>
                <a:spcPts val="2600"/>
              </a:lnSpc>
              <a:buNone/>
            </a:pPr>
            <a:r>
              <a:rPr lang="en-US" sz="2600" dirty="0">
                <a:solidFill>
                  <a:srgbClr val="3C3939"/>
                </a:solidFill>
                <a:latin typeface="Raleway" pitchFamily="34" charset="0"/>
                <a:ea typeface="Raleway" pitchFamily="34" charset="-122"/>
                <a:cs typeface="Raleway" pitchFamily="34" charset="-120"/>
              </a:rPr>
              <a:t>3</a:t>
            </a:r>
            <a:endParaRPr lang="en-US" sz="2600" dirty="0"/>
          </a:p>
        </p:txBody>
      </p:sp>
      <p:sp>
        <p:nvSpPr>
          <p:cNvPr id="18" name="Text 15"/>
          <p:cNvSpPr/>
          <p:nvPr/>
        </p:nvSpPr>
        <p:spPr>
          <a:xfrm>
            <a:off x="7801332" y="6222206"/>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Xếp hạng</a:t>
            </a:r>
            <a:endParaRPr lang="en-US" sz="2150" dirty="0"/>
          </a:p>
        </p:txBody>
      </p:sp>
      <p:sp>
        <p:nvSpPr>
          <p:cNvPr id="19" name="Text 16"/>
          <p:cNvSpPr/>
          <p:nvPr/>
        </p:nvSpPr>
        <p:spPr>
          <a:xfrm>
            <a:off x="7801332" y="669893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Khi có yêu cầu tìm kiếm, máy tìm kiếm sẽ xếp hạng và hiển thị kết quả phù hợp nhất.</a:t>
            </a:r>
            <a:endParaRPr lang="en-US" sz="1700" dirty="0"/>
          </a:p>
        </p:txBody>
      </p:sp>
      <mc:AlternateContent xmlns:mc="http://schemas.openxmlformats.org/markup-compatibility/2006" xmlns:p14="http://schemas.microsoft.com/office/powerpoint/2010/main">
        <mc:Choice Requires="p14">
          <p:contentPart p14:bwMode="auto" r:id="rId4">
            <p14:nvContentPartPr>
              <p14:cNvPr id="21" name="Viết tay 20">
                <a:extLst>
                  <a:ext uri="{FF2B5EF4-FFF2-40B4-BE49-F238E27FC236}">
                    <a16:creationId xmlns:a16="http://schemas.microsoft.com/office/drawing/2014/main" id="{4C68FD2C-1EB0-674D-BAF9-9E153F8A1110}"/>
                  </a:ext>
                </a:extLst>
              </p14:cNvPr>
              <p14:cNvContentPartPr/>
              <p14:nvPr/>
            </p14:nvContentPartPr>
            <p14:xfrm>
              <a:off x="12858611" y="7688995"/>
              <a:ext cx="1638360" cy="458280"/>
            </p14:xfrm>
          </p:contentPart>
        </mc:Choice>
        <mc:Fallback xmlns="">
          <p:pic>
            <p:nvPicPr>
              <p:cNvPr id="21" name="Viết tay 20">
                <a:extLst>
                  <a:ext uri="{FF2B5EF4-FFF2-40B4-BE49-F238E27FC236}">
                    <a16:creationId xmlns:a16="http://schemas.microsoft.com/office/drawing/2014/main" id="{4C68FD2C-1EB0-674D-BAF9-9E153F8A1110}"/>
                  </a:ext>
                </a:extLst>
              </p:cNvPr>
              <p:cNvPicPr/>
              <p:nvPr/>
            </p:nvPicPr>
            <p:blipFill>
              <a:blip r:embed="rId5"/>
              <a:stretch>
                <a:fillRect/>
              </a:stretch>
            </p:blipFill>
            <p:spPr>
              <a:xfrm>
                <a:off x="12795971" y="7625995"/>
                <a:ext cx="1764000" cy="583920"/>
              </a:xfrm>
              <a:prstGeom prst="rect">
                <a:avLst/>
              </a:prstGeom>
            </p:spPr>
          </p:pic>
        </mc:Fallback>
      </mc:AlternateContent>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14655" y="916165"/>
            <a:ext cx="6551176"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Tổng quan về Google.com và Ask.com</a:t>
            </a:r>
            <a:endParaRPr lang="en-US" sz="3850" dirty="0"/>
          </a:p>
        </p:txBody>
      </p:sp>
      <p:sp>
        <p:nvSpPr>
          <p:cNvPr id="3" name="Text 1"/>
          <p:cNvSpPr/>
          <p:nvPr/>
        </p:nvSpPr>
        <p:spPr>
          <a:xfrm>
            <a:off x="614655" y="1838639"/>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Google.com</a:t>
            </a:r>
            <a:endParaRPr lang="en-US" sz="1900" dirty="0"/>
          </a:p>
        </p:txBody>
      </p:sp>
      <p:sp>
        <p:nvSpPr>
          <p:cNvPr id="4" name="Text 2"/>
          <p:cNvSpPr/>
          <p:nvPr/>
        </p:nvSpPr>
        <p:spPr>
          <a:xfrm>
            <a:off x="166255" y="2307150"/>
            <a:ext cx="5985163" cy="778950"/>
          </a:xfrm>
          <a:prstGeom prst="rect">
            <a:avLst/>
          </a:prstGeom>
          <a:noFill/>
          <a:ln/>
        </p:spPr>
        <p:txBody>
          <a:bodyPr wrap="square" lIns="0" tIns="0" rIns="0" bIns="0" rtlCol="0" anchor="t"/>
          <a:lstStyle/>
          <a:p>
            <a:r>
              <a:rPr lang="vi-VN" sz="1600" b="1" dirty="0">
                <a:latin typeface="Patrick Hand" panose="00000500000000000000" pitchFamily="2" charset="0"/>
              </a:rPr>
              <a:t>1. Chức năng chính</a:t>
            </a:r>
          </a:p>
          <a:p>
            <a:pPr>
              <a:buFont typeface="Arial" panose="020B0604020202020204" pitchFamily="34" charset="0"/>
              <a:buChar char="•"/>
            </a:pPr>
            <a:r>
              <a:rPr lang="vi-VN" sz="1600" b="1" dirty="0">
                <a:latin typeface="Patrick Hand" panose="00000500000000000000" pitchFamily="2" charset="0"/>
              </a:rPr>
              <a:t>Tìm kiếm thông tin:</a:t>
            </a:r>
            <a:r>
              <a:rPr lang="vi-VN" sz="1600" dirty="0">
                <a:latin typeface="Patrick Hand" panose="00000500000000000000" pitchFamily="2" charset="0"/>
              </a:rPr>
              <a:t> Người dùng có thể tìm kiếm văn bản, hình ảnh, </a:t>
            </a:r>
            <a:r>
              <a:rPr lang="vi-VN" sz="1600" dirty="0" err="1">
                <a:latin typeface="Patrick Hand" panose="00000500000000000000" pitchFamily="2" charset="0"/>
              </a:rPr>
              <a:t>video</a:t>
            </a:r>
            <a:r>
              <a:rPr lang="vi-VN" sz="1600" dirty="0">
                <a:latin typeface="Patrick Hand" panose="00000500000000000000" pitchFamily="2" charset="0"/>
              </a:rPr>
              <a:t> và tin tức.</a:t>
            </a:r>
          </a:p>
          <a:p>
            <a:pPr>
              <a:buFont typeface="Arial" panose="020B0604020202020204" pitchFamily="34" charset="0"/>
              <a:buChar char="•"/>
            </a:pPr>
            <a:r>
              <a:rPr lang="vi-VN" sz="1600" b="1" dirty="0">
                <a:latin typeface="Patrick Hand" panose="00000500000000000000" pitchFamily="2" charset="0"/>
              </a:rPr>
              <a:t>Tính năng nâng cao:</a:t>
            </a:r>
            <a:r>
              <a:rPr lang="vi-VN" sz="1600" dirty="0">
                <a:latin typeface="Patrick Hand" panose="00000500000000000000" pitchFamily="2" charset="0"/>
              </a:rPr>
              <a:t> </a:t>
            </a:r>
            <a:r>
              <a:rPr lang="vi-VN" sz="1600" dirty="0" err="1">
                <a:latin typeface="Patrick Hand" panose="00000500000000000000" pitchFamily="2" charset="0"/>
              </a:rPr>
              <a:t>Google</a:t>
            </a:r>
            <a:r>
              <a:rPr lang="vi-VN" sz="1600" dirty="0">
                <a:latin typeface="Patrick Hand" panose="00000500000000000000" pitchFamily="2" charset="0"/>
              </a:rPr>
              <a:t> cung cấp các bộ lọc tìm kiếm, cho phép người dùng tìm kiếm theo thời gian, loại nội dung, và ngôn ngữ.</a:t>
            </a:r>
          </a:p>
          <a:p>
            <a:r>
              <a:rPr lang="vi-VN" sz="1600" b="1" dirty="0">
                <a:latin typeface="Patrick Hand" panose="00000500000000000000" pitchFamily="2" charset="0"/>
              </a:rPr>
              <a:t>2. Các dịch vụ liên quan</a:t>
            </a:r>
          </a:p>
          <a:p>
            <a:pPr>
              <a:buFont typeface="Arial" panose="020B0604020202020204" pitchFamily="34" charset="0"/>
              <a:buChar char="•"/>
            </a:pPr>
            <a:r>
              <a:rPr lang="vi-VN" sz="1600" b="1" dirty="0" err="1">
                <a:latin typeface="Patrick Hand" panose="00000500000000000000" pitchFamily="2" charset="0"/>
              </a:rPr>
              <a:t>Google</a:t>
            </a:r>
            <a:r>
              <a:rPr lang="vi-VN" sz="1600" b="1" dirty="0">
                <a:latin typeface="Patrick Hand" panose="00000500000000000000" pitchFamily="2" charset="0"/>
              </a:rPr>
              <a:t> </a:t>
            </a:r>
            <a:r>
              <a:rPr lang="vi-VN" sz="1600" b="1" dirty="0" err="1">
                <a:latin typeface="Patrick Hand" panose="00000500000000000000" pitchFamily="2" charset="0"/>
              </a:rPr>
              <a:t>Images</a:t>
            </a:r>
            <a:r>
              <a:rPr lang="vi-VN" sz="1600" b="1" dirty="0">
                <a:latin typeface="Patrick Hand" panose="00000500000000000000" pitchFamily="2" charset="0"/>
              </a:rPr>
              <a:t>:</a:t>
            </a:r>
            <a:r>
              <a:rPr lang="vi-VN" sz="1600" dirty="0">
                <a:latin typeface="Patrick Hand" panose="00000500000000000000" pitchFamily="2" charset="0"/>
              </a:rPr>
              <a:t> Tìm kiếm hình ảnh.</a:t>
            </a:r>
          </a:p>
          <a:p>
            <a:pPr>
              <a:buFont typeface="Arial" panose="020B0604020202020204" pitchFamily="34" charset="0"/>
              <a:buChar char="•"/>
            </a:pPr>
            <a:r>
              <a:rPr lang="vi-VN" sz="1600" b="1" dirty="0" err="1">
                <a:latin typeface="Patrick Hand" panose="00000500000000000000" pitchFamily="2" charset="0"/>
              </a:rPr>
              <a:t>Google</a:t>
            </a:r>
            <a:r>
              <a:rPr lang="vi-VN" sz="1600" b="1" dirty="0">
                <a:latin typeface="Patrick Hand" panose="00000500000000000000" pitchFamily="2" charset="0"/>
              </a:rPr>
              <a:t> News:</a:t>
            </a:r>
            <a:r>
              <a:rPr lang="vi-VN" sz="1600" dirty="0">
                <a:latin typeface="Patrick Hand" panose="00000500000000000000" pitchFamily="2" charset="0"/>
              </a:rPr>
              <a:t> Cung cấp tin tức cập nhật từ nhiều nguồn khác nhau.</a:t>
            </a:r>
          </a:p>
          <a:p>
            <a:pPr>
              <a:buFont typeface="Arial" panose="020B0604020202020204" pitchFamily="34" charset="0"/>
              <a:buChar char="•"/>
            </a:pPr>
            <a:r>
              <a:rPr lang="vi-VN" sz="1600" b="1" dirty="0" err="1">
                <a:latin typeface="Patrick Hand" panose="00000500000000000000" pitchFamily="2" charset="0"/>
              </a:rPr>
              <a:t>Google</a:t>
            </a:r>
            <a:r>
              <a:rPr lang="vi-VN" sz="1600" b="1" dirty="0">
                <a:latin typeface="Patrick Hand" panose="00000500000000000000" pitchFamily="2" charset="0"/>
              </a:rPr>
              <a:t> </a:t>
            </a:r>
            <a:r>
              <a:rPr lang="vi-VN" sz="1600" b="1" dirty="0" err="1">
                <a:latin typeface="Patrick Hand" panose="00000500000000000000" pitchFamily="2" charset="0"/>
              </a:rPr>
              <a:t>Scholar</a:t>
            </a:r>
            <a:r>
              <a:rPr lang="vi-VN" sz="1600" b="1" dirty="0">
                <a:latin typeface="Patrick Hand" panose="00000500000000000000" pitchFamily="2" charset="0"/>
              </a:rPr>
              <a:t>:</a:t>
            </a:r>
            <a:r>
              <a:rPr lang="vi-VN" sz="1600" dirty="0">
                <a:latin typeface="Patrick Hand" panose="00000500000000000000" pitchFamily="2" charset="0"/>
              </a:rPr>
              <a:t> Tìm kiếm tài liệu học thuật và nghiên cứu.</a:t>
            </a:r>
          </a:p>
          <a:p>
            <a:pPr>
              <a:buFont typeface="Arial" panose="020B0604020202020204" pitchFamily="34" charset="0"/>
              <a:buChar char="•"/>
            </a:pPr>
            <a:r>
              <a:rPr lang="vi-VN" sz="1600" b="1" dirty="0" err="1">
                <a:latin typeface="Patrick Hand" panose="00000500000000000000" pitchFamily="2" charset="0"/>
              </a:rPr>
              <a:t>Google</a:t>
            </a:r>
            <a:r>
              <a:rPr lang="vi-VN" sz="1600" b="1" dirty="0">
                <a:latin typeface="Patrick Hand" panose="00000500000000000000" pitchFamily="2" charset="0"/>
              </a:rPr>
              <a:t> </a:t>
            </a:r>
            <a:r>
              <a:rPr lang="vi-VN" sz="1600" b="1" dirty="0" err="1">
                <a:latin typeface="Patrick Hand" panose="00000500000000000000" pitchFamily="2" charset="0"/>
              </a:rPr>
              <a:t>Maps</a:t>
            </a:r>
            <a:r>
              <a:rPr lang="vi-VN" sz="1600" b="1" dirty="0">
                <a:latin typeface="Patrick Hand" panose="00000500000000000000" pitchFamily="2" charset="0"/>
              </a:rPr>
              <a:t>:</a:t>
            </a:r>
            <a:r>
              <a:rPr lang="vi-VN" sz="1600" dirty="0">
                <a:latin typeface="Patrick Hand" panose="00000500000000000000" pitchFamily="2" charset="0"/>
              </a:rPr>
              <a:t> Dịch vụ bản đồ và chỉ đường.</a:t>
            </a:r>
          </a:p>
          <a:p>
            <a:r>
              <a:rPr lang="vi-VN" sz="1600" b="1" dirty="0">
                <a:latin typeface="Patrick Hand" panose="00000500000000000000" pitchFamily="2" charset="0"/>
              </a:rPr>
              <a:t>3. Giao diện và Trải nghiệm người dùng</a:t>
            </a:r>
          </a:p>
          <a:p>
            <a:pPr>
              <a:buFont typeface="Arial" panose="020B0604020202020204" pitchFamily="34" charset="0"/>
              <a:buChar char="•"/>
            </a:pPr>
            <a:r>
              <a:rPr lang="vi-VN" sz="1600" b="1" dirty="0">
                <a:latin typeface="Patrick Hand" panose="00000500000000000000" pitchFamily="2" charset="0"/>
              </a:rPr>
              <a:t>Giao diện đơn giản:</a:t>
            </a:r>
            <a:r>
              <a:rPr lang="vi-VN" sz="1600" dirty="0">
                <a:latin typeface="Patrick Hand" panose="00000500000000000000" pitchFamily="2" charset="0"/>
              </a:rPr>
              <a:t> Google.com nổi bật với thiết kế đơn giản, dễ sử dụng, giúp người dùng dễ dàng tìm kiếm thông tin.</a:t>
            </a:r>
          </a:p>
          <a:p>
            <a:pPr>
              <a:buFont typeface="Arial" panose="020B0604020202020204" pitchFamily="34" charset="0"/>
              <a:buChar char="•"/>
            </a:pPr>
            <a:r>
              <a:rPr lang="vi-VN" sz="1600" b="1" dirty="0">
                <a:latin typeface="Patrick Hand" panose="00000500000000000000" pitchFamily="2" charset="0"/>
              </a:rPr>
              <a:t>Tốc độ nhanh:</a:t>
            </a:r>
            <a:r>
              <a:rPr lang="vi-VN" sz="1600" dirty="0">
                <a:latin typeface="Patrick Hand" panose="00000500000000000000" pitchFamily="2" charset="0"/>
              </a:rPr>
              <a:t> </a:t>
            </a:r>
            <a:r>
              <a:rPr lang="vi-VN" sz="1600" dirty="0" err="1">
                <a:latin typeface="Patrick Hand" panose="00000500000000000000" pitchFamily="2" charset="0"/>
              </a:rPr>
              <a:t>Google</a:t>
            </a:r>
            <a:r>
              <a:rPr lang="vi-VN" sz="1600" dirty="0">
                <a:latin typeface="Patrick Hand" panose="00000500000000000000" pitchFamily="2" charset="0"/>
              </a:rPr>
              <a:t> chú trọng vào hiệu suất, đảm bảo thời gian tải trang nhanh chóng.</a:t>
            </a:r>
          </a:p>
          <a:p>
            <a:r>
              <a:rPr lang="vi-VN" sz="1600" b="1" dirty="0">
                <a:latin typeface="Patrick Hand" panose="00000500000000000000" pitchFamily="2" charset="0"/>
              </a:rPr>
              <a:t>4. Chính sách và Quyền riêng tư</a:t>
            </a:r>
          </a:p>
          <a:p>
            <a:pPr>
              <a:buFont typeface="Arial" panose="020B0604020202020204" pitchFamily="34" charset="0"/>
              <a:buChar char="•"/>
            </a:pPr>
            <a:r>
              <a:rPr lang="vi-VN" sz="1600" b="1" dirty="0">
                <a:latin typeface="Patrick Hand" panose="00000500000000000000" pitchFamily="2" charset="0"/>
              </a:rPr>
              <a:t>Quản lý dữ liệu:</a:t>
            </a:r>
            <a:r>
              <a:rPr lang="vi-VN" sz="1600" dirty="0">
                <a:latin typeface="Patrick Hand" panose="00000500000000000000" pitchFamily="2" charset="0"/>
              </a:rPr>
              <a:t> </a:t>
            </a:r>
            <a:r>
              <a:rPr lang="vi-VN" sz="1600" dirty="0" err="1">
                <a:latin typeface="Patrick Hand" panose="00000500000000000000" pitchFamily="2" charset="0"/>
              </a:rPr>
              <a:t>Google</a:t>
            </a:r>
            <a:r>
              <a:rPr lang="vi-VN" sz="1600" dirty="0">
                <a:latin typeface="Patrick Hand" panose="00000500000000000000" pitchFamily="2" charset="0"/>
              </a:rPr>
              <a:t> sử dụng dữ liệu tìm kiếm để cải thiện kết quả và cá nhân hóa trải nghiệm, nhưng cũng gặp phải những lo ngại về quyền riêng tư và bảo mật.</a:t>
            </a:r>
          </a:p>
          <a:p>
            <a:r>
              <a:rPr lang="vi-VN" sz="1600" b="1" dirty="0">
                <a:latin typeface="Patrick Hand" panose="00000500000000000000" pitchFamily="2" charset="0"/>
              </a:rPr>
              <a:t>5. Ảnh hưởng và Vai trò</a:t>
            </a:r>
          </a:p>
          <a:p>
            <a:pPr>
              <a:buFont typeface="Arial" panose="020B0604020202020204" pitchFamily="34" charset="0"/>
              <a:buChar char="•"/>
            </a:pPr>
            <a:r>
              <a:rPr lang="vi-VN" sz="1600" b="1" dirty="0">
                <a:latin typeface="Patrick Hand" panose="00000500000000000000" pitchFamily="2" charset="0"/>
              </a:rPr>
              <a:t>Tác động lớn:</a:t>
            </a:r>
            <a:r>
              <a:rPr lang="vi-VN" sz="1600" dirty="0">
                <a:latin typeface="Patrick Hand" panose="00000500000000000000" pitchFamily="2" charset="0"/>
              </a:rPr>
              <a:t> Google.com không chỉ là công cụ tìm kiếm mà còn là một phần quan trọng của đời sống trực tuyến, ảnh hưởng đến cách mọi người tiếp cận thông tin.</a:t>
            </a:r>
          </a:p>
          <a:p>
            <a:pPr>
              <a:buFont typeface="Arial" panose="020B0604020202020204" pitchFamily="34" charset="0"/>
              <a:buChar char="•"/>
            </a:pPr>
            <a:r>
              <a:rPr lang="vi-VN" sz="1600" b="1" dirty="0">
                <a:latin typeface="Patrick Hand" panose="00000500000000000000" pitchFamily="2" charset="0"/>
              </a:rPr>
              <a:t>Đổi mới liên tục:</a:t>
            </a:r>
            <a:r>
              <a:rPr lang="vi-VN" sz="1600" dirty="0">
                <a:latin typeface="Patrick Hand" panose="00000500000000000000" pitchFamily="2" charset="0"/>
              </a:rPr>
              <a:t> </a:t>
            </a:r>
            <a:r>
              <a:rPr lang="vi-VN" sz="1600" dirty="0" err="1">
                <a:latin typeface="Patrick Hand" panose="00000500000000000000" pitchFamily="2" charset="0"/>
              </a:rPr>
              <a:t>Google</a:t>
            </a:r>
            <a:r>
              <a:rPr lang="vi-VN" sz="1600" dirty="0">
                <a:latin typeface="Patrick Hand" panose="00000500000000000000" pitchFamily="2" charset="0"/>
              </a:rPr>
              <a:t> liên tục cập nhật thuật toán và tính năng mới để cải thiện chất lượng tìm kiếm</a:t>
            </a:r>
          </a:p>
          <a:p>
            <a:pPr>
              <a:lnSpc>
                <a:spcPts val="3100"/>
              </a:lnSpc>
            </a:pPr>
            <a:endParaRPr lang="en-US" sz="1900" dirty="0"/>
          </a:p>
        </p:txBody>
      </p:sp>
      <p:sp>
        <p:nvSpPr>
          <p:cNvPr id="5" name="Text 3"/>
          <p:cNvSpPr/>
          <p:nvPr/>
        </p:nvSpPr>
        <p:spPr>
          <a:xfrm>
            <a:off x="7606146" y="1684334"/>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Ask.com</a:t>
            </a:r>
            <a:endParaRPr lang="en-US" sz="1900" dirty="0"/>
          </a:p>
        </p:txBody>
      </p:sp>
      <p:sp>
        <p:nvSpPr>
          <p:cNvPr id="6" name="Text 4"/>
          <p:cNvSpPr/>
          <p:nvPr/>
        </p:nvSpPr>
        <p:spPr>
          <a:xfrm>
            <a:off x="7086600" y="2147249"/>
            <a:ext cx="6150054" cy="790099"/>
          </a:xfrm>
          <a:prstGeom prst="rect">
            <a:avLst/>
          </a:prstGeom>
          <a:noFill/>
          <a:ln/>
        </p:spPr>
        <p:txBody>
          <a:bodyPr wrap="square" lIns="0" tIns="0" rIns="0" bIns="0" rtlCol="0" anchor="t"/>
          <a:lstStyle/>
          <a:p>
            <a:r>
              <a:rPr lang="vi-VN" sz="1600" b="1" dirty="0">
                <a:latin typeface="Patrick Hand" panose="00000500000000000000" pitchFamily="2" charset="0"/>
              </a:rPr>
              <a:t>1. Chức năng chính</a:t>
            </a:r>
          </a:p>
          <a:p>
            <a:pPr>
              <a:buFont typeface="Arial" panose="020B0604020202020204" pitchFamily="34" charset="0"/>
              <a:buChar char="•"/>
            </a:pPr>
            <a:r>
              <a:rPr lang="vi-VN" sz="1600" b="1" dirty="0">
                <a:latin typeface="Patrick Hand" panose="00000500000000000000" pitchFamily="2" charset="0"/>
              </a:rPr>
              <a:t>Tìm kiếm bằng ngôn ngữ tự nhiên:</a:t>
            </a:r>
            <a:r>
              <a:rPr lang="vi-VN" sz="1600" dirty="0">
                <a:latin typeface="Patrick Hand" panose="00000500000000000000" pitchFamily="2" charset="0"/>
              </a:rPr>
              <a:t> Ask.com cho phép người dùng nhập câu hỏi và cung cấp các câu trả lời trực tiếp, hướng đến việc làm cho việc tìm kiếm trở nên dễ dàng hơn.</a:t>
            </a:r>
          </a:p>
          <a:p>
            <a:pPr>
              <a:buFont typeface="Arial" panose="020B0604020202020204" pitchFamily="34" charset="0"/>
              <a:buChar char="•"/>
            </a:pPr>
            <a:r>
              <a:rPr lang="vi-VN" sz="1600" b="1" dirty="0">
                <a:latin typeface="Patrick Hand" panose="00000500000000000000" pitchFamily="2" charset="0"/>
              </a:rPr>
              <a:t>Câu hỏi và trả lời:</a:t>
            </a:r>
            <a:r>
              <a:rPr lang="vi-VN" sz="1600" dirty="0">
                <a:latin typeface="Patrick Hand" panose="00000500000000000000" pitchFamily="2" charset="0"/>
              </a:rPr>
              <a:t> Nền tảng này cũng tích hợp tính năng hỏi đáp, cho phép người dùng tham gia vào cộng đồng để đặt câu hỏi và nhận câu trả lời từ những người khác.</a:t>
            </a:r>
          </a:p>
          <a:p>
            <a:r>
              <a:rPr lang="vi-VN" sz="1600" b="1" dirty="0">
                <a:latin typeface="Patrick Hand" panose="00000500000000000000" pitchFamily="2" charset="0"/>
              </a:rPr>
              <a:t>2. Dịch vụ và Tính năng</a:t>
            </a:r>
          </a:p>
          <a:p>
            <a:pPr>
              <a:buFont typeface="Arial" panose="020B0604020202020204" pitchFamily="34" charset="0"/>
              <a:buChar char="•"/>
            </a:pPr>
            <a:r>
              <a:rPr lang="vi-VN" sz="1600" b="1" dirty="0">
                <a:latin typeface="Patrick Hand" panose="00000500000000000000" pitchFamily="2" charset="0"/>
              </a:rPr>
              <a:t>Tìm kiếm thông thường:</a:t>
            </a:r>
            <a:r>
              <a:rPr lang="vi-VN" sz="1600" dirty="0">
                <a:latin typeface="Patrick Hand" panose="00000500000000000000" pitchFamily="2" charset="0"/>
              </a:rPr>
              <a:t> Ngoài việc hỗ trợ tìm kiếm câu hỏi, Ask.com cũng cung cấp kết quả tìm kiếm từ các nguồn khác nhau, tương tự như các công cụ tìm kiếm khác.</a:t>
            </a:r>
          </a:p>
          <a:p>
            <a:pPr>
              <a:buFont typeface="Arial" panose="020B0604020202020204" pitchFamily="34" charset="0"/>
              <a:buChar char="•"/>
            </a:pPr>
            <a:r>
              <a:rPr lang="vi-VN" sz="1600" b="1" dirty="0">
                <a:latin typeface="Patrick Hand" panose="00000500000000000000" pitchFamily="2" charset="0"/>
              </a:rPr>
              <a:t>Cập nhật nội dung:</a:t>
            </a:r>
            <a:r>
              <a:rPr lang="vi-VN" sz="1600" dirty="0">
                <a:latin typeface="Patrick Hand" panose="00000500000000000000" pitchFamily="2" charset="0"/>
              </a:rPr>
              <a:t> Ask.com thường xuyên cập nhật nội dung, bao gồm tin tức và thông tin từ nhiều lĩnh vực khác nhau.</a:t>
            </a:r>
          </a:p>
          <a:p>
            <a:r>
              <a:rPr lang="vi-VN" sz="1600" b="1" dirty="0">
                <a:latin typeface="Patrick Hand" panose="00000500000000000000" pitchFamily="2" charset="0"/>
              </a:rPr>
              <a:t>3. Giao diện và Trải nghiệm người dùng</a:t>
            </a:r>
          </a:p>
          <a:p>
            <a:pPr>
              <a:buFont typeface="Arial" panose="020B0604020202020204" pitchFamily="34" charset="0"/>
              <a:buChar char="•"/>
            </a:pPr>
            <a:r>
              <a:rPr lang="vi-VN" sz="1600" b="1" dirty="0">
                <a:latin typeface="Patrick Hand" panose="00000500000000000000" pitchFamily="2" charset="0"/>
              </a:rPr>
              <a:t>Thiết kế thân thiện:</a:t>
            </a:r>
            <a:r>
              <a:rPr lang="vi-VN" sz="1600" dirty="0">
                <a:latin typeface="Patrick Hand" panose="00000500000000000000" pitchFamily="2" charset="0"/>
              </a:rPr>
              <a:t> Giao diện của Ask.com được thiết kế đơn giản và dễ sử dụng, tạo điều kiện thuận lợi cho việc tìm kiếm thông tin.</a:t>
            </a:r>
          </a:p>
          <a:p>
            <a:pPr>
              <a:buFont typeface="Arial" panose="020B0604020202020204" pitchFamily="34" charset="0"/>
              <a:buChar char="•"/>
            </a:pPr>
            <a:r>
              <a:rPr lang="vi-VN" sz="1600" b="1" dirty="0">
                <a:latin typeface="Patrick Hand" panose="00000500000000000000" pitchFamily="2" charset="0"/>
              </a:rPr>
              <a:t>Tính năng gợi ý:</a:t>
            </a:r>
            <a:r>
              <a:rPr lang="vi-VN" sz="1600" dirty="0">
                <a:latin typeface="Patrick Hand" panose="00000500000000000000" pitchFamily="2" charset="0"/>
              </a:rPr>
              <a:t> Ask.com cung cấp các gợi ý tìm kiếm dựa trên câu hỏi của người dùng.</a:t>
            </a:r>
          </a:p>
          <a:p>
            <a:r>
              <a:rPr lang="vi-VN" sz="1600" b="1" dirty="0">
                <a:latin typeface="Patrick Hand" panose="00000500000000000000" pitchFamily="2" charset="0"/>
              </a:rPr>
              <a:t>4. Đối thủ và Thách thức</a:t>
            </a:r>
          </a:p>
          <a:p>
            <a:pPr>
              <a:buFont typeface="Arial" panose="020B0604020202020204" pitchFamily="34" charset="0"/>
              <a:buChar char="•"/>
            </a:pPr>
            <a:r>
              <a:rPr lang="vi-VN" sz="1600" b="1" dirty="0">
                <a:latin typeface="Patrick Hand" panose="00000500000000000000" pitchFamily="2" charset="0"/>
              </a:rPr>
              <a:t>Cạnh tranh:</a:t>
            </a:r>
            <a:r>
              <a:rPr lang="vi-VN" sz="1600" dirty="0">
                <a:latin typeface="Patrick Hand" panose="00000500000000000000" pitchFamily="2" charset="0"/>
              </a:rPr>
              <a:t> Ask.com từng phải đối mặt với sự cạnh tranh mạnh mẽ từ </a:t>
            </a:r>
            <a:r>
              <a:rPr lang="vi-VN" sz="1600" dirty="0" err="1">
                <a:latin typeface="Patrick Hand" panose="00000500000000000000" pitchFamily="2" charset="0"/>
              </a:rPr>
              <a:t>Google</a:t>
            </a:r>
            <a:r>
              <a:rPr lang="vi-VN" sz="1600" dirty="0">
                <a:latin typeface="Patrick Hand" panose="00000500000000000000" pitchFamily="2" charset="0"/>
              </a:rPr>
              <a:t> và các công cụ tìm kiếm khác, dẫn đến việc giảm thị phần trong những năm qua.</a:t>
            </a:r>
          </a:p>
          <a:p>
            <a:pPr>
              <a:buFont typeface="Arial" panose="020B0604020202020204" pitchFamily="34" charset="0"/>
              <a:buChar char="•"/>
            </a:pPr>
            <a:r>
              <a:rPr lang="vi-VN" sz="1600" b="1" dirty="0">
                <a:latin typeface="Patrick Hand" panose="00000500000000000000" pitchFamily="2" charset="0"/>
              </a:rPr>
              <a:t>Chuyển hướng chiến lược:</a:t>
            </a:r>
            <a:r>
              <a:rPr lang="vi-VN" sz="1600" dirty="0">
                <a:latin typeface="Patrick Hand" panose="00000500000000000000" pitchFamily="2" charset="0"/>
              </a:rPr>
              <a:t> Để duy trì sự tồn tại, Ask.com đã chuyển sang mô hình kinh doanh mới, tập trung vào quảng cáo và tiếp thị nội dung.</a:t>
            </a:r>
          </a:p>
          <a:p>
            <a:r>
              <a:rPr lang="vi-VN" sz="1600" b="1" dirty="0">
                <a:latin typeface="Patrick Hand" panose="00000500000000000000" pitchFamily="2" charset="0"/>
              </a:rPr>
              <a:t>5. Hiện tại</a:t>
            </a:r>
          </a:p>
          <a:p>
            <a:pPr>
              <a:buFont typeface="Arial" panose="020B0604020202020204" pitchFamily="34" charset="0"/>
              <a:buChar char="•"/>
            </a:pPr>
            <a:r>
              <a:rPr lang="vi-VN" sz="1600" b="1" dirty="0">
                <a:latin typeface="Patrick Hand" panose="00000500000000000000" pitchFamily="2" charset="0"/>
              </a:rPr>
              <a:t>Trạng thái hiện tại:</a:t>
            </a:r>
            <a:r>
              <a:rPr lang="vi-VN" sz="1600" dirty="0">
                <a:latin typeface="Patrick Hand" panose="00000500000000000000" pitchFamily="2" charset="0"/>
              </a:rPr>
              <a:t> Mặc dù không còn phổ biến như trước đây, Ask.com vẫn hoạt động như một công cụ tìm kiếm, nhưng chủ yếu phục vụ cho những người tìm kiếm thông tin cụ thể hơn.</a:t>
            </a:r>
          </a:p>
          <a:p>
            <a:pPr marL="0" indent="0">
              <a:lnSpc>
                <a:spcPts val="3100"/>
              </a:lnSpc>
              <a:buNone/>
            </a:pPr>
            <a:endParaRPr lang="en-US"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2402086"/>
            <a:ext cx="7668578"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Điểm khác biệt giữa Google.com và Ask.com</a:t>
            </a:r>
            <a:endParaRPr lang="en-US" sz="3850" dirty="0"/>
          </a:p>
        </p:txBody>
      </p:sp>
      <p:sp>
        <p:nvSpPr>
          <p:cNvPr id="3" name="Shape 1"/>
          <p:cNvSpPr/>
          <p:nvPr/>
        </p:nvSpPr>
        <p:spPr>
          <a:xfrm>
            <a:off x="864037" y="3790593"/>
            <a:ext cx="555427" cy="555427"/>
          </a:xfrm>
          <a:prstGeom prst="roundRect">
            <a:avLst>
              <a:gd name="adj" fmla="val 18669"/>
            </a:avLst>
          </a:prstGeom>
          <a:solidFill>
            <a:srgbClr val="E6E6E6"/>
          </a:solidFill>
          <a:ln w="15240">
            <a:solidFill>
              <a:srgbClr val="CCCCCC"/>
            </a:solidFill>
            <a:prstDash val="solid"/>
          </a:ln>
        </p:spPr>
      </p:sp>
      <p:sp>
        <p:nvSpPr>
          <p:cNvPr id="4" name="Text 2"/>
          <p:cNvSpPr/>
          <p:nvPr/>
        </p:nvSpPr>
        <p:spPr>
          <a:xfrm>
            <a:off x="1087874" y="3920133"/>
            <a:ext cx="107633" cy="296228"/>
          </a:xfrm>
          <a:prstGeom prst="rect">
            <a:avLst/>
          </a:prstGeom>
          <a:noFill/>
          <a:ln/>
        </p:spPr>
        <p:txBody>
          <a:bodyPr wrap="none" lIns="0" tIns="0" rIns="0" bIns="0" rtlCol="0" anchor="t"/>
          <a:lstStyle/>
          <a:p>
            <a:pPr marL="0" indent="0" algn="ctr">
              <a:lnSpc>
                <a:spcPts val="2300"/>
              </a:lnSpc>
              <a:buNone/>
            </a:pPr>
            <a:r>
              <a:rPr lang="en-US" sz="2300" dirty="0">
                <a:solidFill>
                  <a:srgbClr val="383838"/>
                </a:solidFill>
                <a:latin typeface="Patrick Hand" pitchFamily="34" charset="0"/>
                <a:ea typeface="Patrick Hand" pitchFamily="34" charset="-122"/>
                <a:cs typeface="Patrick Hand" pitchFamily="34" charset="-120"/>
              </a:rPr>
              <a:t>1</a:t>
            </a:r>
            <a:endParaRPr lang="en-US" sz="2300" dirty="0"/>
          </a:p>
        </p:txBody>
      </p:sp>
      <p:sp>
        <p:nvSpPr>
          <p:cNvPr id="5" name="Text 3"/>
          <p:cNvSpPr/>
          <p:nvPr/>
        </p:nvSpPr>
        <p:spPr>
          <a:xfrm>
            <a:off x="1666280" y="3790593"/>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Phạm vi</a:t>
            </a:r>
            <a:endParaRPr lang="en-US" sz="1900" dirty="0"/>
          </a:p>
        </p:txBody>
      </p:sp>
      <p:sp>
        <p:nvSpPr>
          <p:cNvPr id="6" name="Text 4"/>
          <p:cNvSpPr/>
          <p:nvPr/>
        </p:nvSpPr>
        <p:spPr>
          <a:xfrm>
            <a:off x="1666280" y="4247317"/>
            <a:ext cx="3333988" cy="158019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Google.com có phạm vi tìm kiếm rộng hơn trên toàn thế giới, trong khi Ask.com tập trung nhiều vào thị trường Mỹ.</a:t>
            </a:r>
            <a:endParaRPr lang="en-US" sz="1900" dirty="0"/>
          </a:p>
        </p:txBody>
      </p:sp>
      <p:sp>
        <p:nvSpPr>
          <p:cNvPr id="7" name="Shape 5"/>
          <p:cNvSpPr/>
          <p:nvPr/>
        </p:nvSpPr>
        <p:spPr>
          <a:xfrm>
            <a:off x="5247084" y="3790593"/>
            <a:ext cx="555427" cy="555427"/>
          </a:xfrm>
          <a:prstGeom prst="roundRect">
            <a:avLst>
              <a:gd name="adj" fmla="val 18669"/>
            </a:avLst>
          </a:prstGeom>
          <a:solidFill>
            <a:srgbClr val="E6E6E6"/>
          </a:solidFill>
          <a:ln w="15240">
            <a:solidFill>
              <a:srgbClr val="CCCCCC"/>
            </a:solidFill>
            <a:prstDash val="solid"/>
          </a:ln>
        </p:spPr>
      </p:sp>
      <p:sp>
        <p:nvSpPr>
          <p:cNvPr id="8" name="Text 6"/>
          <p:cNvSpPr/>
          <p:nvPr/>
        </p:nvSpPr>
        <p:spPr>
          <a:xfrm>
            <a:off x="5455444" y="3920133"/>
            <a:ext cx="138708" cy="296228"/>
          </a:xfrm>
          <a:prstGeom prst="rect">
            <a:avLst/>
          </a:prstGeom>
          <a:noFill/>
          <a:ln/>
        </p:spPr>
        <p:txBody>
          <a:bodyPr wrap="none" lIns="0" tIns="0" rIns="0" bIns="0" rtlCol="0" anchor="t"/>
          <a:lstStyle/>
          <a:p>
            <a:pPr marL="0" indent="0" algn="ctr">
              <a:lnSpc>
                <a:spcPts val="2300"/>
              </a:lnSpc>
              <a:buNone/>
            </a:pPr>
            <a:r>
              <a:rPr lang="en-US" sz="2300" dirty="0">
                <a:solidFill>
                  <a:srgbClr val="383838"/>
                </a:solidFill>
                <a:latin typeface="Patrick Hand" pitchFamily="34" charset="0"/>
                <a:ea typeface="Patrick Hand" pitchFamily="34" charset="-122"/>
                <a:cs typeface="Patrick Hand" pitchFamily="34" charset="-120"/>
              </a:rPr>
              <a:t>2</a:t>
            </a:r>
            <a:endParaRPr lang="en-US" sz="2300" dirty="0"/>
          </a:p>
        </p:txBody>
      </p:sp>
      <p:sp>
        <p:nvSpPr>
          <p:cNvPr id="9" name="Text 7"/>
          <p:cNvSpPr/>
          <p:nvPr/>
        </p:nvSpPr>
        <p:spPr>
          <a:xfrm>
            <a:off x="6049328" y="3790593"/>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Giao diện</a:t>
            </a:r>
            <a:endParaRPr lang="en-US" sz="1900" dirty="0"/>
          </a:p>
        </p:txBody>
      </p:sp>
      <p:sp>
        <p:nvSpPr>
          <p:cNvPr id="10" name="Text 8"/>
          <p:cNvSpPr/>
          <p:nvPr/>
        </p:nvSpPr>
        <p:spPr>
          <a:xfrm>
            <a:off x="6049328" y="4247317"/>
            <a:ext cx="3333988" cy="118514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Ask.com có giao diện người dùng đơn giản và thân thiện hơn so với Google.com.</a:t>
            </a:r>
            <a:endParaRPr lang="en-US" sz="1900" dirty="0"/>
          </a:p>
        </p:txBody>
      </p:sp>
      <p:sp>
        <p:nvSpPr>
          <p:cNvPr id="11" name="Shape 9"/>
          <p:cNvSpPr/>
          <p:nvPr/>
        </p:nvSpPr>
        <p:spPr>
          <a:xfrm>
            <a:off x="9630132" y="3790593"/>
            <a:ext cx="555427" cy="555427"/>
          </a:xfrm>
          <a:prstGeom prst="roundRect">
            <a:avLst>
              <a:gd name="adj" fmla="val 18669"/>
            </a:avLst>
          </a:prstGeom>
          <a:solidFill>
            <a:srgbClr val="E6E6E6"/>
          </a:solidFill>
          <a:ln w="15240">
            <a:solidFill>
              <a:srgbClr val="CCCCCC"/>
            </a:solidFill>
            <a:prstDash val="solid"/>
          </a:ln>
        </p:spPr>
      </p:sp>
      <p:sp>
        <p:nvSpPr>
          <p:cNvPr id="12" name="Text 10"/>
          <p:cNvSpPr/>
          <p:nvPr/>
        </p:nvSpPr>
        <p:spPr>
          <a:xfrm>
            <a:off x="9841468" y="3920133"/>
            <a:ext cx="132755" cy="296228"/>
          </a:xfrm>
          <a:prstGeom prst="rect">
            <a:avLst/>
          </a:prstGeom>
          <a:noFill/>
          <a:ln/>
        </p:spPr>
        <p:txBody>
          <a:bodyPr wrap="none" lIns="0" tIns="0" rIns="0" bIns="0" rtlCol="0" anchor="t"/>
          <a:lstStyle/>
          <a:p>
            <a:pPr marL="0" indent="0" algn="ctr">
              <a:lnSpc>
                <a:spcPts val="2300"/>
              </a:lnSpc>
              <a:buNone/>
            </a:pPr>
            <a:r>
              <a:rPr lang="en-US" sz="2300" dirty="0">
                <a:solidFill>
                  <a:srgbClr val="383838"/>
                </a:solidFill>
                <a:latin typeface="Patrick Hand" pitchFamily="34" charset="0"/>
                <a:ea typeface="Patrick Hand" pitchFamily="34" charset="-122"/>
                <a:cs typeface="Patrick Hand" pitchFamily="34" charset="-120"/>
              </a:rPr>
              <a:t>3</a:t>
            </a:r>
            <a:endParaRPr lang="en-US" sz="2300" dirty="0"/>
          </a:p>
        </p:txBody>
      </p:sp>
      <p:sp>
        <p:nvSpPr>
          <p:cNvPr id="13" name="Text 11"/>
          <p:cNvSpPr/>
          <p:nvPr/>
        </p:nvSpPr>
        <p:spPr>
          <a:xfrm>
            <a:off x="10432375" y="3790593"/>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Trả lời trực tiếp</a:t>
            </a:r>
            <a:endParaRPr lang="en-US" sz="1900" dirty="0"/>
          </a:p>
        </p:txBody>
      </p:sp>
      <p:sp>
        <p:nvSpPr>
          <p:cNvPr id="14" name="Text 12"/>
          <p:cNvSpPr/>
          <p:nvPr/>
        </p:nvSpPr>
        <p:spPr>
          <a:xfrm>
            <a:off x="10432375" y="4247317"/>
            <a:ext cx="3333988" cy="158019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Ask.com cung cấp các câu trả lời trực tiếp cho một số câu hỏi, trong khi Google.com tập trung nhiều hơn vào kết quả tìm kiếm.</a:t>
            </a:r>
            <a:endParaRPr lang="en-US"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2538055"/>
            <a:ext cx="6976824" cy="617101"/>
          </a:xfrm>
          <a:prstGeom prst="rect">
            <a:avLst/>
          </a:prstGeom>
          <a:noFill/>
          <a:ln/>
        </p:spPr>
        <p:txBody>
          <a:bodyPr wrap="none" lIns="0" tIns="0" rIns="0" bIns="0" rtlCol="0" anchor="t"/>
          <a:lstStyle/>
          <a:p>
            <a:pPr marL="0" indent="0">
              <a:lnSpc>
                <a:spcPts val="4850"/>
              </a:lnSpc>
              <a:buNone/>
            </a:pPr>
            <a:r>
              <a:rPr lang="en-US" sz="3850" dirty="0">
                <a:solidFill>
                  <a:srgbClr val="FFFFFF"/>
                </a:solidFill>
                <a:latin typeface="Patrick Hand" pitchFamily="34" charset="0"/>
                <a:ea typeface="Patrick Hand" pitchFamily="34" charset="-122"/>
                <a:cs typeface="Patrick Hand" pitchFamily="34" charset="-120"/>
              </a:rPr>
              <a:t>Ưu điểm của Google.com so với Ask.com</a:t>
            </a:r>
            <a:endParaRPr lang="en-US" sz="3850" dirty="0"/>
          </a:p>
        </p:txBody>
      </p:sp>
      <p:sp>
        <p:nvSpPr>
          <p:cNvPr id="5" name="Shape 2"/>
          <p:cNvSpPr/>
          <p:nvPr/>
        </p:nvSpPr>
        <p:spPr>
          <a:xfrm>
            <a:off x="864037" y="3525441"/>
            <a:ext cx="4136231" cy="2165985"/>
          </a:xfrm>
          <a:prstGeom prst="roundRect">
            <a:avLst>
              <a:gd name="adj" fmla="val 4787"/>
            </a:avLst>
          </a:prstGeom>
          <a:solidFill>
            <a:srgbClr val="E6E6E6"/>
          </a:solidFill>
          <a:ln w="15240">
            <a:solidFill>
              <a:srgbClr val="CCCCCC"/>
            </a:solidFill>
            <a:prstDash val="solid"/>
          </a:ln>
        </p:spPr>
      </p:sp>
      <p:sp>
        <p:nvSpPr>
          <p:cNvPr id="6" name="Text 3"/>
          <p:cNvSpPr/>
          <p:nvPr/>
        </p:nvSpPr>
        <p:spPr>
          <a:xfrm>
            <a:off x="1126093" y="3787497"/>
            <a:ext cx="2468880" cy="308610"/>
          </a:xfrm>
          <a:prstGeom prst="rect">
            <a:avLst/>
          </a:prstGeom>
          <a:noFill/>
          <a:ln/>
        </p:spPr>
        <p:txBody>
          <a:bodyPr wrap="none" lIns="0" tIns="0" rIns="0" bIns="0" rtlCol="0" anchor="t"/>
          <a:lstStyle/>
          <a:p>
            <a:pPr marL="0" indent="0">
              <a:lnSpc>
                <a:spcPts val="2400"/>
              </a:lnSpc>
              <a:buNone/>
            </a:pPr>
            <a:r>
              <a:rPr lang="en-US" sz="1900" dirty="0">
                <a:solidFill>
                  <a:srgbClr val="000000"/>
                </a:solidFill>
                <a:latin typeface="Patrick Hand" pitchFamily="34" charset="0"/>
                <a:ea typeface="Patrick Hand" pitchFamily="34" charset="-122"/>
                <a:cs typeface="Patrick Hand" pitchFamily="34" charset="-120"/>
              </a:rPr>
              <a:t>Phạm vi tìm kiếm rộng hơn</a:t>
            </a:r>
            <a:endParaRPr lang="en-US" sz="1900" dirty="0"/>
          </a:p>
        </p:txBody>
      </p:sp>
      <p:sp>
        <p:nvSpPr>
          <p:cNvPr id="7" name="Text 4"/>
          <p:cNvSpPr/>
          <p:nvPr/>
        </p:nvSpPr>
        <p:spPr>
          <a:xfrm>
            <a:off x="1126093" y="4244221"/>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Patrick Hand" pitchFamily="34" charset="0"/>
                <a:ea typeface="Patrick Hand" pitchFamily="34" charset="-122"/>
                <a:cs typeface="Patrick Hand" pitchFamily="34" charset="-120"/>
              </a:rPr>
              <a:t>Google.com cung cấp kết quả tìm kiếm từ nhiều nguồn trên toàn thế giới, đáp ứng nhu cầu tìm kiếm đa dạng.</a:t>
            </a:r>
            <a:endParaRPr lang="en-US" sz="1900" dirty="0"/>
          </a:p>
        </p:txBody>
      </p:sp>
      <p:sp>
        <p:nvSpPr>
          <p:cNvPr id="8" name="Shape 5"/>
          <p:cNvSpPr/>
          <p:nvPr/>
        </p:nvSpPr>
        <p:spPr>
          <a:xfrm>
            <a:off x="5247084" y="3525441"/>
            <a:ext cx="4136231" cy="2165985"/>
          </a:xfrm>
          <a:prstGeom prst="roundRect">
            <a:avLst>
              <a:gd name="adj" fmla="val 4787"/>
            </a:avLst>
          </a:prstGeom>
          <a:solidFill>
            <a:srgbClr val="E6E6E6"/>
          </a:solidFill>
          <a:ln w="15240">
            <a:solidFill>
              <a:srgbClr val="CCCCCC"/>
            </a:solidFill>
            <a:prstDash val="solid"/>
          </a:ln>
        </p:spPr>
      </p:sp>
      <p:sp>
        <p:nvSpPr>
          <p:cNvPr id="9" name="Text 6"/>
          <p:cNvSpPr/>
          <p:nvPr/>
        </p:nvSpPr>
        <p:spPr>
          <a:xfrm>
            <a:off x="5509141" y="3787497"/>
            <a:ext cx="2468880" cy="308610"/>
          </a:xfrm>
          <a:prstGeom prst="rect">
            <a:avLst/>
          </a:prstGeom>
          <a:noFill/>
          <a:ln/>
        </p:spPr>
        <p:txBody>
          <a:bodyPr wrap="none" lIns="0" tIns="0" rIns="0" bIns="0" rtlCol="0" anchor="t"/>
          <a:lstStyle/>
          <a:p>
            <a:pPr marL="0" indent="0">
              <a:lnSpc>
                <a:spcPts val="2400"/>
              </a:lnSpc>
              <a:buNone/>
            </a:pPr>
            <a:r>
              <a:rPr lang="en-US" sz="1900" dirty="0">
                <a:solidFill>
                  <a:srgbClr val="000000"/>
                </a:solidFill>
                <a:latin typeface="Patrick Hand" pitchFamily="34" charset="0"/>
                <a:ea typeface="Patrick Hand" pitchFamily="34" charset="-122"/>
                <a:cs typeface="Patrick Hand" pitchFamily="34" charset="-120"/>
              </a:rPr>
              <a:t>Kết quả chính xác hơn</a:t>
            </a:r>
            <a:endParaRPr lang="en-US" sz="1900" dirty="0"/>
          </a:p>
        </p:txBody>
      </p:sp>
      <p:sp>
        <p:nvSpPr>
          <p:cNvPr id="10" name="Text 7"/>
          <p:cNvSpPr/>
          <p:nvPr/>
        </p:nvSpPr>
        <p:spPr>
          <a:xfrm>
            <a:off x="5509141" y="4244221"/>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Patrick Hand" pitchFamily="34" charset="0"/>
                <a:ea typeface="Patrick Hand" pitchFamily="34" charset="-122"/>
                <a:cs typeface="Patrick Hand" pitchFamily="34" charset="-120"/>
              </a:rPr>
              <a:t>Thuật toán tìm kiếm tiên tiến của Google.com giúp cung cấp kết quả chính xác và có ý nghĩa hơn.</a:t>
            </a:r>
            <a:endParaRPr lang="en-US" sz="1900" dirty="0"/>
          </a:p>
        </p:txBody>
      </p:sp>
      <p:sp>
        <p:nvSpPr>
          <p:cNvPr id="11" name="Shape 8"/>
          <p:cNvSpPr/>
          <p:nvPr/>
        </p:nvSpPr>
        <p:spPr>
          <a:xfrm>
            <a:off x="9630132" y="3525441"/>
            <a:ext cx="4136231" cy="2165985"/>
          </a:xfrm>
          <a:prstGeom prst="roundRect">
            <a:avLst>
              <a:gd name="adj" fmla="val 4787"/>
            </a:avLst>
          </a:prstGeom>
          <a:solidFill>
            <a:srgbClr val="E6E6E6"/>
          </a:solidFill>
          <a:ln w="15240">
            <a:solidFill>
              <a:srgbClr val="CCCCCC"/>
            </a:solidFill>
            <a:prstDash val="solid"/>
          </a:ln>
        </p:spPr>
      </p:sp>
      <p:sp>
        <p:nvSpPr>
          <p:cNvPr id="12" name="Text 9"/>
          <p:cNvSpPr/>
          <p:nvPr/>
        </p:nvSpPr>
        <p:spPr>
          <a:xfrm>
            <a:off x="9892189" y="3787497"/>
            <a:ext cx="2468880" cy="308610"/>
          </a:xfrm>
          <a:prstGeom prst="rect">
            <a:avLst/>
          </a:prstGeom>
          <a:noFill/>
          <a:ln/>
        </p:spPr>
        <p:txBody>
          <a:bodyPr wrap="none" lIns="0" tIns="0" rIns="0" bIns="0" rtlCol="0" anchor="t"/>
          <a:lstStyle/>
          <a:p>
            <a:pPr marL="0" indent="0">
              <a:lnSpc>
                <a:spcPts val="2400"/>
              </a:lnSpc>
              <a:buNone/>
            </a:pPr>
            <a:r>
              <a:rPr lang="en-US" sz="1900" dirty="0">
                <a:solidFill>
                  <a:srgbClr val="000000"/>
                </a:solidFill>
                <a:latin typeface="Patrick Hand" pitchFamily="34" charset="0"/>
                <a:ea typeface="Patrick Hand" pitchFamily="34" charset="-122"/>
                <a:cs typeface="Patrick Hand" pitchFamily="34" charset="-120"/>
              </a:rPr>
              <a:t>Tính năng phong phú</a:t>
            </a:r>
            <a:endParaRPr lang="en-US" sz="1900" dirty="0"/>
          </a:p>
        </p:txBody>
      </p:sp>
      <p:sp>
        <p:nvSpPr>
          <p:cNvPr id="13" name="Text 10"/>
          <p:cNvSpPr/>
          <p:nvPr/>
        </p:nvSpPr>
        <p:spPr>
          <a:xfrm>
            <a:off x="9892189" y="4244221"/>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Patrick Hand" pitchFamily="34" charset="0"/>
                <a:ea typeface="Patrick Hand" pitchFamily="34" charset="-122"/>
                <a:cs typeface="Patrick Hand" pitchFamily="34" charset="-120"/>
              </a:rPr>
              <a:t>Google.com cung cấp nhiều tính năng nâng cao như bản đồ, dịch, tin tức và hơn thế nữa.</a:t>
            </a:r>
            <a:endParaRPr lang="en-US"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2516267"/>
            <a:ext cx="6976824"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Ưu điểm của Ask.com so với Google.com</a:t>
            </a:r>
            <a:endParaRPr lang="en-US" sz="3850" dirty="0"/>
          </a:p>
        </p:txBody>
      </p:sp>
      <p:sp>
        <p:nvSpPr>
          <p:cNvPr id="3" name="Text 1"/>
          <p:cNvSpPr/>
          <p:nvPr/>
        </p:nvSpPr>
        <p:spPr>
          <a:xfrm>
            <a:off x="864037" y="3750469"/>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Giao diện thân thiện</a:t>
            </a:r>
            <a:endParaRPr lang="en-US" sz="1900" dirty="0"/>
          </a:p>
        </p:txBody>
      </p:sp>
      <p:sp>
        <p:nvSpPr>
          <p:cNvPr id="4" name="Text 2"/>
          <p:cNvSpPr/>
          <p:nvPr/>
        </p:nvSpPr>
        <p:spPr>
          <a:xfrm>
            <a:off x="864037" y="4305895"/>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Ask.com có giao diện người dùng đơn giản và dễ sử dụng hơn, đặc biệt tốt cho người dùng mới.</a:t>
            </a:r>
            <a:endParaRPr lang="en-US" sz="1900" dirty="0"/>
          </a:p>
        </p:txBody>
      </p:sp>
      <p:sp>
        <p:nvSpPr>
          <p:cNvPr id="5" name="Text 3"/>
          <p:cNvSpPr/>
          <p:nvPr/>
        </p:nvSpPr>
        <p:spPr>
          <a:xfrm>
            <a:off x="5372695" y="3750469"/>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Trả lời trực tiếp</a:t>
            </a:r>
            <a:endParaRPr lang="en-US" sz="1900" dirty="0"/>
          </a:p>
        </p:txBody>
      </p:sp>
      <p:sp>
        <p:nvSpPr>
          <p:cNvPr id="6" name="Text 4"/>
          <p:cNvSpPr/>
          <p:nvPr/>
        </p:nvSpPr>
        <p:spPr>
          <a:xfrm>
            <a:off x="5372695" y="4305895"/>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Ask.com cung cấp các câu trả lời trực tiếp cho một số câu hỏi, giúp người dùng nhanh chóng tìm được thông tin cần thiết.</a:t>
            </a:r>
            <a:endParaRPr lang="en-US" sz="1900" dirty="0"/>
          </a:p>
        </p:txBody>
      </p:sp>
      <p:sp>
        <p:nvSpPr>
          <p:cNvPr id="7" name="Text 5"/>
          <p:cNvSpPr/>
          <p:nvPr/>
        </p:nvSpPr>
        <p:spPr>
          <a:xfrm>
            <a:off x="9881354" y="3750469"/>
            <a:ext cx="2468880" cy="308610"/>
          </a:xfrm>
          <a:prstGeom prst="rect">
            <a:avLst/>
          </a:prstGeom>
          <a:noFill/>
          <a:ln/>
        </p:spPr>
        <p:txBody>
          <a:bodyPr wrap="none" lIns="0" tIns="0" rIns="0" bIns="0" rtlCol="0" anchor="t"/>
          <a:lstStyle/>
          <a:p>
            <a:pPr marL="0" indent="0">
              <a:lnSpc>
                <a:spcPts val="2400"/>
              </a:lnSpc>
              <a:buNone/>
            </a:pPr>
            <a:r>
              <a:rPr lang="en-US" sz="1900" dirty="0">
                <a:solidFill>
                  <a:srgbClr val="383838"/>
                </a:solidFill>
                <a:latin typeface="Patrick Hand" pitchFamily="34" charset="0"/>
                <a:ea typeface="Patrick Hand" pitchFamily="34" charset="-122"/>
                <a:cs typeface="Patrick Hand" pitchFamily="34" charset="-120"/>
              </a:rPr>
              <a:t>Bảo mật tốt hơn</a:t>
            </a:r>
            <a:endParaRPr lang="en-US" sz="1900" dirty="0"/>
          </a:p>
        </p:txBody>
      </p:sp>
      <p:sp>
        <p:nvSpPr>
          <p:cNvPr id="8" name="Text 6"/>
          <p:cNvSpPr/>
          <p:nvPr/>
        </p:nvSpPr>
        <p:spPr>
          <a:xfrm>
            <a:off x="9881354" y="4305895"/>
            <a:ext cx="3898821" cy="790099"/>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Ask.com cam kết bảo vệ quyền riêng tư của người dùng tốt hơn so với Google.com.</a:t>
            </a:r>
            <a:endParaRPr lang="en-US"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46021" y="2070457"/>
            <a:ext cx="5352812"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Chính xác và kết quả tìm kiếm</a:t>
            </a:r>
            <a:endParaRPr lang="en-US" sz="3850" dirty="0"/>
          </a:p>
        </p:txBody>
      </p:sp>
      <p:pic>
        <p:nvPicPr>
          <p:cNvPr id="3" name="Image 0" descr="preencoded.png"/>
          <p:cNvPicPr>
            <a:picLocks noChangeAspect="1"/>
          </p:cNvPicPr>
          <p:nvPr/>
        </p:nvPicPr>
        <p:blipFill>
          <a:blip r:embed="rId3"/>
          <a:stretch>
            <a:fillRect/>
          </a:stretch>
        </p:blipFill>
        <p:spPr>
          <a:xfrm>
            <a:off x="268367" y="3148726"/>
            <a:ext cx="138827" cy="185142"/>
          </a:xfrm>
          <a:prstGeom prst="rect">
            <a:avLst/>
          </a:prstGeom>
        </p:spPr>
      </p:pic>
      <p:sp>
        <p:nvSpPr>
          <p:cNvPr id="4" name="Text 1"/>
          <p:cNvSpPr/>
          <p:nvPr/>
        </p:nvSpPr>
        <p:spPr>
          <a:xfrm>
            <a:off x="864037" y="3016112"/>
            <a:ext cx="12532043" cy="395049"/>
          </a:xfrm>
          <a:prstGeom prst="rect">
            <a:avLst/>
          </a:prstGeom>
          <a:noFill/>
          <a:ln/>
        </p:spPr>
        <p:txBody>
          <a:bodyPr wrap="none" lIns="0" tIns="0" rIns="0" bIns="0" rtlCol="0" anchor="t"/>
          <a:lstStyle/>
          <a:p>
            <a:pPr marL="0" indent="0">
              <a:lnSpc>
                <a:spcPts val="3100"/>
              </a:lnSpc>
              <a:buNone/>
            </a:pPr>
            <a:r>
              <a:rPr lang="vi-VN" sz="2000" b="1" dirty="0" err="1">
                <a:latin typeface="Patrick Hand" panose="00000500000000000000" pitchFamily="2" charset="0"/>
              </a:rPr>
              <a:t>Google</a:t>
            </a:r>
            <a:r>
              <a:rPr lang="vi-VN" sz="2000" b="1" dirty="0">
                <a:latin typeface="Patrick Hand" panose="00000500000000000000" pitchFamily="2" charset="0"/>
              </a:rPr>
              <a:t>:</a:t>
            </a:r>
            <a:r>
              <a:rPr lang="vi-VN" sz="2000" dirty="0">
                <a:latin typeface="Patrick Hand" panose="00000500000000000000" pitchFamily="2" charset="0"/>
              </a:rPr>
              <a:t> Cung cấp hàng triệu kết quả, cho phép người dùng chọn từ nhiều nguồn khác nhau</a:t>
            </a:r>
          </a:p>
          <a:p>
            <a:pPr marL="0" indent="0">
              <a:lnSpc>
                <a:spcPts val="3100"/>
              </a:lnSpc>
              <a:buNone/>
            </a:pPr>
            <a:r>
              <a:rPr lang="vi-VN" sz="2000" dirty="0">
                <a:latin typeface="Patrick Hand" panose="00000500000000000000" pitchFamily="2" charset="0"/>
              </a:rPr>
              <a:t>, với độ chính xác cao trong việc đáp ứng nhu cầu tìm kiếm.</a:t>
            </a:r>
            <a:endParaRPr lang="en-US" sz="1900" dirty="0">
              <a:latin typeface="Patrick Hand" panose="00000500000000000000" pitchFamily="2" charset="0"/>
            </a:endParaRPr>
          </a:p>
        </p:txBody>
      </p:sp>
      <p:pic>
        <p:nvPicPr>
          <p:cNvPr id="5" name="Image 1" descr="preencoded.png"/>
          <p:cNvPicPr>
            <a:picLocks noChangeAspect="1"/>
          </p:cNvPicPr>
          <p:nvPr/>
        </p:nvPicPr>
        <p:blipFill>
          <a:blip r:embed="rId3"/>
          <a:stretch>
            <a:fillRect/>
          </a:stretch>
        </p:blipFill>
        <p:spPr>
          <a:xfrm>
            <a:off x="130334" y="5324970"/>
            <a:ext cx="138827" cy="185142"/>
          </a:xfrm>
          <a:prstGeom prst="rect">
            <a:avLst/>
          </a:prstGeom>
        </p:spPr>
      </p:pic>
      <p:sp>
        <p:nvSpPr>
          <p:cNvPr id="6" name="Text 2"/>
          <p:cNvSpPr/>
          <p:nvPr/>
        </p:nvSpPr>
        <p:spPr>
          <a:xfrm>
            <a:off x="814943" y="5220016"/>
            <a:ext cx="12532043" cy="395049"/>
          </a:xfrm>
          <a:prstGeom prst="rect">
            <a:avLst/>
          </a:prstGeom>
          <a:noFill/>
          <a:ln/>
        </p:spPr>
        <p:txBody>
          <a:bodyPr wrap="none" lIns="0" tIns="0" rIns="0" bIns="0" rtlCol="0" anchor="t"/>
          <a:lstStyle/>
          <a:p>
            <a:pPr marL="0" indent="0">
              <a:lnSpc>
                <a:spcPts val="3100"/>
              </a:lnSpc>
              <a:buNone/>
            </a:pPr>
            <a:r>
              <a:rPr lang="vi-VN" sz="2000" b="1" dirty="0">
                <a:latin typeface="Patrick Hand" panose="00000500000000000000" pitchFamily="2" charset="0"/>
              </a:rPr>
              <a:t>Ask.com:</a:t>
            </a:r>
            <a:r>
              <a:rPr lang="vi-VN" sz="2000" dirty="0">
                <a:latin typeface="Patrick Hand" panose="00000500000000000000" pitchFamily="2" charset="0"/>
              </a:rPr>
              <a:t> Thường tập trung vào các câu hỏi và câu trả lời trực tiếp,</a:t>
            </a:r>
          </a:p>
          <a:p>
            <a:pPr marL="0" indent="0">
              <a:lnSpc>
                <a:spcPts val="3100"/>
              </a:lnSpc>
              <a:buNone/>
            </a:pPr>
            <a:r>
              <a:rPr lang="vi-VN" sz="2000" dirty="0">
                <a:latin typeface="Patrick Hand" panose="00000500000000000000" pitchFamily="2" charset="0"/>
              </a:rPr>
              <a:t> nhưng không cung cấp nhiều kết quả như </a:t>
            </a:r>
            <a:r>
              <a:rPr lang="vi-VN" sz="2000" dirty="0" err="1">
                <a:latin typeface="Patrick Hand" panose="00000500000000000000" pitchFamily="2" charset="0"/>
              </a:rPr>
              <a:t>Google</a:t>
            </a:r>
            <a:r>
              <a:rPr lang="vi-VN" sz="2000" dirty="0">
                <a:latin typeface="Patrick Hand" panose="00000500000000000000" pitchFamily="2" charset="0"/>
              </a:rPr>
              <a:t>, điều này có thể hạn chế lựa chọn cho người dùng.</a:t>
            </a:r>
            <a:endParaRPr lang="en-US" sz="1900" dirty="0">
              <a:latin typeface="Patrick Hand" panose="00000500000000000000" pitchFamily="2" charset="0"/>
            </a:endParaRPr>
          </a:p>
        </p:txBody>
      </p:sp>
      <p:sp>
        <p:nvSpPr>
          <p:cNvPr id="8" name="Hộp Văn bản 7">
            <a:extLst>
              <a:ext uri="{FF2B5EF4-FFF2-40B4-BE49-F238E27FC236}">
                <a16:creationId xmlns:a16="http://schemas.microsoft.com/office/drawing/2014/main" id="{61BA4908-CB88-870C-6AE1-821661879FDD}"/>
              </a:ext>
            </a:extLst>
          </p:cNvPr>
          <p:cNvSpPr txBox="1"/>
          <p:nvPr/>
        </p:nvSpPr>
        <p:spPr>
          <a:xfrm>
            <a:off x="814943" y="3850082"/>
            <a:ext cx="7315200" cy="646331"/>
          </a:xfrm>
          <a:prstGeom prst="rect">
            <a:avLst/>
          </a:prstGeom>
          <a:noFill/>
        </p:spPr>
        <p:txBody>
          <a:bodyPr wrap="square">
            <a:spAutoFit/>
          </a:bodyPr>
          <a:lstStyle/>
          <a:p>
            <a:r>
              <a:rPr lang="vi-VN" b="1" dirty="0" err="1">
                <a:latin typeface="Patrick Hand" panose="00000500000000000000" pitchFamily="2" charset="0"/>
              </a:rPr>
              <a:t>Google</a:t>
            </a:r>
            <a:r>
              <a:rPr lang="vi-VN" b="1" dirty="0">
                <a:latin typeface="Patrick Hand" panose="00000500000000000000" pitchFamily="2" charset="0"/>
              </a:rPr>
              <a:t>:</a:t>
            </a:r>
            <a:r>
              <a:rPr lang="vi-VN" dirty="0">
                <a:latin typeface="Patrick Hand" panose="00000500000000000000" pitchFamily="2" charset="0"/>
              </a:rPr>
              <a:t> Liên tục cập nhật các thuật toán và nội dung để cải thiện độ chính xác và chất lượng tìm kiếm</a:t>
            </a:r>
            <a:r>
              <a:rPr lang="vi-VN" dirty="0"/>
              <a:t>.</a:t>
            </a:r>
          </a:p>
        </p:txBody>
      </p:sp>
      <p:sp>
        <p:nvSpPr>
          <p:cNvPr id="10" name="Hộp Văn bản 9">
            <a:extLst>
              <a:ext uri="{FF2B5EF4-FFF2-40B4-BE49-F238E27FC236}">
                <a16:creationId xmlns:a16="http://schemas.microsoft.com/office/drawing/2014/main" id="{D13E7950-2B06-48F7-92EE-0898F23882EB}"/>
              </a:ext>
            </a:extLst>
          </p:cNvPr>
          <p:cNvSpPr txBox="1"/>
          <p:nvPr/>
        </p:nvSpPr>
        <p:spPr>
          <a:xfrm>
            <a:off x="721425" y="6209299"/>
            <a:ext cx="7315200" cy="646331"/>
          </a:xfrm>
          <a:prstGeom prst="rect">
            <a:avLst/>
          </a:prstGeom>
          <a:noFill/>
        </p:spPr>
        <p:txBody>
          <a:bodyPr wrap="square">
            <a:spAutoFit/>
          </a:bodyPr>
          <a:lstStyle/>
          <a:p>
            <a:r>
              <a:rPr lang="vi-VN" b="1" dirty="0">
                <a:latin typeface="Patrick Hand" panose="00000500000000000000" pitchFamily="2" charset="0"/>
              </a:rPr>
              <a:t>Ask.com:</a:t>
            </a:r>
            <a:r>
              <a:rPr lang="vi-VN" dirty="0">
                <a:latin typeface="Patrick Hand" panose="00000500000000000000" pitchFamily="2" charset="0"/>
              </a:rPr>
              <a:t> Cập nhật nội dung, nhưng không nhanh nhạy và thường xuyên như </a:t>
            </a:r>
            <a:r>
              <a:rPr lang="vi-VN" dirty="0" err="1">
                <a:latin typeface="Patrick Hand" panose="00000500000000000000" pitchFamily="2" charset="0"/>
              </a:rPr>
              <a:t>Google</a:t>
            </a:r>
            <a:r>
              <a:rPr lang="vi-VN" dirty="0">
                <a:latin typeface="Patrick Hand" panose="00000500000000000000" pitchFamily="2" charset="0"/>
              </a:rPr>
              <a:t>, dẫn đến việc cung cấp thông tin có thể không đầy đủ hoặc lỗi thời.</a:t>
            </a:r>
          </a:p>
        </p:txBody>
      </p:sp>
      <p:pic>
        <p:nvPicPr>
          <p:cNvPr id="12" name="Hình ảnh 11">
            <a:extLst>
              <a:ext uri="{FF2B5EF4-FFF2-40B4-BE49-F238E27FC236}">
                <a16:creationId xmlns:a16="http://schemas.microsoft.com/office/drawing/2014/main" id="{769C7CC4-6954-49BD-B5CC-5F91406725C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143847" y="2270950"/>
            <a:ext cx="3847014" cy="2404384"/>
          </a:xfrm>
          <a:prstGeom prst="rect">
            <a:avLst/>
          </a:prstGeom>
        </p:spPr>
      </p:pic>
      <p:pic>
        <p:nvPicPr>
          <p:cNvPr id="14" name="Hình ảnh 13">
            <a:extLst>
              <a:ext uri="{FF2B5EF4-FFF2-40B4-BE49-F238E27FC236}">
                <a16:creationId xmlns:a16="http://schemas.microsoft.com/office/drawing/2014/main" id="{01D8E213-EF0D-9CA8-28DA-778B566918A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725102" y="6100344"/>
            <a:ext cx="4776155" cy="204692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936075"/>
            <a:ext cx="4937760" cy="617101"/>
          </a:xfrm>
          <a:prstGeom prst="rect">
            <a:avLst/>
          </a:prstGeom>
          <a:noFill/>
          <a:ln/>
        </p:spPr>
        <p:txBody>
          <a:bodyPr wrap="none" lIns="0" tIns="0" rIns="0" bIns="0" rtlCol="0" anchor="t"/>
          <a:lstStyle/>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Tốc độ và hiệu quả tìm kiếm</a:t>
            </a:r>
            <a:endParaRPr lang="en-US" sz="3850" dirty="0"/>
          </a:p>
        </p:txBody>
      </p:sp>
      <p:pic>
        <p:nvPicPr>
          <p:cNvPr id="3" name="Image 0" descr="preencoded.png"/>
          <p:cNvPicPr>
            <a:picLocks noChangeAspect="1"/>
          </p:cNvPicPr>
          <p:nvPr/>
        </p:nvPicPr>
        <p:blipFill>
          <a:blip r:embed="rId3"/>
          <a:stretch>
            <a:fillRect/>
          </a:stretch>
        </p:blipFill>
        <p:spPr>
          <a:xfrm>
            <a:off x="864037" y="3046928"/>
            <a:ext cx="4300776" cy="987504"/>
          </a:xfrm>
          <a:prstGeom prst="rect">
            <a:avLst/>
          </a:prstGeom>
        </p:spPr>
      </p:pic>
      <p:sp>
        <p:nvSpPr>
          <p:cNvPr id="4" name="Text 1"/>
          <p:cNvSpPr/>
          <p:nvPr/>
        </p:nvSpPr>
        <p:spPr>
          <a:xfrm>
            <a:off x="1110853" y="4404717"/>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Tải trang nhanh</a:t>
            </a:r>
            <a:endParaRPr lang="en-US" sz="1900" dirty="0"/>
          </a:p>
        </p:txBody>
      </p:sp>
      <p:sp>
        <p:nvSpPr>
          <p:cNvPr id="5" name="Text 2"/>
          <p:cNvSpPr/>
          <p:nvPr/>
        </p:nvSpPr>
        <p:spPr>
          <a:xfrm>
            <a:off x="1110853" y="4861441"/>
            <a:ext cx="3807143"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Google.com thường tải trang nhanh hơn Ask.com nhờ cơ sở hạ tầng mạnh mẽ.</a:t>
            </a:r>
            <a:endParaRPr lang="en-US" sz="1900" dirty="0"/>
          </a:p>
        </p:txBody>
      </p:sp>
      <p:pic>
        <p:nvPicPr>
          <p:cNvPr id="6" name="Image 1" descr="preencoded.png"/>
          <p:cNvPicPr>
            <a:picLocks noChangeAspect="1"/>
          </p:cNvPicPr>
          <p:nvPr/>
        </p:nvPicPr>
        <p:blipFill>
          <a:blip r:embed="rId4"/>
          <a:stretch>
            <a:fillRect/>
          </a:stretch>
        </p:blipFill>
        <p:spPr>
          <a:xfrm>
            <a:off x="5164812" y="3046928"/>
            <a:ext cx="4300776" cy="987504"/>
          </a:xfrm>
          <a:prstGeom prst="rect">
            <a:avLst/>
          </a:prstGeom>
        </p:spPr>
      </p:pic>
      <p:sp>
        <p:nvSpPr>
          <p:cNvPr id="7" name="Text 3"/>
          <p:cNvSpPr/>
          <p:nvPr/>
        </p:nvSpPr>
        <p:spPr>
          <a:xfrm>
            <a:off x="5411629" y="4404717"/>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Kết quả hiệu quả</a:t>
            </a:r>
            <a:endParaRPr lang="en-US" sz="1900" dirty="0"/>
          </a:p>
        </p:txBody>
      </p:sp>
      <p:sp>
        <p:nvSpPr>
          <p:cNvPr id="8" name="Text 4"/>
          <p:cNvSpPr/>
          <p:nvPr/>
        </p:nvSpPr>
        <p:spPr>
          <a:xfrm>
            <a:off x="5411629" y="4861441"/>
            <a:ext cx="3807143" cy="1185148"/>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Google.com cung cấp kết quả tìm kiếm hiệu quả hơn, giúp người dùng nhanh chóng tìm được thông tin cần thiết.</a:t>
            </a:r>
            <a:endParaRPr lang="en-US" sz="1900" dirty="0"/>
          </a:p>
        </p:txBody>
      </p:sp>
      <p:pic>
        <p:nvPicPr>
          <p:cNvPr id="9" name="Image 2" descr="preencoded.png"/>
          <p:cNvPicPr>
            <a:picLocks noChangeAspect="1"/>
          </p:cNvPicPr>
          <p:nvPr/>
        </p:nvPicPr>
        <p:blipFill>
          <a:blip r:embed="rId5"/>
          <a:stretch>
            <a:fillRect/>
          </a:stretch>
        </p:blipFill>
        <p:spPr>
          <a:xfrm>
            <a:off x="9465588" y="3046928"/>
            <a:ext cx="4300776" cy="987504"/>
          </a:xfrm>
          <a:prstGeom prst="rect">
            <a:avLst/>
          </a:prstGeom>
        </p:spPr>
      </p:pic>
      <p:sp>
        <p:nvSpPr>
          <p:cNvPr id="10" name="Text 5"/>
          <p:cNvSpPr/>
          <p:nvPr/>
        </p:nvSpPr>
        <p:spPr>
          <a:xfrm>
            <a:off x="9712404" y="4404717"/>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Xử lý truy vấn nhanh</a:t>
            </a:r>
            <a:endParaRPr lang="en-US" sz="1900" dirty="0"/>
          </a:p>
        </p:txBody>
      </p:sp>
      <p:sp>
        <p:nvSpPr>
          <p:cNvPr id="11" name="Text 6"/>
          <p:cNvSpPr/>
          <p:nvPr/>
        </p:nvSpPr>
        <p:spPr>
          <a:xfrm>
            <a:off x="9712404" y="4861441"/>
            <a:ext cx="3807143"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Công nghệ tiên tiến của Google.com cho phép xử lý truy vấn nhanh hơn.</a:t>
            </a:r>
            <a:endParaRPr lang="en-US" sz="19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1544</Words>
  <Application>Microsoft Office PowerPoint</Application>
  <PresentationFormat>Tùy chỉnh</PresentationFormat>
  <Paragraphs>120</Paragraphs>
  <Slides>12</Slides>
  <Notes>12</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12</vt:i4>
      </vt:variant>
    </vt:vector>
  </HeadingPairs>
  <TitlesOfParts>
    <vt:vector size="17" baseType="lpstr">
      <vt:lpstr>Arial</vt:lpstr>
      <vt:lpstr>Roboto</vt:lpstr>
      <vt:lpstr>Raleway</vt:lpstr>
      <vt:lpstr>Patrick Hand</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Vũ Song</cp:lastModifiedBy>
  <cp:revision>3</cp:revision>
  <dcterms:created xsi:type="dcterms:W3CDTF">2024-10-03T09:04:00Z</dcterms:created>
  <dcterms:modified xsi:type="dcterms:W3CDTF">2024-10-03T14:50:48Z</dcterms:modified>
</cp:coreProperties>
</file>