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62" r:id="rId2"/>
    <p:sldId id="267" r:id="rId3"/>
    <p:sldId id="383" r:id="rId4"/>
    <p:sldId id="384" r:id="rId5"/>
    <p:sldId id="402" r:id="rId6"/>
    <p:sldId id="403" r:id="rId7"/>
    <p:sldId id="404" r:id="rId8"/>
    <p:sldId id="405" r:id="rId9"/>
    <p:sldId id="406" r:id="rId10"/>
    <p:sldId id="407" r:id="rId11"/>
    <p:sldId id="411" r:id="rId12"/>
    <p:sldId id="412" r:id="rId13"/>
    <p:sldId id="415" r:id="rId14"/>
    <p:sldId id="424" r:id="rId15"/>
    <p:sldId id="420" r:id="rId16"/>
    <p:sldId id="425" r:id="rId17"/>
    <p:sldId id="370" r:id="rId18"/>
    <p:sldId id="371" r:id="rId19"/>
    <p:sldId id="372" r:id="rId20"/>
    <p:sldId id="373" r:id="rId21"/>
    <p:sldId id="374" r:id="rId22"/>
    <p:sldId id="375" r:id="rId23"/>
    <p:sldId id="377" r:id="rId24"/>
    <p:sldId id="378" r:id="rId25"/>
  </p:sldIdLst>
  <p:sldSz cx="21315363" cy="13322300"/>
  <p:notesSz cx="6858000" cy="9144000"/>
  <p:defaultText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pos="67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85" autoAdjust="0"/>
  </p:normalViewPr>
  <p:slideViewPr>
    <p:cSldViewPr snapToGrid="0" snapToObjects="1">
      <p:cViewPr varScale="1">
        <p:scale>
          <a:sx n="40" d="100"/>
          <a:sy n="40" d="100"/>
        </p:scale>
        <p:origin x="1142" y="48"/>
      </p:cViewPr>
      <p:guideLst>
        <p:guide orient="horz" pos="4196"/>
        <p:guide pos="671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 MTA" userId="db1cea9697be939d" providerId="LiveId" clId="{93702848-A5CE-420C-B797-5AD2260C9218}"/>
    <pc:docChg chg="modSld">
      <pc:chgData name="Nam MTA" userId="db1cea9697be939d" providerId="LiveId" clId="{93702848-A5CE-420C-B797-5AD2260C9218}" dt="2024-09-23T03:58:06.426" v="3" actId="729"/>
      <pc:docMkLst>
        <pc:docMk/>
      </pc:docMkLst>
      <pc:sldChg chg="mod modShow">
        <pc:chgData name="Nam MTA" userId="db1cea9697be939d" providerId="LiveId" clId="{93702848-A5CE-420C-B797-5AD2260C9218}" dt="2024-09-23T03:58:03.833" v="2" actId="729"/>
        <pc:sldMkLst>
          <pc:docMk/>
          <pc:sldMk cId="2586387518" sldId="371"/>
        </pc:sldMkLst>
      </pc:sldChg>
      <pc:sldChg chg="mod modShow">
        <pc:chgData name="Nam MTA" userId="db1cea9697be939d" providerId="LiveId" clId="{93702848-A5CE-420C-B797-5AD2260C9218}" dt="2024-09-23T03:57:57.638" v="0" actId="729"/>
        <pc:sldMkLst>
          <pc:docMk/>
          <pc:sldMk cId="120430993" sldId="372"/>
        </pc:sldMkLst>
      </pc:sldChg>
      <pc:sldChg chg="mod modShow">
        <pc:chgData name="Nam MTA" userId="db1cea9697be939d" providerId="LiveId" clId="{93702848-A5CE-420C-B797-5AD2260C9218}" dt="2024-09-23T03:58:00.936" v="1" actId="729"/>
        <pc:sldMkLst>
          <pc:docMk/>
          <pc:sldMk cId="151018974" sldId="373"/>
        </pc:sldMkLst>
      </pc:sldChg>
      <pc:sldChg chg="mod modShow">
        <pc:chgData name="Nam MTA" userId="db1cea9697be939d" providerId="LiveId" clId="{93702848-A5CE-420C-B797-5AD2260C9218}" dt="2024-09-23T03:58:06.426" v="3" actId="729"/>
        <pc:sldMkLst>
          <pc:docMk/>
          <pc:sldMk cId="1450967683" sldId="374"/>
        </pc:sldMkLst>
      </pc:sldChg>
    </pc:docChg>
  </pc:docChgLst>
  <pc:docChgLst>
    <pc:chgData name="Nam MTA" userId="db1cea9697be939d" providerId="LiveId" clId="{CB2E9632-4DB5-4FB3-9FDD-CAE402960C7A}"/>
    <pc:docChg chg="modSld">
      <pc:chgData name="Nam MTA" userId="db1cea9697be939d" providerId="LiveId" clId="{CB2E9632-4DB5-4FB3-9FDD-CAE402960C7A}" dt="2024-03-30T07:18:23.165" v="7" actId="20577"/>
      <pc:docMkLst>
        <pc:docMk/>
      </pc:docMkLst>
      <pc:sldChg chg="mod modShow">
        <pc:chgData name="Nam MTA" userId="db1cea9697be939d" providerId="LiveId" clId="{CB2E9632-4DB5-4FB3-9FDD-CAE402960C7A}" dt="2024-03-30T06:04:34.879" v="0" actId="729"/>
        <pc:sldMkLst>
          <pc:docMk/>
          <pc:sldMk cId="2586387518" sldId="371"/>
        </pc:sldMkLst>
      </pc:sldChg>
      <pc:sldChg chg="mod modShow">
        <pc:chgData name="Nam MTA" userId="db1cea9697be939d" providerId="LiveId" clId="{CB2E9632-4DB5-4FB3-9FDD-CAE402960C7A}" dt="2024-03-30T06:04:37.671" v="1" actId="729"/>
        <pc:sldMkLst>
          <pc:docMk/>
          <pc:sldMk cId="120430993" sldId="372"/>
        </pc:sldMkLst>
      </pc:sldChg>
      <pc:sldChg chg="mod modShow">
        <pc:chgData name="Nam MTA" userId="db1cea9697be939d" providerId="LiveId" clId="{CB2E9632-4DB5-4FB3-9FDD-CAE402960C7A}" dt="2024-03-30T06:04:40.942" v="2" actId="729"/>
        <pc:sldMkLst>
          <pc:docMk/>
          <pc:sldMk cId="151018974" sldId="373"/>
        </pc:sldMkLst>
      </pc:sldChg>
      <pc:sldChg chg="mod modShow">
        <pc:chgData name="Nam MTA" userId="db1cea9697be939d" providerId="LiveId" clId="{CB2E9632-4DB5-4FB3-9FDD-CAE402960C7A}" dt="2024-03-30T06:04:44.231" v="3" actId="729"/>
        <pc:sldMkLst>
          <pc:docMk/>
          <pc:sldMk cId="1450967683" sldId="374"/>
        </pc:sldMkLst>
      </pc:sldChg>
      <pc:sldChg chg="modSp">
        <pc:chgData name="Nam MTA" userId="db1cea9697be939d" providerId="LiveId" clId="{CB2E9632-4DB5-4FB3-9FDD-CAE402960C7A}" dt="2024-03-30T06:04:52.263" v="5" actId="20577"/>
        <pc:sldMkLst>
          <pc:docMk/>
          <pc:sldMk cId="2977485590" sldId="375"/>
        </pc:sldMkLst>
        <pc:spChg chg="mod">
          <ac:chgData name="Nam MTA" userId="db1cea9697be939d" providerId="LiveId" clId="{CB2E9632-4DB5-4FB3-9FDD-CAE402960C7A}" dt="2024-03-30T06:04:52.263" v="5" actId="20577"/>
          <ac:spMkLst>
            <pc:docMk/>
            <pc:sldMk cId="2977485590" sldId="375"/>
            <ac:spMk id="3" creationId="{00000000-0000-0000-0000-000000000000}"/>
          </ac:spMkLst>
        </pc:spChg>
      </pc:sldChg>
      <pc:sldChg chg="modSp">
        <pc:chgData name="Nam MTA" userId="db1cea9697be939d" providerId="LiveId" clId="{CB2E9632-4DB5-4FB3-9FDD-CAE402960C7A}" dt="2024-03-30T07:18:23.165" v="7" actId="20577"/>
        <pc:sldMkLst>
          <pc:docMk/>
          <pc:sldMk cId="318673060" sldId="404"/>
        </pc:sldMkLst>
        <pc:spChg chg="mod">
          <ac:chgData name="Nam MTA" userId="db1cea9697be939d" providerId="LiveId" clId="{CB2E9632-4DB5-4FB3-9FDD-CAE402960C7A}" dt="2024-03-30T07:18:23.165" v="7" actId="20577"/>
          <ac:spMkLst>
            <pc:docMk/>
            <pc:sldMk cId="318673060" sldId="404"/>
            <ac:spMk id="4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8395C-2948-4218-B0B0-B625ACA23E0C}" type="datetimeFigureOut">
              <a:rPr lang="en-US" smtClean="0"/>
              <a:t>9/23/2024</a:t>
            </a:fld>
            <a:endParaRPr lang="en-US"/>
          </a:p>
        </p:txBody>
      </p:sp>
      <p:sp>
        <p:nvSpPr>
          <p:cNvPr id="4" name="Slide Image Placeholder 3"/>
          <p:cNvSpPr>
            <a:spLocks noGrp="1" noRot="1" noChangeAspect="1"/>
          </p:cNvSpPr>
          <p:nvPr>
            <p:ph type="sldImg" idx="2"/>
          </p:nvPr>
        </p:nvSpPr>
        <p:spPr>
          <a:xfrm>
            <a:off x="687388" y="685800"/>
            <a:ext cx="54832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DC82C6-EAE9-4A6E-BE75-ADB6B1336230}" type="slidenum">
              <a:rPr lang="en-US" smtClean="0"/>
              <a:t>‹#›</a:t>
            </a:fld>
            <a:endParaRPr lang="en-US"/>
          </a:p>
        </p:txBody>
      </p:sp>
    </p:spTree>
    <p:extLst>
      <p:ext uri="{BB962C8B-B14F-4D97-AF65-F5344CB8AC3E}">
        <p14:creationId xmlns:p14="http://schemas.microsoft.com/office/powerpoint/2010/main" val="337922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2C7AE4-6A90-47B9-9041-9FF1B556E93A}" type="slidenum">
              <a:rPr lang="en-US" smtClean="0"/>
              <a:pPr/>
              <a:t>14</a:t>
            </a:fld>
            <a:endParaRPr lang="en-US"/>
          </a:p>
        </p:txBody>
      </p:sp>
    </p:spTree>
    <p:extLst>
      <p:ext uri="{BB962C8B-B14F-4D97-AF65-F5344CB8AC3E}">
        <p14:creationId xmlns:p14="http://schemas.microsoft.com/office/powerpoint/2010/main" val="3024082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2C7AE4-6A90-47B9-9041-9FF1B556E93A}" type="slidenum">
              <a:rPr lang="en-US" smtClean="0"/>
              <a:pPr/>
              <a:t>16</a:t>
            </a:fld>
            <a:endParaRPr lang="en-US"/>
          </a:p>
        </p:txBody>
      </p:sp>
    </p:spTree>
    <p:extLst>
      <p:ext uri="{BB962C8B-B14F-4D97-AF65-F5344CB8AC3E}">
        <p14:creationId xmlns:p14="http://schemas.microsoft.com/office/powerpoint/2010/main" val="3024082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8652" y="4138549"/>
            <a:ext cx="18118059" cy="2855660"/>
          </a:xfrm>
        </p:spPr>
        <p:txBody>
          <a:bodyPr/>
          <a:lstStyle/>
          <a:p>
            <a:r>
              <a:rPr lang="en-US"/>
              <a:t>Click to edit Master title style</a:t>
            </a:r>
          </a:p>
        </p:txBody>
      </p:sp>
      <p:sp>
        <p:nvSpPr>
          <p:cNvPr id="3" name="Subtitle 2"/>
          <p:cNvSpPr>
            <a:spLocks noGrp="1"/>
          </p:cNvSpPr>
          <p:nvPr>
            <p:ph type="subTitle" idx="1"/>
          </p:nvPr>
        </p:nvSpPr>
        <p:spPr>
          <a:xfrm>
            <a:off x="3197305" y="7549303"/>
            <a:ext cx="14920754" cy="3404588"/>
          </a:xfrm>
        </p:spPr>
        <p:txBody>
          <a:bodyPr/>
          <a:lstStyle>
            <a:lvl1pPr marL="0" indent="0" algn="ctr">
              <a:buNone/>
              <a:defRPr>
                <a:solidFill>
                  <a:schemeClr val="tx1">
                    <a:tint val="75000"/>
                  </a:schemeClr>
                </a:solidFill>
              </a:defRPr>
            </a:lvl1pPr>
            <a:lvl2pPr marL="989609" indent="0" algn="ctr">
              <a:buNone/>
              <a:defRPr>
                <a:solidFill>
                  <a:schemeClr val="tx1">
                    <a:tint val="75000"/>
                  </a:schemeClr>
                </a:solidFill>
              </a:defRPr>
            </a:lvl2pPr>
            <a:lvl3pPr marL="1979219" indent="0" algn="ctr">
              <a:buNone/>
              <a:defRPr>
                <a:solidFill>
                  <a:schemeClr val="tx1">
                    <a:tint val="75000"/>
                  </a:schemeClr>
                </a:solidFill>
              </a:defRPr>
            </a:lvl3pPr>
            <a:lvl4pPr marL="2968828" indent="0" algn="ctr">
              <a:buNone/>
              <a:defRPr>
                <a:solidFill>
                  <a:schemeClr val="tx1">
                    <a:tint val="75000"/>
                  </a:schemeClr>
                </a:solidFill>
              </a:defRPr>
            </a:lvl4pPr>
            <a:lvl5pPr marL="3958438" indent="0" algn="ctr">
              <a:buNone/>
              <a:defRPr>
                <a:solidFill>
                  <a:schemeClr val="tx1">
                    <a:tint val="75000"/>
                  </a:schemeClr>
                </a:solidFill>
              </a:defRPr>
            </a:lvl5pPr>
            <a:lvl6pPr marL="4948047" indent="0" algn="ctr">
              <a:buNone/>
              <a:defRPr>
                <a:solidFill>
                  <a:schemeClr val="tx1">
                    <a:tint val="75000"/>
                  </a:schemeClr>
                </a:solidFill>
              </a:defRPr>
            </a:lvl6pPr>
            <a:lvl7pPr marL="5937656" indent="0" algn="ctr">
              <a:buNone/>
              <a:defRPr>
                <a:solidFill>
                  <a:schemeClr val="tx1">
                    <a:tint val="75000"/>
                  </a:schemeClr>
                </a:solidFill>
              </a:defRPr>
            </a:lvl7pPr>
            <a:lvl8pPr marL="6927266" indent="0" algn="ctr">
              <a:buNone/>
              <a:defRPr>
                <a:solidFill>
                  <a:schemeClr val="tx1">
                    <a:tint val="75000"/>
                  </a:schemeClr>
                </a:solidFill>
              </a:defRPr>
            </a:lvl8pPr>
            <a:lvl9pPr marL="79168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19976B-D4AB-1E4C-B38E-D0AADA5FCB3C}"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88413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51267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3638" y="533511"/>
            <a:ext cx="4795957" cy="113671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5768" y="533511"/>
            <a:ext cx="14032614" cy="113671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89848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800" y="311468"/>
            <a:ext cx="19183827" cy="222038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53524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3767" y="8560812"/>
            <a:ext cx="18118059" cy="2645957"/>
          </a:xfrm>
        </p:spPr>
        <p:txBody>
          <a:bodyPr anchor="t"/>
          <a:lstStyle>
            <a:lvl1pPr algn="l">
              <a:defRPr sz="8700" b="1" cap="all"/>
            </a:lvl1pPr>
          </a:lstStyle>
          <a:p>
            <a:r>
              <a:rPr lang="en-US"/>
              <a:t>Click to edit Master title style</a:t>
            </a:r>
          </a:p>
        </p:txBody>
      </p:sp>
      <p:sp>
        <p:nvSpPr>
          <p:cNvPr id="3" name="Text Placeholder 2"/>
          <p:cNvSpPr>
            <a:spLocks noGrp="1"/>
          </p:cNvSpPr>
          <p:nvPr>
            <p:ph type="body" idx="1"/>
          </p:nvPr>
        </p:nvSpPr>
        <p:spPr>
          <a:xfrm>
            <a:off x="1683767" y="5646560"/>
            <a:ext cx="18118059" cy="2914252"/>
          </a:xfrm>
        </p:spPr>
        <p:txBody>
          <a:bodyPr anchor="b"/>
          <a:lstStyle>
            <a:lvl1pPr marL="0" indent="0">
              <a:buNone/>
              <a:defRPr sz="4300">
                <a:solidFill>
                  <a:schemeClr val="tx1">
                    <a:tint val="75000"/>
                  </a:schemeClr>
                </a:solidFill>
              </a:defRPr>
            </a:lvl1pPr>
            <a:lvl2pPr marL="989609" indent="0">
              <a:buNone/>
              <a:defRPr sz="3900">
                <a:solidFill>
                  <a:schemeClr val="tx1">
                    <a:tint val="75000"/>
                  </a:schemeClr>
                </a:solidFill>
              </a:defRPr>
            </a:lvl2pPr>
            <a:lvl3pPr marL="1979219" indent="0">
              <a:buNone/>
              <a:defRPr sz="3500">
                <a:solidFill>
                  <a:schemeClr val="tx1">
                    <a:tint val="75000"/>
                  </a:schemeClr>
                </a:solidFill>
              </a:defRPr>
            </a:lvl3pPr>
            <a:lvl4pPr marL="2968828" indent="0">
              <a:buNone/>
              <a:defRPr sz="3000">
                <a:solidFill>
                  <a:schemeClr val="tx1">
                    <a:tint val="75000"/>
                  </a:schemeClr>
                </a:solidFill>
              </a:defRPr>
            </a:lvl4pPr>
            <a:lvl5pPr marL="3958438" indent="0">
              <a:buNone/>
              <a:defRPr sz="3000">
                <a:solidFill>
                  <a:schemeClr val="tx1">
                    <a:tint val="75000"/>
                  </a:schemeClr>
                </a:solidFill>
              </a:defRPr>
            </a:lvl5pPr>
            <a:lvl6pPr marL="4948047" indent="0">
              <a:buNone/>
              <a:defRPr sz="3000">
                <a:solidFill>
                  <a:schemeClr val="tx1">
                    <a:tint val="75000"/>
                  </a:schemeClr>
                </a:solidFill>
              </a:defRPr>
            </a:lvl6pPr>
            <a:lvl7pPr marL="5937656" indent="0">
              <a:buNone/>
              <a:defRPr sz="3000">
                <a:solidFill>
                  <a:schemeClr val="tx1">
                    <a:tint val="75000"/>
                  </a:schemeClr>
                </a:solidFill>
              </a:defRPr>
            </a:lvl7pPr>
            <a:lvl8pPr marL="6927266" indent="0">
              <a:buNone/>
              <a:defRPr sz="3000">
                <a:solidFill>
                  <a:schemeClr val="tx1">
                    <a:tint val="75000"/>
                  </a:schemeClr>
                </a:solidFill>
              </a:defRPr>
            </a:lvl8pPr>
            <a:lvl9pPr marL="7916875" indent="0">
              <a:buNone/>
              <a:defRPr sz="3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9976B-D4AB-1E4C-B38E-D0AADA5FCB3C}"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0382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5768"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35310"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9976B-D4AB-1E4C-B38E-D0AADA5FCB3C}"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8291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5768" y="2982099"/>
            <a:ext cx="9417987"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4" name="Content Placeholder 3"/>
          <p:cNvSpPr>
            <a:spLocks noGrp="1"/>
          </p:cNvSpPr>
          <p:nvPr>
            <p:ph sz="half" idx="2"/>
          </p:nvPr>
        </p:nvSpPr>
        <p:spPr>
          <a:xfrm>
            <a:off x="1065768" y="4224896"/>
            <a:ext cx="9417987"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27910" y="2982099"/>
            <a:ext cx="9421686"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6" name="Content Placeholder 5"/>
          <p:cNvSpPr>
            <a:spLocks noGrp="1"/>
          </p:cNvSpPr>
          <p:nvPr>
            <p:ph sz="quarter" idx="4"/>
          </p:nvPr>
        </p:nvSpPr>
        <p:spPr>
          <a:xfrm>
            <a:off x="10827910" y="4224896"/>
            <a:ext cx="9421686"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19976B-D4AB-1E4C-B38E-D0AADA5FCB3C}"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8865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19976B-D4AB-1E4C-B38E-D0AADA5FCB3C}"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576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9976B-D4AB-1E4C-B38E-D0AADA5FCB3C}"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4623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769" y="530425"/>
            <a:ext cx="7012608" cy="2257390"/>
          </a:xfrm>
        </p:spPr>
        <p:txBody>
          <a:bodyPr anchor="b"/>
          <a:lstStyle>
            <a:lvl1pPr algn="l">
              <a:defRPr sz="4300" b="1"/>
            </a:lvl1pPr>
          </a:lstStyle>
          <a:p>
            <a:r>
              <a:rPr lang="en-US"/>
              <a:t>Click to edit Master title style</a:t>
            </a:r>
          </a:p>
        </p:txBody>
      </p:sp>
      <p:sp>
        <p:nvSpPr>
          <p:cNvPr id="3" name="Content Placeholder 2"/>
          <p:cNvSpPr>
            <a:spLocks noGrp="1"/>
          </p:cNvSpPr>
          <p:nvPr>
            <p:ph idx="1"/>
          </p:nvPr>
        </p:nvSpPr>
        <p:spPr>
          <a:xfrm>
            <a:off x="8333715" y="530426"/>
            <a:ext cx="11915880" cy="11370214"/>
          </a:xfrm>
        </p:spPr>
        <p:txBody>
          <a:bodyPr/>
          <a:lstStyle>
            <a:lvl1pPr>
              <a:defRPr sz="6900"/>
            </a:lvl1pPr>
            <a:lvl2pPr>
              <a:defRPr sz="6100"/>
            </a:lvl2pPr>
            <a:lvl3pPr>
              <a:defRPr sz="52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5769" y="2787816"/>
            <a:ext cx="7012608" cy="9112824"/>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7449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7960" y="9325610"/>
            <a:ext cx="12789218" cy="1100941"/>
          </a:xfrm>
        </p:spPr>
        <p:txBody>
          <a:bodyPr anchor="b"/>
          <a:lstStyle>
            <a:lvl1pPr algn="l">
              <a:defRPr sz="4300" b="1"/>
            </a:lvl1pPr>
          </a:lstStyle>
          <a:p>
            <a:r>
              <a:rPr lang="en-US"/>
              <a:t>Click to edit Master title style</a:t>
            </a:r>
          </a:p>
        </p:txBody>
      </p:sp>
      <p:sp>
        <p:nvSpPr>
          <p:cNvPr id="3" name="Picture Placeholder 2"/>
          <p:cNvSpPr>
            <a:spLocks noGrp="1"/>
          </p:cNvSpPr>
          <p:nvPr>
            <p:ph type="pic" idx="1"/>
          </p:nvPr>
        </p:nvSpPr>
        <p:spPr>
          <a:xfrm>
            <a:off x="4177960" y="1190372"/>
            <a:ext cx="12789218" cy="7993380"/>
          </a:xfrm>
        </p:spPr>
        <p:txBody>
          <a:bodyPr/>
          <a:lstStyle>
            <a:lvl1pPr marL="0" indent="0">
              <a:buNone/>
              <a:defRPr sz="6900"/>
            </a:lvl1pPr>
            <a:lvl2pPr marL="989609" indent="0">
              <a:buNone/>
              <a:defRPr sz="6100"/>
            </a:lvl2pPr>
            <a:lvl3pPr marL="1979219" indent="0">
              <a:buNone/>
              <a:defRPr sz="5200"/>
            </a:lvl3pPr>
            <a:lvl4pPr marL="2968828" indent="0">
              <a:buNone/>
              <a:defRPr sz="4300"/>
            </a:lvl4pPr>
            <a:lvl5pPr marL="3958438" indent="0">
              <a:buNone/>
              <a:defRPr sz="4300"/>
            </a:lvl5pPr>
            <a:lvl6pPr marL="4948047" indent="0">
              <a:buNone/>
              <a:defRPr sz="4300"/>
            </a:lvl6pPr>
            <a:lvl7pPr marL="5937656" indent="0">
              <a:buNone/>
              <a:defRPr sz="4300"/>
            </a:lvl7pPr>
            <a:lvl8pPr marL="6927266" indent="0">
              <a:buNone/>
              <a:defRPr sz="4300"/>
            </a:lvl8pPr>
            <a:lvl9pPr marL="7916875" indent="0">
              <a:buNone/>
              <a:defRPr sz="4300"/>
            </a:lvl9pPr>
          </a:lstStyle>
          <a:p>
            <a:endParaRPr lang="en-US"/>
          </a:p>
        </p:txBody>
      </p:sp>
      <p:sp>
        <p:nvSpPr>
          <p:cNvPr id="4" name="Text Placeholder 3"/>
          <p:cNvSpPr>
            <a:spLocks noGrp="1"/>
          </p:cNvSpPr>
          <p:nvPr>
            <p:ph type="body" sz="half" idx="2"/>
          </p:nvPr>
        </p:nvSpPr>
        <p:spPr>
          <a:xfrm>
            <a:off x="4177960" y="10426551"/>
            <a:ext cx="12789218" cy="1563519"/>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63011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15913"/>
            <a:ext cx="21315363" cy="1767658"/>
          </a:xfrm>
          <a:prstGeom prst="rect">
            <a:avLst/>
          </a:prstGeom>
        </p:spPr>
        <p:txBody>
          <a:bodyPr vert="horz" lIns="197922" tIns="98961" rIns="197922" bIns="98961" rtlCol="0" anchor="ctr">
            <a:normAutofit/>
          </a:bodyPr>
          <a:lstStyle/>
          <a:p>
            <a:r>
              <a:rPr lang="en-US" dirty="0"/>
              <a:t>Click to edit Master title style</a:t>
            </a:r>
          </a:p>
        </p:txBody>
      </p:sp>
      <p:sp>
        <p:nvSpPr>
          <p:cNvPr id="3" name="Text Placeholder 2"/>
          <p:cNvSpPr>
            <a:spLocks noGrp="1"/>
          </p:cNvSpPr>
          <p:nvPr>
            <p:ph type="body" idx="1"/>
          </p:nvPr>
        </p:nvSpPr>
        <p:spPr>
          <a:xfrm>
            <a:off x="1065768" y="3108538"/>
            <a:ext cx="19183827" cy="8792102"/>
          </a:xfrm>
          <a:prstGeom prst="rect">
            <a:avLst/>
          </a:prstGeom>
        </p:spPr>
        <p:txBody>
          <a:bodyPr vert="horz" lIns="197922" tIns="98961" rIns="197922" bIns="989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768" y="12347799"/>
            <a:ext cx="4973585" cy="709289"/>
          </a:xfrm>
          <a:prstGeom prst="rect">
            <a:avLst/>
          </a:prstGeom>
        </p:spPr>
        <p:txBody>
          <a:bodyPr vert="horz" lIns="197922" tIns="98961" rIns="197922" bIns="98961" rtlCol="0" anchor="ctr"/>
          <a:lstStyle>
            <a:lvl1pPr algn="l">
              <a:defRPr sz="2600">
                <a:solidFill>
                  <a:schemeClr val="tx1">
                    <a:tint val="75000"/>
                  </a:schemeClr>
                </a:solidFill>
              </a:defRPr>
            </a:lvl1pPr>
          </a:lstStyle>
          <a:p>
            <a:fld id="{D619976B-D4AB-1E4C-B38E-D0AADA5FCB3C}" type="datetimeFigureOut">
              <a:rPr lang="en-US" smtClean="0"/>
              <a:t>9/23/2024</a:t>
            </a:fld>
            <a:endParaRPr lang="en-US"/>
          </a:p>
        </p:txBody>
      </p:sp>
      <p:sp>
        <p:nvSpPr>
          <p:cNvPr id="5" name="Footer Placeholder 4"/>
          <p:cNvSpPr>
            <a:spLocks noGrp="1"/>
          </p:cNvSpPr>
          <p:nvPr>
            <p:ph type="ftr" sz="quarter" idx="3"/>
          </p:nvPr>
        </p:nvSpPr>
        <p:spPr>
          <a:xfrm>
            <a:off x="7282749" y="12347799"/>
            <a:ext cx="6749865" cy="709289"/>
          </a:xfrm>
          <a:prstGeom prst="rect">
            <a:avLst/>
          </a:prstGeom>
        </p:spPr>
        <p:txBody>
          <a:bodyPr vert="horz" lIns="197922" tIns="98961" rIns="197922" bIns="98961" rtlCol="0" anchor="ctr"/>
          <a:lstStyle>
            <a:lvl1pPr algn="ctr">
              <a:defRPr sz="2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276010" y="12347799"/>
            <a:ext cx="4973585" cy="709289"/>
          </a:xfrm>
          <a:prstGeom prst="rect">
            <a:avLst/>
          </a:prstGeom>
        </p:spPr>
        <p:txBody>
          <a:bodyPr vert="horz" lIns="197922" tIns="98961" rIns="197922" bIns="98961" rtlCol="0" anchor="ctr"/>
          <a:lstStyle>
            <a:lvl1pPr algn="r">
              <a:defRPr sz="2600">
                <a:solidFill>
                  <a:schemeClr val="tx1">
                    <a:tint val="75000"/>
                  </a:schemeClr>
                </a:solidFill>
              </a:defRPr>
            </a:lvl1pPr>
          </a:lstStyle>
          <a:p>
            <a:fld id="{5216D943-2B8B-6E40-82FC-356309674730}" type="slidenum">
              <a:rPr lang="en-US" smtClean="0"/>
              <a:t>‹#›</a:t>
            </a:fld>
            <a:endParaRPr lang="en-US"/>
          </a:p>
        </p:txBody>
      </p:sp>
      <p:pic>
        <p:nvPicPr>
          <p:cNvPr id="7" name="Picture 6" descr="Dai Nam [PPT] Template 10.png">
            <a:extLst>
              <a:ext uri="{FF2B5EF4-FFF2-40B4-BE49-F238E27FC236}">
                <a16:creationId xmlns:a16="http://schemas.microsoft.com/office/drawing/2014/main" id="{D3E61C71-BCF7-D001-8FA8-E11B15E2FE1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0575" y="354639"/>
            <a:ext cx="1796203" cy="1628932"/>
          </a:xfrm>
          <a:prstGeom prst="rect">
            <a:avLst/>
          </a:prstGeom>
        </p:spPr>
      </p:pic>
      <p:pic>
        <p:nvPicPr>
          <p:cNvPr id="8" name="Picture 7" descr="Dai Nam [PPT] Template 05.png">
            <a:extLst>
              <a:ext uri="{FF2B5EF4-FFF2-40B4-BE49-F238E27FC236}">
                <a16:creationId xmlns:a16="http://schemas.microsoft.com/office/drawing/2014/main" id="{5AF84EEB-6D0D-C645-194A-C1DBE9D430F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sp>
        <p:nvSpPr>
          <p:cNvPr id="10" name="TextBox 9">
            <a:extLst>
              <a:ext uri="{FF2B5EF4-FFF2-40B4-BE49-F238E27FC236}">
                <a16:creationId xmlns:a16="http://schemas.microsoft.com/office/drawing/2014/main" id="{FD68D644-42E3-6F2C-CD8F-BC5A5AA47DDE}"/>
              </a:ext>
            </a:extLst>
          </p:cNvPr>
          <p:cNvSpPr txBox="1"/>
          <p:nvPr userDrawn="1"/>
        </p:nvSpPr>
        <p:spPr>
          <a:xfrm>
            <a:off x="15789623" y="12558057"/>
            <a:ext cx="3946358" cy="523220"/>
          </a:xfrm>
          <a:prstGeom prst="rect">
            <a:avLst/>
          </a:prstGeom>
          <a:noFill/>
        </p:spPr>
        <p:txBody>
          <a:bodyPr wrap="square">
            <a:spAutoFit/>
          </a:bodyPr>
          <a:lstStyle/>
          <a:p>
            <a:pPr algn="r"/>
            <a:r>
              <a:rPr lang="en-US" sz="2800" dirty="0">
                <a:solidFill>
                  <a:schemeClr val="bg1"/>
                </a:solidFill>
                <a:latin typeface="Arial"/>
                <a:cs typeface="Arial"/>
              </a:rPr>
              <a:t>Slide: </a:t>
            </a:r>
            <a:r>
              <a:rPr lang="en-US" sz="2800" dirty="0" err="1">
                <a:solidFill>
                  <a:schemeClr val="bg1"/>
                </a:solidFill>
                <a:latin typeface="Arial"/>
                <a:cs typeface="Arial"/>
              </a:rPr>
              <a:t>số</a:t>
            </a:r>
            <a:r>
              <a:rPr lang="en-US" sz="2800" dirty="0">
                <a:solidFill>
                  <a:schemeClr val="bg1"/>
                </a:solidFill>
                <a:latin typeface="Arial"/>
                <a:cs typeface="Arial"/>
              </a:rPr>
              <a:t>….</a:t>
            </a:r>
          </a:p>
        </p:txBody>
      </p:sp>
    </p:spTree>
    <p:extLst>
      <p:ext uri="{BB962C8B-B14F-4D97-AF65-F5344CB8AC3E}">
        <p14:creationId xmlns:p14="http://schemas.microsoft.com/office/powerpoint/2010/main" val="4284885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89609" rtl="0" eaLnBrk="1" latinLnBrk="0" hangingPunct="1">
        <a:spcBef>
          <a:spcPct val="0"/>
        </a:spcBef>
        <a:buNone/>
        <a:defRPr sz="9500" kern="1200">
          <a:solidFill>
            <a:schemeClr val="tx1"/>
          </a:solidFill>
          <a:latin typeface="+mj-lt"/>
          <a:ea typeface="+mj-ea"/>
          <a:cs typeface="+mj-cs"/>
        </a:defRPr>
      </a:lvl1pPr>
    </p:titleStyle>
    <p:body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p:bodyStyle>
    <p:other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 y="0"/>
            <a:ext cx="21310809" cy="13322300"/>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7" name="Picture 6" descr="Dai Nam [PPT] Template 0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093" y="1196721"/>
            <a:ext cx="3422715" cy="3106194"/>
          </a:xfrm>
          <a:prstGeom prst="rect">
            <a:avLst/>
          </a:prstGeom>
        </p:spPr>
      </p:pic>
      <p:sp>
        <p:nvSpPr>
          <p:cNvPr id="10" name="TextBox 9"/>
          <p:cNvSpPr txBox="1"/>
          <p:nvPr/>
        </p:nvSpPr>
        <p:spPr>
          <a:xfrm>
            <a:off x="6108192" y="5878171"/>
            <a:ext cx="14465808" cy="1107996"/>
          </a:xfrm>
          <a:prstGeom prst="rect">
            <a:avLst/>
          </a:prstGeom>
          <a:noFill/>
        </p:spPr>
        <p:txBody>
          <a:bodyPr wrap="square" rtlCol="0">
            <a:spAutoFit/>
          </a:bodyPr>
          <a:lstStyle/>
          <a:p>
            <a:pPr algn="ctr"/>
            <a:r>
              <a:rPr lang="en-US" sz="6600" b="1" dirty="0">
                <a:solidFill>
                  <a:srgbClr val="FFFFFF"/>
                </a:solidFill>
                <a:latin typeface="Arial"/>
                <a:cs typeface="Arial"/>
              </a:rPr>
              <a:t>BÀI GIẢNG: TOÁN RỜI RẠC</a:t>
            </a:r>
          </a:p>
        </p:txBody>
      </p:sp>
      <p:sp>
        <p:nvSpPr>
          <p:cNvPr id="8" name="TextBox 7"/>
          <p:cNvSpPr txBox="1"/>
          <p:nvPr/>
        </p:nvSpPr>
        <p:spPr>
          <a:xfrm>
            <a:off x="6214519" y="7453427"/>
            <a:ext cx="14465808" cy="1446550"/>
          </a:xfrm>
          <a:prstGeom prst="rect">
            <a:avLst/>
          </a:prstGeom>
          <a:noFill/>
        </p:spPr>
        <p:txBody>
          <a:bodyPr wrap="square" rtlCol="0">
            <a:spAutoFit/>
          </a:bodyPr>
          <a:lstStyle/>
          <a:p>
            <a:pPr algn="ctr"/>
            <a:r>
              <a:rPr lang="en-US" sz="4400" b="1" dirty="0">
                <a:solidFill>
                  <a:srgbClr val="FFFFFF"/>
                </a:solidFill>
                <a:latin typeface="Arial"/>
                <a:cs typeface="Arial"/>
              </a:rPr>
              <a:t>TS. NGUYỄN HỒNG NAM</a:t>
            </a:r>
          </a:p>
          <a:p>
            <a:pPr algn="ctr"/>
            <a:r>
              <a:rPr lang="en-US" sz="4400" b="1" dirty="0">
                <a:solidFill>
                  <a:srgbClr val="FFFFFF"/>
                </a:solidFill>
                <a:latin typeface="Arial"/>
                <a:cs typeface="Arial"/>
              </a:rPr>
              <a:t>Email: nguyenhongnam1977@gmail.com</a:t>
            </a:r>
          </a:p>
        </p:txBody>
      </p:sp>
    </p:spTree>
    <p:extLst>
      <p:ext uri="{BB962C8B-B14F-4D97-AF65-F5344CB8AC3E}">
        <p14:creationId xmlns:p14="http://schemas.microsoft.com/office/powerpoint/2010/main" val="21155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5"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1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ppt_y</p:attrName>
                                        </p:attrNameLst>
                                      </p:cBhvr>
                                      <p:tavLst>
                                        <p:tav tm="0">
                                          <p:val>
                                            <p:strVal val="#ppt_y+#ppt_h*1.125000"/>
                                          </p:val>
                                        </p:tav>
                                        <p:tav tm="100000">
                                          <p:val>
                                            <p:strVal val="#ppt_y"/>
                                          </p:val>
                                        </p:tav>
                                      </p:tavLst>
                                    </p:anim>
                                    <p:animEffect transition="in" filter="wipe(up)">
                                      <p:cBhvr>
                                        <p:cTn id="17" dur="500"/>
                                        <p:tgtEl>
                                          <p:spTgt spid="7"/>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2000"/>
                                        <p:tgtEl>
                                          <p:spTgt spid="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45"/>
          <p:cNvSpPr>
            <a:spLocks noGrp="1"/>
          </p:cNvSpPr>
          <p:nvPr>
            <p:ph sz="quarter" idx="1"/>
          </p:nvPr>
        </p:nvSpPr>
        <p:spPr>
          <a:xfrm>
            <a:off x="1065768" y="522514"/>
            <a:ext cx="19183827" cy="11378126"/>
          </a:xfrm>
        </p:spPr>
        <p:txBody>
          <a:bodyPr>
            <a:normAutofit/>
          </a:bodyPr>
          <a:lstStyle/>
          <a:p>
            <a:r>
              <a:rPr lang="en-US" sz="3885" b="1" dirty="0" err="1">
                <a:solidFill>
                  <a:srgbClr val="002060"/>
                </a:solidFill>
                <a:effectLst>
                  <a:outerShdw blurRad="38100" dist="38100" dir="2700000" algn="tl">
                    <a:srgbClr val="000000">
                      <a:alpha val="43137"/>
                    </a:srgbClr>
                  </a:outerShdw>
                </a:effectLst>
              </a:rPr>
              <a:t>Ví</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dụ</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về</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tạo</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cây</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khung</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theo</a:t>
            </a:r>
            <a:r>
              <a:rPr lang="en-US" sz="3885" b="1" dirty="0">
                <a:solidFill>
                  <a:srgbClr val="002060"/>
                </a:solidFill>
                <a:effectLst>
                  <a:outerShdw blurRad="38100" dist="38100" dir="2700000" algn="tl">
                    <a:srgbClr val="000000">
                      <a:alpha val="43137"/>
                    </a:srgbClr>
                  </a:outerShdw>
                </a:effectLst>
              </a:rPr>
              <a:t> DFS </a:t>
            </a:r>
            <a:r>
              <a:rPr lang="en-US" sz="3885" b="1" dirty="0" err="1">
                <a:solidFill>
                  <a:srgbClr val="002060"/>
                </a:solidFill>
                <a:effectLst>
                  <a:outerShdw blurRad="38100" dist="38100" dir="2700000" algn="tl">
                    <a:srgbClr val="000000">
                      <a:alpha val="43137"/>
                    </a:srgbClr>
                  </a:outerShdw>
                </a:effectLst>
              </a:rPr>
              <a:t>và</a:t>
            </a:r>
            <a:r>
              <a:rPr lang="en-US" sz="3885" b="1" dirty="0">
                <a:solidFill>
                  <a:srgbClr val="002060"/>
                </a:solidFill>
                <a:effectLst>
                  <a:outerShdw blurRad="38100" dist="38100" dir="2700000" algn="tl">
                    <a:srgbClr val="000000">
                      <a:alpha val="43137"/>
                    </a:srgbClr>
                  </a:outerShdw>
                </a:effectLst>
              </a:rPr>
              <a:t> BFS</a:t>
            </a:r>
          </a:p>
          <a:p>
            <a:endParaRPr lang="en-US" sz="4274" dirty="0"/>
          </a:p>
        </p:txBody>
      </p:sp>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10</a:t>
            </a:fld>
            <a:endParaRPr lang="en-CA"/>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4387" y="1421660"/>
            <a:ext cx="6161564" cy="3867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722432" y="6109445"/>
            <a:ext cx="5921022" cy="48320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400" b="1" dirty="0" err="1">
                <a:solidFill>
                  <a:srgbClr val="C00000"/>
                </a:solidFill>
                <a:effectLst>
                  <a:outerShdw blurRad="38100" dist="38100" dir="2700000" algn="tl">
                    <a:srgbClr val="000000">
                      <a:alpha val="43137"/>
                    </a:srgbClr>
                  </a:outerShdw>
                </a:effectLst>
              </a:rPr>
              <a:t>Kết</a:t>
            </a:r>
            <a:r>
              <a:rPr lang="en-US" sz="4400" b="1" dirty="0">
                <a:solidFill>
                  <a:srgbClr val="C00000"/>
                </a:solidFill>
                <a:effectLst>
                  <a:outerShdw blurRad="38100" dist="38100" dir="2700000" algn="tl">
                    <a:srgbClr val="000000">
                      <a:alpha val="43137"/>
                    </a:srgbClr>
                  </a:outerShdw>
                </a:effectLst>
              </a:rPr>
              <a:t> </a:t>
            </a:r>
            <a:r>
              <a:rPr lang="en-US" sz="4400" b="1" dirty="0" err="1">
                <a:solidFill>
                  <a:srgbClr val="C00000"/>
                </a:solidFill>
                <a:effectLst>
                  <a:outerShdw blurRad="38100" dist="38100" dir="2700000" algn="tl">
                    <a:srgbClr val="000000">
                      <a:alpha val="43137"/>
                    </a:srgbClr>
                  </a:outerShdw>
                </a:effectLst>
              </a:rPr>
              <a:t>quả</a:t>
            </a:r>
            <a:r>
              <a:rPr lang="en-US" sz="4400" b="1" dirty="0">
                <a:solidFill>
                  <a:srgbClr val="C00000"/>
                </a:solidFill>
                <a:effectLst>
                  <a:outerShdw blurRad="38100" dist="38100" dir="2700000" algn="tl">
                    <a:srgbClr val="000000">
                      <a:alpha val="43137"/>
                    </a:srgbClr>
                  </a:outerShdw>
                </a:effectLst>
              </a:rPr>
              <a:t> </a:t>
            </a:r>
            <a:r>
              <a:rPr lang="en-US" sz="4400" b="1" dirty="0" err="1">
                <a:solidFill>
                  <a:srgbClr val="C00000"/>
                </a:solidFill>
                <a:effectLst>
                  <a:outerShdw blurRad="38100" dist="38100" dir="2700000" algn="tl">
                    <a:srgbClr val="000000">
                      <a:alpha val="43137"/>
                    </a:srgbClr>
                  </a:outerShdw>
                </a:effectLst>
              </a:rPr>
              <a:t>theo</a:t>
            </a:r>
            <a:r>
              <a:rPr lang="en-US" sz="4400" b="1" dirty="0">
                <a:solidFill>
                  <a:srgbClr val="C00000"/>
                </a:solidFill>
                <a:effectLst>
                  <a:outerShdw blurRad="38100" dist="38100" dir="2700000" algn="tl">
                    <a:srgbClr val="000000">
                      <a:alpha val="43137"/>
                    </a:srgbClr>
                  </a:outerShdw>
                </a:effectLst>
              </a:rPr>
              <a:t> BFS, </a:t>
            </a:r>
            <a:r>
              <a:rPr lang="en-US" sz="4400" b="1" dirty="0" err="1">
                <a:solidFill>
                  <a:srgbClr val="C00000"/>
                </a:solidFill>
                <a:effectLst>
                  <a:outerShdw blurRad="38100" dist="38100" dir="2700000" algn="tl">
                    <a:srgbClr val="000000">
                      <a:alpha val="43137"/>
                    </a:srgbClr>
                  </a:outerShdw>
                </a:effectLst>
              </a:rPr>
              <a:t>xuất</a:t>
            </a:r>
            <a:r>
              <a:rPr lang="en-US" sz="4400" b="1" dirty="0">
                <a:solidFill>
                  <a:srgbClr val="C00000"/>
                </a:solidFill>
                <a:effectLst>
                  <a:outerShdw blurRad="38100" dist="38100" dir="2700000" algn="tl">
                    <a:srgbClr val="000000">
                      <a:alpha val="43137"/>
                    </a:srgbClr>
                  </a:outerShdw>
                </a:effectLst>
              </a:rPr>
              <a:t> </a:t>
            </a:r>
            <a:r>
              <a:rPr lang="en-US" sz="4400" b="1" dirty="0" err="1">
                <a:solidFill>
                  <a:srgbClr val="C00000"/>
                </a:solidFill>
                <a:effectLst>
                  <a:outerShdw blurRad="38100" dist="38100" dir="2700000" algn="tl">
                    <a:srgbClr val="000000">
                      <a:alpha val="43137"/>
                    </a:srgbClr>
                  </a:outerShdw>
                </a:effectLst>
              </a:rPr>
              <a:t>phát</a:t>
            </a:r>
            <a:r>
              <a:rPr lang="en-US" sz="4400" b="1" dirty="0">
                <a:solidFill>
                  <a:srgbClr val="C00000"/>
                </a:solidFill>
                <a:effectLst>
                  <a:outerShdw blurRad="38100" dist="38100" dir="2700000" algn="tl">
                    <a:srgbClr val="000000">
                      <a:alpha val="43137"/>
                    </a:srgbClr>
                  </a:outerShdw>
                </a:effectLst>
              </a:rPr>
              <a:t> </a:t>
            </a:r>
            <a:r>
              <a:rPr lang="en-US" sz="4400" b="1" dirty="0" err="1">
                <a:solidFill>
                  <a:srgbClr val="C00000"/>
                </a:solidFill>
                <a:effectLst>
                  <a:outerShdw blurRad="38100" dist="38100" dir="2700000" algn="tl">
                    <a:srgbClr val="000000">
                      <a:alpha val="43137"/>
                    </a:srgbClr>
                  </a:outerShdw>
                </a:effectLst>
              </a:rPr>
              <a:t>từ</a:t>
            </a:r>
            <a:r>
              <a:rPr lang="en-US" sz="4400" b="1" dirty="0">
                <a:solidFill>
                  <a:srgbClr val="C00000"/>
                </a:solidFill>
                <a:effectLst>
                  <a:outerShdw blurRad="38100" dist="38100" dir="2700000" algn="tl">
                    <a:srgbClr val="000000">
                      <a:alpha val="43137"/>
                    </a:srgbClr>
                  </a:outerShdw>
                </a:effectLst>
              </a:rPr>
              <a:t> </a:t>
            </a:r>
            <a:r>
              <a:rPr lang="en-US" sz="4400" b="1" dirty="0" err="1">
                <a:solidFill>
                  <a:srgbClr val="C00000"/>
                </a:solidFill>
                <a:effectLst>
                  <a:outerShdw blurRad="38100" dist="38100" dir="2700000" algn="tl">
                    <a:srgbClr val="000000">
                      <a:alpha val="43137"/>
                    </a:srgbClr>
                  </a:outerShdw>
                </a:effectLst>
              </a:rPr>
              <a:t>đỉnh</a:t>
            </a:r>
            <a:r>
              <a:rPr lang="en-US" sz="4400" b="1" dirty="0">
                <a:solidFill>
                  <a:srgbClr val="C00000"/>
                </a:solidFill>
                <a:effectLst>
                  <a:outerShdw blurRad="38100" dist="38100" dir="2700000" algn="tl">
                    <a:srgbClr val="000000">
                      <a:alpha val="43137"/>
                    </a:srgbClr>
                  </a:outerShdw>
                </a:effectLst>
              </a:rPr>
              <a:t> 1</a:t>
            </a:r>
          </a:p>
          <a:p>
            <a:r>
              <a:rPr lang="en-US" sz="4400" dirty="0"/>
              <a:t>  </a:t>
            </a:r>
            <a:r>
              <a:rPr lang="en-US" sz="4400" dirty="0" err="1"/>
              <a:t>Cạnh</a:t>
            </a:r>
            <a:r>
              <a:rPr lang="en-US" sz="4400" dirty="0"/>
              <a:t>: </a:t>
            </a:r>
            <a:r>
              <a:rPr lang="en-US" sz="4400" b="1" dirty="0">
                <a:solidFill>
                  <a:srgbClr val="002060"/>
                </a:solidFill>
                <a:effectLst>
                  <a:outerShdw blurRad="38100" dist="38100" dir="2700000" algn="tl">
                    <a:srgbClr val="000000">
                      <a:alpha val="43137"/>
                    </a:srgbClr>
                  </a:outerShdw>
                </a:effectLst>
              </a:rPr>
              <a:t>1-2</a:t>
            </a:r>
          </a:p>
          <a:p>
            <a:r>
              <a:rPr lang="en-US" sz="4400" dirty="0"/>
              <a:t>  </a:t>
            </a:r>
            <a:r>
              <a:rPr lang="en-US" sz="4400" dirty="0" err="1"/>
              <a:t>Cạnh</a:t>
            </a:r>
            <a:r>
              <a:rPr lang="en-US" sz="4400" dirty="0"/>
              <a:t>: </a:t>
            </a:r>
            <a:r>
              <a:rPr lang="en-US" sz="4400" b="1" dirty="0">
                <a:solidFill>
                  <a:srgbClr val="002060"/>
                </a:solidFill>
                <a:effectLst>
                  <a:outerShdw blurRad="38100" dist="38100" dir="2700000" algn="tl">
                    <a:srgbClr val="000000">
                      <a:alpha val="43137"/>
                    </a:srgbClr>
                  </a:outerShdw>
                </a:effectLst>
              </a:rPr>
              <a:t>1-3</a:t>
            </a:r>
          </a:p>
          <a:p>
            <a:r>
              <a:rPr lang="en-US" sz="4400" dirty="0"/>
              <a:t>  </a:t>
            </a:r>
            <a:r>
              <a:rPr lang="en-US" sz="4400" dirty="0" err="1"/>
              <a:t>Cạnh</a:t>
            </a:r>
            <a:r>
              <a:rPr lang="en-US" sz="4400" dirty="0"/>
              <a:t>: </a:t>
            </a:r>
            <a:r>
              <a:rPr lang="en-US" sz="4400" b="1" dirty="0">
                <a:solidFill>
                  <a:srgbClr val="002060"/>
                </a:solidFill>
                <a:effectLst>
                  <a:outerShdw blurRad="38100" dist="38100" dir="2700000" algn="tl">
                    <a:srgbClr val="000000">
                      <a:alpha val="43137"/>
                    </a:srgbClr>
                  </a:outerShdw>
                </a:effectLst>
              </a:rPr>
              <a:t>1-4</a:t>
            </a:r>
          </a:p>
          <a:p>
            <a:r>
              <a:rPr lang="en-US" sz="4400" dirty="0"/>
              <a:t>  </a:t>
            </a:r>
            <a:r>
              <a:rPr lang="en-US" sz="4400" dirty="0" err="1"/>
              <a:t>Cạnh</a:t>
            </a:r>
            <a:r>
              <a:rPr lang="en-US" sz="4400" dirty="0"/>
              <a:t>: </a:t>
            </a:r>
            <a:r>
              <a:rPr lang="en-US" sz="4400" b="1" dirty="0">
                <a:solidFill>
                  <a:srgbClr val="002060"/>
                </a:solidFill>
                <a:effectLst>
                  <a:outerShdw blurRad="38100" dist="38100" dir="2700000" algn="tl">
                    <a:srgbClr val="000000">
                      <a:alpha val="43137"/>
                    </a:srgbClr>
                  </a:outerShdw>
                </a:effectLst>
              </a:rPr>
              <a:t>1-6</a:t>
            </a:r>
          </a:p>
          <a:p>
            <a:r>
              <a:rPr lang="en-US" sz="4400" dirty="0"/>
              <a:t>  </a:t>
            </a:r>
            <a:r>
              <a:rPr lang="en-US" sz="4400" dirty="0" err="1"/>
              <a:t>Cạnh</a:t>
            </a:r>
            <a:r>
              <a:rPr lang="en-US" sz="4400" dirty="0"/>
              <a:t>: </a:t>
            </a:r>
            <a:r>
              <a:rPr lang="en-US" sz="4400" b="1" dirty="0">
                <a:solidFill>
                  <a:srgbClr val="002060"/>
                </a:solidFill>
                <a:effectLst>
                  <a:outerShdw blurRad="38100" dist="38100" dir="2700000" algn="tl">
                    <a:srgbClr val="000000">
                      <a:alpha val="43137"/>
                    </a:srgbClr>
                  </a:outerShdw>
                </a:effectLst>
              </a:rPr>
              <a:t>2-5</a:t>
            </a:r>
          </a:p>
        </p:txBody>
      </p:sp>
      <p:sp>
        <p:nvSpPr>
          <p:cNvPr id="11" name="TextBox 10"/>
          <p:cNvSpPr txBox="1"/>
          <p:nvPr/>
        </p:nvSpPr>
        <p:spPr>
          <a:xfrm>
            <a:off x="1961067" y="6152804"/>
            <a:ext cx="5921022" cy="48320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400" b="1" dirty="0" err="1">
                <a:solidFill>
                  <a:srgbClr val="C00000"/>
                </a:solidFill>
                <a:effectLst>
                  <a:outerShdw blurRad="38100" dist="38100" dir="2700000" algn="tl">
                    <a:srgbClr val="000000">
                      <a:alpha val="43137"/>
                    </a:srgbClr>
                  </a:outerShdw>
                </a:effectLst>
              </a:rPr>
              <a:t>Kết</a:t>
            </a:r>
            <a:r>
              <a:rPr lang="en-US" sz="4400" b="1" dirty="0">
                <a:solidFill>
                  <a:srgbClr val="C00000"/>
                </a:solidFill>
                <a:effectLst>
                  <a:outerShdw blurRad="38100" dist="38100" dir="2700000" algn="tl">
                    <a:srgbClr val="000000">
                      <a:alpha val="43137"/>
                    </a:srgbClr>
                  </a:outerShdw>
                </a:effectLst>
              </a:rPr>
              <a:t> </a:t>
            </a:r>
            <a:r>
              <a:rPr lang="en-US" sz="4400" b="1" dirty="0" err="1">
                <a:solidFill>
                  <a:srgbClr val="C00000"/>
                </a:solidFill>
                <a:effectLst>
                  <a:outerShdw blurRad="38100" dist="38100" dir="2700000" algn="tl">
                    <a:srgbClr val="000000">
                      <a:alpha val="43137"/>
                    </a:srgbClr>
                  </a:outerShdw>
                </a:effectLst>
              </a:rPr>
              <a:t>quả</a:t>
            </a:r>
            <a:r>
              <a:rPr lang="en-US" sz="4400" b="1" dirty="0">
                <a:solidFill>
                  <a:srgbClr val="C00000"/>
                </a:solidFill>
                <a:effectLst>
                  <a:outerShdw blurRad="38100" dist="38100" dir="2700000" algn="tl">
                    <a:srgbClr val="000000">
                      <a:alpha val="43137"/>
                    </a:srgbClr>
                  </a:outerShdw>
                </a:effectLst>
              </a:rPr>
              <a:t> </a:t>
            </a:r>
            <a:r>
              <a:rPr lang="en-US" sz="4400" b="1" dirty="0" err="1">
                <a:solidFill>
                  <a:srgbClr val="C00000"/>
                </a:solidFill>
                <a:effectLst>
                  <a:outerShdw blurRad="38100" dist="38100" dir="2700000" algn="tl">
                    <a:srgbClr val="000000">
                      <a:alpha val="43137"/>
                    </a:srgbClr>
                  </a:outerShdw>
                </a:effectLst>
              </a:rPr>
              <a:t>theo</a:t>
            </a:r>
            <a:r>
              <a:rPr lang="en-US" sz="4400" b="1" dirty="0">
                <a:solidFill>
                  <a:srgbClr val="C00000"/>
                </a:solidFill>
                <a:effectLst>
                  <a:outerShdw blurRad="38100" dist="38100" dir="2700000" algn="tl">
                    <a:srgbClr val="000000">
                      <a:alpha val="43137"/>
                    </a:srgbClr>
                  </a:outerShdw>
                </a:effectLst>
              </a:rPr>
              <a:t> DFS, </a:t>
            </a:r>
            <a:r>
              <a:rPr lang="en-US" sz="4400" b="1" dirty="0" err="1">
                <a:solidFill>
                  <a:srgbClr val="C00000"/>
                </a:solidFill>
                <a:effectLst>
                  <a:outerShdw blurRad="38100" dist="38100" dir="2700000" algn="tl">
                    <a:srgbClr val="000000">
                      <a:alpha val="43137"/>
                    </a:srgbClr>
                  </a:outerShdw>
                </a:effectLst>
              </a:rPr>
              <a:t>xuất</a:t>
            </a:r>
            <a:r>
              <a:rPr lang="en-US" sz="4400" b="1" dirty="0">
                <a:solidFill>
                  <a:srgbClr val="C00000"/>
                </a:solidFill>
                <a:effectLst>
                  <a:outerShdw blurRad="38100" dist="38100" dir="2700000" algn="tl">
                    <a:srgbClr val="000000">
                      <a:alpha val="43137"/>
                    </a:srgbClr>
                  </a:outerShdw>
                </a:effectLst>
              </a:rPr>
              <a:t> </a:t>
            </a:r>
            <a:r>
              <a:rPr lang="en-US" sz="4400" b="1" dirty="0" err="1">
                <a:solidFill>
                  <a:srgbClr val="C00000"/>
                </a:solidFill>
                <a:effectLst>
                  <a:outerShdw blurRad="38100" dist="38100" dir="2700000" algn="tl">
                    <a:srgbClr val="000000">
                      <a:alpha val="43137"/>
                    </a:srgbClr>
                  </a:outerShdw>
                </a:effectLst>
              </a:rPr>
              <a:t>phát</a:t>
            </a:r>
            <a:r>
              <a:rPr lang="en-US" sz="4400" b="1" dirty="0">
                <a:solidFill>
                  <a:srgbClr val="C00000"/>
                </a:solidFill>
                <a:effectLst>
                  <a:outerShdw blurRad="38100" dist="38100" dir="2700000" algn="tl">
                    <a:srgbClr val="000000">
                      <a:alpha val="43137"/>
                    </a:srgbClr>
                  </a:outerShdw>
                </a:effectLst>
              </a:rPr>
              <a:t> </a:t>
            </a:r>
            <a:r>
              <a:rPr lang="en-US" sz="4400" b="1" dirty="0" err="1">
                <a:solidFill>
                  <a:srgbClr val="C00000"/>
                </a:solidFill>
                <a:effectLst>
                  <a:outerShdw blurRad="38100" dist="38100" dir="2700000" algn="tl">
                    <a:srgbClr val="000000">
                      <a:alpha val="43137"/>
                    </a:srgbClr>
                  </a:outerShdw>
                </a:effectLst>
              </a:rPr>
              <a:t>từ</a:t>
            </a:r>
            <a:r>
              <a:rPr lang="en-US" sz="4400" b="1" dirty="0">
                <a:solidFill>
                  <a:srgbClr val="C00000"/>
                </a:solidFill>
                <a:effectLst>
                  <a:outerShdw blurRad="38100" dist="38100" dir="2700000" algn="tl">
                    <a:srgbClr val="000000">
                      <a:alpha val="43137"/>
                    </a:srgbClr>
                  </a:outerShdw>
                </a:effectLst>
              </a:rPr>
              <a:t> </a:t>
            </a:r>
            <a:r>
              <a:rPr lang="en-US" sz="4400" b="1" dirty="0" err="1">
                <a:solidFill>
                  <a:srgbClr val="C00000"/>
                </a:solidFill>
                <a:effectLst>
                  <a:outerShdw blurRad="38100" dist="38100" dir="2700000" algn="tl">
                    <a:srgbClr val="000000">
                      <a:alpha val="43137"/>
                    </a:srgbClr>
                  </a:outerShdw>
                </a:effectLst>
              </a:rPr>
              <a:t>đỉnh</a:t>
            </a:r>
            <a:r>
              <a:rPr lang="en-US" sz="4400" b="1" dirty="0">
                <a:solidFill>
                  <a:srgbClr val="C00000"/>
                </a:solidFill>
                <a:effectLst>
                  <a:outerShdw blurRad="38100" dist="38100" dir="2700000" algn="tl">
                    <a:srgbClr val="000000">
                      <a:alpha val="43137"/>
                    </a:srgbClr>
                  </a:outerShdw>
                </a:effectLst>
              </a:rPr>
              <a:t> 1</a:t>
            </a:r>
          </a:p>
          <a:p>
            <a:r>
              <a:rPr lang="en-US" sz="4400" dirty="0"/>
              <a:t>  </a:t>
            </a:r>
            <a:r>
              <a:rPr lang="en-US" sz="4400" dirty="0" err="1"/>
              <a:t>Cạnh</a:t>
            </a:r>
            <a:r>
              <a:rPr lang="en-US" sz="4400" dirty="0"/>
              <a:t>: </a:t>
            </a:r>
            <a:r>
              <a:rPr lang="en-US" sz="4400" b="1" dirty="0">
                <a:solidFill>
                  <a:srgbClr val="002060"/>
                </a:solidFill>
                <a:effectLst>
                  <a:outerShdw blurRad="38100" dist="38100" dir="2700000" algn="tl">
                    <a:srgbClr val="000000">
                      <a:alpha val="43137"/>
                    </a:srgbClr>
                  </a:outerShdw>
                </a:effectLst>
              </a:rPr>
              <a:t>1-2</a:t>
            </a:r>
          </a:p>
          <a:p>
            <a:r>
              <a:rPr lang="en-US" sz="4400" dirty="0"/>
              <a:t>  </a:t>
            </a:r>
            <a:r>
              <a:rPr lang="en-US" sz="4400" dirty="0" err="1"/>
              <a:t>Cạnh</a:t>
            </a:r>
            <a:r>
              <a:rPr lang="en-US" sz="4400" dirty="0"/>
              <a:t>: </a:t>
            </a:r>
            <a:r>
              <a:rPr lang="en-US" sz="4400" b="1" dirty="0">
                <a:solidFill>
                  <a:srgbClr val="002060"/>
                </a:solidFill>
                <a:effectLst>
                  <a:outerShdw blurRad="38100" dist="38100" dir="2700000" algn="tl">
                    <a:srgbClr val="000000">
                      <a:alpha val="43137"/>
                    </a:srgbClr>
                  </a:outerShdw>
                </a:effectLst>
              </a:rPr>
              <a:t>2-3</a:t>
            </a:r>
          </a:p>
          <a:p>
            <a:r>
              <a:rPr lang="en-US" sz="4400" dirty="0"/>
              <a:t>  </a:t>
            </a:r>
            <a:r>
              <a:rPr lang="en-US" sz="4400" dirty="0" err="1"/>
              <a:t>Cạnh</a:t>
            </a:r>
            <a:r>
              <a:rPr lang="en-US" sz="4400" dirty="0"/>
              <a:t>: </a:t>
            </a:r>
            <a:r>
              <a:rPr lang="en-US" sz="4400" b="1" dirty="0">
                <a:solidFill>
                  <a:srgbClr val="002060"/>
                </a:solidFill>
                <a:effectLst>
                  <a:outerShdw blurRad="38100" dist="38100" dir="2700000" algn="tl">
                    <a:srgbClr val="000000">
                      <a:alpha val="43137"/>
                    </a:srgbClr>
                  </a:outerShdw>
                </a:effectLst>
              </a:rPr>
              <a:t>3-4</a:t>
            </a:r>
          </a:p>
          <a:p>
            <a:r>
              <a:rPr lang="en-US" sz="4400" dirty="0"/>
              <a:t>  </a:t>
            </a:r>
            <a:r>
              <a:rPr lang="en-US" sz="4400" dirty="0" err="1"/>
              <a:t>Cạnh</a:t>
            </a:r>
            <a:r>
              <a:rPr lang="en-US" sz="4400" dirty="0"/>
              <a:t>: </a:t>
            </a:r>
            <a:r>
              <a:rPr lang="en-US" sz="4400" b="1" dirty="0">
                <a:solidFill>
                  <a:srgbClr val="002060"/>
                </a:solidFill>
                <a:effectLst>
                  <a:outerShdw blurRad="38100" dist="38100" dir="2700000" algn="tl">
                    <a:srgbClr val="000000">
                      <a:alpha val="43137"/>
                    </a:srgbClr>
                  </a:outerShdw>
                </a:effectLst>
              </a:rPr>
              <a:t>4-5</a:t>
            </a:r>
          </a:p>
          <a:p>
            <a:r>
              <a:rPr lang="en-US" sz="4400" dirty="0"/>
              <a:t>  </a:t>
            </a:r>
            <a:r>
              <a:rPr lang="en-US" sz="4400" dirty="0" err="1"/>
              <a:t>Cạnh</a:t>
            </a:r>
            <a:r>
              <a:rPr lang="en-US" sz="4400" dirty="0"/>
              <a:t>: </a:t>
            </a:r>
            <a:r>
              <a:rPr lang="en-US" sz="4400" b="1" dirty="0">
                <a:solidFill>
                  <a:srgbClr val="002060"/>
                </a:solidFill>
                <a:effectLst>
                  <a:outerShdw blurRad="38100" dist="38100" dir="2700000" algn="tl">
                    <a:srgbClr val="000000">
                      <a:alpha val="43137"/>
                    </a:srgbClr>
                  </a:outerShdw>
                </a:effectLst>
              </a:rPr>
              <a:t>3-6</a:t>
            </a:r>
          </a:p>
        </p:txBody>
      </p:sp>
    </p:spTree>
    <p:extLst>
      <p:ext uri="{BB962C8B-B14F-4D97-AF65-F5344CB8AC3E}">
        <p14:creationId xmlns:p14="http://schemas.microsoft.com/office/powerpoint/2010/main" val="3936978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P spid="2"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 name="Content Placeholder 45"/>
              <p:cNvSpPr>
                <a:spLocks noGrp="1"/>
              </p:cNvSpPr>
              <p:nvPr>
                <p:ph sz="quarter" idx="1"/>
              </p:nvPr>
            </p:nvSpPr>
            <p:spPr>
              <a:xfrm>
                <a:off x="1056720" y="2265099"/>
                <a:ext cx="19183827" cy="8792102"/>
              </a:xfrm>
            </p:spPr>
            <p:txBody>
              <a:bodyPr>
                <a:normAutofit/>
              </a:bodyPr>
              <a:lstStyle/>
              <a:p>
                <a:pPr marL="0" indent="0">
                  <a:spcBef>
                    <a:spcPts val="0"/>
                  </a:spcBef>
                  <a:buNone/>
                </a:pPr>
                <a:r>
                  <a:rPr lang="en-US" altLang="zh-TW" sz="4274" b="1" dirty="0">
                    <a:solidFill>
                      <a:srgbClr val="C00000"/>
                    </a:solidFill>
                    <a:effectLst>
                      <a:outerShdw blurRad="38100" dist="38100" dir="2700000" algn="tl">
                        <a:srgbClr val="000000">
                          <a:alpha val="43137"/>
                        </a:srgbClr>
                      </a:outerShdw>
                    </a:effectLst>
                  </a:rPr>
                  <a:t>10.2.3. </a:t>
                </a:r>
                <a:r>
                  <a:rPr lang="vi-VN" sz="4274" b="1" dirty="0">
                    <a:solidFill>
                      <a:srgbClr val="C00000"/>
                    </a:solidFill>
                    <a:effectLst>
                      <a:outerShdw blurRad="38100" dist="38100" dir="2700000" algn="tl">
                        <a:srgbClr val="000000">
                          <a:alpha val="43137"/>
                        </a:srgbClr>
                      </a:outerShdw>
                    </a:effectLst>
                  </a:rPr>
                  <a:t>Cây khung </a:t>
                </a:r>
                <a:r>
                  <a:rPr lang="en-US" sz="4274" b="1" dirty="0" err="1">
                    <a:solidFill>
                      <a:srgbClr val="C00000"/>
                    </a:solidFill>
                    <a:effectLst>
                      <a:outerShdw blurRad="38100" dist="38100" dir="2700000" algn="tl">
                        <a:srgbClr val="000000">
                          <a:alpha val="43137"/>
                        </a:srgbClr>
                      </a:outerShdw>
                    </a:effectLst>
                  </a:rPr>
                  <a:t>nhỏ</a:t>
                </a:r>
                <a:r>
                  <a:rPr lang="en-US" sz="4274" b="1" dirty="0">
                    <a:solidFill>
                      <a:srgbClr val="C00000"/>
                    </a:solidFill>
                    <a:effectLst>
                      <a:outerShdw blurRad="38100" dist="38100" dir="2700000" algn="tl">
                        <a:srgbClr val="000000">
                          <a:alpha val="43137"/>
                        </a:srgbClr>
                      </a:outerShdw>
                    </a:effectLst>
                  </a:rPr>
                  <a:t> </a:t>
                </a:r>
                <a:r>
                  <a:rPr lang="en-US" sz="4274" b="1" dirty="0" err="1">
                    <a:solidFill>
                      <a:srgbClr val="C00000"/>
                    </a:solidFill>
                    <a:effectLst>
                      <a:outerShdw blurRad="38100" dist="38100" dir="2700000" algn="tl">
                        <a:srgbClr val="000000">
                          <a:alpha val="43137"/>
                        </a:srgbClr>
                      </a:outerShdw>
                    </a:effectLst>
                  </a:rPr>
                  <a:t>nhất</a:t>
                </a:r>
                <a:r>
                  <a:rPr lang="en-US" sz="4274" b="1" dirty="0">
                    <a:solidFill>
                      <a:srgbClr val="C00000"/>
                    </a:solidFill>
                    <a:effectLst>
                      <a:outerShdw blurRad="38100" dist="38100" dir="2700000" algn="tl">
                        <a:srgbClr val="000000">
                          <a:alpha val="43137"/>
                        </a:srgbClr>
                      </a:outerShdw>
                    </a:effectLst>
                  </a:rPr>
                  <a:t> </a:t>
                </a:r>
                <a:endParaRPr lang="en-US" altLang="zh-TW" sz="4274" b="1" dirty="0">
                  <a:solidFill>
                    <a:srgbClr val="C00000"/>
                  </a:solidFill>
                  <a:effectLst>
                    <a:outerShdw blurRad="38100" dist="38100" dir="2700000" algn="tl">
                      <a:srgbClr val="000000">
                        <a:alpha val="43137"/>
                      </a:srgbClr>
                    </a:outerShdw>
                  </a:effectLst>
                </a:endParaRPr>
              </a:p>
              <a:p>
                <a:r>
                  <a:rPr lang="vi-VN" sz="3885" dirty="0"/>
                  <a:t>Bài toán tìm cây </a:t>
                </a:r>
                <a:r>
                  <a:rPr lang="en-US" sz="3885" dirty="0" err="1"/>
                  <a:t>khung</a:t>
                </a:r>
                <a:r>
                  <a:rPr lang="en-US" sz="3885" dirty="0"/>
                  <a:t> </a:t>
                </a:r>
                <a:r>
                  <a:rPr lang="vi-VN" sz="3885" dirty="0"/>
                  <a:t>nhỏ nhất là một trong những bài toán tối ưu trên đồ thị có ứng dụng trong nhiều lĩnh vực khác nhau của thực tế. </a:t>
                </a:r>
                <a:endParaRPr lang="en-US" sz="3885" dirty="0"/>
              </a:p>
              <a:p>
                <a:r>
                  <a:rPr lang="en-US" sz="3885" b="1" i="1" dirty="0" err="1">
                    <a:solidFill>
                      <a:srgbClr val="002060"/>
                    </a:solidFill>
                    <a:effectLst>
                      <a:outerShdw blurRad="38100" dist="38100" dir="2700000" algn="tl">
                        <a:srgbClr val="000000">
                          <a:alpha val="43137"/>
                        </a:srgbClr>
                      </a:outerShdw>
                    </a:effectLst>
                  </a:rPr>
                  <a:t>Phát</a:t>
                </a:r>
                <a:r>
                  <a:rPr lang="en-US" sz="3885" b="1" i="1" dirty="0">
                    <a:solidFill>
                      <a:srgbClr val="002060"/>
                    </a:solidFill>
                    <a:effectLst>
                      <a:outerShdw blurRad="38100" dist="38100" dir="2700000" algn="tl">
                        <a:srgbClr val="000000">
                          <a:alpha val="43137"/>
                        </a:srgbClr>
                      </a:outerShdw>
                    </a:effectLst>
                  </a:rPr>
                  <a:t> </a:t>
                </a:r>
                <a:r>
                  <a:rPr lang="en-US" sz="3885" b="1" i="1" dirty="0" err="1">
                    <a:solidFill>
                      <a:srgbClr val="002060"/>
                    </a:solidFill>
                    <a:effectLst>
                      <a:outerShdw blurRad="38100" dist="38100" dir="2700000" algn="tl">
                        <a:srgbClr val="000000">
                          <a:alpha val="43137"/>
                        </a:srgbClr>
                      </a:outerShdw>
                    </a:effectLst>
                  </a:rPr>
                  <a:t>biểu</a:t>
                </a:r>
                <a:r>
                  <a:rPr lang="en-US" sz="3885" b="1" i="1" dirty="0">
                    <a:solidFill>
                      <a:srgbClr val="002060"/>
                    </a:solidFill>
                    <a:effectLst>
                      <a:outerShdw blurRad="38100" dist="38100" dir="2700000" algn="tl">
                        <a:srgbClr val="000000">
                          <a:alpha val="43137"/>
                        </a:srgbClr>
                      </a:outerShdw>
                    </a:effectLst>
                  </a:rPr>
                  <a:t> </a:t>
                </a:r>
                <a:r>
                  <a:rPr lang="en-US" sz="3885" b="1" i="1" dirty="0" err="1">
                    <a:solidFill>
                      <a:srgbClr val="002060"/>
                    </a:solidFill>
                    <a:effectLst>
                      <a:outerShdw blurRad="38100" dist="38100" dir="2700000" algn="tl">
                        <a:srgbClr val="000000">
                          <a:alpha val="43137"/>
                        </a:srgbClr>
                      </a:outerShdw>
                    </a:effectLst>
                  </a:rPr>
                  <a:t>bài</a:t>
                </a:r>
                <a:r>
                  <a:rPr lang="en-US" sz="3885" b="1" i="1" dirty="0">
                    <a:solidFill>
                      <a:srgbClr val="002060"/>
                    </a:solidFill>
                    <a:effectLst>
                      <a:outerShdw blurRad="38100" dist="38100" dir="2700000" algn="tl">
                        <a:srgbClr val="000000">
                          <a:alpha val="43137"/>
                        </a:srgbClr>
                      </a:outerShdw>
                    </a:effectLst>
                  </a:rPr>
                  <a:t> </a:t>
                </a:r>
                <a:r>
                  <a:rPr lang="en-US" sz="3885" b="1" i="1" dirty="0" err="1">
                    <a:solidFill>
                      <a:srgbClr val="002060"/>
                    </a:solidFill>
                    <a:effectLst>
                      <a:outerShdw blurRad="38100" dist="38100" dir="2700000" algn="tl">
                        <a:srgbClr val="000000">
                          <a:alpha val="43137"/>
                        </a:srgbClr>
                      </a:outerShdw>
                    </a:effectLst>
                  </a:rPr>
                  <a:t>toán</a:t>
                </a:r>
                <a:r>
                  <a:rPr lang="vi-VN" sz="3885" b="1" i="1" dirty="0">
                    <a:solidFill>
                      <a:srgbClr val="002060"/>
                    </a:solidFill>
                    <a:effectLst>
                      <a:outerShdw blurRad="38100" dist="38100" dir="2700000" algn="tl">
                        <a:srgbClr val="000000">
                          <a:alpha val="43137"/>
                        </a:srgbClr>
                      </a:outerShdw>
                    </a:effectLst>
                  </a:rPr>
                  <a:t>: </a:t>
                </a:r>
              </a:p>
              <a:p>
                <a:pPr lvl="1"/>
                <a:r>
                  <a:rPr lang="vi-VN" sz="3497" dirty="0"/>
                  <a:t>Cho G=&lt;V, E&gt; là đồ thị vô hướng liên thông với tập đỉnh V = {1, 2,..., n } và tập cạnh E gồm m cạnh. </a:t>
                </a:r>
                <a:endParaRPr lang="en-US" sz="3497" dirty="0"/>
              </a:p>
              <a:p>
                <a:pPr lvl="1"/>
                <a:r>
                  <a:rPr lang="vi-VN" sz="3497" dirty="0"/>
                  <a:t>Mỗi cạnh e của đồ thị được gán với một số không âm c(e) được gọi là </a:t>
                </a:r>
                <a:r>
                  <a:rPr lang="en-US" sz="3497" dirty="0" err="1"/>
                  <a:t>trọng</a:t>
                </a:r>
                <a:r>
                  <a:rPr lang="en-US" sz="3497" dirty="0"/>
                  <a:t> </a:t>
                </a:r>
                <a:r>
                  <a:rPr lang="en-US" sz="3497" dirty="0" err="1"/>
                  <a:t>số</a:t>
                </a:r>
                <a:r>
                  <a:rPr lang="vi-VN" sz="3497" dirty="0"/>
                  <a:t>. </a:t>
                </a:r>
                <a:endParaRPr lang="en-US" sz="3497" dirty="0"/>
              </a:p>
              <a:p>
                <a:pPr lvl="1"/>
                <a:r>
                  <a:rPr lang="vi-VN" sz="3497" dirty="0"/>
                  <a:t>Giả sử H=&lt;V, T&gt; là một cây </a:t>
                </a:r>
                <a:r>
                  <a:rPr lang="en-US" sz="3497" dirty="0" err="1"/>
                  <a:t>khung</a:t>
                </a:r>
                <a:r>
                  <a:rPr lang="vi-VN" sz="3497" dirty="0"/>
                  <a:t> của đồ thị G. </a:t>
                </a:r>
                <a:endParaRPr lang="en-US" sz="3497" dirty="0"/>
              </a:p>
              <a:p>
                <a:pPr lvl="1"/>
                <a:r>
                  <a:rPr lang="en-US" sz="3497" dirty="0"/>
                  <a:t>G</a:t>
                </a:r>
                <a:r>
                  <a:rPr lang="vi-VN" sz="3497" dirty="0"/>
                  <a:t>ọi độ dài c(H) của cây </a:t>
                </a:r>
                <a:r>
                  <a:rPr lang="en-US" sz="3497" dirty="0" err="1"/>
                  <a:t>khung</a:t>
                </a:r>
                <a:r>
                  <a:rPr lang="vi-VN" sz="3497" dirty="0"/>
                  <a:t> H là tổng độ dài các cạnh: </a:t>
                </a:r>
                <a:endParaRPr lang="en-US" sz="3497" dirty="0"/>
              </a:p>
              <a:p>
                <a:pPr marL="710525" lvl="1" indent="0" algn="ctr">
                  <a:buNone/>
                </a:pPr>
                <a14:m>
                  <m:oMathPara xmlns:m="http://schemas.openxmlformats.org/officeDocument/2006/math">
                    <m:oMathParaPr>
                      <m:jc m:val="centerGroup"/>
                    </m:oMathParaPr>
                    <m:oMath xmlns:m="http://schemas.openxmlformats.org/officeDocument/2006/math">
                      <m:r>
                        <a:rPr lang="en-US" sz="3885" b="1">
                          <a:solidFill>
                            <a:srgbClr val="002060"/>
                          </a:solidFill>
                          <a:effectLst>
                            <a:outerShdw blurRad="38100" dist="38100" dir="2700000" algn="tl">
                              <a:srgbClr val="000000">
                                <a:alpha val="43137"/>
                              </a:srgbClr>
                            </a:outerShdw>
                          </a:effectLst>
                          <a:latin typeface="Cambria Math"/>
                        </a:rPr>
                        <m:t>𝐜</m:t>
                      </m:r>
                      <m:d>
                        <m:dPr>
                          <m:ctrlPr>
                            <a:rPr lang="en-US" sz="3885" b="1" i="1">
                              <a:solidFill>
                                <a:srgbClr val="002060"/>
                              </a:solidFill>
                              <a:effectLst>
                                <a:outerShdw blurRad="38100" dist="38100" dir="2700000" algn="tl">
                                  <a:srgbClr val="000000">
                                    <a:alpha val="43137"/>
                                  </a:srgbClr>
                                </a:outerShdw>
                              </a:effectLst>
                              <a:latin typeface="Cambria Math" panose="02040503050406030204" pitchFamily="18" charset="0"/>
                            </a:rPr>
                          </m:ctrlPr>
                        </m:dPr>
                        <m:e>
                          <m:r>
                            <a:rPr lang="en-US" sz="3885" b="1">
                              <a:solidFill>
                                <a:srgbClr val="002060"/>
                              </a:solidFill>
                              <a:effectLst>
                                <a:outerShdw blurRad="38100" dist="38100" dir="2700000" algn="tl">
                                  <a:srgbClr val="000000">
                                    <a:alpha val="43137"/>
                                  </a:srgbClr>
                                </a:outerShdw>
                              </a:effectLst>
                              <a:latin typeface="Cambria Math"/>
                            </a:rPr>
                            <m:t>𝐇</m:t>
                          </m:r>
                        </m:e>
                      </m:d>
                      <m:r>
                        <a:rPr lang="en-US" sz="3885" b="1">
                          <a:solidFill>
                            <a:srgbClr val="002060"/>
                          </a:solidFill>
                          <a:effectLst>
                            <a:outerShdw blurRad="38100" dist="38100" dir="2700000" algn="tl">
                              <a:srgbClr val="000000">
                                <a:alpha val="43137"/>
                              </a:srgbClr>
                            </a:outerShdw>
                          </a:effectLst>
                          <a:latin typeface="Cambria Math"/>
                        </a:rPr>
                        <m:t>=</m:t>
                      </m:r>
                      <m:nary>
                        <m:naryPr>
                          <m:chr m:val="∑"/>
                          <m:supHide m:val="on"/>
                          <m:ctrlPr>
                            <a:rPr lang="en-US" sz="3885" b="1" i="1">
                              <a:solidFill>
                                <a:srgbClr val="002060"/>
                              </a:solidFill>
                              <a:effectLst>
                                <a:outerShdw blurRad="38100" dist="38100" dir="2700000" algn="tl">
                                  <a:srgbClr val="000000">
                                    <a:alpha val="43137"/>
                                  </a:srgbClr>
                                </a:outerShdw>
                              </a:effectLst>
                              <a:latin typeface="Cambria Math" panose="02040503050406030204" pitchFamily="18" charset="0"/>
                            </a:rPr>
                          </m:ctrlPr>
                        </m:naryPr>
                        <m:sub>
                          <m:r>
                            <m:rPr>
                              <m:brk m:alnAt="7"/>
                            </m:rPr>
                            <a:rPr lang="en-US" sz="3885" b="1">
                              <a:solidFill>
                                <a:srgbClr val="002060"/>
                              </a:solidFill>
                              <a:effectLst>
                                <a:outerShdw blurRad="38100" dist="38100" dir="2700000" algn="tl">
                                  <a:srgbClr val="000000">
                                    <a:alpha val="43137"/>
                                  </a:srgbClr>
                                </a:outerShdw>
                              </a:effectLst>
                              <a:latin typeface="Cambria Math"/>
                            </a:rPr>
                            <m:t>𝐞</m:t>
                          </m:r>
                          <m:r>
                            <a:rPr lang="en-US" sz="3885" b="1">
                              <a:solidFill>
                                <a:srgbClr val="002060"/>
                              </a:solidFill>
                              <a:effectLst>
                                <a:outerShdw blurRad="38100" dist="38100" dir="2700000" algn="tl">
                                  <a:srgbClr val="000000">
                                    <a:alpha val="43137"/>
                                  </a:srgbClr>
                                </a:outerShdw>
                              </a:effectLst>
                              <a:latin typeface="Cambria Math"/>
                              <a:ea typeface="Cambria Math"/>
                            </a:rPr>
                            <m:t>∈</m:t>
                          </m:r>
                          <m:r>
                            <a:rPr lang="en-US" sz="3885" b="1">
                              <a:solidFill>
                                <a:srgbClr val="002060"/>
                              </a:solidFill>
                              <a:effectLst>
                                <a:outerShdw blurRad="38100" dist="38100" dir="2700000" algn="tl">
                                  <a:srgbClr val="000000">
                                    <a:alpha val="43137"/>
                                  </a:srgbClr>
                                </a:outerShdw>
                              </a:effectLst>
                              <a:latin typeface="Cambria Math"/>
                              <a:ea typeface="Cambria Math"/>
                            </a:rPr>
                            <m:t>𝐓</m:t>
                          </m:r>
                        </m:sub>
                        <m:sup/>
                        <m:e>
                          <m:r>
                            <a:rPr lang="en-US" sz="3885" b="1">
                              <a:solidFill>
                                <a:srgbClr val="002060"/>
                              </a:solidFill>
                              <a:effectLst>
                                <a:outerShdw blurRad="38100" dist="38100" dir="2700000" algn="tl">
                                  <a:srgbClr val="000000">
                                    <a:alpha val="43137"/>
                                  </a:srgbClr>
                                </a:outerShdw>
                              </a:effectLst>
                              <a:latin typeface="Cambria Math"/>
                            </a:rPr>
                            <m:t>𝐜</m:t>
                          </m:r>
                          <m:d>
                            <m:dPr>
                              <m:ctrlPr>
                                <a:rPr lang="en-US" sz="3885" b="1" i="1">
                                  <a:solidFill>
                                    <a:srgbClr val="002060"/>
                                  </a:solidFill>
                                  <a:effectLst>
                                    <a:outerShdw blurRad="38100" dist="38100" dir="2700000" algn="tl">
                                      <a:srgbClr val="000000">
                                        <a:alpha val="43137"/>
                                      </a:srgbClr>
                                    </a:outerShdw>
                                  </a:effectLst>
                                  <a:latin typeface="Cambria Math" panose="02040503050406030204" pitchFamily="18" charset="0"/>
                                </a:rPr>
                              </m:ctrlPr>
                            </m:dPr>
                            <m:e>
                              <m:r>
                                <a:rPr lang="en-US" sz="3885" b="1">
                                  <a:solidFill>
                                    <a:srgbClr val="002060"/>
                                  </a:solidFill>
                                  <a:effectLst>
                                    <a:outerShdw blurRad="38100" dist="38100" dir="2700000" algn="tl">
                                      <a:srgbClr val="000000">
                                        <a:alpha val="43137"/>
                                      </a:srgbClr>
                                    </a:outerShdw>
                                  </a:effectLst>
                                  <a:latin typeface="Cambria Math"/>
                                </a:rPr>
                                <m:t>𝐞</m:t>
                              </m:r>
                            </m:e>
                          </m:d>
                        </m:e>
                      </m:nary>
                    </m:oMath>
                  </m:oMathPara>
                </a14:m>
                <a:endParaRPr lang="en-US" sz="3885" b="1" dirty="0">
                  <a:solidFill>
                    <a:srgbClr val="002060"/>
                  </a:solidFill>
                  <a:effectLst>
                    <a:outerShdw blurRad="38100" dist="38100" dir="2700000" algn="tl">
                      <a:srgbClr val="000000">
                        <a:alpha val="43137"/>
                      </a:srgbClr>
                    </a:outerShdw>
                  </a:effectLst>
                </a:endParaRPr>
              </a:p>
              <a:p>
                <a:pPr lvl="1"/>
                <a:r>
                  <a:rPr lang="vi-VN" sz="3497" dirty="0"/>
                  <a:t>Bài toán được đặt ra</a:t>
                </a:r>
                <a:r>
                  <a:rPr lang="en-US" sz="3497" dirty="0"/>
                  <a:t>:</a:t>
                </a:r>
                <a:r>
                  <a:rPr lang="vi-VN" sz="3497" dirty="0"/>
                  <a:t> trong số các cây khung của đồ thị hãy tìm cây khung có độ dài nhỏ nhất của đồ thị</a:t>
                </a:r>
                <a:r>
                  <a:rPr lang="en-US" sz="3497" dirty="0"/>
                  <a:t>.</a:t>
                </a:r>
                <a:endParaRPr lang="en-US" sz="3885" dirty="0"/>
              </a:p>
            </p:txBody>
          </p:sp>
        </mc:Choice>
        <mc:Fallback xmlns="">
          <p:sp>
            <p:nvSpPr>
              <p:cNvPr id="46" name="Content Placeholder 45"/>
              <p:cNvSpPr>
                <a:spLocks noGrp="1" noRot="1" noChangeAspect="1" noMove="1" noResize="1" noEditPoints="1" noAdjustHandles="1" noChangeArrowheads="1" noChangeShapeType="1" noTextEdit="1"/>
              </p:cNvSpPr>
              <p:nvPr>
                <p:ph sz="quarter" idx="1"/>
              </p:nvPr>
            </p:nvSpPr>
            <p:spPr>
              <a:xfrm>
                <a:off x="1056720" y="2265099"/>
                <a:ext cx="19183827" cy="8792102"/>
              </a:xfrm>
              <a:blipFill>
                <a:blip r:embed="rId2"/>
                <a:stretch>
                  <a:fillRect l="-699" t="-1110" r="-191"/>
                </a:stretch>
              </a:blipFill>
            </p:spPr>
            <p:txBody>
              <a:bodyPr/>
              <a:lstStyle/>
              <a:p>
                <a:r>
                  <a:rPr lang="en-US">
                    <a:noFill/>
                  </a:rPr>
                  <a:t> </a:t>
                </a:r>
              </a:p>
            </p:txBody>
          </p:sp>
        </mc:Fallback>
      </mc:AlternateContent>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11</a:t>
            </a:fld>
            <a:endParaRPr lang="en-CA"/>
          </a:p>
        </p:txBody>
      </p:sp>
    </p:spTree>
    <p:extLst>
      <p:ext uri="{BB962C8B-B14F-4D97-AF65-F5344CB8AC3E}">
        <p14:creationId xmlns:p14="http://schemas.microsoft.com/office/powerpoint/2010/main" val="3219573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45"/>
          <p:cNvSpPr>
            <a:spLocks noGrp="1"/>
          </p:cNvSpPr>
          <p:nvPr>
            <p:ph sz="quarter" idx="1"/>
          </p:nvPr>
        </p:nvSpPr>
        <p:spPr/>
        <p:txBody>
          <a:bodyPr>
            <a:normAutofit/>
          </a:bodyPr>
          <a:lstStyle/>
          <a:p>
            <a:pPr marL="0" indent="0">
              <a:buNone/>
            </a:pPr>
            <a:r>
              <a:rPr lang="en-US" sz="3885" b="1" dirty="0" err="1">
                <a:solidFill>
                  <a:srgbClr val="002060"/>
                </a:solidFill>
                <a:effectLst>
                  <a:outerShdw blurRad="38100" dist="38100" dir="2700000" algn="tl">
                    <a:srgbClr val="000000">
                      <a:alpha val="43137"/>
                    </a:srgbClr>
                  </a:outerShdw>
                </a:effectLst>
              </a:rPr>
              <a:t>Ví</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dụ</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về</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một</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số</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bài</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toán</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liên</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quan</a:t>
            </a:r>
            <a:r>
              <a:rPr lang="en-US" sz="3885" b="1" dirty="0">
                <a:solidFill>
                  <a:srgbClr val="002060"/>
                </a:solidFill>
                <a:effectLst>
                  <a:outerShdw blurRad="38100" dist="38100" dir="2700000" algn="tl">
                    <a:srgbClr val="000000">
                      <a:alpha val="43137"/>
                    </a:srgbClr>
                  </a:outerShdw>
                </a:effectLst>
              </a:rPr>
              <a:t>:</a:t>
            </a:r>
          </a:p>
          <a:p>
            <a:pPr marL="888157" indent="-888157">
              <a:buFont typeface="+mj-lt"/>
              <a:buAutoNum type="arabicPeriod"/>
            </a:pPr>
            <a:r>
              <a:rPr lang="vi-VN" sz="3885" b="1" dirty="0"/>
              <a:t>Bài toán nối mạng máy tính. </a:t>
            </a:r>
            <a:endParaRPr lang="en-US" sz="3885" b="1" dirty="0"/>
          </a:p>
          <a:p>
            <a:pPr marL="1243419" lvl="2" indent="0">
              <a:buNone/>
            </a:pPr>
            <a:r>
              <a:rPr lang="vi-VN" sz="3691" dirty="0"/>
              <a:t>Một mạng máy tính gồm n máy tính được đánh số từ 1, 2,..., n. Biết chi phí nối máy i với máy j là c[i, j], i, j = 1, 2,..., n. Hãy tìm cách nối mạng sao cho chi phí là nhỏ nhất. </a:t>
            </a:r>
          </a:p>
          <a:p>
            <a:pPr marL="888157" indent="-888157">
              <a:buFont typeface="+mj-lt"/>
              <a:buAutoNum type="arabicPeriod"/>
            </a:pPr>
            <a:r>
              <a:rPr lang="vi-VN" sz="3885" b="1" dirty="0"/>
              <a:t>Bài toán xây dựng hệ thống cable. </a:t>
            </a:r>
            <a:endParaRPr lang="en-US" sz="3885" b="1" dirty="0"/>
          </a:p>
          <a:p>
            <a:pPr marL="1243419" lvl="2" indent="0">
              <a:buNone/>
            </a:pPr>
            <a:r>
              <a:rPr lang="vi-VN" sz="3691" dirty="0"/>
              <a:t>Giả sử ta muốn xây dựng một hệ thống cable điện thoại nối n điểm của một mạng viễn thông sao cho điểm bất kỳ nào trong mạng đều có đường truyền tin tới các điểm khác. Biết chi phí xây dựng hệ thống cable từ điểm i đến điểm j là c[i,j]. Hãy tìm cách xây dựng hệ thống mạng cable sao cho chi phí là nhỏ nhất. </a:t>
            </a:r>
            <a:endParaRPr lang="en-US" sz="3691" dirty="0"/>
          </a:p>
        </p:txBody>
      </p:sp>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12</a:t>
            </a:fld>
            <a:endParaRPr lang="en-CA"/>
          </a:p>
        </p:txBody>
      </p:sp>
    </p:spTree>
    <p:extLst>
      <p:ext uri="{BB962C8B-B14F-4D97-AF65-F5344CB8AC3E}">
        <p14:creationId xmlns:p14="http://schemas.microsoft.com/office/powerpoint/2010/main" val="1007526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 name="Content Placeholder 45"/>
              <p:cNvSpPr>
                <a:spLocks noGrp="1"/>
              </p:cNvSpPr>
              <p:nvPr>
                <p:ph sz="quarter" idx="1"/>
              </p:nvPr>
            </p:nvSpPr>
            <p:spPr/>
            <p:txBody>
              <a:bodyPr>
                <a:normAutofit/>
              </a:bodyPr>
              <a:lstStyle/>
              <a:p>
                <a:pPr marL="0" indent="0">
                  <a:spcBef>
                    <a:spcPts val="0"/>
                  </a:spcBef>
                  <a:buNone/>
                </a:pPr>
                <a:r>
                  <a:rPr lang="en-US" altLang="zh-TW" sz="4274" b="1" dirty="0">
                    <a:solidFill>
                      <a:srgbClr val="002060"/>
                    </a:solidFill>
                    <a:effectLst>
                      <a:outerShdw blurRad="38100" dist="38100" dir="2700000" algn="tl">
                        <a:srgbClr val="000000">
                          <a:alpha val="43137"/>
                        </a:srgbClr>
                      </a:outerShdw>
                    </a:effectLst>
                  </a:rPr>
                  <a:t>a. </a:t>
                </a:r>
                <a:r>
                  <a:rPr lang="en-US" altLang="zh-TW" sz="4274" b="1" dirty="0" err="1">
                    <a:solidFill>
                      <a:srgbClr val="002060"/>
                    </a:solidFill>
                    <a:effectLst>
                      <a:outerShdw blurRad="38100" dist="38100" dir="2700000" algn="tl">
                        <a:srgbClr val="000000">
                          <a:alpha val="43137"/>
                        </a:srgbClr>
                      </a:outerShdw>
                    </a:effectLst>
                  </a:rPr>
                  <a:t>Thuật</a:t>
                </a:r>
                <a:r>
                  <a:rPr lang="en-US" altLang="zh-TW" sz="4274" b="1" dirty="0">
                    <a:solidFill>
                      <a:srgbClr val="002060"/>
                    </a:solidFill>
                    <a:effectLst>
                      <a:outerShdw blurRad="38100" dist="38100" dir="2700000" algn="tl">
                        <a:srgbClr val="000000">
                          <a:alpha val="43137"/>
                        </a:srgbClr>
                      </a:outerShdw>
                    </a:effectLst>
                  </a:rPr>
                  <a:t> </a:t>
                </a:r>
                <a:r>
                  <a:rPr lang="en-US" altLang="zh-TW" sz="4274" b="1" dirty="0" err="1">
                    <a:solidFill>
                      <a:srgbClr val="002060"/>
                    </a:solidFill>
                    <a:effectLst>
                      <a:outerShdw blurRad="38100" dist="38100" dir="2700000" algn="tl">
                        <a:srgbClr val="000000">
                          <a:alpha val="43137"/>
                        </a:srgbClr>
                      </a:outerShdw>
                    </a:effectLst>
                  </a:rPr>
                  <a:t>toán</a:t>
                </a:r>
                <a:r>
                  <a:rPr lang="en-US" altLang="zh-TW" sz="4274" b="1" dirty="0">
                    <a:solidFill>
                      <a:srgbClr val="002060"/>
                    </a:solidFill>
                    <a:effectLst>
                      <a:outerShdw blurRad="38100" dist="38100" dir="2700000" algn="tl">
                        <a:srgbClr val="000000">
                          <a:alpha val="43137"/>
                        </a:srgbClr>
                      </a:outerShdw>
                    </a:effectLst>
                  </a:rPr>
                  <a:t> KRUSKAL </a:t>
                </a:r>
              </a:p>
              <a:p>
                <a:r>
                  <a:rPr lang="vi-VN" sz="3885" dirty="0"/>
                  <a:t>Thuật toán sẽ xây dựng tập cạnh T của cây khung nhỏ nhất H=&lt;V, T&gt; theo từng bước như sau: </a:t>
                </a:r>
              </a:p>
              <a:p>
                <a:pPr marL="1376643" lvl="1" indent="-666118">
                  <a:buFont typeface="+mj-lt"/>
                  <a:buAutoNum type="alphaLcPeriod"/>
                </a:pPr>
                <a:r>
                  <a:rPr lang="vi-VN" sz="3885" dirty="0"/>
                  <a:t>Sắp xếp các cạnh của đồ thị G theo thứ tự tăng dần của trọng số cạnh; </a:t>
                </a:r>
              </a:p>
              <a:p>
                <a:pPr marL="1376643" lvl="1" indent="-666118">
                  <a:buFont typeface="+mj-lt"/>
                  <a:buAutoNum type="alphaLcPeriod"/>
                </a:pPr>
                <a:r>
                  <a:rPr lang="vi-VN" sz="3885" dirty="0"/>
                  <a:t>Xuất phát từ tập cạnh T</a:t>
                </a:r>
                <a:r>
                  <a:rPr lang="en-US" sz="3885" dirty="0"/>
                  <a:t> </a:t>
                </a:r>
                <a:r>
                  <a:rPr lang="vi-VN" sz="3885" dirty="0"/>
                  <a:t>=</a:t>
                </a:r>
                <a:r>
                  <a:rPr lang="en-US" sz="3885" dirty="0"/>
                  <a:t> </a:t>
                </a:r>
                <a14:m>
                  <m:oMath xmlns:m="http://schemas.openxmlformats.org/officeDocument/2006/math">
                    <m:r>
                      <a:rPr lang="en-US" sz="3885" i="1">
                        <a:latin typeface="Cambria Math"/>
                        <a:ea typeface="Cambria Math"/>
                      </a:rPr>
                      <m:t>∅</m:t>
                    </m:r>
                  </m:oMath>
                </a14:m>
                <a:r>
                  <a:rPr lang="el-GR" sz="3885" dirty="0"/>
                  <a:t>, </a:t>
                </a:r>
                <a:r>
                  <a:rPr lang="vi-VN" sz="3885" dirty="0"/>
                  <a:t>ở mỗi bước, ta sẽ lần lượt duyệt trong danh sách các cạnh đã được sắp xếp, từ cạnh có trọng số nhỏ đến cạnh có trọng số lớn để tìm ra cạnh mà khi bổ sung nó vào T không tạo thành chu trình trong tập các cạnh đã được bổ sung vào T trước đó; </a:t>
                </a:r>
              </a:p>
              <a:p>
                <a:pPr marL="1376643" lvl="1" indent="-666118">
                  <a:buFont typeface="+mj-lt"/>
                  <a:buAutoNum type="alphaLcPeriod"/>
                </a:pPr>
                <a:r>
                  <a:rPr lang="vi-VN" sz="3885" dirty="0"/>
                  <a:t>Thuật toán sẽ kết thúc khi ta thu được tập T gồm n-1 cạnh. </a:t>
                </a:r>
              </a:p>
            </p:txBody>
          </p:sp>
        </mc:Choice>
        <mc:Fallback xmlns="">
          <p:sp>
            <p:nvSpPr>
              <p:cNvPr id="46" name="Content Placeholder 45"/>
              <p:cNvSpPr>
                <a:spLocks noGrp="1" noRot="1" noChangeAspect="1" noMove="1" noResize="1" noEditPoints="1" noAdjustHandles="1" noChangeArrowheads="1" noChangeShapeType="1" noTextEdit="1"/>
              </p:cNvSpPr>
              <p:nvPr>
                <p:ph sz="quarter" idx="1"/>
              </p:nvPr>
            </p:nvSpPr>
            <p:spPr>
              <a:blipFill>
                <a:blip r:embed="rId2"/>
                <a:stretch>
                  <a:fillRect l="-731" t="-832" r="-1080"/>
                </a:stretch>
              </a:blipFill>
            </p:spPr>
            <p:txBody>
              <a:bodyPr/>
              <a:lstStyle/>
              <a:p>
                <a:r>
                  <a:rPr lang="en-US">
                    <a:noFill/>
                  </a:rPr>
                  <a:t> </a:t>
                </a:r>
              </a:p>
            </p:txBody>
          </p:sp>
        </mc:Fallback>
      </mc:AlternateContent>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13</a:t>
            </a:fld>
            <a:endParaRPr lang="en-CA"/>
          </a:p>
        </p:txBody>
      </p:sp>
    </p:spTree>
    <p:extLst>
      <p:ext uri="{BB962C8B-B14F-4D97-AF65-F5344CB8AC3E}">
        <p14:creationId xmlns:p14="http://schemas.microsoft.com/office/powerpoint/2010/main" val="794292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45"/>
          <p:cNvSpPr>
            <a:spLocks noGrp="1"/>
          </p:cNvSpPr>
          <p:nvPr>
            <p:ph sz="quarter" idx="1"/>
          </p:nvPr>
        </p:nvSpPr>
        <p:spPr/>
        <p:txBody>
          <a:bodyPr>
            <a:normAutofit/>
          </a:bodyPr>
          <a:lstStyle/>
          <a:p>
            <a:pPr marL="0" indent="0">
              <a:spcBef>
                <a:spcPts val="0"/>
              </a:spcBef>
              <a:buNone/>
            </a:pPr>
            <a:r>
              <a:rPr lang="en-US" altLang="zh-TW" sz="4274" b="1" dirty="0" err="1">
                <a:solidFill>
                  <a:srgbClr val="002060"/>
                </a:solidFill>
                <a:effectLst>
                  <a:outerShdw blurRad="38100" dist="38100" dir="2700000" algn="tl">
                    <a:srgbClr val="000000">
                      <a:alpha val="43137"/>
                    </a:srgbClr>
                  </a:outerShdw>
                </a:effectLst>
              </a:rPr>
              <a:t>Ví</a:t>
            </a:r>
            <a:r>
              <a:rPr lang="en-US" altLang="zh-TW" sz="4274" b="1" dirty="0">
                <a:solidFill>
                  <a:srgbClr val="002060"/>
                </a:solidFill>
                <a:effectLst>
                  <a:outerShdw blurRad="38100" dist="38100" dir="2700000" algn="tl">
                    <a:srgbClr val="000000">
                      <a:alpha val="43137"/>
                    </a:srgbClr>
                  </a:outerShdw>
                </a:effectLst>
              </a:rPr>
              <a:t> </a:t>
            </a:r>
            <a:r>
              <a:rPr lang="en-US" altLang="zh-TW" sz="4274" b="1" dirty="0" err="1">
                <a:solidFill>
                  <a:srgbClr val="002060"/>
                </a:solidFill>
                <a:effectLst>
                  <a:outerShdw blurRad="38100" dist="38100" dir="2700000" algn="tl">
                    <a:srgbClr val="000000">
                      <a:alpha val="43137"/>
                    </a:srgbClr>
                  </a:outerShdw>
                </a:effectLst>
              </a:rPr>
              <a:t>dụ</a:t>
            </a:r>
            <a:r>
              <a:rPr lang="en-US" altLang="zh-TW" sz="4274" b="1" dirty="0">
                <a:solidFill>
                  <a:srgbClr val="002060"/>
                </a:solidFill>
                <a:effectLst>
                  <a:outerShdw blurRad="38100" dist="38100" dir="2700000" algn="tl">
                    <a:srgbClr val="000000">
                      <a:alpha val="43137"/>
                    </a:srgbClr>
                  </a:outerShdw>
                </a:effectLst>
              </a:rPr>
              <a:t> </a:t>
            </a:r>
            <a:r>
              <a:rPr lang="en-US" altLang="zh-TW" sz="4274" b="1" dirty="0" err="1">
                <a:solidFill>
                  <a:srgbClr val="002060"/>
                </a:solidFill>
                <a:effectLst>
                  <a:outerShdw blurRad="38100" dist="38100" dir="2700000" algn="tl">
                    <a:srgbClr val="000000">
                      <a:alpha val="43137"/>
                    </a:srgbClr>
                  </a:outerShdw>
                </a:effectLst>
              </a:rPr>
              <a:t>về</a:t>
            </a:r>
            <a:r>
              <a:rPr lang="en-US" altLang="zh-TW" sz="4274" b="1" dirty="0">
                <a:solidFill>
                  <a:srgbClr val="002060"/>
                </a:solidFill>
                <a:effectLst>
                  <a:outerShdw blurRad="38100" dist="38100" dir="2700000" algn="tl">
                    <a:srgbClr val="000000">
                      <a:alpha val="43137"/>
                    </a:srgbClr>
                  </a:outerShdw>
                </a:effectLst>
              </a:rPr>
              <a:t> </a:t>
            </a:r>
            <a:r>
              <a:rPr lang="en-US" altLang="zh-TW" sz="4274" b="1" dirty="0" err="1">
                <a:solidFill>
                  <a:srgbClr val="002060"/>
                </a:solidFill>
                <a:effectLst>
                  <a:outerShdw blurRad="38100" dist="38100" dir="2700000" algn="tl">
                    <a:srgbClr val="000000">
                      <a:alpha val="43137"/>
                    </a:srgbClr>
                  </a:outerShdw>
                </a:effectLst>
              </a:rPr>
              <a:t>thuật</a:t>
            </a:r>
            <a:r>
              <a:rPr lang="en-US" altLang="zh-TW" sz="4274" b="1" dirty="0">
                <a:solidFill>
                  <a:srgbClr val="002060"/>
                </a:solidFill>
                <a:effectLst>
                  <a:outerShdw blurRad="38100" dist="38100" dir="2700000" algn="tl">
                    <a:srgbClr val="000000">
                      <a:alpha val="43137"/>
                    </a:srgbClr>
                  </a:outerShdw>
                </a:effectLst>
              </a:rPr>
              <a:t> </a:t>
            </a:r>
            <a:r>
              <a:rPr lang="en-US" altLang="zh-TW" sz="4274" b="1" dirty="0" err="1">
                <a:solidFill>
                  <a:srgbClr val="002060"/>
                </a:solidFill>
                <a:effectLst>
                  <a:outerShdw blurRad="38100" dist="38100" dir="2700000" algn="tl">
                    <a:srgbClr val="000000">
                      <a:alpha val="43137"/>
                    </a:srgbClr>
                  </a:outerShdw>
                </a:effectLst>
              </a:rPr>
              <a:t>toán</a:t>
            </a:r>
            <a:r>
              <a:rPr lang="en-US" altLang="zh-TW" sz="4274" b="1" dirty="0">
                <a:solidFill>
                  <a:srgbClr val="002060"/>
                </a:solidFill>
                <a:effectLst>
                  <a:outerShdw blurRad="38100" dist="38100" dir="2700000" algn="tl">
                    <a:srgbClr val="000000">
                      <a:alpha val="43137"/>
                    </a:srgbClr>
                  </a:outerShdw>
                </a:effectLst>
              </a:rPr>
              <a:t> Kruskal</a:t>
            </a:r>
          </a:p>
          <a:p>
            <a:pPr marL="0" indent="0">
              <a:spcBef>
                <a:spcPts val="0"/>
              </a:spcBef>
              <a:buNone/>
            </a:pPr>
            <a:r>
              <a:rPr lang="vi-VN" sz="3885" dirty="0"/>
              <a:t> </a:t>
            </a:r>
            <a:endParaRPr lang="en-US" sz="3885" dirty="0"/>
          </a:p>
          <a:p>
            <a:pPr marL="0" indent="0">
              <a:spcBef>
                <a:spcPts val="0"/>
              </a:spcBef>
              <a:buNone/>
            </a:pPr>
            <a:r>
              <a:rPr lang="en-US" sz="3885" dirty="0"/>
              <a:t>Cho </a:t>
            </a:r>
            <a:r>
              <a:rPr lang="en-US" sz="3885" dirty="0" err="1"/>
              <a:t>đồ</a:t>
            </a:r>
            <a:r>
              <a:rPr lang="en-US" sz="3885" dirty="0"/>
              <a:t> </a:t>
            </a:r>
            <a:r>
              <a:rPr lang="en-US" sz="3885" dirty="0" err="1"/>
              <a:t>thị</a:t>
            </a:r>
            <a:r>
              <a:rPr lang="en-US" sz="3885" dirty="0"/>
              <a:t> </a:t>
            </a:r>
            <a:r>
              <a:rPr lang="en-US" sz="3885" dirty="0" err="1"/>
              <a:t>như</a:t>
            </a:r>
            <a:r>
              <a:rPr lang="en-US" sz="3885" dirty="0"/>
              <a:t> </a:t>
            </a:r>
            <a:r>
              <a:rPr lang="en-US" sz="3885" dirty="0" err="1"/>
              <a:t>hình</a:t>
            </a:r>
            <a:r>
              <a:rPr lang="en-US" sz="3885" dirty="0"/>
              <a:t> </a:t>
            </a:r>
            <a:r>
              <a:rPr lang="en-US" sz="3885" dirty="0" err="1"/>
              <a:t>vẽ</a:t>
            </a:r>
            <a:r>
              <a:rPr lang="en-US" sz="3885" dirty="0"/>
              <a:t> </a:t>
            </a:r>
            <a:r>
              <a:rPr lang="en-US" sz="3885" dirty="0" err="1"/>
              <a:t>bên</a:t>
            </a:r>
            <a:r>
              <a:rPr lang="en-US" sz="3885" dirty="0"/>
              <a:t>, </a:t>
            </a:r>
            <a:r>
              <a:rPr lang="en-US" sz="3885" dirty="0" err="1"/>
              <a:t>tìm</a:t>
            </a:r>
            <a:r>
              <a:rPr lang="en-US" sz="3885" dirty="0"/>
              <a:t> </a:t>
            </a:r>
            <a:r>
              <a:rPr lang="en-US" sz="3885" dirty="0" err="1"/>
              <a:t>cây</a:t>
            </a:r>
            <a:r>
              <a:rPr lang="en-US" sz="3885" dirty="0"/>
              <a:t> </a:t>
            </a:r>
            <a:r>
              <a:rPr lang="en-US" sz="3885" dirty="0" err="1"/>
              <a:t>khung</a:t>
            </a:r>
            <a:r>
              <a:rPr lang="en-US" sz="3885" dirty="0"/>
              <a:t> </a:t>
            </a:r>
            <a:r>
              <a:rPr lang="en-US" sz="3885" dirty="0" err="1"/>
              <a:t>nhỏ</a:t>
            </a:r>
            <a:r>
              <a:rPr lang="en-US" sz="3885" dirty="0"/>
              <a:t> </a:t>
            </a:r>
            <a:r>
              <a:rPr lang="en-US" sz="3885" dirty="0" err="1"/>
              <a:t>nhất</a:t>
            </a:r>
            <a:r>
              <a:rPr lang="en-US" sz="3885" dirty="0"/>
              <a:t> </a:t>
            </a:r>
            <a:r>
              <a:rPr lang="en-US" sz="3885" dirty="0" err="1"/>
              <a:t>theo</a:t>
            </a:r>
            <a:r>
              <a:rPr lang="en-US" sz="3885" dirty="0"/>
              <a:t> Kruskal</a:t>
            </a:r>
            <a:endParaRPr lang="vi-VN" sz="3885" dirty="0"/>
          </a:p>
        </p:txBody>
      </p:sp>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14</a:t>
            </a:fld>
            <a:endParaRPr lang="en-CA"/>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26090" y="1036179"/>
            <a:ext cx="5550958" cy="347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5772838" y="8289431"/>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a:t>1</a:t>
            </a:r>
          </a:p>
        </p:txBody>
      </p:sp>
      <p:sp>
        <p:nvSpPr>
          <p:cNvPr id="11" name="Oval 10"/>
          <p:cNvSpPr/>
          <p:nvPr/>
        </p:nvSpPr>
        <p:spPr>
          <a:xfrm>
            <a:off x="8141246" y="6365099"/>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dirty="0"/>
              <a:t>2</a:t>
            </a:r>
          </a:p>
        </p:txBody>
      </p:sp>
      <p:sp>
        <p:nvSpPr>
          <p:cNvPr id="12" name="Oval 11"/>
          <p:cNvSpPr/>
          <p:nvPr/>
        </p:nvSpPr>
        <p:spPr>
          <a:xfrm>
            <a:off x="8141246" y="10213763"/>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a:t>3</a:t>
            </a:r>
          </a:p>
        </p:txBody>
      </p:sp>
      <p:sp>
        <p:nvSpPr>
          <p:cNvPr id="13" name="Oval 12"/>
          <p:cNvSpPr/>
          <p:nvPr/>
        </p:nvSpPr>
        <p:spPr>
          <a:xfrm>
            <a:off x="10953732" y="6365099"/>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dirty="0"/>
              <a:t>4</a:t>
            </a:r>
          </a:p>
        </p:txBody>
      </p:sp>
      <p:sp>
        <p:nvSpPr>
          <p:cNvPr id="14" name="Oval 13"/>
          <p:cNvSpPr/>
          <p:nvPr/>
        </p:nvSpPr>
        <p:spPr>
          <a:xfrm>
            <a:off x="10953732" y="10213763"/>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dirty="0"/>
              <a:t>5</a:t>
            </a:r>
          </a:p>
        </p:txBody>
      </p:sp>
      <p:sp>
        <p:nvSpPr>
          <p:cNvPr id="15" name="Oval 14"/>
          <p:cNvSpPr/>
          <p:nvPr/>
        </p:nvSpPr>
        <p:spPr>
          <a:xfrm>
            <a:off x="13174115" y="8289431"/>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a:t>6</a:t>
            </a:r>
          </a:p>
        </p:txBody>
      </p:sp>
      <p:cxnSp>
        <p:nvCxnSpPr>
          <p:cNvPr id="18" name="Straight Connector 17"/>
          <p:cNvCxnSpPr>
            <a:stCxn id="3" idx="5"/>
            <a:endCxn id="12" idx="2"/>
          </p:cNvCxnSpPr>
          <p:nvPr/>
        </p:nvCxnSpPr>
        <p:spPr>
          <a:xfrm>
            <a:off x="6404577" y="8921170"/>
            <a:ext cx="1736670" cy="166265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6"/>
            <a:endCxn id="13" idx="2"/>
          </p:cNvCxnSpPr>
          <p:nvPr/>
        </p:nvCxnSpPr>
        <p:spPr>
          <a:xfrm>
            <a:off x="8881374" y="6735163"/>
            <a:ext cx="207235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4"/>
            <a:endCxn id="14" idx="0"/>
          </p:cNvCxnSpPr>
          <p:nvPr/>
        </p:nvCxnSpPr>
        <p:spPr>
          <a:xfrm>
            <a:off x="11323796" y="7105227"/>
            <a:ext cx="0" cy="31085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4" idx="6"/>
            <a:endCxn id="15" idx="3"/>
          </p:cNvCxnSpPr>
          <p:nvPr/>
        </p:nvCxnSpPr>
        <p:spPr>
          <a:xfrm flipV="1">
            <a:off x="11693860" y="8921170"/>
            <a:ext cx="1588644" cy="166265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1" idx="4"/>
            <a:endCxn id="12" idx="0"/>
          </p:cNvCxnSpPr>
          <p:nvPr/>
        </p:nvCxnSpPr>
        <p:spPr>
          <a:xfrm>
            <a:off x="8511310" y="7105227"/>
            <a:ext cx="0" cy="31085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10-Point Star 35"/>
          <p:cNvSpPr/>
          <p:nvPr/>
        </p:nvSpPr>
        <p:spPr>
          <a:xfrm>
            <a:off x="8733349" y="8289431"/>
            <a:ext cx="888153" cy="740128"/>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576"/>
              <a:t>1</a:t>
            </a:r>
          </a:p>
        </p:txBody>
      </p:sp>
      <p:sp>
        <p:nvSpPr>
          <p:cNvPr id="47" name="10-Point Star 46"/>
          <p:cNvSpPr/>
          <p:nvPr/>
        </p:nvSpPr>
        <p:spPr>
          <a:xfrm>
            <a:off x="6380529" y="9722893"/>
            <a:ext cx="888153" cy="740128"/>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576"/>
              <a:t>2</a:t>
            </a:r>
          </a:p>
        </p:txBody>
      </p:sp>
      <p:sp>
        <p:nvSpPr>
          <p:cNvPr id="48" name="10-Point Star 47"/>
          <p:cNvSpPr/>
          <p:nvPr/>
        </p:nvSpPr>
        <p:spPr>
          <a:xfrm>
            <a:off x="11397809" y="8289431"/>
            <a:ext cx="888153" cy="740128"/>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576"/>
              <a:t>2</a:t>
            </a:r>
          </a:p>
        </p:txBody>
      </p:sp>
      <p:sp>
        <p:nvSpPr>
          <p:cNvPr id="49" name="10-Point Star 48"/>
          <p:cNvSpPr/>
          <p:nvPr/>
        </p:nvSpPr>
        <p:spPr>
          <a:xfrm>
            <a:off x="12433988" y="9769687"/>
            <a:ext cx="888153" cy="740128"/>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576"/>
              <a:t>3</a:t>
            </a:r>
          </a:p>
        </p:txBody>
      </p:sp>
      <p:sp>
        <p:nvSpPr>
          <p:cNvPr id="50" name="10-Point Star 49"/>
          <p:cNvSpPr/>
          <p:nvPr/>
        </p:nvSpPr>
        <p:spPr>
          <a:xfrm>
            <a:off x="9473477" y="5921022"/>
            <a:ext cx="888153" cy="740128"/>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576"/>
              <a:t>5</a:t>
            </a:r>
          </a:p>
        </p:txBody>
      </p:sp>
    </p:spTree>
    <p:extLst>
      <p:ext uri="{BB962C8B-B14F-4D97-AF65-F5344CB8AC3E}">
        <p14:creationId xmlns:p14="http://schemas.microsoft.com/office/powerpoint/2010/main" val="3336448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1500"/>
                                        <p:tgtEl>
                                          <p:spTgt spid="36"/>
                                        </p:tgtEl>
                                      </p:cBhvr>
                                    </p:animEffect>
                                  </p:childTnLst>
                                </p:cTn>
                              </p:par>
                              <p:par>
                                <p:cTn id="44" presetID="22" presetClass="entr" presetSubtype="4"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down)">
                                      <p:cBhvr>
                                        <p:cTn id="46" dur="1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down)">
                                      <p:cBhvr>
                                        <p:cTn id="51" dur="1500"/>
                                        <p:tgtEl>
                                          <p:spTgt spid="1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down)">
                                      <p:cBhvr>
                                        <p:cTn id="54" dur="1500"/>
                                        <p:tgtEl>
                                          <p:spTgt spid="4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1500"/>
                                        <p:tgtEl>
                                          <p:spTgt spid="2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1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1500"/>
                                        <p:tgtEl>
                                          <p:spTgt spid="3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down)">
                                      <p:cBhvr>
                                        <p:cTn id="70" dur="1500"/>
                                        <p:tgtEl>
                                          <p:spTgt spid="4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down)">
                                      <p:cBhvr>
                                        <p:cTn id="75" dur="1500"/>
                                        <p:tgtEl>
                                          <p:spTgt spid="2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wipe(down)">
                                      <p:cBhvr>
                                        <p:cTn id="78" dur="1500"/>
                                        <p:tgtEl>
                                          <p:spTgt spid="50"/>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p:bldP spid="3" grpId="0" animBg="1"/>
      <p:bldP spid="11" grpId="0" animBg="1"/>
      <p:bldP spid="12" grpId="0" animBg="1"/>
      <p:bldP spid="13" grpId="0" animBg="1"/>
      <p:bldP spid="14" grpId="0" animBg="1"/>
      <p:bldP spid="15" grpId="0" animBg="1"/>
      <p:bldP spid="36" grpId="0" animBg="1"/>
      <p:bldP spid="47" grpId="0" animBg="1"/>
      <p:bldP spid="48"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45"/>
          <p:cNvSpPr>
            <a:spLocks noGrp="1"/>
          </p:cNvSpPr>
          <p:nvPr>
            <p:ph sz="quarter" idx="1"/>
          </p:nvPr>
        </p:nvSpPr>
        <p:spPr/>
        <p:txBody>
          <a:bodyPr>
            <a:normAutofit/>
          </a:bodyPr>
          <a:lstStyle/>
          <a:p>
            <a:pPr marL="0" indent="0">
              <a:spcBef>
                <a:spcPts val="0"/>
              </a:spcBef>
              <a:buNone/>
            </a:pPr>
            <a:r>
              <a:rPr lang="en-US" altLang="zh-TW" sz="4274" b="1" dirty="0">
                <a:solidFill>
                  <a:srgbClr val="002060"/>
                </a:solidFill>
                <a:effectLst>
                  <a:outerShdw blurRad="38100" dist="38100" dir="2700000" algn="tl">
                    <a:srgbClr val="000000">
                      <a:alpha val="43137"/>
                    </a:srgbClr>
                  </a:outerShdw>
                </a:effectLst>
              </a:rPr>
              <a:t>b. </a:t>
            </a:r>
            <a:r>
              <a:rPr lang="en-US" altLang="zh-TW" sz="4274" b="1" dirty="0" err="1">
                <a:solidFill>
                  <a:srgbClr val="002060"/>
                </a:solidFill>
                <a:effectLst>
                  <a:outerShdw blurRad="38100" dist="38100" dir="2700000" algn="tl">
                    <a:srgbClr val="000000">
                      <a:alpha val="43137"/>
                    </a:srgbClr>
                  </a:outerShdw>
                </a:effectLst>
              </a:rPr>
              <a:t>Thuật</a:t>
            </a:r>
            <a:r>
              <a:rPr lang="en-US" altLang="zh-TW" sz="4274" b="1" dirty="0">
                <a:solidFill>
                  <a:srgbClr val="002060"/>
                </a:solidFill>
                <a:effectLst>
                  <a:outerShdw blurRad="38100" dist="38100" dir="2700000" algn="tl">
                    <a:srgbClr val="000000">
                      <a:alpha val="43137"/>
                    </a:srgbClr>
                  </a:outerShdw>
                </a:effectLst>
              </a:rPr>
              <a:t> </a:t>
            </a:r>
            <a:r>
              <a:rPr lang="en-US" altLang="zh-TW" sz="4274" b="1" dirty="0" err="1">
                <a:solidFill>
                  <a:srgbClr val="002060"/>
                </a:solidFill>
                <a:effectLst>
                  <a:outerShdw blurRad="38100" dist="38100" dir="2700000" algn="tl">
                    <a:srgbClr val="000000">
                      <a:alpha val="43137"/>
                    </a:srgbClr>
                  </a:outerShdw>
                </a:effectLst>
              </a:rPr>
              <a:t>toán</a:t>
            </a:r>
            <a:r>
              <a:rPr lang="en-US" altLang="zh-TW" sz="4274" b="1" dirty="0">
                <a:solidFill>
                  <a:srgbClr val="002060"/>
                </a:solidFill>
                <a:effectLst>
                  <a:outerShdw blurRad="38100" dist="38100" dir="2700000" algn="tl">
                    <a:srgbClr val="000000">
                      <a:alpha val="43137"/>
                    </a:srgbClr>
                  </a:outerShdw>
                </a:effectLst>
              </a:rPr>
              <a:t> PRIM </a:t>
            </a:r>
          </a:p>
          <a:p>
            <a:pPr>
              <a:lnSpc>
                <a:spcPct val="150000"/>
              </a:lnSpc>
            </a:pPr>
            <a:r>
              <a:rPr lang="vi-VN" sz="3885" dirty="0"/>
              <a:t>Thuật toán Prim còn được mang tên là người láng giềng gần nhất. </a:t>
            </a:r>
            <a:endParaRPr lang="en-US" sz="3885" dirty="0"/>
          </a:p>
          <a:p>
            <a:pPr>
              <a:lnSpc>
                <a:spcPct val="150000"/>
              </a:lnSpc>
            </a:pPr>
            <a:r>
              <a:rPr lang="vi-VN" sz="3885" dirty="0"/>
              <a:t>Trong thuật toán này, bắt đầu tại một đỉnh tuỳ ý </a:t>
            </a:r>
            <a:r>
              <a:rPr lang="vi-VN" sz="3885" b="1" dirty="0">
                <a:solidFill>
                  <a:srgbClr val="C00000"/>
                </a:solidFill>
                <a:effectLst>
                  <a:outerShdw blurRad="38100" dist="38100" dir="2700000" algn="tl">
                    <a:srgbClr val="000000">
                      <a:alpha val="43137"/>
                    </a:srgbClr>
                  </a:outerShdw>
                </a:effectLst>
              </a:rPr>
              <a:t>s</a:t>
            </a:r>
            <a:r>
              <a:rPr lang="vi-VN" sz="3885" dirty="0"/>
              <a:t> của đồ thị, nối </a:t>
            </a:r>
            <a:r>
              <a:rPr lang="vi-VN" sz="3885" b="1" dirty="0">
                <a:solidFill>
                  <a:srgbClr val="C00000"/>
                </a:solidFill>
                <a:effectLst>
                  <a:outerShdw blurRad="38100" dist="38100" dir="2700000" algn="tl">
                    <a:srgbClr val="000000">
                      <a:alpha val="43137"/>
                    </a:srgbClr>
                  </a:outerShdw>
                </a:effectLst>
              </a:rPr>
              <a:t>s</a:t>
            </a:r>
            <a:r>
              <a:rPr lang="vi-VN" sz="3885" dirty="0"/>
              <a:t> với đỉnh </a:t>
            </a:r>
            <a:r>
              <a:rPr lang="vi-VN" sz="3885" b="1" dirty="0">
                <a:solidFill>
                  <a:srgbClr val="C00000"/>
                </a:solidFill>
                <a:effectLst>
                  <a:outerShdw blurRad="38100" dist="38100" dir="2700000" algn="tl">
                    <a:srgbClr val="000000">
                      <a:alpha val="43137"/>
                    </a:srgbClr>
                  </a:outerShdw>
                </a:effectLst>
              </a:rPr>
              <a:t>y</a:t>
            </a:r>
            <a:r>
              <a:rPr lang="vi-VN" sz="3885" dirty="0"/>
              <a:t> sao cho trọng số cạnh </a:t>
            </a:r>
            <a:r>
              <a:rPr lang="vi-VN" sz="3885" b="1" dirty="0">
                <a:solidFill>
                  <a:srgbClr val="C00000"/>
                </a:solidFill>
                <a:effectLst>
                  <a:outerShdw blurRad="38100" dist="38100" dir="2700000" algn="tl">
                    <a:srgbClr val="000000">
                      <a:alpha val="43137"/>
                    </a:srgbClr>
                  </a:outerShdw>
                </a:effectLst>
              </a:rPr>
              <a:t>c[s, y] </a:t>
            </a:r>
            <a:r>
              <a:rPr lang="vi-VN" sz="3885" dirty="0"/>
              <a:t>là nhỏ nhất. </a:t>
            </a:r>
            <a:endParaRPr lang="en-US" sz="3885" dirty="0"/>
          </a:p>
          <a:p>
            <a:pPr>
              <a:lnSpc>
                <a:spcPct val="150000"/>
              </a:lnSpc>
            </a:pPr>
            <a:r>
              <a:rPr lang="vi-VN" sz="3885" dirty="0"/>
              <a:t>Tiếp theo, từ đỉnh </a:t>
            </a:r>
            <a:r>
              <a:rPr lang="vi-VN" sz="3885" b="1" dirty="0">
                <a:solidFill>
                  <a:srgbClr val="C00000"/>
                </a:solidFill>
                <a:effectLst>
                  <a:outerShdw blurRad="38100" dist="38100" dir="2700000" algn="tl">
                    <a:srgbClr val="000000">
                      <a:alpha val="43137"/>
                    </a:srgbClr>
                  </a:outerShdw>
                </a:effectLst>
              </a:rPr>
              <a:t>s</a:t>
            </a:r>
            <a:r>
              <a:rPr lang="vi-VN" sz="3885" dirty="0"/>
              <a:t> hoặc </a:t>
            </a:r>
            <a:r>
              <a:rPr lang="vi-VN" sz="3885" b="1" dirty="0">
                <a:solidFill>
                  <a:srgbClr val="C00000"/>
                </a:solidFill>
                <a:effectLst>
                  <a:outerShdw blurRad="38100" dist="38100" dir="2700000" algn="tl">
                    <a:srgbClr val="000000">
                      <a:alpha val="43137"/>
                    </a:srgbClr>
                  </a:outerShdw>
                </a:effectLst>
              </a:rPr>
              <a:t>y</a:t>
            </a:r>
            <a:r>
              <a:rPr lang="vi-VN" sz="3885" dirty="0"/>
              <a:t> tìm cạnh có độ dài nhỏ nhất, điều này dẫn đến đỉnh thứ ba </a:t>
            </a:r>
            <a:r>
              <a:rPr lang="vi-VN" sz="3885" b="1" dirty="0">
                <a:solidFill>
                  <a:srgbClr val="C00000"/>
                </a:solidFill>
                <a:effectLst>
                  <a:outerShdw blurRad="38100" dist="38100" dir="2700000" algn="tl">
                    <a:srgbClr val="000000">
                      <a:alpha val="43137"/>
                    </a:srgbClr>
                  </a:outerShdw>
                </a:effectLst>
              </a:rPr>
              <a:t>z</a:t>
            </a:r>
            <a:r>
              <a:rPr lang="vi-VN" sz="3885" dirty="0"/>
              <a:t> và thu được cây bộ phận gồm 3 đỉnh 2 cạnh. </a:t>
            </a:r>
            <a:endParaRPr lang="en-US" sz="3885" dirty="0"/>
          </a:p>
          <a:p>
            <a:pPr>
              <a:lnSpc>
                <a:spcPct val="150000"/>
              </a:lnSpc>
            </a:pPr>
            <a:r>
              <a:rPr lang="vi-VN" sz="3885" dirty="0"/>
              <a:t>Quá trình được tiếp tục cho tới khi ta nhận được cây gồm </a:t>
            </a:r>
            <a:r>
              <a:rPr lang="vi-VN" sz="3885" b="1" dirty="0">
                <a:solidFill>
                  <a:srgbClr val="C00000"/>
                </a:solidFill>
                <a:effectLst>
                  <a:outerShdw blurRad="38100" dist="38100" dir="2700000" algn="tl">
                    <a:srgbClr val="000000">
                      <a:alpha val="43137"/>
                    </a:srgbClr>
                  </a:outerShdw>
                </a:effectLst>
              </a:rPr>
              <a:t>n-1</a:t>
            </a:r>
            <a:r>
              <a:rPr lang="vi-VN" sz="3885" dirty="0"/>
              <a:t> cạnh, đó chính là cây </a:t>
            </a:r>
            <a:r>
              <a:rPr lang="en-US" sz="3885" dirty="0" err="1"/>
              <a:t>khung</a:t>
            </a:r>
            <a:r>
              <a:rPr lang="en-US" sz="3885" dirty="0"/>
              <a:t> </a:t>
            </a:r>
            <a:r>
              <a:rPr lang="vi-VN" sz="3885" dirty="0"/>
              <a:t>nhỏ nhất cần tìm. </a:t>
            </a:r>
          </a:p>
        </p:txBody>
      </p:sp>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15</a:t>
            </a:fld>
            <a:endParaRPr lang="en-CA"/>
          </a:p>
        </p:txBody>
      </p:sp>
    </p:spTree>
    <p:extLst>
      <p:ext uri="{BB962C8B-B14F-4D97-AF65-F5344CB8AC3E}">
        <p14:creationId xmlns:p14="http://schemas.microsoft.com/office/powerpoint/2010/main" val="3875479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45"/>
          <p:cNvSpPr>
            <a:spLocks noGrp="1"/>
          </p:cNvSpPr>
          <p:nvPr>
            <p:ph sz="quarter" idx="1"/>
          </p:nvPr>
        </p:nvSpPr>
        <p:spPr/>
        <p:txBody>
          <a:bodyPr>
            <a:normAutofit/>
          </a:bodyPr>
          <a:lstStyle/>
          <a:p>
            <a:pPr marL="0" indent="0">
              <a:spcBef>
                <a:spcPts val="0"/>
              </a:spcBef>
              <a:buNone/>
            </a:pPr>
            <a:r>
              <a:rPr lang="en-US" altLang="zh-TW" sz="4274" b="1" dirty="0" err="1">
                <a:solidFill>
                  <a:srgbClr val="002060"/>
                </a:solidFill>
                <a:effectLst>
                  <a:outerShdw blurRad="38100" dist="38100" dir="2700000" algn="tl">
                    <a:srgbClr val="000000">
                      <a:alpha val="43137"/>
                    </a:srgbClr>
                  </a:outerShdw>
                </a:effectLst>
              </a:rPr>
              <a:t>Ví</a:t>
            </a:r>
            <a:r>
              <a:rPr lang="en-US" altLang="zh-TW" sz="4274" b="1" dirty="0">
                <a:solidFill>
                  <a:srgbClr val="002060"/>
                </a:solidFill>
                <a:effectLst>
                  <a:outerShdw blurRad="38100" dist="38100" dir="2700000" algn="tl">
                    <a:srgbClr val="000000">
                      <a:alpha val="43137"/>
                    </a:srgbClr>
                  </a:outerShdw>
                </a:effectLst>
              </a:rPr>
              <a:t> </a:t>
            </a:r>
            <a:r>
              <a:rPr lang="en-US" altLang="zh-TW" sz="4274" b="1" dirty="0" err="1">
                <a:solidFill>
                  <a:srgbClr val="002060"/>
                </a:solidFill>
                <a:effectLst>
                  <a:outerShdw blurRad="38100" dist="38100" dir="2700000" algn="tl">
                    <a:srgbClr val="000000">
                      <a:alpha val="43137"/>
                    </a:srgbClr>
                  </a:outerShdw>
                </a:effectLst>
              </a:rPr>
              <a:t>dụ</a:t>
            </a:r>
            <a:r>
              <a:rPr lang="en-US" altLang="zh-TW" sz="4274" b="1" dirty="0">
                <a:solidFill>
                  <a:srgbClr val="002060"/>
                </a:solidFill>
                <a:effectLst>
                  <a:outerShdw blurRad="38100" dist="38100" dir="2700000" algn="tl">
                    <a:srgbClr val="000000">
                      <a:alpha val="43137"/>
                    </a:srgbClr>
                  </a:outerShdw>
                </a:effectLst>
              </a:rPr>
              <a:t> </a:t>
            </a:r>
            <a:r>
              <a:rPr lang="en-US" altLang="zh-TW" sz="4274" b="1" dirty="0" err="1">
                <a:solidFill>
                  <a:srgbClr val="002060"/>
                </a:solidFill>
                <a:effectLst>
                  <a:outerShdw blurRad="38100" dist="38100" dir="2700000" algn="tl">
                    <a:srgbClr val="000000">
                      <a:alpha val="43137"/>
                    </a:srgbClr>
                  </a:outerShdw>
                </a:effectLst>
              </a:rPr>
              <a:t>về</a:t>
            </a:r>
            <a:r>
              <a:rPr lang="en-US" altLang="zh-TW" sz="4274" b="1" dirty="0">
                <a:solidFill>
                  <a:srgbClr val="002060"/>
                </a:solidFill>
                <a:effectLst>
                  <a:outerShdw blurRad="38100" dist="38100" dir="2700000" algn="tl">
                    <a:srgbClr val="000000">
                      <a:alpha val="43137"/>
                    </a:srgbClr>
                  </a:outerShdw>
                </a:effectLst>
              </a:rPr>
              <a:t> </a:t>
            </a:r>
            <a:r>
              <a:rPr lang="en-US" altLang="zh-TW" sz="4274" b="1" dirty="0" err="1">
                <a:solidFill>
                  <a:srgbClr val="002060"/>
                </a:solidFill>
                <a:effectLst>
                  <a:outerShdw blurRad="38100" dist="38100" dir="2700000" algn="tl">
                    <a:srgbClr val="000000">
                      <a:alpha val="43137"/>
                    </a:srgbClr>
                  </a:outerShdw>
                </a:effectLst>
              </a:rPr>
              <a:t>thuật</a:t>
            </a:r>
            <a:r>
              <a:rPr lang="en-US" altLang="zh-TW" sz="4274" b="1" dirty="0">
                <a:solidFill>
                  <a:srgbClr val="002060"/>
                </a:solidFill>
                <a:effectLst>
                  <a:outerShdw blurRad="38100" dist="38100" dir="2700000" algn="tl">
                    <a:srgbClr val="000000">
                      <a:alpha val="43137"/>
                    </a:srgbClr>
                  </a:outerShdw>
                </a:effectLst>
              </a:rPr>
              <a:t> </a:t>
            </a:r>
            <a:r>
              <a:rPr lang="en-US" altLang="zh-TW" sz="4274" b="1" dirty="0" err="1">
                <a:solidFill>
                  <a:srgbClr val="002060"/>
                </a:solidFill>
                <a:effectLst>
                  <a:outerShdw blurRad="38100" dist="38100" dir="2700000" algn="tl">
                    <a:srgbClr val="000000">
                      <a:alpha val="43137"/>
                    </a:srgbClr>
                  </a:outerShdw>
                </a:effectLst>
              </a:rPr>
              <a:t>toán</a:t>
            </a:r>
            <a:r>
              <a:rPr lang="en-US" altLang="zh-TW" sz="4274" b="1" dirty="0">
                <a:solidFill>
                  <a:srgbClr val="002060"/>
                </a:solidFill>
                <a:effectLst>
                  <a:outerShdw blurRad="38100" dist="38100" dir="2700000" algn="tl">
                    <a:srgbClr val="000000">
                      <a:alpha val="43137"/>
                    </a:srgbClr>
                  </a:outerShdw>
                </a:effectLst>
              </a:rPr>
              <a:t> Prim</a:t>
            </a:r>
          </a:p>
          <a:p>
            <a:pPr marL="0" indent="0">
              <a:spcBef>
                <a:spcPts val="0"/>
              </a:spcBef>
              <a:buNone/>
            </a:pPr>
            <a:r>
              <a:rPr lang="vi-VN" sz="3885" dirty="0"/>
              <a:t> </a:t>
            </a:r>
            <a:endParaRPr lang="en-US" sz="3885" dirty="0"/>
          </a:p>
          <a:p>
            <a:pPr marL="0" indent="0">
              <a:spcBef>
                <a:spcPts val="0"/>
              </a:spcBef>
              <a:buNone/>
            </a:pPr>
            <a:r>
              <a:rPr lang="en-US" sz="3885" dirty="0"/>
              <a:t>Cho </a:t>
            </a:r>
            <a:r>
              <a:rPr lang="en-US" sz="3885" dirty="0" err="1"/>
              <a:t>đồ</a:t>
            </a:r>
            <a:r>
              <a:rPr lang="en-US" sz="3885" dirty="0"/>
              <a:t> </a:t>
            </a:r>
            <a:r>
              <a:rPr lang="en-US" sz="3885" dirty="0" err="1"/>
              <a:t>thị</a:t>
            </a:r>
            <a:r>
              <a:rPr lang="en-US" sz="3885" dirty="0"/>
              <a:t> </a:t>
            </a:r>
            <a:r>
              <a:rPr lang="en-US" sz="3885" dirty="0" err="1"/>
              <a:t>như</a:t>
            </a:r>
            <a:r>
              <a:rPr lang="en-US" sz="3885" dirty="0"/>
              <a:t> </a:t>
            </a:r>
            <a:r>
              <a:rPr lang="en-US" sz="3885" dirty="0" err="1"/>
              <a:t>hình</a:t>
            </a:r>
            <a:r>
              <a:rPr lang="en-US" sz="3885" dirty="0"/>
              <a:t> </a:t>
            </a:r>
            <a:r>
              <a:rPr lang="en-US" sz="3885" dirty="0" err="1"/>
              <a:t>vẽ</a:t>
            </a:r>
            <a:r>
              <a:rPr lang="en-US" sz="3885" dirty="0"/>
              <a:t> </a:t>
            </a:r>
            <a:r>
              <a:rPr lang="en-US" sz="3885" dirty="0" err="1"/>
              <a:t>bên</a:t>
            </a:r>
            <a:r>
              <a:rPr lang="en-US" sz="3885" dirty="0"/>
              <a:t>, </a:t>
            </a:r>
            <a:r>
              <a:rPr lang="en-US" sz="3885" dirty="0" err="1"/>
              <a:t>tìm</a:t>
            </a:r>
            <a:r>
              <a:rPr lang="en-US" sz="3885" dirty="0"/>
              <a:t> </a:t>
            </a:r>
            <a:r>
              <a:rPr lang="en-US" sz="3885" dirty="0" err="1"/>
              <a:t>cây</a:t>
            </a:r>
            <a:r>
              <a:rPr lang="en-US" sz="3885" dirty="0"/>
              <a:t> </a:t>
            </a:r>
            <a:r>
              <a:rPr lang="en-US" sz="3885" dirty="0" err="1"/>
              <a:t>khung</a:t>
            </a:r>
            <a:r>
              <a:rPr lang="en-US" sz="3885" dirty="0"/>
              <a:t> </a:t>
            </a:r>
            <a:r>
              <a:rPr lang="en-US" sz="3885" dirty="0" err="1"/>
              <a:t>nhỏ</a:t>
            </a:r>
            <a:r>
              <a:rPr lang="en-US" sz="3885" dirty="0"/>
              <a:t> </a:t>
            </a:r>
            <a:r>
              <a:rPr lang="en-US" sz="3885" dirty="0" err="1"/>
              <a:t>nhất</a:t>
            </a:r>
            <a:r>
              <a:rPr lang="en-US" sz="3885" dirty="0"/>
              <a:t> </a:t>
            </a:r>
            <a:r>
              <a:rPr lang="en-US" sz="3885" dirty="0" err="1"/>
              <a:t>theo</a:t>
            </a:r>
            <a:r>
              <a:rPr lang="en-US" sz="3885" dirty="0"/>
              <a:t> Prim</a:t>
            </a:r>
            <a:endParaRPr lang="vi-VN" sz="3885" dirty="0"/>
          </a:p>
        </p:txBody>
      </p:sp>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16</a:t>
            </a:fld>
            <a:endParaRPr lang="en-CA"/>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26090" y="1036179"/>
            <a:ext cx="5550958" cy="347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5772838" y="8289431"/>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a:t>1</a:t>
            </a:r>
          </a:p>
        </p:txBody>
      </p:sp>
      <p:sp>
        <p:nvSpPr>
          <p:cNvPr id="11" name="Oval 10"/>
          <p:cNvSpPr/>
          <p:nvPr/>
        </p:nvSpPr>
        <p:spPr>
          <a:xfrm>
            <a:off x="8141246" y="6365099"/>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dirty="0"/>
              <a:t>2</a:t>
            </a:r>
          </a:p>
        </p:txBody>
      </p:sp>
      <p:sp>
        <p:nvSpPr>
          <p:cNvPr id="12" name="Oval 11"/>
          <p:cNvSpPr/>
          <p:nvPr/>
        </p:nvSpPr>
        <p:spPr>
          <a:xfrm>
            <a:off x="8141246" y="10213763"/>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dirty="0"/>
              <a:t>3</a:t>
            </a:r>
          </a:p>
        </p:txBody>
      </p:sp>
      <p:sp>
        <p:nvSpPr>
          <p:cNvPr id="13" name="Oval 12"/>
          <p:cNvSpPr/>
          <p:nvPr/>
        </p:nvSpPr>
        <p:spPr>
          <a:xfrm>
            <a:off x="10953732" y="6365099"/>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dirty="0"/>
              <a:t>4</a:t>
            </a:r>
          </a:p>
        </p:txBody>
      </p:sp>
      <p:sp>
        <p:nvSpPr>
          <p:cNvPr id="14" name="Oval 13"/>
          <p:cNvSpPr/>
          <p:nvPr/>
        </p:nvSpPr>
        <p:spPr>
          <a:xfrm>
            <a:off x="10953732" y="10213763"/>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dirty="0"/>
              <a:t>5</a:t>
            </a:r>
          </a:p>
        </p:txBody>
      </p:sp>
      <p:sp>
        <p:nvSpPr>
          <p:cNvPr id="15" name="Oval 14"/>
          <p:cNvSpPr/>
          <p:nvPr/>
        </p:nvSpPr>
        <p:spPr>
          <a:xfrm>
            <a:off x="13174115" y="8289431"/>
            <a:ext cx="740128" cy="740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576" dirty="0"/>
              <a:t>6</a:t>
            </a:r>
          </a:p>
        </p:txBody>
      </p:sp>
      <p:cxnSp>
        <p:nvCxnSpPr>
          <p:cNvPr id="18" name="Straight Connector 17"/>
          <p:cNvCxnSpPr>
            <a:stCxn id="3" idx="5"/>
            <a:endCxn id="12" idx="2"/>
          </p:cNvCxnSpPr>
          <p:nvPr/>
        </p:nvCxnSpPr>
        <p:spPr>
          <a:xfrm>
            <a:off x="6404577" y="8921170"/>
            <a:ext cx="1736670" cy="166265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6"/>
            <a:endCxn id="13" idx="2"/>
          </p:cNvCxnSpPr>
          <p:nvPr/>
        </p:nvCxnSpPr>
        <p:spPr>
          <a:xfrm>
            <a:off x="8881374" y="6735163"/>
            <a:ext cx="207235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4"/>
            <a:endCxn id="14" idx="0"/>
          </p:cNvCxnSpPr>
          <p:nvPr/>
        </p:nvCxnSpPr>
        <p:spPr>
          <a:xfrm>
            <a:off x="11323796" y="7105227"/>
            <a:ext cx="0" cy="31085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4" idx="6"/>
            <a:endCxn id="15" idx="3"/>
          </p:cNvCxnSpPr>
          <p:nvPr/>
        </p:nvCxnSpPr>
        <p:spPr>
          <a:xfrm flipV="1">
            <a:off x="11693860" y="8921170"/>
            <a:ext cx="1588644" cy="166265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1" idx="4"/>
            <a:endCxn id="12" idx="0"/>
          </p:cNvCxnSpPr>
          <p:nvPr/>
        </p:nvCxnSpPr>
        <p:spPr>
          <a:xfrm>
            <a:off x="8511310" y="7105227"/>
            <a:ext cx="0" cy="31085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6" name="10-Point Star 35"/>
          <p:cNvSpPr/>
          <p:nvPr/>
        </p:nvSpPr>
        <p:spPr>
          <a:xfrm>
            <a:off x="8733349" y="8289431"/>
            <a:ext cx="888153" cy="740128"/>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576"/>
              <a:t>1</a:t>
            </a:r>
          </a:p>
        </p:txBody>
      </p:sp>
      <p:sp>
        <p:nvSpPr>
          <p:cNvPr id="47" name="10-Point Star 46"/>
          <p:cNvSpPr/>
          <p:nvPr/>
        </p:nvSpPr>
        <p:spPr>
          <a:xfrm>
            <a:off x="6380529" y="9722893"/>
            <a:ext cx="888153" cy="740128"/>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576"/>
              <a:t>2</a:t>
            </a:r>
          </a:p>
        </p:txBody>
      </p:sp>
      <p:sp>
        <p:nvSpPr>
          <p:cNvPr id="48" name="10-Point Star 47"/>
          <p:cNvSpPr/>
          <p:nvPr/>
        </p:nvSpPr>
        <p:spPr>
          <a:xfrm>
            <a:off x="11397809" y="8289431"/>
            <a:ext cx="888153" cy="740128"/>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576"/>
              <a:t>2</a:t>
            </a:r>
          </a:p>
        </p:txBody>
      </p:sp>
      <p:sp>
        <p:nvSpPr>
          <p:cNvPr id="49" name="10-Point Star 48"/>
          <p:cNvSpPr/>
          <p:nvPr/>
        </p:nvSpPr>
        <p:spPr>
          <a:xfrm>
            <a:off x="12433988" y="9769687"/>
            <a:ext cx="888153" cy="740128"/>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576"/>
              <a:t>3</a:t>
            </a:r>
          </a:p>
        </p:txBody>
      </p:sp>
      <p:sp>
        <p:nvSpPr>
          <p:cNvPr id="50" name="10-Point Star 49"/>
          <p:cNvSpPr/>
          <p:nvPr/>
        </p:nvSpPr>
        <p:spPr>
          <a:xfrm>
            <a:off x="9473477" y="5921022"/>
            <a:ext cx="888153" cy="740128"/>
          </a:xfrm>
          <a:prstGeom prst="star10">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7576"/>
              <a:t>5</a:t>
            </a:r>
          </a:p>
        </p:txBody>
      </p:sp>
    </p:spTree>
    <p:extLst>
      <p:ext uri="{BB962C8B-B14F-4D97-AF65-F5344CB8AC3E}">
        <p14:creationId xmlns:p14="http://schemas.microsoft.com/office/powerpoint/2010/main" val="2192899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down)">
                                      <p:cBhvr>
                                        <p:cTn id="46" dur="1500"/>
                                        <p:tgtEl>
                                          <p:spTgt spid="2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down)">
                                      <p:cBhvr>
                                        <p:cTn id="49" dur="15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1500"/>
                                        <p:tgtEl>
                                          <p:spTgt spid="3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down)">
                                      <p:cBhvr>
                                        <p:cTn id="57" dur="1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1500"/>
                                        <p:tgtEl>
                                          <p:spTgt spid="23"/>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wipe(down)">
                                      <p:cBhvr>
                                        <p:cTn id="65" dur="1500"/>
                                        <p:tgtEl>
                                          <p:spTgt spid="5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down)">
                                      <p:cBhvr>
                                        <p:cTn id="70" dur="1500"/>
                                        <p:tgtEl>
                                          <p:spTgt spid="3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down)">
                                      <p:cBhvr>
                                        <p:cTn id="73" dur="1500"/>
                                        <p:tgtEl>
                                          <p:spTgt spid="3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wipe(down)">
                                      <p:cBhvr>
                                        <p:cTn id="78" dur="1500"/>
                                        <p:tgtEl>
                                          <p:spTgt spid="18"/>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wipe(down)">
                                      <p:cBhvr>
                                        <p:cTn id="81" dur="15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p:bldP spid="3" grpId="0" animBg="1"/>
      <p:bldP spid="11" grpId="0" animBg="1"/>
      <p:bldP spid="12" grpId="0" animBg="1"/>
      <p:bldP spid="13" grpId="0" animBg="1"/>
      <p:bldP spid="14" grpId="0" animBg="1"/>
      <p:bldP spid="15" grpId="0" animBg="1"/>
      <p:bldP spid="36" grpId="0" animBg="1"/>
      <p:bldP spid="47" grpId="0" animBg="1"/>
      <p:bldP spid="48" grpId="0" animBg="1"/>
      <p:bldP spid="49" grpId="0" animBg="1"/>
      <p:bldP spid="5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1536" y="311468"/>
            <a:ext cx="19183827" cy="2220383"/>
          </a:xfrm>
        </p:spPr>
        <p:txBody>
          <a:bodyPr/>
          <a:lstStyle/>
          <a:p>
            <a:r>
              <a:rPr lang="en-US" dirty="0"/>
              <a:t>10.3. </a:t>
            </a:r>
            <a:r>
              <a:rPr lang="en-US" dirty="0" err="1"/>
              <a:t>Đường</a:t>
            </a:r>
            <a:r>
              <a:rPr lang="en-US" dirty="0"/>
              <a:t> </a:t>
            </a:r>
            <a:r>
              <a:rPr lang="en-US" dirty="0" err="1"/>
              <a:t>đi</a:t>
            </a:r>
            <a:r>
              <a:rPr lang="en-US" dirty="0"/>
              <a:t> </a:t>
            </a:r>
            <a:r>
              <a:rPr lang="en-US" dirty="0" err="1"/>
              <a:t>ngắn</a:t>
            </a:r>
            <a:r>
              <a:rPr lang="en-US" dirty="0"/>
              <a:t> </a:t>
            </a:r>
            <a:r>
              <a:rPr lang="en-US" dirty="0" err="1"/>
              <a:t>nhất</a:t>
            </a:r>
            <a:r>
              <a:rPr lang="en-US" dirty="0"/>
              <a:t> </a:t>
            </a:r>
            <a:r>
              <a:rPr lang="en-US" dirty="0" err="1"/>
              <a:t>trên</a:t>
            </a:r>
            <a:r>
              <a:rPr lang="en-US" dirty="0"/>
              <a:t> </a:t>
            </a:r>
            <a:r>
              <a:rPr lang="en-US" dirty="0" err="1"/>
              <a:t>đồ</a:t>
            </a:r>
            <a:r>
              <a:rPr lang="en-US" dirty="0"/>
              <a:t> </a:t>
            </a:r>
            <a:r>
              <a:rPr lang="en-US" dirty="0" err="1"/>
              <a:t>thị</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77500" lnSpcReduction="20000"/>
              </a:bodyPr>
              <a:lstStyle/>
              <a:p>
                <a:pPr marL="0" indent="0">
                  <a:buNone/>
                </a:pPr>
                <a:r>
                  <a:rPr lang="en-US" b="1" dirty="0">
                    <a:solidFill>
                      <a:srgbClr val="C00000"/>
                    </a:solidFill>
                    <a:effectLst>
                      <a:outerShdw blurRad="38100" dist="38100" dir="2700000" algn="tl">
                        <a:srgbClr val="000000">
                          <a:alpha val="43137"/>
                        </a:srgbClr>
                      </a:outerShdw>
                    </a:effectLst>
                  </a:rPr>
                  <a:t>10.3.1. </a:t>
                </a:r>
                <a:r>
                  <a:rPr lang="en-US" b="1" dirty="0" err="1">
                    <a:solidFill>
                      <a:srgbClr val="C00000"/>
                    </a:solidFill>
                    <a:effectLst>
                      <a:outerShdw blurRad="38100" dist="38100" dir="2700000" algn="tl">
                        <a:srgbClr val="000000">
                          <a:alpha val="43137"/>
                        </a:srgbClr>
                      </a:outerShdw>
                    </a:effectLst>
                  </a:rPr>
                  <a:t>Giới</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thiệu</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về</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bài</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toán</a:t>
                </a:r>
                <a:endParaRPr lang="en-US" b="1" dirty="0">
                  <a:solidFill>
                    <a:srgbClr val="C00000"/>
                  </a:solidFill>
                  <a:effectLst>
                    <a:outerShdw blurRad="38100" dist="38100" dir="2700000" algn="tl">
                      <a:srgbClr val="000000">
                        <a:alpha val="43137"/>
                      </a:srgbClr>
                    </a:outerShdw>
                  </a:effectLst>
                </a:endParaRPr>
              </a:p>
              <a:p>
                <a:r>
                  <a:rPr lang="vi-VN" dirty="0"/>
                  <a:t>Xét đồ thị </a:t>
                </a:r>
                <a14:m>
                  <m:oMath xmlns:m="http://schemas.openxmlformats.org/officeDocument/2006/math">
                    <m:r>
                      <m:rPr>
                        <m:sty m:val="p"/>
                      </m:rPr>
                      <a:rPr lang="en-US" b="0" i="0" smtClean="0">
                        <a:latin typeface="Cambria Math"/>
                      </a:rPr>
                      <m:t>G</m:t>
                    </m:r>
                    <m:r>
                      <a:rPr lang="en-US" b="0" i="0" smtClean="0">
                        <a:latin typeface="Cambria Math"/>
                      </a:rPr>
                      <m:t>=&lt;</m:t>
                    </m:r>
                    <m:r>
                      <m:rPr>
                        <m:sty m:val="p"/>
                      </m:rPr>
                      <a:rPr lang="en-US" b="0" i="0" smtClean="0">
                        <a:latin typeface="Cambria Math"/>
                        <a:ea typeface="Cambria Math"/>
                      </a:rPr>
                      <m:t>V</m:t>
                    </m:r>
                    <m:r>
                      <a:rPr lang="en-US" b="0" i="0" smtClean="0">
                        <a:latin typeface="Cambria Math"/>
                        <a:ea typeface="Cambria Math"/>
                      </a:rPr>
                      <m:t>,</m:t>
                    </m:r>
                    <m:r>
                      <m:rPr>
                        <m:sty m:val="p"/>
                      </m:rPr>
                      <a:rPr lang="en-US" b="0" i="0" smtClean="0">
                        <a:latin typeface="Cambria Math"/>
                        <a:ea typeface="Cambria Math"/>
                      </a:rPr>
                      <m:t>E</m:t>
                    </m:r>
                    <m:r>
                      <a:rPr lang="en-US" b="0" i="0" smtClean="0">
                        <a:latin typeface="Cambria Math"/>
                        <a:ea typeface="Cambria Math"/>
                      </a:rPr>
                      <m:t>&gt;</m:t>
                    </m:r>
                  </m:oMath>
                </a14:m>
                <a:r>
                  <a:rPr lang="vi-VN" dirty="0"/>
                  <a:t> </a:t>
                </a:r>
                <a:r>
                  <a:rPr lang="en-US" dirty="0" err="1"/>
                  <a:t>với</a:t>
                </a:r>
                <a:r>
                  <a:rPr lang="en-US" dirty="0"/>
                  <a:t> </a:t>
                </a:r>
                <a14:m>
                  <m:oMath xmlns:m="http://schemas.openxmlformats.org/officeDocument/2006/math">
                    <m:d>
                      <m:dPr>
                        <m:begChr m:val="|"/>
                        <m:endChr m:val="|"/>
                        <m:ctrlPr>
                          <a:rPr lang="en-US" i="1" smtClean="0">
                            <a:latin typeface="Cambria Math" panose="02040503050406030204" pitchFamily="18" charset="0"/>
                          </a:rPr>
                        </m:ctrlPr>
                      </m:dPr>
                      <m:e>
                        <m:r>
                          <m:rPr>
                            <m:sty m:val="p"/>
                          </m:rPr>
                          <a:rPr lang="en-US" b="0" i="0" smtClean="0">
                            <a:latin typeface="Cambria Math"/>
                          </a:rPr>
                          <m:t>V</m:t>
                        </m:r>
                      </m:e>
                    </m:d>
                    <m:r>
                      <a:rPr lang="en-US" b="0" i="0" smtClean="0">
                        <a:latin typeface="Cambria Math"/>
                      </a:rPr>
                      <m:t>=</m:t>
                    </m:r>
                    <m:r>
                      <m:rPr>
                        <m:sty m:val="p"/>
                      </m:rPr>
                      <a:rPr lang="en-US" b="0" i="0" smtClean="0">
                        <a:latin typeface="Cambria Math"/>
                      </a:rPr>
                      <m:t>n</m:t>
                    </m:r>
                    <m:r>
                      <a:rPr lang="en-US" b="0" i="0" smtClean="0">
                        <a:latin typeface="Cambria Math"/>
                      </a:rPr>
                      <m:t>, </m:t>
                    </m:r>
                    <m:d>
                      <m:dPr>
                        <m:begChr m:val="|"/>
                        <m:endChr m:val="|"/>
                        <m:ctrlPr>
                          <a:rPr lang="en-US" b="0" i="1" smtClean="0">
                            <a:latin typeface="Cambria Math" panose="02040503050406030204" pitchFamily="18" charset="0"/>
                          </a:rPr>
                        </m:ctrlPr>
                      </m:dPr>
                      <m:e>
                        <m:r>
                          <m:rPr>
                            <m:sty m:val="p"/>
                          </m:rPr>
                          <a:rPr lang="en-US" b="0" i="0" smtClean="0">
                            <a:latin typeface="Cambria Math"/>
                          </a:rPr>
                          <m:t>E</m:t>
                        </m:r>
                      </m:e>
                    </m:d>
                    <m:r>
                      <a:rPr lang="en-US" b="0" i="0" smtClean="0">
                        <a:latin typeface="Cambria Math"/>
                      </a:rPr>
                      <m:t>=</m:t>
                    </m:r>
                    <m:r>
                      <m:rPr>
                        <m:sty m:val="p"/>
                      </m:rPr>
                      <a:rPr lang="en-US" b="0" i="0" smtClean="0">
                        <a:latin typeface="Cambria Math"/>
                      </a:rPr>
                      <m:t>m</m:t>
                    </m:r>
                  </m:oMath>
                </a14:m>
                <a:r>
                  <a:rPr lang="vi-VN" dirty="0"/>
                  <a:t>. </a:t>
                </a:r>
                <a:endParaRPr lang="en-US" dirty="0"/>
              </a:p>
              <a:p>
                <a:r>
                  <a:rPr lang="vi-VN" dirty="0"/>
                  <a:t>Với mỗi cạnh </a:t>
                </a:r>
                <a14:m>
                  <m:oMath xmlns:m="http://schemas.openxmlformats.org/officeDocument/2006/math">
                    <m:d>
                      <m:dPr>
                        <m:ctrlPr>
                          <a:rPr lang="vi-VN" i="1" smtClean="0">
                            <a:latin typeface="Cambria Math" panose="02040503050406030204" pitchFamily="18" charset="0"/>
                          </a:rPr>
                        </m:ctrlPr>
                      </m:dPr>
                      <m:e>
                        <m:r>
                          <m:rPr>
                            <m:sty m:val="p"/>
                          </m:rPr>
                          <a:rPr lang="en-US" b="0" i="0" smtClean="0">
                            <a:latin typeface="Cambria Math"/>
                          </a:rPr>
                          <m:t>u</m:t>
                        </m:r>
                        <m:r>
                          <a:rPr lang="en-US" b="0" i="0" smtClean="0">
                            <a:latin typeface="Cambria Math"/>
                          </a:rPr>
                          <m:t>, </m:t>
                        </m:r>
                        <m:r>
                          <m:rPr>
                            <m:sty m:val="p"/>
                          </m:rPr>
                          <a:rPr lang="en-US" b="0" i="0" smtClean="0">
                            <a:latin typeface="Cambria Math"/>
                          </a:rPr>
                          <m:t>v</m:t>
                        </m:r>
                      </m:e>
                    </m:d>
                    <m:r>
                      <a:rPr lang="vi-VN" i="0" smtClean="0">
                        <a:latin typeface="Cambria Math"/>
                        <a:ea typeface="Cambria Math"/>
                      </a:rPr>
                      <m:t>∈</m:t>
                    </m:r>
                    <m:r>
                      <m:rPr>
                        <m:sty m:val="p"/>
                      </m:rPr>
                      <a:rPr lang="en-US" b="0" i="0" smtClean="0">
                        <a:latin typeface="Cambria Math"/>
                        <a:ea typeface="Cambria Math"/>
                      </a:rPr>
                      <m:t>E</m:t>
                    </m:r>
                  </m:oMath>
                </a14:m>
                <a:r>
                  <a:rPr lang="en-US" dirty="0"/>
                  <a:t>,</a:t>
                </a:r>
                <a:r>
                  <a:rPr lang="vi-VN" dirty="0"/>
                  <a:t> </a:t>
                </a:r>
                <a:r>
                  <a:rPr lang="en-US" dirty="0" err="1"/>
                  <a:t>có</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trọng</a:t>
                </a:r>
                <a:r>
                  <a:rPr lang="en-US" dirty="0"/>
                  <a:t> </a:t>
                </a:r>
                <a:r>
                  <a:rPr lang="en-US" dirty="0" err="1"/>
                  <a:t>số</a:t>
                </a:r>
                <a:r>
                  <a:rPr lang="en-US" dirty="0"/>
                  <a:t> </a:t>
                </a:r>
                <a14:m>
                  <m:oMath xmlns:m="http://schemas.openxmlformats.org/officeDocument/2006/math">
                    <m:r>
                      <m:rPr>
                        <m:sty m:val="p"/>
                      </m:rPr>
                      <a:rPr lang="en-US" b="0" i="0" smtClean="0">
                        <a:latin typeface="Cambria Math"/>
                      </a:rPr>
                      <m:t>A</m:t>
                    </m:r>
                    <m:d>
                      <m:dPr>
                        <m:begChr m:val="["/>
                        <m:endChr m:val="]"/>
                        <m:ctrlPr>
                          <a:rPr lang="en-US" b="0" i="1" smtClean="0">
                            <a:latin typeface="Cambria Math" panose="02040503050406030204" pitchFamily="18" charset="0"/>
                          </a:rPr>
                        </m:ctrlPr>
                      </m:dPr>
                      <m:e>
                        <m:r>
                          <m:rPr>
                            <m:sty m:val="p"/>
                          </m:rPr>
                          <a:rPr lang="en-US" b="0" i="0" smtClean="0">
                            <a:latin typeface="Cambria Math"/>
                          </a:rPr>
                          <m:t>u</m:t>
                        </m:r>
                        <m:r>
                          <a:rPr lang="en-US" b="0" i="0" smtClean="0">
                            <a:latin typeface="Cambria Math"/>
                          </a:rPr>
                          <m:t>,</m:t>
                        </m:r>
                        <m:r>
                          <m:rPr>
                            <m:sty m:val="p"/>
                          </m:rPr>
                          <a:rPr lang="en-US" b="0" i="0" smtClean="0">
                            <a:latin typeface="Cambria Math"/>
                          </a:rPr>
                          <m:t>v</m:t>
                        </m:r>
                      </m:e>
                    </m:d>
                  </m:oMath>
                </a14:m>
                <a:r>
                  <a:rPr lang="en-US" dirty="0"/>
                  <a:t>.</a:t>
                </a:r>
              </a:p>
              <a:p>
                <a:r>
                  <a:rPr lang="en-US" dirty="0"/>
                  <a:t>Đ</a:t>
                </a:r>
                <a:r>
                  <a:rPr lang="vi-VN" dirty="0"/>
                  <a:t>ặt </a:t>
                </a:r>
                <a14:m>
                  <m:oMath xmlns:m="http://schemas.openxmlformats.org/officeDocument/2006/math">
                    <m:r>
                      <m:rPr>
                        <m:sty m:val="p"/>
                      </m:rPr>
                      <a:rPr lang="en-US" i="0">
                        <a:latin typeface="Cambria Math"/>
                      </a:rPr>
                      <m:t>A</m:t>
                    </m:r>
                    <m:d>
                      <m:dPr>
                        <m:begChr m:val="["/>
                        <m:endChr m:val="]"/>
                        <m:ctrlPr>
                          <a:rPr lang="en-US" i="1">
                            <a:latin typeface="Cambria Math" panose="02040503050406030204" pitchFamily="18" charset="0"/>
                          </a:rPr>
                        </m:ctrlPr>
                      </m:dPr>
                      <m:e>
                        <m:r>
                          <m:rPr>
                            <m:sty m:val="p"/>
                          </m:rPr>
                          <a:rPr lang="en-US" i="0">
                            <a:latin typeface="Cambria Math"/>
                          </a:rPr>
                          <m:t>u</m:t>
                        </m:r>
                        <m:r>
                          <a:rPr lang="en-US" i="0">
                            <a:latin typeface="Cambria Math"/>
                          </a:rPr>
                          <m:t>,</m:t>
                        </m:r>
                        <m:r>
                          <m:rPr>
                            <m:sty m:val="p"/>
                          </m:rPr>
                          <a:rPr lang="en-US" i="0">
                            <a:latin typeface="Cambria Math"/>
                          </a:rPr>
                          <m:t>v</m:t>
                        </m:r>
                      </m:e>
                    </m:d>
                    <m:r>
                      <a:rPr lang="en-US" b="0" i="0" smtClean="0">
                        <a:latin typeface="Cambria Math"/>
                      </a:rPr>
                      <m:t>=</m:t>
                    </m:r>
                    <m:r>
                      <a:rPr lang="en-US" b="0" i="0" smtClean="0">
                        <a:latin typeface="Cambria Math"/>
                        <a:ea typeface="Cambria Math"/>
                      </a:rPr>
                      <m:t>∞</m:t>
                    </m:r>
                  </m:oMath>
                </a14:m>
                <a:r>
                  <a:rPr lang="en-US" dirty="0"/>
                  <a:t> </a:t>
                </a:r>
                <a:r>
                  <a:rPr lang="en-US" dirty="0" err="1"/>
                  <a:t>nếu</a:t>
                </a:r>
                <a:r>
                  <a:rPr lang="en-US" dirty="0"/>
                  <a:t> </a:t>
                </a:r>
                <a14:m>
                  <m:oMath xmlns:m="http://schemas.openxmlformats.org/officeDocument/2006/math">
                    <m:d>
                      <m:dPr>
                        <m:ctrlPr>
                          <a:rPr lang="vi-VN" i="1">
                            <a:latin typeface="Cambria Math" panose="02040503050406030204" pitchFamily="18" charset="0"/>
                          </a:rPr>
                        </m:ctrlPr>
                      </m:dPr>
                      <m:e>
                        <m:r>
                          <m:rPr>
                            <m:sty m:val="p"/>
                          </m:rPr>
                          <a:rPr lang="en-US" i="0">
                            <a:latin typeface="Cambria Math"/>
                          </a:rPr>
                          <m:t>u</m:t>
                        </m:r>
                        <m:r>
                          <a:rPr lang="en-US" i="0">
                            <a:latin typeface="Cambria Math"/>
                          </a:rPr>
                          <m:t>, </m:t>
                        </m:r>
                        <m:r>
                          <m:rPr>
                            <m:sty m:val="p"/>
                          </m:rPr>
                          <a:rPr lang="en-US" i="0">
                            <a:latin typeface="Cambria Math"/>
                          </a:rPr>
                          <m:t>v</m:t>
                        </m:r>
                      </m:e>
                    </m:d>
                    <m:r>
                      <a:rPr lang="en-US" i="0" smtClean="0">
                        <a:latin typeface="Cambria Math"/>
                        <a:ea typeface="Cambria Math"/>
                      </a:rPr>
                      <m:t>∉</m:t>
                    </m:r>
                    <m:r>
                      <m:rPr>
                        <m:sty m:val="p"/>
                      </m:rPr>
                      <a:rPr lang="en-US" i="0">
                        <a:latin typeface="Cambria Math"/>
                        <a:ea typeface="Cambria Math"/>
                      </a:rPr>
                      <m:t>E</m:t>
                    </m:r>
                  </m:oMath>
                </a14:m>
                <a:r>
                  <a:rPr lang="en-US" dirty="0"/>
                  <a:t>.</a:t>
                </a:r>
              </a:p>
              <a:p>
                <a:r>
                  <a:rPr lang="vi-VN" dirty="0"/>
                  <a:t>Nếu dãy v</a:t>
                </a:r>
                <a:r>
                  <a:rPr lang="vi-VN" baseline="-25000" dirty="0"/>
                  <a:t>0</a:t>
                </a:r>
                <a:r>
                  <a:rPr lang="vi-VN" dirty="0"/>
                  <a:t>, v</a:t>
                </a:r>
                <a:r>
                  <a:rPr lang="vi-VN" baseline="-25000" dirty="0"/>
                  <a:t>1</a:t>
                </a:r>
                <a:r>
                  <a:rPr lang="vi-VN" dirty="0"/>
                  <a:t>,..., v</a:t>
                </a:r>
                <a:r>
                  <a:rPr lang="vi-VN" baseline="-25000" dirty="0"/>
                  <a:t>k</a:t>
                </a:r>
                <a:r>
                  <a:rPr lang="vi-VN" baseline="30000" dirty="0"/>
                  <a:t> </a:t>
                </a:r>
                <a:r>
                  <a:rPr lang="vi-VN" dirty="0"/>
                  <a:t>là một đường đi trên G thì</a:t>
                </a:r>
                <a:endParaRPr lang="en-US"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sty m:val="p"/>
                              <m:brk m:alnAt="23"/>
                            </m:rPr>
                            <a:rPr lang="en-US" b="0" i="0" smtClean="0">
                              <a:latin typeface="Cambria Math"/>
                            </a:rPr>
                            <m:t>i</m:t>
                          </m:r>
                          <m:r>
                            <a:rPr lang="en-US" b="0" i="0" smtClean="0">
                              <a:latin typeface="Cambria Math"/>
                            </a:rPr>
                            <m:t>=1</m:t>
                          </m:r>
                        </m:sub>
                        <m:sup>
                          <m:r>
                            <m:rPr>
                              <m:sty m:val="p"/>
                            </m:rPr>
                            <a:rPr lang="en-US" b="0" i="0" smtClean="0">
                              <a:latin typeface="Cambria Math"/>
                            </a:rPr>
                            <m:t>k</m:t>
                          </m:r>
                        </m:sup>
                        <m:e>
                          <m:r>
                            <m:rPr>
                              <m:sty m:val="p"/>
                            </m:rPr>
                            <a:rPr lang="en-US" b="0" i="0" smtClean="0">
                              <a:latin typeface="Cambria Math"/>
                            </a:rPr>
                            <m:t>A</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a:rPr>
                                    <m:t>v</m:t>
                                  </m:r>
                                </m:e>
                                <m:sub>
                                  <m:r>
                                    <m:rPr>
                                      <m:sty m:val="p"/>
                                    </m:rPr>
                                    <a:rPr lang="en-US" b="0" i="0" smtClean="0">
                                      <a:latin typeface="Cambria Math"/>
                                    </a:rPr>
                                    <m:t>i</m:t>
                                  </m:r>
                                  <m:r>
                                    <a:rPr lang="en-US" b="0" i="0" smtClean="0">
                                      <a:latin typeface="Cambria Math"/>
                                    </a:rPr>
                                    <m:t>−1</m:t>
                                  </m:r>
                                </m:sub>
                              </m:sSub>
                              <m:r>
                                <a:rPr lang="en-US" b="0" i="0" smtClean="0">
                                  <a:latin typeface="Cambria Math"/>
                                </a:rPr>
                                <m:t>,</m:t>
                              </m:r>
                              <m:sSub>
                                <m:sSubPr>
                                  <m:ctrlPr>
                                    <a:rPr lang="en-US" b="0" i="1" smtClean="0">
                                      <a:latin typeface="Cambria Math" panose="02040503050406030204" pitchFamily="18" charset="0"/>
                                    </a:rPr>
                                  </m:ctrlPr>
                                </m:sSubPr>
                                <m:e>
                                  <m:r>
                                    <m:rPr>
                                      <m:sty m:val="p"/>
                                    </m:rPr>
                                    <a:rPr lang="en-US" b="0" i="0" smtClean="0">
                                      <a:latin typeface="Cambria Math"/>
                                    </a:rPr>
                                    <m:t>v</m:t>
                                  </m:r>
                                </m:e>
                                <m:sub>
                                  <m:r>
                                    <m:rPr>
                                      <m:sty m:val="p"/>
                                    </m:rPr>
                                    <a:rPr lang="en-US" b="0" i="0" smtClean="0">
                                      <a:latin typeface="Cambria Math"/>
                                    </a:rPr>
                                    <m:t>i</m:t>
                                  </m:r>
                                </m:sub>
                              </m:sSub>
                            </m:e>
                          </m:d>
                        </m:e>
                      </m:nary>
                    </m:oMath>
                  </m:oMathPara>
                </a14:m>
                <a:endParaRPr lang="en-US" dirty="0"/>
              </a:p>
              <a:p>
                <a:pPr marL="0" indent="0">
                  <a:buNone/>
                </a:pPr>
                <a:r>
                  <a:rPr lang="en-US" dirty="0"/>
                  <a:t>   </a:t>
                </a:r>
                <a:r>
                  <a:rPr lang="vi-VN" dirty="0"/>
                  <a:t>được gọi là độ dài của đường đi</a:t>
                </a:r>
                <a:r>
                  <a:rPr lang="en-US" dirty="0"/>
                  <a:t>.</a:t>
                </a:r>
              </a:p>
              <a:p>
                <a:r>
                  <a:rPr lang="en-US" b="1" dirty="0" err="1">
                    <a:solidFill>
                      <a:srgbClr val="002060"/>
                    </a:solidFill>
                    <a:effectLst>
                      <a:outerShdw blurRad="38100" dist="38100" dir="2700000" algn="tl">
                        <a:srgbClr val="000000">
                          <a:alpha val="43137"/>
                        </a:srgbClr>
                      </a:outerShdw>
                    </a:effectLst>
                  </a:rPr>
                  <a:t>Bài</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toán</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Tìm</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đường</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đi</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ngắn</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nhất</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từ</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đỉnh</a:t>
                </a:r>
                <a:r>
                  <a:rPr lang="en-US" b="1" dirty="0">
                    <a:solidFill>
                      <a:srgbClr val="002060"/>
                    </a:solidFill>
                    <a:effectLst>
                      <a:outerShdw blurRad="38100" dist="38100" dir="2700000" algn="tl">
                        <a:srgbClr val="000000">
                          <a:alpha val="43137"/>
                        </a:srgbClr>
                      </a:outerShdw>
                    </a:effectLst>
                  </a:rPr>
                  <a:t> </a:t>
                </a:r>
                <a:r>
                  <a:rPr lang="en-US" b="1" dirty="0">
                    <a:solidFill>
                      <a:srgbClr val="C00000"/>
                    </a:solidFill>
                    <a:effectLst>
                      <a:outerShdw blurRad="38100" dist="38100" dir="2700000" algn="tl">
                        <a:srgbClr val="000000">
                          <a:alpha val="43137"/>
                        </a:srgbClr>
                      </a:outerShdw>
                    </a:effectLst>
                  </a:rPr>
                  <a:t>s</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đến</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đỉnh</a:t>
                </a:r>
                <a:r>
                  <a:rPr lang="en-US" b="1" dirty="0">
                    <a:solidFill>
                      <a:srgbClr val="002060"/>
                    </a:solidFill>
                    <a:effectLst>
                      <a:outerShdw blurRad="38100" dist="38100" dir="2700000" algn="tl">
                        <a:srgbClr val="000000">
                          <a:alpha val="43137"/>
                        </a:srgbClr>
                      </a:outerShdw>
                    </a:effectLst>
                  </a:rPr>
                  <a:t> </a:t>
                </a:r>
                <a:r>
                  <a:rPr lang="en-US" b="1" dirty="0">
                    <a:solidFill>
                      <a:srgbClr val="C00000"/>
                    </a:solidFill>
                    <a:effectLst>
                      <a:outerShdw blurRad="38100" dist="38100" dir="2700000" algn="tl">
                        <a:srgbClr val="000000">
                          <a:alpha val="43137"/>
                        </a:srgbClr>
                      </a:outerShdw>
                    </a:effectLst>
                  </a:rPr>
                  <a:t>t</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của</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đồ</a:t>
                </a:r>
                <a:r>
                  <a:rPr lang="en-US" b="1" dirty="0">
                    <a:solidFill>
                      <a:srgbClr val="002060"/>
                    </a:solidFill>
                    <a:effectLst>
                      <a:outerShdw blurRad="38100" dist="38100" dir="2700000" algn="tl">
                        <a:srgbClr val="000000">
                          <a:alpha val="43137"/>
                        </a:srgbClr>
                      </a:outerShdw>
                    </a:effectLst>
                  </a:rPr>
                  <a:t> </a:t>
                </a:r>
                <a:r>
                  <a:rPr lang="en-US" b="1" dirty="0" err="1">
                    <a:solidFill>
                      <a:srgbClr val="002060"/>
                    </a:solidFill>
                    <a:effectLst>
                      <a:outerShdw blurRad="38100" dist="38100" dir="2700000" algn="tl">
                        <a:srgbClr val="000000">
                          <a:alpha val="43137"/>
                        </a:srgbClr>
                      </a:outerShdw>
                    </a:effectLst>
                  </a:rPr>
                  <a:t>thị</a:t>
                </a:r>
                <a:r>
                  <a:rPr lang="en-US" b="1" dirty="0">
                    <a:solidFill>
                      <a:srgbClr val="002060"/>
                    </a:solidFill>
                    <a:effectLst>
                      <a:outerShdw blurRad="38100" dist="38100" dir="2700000" algn="tl">
                        <a:srgbClr val="000000">
                          <a:alpha val="43137"/>
                        </a:srgbClr>
                      </a:outerShdw>
                    </a:effectLst>
                  </a:rPr>
                  <a:t> </a:t>
                </a:r>
                <a:r>
                  <a:rPr lang="en-US" b="1" dirty="0">
                    <a:solidFill>
                      <a:srgbClr val="C00000"/>
                    </a:solidFill>
                    <a:effectLst>
                      <a:outerShdw blurRad="38100" dist="38100" dir="2700000" algn="tl">
                        <a:srgbClr val="000000">
                          <a:alpha val="43137"/>
                        </a:srgbClr>
                      </a:outerShdw>
                    </a:effectLst>
                  </a:rPr>
                  <a:t>G</a:t>
                </a:r>
                <a:r>
                  <a:rPr lang="en-US" b="1" dirty="0">
                    <a:solidFill>
                      <a:srgbClr val="002060"/>
                    </a:solidFill>
                    <a:effectLst>
                      <a:outerShdw blurRad="38100" dist="38100" dir="2700000" algn="tl">
                        <a:srgbClr val="000000">
                          <a:alpha val="43137"/>
                        </a:srgbClr>
                      </a:outerShdw>
                    </a:effectLst>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1144" t="-2913" b="-2566"/>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05E8093-D946-4067-BBE1-EEE98D839B7E}" type="slidenum">
              <a:rPr lang="en-US" smtClean="0"/>
              <a:pPr/>
              <a:t>17</a:t>
            </a:fld>
            <a:endParaRPr lang="en-US"/>
          </a:p>
        </p:txBody>
      </p:sp>
    </p:spTree>
    <p:extLst>
      <p:ext uri="{BB962C8B-B14F-4D97-AF65-F5344CB8AC3E}">
        <p14:creationId xmlns:p14="http://schemas.microsoft.com/office/powerpoint/2010/main" val="14409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65767" y="2265099"/>
            <a:ext cx="19183827" cy="8792102"/>
          </a:xfrm>
        </p:spPr>
        <p:txBody>
          <a:bodyPr>
            <a:normAutofit fontScale="77500" lnSpcReduction="20000"/>
          </a:bodyPr>
          <a:lstStyle/>
          <a:p>
            <a:pPr marL="0" indent="0">
              <a:buNone/>
            </a:pPr>
            <a:r>
              <a:rPr lang="en-US" b="1" dirty="0">
                <a:solidFill>
                  <a:srgbClr val="C00000"/>
                </a:solidFill>
                <a:effectLst>
                  <a:outerShdw blurRad="38100" dist="38100" dir="2700000" algn="tl">
                    <a:srgbClr val="000000">
                      <a:alpha val="43137"/>
                    </a:srgbClr>
                  </a:outerShdw>
                </a:effectLst>
              </a:rPr>
              <a:t>10.3.2. </a:t>
            </a:r>
            <a:r>
              <a:rPr lang="en-US" b="1" dirty="0" err="1">
                <a:solidFill>
                  <a:srgbClr val="C00000"/>
                </a:solidFill>
                <a:effectLst>
                  <a:outerShdw blurRad="38100" dist="38100" dir="2700000" algn="tl">
                    <a:srgbClr val="000000">
                      <a:alpha val="43137"/>
                    </a:srgbClr>
                  </a:outerShdw>
                </a:effectLst>
              </a:rPr>
              <a:t>Thuật</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toán</a:t>
            </a:r>
            <a:r>
              <a:rPr lang="en-US" b="1" dirty="0">
                <a:solidFill>
                  <a:srgbClr val="C00000"/>
                </a:solidFill>
                <a:effectLst>
                  <a:outerShdw blurRad="38100" dist="38100" dir="2700000" algn="tl">
                    <a:srgbClr val="000000">
                      <a:alpha val="43137"/>
                    </a:srgbClr>
                  </a:outerShdw>
                </a:effectLst>
              </a:rPr>
              <a:t> Ford – Bellman</a:t>
            </a:r>
          </a:p>
          <a:p>
            <a:pPr marL="0" indent="0">
              <a:buNone/>
            </a:pPr>
            <a:r>
              <a:rPr lang="en-US" b="1" dirty="0" err="1">
                <a:effectLst>
                  <a:outerShdw blurRad="38100" dist="38100" dir="2700000" algn="tl">
                    <a:srgbClr val="000000">
                      <a:alpha val="43137"/>
                    </a:srgbClr>
                  </a:outerShdw>
                </a:effectLst>
              </a:rPr>
              <a:t>Thuật</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toán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được</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mô</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tả</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như</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sau</a:t>
            </a:r>
            <a:r>
              <a:rPr lang="en-US" b="1" dirty="0">
                <a:effectLst>
                  <a:outerShdw blurRad="38100" dist="38100" dir="2700000" algn="tl">
                    <a:srgbClr val="000000">
                      <a:alpha val="43137"/>
                    </a:srgbClr>
                  </a:outerShdw>
                </a:effectLst>
              </a:rPr>
              <a:t>:</a:t>
            </a:r>
          </a:p>
          <a:p>
            <a:r>
              <a:rPr lang="vi-VN" dirty="0"/>
              <a:t>Từ ma trận trọng số A[u,v], u,v∈V, tìm cận trên d[v] của khoảng cách từ s đến tất cả các đỉnh v∈V. </a:t>
            </a:r>
            <a:endParaRPr lang="en-US" dirty="0"/>
          </a:p>
          <a:p>
            <a:r>
              <a:rPr lang="en-US" dirty="0" err="1"/>
              <a:t>Nếu</a:t>
            </a:r>
            <a:r>
              <a:rPr lang="en-US" dirty="0"/>
              <a:t> </a:t>
            </a:r>
            <a:r>
              <a:rPr lang="en-US" dirty="0" err="1"/>
              <a:t>thấy</a:t>
            </a:r>
            <a:r>
              <a:rPr lang="vi-VN" dirty="0"/>
              <a:t> </a:t>
            </a:r>
            <a:r>
              <a:rPr lang="vi-VN" b="1" dirty="0">
                <a:solidFill>
                  <a:srgbClr val="C00000"/>
                </a:solidFill>
                <a:effectLst>
                  <a:outerShdw blurRad="38100" dist="38100" dir="2700000" algn="tl">
                    <a:srgbClr val="000000">
                      <a:alpha val="43137"/>
                    </a:srgbClr>
                  </a:outerShdw>
                </a:effectLst>
              </a:rPr>
              <a:t>d[u] + A[u,v] &lt; d[v]</a:t>
            </a:r>
            <a:r>
              <a:rPr lang="vi-VN" dirty="0"/>
              <a:t> thì </a:t>
            </a:r>
            <a:r>
              <a:rPr lang="vi-VN" b="1" dirty="0">
                <a:solidFill>
                  <a:srgbClr val="C00000"/>
                </a:solidFill>
                <a:effectLst>
                  <a:outerShdw blurRad="38100" dist="38100" dir="2700000" algn="tl">
                    <a:srgbClr val="000000">
                      <a:alpha val="43137"/>
                    </a:srgbClr>
                  </a:outerShdw>
                </a:effectLst>
              </a:rPr>
              <a:t>d[v] = d[u] + A[u, v]</a:t>
            </a:r>
            <a:r>
              <a:rPr lang="en-US" dirty="0"/>
              <a:t> (</a:t>
            </a:r>
            <a:r>
              <a:rPr lang="en-US" dirty="0" err="1"/>
              <a:t>làm</a:t>
            </a:r>
            <a:r>
              <a:rPr lang="en-US" dirty="0"/>
              <a:t> </a:t>
            </a:r>
            <a:r>
              <a:rPr lang="en-US" dirty="0" err="1"/>
              <a:t>tốt</a:t>
            </a:r>
            <a:r>
              <a:rPr lang="en-US" dirty="0"/>
              <a:t> </a:t>
            </a:r>
            <a:r>
              <a:rPr lang="en-US" dirty="0" err="1"/>
              <a:t>lên</a:t>
            </a:r>
            <a:r>
              <a:rPr lang="en-US" dirty="0"/>
              <a:t> </a:t>
            </a:r>
            <a:r>
              <a:rPr lang="en-US" dirty="0" err="1"/>
              <a:t>giá</a:t>
            </a:r>
            <a:r>
              <a:rPr lang="en-US" dirty="0"/>
              <a:t> </a:t>
            </a:r>
            <a:r>
              <a:rPr lang="en-US" dirty="0" err="1"/>
              <a:t>trị</a:t>
            </a:r>
            <a:r>
              <a:rPr lang="en-US" dirty="0"/>
              <a:t> </a:t>
            </a:r>
            <a:r>
              <a:rPr lang="en-US" dirty="0" err="1"/>
              <a:t>của</a:t>
            </a:r>
            <a:r>
              <a:rPr lang="en-US" dirty="0"/>
              <a:t> d[v])</a:t>
            </a:r>
          </a:p>
          <a:p>
            <a:r>
              <a:rPr lang="vi-VN" dirty="0"/>
              <a:t>Quá trình sẽ kết thúc khi không thể làm </a:t>
            </a:r>
            <a:r>
              <a:rPr lang="en-US" dirty="0"/>
              <a:t>“</a:t>
            </a:r>
            <a:r>
              <a:rPr lang="vi-VN" dirty="0"/>
              <a:t>tốt lên</a:t>
            </a:r>
            <a:r>
              <a:rPr lang="en-US" dirty="0"/>
              <a:t>”</a:t>
            </a:r>
            <a:r>
              <a:rPr lang="vi-VN" dirty="0"/>
              <a:t> được </a:t>
            </a:r>
            <a:r>
              <a:rPr lang="en-US" dirty="0" err="1"/>
              <a:t>nữa</a:t>
            </a:r>
            <a:r>
              <a:rPr lang="en-US" dirty="0"/>
              <a:t>.</a:t>
            </a:r>
          </a:p>
          <a:p>
            <a:r>
              <a:rPr lang="en-US" dirty="0"/>
              <a:t>K</a:t>
            </a:r>
            <a:r>
              <a:rPr lang="vi-VN" dirty="0"/>
              <a:t>hi đó </a:t>
            </a:r>
            <a:r>
              <a:rPr lang="vi-VN" b="1" dirty="0">
                <a:solidFill>
                  <a:srgbClr val="C00000"/>
                </a:solidFill>
                <a:effectLst>
                  <a:outerShdw blurRad="38100" dist="38100" dir="2700000" algn="tl">
                    <a:srgbClr val="000000">
                      <a:alpha val="43137"/>
                    </a:srgbClr>
                  </a:outerShdw>
                </a:effectLst>
              </a:rPr>
              <a:t>d[v]</a:t>
            </a:r>
            <a:r>
              <a:rPr lang="vi-VN" dirty="0"/>
              <a:t> sẽ cho ta giá trị ngắn nhất từ đỉnh </a:t>
            </a:r>
            <a:r>
              <a:rPr lang="vi-VN" b="1" dirty="0">
                <a:solidFill>
                  <a:srgbClr val="C00000"/>
                </a:solidFill>
                <a:effectLst>
                  <a:outerShdw blurRad="38100" dist="38100" dir="2700000" algn="tl">
                    <a:srgbClr val="000000">
                      <a:alpha val="43137"/>
                    </a:srgbClr>
                  </a:outerShdw>
                </a:effectLst>
              </a:rPr>
              <a:t>s</a:t>
            </a:r>
            <a:r>
              <a:rPr lang="vi-VN" dirty="0"/>
              <a:t> đến đỉnh </a:t>
            </a:r>
            <a:r>
              <a:rPr lang="vi-VN" b="1" dirty="0">
                <a:solidFill>
                  <a:srgbClr val="C00000"/>
                </a:solidFill>
                <a:effectLst>
                  <a:outerShdw blurRad="38100" dist="38100" dir="2700000" algn="tl">
                    <a:srgbClr val="000000">
                      <a:alpha val="43137"/>
                    </a:srgbClr>
                  </a:outerShdw>
                </a:effectLst>
              </a:rPr>
              <a:t>v</a:t>
            </a:r>
            <a:r>
              <a:rPr lang="vi-VN" dirty="0"/>
              <a:t>. </a:t>
            </a:r>
            <a:endParaRPr lang="en-US" dirty="0"/>
          </a:p>
          <a:p>
            <a:r>
              <a:rPr lang="vi-VN" dirty="0"/>
              <a:t>Giá trị </a:t>
            </a:r>
            <a:r>
              <a:rPr lang="vi-VN" b="1" dirty="0">
                <a:solidFill>
                  <a:srgbClr val="C00000"/>
                </a:solidFill>
                <a:effectLst>
                  <a:outerShdw blurRad="38100" dist="38100" dir="2700000" algn="tl">
                    <a:srgbClr val="000000">
                      <a:alpha val="43137"/>
                    </a:srgbClr>
                  </a:outerShdw>
                </a:effectLst>
              </a:rPr>
              <a:t>d[v]</a:t>
            </a:r>
            <a:r>
              <a:rPr lang="vi-VN" dirty="0"/>
              <a:t> được gọi là nhãn của đỉnh </a:t>
            </a:r>
            <a:r>
              <a:rPr lang="vi-VN" b="1" dirty="0">
                <a:solidFill>
                  <a:srgbClr val="C00000"/>
                </a:solidFill>
                <a:effectLst>
                  <a:outerShdw blurRad="38100" dist="38100" dir="2700000" algn="tl">
                    <a:srgbClr val="000000">
                      <a:alpha val="43137"/>
                    </a:srgbClr>
                  </a:outerShdw>
                </a:effectLst>
              </a:rPr>
              <a:t>v</a:t>
            </a:r>
            <a:r>
              <a:rPr lang="en-US" dirty="0"/>
              <a:t>.</a:t>
            </a:r>
            <a:endParaRPr lang="en-US" b="1" dirty="0">
              <a:solidFill>
                <a:srgbClr val="00206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05E8093-D946-4067-BBE1-EEE98D839B7E}" type="slidenum">
              <a:rPr lang="en-US" smtClean="0"/>
              <a:pPr/>
              <a:t>18</a:t>
            </a:fld>
            <a:endParaRPr lang="en-US"/>
          </a:p>
        </p:txBody>
      </p:sp>
    </p:spTree>
    <p:extLst>
      <p:ext uri="{BB962C8B-B14F-4D97-AF65-F5344CB8AC3E}">
        <p14:creationId xmlns:p14="http://schemas.microsoft.com/office/powerpoint/2010/main" val="258638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65768" y="2239347"/>
            <a:ext cx="19183827" cy="9661293"/>
          </a:xfrm>
        </p:spPr>
        <p:txBody>
          <a:bodyPr/>
          <a:lstStyle/>
          <a:p>
            <a:pPr marL="0" indent="0">
              <a:buNone/>
            </a:pPr>
            <a:r>
              <a:rPr lang="en-US" b="1" dirty="0" err="1">
                <a:effectLst>
                  <a:outerShdw blurRad="38100" dist="38100" dir="2700000" algn="tl">
                    <a:srgbClr val="000000">
                      <a:alpha val="43137"/>
                    </a:srgbClr>
                  </a:outerShdw>
                </a:effectLst>
              </a:rPr>
              <a:t>Ví</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dụ</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về</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thuật</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toán</a:t>
            </a:r>
            <a:r>
              <a:rPr lang="en-US" b="1" dirty="0">
                <a:effectLst>
                  <a:outerShdw blurRad="38100" dist="38100" dir="2700000" algn="tl">
                    <a:srgbClr val="000000">
                      <a:alpha val="43137"/>
                    </a:srgbClr>
                  </a:outerShdw>
                </a:effectLst>
              </a:rPr>
              <a:t>:</a:t>
            </a:r>
          </a:p>
          <a:p>
            <a:r>
              <a:rPr lang="en-US" dirty="0" err="1"/>
              <a:t>Tìm</a:t>
            </a:r>
            <a:r>
              <a:rPr lang="en-US" dirty="0"/>
              <a:t> </a:t>
            </a:r>
            <a:r>
              <a:rPr lang="en-US" dirty="0" err="1"/>
              <a:t>đường</a:t>
            </a:r>
            <a:r>
              <a:rPr lang="en-US" dirty="0"/>
              <a:t> </a:t>
            </a:r>
            <a:r>
              <a:rPr lang="en-US" dirty="0" err="1"/>
              <a:t>đi</a:t>
            </a:r>
            <a:r>
              <a:rPr lang="en-US" dirty="0"/>
              <a:t> </a:t>
            </a:r>
            <a:r>
              <a:rPr lang="en-US" dirty="0" err="1"/>
              <a:t>ngắn</a:t>
            </a:r>
            <a:r>
              <a:rPr lang="en-US" dirty="0"/>
              <a:t> </a:t>
            </a:r>
            <a:r>
              <a:rPr lang="en-US" dirty="0" err="1"/>
              <a:t>nhất</a:t>
            </a:r>
            <a:r>
              <a:rPr lang="en-US" dirty="0"/>
              <a:t> </a:t>
            </a:r>
            <a:r>
              <a:rPr lang="en-US" dirty="0" err="1"/>
              <a:t>từ</a:t>
            </a:r>
            <a:r>
              <a:rPr lang="en-US" dirty="0"/>
              <a:t> A </a:t>
            </a:r>
            <a:r>
              <a:rPr lang="en-US" dirty="0" err="1"/>
              <a:t>đến</a:t>
            </a:r>
            <a:r>
              <a:rPr lang="en-US" dirty="0"/>
              <a:t> Z </a:t>
            </a:r>
            <a:r>
              <a:rPr lang="en-US" dirty="0" err="1"/>
              <a:t>trong</a:t>
            </a:r>
            <a:r>
              <a:rPr lang="en-US" dirty="0"/>
              <a:t> </a:t>
            </a:r>
            <a:r>
              <a:rPr lang="en-US" dirty="0" err="1"/>
              <a:t>đồ</a:t>
            </a:r>
            <a:r>
              <a:rPr lang="en-US" dirty="0"/>
              <a:t> </a:t>
            </a:r>
            <a:r>
              <a:rPr lang="en-US" dirty="0" err="1"/>
              <a:t>thị</a:t>
            </a:r>
            <a:r>
              <a:rPr lang="en-US" dirty="0"/>
              <a:t> G </a:t>
            </a:r>
            <a:r>
              <a:rPr lang="en-US" dirty="0" err="1"/>
              <a:t>sau</a:t>
            </a:r>
            <a:r>
              <a:rPr lang="en-US" dirty="0"/>
              <a:t>.</a:t>
            </a:r>
          </a:p>
          <a:p>
            <a:endParaRPr lang="en-US" b="1" dirty="0">
              <a:solidFill>
                <a:srgbClr val="00206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05E8093-D946-4067-BBE1-EEE98D839B7E}" type="slidenum">
              <a:rPr lang="en-US" smtClean="0"/>
              <a:pPr/>
              <a:t>19</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8847" y="5921022"/>
            <a:ext cx="11843806" cy="577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3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0" name="TextBox 19"/>
          <p:cNvSpPr txBox="1"/>
          <p:nvPr/>
        </p:nvSpPr>
        <p:spPr>
          <a:xfrm>
            <a:off x="2904727" y="12547555"/>
            <a:ext cx="7240967" cy="492443"/>
          </a:xfrm>
          <a:prstGeom prst="rect">
            <a:avLst/>
          </a:prstGeom>
          <a:noFill/>
        </p:spPr>
        <p:txBody>
          <a:bodyPr wrap="square" rtlCol="0">
            <a:spAutoFit/>
          </a:bodyPr>
          <a:lstStyle/>
          <a:p>
            <a:r>
              <a:rPr lang="en-US" sz="2600" dirty="0">
                <a:solidFill>
                  <a:schemeClr val="bg1"/>
                </a:solidFill>
                <a:latin typeface="Arial"/>
                <a:cs typeface="Arial"/>
              </a:rPr>
              <a:t>TÊN NGƯỜI TRÌNH BÀY</a:t>
            </a:r>
          </a:p>
        </p:txBody>
      </p:sp>
      <p:sp>
        <p:nvSpPr>
          <p:cNvPr id="21" name="TextBox 20"/>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en-US" sz="2250" dirty="0" err="1">
                <a:solidFill>
                  <a:schemeClr val="bg1"/>
                </a:solidFill>
                <a:latin typeface="Arial"/>
                <a:cs typeface="Arial"/>
              </a:rPr>
              <a:t>số</a:t>
            </a:r>
            <a:r>
              <a:rPr lang="en-US" sz="2250" dirty="0">
                <a:solidFill>
                  <a:schemeClr val="bg1"/>
                </a:solidFill>
                <a:latin typeface="Arial"/>
                <a:cs typeface="Arial"/>
              </a:rPr>
              <a:t>….</a:t>
            </a:r>
          </a:p>
        </p:txBody>
      </p:sp>
      <p:sp>
        <p:nvSpPr>
          <p:cNvPr id="22" name="TextBox 21"/>
          <p:cNvSpPr txBox="1"/>
          <p:nvPr/>
        </p:nvSpPr>
        <p:spPr>
          <a:xfrm>
            <a:off x="6034177" y="1638684"/>
            <a:ext cx="12995227" cy="1631216"/>
          </a:xfrm>
          <a:prstGeom prst="rect">
            <a:avLst/>
          </a:prstGeom>
          <a:noFill/>
        </p:spPr>
        <p:txBody>
          <a:bodyPr wrap="square" rtlCol="0">
            <a:spAutoFit/>
          </a:bodyPr>
          <a:lstStyle/>
          <a:p>
            <a:r>
              <a:rPr lang="en-US" sz="5000" b="1" dirty="0">
                <a:solidFill>
                  <a:srgbClr val="FF6600"/>
                </a:solidFill>
                <a:latin typeface="Arial"/>
                <a:cs typeface="Arial"/>
              </a:rPr>
              <a:t>CHƯƠNG 10: CÂY KHUNG NHỎ NHẤT VÀ ĐƯỜNG ĐI NGẮN NHẤT TRÊN ĐỒ THỊ</a:t>
            </a:r>
          </a:p>
        </p:txBody>
      </p:sp>
      <p:sp>
        <p:nvSpPr>
          <p:cNvPr id="23" name="TextBox 22"/>
          <p:cNvSpPr txBox="1"/>
          <p:nvPr/>
        </p:nvSpPr>
        <p:spPr>
          <a:xfrm>
            <a:off x="11784598" y="753081"/>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466589"/>
            <a:ext cx="21315363" cy="1010957"/>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16462967" y="126999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en-US" sz="2250" dirty="0" err="1">
                <a:solidFill>
                  <a:schemeClr val="bg1"/>
                </a:solidFill>
                <a:latin typeface="Arial"/>
                <a:cs typeface="Arial"/>
              </a:rPr>
              <a:t>số</a:t>
            </a:r>
            <a:r>
              <a:rPr lang="en-US" sz="2250" dirty="0">
                <a:solidFill>
                  <a:schemeClr val="bg1"/>
                </a:solidFill>
                <a:latin typeface="Arial"/>
                <a:cs typeface="Arial"/>
              </a:rPr>
              <a:t>….</a:t>
            </a:r>
          </a:p>
        </p:txBody>
      </p:sp>
      <p:sp>
        <p:nvSpPr>
          <p:cNvPr id="24" name="TextBox 23">
            <a:extLst>
              <a:ext uri="{FF2B5EF4-FFF2-40B4-BE49-F238E27FC236}">
                <a16:creationId xmlns:a16="http://schemas.microsoft.com/office/drawing/2014/main" id="{5E7E4C2C-3725-F9A5-5340-FD418F5E5FF3}"/>
              </a:ext>
            </a:extLst>
          </p:cNvPr>
          <p:cNvSpPr txBox="1"/>
          <p:nvPr/>
        </p:nvSpPr>
        <p:spPr>
          <a:xfrm>
            <a:off x="2791558" y="3356674"/>
            <a:ext cx="12510573" cy="692497"/>
          </a:xfrm>
          <a:prstGeom prst="rect">
            <a:avLst/>
          </a:prstGeom>
          <a:noFill/>
        </p:spPr>
        <p:txBody>
          <a:bodyPr wrap="square" rtlCol="0">
            <a:spAutoFit/>
          </a:bodyPr>
          <a:lstStyle/>
          <a:p>
            <a:r>
              <a:rPr lang="en-US" b="1" dirty="0">
                <a:solidFill>
                  <a:srgbClr val="000090"/>
                </a:solidFill>
                <a:latin typeface="Arial"/>
                <a:cs typeface="Arial"/>
              </a:rPr>
              <a:t>10.1. </a:t>
            </a:r>
            <a:r>
              <a:rPr lang="en-US" b="1" dirty="0" err="1">
                <a:solidFill>
                  <a:srgbClr val="000090"/>
                </a:solidFill>
                <a:latin typeface="Arial"/>
                <a:cs typeface="Arial"/>
              </a:rPr>
              <a:t>Khái</a:t>
            </a:r>
            <a:r>
              <a:rPr lang="en-US" b="1" dirty="0">
                <a:solidFill>
                  <a:srgbClr val="000090"/>
                </a:solidFill>
                <a:latin typeface="Arial"/>
                <a:cs typeface="Arial"/>
              </a:rPr>
              <a:t> </a:t>
            </a:r>
            <a:r>
              <a:rPr lang="en-US" b="1" dirty="0" err="1">
                <a:solidFill>
                  <a:srgbClr val="000090"/>
                </a:solidFill>
                <a:latin typeface="Arial"/>
                <a:cs typeface="Arial"/>
              </a:rPr>
              <a:t>niệm</a:t>
            </a:r>
            <a:r>
              <a:rPr lang="en-US" b="1" dirty="0">
                <a:solidFill>
                  <a:srgbClr val="000090"/>
                </a:solidFill>
                <a:latin typeface="Arial"/>
                <a:cs typeface="Arial"/>
              </a:rPr>
              <a:t>		</a:t>
            </a:r>
          </a:p>
        </p:txBody>
      </p:sp>
      <p:sp>
        <p:nvSpPr>
          <p:cNvPr id="26" name="TextBox 25">
            <a:extLst>
              <a:ext uri="{FF2B5EF4-FFF2-40B4-BE49-F238E27FC236}">
                <a16:creationId xmlns:a16="http://schemas.microsoft.com/office/drawing/2014/main" id="{5E7E4C2C-3725-F9A5-5340-FD418F5E5FF3}"/>
              </a:ext>
            </a:extLst>
          </p:cNvPr>
          <p:cNvSpPr txBox="1"/>
          <p:nvPr/>
        </p:nvSpPr>
        <p:spPr>
          <a:xfrm>
            <a:off x="2738258" y="4352031"/>
            <a:ext cx="15230340" cy="692497"/>
          </a:xfrm>
          <a:prstGeom prst="rect">
            <a:avLst/>
          </a:prstGeom>
          <a:noFill/>
        </p:spPr>
        <p:txBody>
          <a:bodyPr wrap="square" rtlCol="0">
            <a:spAutoFit/>
          </a:bodyPr>
          <a:lstStyle/>
          <a:p>
            <a:r>
              <a:rPr lang="en-US" b="1" dirty="0">
                <a:solidFill>
                  <a:srgbClr val="000090"/>
                </a:solidFill>
                <a:latin typeface="Arial"/>
                <a:cs typeface="Arial"/>
              </a:rPr>
              <a:t>10.2. </a:t>
            </a:r>
            <a:r>
              <a:rPr lang="en-US" b="1" dirty="0" err="1">
                <a:solidFill>
                  <a:srgbClr val="000090"/>
                </a:solidFill>
                <a:latin typeface="Arial"/>
                <a:cs typeface="Arial"/>
              </a:rPr>
              <a:t>Các</a:t>
            </a:r>
            <a:r>
              <a:rPr lang="en-US" b="1" dirty="0">
                <a:solidFill>
                  <a:srgbClr val="000090"/>
                </a:solidFill>
                <a:latin typeface="Arial"/>
                <a:cs typeface="Arial"/>
              </a:rPr>
              <a:t> </a:t>
            </a:r>
            <a:r>
              <a:rPr lang="en-US" b="1" dirty="0" err="1">
                <a:solidFill>
                  <a:srgbClr val="000090"/>
                </a:solidFill>
                <a:latin typeface="Arial"/>
                <a:cs typeface="Arial"/>
              </a:rPr>
              <a:t>thuật</a:t>
            </a:r>
            <a:r>
              <a:rPr lang="en-US" b="1" dirty="0">
                <a:solidFill>
                  <a:srgbClr val="000090"/>
                </a:solidFill>
                <a:latin typeface="Arial"/>
                <a:cs typeface="Arial"/>
              </a:rPr>
              <a:t> </a:t>
            </a:r>
            <a:r>
              <a:rPr lang="en-US" b="1" dirty="0" err="1">
                <a:solidFill>
                  <a:srgbClr val="000090"/>
                </a:solidFill>
                <a:latin typeface="Arial"/>
                <a:cs typeface="Arial"/>
              </a:rPr>
              <a:t>toán</a:t>
            </a:r>
            <a:r>
              <a:rPr lang="en-US" b="1" dirty="0">
                <a:solidFill>
                  <a:srgbClr val="000090"/>
                </a:solidFill>
                <a:latin typeface="Arial"/>
                <a:cs typeface="Arial"/>
              </a:rPr>
              <a:t> </a:t>
            </a:r>
            <a:r>
              <a:rPr lang="en-US" b="1" dirty="0" err="1">
                <a:solidFill>
                  <a:srgbClr val="000090"/>
                </a:solidFill>
                <a:latin typeface="Arial"/>
                <a:cs typeface="Arial"/>
              </a:rPr>
              <a:t>tìm</a:t>
            </a:r>
            <a:r>
              <a:rPr lang="en-US" b="1" dirty="0">
                <a:solidFill>
                  <a:srgbClr val="000090"/>
                </a:solidFill>
                <a:latin typeface="Arial"/>
                <a:cs typeface="Arial"/>
              </a:rPr>
              <a:t> </a:t>
            </a:r>
            <a:r>
              <a:rPr lang="en-US" b="1" dirty="0" err="1">
                <a:solidFill>
                  <a:srgbClr val="000090"/>
                </a:solidFill>
                <a:latin typeface="Arial"/>
                <a:cs typeface="Arial"/>
              </a:rPr>
              <a:t>cây</a:t>
            </a:r>
            <a:r>
              <a:rPr lang="en-US" b="1" dirty="0">
                <a:solidFill>
                  <a:srgbClr val="000090"/>
                </a:solidFill>
                <a:latin typeface="Arial"/>
                <a:cs typeface="Arial"/>
              </a:rPr>
              <a:t> </a:t>
            </a:r>
            <a:r>
              <a:rPr lang="en-US" b="1" dirty="0" err="1">
                <a:solidFill>
                  <a:srgbClr val="000090"/>
                </a:solidFill>
                <a:latin typeface="Arial"/>
                <a:cs typeface="Arial"/>
              </a:rPr>
              <a:t>khung</a:t>
            </a:r>
            <a:r>
              <a:rPr lang="en-US" b="1" dirty="0">
                <a:solidFill>
                  <a:srgbClr val="000090"/>
                </a:solidFill>
                <a:latin typeface="Arial"/>
                <a:cs typeface="Arial"/>
              </a:rPr>
              <a:t> </a:t>
            </a:r>
            <a:r>
              <a:rPr lang="en-US" b="1" dirty="0" err="1">
                <a:solidFill>
                  <a:srgbClr val="000090"/>
                </a:solidFill>
                <a:latin typeface="Arial"/>
                <a:cs typeface="Arial"/>
              </a:rPr>
              <a:t>nhỏ</a:t>
            </a:r>
            <a:r>
              <a:rPr lang="en-US" b="1" dirty="0">
                <a:solidFill>
                  <a:srgbClr val="000090"/>
                </a:solidFill>
                <a:latin typeface="Arial"/>
                <a:cs typeface="Arial"/>
              </a:rPr>
              <a:t> </a:t>
            </a:r>
            <a:r>
              <a:rPr lang="en-US" b="1" dirty="0" err="1">
                <a:solidFill>
                  <a:srgbClr val="000090"/>
                </a:solidFill>
                <a:latin typeface="Arial"/>
                <a:cs typeface="Arial"/>
              </a:rPr>
              <a:t>nhất</a:t>
            </a:r>
            <a:r>
              <a:rPr lang="en-US" b="1" dirty="0">
                <a:solidFill>
                  <a:srgbClr val="000090"/>
                </a:solidFill>
                <a:latin typeface="Arial"/>
                <a:cs typeface="Arial"/>
              </a:rPr>
              <a:t>	</a:t>
            </a:r>
          </a:p>
        </p:txBody>
      </p:sp>
      <p:sp>
        <p:nvSpPr>
          <p:cNvPr id="27" name="TextBox 26">
            <a:extLst>
              <a:ext uri="{FF2B5EF4-FFF2-40B4-BE49-F238E27FC236}">
                <a16:creationId xmlns:a16="http://schemas.microsoft.com/office/drawing/2014/main" id="{5E7E4C2C-3725-F9A5-5340-FD418F5E5FF3}"/>
              </a:ext>
            </a:extLst>
          </p:cNvPr>
          <p:cNvSpPr txBox="1"/>
          <p:nvPr/>
        </p:nvSpPr>
        <p:spPr>
          <a:xfrm>
            <a:off x="2700158" y="5573262"/>
            <a:ext cx="15797392" cy="692497"/>
          </a:xfrm>
          <a:prstGeom prst="rect">
            <a:avLst/>
          </a:prstGeom>
          <a:noFill/>
        </p:spPr>
        <p:txBody>
          <a:bodyPr wrap="square" rtlCol="0">
            <a:spAutoFit/>
          </a:bodyPr>
          <a:lstStyle/>
          <a:p>
            <a:r>
              <a:rPr lang="en-US" b="1" dirty="0">
                <a:solidFill>
                  <a:srgbClr val="000090"/>
                </a:solidFill>
                <a:latin typeface="Arial"/>
                <a:cs typeface="Arial"/>
              </a:rPr>
              <a:t>10.3. </a:t>
            </a:r>
            <a:r>
              <a:rPr lang="en-US" b="1" dirty="0" err="1">
                <a:solidFill>
                  <a:srgbClr val="000090"/>
                </a:solidFill>
                <a:latin typeface="Arial"/>
                <a:cs typeface="Arial"/>
              </a:rPr>
              <a:t>Đường</a:t>
            </a:r>
            <a:r>
              <a:rPr lang="en-US" b="1" dirty="0">
                <a:solidFill>
                  <a:srgbClr val="000090"/>
                </a:solidFill>
                <a:latin typeface="Arial"/>
                <a:cs typeface="Arial"/>
              </a:rPr>
              <a:t> </a:t>
            </a:r>
            <a:r>
              <a:rPr lang="en-US" b="1" dirty="0" err="1">
                <a:solidFill>
                  <a:srgbClr val="000090"/>
                </a:solidFill>
                <a:latin typeface="Arial"/>
                <a:cs typeface="Arial"/>
              </a:rPr>
              <a:t>đi</a:t>
            </a:r>
            <a:r>
              <a:rPr lang="en-US" b="1" dirty="0">
                <a:solidFill>
                  <a:srgbClr val="000090"/>
                </a:solidFill>
                <a:latin typeface="Arial"/>
                <a:cs typeface="Arial"/>
              </a:rPr>
              <a:t> </a:t>
            </a:r>
            <a:r>
              <a:rPr lang="en-US" b="1" dirty="0" err="1">
                <a:solidFill>
                  <a:srgbClr val="000090"/>
                </a:solidFill>
                <a:latin typeface="Arial"/>
                <a:cs typeface="Arial"/>
              </a:rPr>
              <a:t>ngắn</a:t>
            </a:r>
            <a:r>
              <a:rPr lang="en-US" b="1" dirty="0">
                <a:solidFill>
                  <a:srgbClr val="000090"/>
                </a:solidFill>
                <a:latin typeface="Arial"/>
                <a:cs typeface="Arial"/>
              </a:rPr>
              <a:t> </a:t>
            </a:r>
            <a:r>
              <a:rPr lang="en-US" b="1" dirty="0" err="1">
                <a:solidFill>
                  <a:srgbClr val="000090"/>
                </a:solidFill>
                <a:latin typeface="Arial"/>
                <a:cs typeface="Arial"/>
              </a:rPr>
              <a:t>nhất</a:t>
            </a:r>
            <a:r>
              <a:rPr lang="en-US" b="1" dirty="0">
                <a:solidFill>
                  <a:srgbClr val="000090"/>
                </a:solidFill>
                <a:latin typeface="Arial"/>
                <a:cs typeface="Arial"/>
              </a:rPr>
              <a:t> </a:t>
            </a:r>
            <a:r>
              <a:rPr lang="en-US" b="1" dirty="0" err="1">
                <a:solidFill>
                  <a:srgbClr val="000090"/>
                </a:solidFill>
                <a:latin typeface="Arial"/>
                <a:cs typeface="Arial"/>
              </a:rPr>
              <a:t>trên</a:t>
            </a:r>
            <a:r>
              <a:rPr lang="en-US" b="1" dirty="0">
                <a:solidFill>
                  <a:srgbClr val="000090"/>
                </a:solidFill>
                <a:latin typeface="Arial"/>
                <a:cs typeface="Arial"/>
              </a:rPr>
              <a:t> </a:t>
            </a:r>
            <a:r>
              <a:rPr lang="en-US" b="1" dirty="0" err="1">
                <a:solidFill>
                  <a:srgbClr val="000090"/>
                </a:solidFill>
                <a:latin typeface="Arial"/>
                <a:cs typeface="Arial"/>
              </a:rPr>
              <a:t>đồ</a:t>
            </a:r>
            <a:r>
              <a:rPr lang="en-US" b="1" dirty="0">
                <a:solidFill>
                  <a:srgbClr val="000090"/>
                </a:solidFill>
                <a:latin typeface="Arial"/>
                <a:cs typeface="Arial"/>
              </a:rPr>
              <a:t> </a:t>
            </a:r>
            <a:r>
              <a:rPr lang="en-US" b="1" dirty="0" err="1">
                <a:solidFill>
                  <a:srgbClr val="000090"/>
                </a:solidFill>
                <a:latin typeface="Arial"/>
                <a:cs typeface="Arial"/>
              </a:rPr>
              <a:t>thị</a:t>
            </a:r>
            <a:r>
              <a:rPr lang="en-US" b="1" dirty="0">
                <a:solidFill>
                  <a:srgbClr val="000090"/>
                </a:solidFill>
                <a:latin typeface="Arial"/>
                <a:cs typeface="Arial"/>
              </a:rPr>
              <a:t>	</a:t>
            </a:r>
          </a:p>
        </p:txBody>
      </p:sp>
    </p:spTree>
    <p:extLst>
      <p:ext uri="{BB962C8B-B14F-4D97-AF65-F5344CB8AC3E}">
        <p14:creationId xmlns:p14="http://schemas.microsoft.com/office/powerpoint/2010/main" val="331532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65768" y="2183363"/>
                <a:ext cx="19183827" cy="9927772"/>
              </a:xfrm>
            </p:spPr>
            <p:txBody>
              <a:bodyPr>
                <a:normAutofit fontScale="70000" lnSpcReduction="20000"/>
              </a:bodyPr>
              <a:lstStyle/>
              <a:p>
                <a:pPr marL="0" indent="0">
                  <a:buNone/>
                </a:pPr>
                <a:r>
                  <a:rPr lang="en-US" b="1" dirty="0" err="1">
                    <a:effectLst>
                      <a:outerShdw blurRad="38100" dist="38100" dir="2700000" algn="tl">
                        <a:srgbClr val="000000">
                          <a:alpha val="43137"/>
                        </a:srgbClr>
                      </a:outerShdw>
                    </a:effectLst>
                  </a:rPr>
                  <a:t>Các</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bước</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thực</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hiện</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của</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giải</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thuật</a:t>
                </a:r>
                <a:r>
                  <a:rPr lang="en-US" b="1" dirty="0">
                    <a:effectLst>
                      <a:outerShdw blurRad="38100" dist="38100" dir="2700000" algn="tl">
                        <a:srgbClr val="000000">
                          <a:alpha val="43137"/>
                        </a:srgbClr>
                      </a:outerShdw>
                    </a:effectLst>
                  </a:rPr>
                  <a:t>:</a:t>
                </a:r>
              </a:p>
              <a:p>
                <a:r>
                  <a:rPr lang="vi-VN" b="1" dirty="0">
                    <a:solidFill>
                      <a:srgbClr val="C00000"/>
                    </a:solidFill>
                    <a:effectLst>
                      <a:outerShdw blurRad="38100" dist="38100" dir="2700000" algn="tl">
                        <a:srgbClr val="000000">
                          <a:alpha val="43137"/>
                        </a:srgbClr>
                      </a:outerShdw>
                    </a:effectLst>
                  </a:rPr>
                  <a:t>Bước 1</a:t>
                </a:r>
                <a:r>
                  <a:rPr lang="en-US" b="1" dirty="0">
                    <a:solidFill>
                      <a:srgbClr val="C00000"/>
                    </a:solidFill>
                    <a:effectLst>
                      <a:outerShdw blurRad="38100" dist="38100" dir="2700000" algn="tl">
                        <a:srgbClr val="000000">
                          <a:alpha val="43137"/>
                        </a:srgbClr>
                      </a:outerShdw>
                    </a:effectLst>
                  </a:rPr>
                  <a:t>:</a:t>
                </a:r>
                <a:r>
                  <a:rPr lang="en-US" b="1" dirty="0"/>
                  <a:t> </a:t>
                </a:r>
                <a:r>
                  <a:rPr lang="vi-VN" dirty="0"/>
                  <a:t>Gán cho nhãn đỉnh A là 0</a:t>
                </a:r>
                <a:r>
                  <a:rPr lang="en-US" dirty="0"/>
                  <a:t>, </a:t>
                </a:r>
                <a14:m>
                  <m:oMath xmlns:m="http://schemas.openxmlformats.org/officeDocument/2006/math">
                    <m:r>
                      <a:rPr lang="en-US" b="0" i="1" smtClean="0">
                        <a:latin typeface="Cambria Math"/>
                      </a:rPr>
                      <m:t>𝑑</m:t>
                    </m:r>
                    <m:d>
                      <m:dPr>
                        <m:begChr m:val="["/>
                        <m:endChr m:val="]"/>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=0</m:t>
                    </m:r>
                  </m:oMath>
                </a14:m>
                <a:r>
                  <a:rPr lang="vi-VN" dirty="0"/>
                  <a:t>; </a:t>
                </a:r>
              </a:p>
              <a:p>
                <a:r>
                  <a:rPr lang="vi-VN" b="1" dirty="0">
                    <a:solidFill>
                      <a:srgbClr val="C00000"/>
                    </a:solidFill>
                    <a:effectLst>
                      <a:outerShdw blurRad="38100" dist="38100" dir="2700000" algn="tl">
                        <a:srgbClr val="000000">
                          <a:alpha val="43137"/>
                        </a:srgbClr>
                      </a:outerShdw>
                    </a:effectLst>
                  </a:rPr>
                  <a:t>Bước 2</a:t>
                </a:r>
                <a:r>
                  <a:rPr lang="en-US" b="1" dirty="0">
                    <a:solidFill>
                      <a:srgbClr val="C00000"/>
                    </a:solidFill>
                    <a:effectLst>
                      <a:outerShdw blurRad="38100" dist="38100" dir="2700000" algn="tl">
                        <a:srgbClr val="000000">
                          <a:alpha val="43137"/>
                        </a:srgbClr>
                      </a:outerShdw>
                    </a:effectLst>
                  </a:rPr>
                  <a:t>:</a:t>
                </a:r>
                <a:r>
                  <a:rPr lang="vi-VN" b="1" dirty="0"/>
                  <a:t> </a:t>
                </a:r>
                <a:r>
                  <a:rPr lang="en-US" dirty="0" err="1"/>
                  <a:t>Chọn</a:t>
                </a:r>
                <a:r>
                  <a:rPr lang="en-US" dirty="0"/>
                  <a:t> </a:t>
                </a:r>
                <a:r>
                  <a:rPr lang="en-US" dirty="0" err="1"/>
                  <a:t>cạnh</a:t>
                </a:r>
                <a:r>
                  <a:rPr lang="en-US" dirty="0"/>
                  <a:t> </a:t>
                </a:r>
                <a:r>
                  <a:rPr lang="en-US" dirty="0" err="1"/>
                  <a:t>có</a:t>
                </a:r>
                <a:r>
                  <a:rPr lang="en-US" dirty="0"/>
                  <a:t> </a:t>
                </a:r>
                <a:r>
                  <a:rPr lang="en-US" dirty="0" err="1"/>
                  <a:t>độ</a:t>
                </a:r>
                <a:r>
                  <a:rPr lang="en-US" dirty="0"/>
                  <a:t> </a:t>
                </a:r>
                <a:r>
                  <a:rPr lang="en-US" dirty="0" err="1"/>
                  <a:t>dài</a:t>
                </a:r>
                <a:r>
                  <a:rPr lang="en-US" dirty="0"/>
                  <a:t> </a:t>
                </a:r>
                <a:r>
                  <a:rPr lang="en-US" dirty="0" err="1"/>
                  <a:t>nhỏ</a:t>
                </a:r>
                <a:r>
                  <a:rPr lang="en-US" dirty="0"/>
                  <a:t> </a:t>
                </a:r>
                <a:r>
                  <a:rPr lang="en-US" dirty="0" err="1"/>
                  <a:t>nhất</a:t>
                </a:r>
                <a:r>
                  <a:rPr lang="en-US" dirty="0"/>
                  <a:t> </a:t>
                </a:r>
                <a:r>
                  <a:rPr lang="en-US" dirty="0" err="1"/>
                  <a:t>xuất</a:t>
                </a:r>
                <a:r>
                  <a:rPr lang="en-US" dirty="0"/>
                  <a:t> </a:t>
                </a:r>
                <a:r>
                  <a:rPr lang="en-US" dirty="0" err="1"/>
                  <a:t>phát</a:t>
                </a:r>
                <a:r>
                  <a:rPr lang="en-US" dirty="0"/>
                  <a:t> </a:t>
                </a:r>
                <a:r>
                  <a:rPr lang="en-US" dirty="0" err="1"/>
                  <a:t>từ</a:t>
                </a:r>
                <a:r>
                  <a:rPr lang="en-US" dirty="0"/>
                  <a:t> A (</a:t>
                </a:r>
                <a:r>
                  <a:rPr lang="en-US" dirty="0" err="1"/>
                  <a:t>cạnh</a:t>
                </a:r>
                <a:r>
                  <a:rPr lang="en-US" dirty="0"/>
                  <a:t> AC), </a:t>
                </a:r>
                <a:r>
                  <a:rPr lang="en-US" dirty="0" err="1"/>
                  <a:t>gán</a:t>
                </a:r>
                <a:r>
                  <a:rPr lang="en-US" dirty="0"/>
                  <a:t> </a:t>
                </a:r>
                <a:r>
                  <a:rPr lang="en-US" dirty="0" err="1"/>
                  <a:t>nhãn</a:t>
                </a:r>
                <a:r>
                  <a:rPr lang="en-US" dirty="0"/>
                  <a:t> </a:t>
                </a:r>
                <a:r>
                  <a:rPr lang="en-US" dirty="0" err="1"/>
                  <a:t>của</a:t>
                </a:r>
                <a:r>
                  <a:rPr lang="en-US" dirty="0"/>
                  <a:t> </a:t>
                </a:r>
                <a:r>
                  <a:rPr lang="en-US" dirty="0" err="1"/>
                  <a:t>đỉnh</a:t>
                </a:r>
                <a:r>
                  <a:rPr lang="en-US" dirty="0"/>
                  <a:t> </a:t>
                </a:r>
                <a:r>
                  <a:rPr lang="en-US" dirty="0" err="1"/>
                  <a:t>kề</a:t>
                </a:r>
                <a:r>
                  <a:rPr lang="en-US" dirty="0"/>
                  <a:t> C </a:t>
                </a:r>
                <a:r>
                  <a:rPr lang="en-US" dirty="0" err="1"/>
                  <a:t>với</a:t>
                </a:r>
                <a:r>
                  <a:rPr lang="en-US" dirty="0"/>
                  <a:t>: </a:t>
                </a:r>
                <a:endParaRPr lang="en-US" b="0" dirty="0">
                  <a:latin typeface="Cambria Math"/>
                </a:endParaRPr>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d</m:t>
                      </m:r>
                      <m:d>
                        <m:dPr>
                          <m:begChr m:val="["/>
                          <m:endChr m:val="]"/>
                          <m:ctrlPr>
                            <a:rPr lang="en-US" b="0" i="1" smtClean="0">
                              <a:latin typeface="Cambria Math" panose="02040503050406030204" pitchFamily="18" charset="0"/>
                            </a:rPr>
                          </m:ctrlPr>
                        </m:dPr>
                        <m:e>
                          <m:r>
                            <m:rPr>
                              <m:sty m:val="p"/>
                            </m:rPr>
                            <a:rPr lang="en-US" b="0" i="0" smtClean="0">
                              <a:latin typeface="Cambria Math"/>
                            </a:rPr>
                            <m:t>C</m:t>
                          </m:r>
                        </m:e>
                      </m:d>
                      <m:r>
                        <a:rPr lang="en-US" b="0" i="0" smtClean="0">
                          <a:latin typeface="Cambria Math"/>
                        </a:rPr>
                        <m:t>=</m:t>
                      </m:r>
                      <m:r>
                        <m:rPr>
                          <m:sty m:val="p"/>
                        </m:rPr>
                        <a:rPr lang="en-US" b="0" i="0" smtClean="0">
                          <a:latin typeface="Cambria Math"/>
                        </a:rPr>
                        <m:t>d</m:t>
                      </m:r>
                      <m:d>
                        <m:dPr>
                          <m:begChr m:val="["/>
                          <m:endChr m:val="]"/>
                          <m:ctrlPr>
                            <a:rPr lang="en-US" b="0" i="1" smtClean="0">
                              <a:latin typeface="Cambria Math" panose="02040503050406030204" pitchFamily="18" charset="0"/>
                            </a:rPr>
                          </m:ctrlPr>
                        </m:dPr>
                        <m:e>
                          <m:r>
                            <m:rPr>
                              <m:sty m:val="p"/>
                            </m:rPr>
                            <a:rPr lang="en-US" b="0" i="0" smtClean="0">
                              <a:latin typeface="Cambria Math"/>
                            </a:rPr>
                            <m:t>A</m:t>
                          </m:r>
                        </m:e>
                      </m:d>
                      <m:r>
                        <a:rPr lang="en-US" b="0" i="0" smtClean="0">
                          <a:latin typeface="Cambria Math"/>
                        </a:rPr>
                        <m:t>+</m:t>
                      </m:r>
                      <m:r>
                        <m:rPr>
                          <m:sty m:val="p"/>
                        </m:rPr>
                        <a:rPr lang="en-US" b="0" i="0" smtClean="0">
                          <a:latin typeface="Cambria Math"/>
                        </a:rPr>
                        <m:t>A</m:t>
                      </m:r>
                      <m:d>
                        <m:dPr>
                          <m:begChr m:val="["/>
                          <m:endChr m:val="]"/>
                          <m:ctrlPr>
                            <a:rPr lang="en-US" b="0" i="1" smtClean="0">
                              <a:latin typeface="Cambria Math" panose="02040503050406030204" pitchFamily="18" charset="0"/>
                            </a:rPr>
                          </m:ctrlPr>
                        </m:dPr>
                        <m:e>
                          <m:r>
                            <m:rPr>
                              <m:sty m:val="p"/>
                            </m:rPr>
                            <a:rPr lang="en-US" b="0" i="0" smtClean="0">
                              <a:latin typeface="Cambria Math"/>
                            </a:rPr>
                            <m:t>A</m:t>
                          </m:r>
                          <m:r>
                            <a:rPr lang="en-US" b="0" i="0" smtClean="0">
                              <a:latin typeface="Cambria Math"/>
                            </a:rPr>
                            <m:t>,</m:t>
                          </m:r>
                          <m:r>
                            <m:rPr>
                              <m:sty m:val="p"/>
                            </m:rPr>
                            <a:rPr lang="en-US" b="0" i="0" smtClean="0">
                              <a:latin typeface="Cambria Math"/>
                            </a:rPr>
                            <m:t>C</m:t>
                          </m:r>
                        </m:e>
                      </m:d>
                      <m:r>
                        <a:rPr lang="en-US" b="0" i="0" smtClean="0">
                          <a:latin typeface="Cambria Math"/>
                        </a:rPr>
                        <m:t>=0+5=5</m:t>
                      </m:r>
                    </m:oMath>
                  </m:oMathPara>
                </a14:m>
                <a:endParaRPr lang="vi-VN" dirty="0"/>
              </a:p>
              <a:p>
                <a:r>
                  <a:rPr lang="vi-VN" b="1" dirty="0">
                    <a:solidFill>
                      <a:srgbClr val="C00000"/>
                    </a:solidFill>
                    <a:effectLst>
                      <a:outerShdw blurRad="38100" dist="38100" dir="2700000" algn="tl">
                        <a:srgbClr val="000000">
                          <a:alpha val="43137"/>
                        </a:srgbClr>
                      </a:outerShdw>
                    </a:effectLst>
                  </a:rPr>
                  <a:t>Bước 3</a:t>
                </a:r>
                <a:r>
                  <a:rPr lang="en-US" b="1" dirty="0">
                    <a:solidFill>
                      <a:srgbClr val="C00000"/>
                    </a:solidFill>
                    <a:effectLst>
                      <a:outerShdw blurRad="38100" dist="38100" dir="2700000" algn="tl">
                        <a:srgbClr val="000000">
                          <a:alpha val="43137"/>
                        </a:srgbClr>
                      </a:outerShdw>
                    </a:effectLst>
                  </a:rPr>
                  <a:t>:</a:t>
                </a:r>
                <a:r>
                  <a:rPr lang="vi-VN" b="1" dirty="0"/>
                  <a:t> </a:t>
                </a:r>
                <a:r>
                  <a:rPr lang="vi-VN" dirty="0"/>
                  <a:t>Tiếp đó, trong số các cạnh đi từ một đỉnh có nhãn là A hoặc C tới một đỉnh chưa được gán nhãn, chọn cạnh sao cho</a:t>
                </a:r>
                <a:r>
                  <a:rPr lang="en-US" dirty="0"/>
                  <a:t>:</a:t>
                </a:r>
              </a:p>
              <a:p>
                <a:pPr marL="0" indent="0" algn="ctr">
                  <a:buNone/>
                </a:pPr>
                <a:r>
                  <a:rPr lang="vi-VN" dirty="0"/>
                  <a:t>nhãn của đỉnh </a:t>
                </a:r>
                <a:r>
                  <a:rPr lang="en-US" dirty="0"/>
                  <a:t>+</a:t>
                </a:r>
                <a:r>
                  <a:rPr lang="vi-VN" dirty="0"/>
                  <a:t> với trọng số cạnh tương ứng </a:t>
                </a:r>
                <a:r>
                  <a:rPr lang="en-US" dirty="0"/>
                  <a:t>= </a:t>
                </a:r>
                <a:r>
                  <a:rPr lang="vi-VN" dirty="0"/>
                  <a:t>nhỏ nhất gán cho nhãn của đỉnh cuối của cạnh </a:t>
                </a:r>
                <a:endParaRPr lang="en-US" dirty="0"/>
              </a:p>
              <a:p>
                <a:pPr marL="710525" lvl="1" indent="0">
                  <a:buNone/>
                </a:pPr>
                <a:r>
                  <a:rPr lang="vi-VN" sz="6300" dirty="0"/>
                  <a:t>Như vậy, ta lần lượt gán được các nhãn như sau: </a:t>
                </a:r>
                <a:endParaRPr lang="en-US" sz="6300" dirty="0"/>
              </a:p>
              <a:p>
                <a:pPr marL="710525" lvl="1" indent="0" algn="ctr">
                  <a:buNone/>
                </a:pPr>
                <a:r>
                  <a:rPr lang="vi-VN" sz="6300" dirty="0"/>
                  <a:t>d[B] = 6 vì d[B] &lt;d[C] + </a:t>
                </a:r>
                <a:r>
                  <a:rPr lang="en-US" sz="6300" dirty="0"/>
                  <a:t>A[</a:t>
                </a:r>
                <a:r>
                  <a:rPr lang="vi-VN" sz="6300" dirty="0"/>
                  <a:t>C</a:t>
                </a:r>
                <a:r>
                  <a:rPr lang="en-US" sz="6300" dirty="0"/>
                  <a:t>,</a:t>
                </a:r>
                <a:r>
                  <a:rPr lang="vi-VN" sz="6300" dirty="0"/>
                  <a:t>B</a:t>
                </a:r>
                <a:r>
                  <a:rPr lang="en-US" sz="6300" dirty="0"/>
                  <a:t>]</a:t>
                </a:r>
                <a:r>
                  <a:rPr lang="vi-VN" sz="6300" dirty="0"/>
                  <a:t> = 5 + 4; d[E] = 8; </a:t>
                </a:r>
                <a:endParaRPr lang="en-US" sz="6300" dirty="0"/>
              </a:p>
              <a:p>
                <a:pPr marL="710525" lvl="1" indent="0">
                  <a:buNone/>
                </a:pPr>
                <a:r>
                  <a:rPr lang="vi-VN" sz="6300" dirty="0"/>
                  <a:t>Tiếp tục làm như vậy cho tới khi đỉnh Z</a:t>
                </a:r>
                <a:r>
                  <a:rPr lang="en-US" sz="6300" dirty="0"/>
                  <a:t>. </a:t>
                </a:r>
                <a:r>
                  <a:rPr lang="en-US" sz="6300" dirty="0" err="1"/>
                  <a:t>Nhãn</a:t>
                </a:r>
                <a:r>
                  <a:rPr lang="en-US" sz="6300" dirty="0"/>
                  <a:t> </a:t>
                </a:r>
                <a:r>
                  <a:rPr lang="en-US" sz="6300" dirty="0" err="1"/>
                  <a:t>của</a:t>
                </a:r>
                <a:r>
                  <a:rPr lang="en-US" sz="6300" dirty="0"/>
                  <a:t> Z </a:t>
                </a:r>
                <a:r>
                  <a:rPr lang="en-US" sz="6300" dirty="0" err="1"/>
                  <a:t>là</a:t>
                </a:r>
                <a:r>
                  <a:rPr lang="en-US" sz="6300" dirty="0"/>
                  <a:t> </a:t>
                </a:r>
                <a:r>
                  <a:rPr lang="en-US" sz="6300" dirty="0" err="1"/>
                  <a:t>độ</a:t>
                </a:r>
                <a:r>
                  <a:rPr lang="en-US" sz="6300" dirty="0"/>
                  <a:t> </a:t>
                </a:r>
                <a:r>
                  <a:rPr lang="en-US" sz="6300" dirty="0" err="1"/>
                  <a:t>dài</a:t>
                </a:r>
                <a:r>
                  <a:rPr lang="en-US" sz="6300" dirty="0"/>
                  <a:t> </a:t>
                </a:r>
                <a:r>
                  <a:rPr lang="vi-VN" sz="6300" dirty="0"/>
                  <a:t>đường đi ngắn nhất từ A đến Z. </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65768" y="2183363"/>
                <a:ext cx="19183827" cy="9927772"/>
              </a:xfrm>
              <a:blipFill>
                <a:blip r:embed="rId2"/>
                <a:stretch>
                  <a:fillRect l="-953" t="-2210"/>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05E8093-D946-4067-BBE1-EEE98D839B7E}" type="slidenum">
              <a:rPr lang="en-US" smtClean="0"/>
              <a:pPr/>
              <a:t>20</a:t>
            </a:fld>
            <a:endParaRPr lang="en-US"/>
          </a:p>
        </p:txBody>
      </p:sp>
    </p:spTree>
    <p:extLst>
      <p:ext uri="{BB962C8B-B14F-4D97-AF65-F5344CB8AC3E}">
        <p14:creationId xmlns:p14="http://schemas.microsoft.com/office/powerpoint/2010/main" val="15101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65768" y="2220686"/>
                <a:ext cx="19183827" cy="9679954"/>
              </a:xfrm>
            </p:spPr>
            <p:txBody>
              <a:bodyPr>
                <a:normAutofit fontScale="92500" lnSpcReduction="10000"/>
              </a:bodyPr>
              <a:lstStyle/>
              <a:p>
                <a:pPr marL="0" indent="0">
                  <a:buNone/>
                </a:pPr>
                <a:r>
                  <a:rPr lang="en-US" sz="3885" dirty="0" err="1"/>
                  <a:t>Các</a:t>
                </a:r>
                <a:r>
                  <a:rPr lang="en-US" sz="3885" dirty="0"/>
                  <a:t> </a:t>
                </a:r>
                <a:r>
                  <a:rPr lang="en-US" sz="3885" dirty="0" err="1"/>
                  <a:t>bước</a:t>
                </a:r>
                <a:r>
                  <a:rPr lang="en-US" sz="3885" dirty="0"/>
                  <a:t> </a:t>
                </a:r>
                <a:r>
                  <a:rPr lang="en-US" sz="3885" dirty="0" err="1"/>
                  <a:t>được</a:t>
                </a:r>
                <a:r>
                  <a:rPr lang="en-US" sz="3885" dirty="0"/>
                  <a:t> </a:t>
                </a:r>
                <a:r>
                  <a:rPr lang="en-US" sz="3885" dirty="0" err="1"/>
                  <a:t>mô</a:t>
                </a:r>
                <a:r>
                  <a:rPr lang="en-US" sz="3885" dirty="0"/>
                  <a:t> </a:t>
                </a:r>
                <a:r>
                  <a:rPr lang="en-US" sz="3885" dirty="0" err="1"/>
                  <a:t>tả</a:t>
                </a:r>
                <a:r>
                  <a:rPr lang="en-US" sz="3885" dirty="0"/>
                  <a:t> </a:t>
                </a:r>
                <a:r>
                  <a:rPr lang="en-US" sz="3885" dirty="0" err="1"/>
                  <a:t>như</a:t>
                </a:r>
                <a:r>
                  <a:rPr lang="en-US" sz="3885" dirty="0"/>
                  <a:t> </a:t>
                </a:r>
                <a:r>
                  <a:rPr lang="en-US" sz="3885" dirty="0" err="1"/>
                  <a:t>trong</a:t>
                </a:r>
                <a:r>
                  <a:rPr lang="en-US" sz="3885" dirty="0"/>
                  <a:t> </a:t>
                </a:r>
                <a:r>
                  <a:rPr lang="en-US" sz="3885" dirty="0" err="1"/>
                  <a:t>bảng</a:t>
                </a:r>
                <a:r>
                  <a:rPr lang="en-US" sz="3885" dirty="0"/>
                  <a:t> </a:t>
                </a:r>
                <a:r>
                  <a:rPr lang="en-US" sz="3885" dirty="0" err="1"/>
                  <a:t>sau</a:t>
                </a:r>
                <a:r>
                  <a:rPr lang="en-US" sz="3885" dirty="0"/>
                  <a:t>:</a:t>
                </a:r>
              </a:p>
              <a:p>
                <a:pPr marL="0" indent="0">
                  <a:buNone/>
                </a:pPr>
                <a:endParaRPr lang="en-US" sz="3885" dirty="0"/>
              </a:p>
              <a:p>
                <a:pPr marL="0" indent="0">
                  <a:buNone/>
                </a:pPr>
                <a:endParaRPr lang="en-US" sz="3885" dirty="0"/>
              </a:p>
              <a:p>
                <a:pPr marL="0" indent="0">
                  <a:buNone/>
                </a:pPr>
                <a:endParaRPr lang="en-US" sz="3885" dirty="0"/>
              </a:p>
              <a:p>
                <a:pPr marL="0" indent="0">
                  <a:buNone/>
                </a:pPr>
                <a:endParaRPr lang="en-US" sz="3885" dirty="0"/>
              </a:p>
              <a:p>
                <a:pPr marL="0" indent="0">
                  <a:buNone/>
                </a:pPr>
                <a:endParaRPr lang="en-US" sz="3885" dirty="0"/>
              </a:p>
              <a:p>
                <a:pPr marL="0" indent="0">
                  <a:buNone/>
                </a:pPr>
                <a:endParaRPr lang="en-US" sz="3885" dirty="0"/>
              </a:p>
              <a:p>
                <a:pPr marL="0" indent="0">
                  <a:buNone/>
                </a:pPr>
                <a:endParaRPr lang="en-US" sz="3885" dirty="0"/>
              </a:p>
              <a:p>
                <a:pPr marL="0" indent="0">
                  <a:buNone/>
                </a:pPr>
                <a:endParaRPr lang="en-US" sz="3885" dirty="0"/>
              </a:p>
              <a:p>
                <a:pPr marL="0" indent="0">
                  <a:buNone/>
                </a:pPr>
                <a:endParaRPr lang="en-US" sz="3885" dirty="0"/>
              </a:p>
              <a:p>
                <a:pPr marL="0" indent="0">
                  <a:buNone/>
                </a:pPr>
                <a:endParaRPr lang="en-US" sz="3885" dirty="0"/>
              </a:p>
              <a:p>
                <a:pPr marL="0" indent="0">
                  <a:buNone/>
                </a:pPr>
                <a:endParaRPr lang="en-US" sz="3885" dirty="0"/>
              </a:p>
              <a:p>
                <a:pPr marL="0" indent="0">
                  <a:buNone/>
                </a:pPr>
                <a:endParaRPr lang="en-US" sz="3885" dirty="0"/>
              </a:p>
              <a:p>
                <a:pPr marL="0" indent="0">
                  <a:buNone/>
                </a:pPr>
                <a:r>
                  <a:rPr lang="vi-VN" sz="3885" dirty="0"/>
                  <a:t>Như vậy, độ dài đường đi ngắn nhất từ A đến Z là 18. </a:t>
                </a:r>
                <a:endParaRPr lang="en-US" sz="3885" dirty="0"/>
              </a:p>
              <a:p>
                <a:pPr marL="0" indent="0">
                  <a:buNone/>
                </a:pPr>
                <a:r>
                  <a:rPr lang="vi-VN" sz="3885" dirty="0"/>
                  <a:t>Đường đi ngắn nhất từ A đến Z qua các đỉnh: A</a:t>
                </a:r>
                <a:r>
                  <a:rPr lang="en-US" sz="3885" dirty="0"/>
                  <a:t> </a:t>
                </a:r>
                <a14:m>
                  <m:oMath xmlns:m="http://schemas.openxmlformats.org/officeDocument/2006/math">
                    <m:r>
                      <a:rPr lang="en-US" sz="3885" i="1">
                        <a:latin typeface="Cambria Math"/>
                        <a:ea typeface="Cambria Math"/>
                      </a:rPr>
                      <m:t>→</m:t>
                    </m:r>
                  </m:oMath>
                </a14:m>
                <a:r>
                  <a:rPr lang="vi-VN" sz="3885" dirty="0"/>
                  <a:t> C</a:t>
                </a:r>
                <a:r>
                  <a:rPr lang="en-US" sz="3885" dirty="0"/>
                  <a:t> </a:t>
                </a:r>
                <a14:m>
                  <m:oMath xmlns:m="http://schemas.openxmlformats.org/officeDocument/2006/math">
                    <m:r>
                      <a:rPr lang="en-US" sz="3885" i="1">
                        <a:latin typeface="Cambria Math"/>
                        <a:ea typeface="Cambria Math"/>
                      </a:rPr>
                      <m:t>→ </m:t>
                    </m:r>
                  </m:oMath>
                </a14:m>
                <a:r>
                  <a:rPr lang="vi-VN" sz="3885" dirty="0"/>
                  <a:t>D </a:t>
                </a:r>
                <a14:m>
                  <m:oMath xmlns:m="http://schemas.openxmlformats.org/officeDocument/2006/math">
                    <m:r>
                      <a:rPr lang="en-US" sz="3885" i="1">
                        <a:latin typeface="Cambria Math"/>
                        <a:ea typeface="Cambria Math"/>
                      </a:rPr>
                      <m:t>→ </m:t>
                    </m:r>
                  </m:oMath>
                </a14:m>
                <a:r>
                  <a:rPr lang="vi-VN" sz="3885" dirty="0"/>
                  <a:t>G </a:t>
                </a:r>
                <a14:m>
                  <m:oMath xmlns:m="http://schemas.openxmlformats.org/officeDocument/2006/math">
                    <m:r>
                      <a:rPr lang="en-US" sz="3885" i="1">
                        <a:latin typeface="Cambria Math"/>
                        <a:ea typeface="Cambria Math"/>
                      </a:rPr>
                      <m:t>→ </m:t>
                    </m:r>
                  </m:oMath>
                </a14:m>
                <a:r>
                  <a:rPr lang="vi-VN" sz="3885" dirty="0"/>
                  <a:t>Z</a:t>
                </a:r>
                <a:endParaRPr lang="en-US" sz="3885"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65768" y="2220686"/>
                <a:ext cx="19183827" cy="9679954"/>
              </a:xfrm>
              <a:blipFill>
                <a:blip r:embed="rId2"/>
                <a:stretch>
                  <a:fillRect l="-413" t="-945"/>
                </a:stretch>
              </a:blipFill>
            </p:spPr>
            <p:txBody>
              <a:bodyPr/>
              <a:lstStyle/>
              <a:p>
                <a:r>
                  <a:rPr lang="en-US">
                    <a:noFill/>
                  </a:rPr>
                  <a:t> </a:t>
                </a:r>
              </a:p>
            </p:txBody>
          </p:sp>
        </mc:Fallback>
      </mc:AlternateContent>
      <p:sp>
        <p:nvSpPr>
          <p:cNvPr id="4" name="Slide Number Placeholder 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05E8093-D946-4067-BBE1-EEE98D839B7E}" type="slidenum">
              <a:rPr lang="en-US" smtClean="0"/>
              <a:pPr/>
              <a:t>21</a:t>
            </a:fld>
            <a:endParaRPr lang="en-US"/>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8680" y="3100667"/>
            <a:ext cx="16948514" cy="69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96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b="1" dirty="0">
                <a:solidFill>
                  <a:srgbClr val="C00000"/>
                </a:solidFill>
                <a:effectLst>
                  <a:outerShdw blurRad="38100" dist="38100" dir="2700000" algn="tl">
                    <a:srgbClr val="000000">
                      <a:alpha val="43137"/>
                    </a:srgbClr>
                  </a:outerShdw>
                </a:effectLst>
              </a:rPr>
              <a:t>10.3.2. </a:t>
            </a:r>
            <a:r>
              <a:rPr lang="en-US" b="1" dirty="0" err="1">
                <a:solidFill>
                  <a:srgbClr val="C00000"/>
                </a:solidFill>
                <a:effectLst>
                  <a:outerShdw blurRad="38100" dist="38100" dir="2700000" algn="tl">
                    <a:srgbClr val="000000">
                      <a:alpha val="43137"/>
                    </a:srgbClr>
                  </a:outerShdw>
                </a:effectLst>
              </a:rPr>
              <a:t>Thuật</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toán</a:t>
            </a:r>
            <a:r>
              <a:rPr lang="en-US" b="1" dirty="0">
                <a:solidFill>
                  <a:srgbClr val="C00000"/>
                </a:solidFill>
                <a:effectLst>
                  <a:outerShdw blurRad="38100" dist="38100" dir="2700000" algn="tl">
                    <a:srgbClr val="000000">
                      <a:alpha val="43137"/>
                    </a:srgbClr>
                  </a:outerShdw>
                </a:effectLst>
              </a:rPr>
              <a:t> Dijkstra </a:t>
            </a:r>
          </a:p>
          <a:p>
            <a:r>
              <a:rPr lang="vi-VN" sz="3885" dirty="0"/>
              <a:t>Thuật toán này do E.Dijkstra, nhà toán học người Hà Lan, đề xuất năm 1959</a:t>
            </a:r>
            <a:r>
              <a:rPr lang="en-US" sz="3885" dirty="0"/>
              <a:t>.</a:t>
            </a:r>
          </a:p>
          <a:p>
            <a:r>
              <a:rPr lang="vi-VN" sz="3885" dirty="0"/>
              <a:t>Thuật toán tìm đường đi ngắn nhất từ đỉnh </a:t>
            </a:r>
            <a:r>
              <a:rPr lang="vi-VN" sz="3885" b="1" dirty="0">
                <a:solidFill>
                  <a:srgbClr val="002060"/>
                </a:solidFill>
                <a:effectLst>
                  <a:outerShdw blurRad="38100" dist="38100" dir="2700000" algn="tl">
                    <a:srgbClr val="000000">
                      <a:alpha val="43137"/>
                    </a:srgbClr>
                  </a:outerShdw>
                </a:effectLst>
              </a:rPr>
              <a:t>s</a:t>
            </a:r>
            <a:r>
              <a:rPr lang="vi-VN" sz="3885" dirty="0"/>
              <a:t> đến các đỉnh còn lại được Dijkstra đề nghị áp dụng cho trường hợp đồ thị có hướng với </a:t>
            </a:r>
            <a:r>
              <a:rPr lang="vi-VN" sz="3885" b="1" dirty="0">
                <a:solidFill>
                  <a:srgbClr val="002060"/>
                </a:solidFill>
                <a:effectLst>
                  <a:outerShdw blurRad="38100" dist="38100" dir="2700000" algn="tl">
                    <a:srgbClr val="000000">
                      <a:alpha val="43137"/>
                    </a:srgbClr>
                  </a:outerShdw>
                </a:effectLst>
              </a:rPr>
              <a:t>trọng số không âm</a:t>
            </a:r>
            <a:r>
              <a:rPr lang="vi-VN" sz="3885" dirty="0"/>
              <a:t>. </a:t>
            </a:r>
            <a:endParaRPr lang="en-US" sz="3885" dirty="0"/>
          </a:p>
          <a:p>
            <a:r>
              <a:rPr lang="vi-VN" sz="3885" dirty="0"/>
              <a:t>Thuật toán được thực hiện trên cơ sở gán tạm thời cho các đỉnh. </a:t>
            </a:r>
            <a:endParaRPr lang="en-US" sz="3885" dirty="0"/>
          </a:p>
          <a:p>
            <a:r>
              <a:rPr lang="vi-VN" sz="3885" dirty="0"/>
              <a:t>Nhãn của mỗi đỉnh cho biết cận trên của độ dài đường đi ngắn nhất tới đỉnh đó. </a:t>
            </a:r>
            <a:endParaRPr lang="en-US" sz="3885" dirty="0"/>
          </a:p>
          <a:p>
            <a:r>
              <a:rPr lang="vi-VN" sz="3885" dirty="0"/>
              <a:t>Các nhãn này sẽ được biến đổi (tính lại) nhờ một thủ tục lặp, mà ở mỗi bước lặp một số đỉnh sẽ có nhãn không thay đổi, nhãn đó chính là độ dài đường đi ngắn nhất từ </a:t>
            </a:r>
            <a:r>
              <a:rPr lang="vi-VN" sz="3885" b="1" dirty="0">
                <a:solidFill>
                  <a:srgbClr val="002060"/>
                </a:solidFill>
                <a:effectLst>
                  <a:outerShdw blurRad="38100" dist="38100" dir="2700000" algn="tl">
                    <a:srgbClr val="000000">
                      <a:alpha val="43137"/>
                    </a:srgbClr>
                  </a:outerShdw>
                </a:effectLst>
              </a:rPr>
              <a:t>s</a:t>
            </a:r>
            <a:r>
              <a:rPr lang="vi-VN" sz="3885" dirty="0"/>
              <a:t> đến đỉnh đó</a:t>
            </a:r>
            <a:r>
              <a:rPr lang="en-US" sz="3885" dirty="0"/>
              <a:t>.</a:t>
            </a:r>
          </a:p>
        </p:txBody>
      </p:sp>
      <p:sp>
        <p:nvSpPr>
          <p:cNvPr id="4" name="Slide Number Placeholder 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05E8093-D946-4067-BBE1-EEE98D839B7E}" type="slidenum">
              <a:rPr lang="en-US" smtClean="0"/>
              <a:pPr/>
              <a:t>22</a:t>
            </a:fld>
            <a:endParaRPr lang="en-US"/>
          </a:p>
        </p:txBody>
      </p:sp>
    </p:spTree>
    <p:extLst>
      <p:ext uri="{BB962C8B-B14F-4D97-AF65-F5344CB8AC3E}">
        <p14:creationId xmlns:p14="http://schemas.microsoft.com/office/powerpoint/2010/main" val="297748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65768" y="2623345"/>
            <a:ext cx="19183827" cy="10103609"/>
          </a:xfrm>
        </p:spPr>
        <p:txBody>
          <a:bodyPr>
            <a:normAutofit/>
          </a:bodyPr>
          <a:lstStyle/>
          <a:p>
            <a:pPr marL="0" indent="0">
              <a:spcBef>
                <a:spcPts val="0"/>
              </a:spcBef>
              <a:buNone/>
            </a:pPr>
            <a:r>
              <a:rPr lang="en-US" sz="3885" b="1" dirty="0" err="1">
                <a:solidFill>
                  <a:srgbClr val="002060"/>
                </a:solidFill>
                <a:effectLst>
                  <a:outerShdw blurRad="38100" dist="38100" dir="2700000" algn="tl">
                    <a:srgbClr val="000000">
                      <a:alpha val="43137"/>
                    </a:srgbClr>
                  </a:outerShdw>
                </a:effectLst>
              </a:rPr>
              <a:t>Giả</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mã</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của</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giải</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thuật</a:t>
            </a:r>
            <a:r>
              <a:rPr lang="en-US" sz="3885" b="1" dirty="0">
                <a:solidFill>
                  <a:srgbClr val="002060"/>
                </a:solidFill>
                <a:effectLst>
                  <a:outerShdw blurRad="38100" dist="38100" dir="2700000" algn="tl">
                    <a:srgbClr val="000000">
                      <a:alpha val="43137"/>
                    </a:srgbClr>
                  </a:outerShdw>
                </a:effectLst>
              </a:rPr>
              <a:t> Dijkstra:</a:t>
            </a:r>
          </a:p>
        </p:txBody>
      </p:sp>
      <p:sp>
        <p:nvSpPr>
          <p:cNvPr id="4" name="Slide Number Placeholder 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05E8093-D946-4067-BBE1-EEE98D839B7E}" type="slidenum">
              <a:rPr lang="en-US" smtClean="0"/>
              <a:pPr/>
              <a:t>23</a:t>
            </a:fld>
            <a:endParaRPr lang="en-US"/>
          </a:p>
        </p:txBody>
      </p:sp>
      <p:sp>
        <p:nvSpPr>
          <p:cNvPr id="6" name="Content Placeholder 2"/>
          <p:cNvSpPr txBox="1">
            <a:spLocks/>
          </p:cNvSpPr>
          <p:nvPr/>
        </p:nvSpPr>
        <p:spPr>
          <a:xfrm>
            <a:off x="2072199" y="3404588"/>
            <a:ext cx="8289431" cy="9177584"/>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lnSpc>
                <a:spcPct val="100000"/>
              </a:lnSpc>
              <a:spcBef>
                <a:spcPts val="0"/>
              </a:spcBef>
              <a:buNone/>
            </a:pPr>
            <a:r>
              <a:rPr lang="en-US" sz="3108" b="1">
                <a:solidFill>
                  <a:srgbClr val="0000FF"/>
                </a:solidFill>
                <a:latin typeface="Courier New" pitchFamily="49" charset="0"/>
                <a:cs typeface="Courier New" pitchFamily="49" charset="0"/>
              </a:rPr>
              <a:t>void</a:t>
            </a:r>
            <a:r>
              <a:rPr lang="en-US" sz="3108" b="1">
                <a:solidFill>
                  <a:srgbClr val="000000"/>
                </a:solidFill>
                <a:latin typeface="Courier New" pitchFamily="49" charset="0"/>
                <a:cs typeface="Courier New" pitchFamily="49" charset="0"/>
              </a:rPr>
              <a:t> Dijkstra(</a:t>
            </a:r>
            <a:r>
              <a:rPr lang="en-US" sz="3108" b="1">
                <a:solidFill>
                  <a:srgbClr val="0000FF"/>
                </a:solidFill>
                <a:latin typeface="Courier New" pitchFamily="49" charset="0"/>
                <a:cs typeface="Courier New" pitchFamily="49" charset="0"/>
              </a:rPr>
              <a:t>void</a:t>
            </a:r>
            <a:r>
              <a:rPr lang="en-US" sz="3108" b="1">
                <a:solidFill>
                  <a:srgbClr val="000000"/>
                </a:solidFill>
                <a:latin typeface="Courier New" pitchFamily="49" charset="0"/>
                <a:cs typeface="Courier New" pitchFamily="49" charset="0"/>
              </a:rPr>
              <a:t>) </a:t>
            </a:r>
          </a:p>
          <a:p>
            <a:pPr marL="0" indent="0" algn="just">
              <a:lnSpc>
                <a:spcPct val="100000"/>
              </a:lnSpc>
              <a:spcBef>
                <a:spcPts val="0"/>
              </a:spcBef>
              <a:buNone/>
            </a:pPr>
            <a:r>
              <a:rPr lang="vi-VN" sz="3108" b="1">
                <a:solidFill>
                  <a:srgbClr val="000000"/>
                </a:solidFill>
                <a:latin typeface="Courier New" pitchFamily="49" charset="0"/>
                <a:cs typeface="Courier New" pitchFamily="49" charset="0"/>
              </a:rPr>
              <a:t>/*</a:t>
            </a:r>
            <a:r>
              <a:rPr lang="vi-VN" sz="3108" b="1">
                <a:solidFill>
                  <a:srgbClr val="C00000"/>
                </a:solidFill>
                <a:latin typeface="Courier New" pitchFamily="49" charset="0"/>
                <a:cs typeface="Courier New" pitchFamily="49" charset="0"/>
              </a:rPr>
              <a:t>Đầu vào G=(V, E) với n đỉnh có ma trận trọng số A[u,v]≥ 0; s∈V</a:t>
            </a:r>
            <a:r>
              <a:rPr lang="vi-VN" sz="3108" b="1">
                <a:solidFill>
                  <a:srgbClr val="000000"/>
                </a:solidFill>
                <a:latin typeface="Courier New" pitchFamily="49" charset="0"/>
                <a:cs typeface="Courier New" pitchFamily="49" charset="0"/>
              </a:rPr>
              <a:t> */ </a:t>
            </a:r>
          </a:p>
          <a:p>
            <a:pPr marL="0" indent="0" algn="just">
              <a:lnSpc>
                <a:spcPct val="100000"/>
              </a:lnSpc>
              <a:spcBef>
                <a:spcPts val="0"/>
              </a:spcBef>
              <a:buNone/>
            </a:pPr>
            <a:r>
              <a:rPr lang="vi-VN" sz="3108" b="1">
                <a:solidFill>
                  <a:srgbClr val="000000"/>
                </a:solidFill>
                <a:latin typeface="Courier New" pitchFamily="49" charset="0"/>
                <a:cs typeface="Courier New" pitchFamily="49" charset="0"/>
              </a:rPr>
              <a:t>/*</a:t>
            </a:r>
            <a:r>
              <a:rPr lang="vi-VN" sz="3108" b="1">
                <a:solidFill>
                  <a:srgbClr val="C00000"/>
                </a:solidFill>
                <a:latin typeface="Courier New" pitchFamily="49" charset="0"/>
                <a:cs typeface="Courier New" pitchFamily="49" charset="0"/>
              </a:rPr>
              <a:t>Đầu ra là khoảng cách nhỏ nhất từ s đến các đỉnh còn lại d[v]: v∈V</a:t>
            </a:r>
            <a:r>
              <a:rPr lang="vi-VN" sz="3108" b="1">
                <a:solidFill>
                  <a:srgbClr val="000000"/>
                </a:solidFill>
                <a:latin typeface="Courier New" pitchFamily="49" charset="0"/>
                <a:cs typeface="Courier New" pitchFamily="49" charset="0"/>
              </a:rPr>
              <a:t>*/ </a:t>
            </a:r>
          </a:p>
          <a:p>
            <a:pPr marL="0" indent="0" algn="just">
              <a:lnSpc>
                <a:spcPct val="100000"/>
              </a:lnSpc>
              <a:spcBef>
                <a:spcPts val="0"/>
              </a:spcBef>
              <a:buNone/>
            </a:pPr>
            <a:r>
              <a:rPr lang="vi-VN" sz="3108" b="1">
                <a:solidFill>
                  <a:srgbClr val="000000"/>
                </a:solidFill>
                <a:latin typeface="Courier New" pitchFamily="49" charset="0"/>
                <a:cs typeface="Courier New" pitchFamily="49" charset="0"/>
              </a:rPr>
              <a:t>/*</a:t>
            </a:r>
            <a:r>
              <a:rPr lang="vi-VN" sz="3108" b="1">
                <a:solidFill>
                  <a:srgbClr val="C00000"/>
                </a:solidFill>
                <a:latin typeface="Courier New" pitchFamily="49" charset="0"/>
                <a:cs typeface="Courier New" pitchFamily="49" charset="0"/>
              </a:rPr>
              <a:t>Truoc[v]</a:t>
            </a:r>
            <a:r>
              <a:rPr lang="en-US" sz="3108" b="1">
                <a:solidFill>
                  <a:srgbClr val="C00000"/>
                </a:solidFill>
                <a:latin typeface="Courier New" pitchFamily="49" charset="0"/>
                <a:cs typeface="Courier New" pitchFamily="49" charset="0"/>
              </a:rPr>
              <a:t>: </a:t>
            </a:r>
            <a:r>
              <a:rPr lang="vi-VN" sz="3108" b="1">
                <a:solidFill>
                  <a:srgbClr val="C00000"/>
                </a:solidFill>
                <a:latin typeface="Courier New" pitchFamily="49" charset="0"/>
                <a:cs typeface="Courier New" pitchFamily="49" charset="0"/>
              </a:rPr>
              <a:t>ghi lại đỉnh trước v trong đường đi ngắn nhất từ s đến v</a:t>
            </a:r>
            <a:r>
              <a:rPr lang="vi-VN" sz="3108" b="1">
                <a:solidFill>
                  <a:srgbClr val="000000"/>
                </a:solidFill>
                <a:latin typeface="Courier New" pitchFamily="49" charset="0"/>
                <a:cs typeface="Courier New" pitchFamily="49" charset="0"/>
              </a:rPr>
              <a:t>*/ </a:t>
            </a:r>
          </a:p>
          <a:p>
            <a:pPr marL="0" indent="0" algn="just">
              <a:lnSpc>
                <a:spcPct val="100000"/>
              </a:lnSpc>
              <a:spcBef>
                <a:spcPts val="0"/>
              </a:spcBef>
              <a:buNone/>
            </a:pPr>
            <a:r>
              <a:rPr lang="en-US" sz="3108" b="1">
                <a:solidFill>
                  <a:srgbClr val="000000"/>
                </a:solidFill>
                <a:latin typeface="Courier New" pitchFamily="49" charset="0"/>
                <a:cs typeface="Courier New" pitchFamily="49" charset="0"/>
              </a:rPr>
              <a:t>{ </a:t>
            </a:r>
          </a:p>
          <a:p>
            <a:pPr marL="0" indent="0" algn="just">
              <a:lnSpc>
                <a:spcPct val="100000"/>
              </a:lnSpc>
              <a:spcBef>
                <a:spcPts val="0"/>
              </a:spcBef>
              <a:buNone/>
            </a:pPr>
            <a:r>
              <a:rPr lang="vi-VN" sz="3108" b="1">
                <a:solidFill>
                  <a:srgbClr val="000000"/>
                </a:solidFill>
                <a:latin typeface="Courier New" pitchFamily="49" charset="0"/>
                <a:cs typeface="Courier New" pitchFamily="49" charset="0"/>
              </a:rPr>
              <a:t>/*</a:t>
            </a:r>
            <a:r>
              <a:rPr lang="vi-VN" sz="3108" b="1">
                <a:solidFill>
                  <a:srgbClr val="C00000"/>
                </a:solidFill>
                <a:latin typeface="Courier New" pitchFamily="49" charset="0"/>
                <a:cs typeface="Courier New" pitchFamily="49" charset="0"/>
              </a:rPr>
              <a:t>Bước 1: Khởi tạo nhãn tạm thời cho các đỉnh</a:t>
            </a:r>
            <a:r>
              <a:rPr lang="vi-VN" sz="3108" b="1">
                <a:solidFill>
                  <a:srgbClr val="000000"/>
                </a:solidFill>
                <a:latin typeface="Courier New" pitchFamily="49" charset="0"/>
                <a:cs typeface="Courier New" pitchFamily="49" charset="0"/>
              </a:rPr>
              <a:t>*/ </a:t>
            </a:r>
          </a:p>
          <a:p>
            <a:pPr marL="0" indent="0" algn="just">
              <a:lnSpc>
                <a:spcPct val="100000"/>
              </a:lnSpc>
              <a:spcBef>
                <a:spcPts val="0"/>
              </a:spcBef>
              <a:buNone/>
            </a:pPr>
            <a:r>
              <a:rPr lang="en-US" sz="3108" b="1">
                <a:solidFill>
                  <a:srgbClr val="000000"/>
                </a:solidFill>
                <a:latin typeface="Courier New" pitchFamily="49" charset="0"/>
                <a:cs typeface="Courier New" pitchFamily="49" charset="0"/>
              </a:rPr>
              <a:t>  </a:t>
            </a:r>
            <a:r>
              <a:rPr lang="en-US" sz="3108" b="1">
                <a:solidFill>
                  <a:srgbClr val="0000FF"/>
                </a:solidFill>
                <a:latin typeface="Courier New" pitchFamily="49" charset="0"/>
                <a:cs typeface="Courier New" pitchFamily="49" charset="0"/>
              </a:rPr>
              <a:t>for</a:t>
            </a:r>
            <a:r>
              <a:rPr lang="en-US" sz="3108" b="1">
                <a:solidFill>
                  <a:srgbClr val="000000"/>
                </a:solidFill>
                <a:latin typeface="Courier New" pitchFamily="49" charset="0"/>
                <a:cs typeface="Courier New" pitchFamily="49" charset="0"/>
              </a:rPr>
              <a:t> ( v∈ V ) { </a:t>
            </a:r>
          </a:p>
          <a:p>
            <a:pPr marL="0" indent="0" algn="just">
              <a:lnSpc>
                <a:spcPct val="100000"/>
              </a:lnSpc>
              <a:spcBef>
                <a:spcPts val="0"/>
              </a:spcBef>
              <a:buNone/>
            </a:pPr>
            <a:r>
              <a:rPr lang="en-US" sz="3108" b="1">
                <a:solidFill>
                  <a:srgbClr val="000000"/>
                </a:solidFill>
                <a:latin typeface="Courier New" pitchFamily="49" charset="0"/>
                <a:cs typeface="Courier New" pitchFamily="49" charset="0"/>
              </a:rPr>
              <a:t>    d[v] = A[s,v]; </a:t>
            </a:r>
          </a:p>
          <a:p>
            <a:pPr marL="0" indent="0" algn="just">
              <a:lnSpc>
                <a:spcPct val="100000"/>
              </a:lnSpc>
              <a:spcBef>
                <a:spcPts val="0"/>
              </a:spcBef>
              <a:buNone/>
            </a:pPr>
            <a:r>
              <a:rPr lang="en-US" sz="3108" b="1">
                <a:solidFill>
                  <a:srgbClr val="000000"/>
                </a:solidFill>
                <a:latin typeface="Courier New" pitchFamily="49" charset="0"/>
                <a:cs typeface="Courier New" pitchFamily="49" charset="0"/>
              </a:rPr>
              <a:t>    truoc[v]=s; </a:t>
            </a:r>
          </a:p>
          <a:p>
            <a:pPr marL="0" indent="0" algn="just">
              <a:lnSpc>
                <a:spcPct val="100000"/>
              </a:lnSpc>
              <a:spcBef>
                <a:spcPts val="0"/>
              </a:spcBef>
              <a:buNone/>
            </a:pPr>
            <a:r>
              <a:rPr lang="en-US" sz="3108" b="1">
                <a:solidFill>
                  <a:srgbClr val="000000"/>
                </a:solidFill>
                <a:latin typeface="Courier New" pitchFamily="49" charset="0"/>
                <a:cs typeface="Courier New" pitchFamily="49" charset="0"/>
              </a:rPr>
              <a:t>  } </a:t>
            </a:r>
          </a:p>
          <a:p>
            <a:pPr marL="0" indent="0" algn="just">
              <a:lnSpc>
                <a:spcPct val="100000"/>
              </a:lnSpc>
              <a:spcBef>
                <a:spcPts val="0"/>
              </a:spcBef>
              <a:buNone/>
            </a:pPr>
            <a:r>
              <a:rPr lang="en-US" sz="3108" b="1">
                <a:solidFill>
                  <a:srgbClr val="000000"/>
                </a:solidFill>
                <a:latin typeface="Courier New" pitchFamily="49" charset="0"/>
                <a:cs typeface="Courier New" pitchFamily="49" charset="0"/>
              </a:rPr>
              <a:t>  </a:t>
            </a:r>
            <a:r>
              <a:rPr lang="vi-VN" sz="3108" b="1">
                <a:solidFill>
                  <a:srgbClr val="000000"/>
                </a:solidFill>
                <a:latin typeface="Courier New" pitchFamily="49" charset="0"/>
                <a:cs typeface="Courier New" pitchFamily="49" charset="0"/>
              </a:rPr>
              <a:t>d[s]=0; </a:t>
            </a:r>
            <a:endParaRPr lang="en-US" sz="3108" b="1">
              <a:solidFill>
                <a:srgbClr val="000000"/>
              </a:solidFill>
              <a:latin typeface="Courier New" pitchFamily="49" charset="0"/>
              <a:cs typeface="Courier New" pitchFamily="49" charset="0"/>
            </a:endParaRPr>
          </a:p>
        </p:txBody>
      </p:sp>
      <mc:AlternateContent xmlns:mc="http://schemas.openxmlformats.org/markup-compatibility/2006" xmlns:a14="http://schemas.microsoft.com/office/drawing/2010/main">
        <mc:Choice Requires="a14">
          <p:sp>
            <p:nvSpPr>
              <p:cNvPr id="7" name="Content Placeholder 2"/>
              <p:cNvSpPr txBox="1">
                <a:spLocks/>
              </p:cNvSpPr>
              <p:nvPr/>
            </p:nvSpPr>
            <p:spPr bwMode="auto">
              <a:xfrm>
                <a:off x="10509656" y="3404588"/>
                <a:ext cx="8289431" cy="9177584"/>
              </a:xfrm>
              <a:prstGeom prst="rect">
                <a:avLst/>
              </a:prstGeom>
              <a:noFill/>
              <a:ln w="9525">
                <a:solidFill>
                  <a:schemeClr val="accent1"/>
                </a:solidFill>
                <a:prstDash val="sysDash"/>
                <a:miter lim="800000"/>
                <a:headEnd/>
                <a:tailEnd/>
              </a:ln>
            </p:spPr>
            <p:txBody>
              <a:bodyPr vert="horz" wrap="square" lIns="177631" tIns="88815" rIns="177631" bIns="88815" numCol="1" anchor="t" anchorCtr="0" compatLnSpc="1">
                <a:prstTxWarp prst="textNoShape">
                  <a:avLst/>
                </a:prstTxWarp>
              </a:bodyPr>
              <a:lstStyle/>
              <a:p>
                <a:pPr algn="just"/>
                <a:r>
                  <a:rPr lang="en-US" sz="3108" b="1">
                    <a:solidFill>
                      <a:srgbClr val="000000"/>
                    </a:solidFill>
                    <a:latin typeface="Courier New" pitchFamily="49" charset="0"/>
                    <a:cs typeface="Courier New" pitchFamily="49" charset="0"/>
                  </a:rPr>
                  <a:t>  </a:t>
                </a:r>
                <a:r>
                  <a:rPr lang="vi-VN" sz="3108" b="1">
                    <a:solidFill>
                      <a:srgbClr val="000000"/>
                    </a:solidFill>
                    <a:latin typeface="Courier New" pitchFamily="49" charset="0"/>
                    <a:cs typeface="Courier New" pitchFamily="49" charset="0"/>
                  </a:rPr>
                  <a:t>T = V\{s}; </a:t>
                </a:r>
                <a:endParaRPr lang="en-US" sz="3108" b="1">
                  <a:solidFill>
                    <a:srgbClr val="000000"/>
                  </a:solidFill>
                  <a:latin typeface="Courier New" pitchFamily="49" charset="0"/>
                  <a:cs typeface="Courier New" pitchFamily="49" charset="0"/>
                </a:endParaRPr>
              </a:p>
              <a:p>
                <a:pPr algn="just"/>
                <a:r>
                  <a:rPr lang="vi-VN" sz="3108" b="1">
                    <a:solidFill>
                      <a:srgbClr val="000000"/>
                    </a:solidFill>
                    <a:latin typeface="Courier New" pitchFamily="49" charset="0"/>
                    <a:cs typeface="Courier New" pitchFamily="49" charset="0"/>
                  </a:rPr>
                  <a:t>/*</a:t>
                </a:r>
                <a:r>
                  <a:rPr lang="vi-VN" sz="3108" b="1">
                    <a:solidFill>
                      <a:srgbClr val="C00000"/>
                    </a:solidFill>
                    <a:latin typeface="Courier New" pitchFamily="49" charset="0"/>
                    <a:cs typeface="Courier New" pitchFamily="49" charset="0"/>
                  </a:rPr>
                  <a:t>T là tập đỉnh có nhãn tạm thời</a:t>
                </a:r>
                <a:r>
                  <a:rPr lang="vi-VN" sz="3108" b="1">
                    <a:solidFill>
                      <a:srgbClr val="000000"/>
                    </a:solidFill>
                    <a:latin typeface="Courier New" pitchFamily="49" charset="0"/>
                    <a:cs typeface="Courier New" pitchFamily="49" charset="0"/>
                  </a:rPr>
                  <a:t>*/ </a:t>
                </a:r>
              </a:p>
              <a:p>
                <a:pPr algn="just"/>
                <a:r>
                  <a:rPr lang="vi-VN" sz="3108" b="1">
                    <a:solidFill>
                      <a:srgbClr val="000000"/>
                    </a:solidFill>
                    <a:latin typeface="Courier New" pitchFamily="49" charset="0"/>
                    <a:cs typeface="Courier New" pitchFamily="49" charset="0"/>
                  </a:rPr>
                  <a:t>/* </a:t>
                </a:r>
                <a:r>
                  <a:rPr lang="vi-VN" sz="3108" b="1">
                    <a:solidFill>
                      <a:srgbClr val="C00000"/>
                    </a:solidFill>
                    <a:latin typeface="Courier New" pitchFamily="49" charset="0"/>
                    <a:cs typeface="Courier New" pitchFamily="49" charset="0"/>
                  </a:rPr>
                  <a:t>Bước lặp</a:t>
                </a:r>
                <a:r>
                  <a:rPr lang="vi-VN" sz="3108" b="1">
                    <a:solidFill>
                      <a:srgbClr val="000000"/>
                    </a:solidFill>
                    <a:latin typeface="Courier New" pitchFamily="49" charset="0"/>
                    <a:cs typeface="Courier New" pitchFamily="49" charset="0"/>
                  </a:rPr>
                  <a:t> */</a:t>
                </a:r>
              </a:p>
              <a:p>
                <a:pPr algn="just"/>
                <a:r>
                  <a:rPr lang="en-US" sz="3108" b="1">
                    <a:solidFill>
                      <a:srgbClr val="000000"/>
                    </a:solidFill>
                    <a:latin typeface="Courier New" pitchFamily="49" charset="0"/>
                    <a:cs typeface="Courier New" pitchFamily="49" charset="0"/>
                  </a:rPr>
                  <a:t>  </a:t>
                </a:r>
                <a:r>
                  <a:rPr lang="en-US" sz="3108" b="1">
                    <a:solidFill>
                      <a:srgbClr val="0000FF"/>
                    </a:solidFill>
                    <a:latin typeface="Courier New" pitchFamily="49" charset="0"/>
                    <a:cs typeface="Courier New" pitchFamily="49" charset="0"/>
                  </a:rPr>
                  <a:t>while</a:t>
                </a:r>
                <a:r>
                  <a:rPr lang="en-US" sz="3108" b="1">
                    <a:solidFill>
                      <a:srgbClr val="000000"/>
                    </a:solidFill>
                    <a:latin typeface="Courier New" pitchFamily="49" charset="0"/>
                    <a:cs typeface="Courier New" pitchFamily="49" charset="0"/>
                  </a:rPr>
                  <a:t> (T != </a:t>
                </a:r>
                <a14:m>
                  <m:oMath xmlns:m="http://schemas.openxmlformats.org/officeDocument/2006/math">
                    <m:r>
                      <a:rPr lang="en-US" sz="3108" b="1" i="1">
                        <a:solidFill>
                          <a:srgbClr val="000000"/>
                        </a:solidFill>
                        <a:latin typeface="Cambria Math"/>
                        <a:ea typeface="Cambria Math"/>
                        <a:cs typeface="Courier New" pitchFamily="49" charset="0"/>
                      </a:rPr>
                      <m:t>∅</m:t>
                    </m:r>
                  </m:oMath>
                </a14:m>
                <a:r>
                  <a:rPr lang="el-GR" sz="3108" b="1">
                    <a:solidFill>
                      <a:srgbClr val="000000"/>
                    </a:solidFill>
                    <a:latin typeface="Courier New" pitchFamily="49" charset="0"/>
                    <a:cs typeface="Courier New" pitchFamily="49" charset="0"/>
                  </a:rPr>
                  <a:t> ) { </a:t>
                </a:r>
              </a:p>
              <a:p>
                <a:pPr algn="just"/>
                <a:r>
                  <a:rPr lang="en-US" sz="3108" b="1">
                    <a:solidFill>
                      <a:srgbClr val="000000"/>
                    </a:solidFill>
                    <a:latin typeface="Courier New" pitchFamily="49" charset="0"/>
                    <a:cs typeface="Courier New" pitchFamily="49" charset="0"/>
                  </a:rPr>
                  <a:t>    </a:t>
                </a:r>
                <a:r>
                  <a:rPr lang="vi-VN" sz="3108" b="1">
                    <a:solidFill>
                      <a:srgbClr val="000000"/>
                    </a:solidFill>
                    <a:latin typeface="Courier New" pitchFamily="49" charset="0"/>
                    <a:cs typeface="Courier New" pitchFamily="49" charset="0"/>
                  </a:rPr>
                  <a:t>Tìm đỉnh u</a:t>
                </a:r>
                <a:r>
                  <a:rPr lang="en-US" sz="3108" b="1">
                    <a:solidFill>
                      <a:srgbClr val="000000"/>
                    </a:solidFill>
                    <a:latin typeface="Courier New" pitchFamily="49" charset="0"/>
                    <a:cs typeface="Courier New" pitchFamily="49" charset="0"/>
                  </a:rPr>
                  <a:t> </a:t>
                </a:r>
                <a:r>
                  <a:rPr lang="vi-VN" sz="3108" b="1">
                    <a:solidFill>
                      <a:srgbClr val="000000"/>
                    </a:solidFill>
                    <a:latin typeface="Courier New" pitchFamily="49" charset="0"/>
                    <a:cs typeface="Courier New" pitchFamily="49" charset="0"/>
                  </a:rPr>
                  <a:t>∈</a:t>
                </a:r>
                <a:r>
                  <a:rPr lang="en-US" sz="3108" b="1">
                    <a:solidFill>
                      <a:srgbClr val="000000"/>
                    </a:solidFill>
                    <a:latin typeface="Courier New" pitchFamily="49" charset="0"/>
                    <a:cs typeface="Courier New" pitchFamily="49" charset="0"/>
                  </a:rPr>
                  <a:t> </a:t>
                </a:r>
                <a:r>
                  <a:rPr lang="vi-VN" sz="3108" b="1">
                    <a:solidFill>
                      <a:srgbClr val="000000"/>
                    </a:solidFill>
                    <a:latin typeface="Courier New" pitchFamily="49" charset="0"/>
                    <a:cs typeface="Courier New" pitchFamily="49" charset="0"/>
                  </a:rPr>
                  <a:t>T sao cho </a:t>
                </a:r>
                <a:endParaRPr lang="en-US" sz="3108" b="1">
                  <a:solidFill>
                    <a:srgbClr val="000000"/>
                  </a:solidFill>
                  <a:latin typeface="Courier New" pitchFamily="49" charset="0"/>
                  <a:cs typeface="Courier New" pitchFamily="49" charset="0"/>
                </a:endParaRPr>
              </a:p>
              <a:p>
                <a:pPr algn="just"/>
                <a:r>
                  <a:rPr lang="en-US" sz="3108" b="1">
                    <a:solidFill>
                      <a:srgbClr val="000000"/>
                    </a:solidFill>
                    <a:latin typeface="Courier New" pitchFamily="49" charset="0"/>
                    <a:cs typeface="Courier New" pitchFamily="49" charset="0"/>
                  </a:rPr>
                  <a:t>      </a:t>
                </a:r>
                <a:r>
                  <a:rPr lang="vi-VN" sz="3108" b="1">
                    <a:solidFill>
                      <a:srgbClr val="000000"/>
                    </a:solidFill>
                    <a:latin typeface="Courier New" pitchFamily="49" charset="0"/>
                    <a:cs typeface="Courier New" pitchFamily="49" charset="0"/>
                  </a:rPr>
                  <a:t>d[u] = min { d[z] | z∈T}; </a:t>
                </a:r>
              </a:p>
              <a:p>
                <a:pPr algn="just"/>
                <a:r>
                  <a:rPr lang="en-US" sz="3108" b="1">
                    <a:solidFill>
                      <a:srgbClr val="000000"/>
                    </a:solidFill>
                    <a:latin typeface="Courier New" pitchFamily="49" charset="0"/>
                    <a:cs typeface="Courier New" pitchFamily="49" charset="0"/>
                  </a:rPr>
                  <a:t>    </a:t>
                </a:r>
                <a:r>
                  <a:rPr lang="vi-VN" sz="3108" b="1">
                    <a:solidFill>
                      <a:srgbClr val="000000"/>
                    </a:solidFill>
                    <a:latin typeface="Courier New" pitchFamily="49" charset="0"/>
                    <a:cs typeface="Courier New" pitchFamily="49" charset="0"/>
                  </a:rPr>
                  <a:t>T= T\{u}; </a:t>
                </a:r>
                <a:endParaRPr lang="en-US" sz="3108" b="1">
                  <a:solidFill>
                    <a:srgbClr val="000000"/>
                  </a:solidFill>
                  <a:latin typeface="Courier New" pitchFamily="49" charset="0"/>
                  <a:cs typeface="Courier New" pitchFamily="49" charset="0"/>
                </a:endParaRPr>
              </a:p>
              <a:p>
                <a:pPr algn="just"/>
                <a:r>
                  <a:rPr lang="en-US" sz="3108" b="1">
                    <a:solidFill>
                      <a:srgbClr val="000000"/>
                    </a:solidFill>
                    <a:latin typeface="Courier New" pitchFamily="49" charset="0"/>
                    <a:cs typeface="Courier New" pitchFamily="49" charset="0"/>
                  </a:rPr>
                  <a:t>    </a:t>
                </a:r>
                <a:r>
                  <a:rPr lang="vi-VN" sz="3108" b="1">
                    <a:solidFill>
                      <a:srgbClr val="000000"/>
                    </a:solidFill>
                    <a:latin typeface="Courier New" pitchFamily="49" charset="0"/>
                    <a:cs typeface="Courier New" pitchFamily="49" charset="0"/>
                  </a:rPr>
                  <a:t>/*</a:t>
                </a:r>
                <a:r>
                  <a:rPr lang="vi-VN" sz="3108" b="1">
                    <a:solidFill>
                      <a:srgbClr val="C00000"/>
                    </a:solidFill>
                    <a:latin typeface="Courier New" pitchFamily="49" charset="0"/>
                    <a:cs typeface="Courier New" pitchFamily="49" charset="0"/>
                  </a:rPr>
                  <a:t>cố định nhãn đỉnh u</a:t>
                </a:r>
                <a:r>
                  <a:rPr lang="vi-VN" sz="3108" b="1">
                    <a:solidFill>
                      <a:srgbClr val="000000"/>
                    </a:solidFill>
                    <a:latin typeface="Courier New" pitchFamily="49" charset="0"/>
                    <a:cs typeface="Courier New" pitchFamily="49" charset="0"/>
                  </a:rPr>
                  <a:t>*/ </a:t>
                </a:r>
              </a:p>
              <a:p>
                <a:pPr algn="just"/>
                <a:r>
                  <a:rPr lang="en-US" sz="3108" b="1">
                    <a:solidFill>
                      <a:srgbClr val="000000"/>
                    </a:solidFill>
                    <a:latin typeface="Courier New" pitchFamily="49" charset="0"/>
                    <a:cs typeface="Courier New" pitchFamily="49" charset="0"/>
                  </a:rPr>
                  <a:t>    </a:t>
                </a:r>
                <a:r>
                  <a:rPr lang="en-US" sz="3108" b="1">
                    <a:solidFill>
                      <a:srgbClr val="0000FF"/>
                    </a:solidFill>
                    <a:latin typeface="Courier New" pitchFamily="49" charset="0"/>
                    <a:cs typeface="Courier New" pitchFamily="49" charset="0"/>
                  </a:rPr>
                  <a:t>f</a:t>
                </a:r>
                <a:r>
                  <a:rPr lang="vi-VN" sz="3108" b="1">
                    <a:solidFill>
                      <a:srgbClr val="0000FF"/>
                    </a:solidFill>
                    <a:latin typeface="Courier New" pitchFamily="49" charset="0"/>
                    <a:cs typeface="Courier New" pitchFamily="49" charset="0"/>
                  </a:rPr>
                  <a:t>or</a:t>
                </a:r>
                <a:r>
                  <a:rPr lang="vi-VN" sz="3108" b="1">
                    <a:solidFill>
                      <a:srgbClr val="000000"/>
                    </a:solidFill>
                    <a:latin typeface="Courier New" pitchFamily="49" charset="0"/>
                    <a:cs typeface="Courier New" pitchFamily="49" charset="0"/>
                  </a:rPr>
                  <a:t> ( v</a:t>
                </a:r>
                <a:r>
                  <a:rPr lang="en-US" sz="3108" b="1">
                    <a:solidFill>
                      <a:srgbClr val="000000"/>
                    </a:solidFill>
                    <a:latin typeface="Courier New" pitchFamily="49" charset="0"/>
                    <a:cs typeface="Courier New" pitchFamily="49" charset="0"/>
                  </a:rPr>
                  <a:t> </a:t>
                </a:r>
                <a:r>
                  <a:rPr lang="vi-VN" sz="3108" b="1">
                    <a:solidFill>
                      <a:srgbClr val="000000"/>
                    </a:solidFill>
                    <a:latin typeface="Courier New" pitchFamily="49" charset="0"/>
                    <a:cs typeface="Courier New" pitchFamily="49" charset="0"/>
                  </a:rPr>
                  <a:t>∈</a:t>
                </a:r>
                <a:r>
                  <a:rPr lang="en-US" sz="3108" b="1">
                    <a:solidFill>
                      <a:srgbClr val="000000"/>
                    </a:solidFill>
                    <a:latin typeface="Courier New" pitchFamily="49" charset="0"/>
                    <a:cs typeface="Courier New" pitchFamily="49" charset="0"/>
                  </a:rPr>
                  <a:t> </a:t>
                </a:r>
                <a:r>
                  <a:rPr lang="vi-VN" sz="3108" b="1">
                    <a:solidFill>
                      <a:srgbClr val="000000"/>
                    </a:solidFill>
                    <a:latin typeface="Courier New" pitchFamily="49" charset="0"/>
                    <a:cs typeface="Courier New" pitchFamily="49" charset="0"/>
                  </a:rPr>
                  <a:t>T ) { </a:t>
                </a:r>
                <a:endParaRPr lang="en-US" sz="3108" b="1">
                  <a:solidFill>
                    <a:srgbClr val="000000"/>
                  </a:solidFill>
                  <a:latin typeface="Courier New" pitchFamily="49" charset="0"/>
                  <a:cs typeface="Courier New" pitchFamily="49" charset="0"/>
                </a:endParaRPr>
              </a:p>
              <a:p>
                <a:pPr algn="just"/>
                <a:r>
                  <a:rPr lang="en-US" sz="3108" b="1">
                    <a:solidFill>
                      <a:srgbClr val="000000"/>
                    </a:solidFill>
                    <a:latin typeface="Courier New" pitchFamily="49" charset="0"/>
                    <a:cs typeface="Courier New" pitchFamily="49" charset="0"/>
                  </a:rPr>
                  <a:t>    </a:t>
                </a:r>
                <a:r>
                  <a:rPr lang="vi-VN" sz="3108" b="1">
                    <a:solidFill>
                      <a:srgbClr val="000000"/>
                    </a:solidFill>
                    <a:latin typeface="Courier New" pitchFamily="49" charset="0"/>
                    <a:cs typeface="Courier New" pitchFamily="49" charset="0"/>
                  </a:rPr>
                  <a:t>/*</a:t>
                </a:r>
                <a:r>
                  <a:rPr lang="vi-VN" sz="3108" b="1">
                    <a:solidFill>
                      <a:srgbClr val="C00000"/>
                    </a:solidFill>
                    <a:latin typeface="Courier New" pitchFamily="49" charset="0"/>
                    <a:cs typeface="Courier New" pitchFamily="49" charset="0"/>
                  </a:rPr>
                  <a:t>Gán lại nhãn cho các đỉnh trong T</a:t>
                </a:r>
                <a:r>
                  <a:rPr lang="vi-VN" sz="3108" b="1">
                    <a:solidFill>
                      <a:srgbClr val="000000"/>
                    </a:solidFill>
                    <a:latin typeface="Courier New" pitchFamily="49" charset="0"/>
                    <a:cs typeface="Courier New" pitchFamily="49" charset="0"/>
                  </a:rPr>
                  <a:t>*/ </a:t>
                </a:r>
              </a:p>
              <a:p>
                <a:pPr algn="just"/>
                <a:r>
                  <a:rPr lang="en-US" sz="3108" b="1">
                    <a:solidFill>
                      <a:srgbClr val="000000"/>
                    </a:solidFill>
                    <a:latin typeface="Courier New" pitchFamily="49" charset="0"/>
                    <a:cs typeface="Courier New" pitchFamily="49" charset="0"/>
                  </a:rPr>
                  <a:t>      </a:t>
                </a:r>
                <a:r>
                  <a:rPr lang="en-US" sz="3108" b="1">
                    <a:solidFill>
                      <a:srgbClr val="0000FF"/>
                    </a:solidFill>
                    <a:latin typeface="Courier New" pitchFamily="49" charset="0"/>
                    <a:cs typeface="Courier New" pitchFamily="49" charset="0"/>
                  </a:rPr>
                  <a:t>i</a:t>
                </a:r>
                <a:r>
                  <a:rPr lang="pl-PL" sz="3108" b="1">
                    <a:solidFill>
                      <a:srgbClr val="0000FF"/>
                    </a:solidFill>
                    <a:latin typeface="Courier New" pitchFamily="49" charset="0"/>
                    <a:cs typeface="Courier New" pitchFamily="49" charset="0"/>
                  </a:rPr>
                  <a:t>f</a:t>
                </a:r>
                <a:r>
                  <a:rPr lang="pl-PL" sz="3108" b="1">
                    <a:solidFill>
                      <a:srgbClr val="000000"/>
                    </a:solidFill>
                    <a:latin typeface="Courier New" pitchFamily="49" charset="0"/>
                    <a:cs typeface="Courier New" pitchFamily="49" charset="0"/>
                  </a:rPr>
                  <a:t> (d[v]</a:t>
                </a:r>
                <a:r>
                  <a:rPr lang="en-US" sz="3108" b="1">
                    <a:solidFill>
                      <a:srgbClr val="000000"/>
                    </a:solidFill>
                    <a:latin typeface="Courier New" pitchFamily="49" charset="0"/>
                    <a:cs typeface="Courier New" pitchFamily="49" charset="0"/>
                  </a:rPr>
                  <a:t> </a:t>
                </a:r>
                <a:r>
                  <a:rPr lang="pl-PL" sz="3108" b="1">
                    <a:solidFill>
                      <a:srgbClr val="000000"/>
                    </a:solidFill>
                    <a:latin typeface="Courier New" pitchFamily="49" charset="0"/>
                    <a:cs typeface="Courier New" pitchFamily="49" charset="0"/>
                  </a:rPr>
                  <a:t>&gt;</a:t>
                </a:r>
                <a:r>
                  <a:rPr lang="en-US" sz="3108" b="1">
                    <a:solidFill>
                      <a:srgbClr val="000000"/>
                    </a:solidFill>
                    <a:latin typeface="Courier New" pitchFamily="49" charset="0"/>
                    <a:cs typeface="Courier New" pitchFamily="49" charset="0"/>
                  </a:rPr>
                  <a:t> </a:t>
                </a:r>
                <a:r>
                  <a:rPr lang="pl-PL" sz="3108" b="1">
                    <a:solidFill>
                      <a:srgbClr val="000000"/>
                    </a:solidFill>
                    <a:latin typeface="Courier New" pitchFamily="49" charset="0"/>
                    <a:cs typeface="Courier New" pitchFamily="49" charset="0"/>
                  </a:rPr>
                  <a:t>d[u]</a:t>
                </a:r>
                <a:r>
                  <a:rPr lang="en-US" sz="3108" b="1">
                    <a:solidFill>
                      <a:srgbClr val="000000"/>
                    </a:solidFill>
                    <a:latin typeface="Courier New" pitchFamily="49" charset="0"/>
                    <a:cs typeface="Courier New" pitchFamily="49" charset="0"/>
                  </a:rPr>
                  <a:t> </a:t>
                </a:r>
                <a:r>
                  <a:rPr lang="pl-PL" sz="3108" b="1">
                    <a:solidFill>
                      <a:srgbClr val="000000"/>
                    </a:solidFill>
                    <a:latin typeface="Courier New" pitchFamily="49" charset="0"/>
                    <a:cs typeface="Courier New" pitchFamily="49" charset="0"/>
                  </a:rPr>
                  <a:t>+</a:t>
                </a:r>
                <a:r>
                  <a:rPr lang="en-US" sz="3108" b="1">
                    <a:solidFill>
                      <a:srgbClr val="000000"/>
                    </a:solidFill>
                    <a:latin typeface="Courier New" pitchFamily="49" charset="0"/>
                    <a:cs typeface="Courier New" pitchFamily="49" charset="0"/>
                  </a:rPr>
                  <a:t> </a:t>
                </a:r>
                <a:r>
                  <a:rPr lang="pl-PL" sz="3108" b="1">
                    <a:solidFill>
                      <a:srgbClr val="000000"/>
                    </a:solidFill>
                    <a:latin typeface="Courier New" pitchFamily="49" charset="0"/>
                    <a:cs typeface="Courier New" pitchFamily="49" charset="0"/>
                  </a:rPr>
                  <a:t>A[u,v]) { </a:t>
                </a:r>
              </a:p>
              <a:p>
                <a:pPr algn="just"/>
                <a:r>
                  <a:rPr lang="en-US" sz="3108" b="1">
                    <a:solidFill>
                      <a:srgbClr val="000000"/>
                    </a:solidFill>
                    <a:latin typeface="Courier New" pitchFamily="49" charset="0"/>
                    <a:cs typeface="Courier New" pitchFamily="49" charset="0"/>
                  </a:rPr>
                  <a:t>        d[v] = d[u] + A[u,v]; </a:t>
                </a:r>
              </a:p>
              <a:p>
                <a:pPr algn="just"/>
                <a:r>
                  <a:rPr lang="en-US" sz="3108" b="1">
                    <a:solidFill>
                      <a:srgbClr val="000000"/>
                    </a:solidFill>
                    <a:latin typeface="Courier New" pitchFamily="49" charset="0"/>
                    <a:cs typeface="Courier New" pitchFamily="49" charset="0"/>
                  </a:rPr>
                  <a:t>        truoc[v] =u; </a:t>
                </a:r>
              </a:p>
              <a:p>
                <a:pPr algn="just"/>
                <a:r>
                  <a:rPr lang="en-US" sz="3108" b="1">
                    <a:solidFill>
                      <a:srgbClr val="000000"/>
                    </a:solidFill>
                    <a:latin typeface="Courier New" pitchFamily="49" charset="0"/>
                    <a:cs typeface="Courier New" pitchFamily="49" charset="0"/>
                  </a:rPr>
                  <a:t>      } </a:t>
                </a:r>
              </a:p>
              <a:p>
                <a:pPr algn="just"/>
                <a:r>
                  <a:rPr lang="en-US" sz="3108" b="1">
                    <a:solidFill>
                      <a:srgbClr val="000000"/>
                    </a:solidFill>
                    <a:latin typeface="Courier New" pitchFamily="49" charset="0"/>
                    <a:cs typeface="Courier New" pitchFamily="49" charset="0"/>
                  </a:rPr>
                  <a:t>    } </a:t>
                </a:r>
              </a:p>
              <a:p>
                <a:pPr algn="just"/>
                <a:r>
                  <a:rPr lang="en-US" sz="3108" b="1">
                    <a:solidFill>
                      <a:srgbClr val="000000"/>
                    </a:solidFill>
                    <a:latin typeface="Courier New" pitchFamily="49" charset="0"/>
                    <a:cs typeface="Courier New" pitchFamily="49" charset="0"/>
                  </a:rPr>
                  <a:t>  } </a:t>
                </a:r>
              </a:p>
              <a:p>
                <a:pPr algn="just"/>
                <a:r>
                  <a:rPr lang="en-US" sz="3108" b="1">
                    <a:solidFill>
                      <a:srgbClr val="000000"/>
                    </a:solidFill>
                    <a:latin typeface="Courier New" pitchFamily="49" charset="0"/>
                    <a:cs typeface="Courier New" pitchFamily="49" charset="0"/>
                  </a:rPr>
                  <a:t>} </a:t>
                </a:r>
                <a:endParaRPr lang="en-US" sz="3108" b="1">
                  <a:solidFill>
                    <a:prstClr val="black"/>
                  </a:solidFill>
                  <a:latin typeface="Courier New" pitchFamily="49" charset="0"/>
                  <a:cs typeface="Courier New" pitchFamily="49"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bwMode="auto">
              <a:xfrm>
                <a:off x="10509656" y="3404588"/>
                <a:ext cx="8289431" cy="9177584"/>
              </a:xfrm>
              <a:prstGeom prst="rect">
                <a:avLst/>
              </a:prstGeom>
              <a:blipFill>
                <a:blip r:embed="rId2"/>
                <a:stretch>
                  <a:fillRect l="-661" t="-265" r="-661" b="-1658"/>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43293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65768" y="1828800"/>
            <a:ext cx="19183827" cy="10071840"/>
          </a:xfrm>
        </p:spPr>
        <p:txBody>
          <a:bodyPr>
            <a:normAutofit/>
          </a:bodyPr>
          <a:lstStyle/>
          <a:p>
            <a:pPr marL="0" indent="0">
              <a:buNone/>
            </a:pPr>
            <a:r>
              <a:rPr lang="en-US" sz="3885" b="1" dirty="0" err="1">
                <a:solidFill>
                  <a:srgbClr val="002060"/>
                </a:solidFill>
                <a:effectLst>
                  <a:outerShdw blurRad="38100" dist="38100" dir="2700000" algn="tl">
                    <a:srgbClr val="000000">
                      <a:alpha val="43137"/>
                    </a:srgbClr>
                  </a:outerShdw>
                </a:effectLst>
              </a:rPr>
              <a:t>Ví</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dụ</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về</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giải</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thuật</a:t>
            </a:r>
            <a:r>
              <a:rPr lang="en-US" sz="3885" b="1" dirty="0">
                <a:solidFill>
                  <a:srgbClr val="002060"/>
                </a:solidFill>
                <a:effectLst>
                  <a:outerShdw blurRad="38100" dist="38100" dir="2700000" algn="tl">
                    <a:srgbClr val="000000">
                      <a:alpha val="43137"/>
                    </a:srgbClr>
                  </a:outerShdw>
                </a:effectLst>
              </a:rPr>
              <a:t> Dijkstra:</a:t>
            </a:r>
          </a:p>
          <a:p>
            <a:pPr marL="0" indent="0">
              <a:buNone/>
            </a:pPr>
            <a:r>
              <a:rPr lang="en-US" sz="3885" dirty="0">
                <a:solidFill>
                  <a:srgbClr val="C00000"/>
                </a:solidFill>
              </a:rPr>
              <a:t>Cho </a:t>
            </a:r>
            <a:r>
              <a:rPr lang="en-US" sz="3885" dirty="0" err="1">
                <a:solidFill>
                  <a:srgbClr val="C00000"/>
                </a:solidFill>
              </a:rPr>
              <a:t>đồ</a:t>
            </a:r>
            <a:r>
              <a:rPr lang="en-US" sz="3885" dirty="0">
                <a:solidFill>
                  <a:srgbClr val="C00000"/>
                </a:solidFill>
              </a:rPr>
              <a:t> </a:t>
            </a:r>
            <a:r>
              <a:rPr lang="en-US" sz="3885" dirty="0" err="1">
                <a:solidFill>
                  <a:srgbClr val="C00000"/>
                </a:solidFill>
              </a:rPr>
              <a:t>thị</a:t>
            </a:r>
            <a:r>
              <a:rPr lang="en-US" sz="3885" dirty="0">
                <a:solidFill>
                  <a:srgbClr val="C00000"/>
                </a:solidFill>
              </a:rPr>
              <a:t> G </a:t>
            </a:r>
            <a:r>
              <a:rPr lang="en-US" sz="3885" dirty="0" err="1">
                <a:solidFill>
                  <a:srgbClr val="C00000"/>
                </a:solidFill>
              </a:rPr>
              <a:t>như</a:t>
            </a:r>
            <a:r>
              <a:rPr lang="en-US" sz="3885" dirty="0">
                <a:solidFill>
                  <a:srgbClr val="C00000"/>
                </a:solidFill>
              </a:rPr>
              <a:t> </a:t>
            </a:r>
            <a:r>
              <a:rPr lang="en-US" sz="3885" dirty="0" err="1">
                <a:solidFill>
                  <a:srgbClr val="C00000"/>
                </a:solidFill>
              </a:rPr>
              <a:t>trên</a:t>
            </a:r>
            <a:r>
              <a:rPr lang="en-US" sz="3885" dirty="0">
                <a:solidFill>
                  <a:srgbClr val="C00000"/>
                </a:solidFill>
              </a:rPr>
              <a:t>, </a:t>
            </a:r>
            <a:r>
              <a:rPr lang="en-US" sz="3885" dirty="0" err="1">
                <a:solidFill>
                  <a:srgbClr val="C00000"/>
                </a:solidFill>
              </a:rPr>
              <a:t>tìm</a:t>
            </a:r>
            <a:r>
              <a:rPr lang="en-US" sz="3885" dirty="0">
                <a:solidFill>
                  <a:srgbClr val="C00000"/>
                </a:solidFill>
              </a:rPr>
              <a:t> </a:t>
            </a:r>
            <a:r>
              <a:rPr lang="en-US" sz="3885" dirty="0" err="1">
                <a:solidFill>
                  <a:srgbClr val="C00000"/>
                </a:solidFill>
              </a:rPr>
              <a:t>đường</a:t>
            </a:r>
            <a:r>
              <a:rPr lang="en-US" sz="3885" dirty="0">
                <a:solidFill>
                  <a:srgbClr val="C00000"/>
                </a:solidFill>
              </a:rPr>
              <a:t> </a:t>
            </a:r>
            <a:r>
              <a:rPr lang="en-US" sz="3885" dirty="0" err="1">
                <a:solidFill>
                  <a:srgbClr val="C00000"/>
                </a:solidFill>
              </a:rPr>
              <a:t>từ</a:t>
            </a:r>
            <a:r>
              <a:rPr lang="en-US" sz="3885" dirty="0">
                <a:solidFill>
                  <a:srgbClr val="C00000"/>
                </a:solidFill>
              </a:rPr>
              <a:t> 1-&gt;6</a:t>
            </a:r>
          </a:p>
          <a:p>
            <a:pPr marL="0" indent="0">
              <a:buNone/>
            </a:pPr>
            <a:r>
              <a:rPr lang="en-US" sz="3885" dirty="0" err="1">
                <a:solidFill>
                  <a:srgbClr val="002060"/>
                </a:solidFill>
              </a:rPr>
              <a:t>Các</a:t>
            </a:r>
            <a:r>
              <a:rPr lang="en-US" sz="3885" dirty="0">
                <a:solidFill>
                  <a:srgbClr val="002060"/>
                </a:solidFill>
              </a:rPr>
              <a:t> </a:t>
            </a:r>
            <a:r>
              <a:rPr lang="en-US" sz="3885" dirty="0" err="1">
                <a:solidFill>
                  <a:srgbClr val="002060"/>
                </a:solidFill>
              </a:rPr>
              <a:t>bước</a:t>
            </a:r>
            <a:r>
              <a:rPr lang="en-US" sz="3885" dirty="0">
                <a:solidFill>
                  <a:srgbClr val="002060"/>
                </a:solidFill>
              </a:rPr>
              <a:t> </a:t>
            </a:r>
            <a:r>
              <a:rPr lang="en-US" sz="3885" dirty="0" err="1">
                <a:solidFill>
                  <a:srgbClr val="002060"/>
                </a:solidFill>
              </a:rPr>
              <a:t>thực</a:t>
            </a:r>
            <a:r>
              <a:rPr lang="en-US" sz="3885" dirty="0">
                <a:solidFill>
                  <a:srgbClr val="002060"/>
                </a:solidFill>
              </a:rPr>
              <a:t> </a:t>
            </a:r>
            <a:r>
              <a:rPr lang="en-US" sz="3885" dirty="0" err="1">
                <a:solidFill>
                  <a:srgbClr val="002060"/>
                </a:solidFill>
              </a:rPr>
              <a:t>hiện</a:t>
            </a:r>
            <a:endParaRPr lang="en-US" sz="3885" dirty="0">
              <a:solidFill>
                <a:srgbClr val="002060"/>
              </a:solidFill>
            </a:endParaRPr>
          </a:p>
        </p:txBody>
      </p:sp>
      <p:sp>
        <p:nvSpPr>
          <p:cNvPr id="4" name="Slide Number Placeholder 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05E8093-D946-4067-BBE1-EEE98D839B7E}" type="slidenum">
              <a:rPr lang="en-US" smtClean="0"/>
              <a:pPr/>
              <a:t>24</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6710" y="307966"/>
            <a:ext cx="5311157" cy="340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906074220"/>
                  </p:ext>
                </p:extLst>
              </p:nvPr>
            </p:nvGraphicFramePr>
            <p:xfrm>
              <a:off x="1065768" y="4035646"/>
              <a:ext cx="16430834" cy="8188086"/>
            </p:xfrm>
            <a:graphic>
              <a:graphicData uri="http://schemas.openxmlformats.org/drawingml/2006/table">
                <a:tbl>
                  <a:tblPr firstRow="1" bandRow="1">
                    <a:tableStyleId>{5C22544A-7EE6-4342-B048-85BDC9FD1C3A}</a:tableStyleId>
                  </a:tblPr>
                  <a:tblGrid>
                    <a:gridCol w="2347262">
                      <a:extLst>
                        <a:ext uri="{9D8B030D-6E8A-4147-A177-3AD203B41FA5}">
                          <a16:colId xmlns:a16="http://schemas.microsoft.com/office/drawing/2014/main" val="20000"/>
                        </a:ext>
                      </a:extLst>
                    </a:gridCol>
                    <a:gridCol w="2347262">
                      <a:extLst>
                        <a:ext uri="{9D8B030D-6E8A-4147-A177-3AD203B41FA5}">
                          <a16:colId xmlns:a16="http://schemas.microsoft.com/office/drawing/2014/main" val="20001"/>
                        </a:ext>
                      </a:extLst>
                    </a:gridCol>
                    <a:gridCol w="2347262">
                      <a:extLst>
                        <a:ext uri="{9D8B030D-6E8A-4147-A177-3AD203B41FA5}">
                          <a16:colId xmlns:a16="http://schemas.microsoft.com/office/drawing/2014/main" val="20002"/>
                        </a:ext>
                      </a:extLst>
                    </a:gridCol>
                    <a:gridCol w="2347262">
                      <a:extLst>
                        <a:ext uri="{9D8B030D-6E8A-4147-A177-3AD203B41FA5}">
                          <a16:colId xmlns:a16="http://schemas.microsoft.com/office/drawing/2014/main" val="20003"/>
                        </a:ext>
                      </a:extLst>
                    </a:gridCol>
                    <a:gridCol w="2347262">
                      <a:extLst>
                        <a:ext uri="{9D8B030D-6E8A-4147-A177-3AD203B41FA5}">
                          <a16:colId xmlns:a16="http://schemas.microsoft.com/office/drawing/2014/main" val="20004"/>
                        </a:ext>
                      </a:extLst>
                    </a:gridCol>
                    <a:gridCol w="2347262">
                      <a:extLst>
                        <a:ext uri="{9D8B030D-6E8A-4147-A177-3AD203B41FA5}">
                          <a16:colId xmlns:a16="http://schemas.microsoft.com/office/drawing/2014/main" val="20005"/>
                        </a:ext>
                      </a:extLst>
                    </a:gridCol>
                    <a:gridCol w="2347262">
                      <a:extLst>
                        <a:ext uri="{9D8B030D-6E8A-4147-A177-3AD203B41FA5}">
                          <a16:colId xmlns:a16="http://schemas.microsoft.com/office/drawing/2014/main" val="20006"/>
                        </a:ext>
                      </a:extLst>
                    </a:gridCol>
                  </a:tblGrid>
                  <a:tr h="1251256">
                    <a:tc>
                      <a:txBody>
                        <a:bodyPr/>
                        <a:lstStyle/>
                        <a:p>
                          <a:pPr algn="ctr"/>
                          <a:r>
                            <a:rPr lang="en-US" sz="3300" dirty="0" err="1"/>
                            <a:t>Bước</a:t>
                          </a:r>
                          <a:r>
                            <a:rPr lang="en-US" sz="3300" baseline="0" dirty="0"/>
                            <a:t> </a:t>
                          </a:r>
                          <a:r>
                            <a:rPr lang="en-US" sz="3300" baseline="0" dirty="0" err="1"/>
                            <a:t>lặp</a:t>
                          </a:r>
                          <a:endParaRPr lang="en-US" sz="3300" dirty="0"/>
                        </a:p>
                      </a:txBody>
                      <a:tcPr marL="177631" marR="177631" marT="88815" marB="88815" anchor="ctr"/>
                    </a:tc>
                    <a:tc>
                      <a:txBody>
                        <a:bodyPr/>
                        <a:lstStyle/>
                        <a:p>
                          <a:pPr algn="ctr"/>
                          <a:r>
                            <a:rPr lang="en-US" sz="3300"/>
                            <a:t>Đỉnh</a:t>
                          </a:r>
                          <a:r>
                            <a:rPr lang="en-US" sz="3300" baseline="0"/>
                            <a:t> 1</a:t>
                          </a:r>
                          <a:endParaRPr lang="en-US" sz="3300"/>
                        </a:p>
                      </a:txBody>
                      <a:tcPr marL="177631" marR="177631" marT="88815" marB="88815" anchor="ctr"/>
                    </a:tc>
                    <a:tc>
                      <a:txBody>
                        <a:bodyPr/>
                        <a:lstStyle/>
                        <a:p>
                          <a:pPr algn="ctr"/>
                          <a:r>
                            <a:rPr lang="en-US" sz="3300" dirty="0" err="1"/>
                            <a:t>Đỉnh</a:t>
                          </a:r>
                          <a:r>
                            <a:rPr lang="en-US" sz="3300" baseline="0" dirty="0"/>
                            <a:t> 2</a:t>
                          </a:r>
                          <a:endParaRPr lang="en-US" sz="3300" dirty="0"/>
                        </a:p>
                      </a:txBody>
                      <a:tcPr marL="177631" marR="177631" marT="88815" marB="88815" anchor="ctr"/>
                    </a:tc>
                    <a:tc>
                      <a:txBody>
                        <a:bodyPr/>
                        <a:lstStyle/>
                        <a:p>
                          <a:pPr algn="ctr"/>
                          <a:r>
                            <a:rPr lang="en-US" sz="3300"/>
                            <a:t>Đỉnh</a:t>
                          </a:r>
                          <a:r>
                            <a:rPr lang="en-US" sz="3300" baseline="0"/>
                            <a:t> 3</a:t>
                          </a:r>
                          <a:endParaRPr lang="en-US" sz="3300"/>
                        </a:p>
                      </a:txBody>
                      <a:tcPr marL="177631" marR="177631" marT="88815" marB="88815" anchor="ctr"/>
                    </a:tc>
                    <a:tc>
                      <a:txBody>
                        <a:bodyPr/>
                        <a:lstStyle/>
                        <a:p>
                          <a:pPr algn="ctr"/>
                          <a:r>
                            <a:rPr lang="en-US" sz="3300"/>
                            <a:t>Đỉnh</a:t>
                          </a:r>
                          <a:r>
                            <a:rPr lang="en-US" sz="3300" baseline="0"/>
                            <a:t> 4</a:t>
                          </a:r>
                          <a:endParaRPr lang="en-US" sz="3300"/>
                        </a:p>
                      </a:txBody>
                      <a:tcPr marL="177631" marR="177631" marT="88815" marB="88815" anchor="ctr"/>
                    </a:tc>
                    <a:tc>
                      <a:txBody>
                        <a:bodyPr/>
                        <a:lstStyle/>
                        <a:p>
                          <a:pPr algn="ctr"/>
                          <a:r>
                            <a:rPr lang="en-US" sz="3300"/>
                            <a:t>Đỉnh</a:t>
                          </a:r>
                          <a:r>
                            <a:rPr lang="en-US" sz="3300" baseline="0"/>
                            <a:t> 5</a:t>
                          </a:r>
                          <a:endParaRPr lang="en-US" sz="3300"/>
                        </a:p>
                      </a:txBody>
                      <a:tcPr marL="177631" marR="177631" marT="88815" marB="88815" anchor="ctr"/>
                    </a:tc>
                    <a:tc>
                      <a:txBody>
                        <a:bodyPr/>
                        <a:lstStyle/>
                        <a:p>
                          <a:pPr algn="ctr"/>
                          <a:r>
                            <a:rPr lang="en-US" sz="3300"/>
                            <a:t>Đỉnh</a:t>
                          </a:r>
                          <a:r>
                            <a:rPr lang="en-US" sz="3300" baseline="0"/>
                            <a:t> 6</a:t>
                          </a:r>
                          <a:endParaRPr lang="en-US" sz="3300"/>
                        </a:p>
                      </a:txBody>
                      <a:tcPr marL="177631" marR="177631" marT="88815" marB="88815" anchor="ctr"/>
                    </a:tc>
                    <a:extLst>
                      <a:ext uri="{0D108BD9-81ED-4DB2-BD59-A6C34878D82A}">
                        <a16:rowId xmlns:a16="http://schemas.microsoft.com/office/drawing/2014/main" val="10000"/>
                      </a:ext>
                    </a:extLst>
                  </a:tr>
                  <a:tr h="1251256">
                    <a:tc>
                      <a:txBody>
                        <a:bodyPr/>
                        <a:lstStyle/>
                        <a:p>
                          <a:pPr algn="ctr"/>
                          <a:r>
                            <a:rPr lang="en-US" sz="3300"/>
                            <a:t>Khởi</a:t>
                          </a:r>
                          <a:r>
                            <a:rPr lang="en-US" sz="3300" baseline="0"/>
                            <a:t> tạo</a:t>
                          </a:r>
                          <a:endParaRPr lang="en-US" sz="3300"/>
                        </a:p>
                      </a:txBody>
                      <a:tcPr marL="177631" marR="177631" marT="88815" marB="88815" anchor="ctr"/>
                    </a:tc>
                    <a:tc>
                      <a:txBody>
                        <a:bodyPr/>
                        <a:lstStyle/>
                        <a:p>
                          <a:pPr algn="ctr"/>
                          <a:r>
                            <a:rPr lang="en-US" sz="3300"/>
                            <a:t>0,1</a:t>
                          </a:r>
                        </a:p>
                      </a:txBody>
                      <a:tcPr marL="177631" marR="177631" marT="88815" marB="88815" anchor="ctr"/>
                    </a:tc>
                    <a:tc>
                      <a:txBody>
                        <a:bodyPr/>
                        <a:lstStyle/>
                        <a:p>
                          <a:pPr algn="ctr"/>
                          <a:r>
                            <a:rPr lang="en-US" sz="3300"/>
                            <a:t>4,1</a:t>
                          </a:r>
                        </a:p>
                      </a:txBody>
                      <a:tcPr marL="177631" marR="177631" marT="88815" marB="88815" anchor="ctr"/>
                    </a:tc>
                    <a:tc>
                      <a:txBody>
                        <a:bodyPr/>
                        <a:lstStyle/>
                        <a:p>
                          <a:pPr algn="ctr"/>
                          <a:r>
                            <a:rPr lang="en-US" sz="3300"/>
                            <a:t>2,1 (</a:t>
                          </a:r>
                          <a14:m>
                            <m:oMath xmlns:m="http://schemas.openxmlformats.org/officeDocument/2006/math">
                              <m:r>
                                <a:rPr lang="en-US" sz="3300" i="1" smtClean="0">
                                  <a:latin typeface="Cambria Math"/>
                                  <a:ea typeface="Cambria Math"/>
                                </a:rPr>
                                <m:t>∗</m:t>
                              </m:r>
                            </m:oMath>
                          </a14:m>
                          <a:r>
                            <a:rPr lang="en-US" sz="3300"/>
                            <a:t>)</a:t>
                          </a:r>
                        </a:p>
                      </a:txBody>
                      <a:tcPr marL="177631" marR="177631" marT="88815" marB="88815" anchor="ctr"/>
                    </a:tc>
                    <a:tc>
                      <a:txBody>
                        <a:bodyPr/>
                        <a:lstStyle/>
                        <a:p>
                          <a:pPr algn="ctr"/>
                          <a14:m>
                            <m:oMath xmlns:m="http://schemas.openxmlformats.org/officeDocument/2006/math">
                              <m:r>
                                <a:rPr lang="en-US" sz="3300" i="1" smtClean="0">
                                  <a:latin typeface="Cambria Math"/>
                                  <a:ea typeface="Cambria Math"/>
                                </a:rPr>
                                <m:t>∞</m:t>
                              </m:r>
                            </m:oMath>
                          </a14:m>
                          <a:r>
                            <a:rPr lang="en-US" sz="3300"/>
                            <a:t>,1</a:t>
                          </a:r>
                        </a:p>
                      </a:txBody>
                      <a:tcPr marL="177631" marR="177631" marT="88815" marB="88815" anchor="ctr"/>
                    </a:tc>
                    <a:tc>
                      <a:txBody>
                        <a:bodyPr/>
                        <a:lstStyle/>
                        <a:p>
                          <a:pPr algn="ctr"/>
                          <a14:m>
                            <m:oMath xmlns:m="http://schemas.openxmlformats.org/officeDocument/2006/math">
                              <m:r>
                                <a:rPr lang="en-US" sz="3300" i="1" smtClean="0">
                                  <a:latin typeface="Cambria Math"/>
                                  <a:ea typeface="Cambria Math"/>
                                </a:rPr>
                                <m:t>∞</m:t>
                              </m:r>
                            </m:oMath>
                          </a14:m>
                          <a:r>
                            <a:rPr lang="en-US" sz="3300"/>
                            <a:t>,1</a:t>
                          </a:r>
                        </a:p>
                      </a:txBody>
                      <a:tcPr marL="177631" marR="177631" marT="88815" marB="88815" anchor="ctr"/>
                    </a:tc>
                    <a:tc>
                      <a:txBody>
                        <a:bodyPr/>
                        <a:lstStyle/>
                        <a:p>
                          <a:pPr algn="ctr"/>
                          <a14:m>
                            <m:oMath xmlns:m="http://schemas.openxmlformats.org/officeDocument/2006/math">
                              <m:r>
                                <a:rPr lang="en-US" sz="3300" i="1" smtClean="0">
                                  <a:latin typeface="Cambria Math"/>
                                  <a:ea typeface="Cambria Math"/>
                                </a:rPr>
                                <m:t>∞</m:t>
                              </m:r>
                            </m:oMath>
                          </a14:m>
                          <a:r>
                            <a:rPr lang="en-US" sz="3300"/>
                            <a:t>,1</a:t>
                          </a:r>
                        </a:p>
                      </a:txBody>
                      <a:tcPr marL="177631" marR="177631" marT="88815" marB="88815" anchor="ctr"/>
                    </a:tc>
                    <a:extLst>
                      <a:ext uri="{0D108BD9-81ED-4DB2-BD59-A6C34878D82A}">
                        <a16:rowId xmlns:a16="http://schemas.microsoft.com/office/drawing/2014/main" val="10001"/>
                      </a:ext>
                    </a:extLst>
                  </a:tr>
                  <a:tr h="1251256">
                    <a:tc>
                      <a:txBody>
                        <a:bodyPr/>
                        <a:lstStyle/>
                        <a:p>
                          <a:pPr algn="ctr"/>
                          <a:r>
                            <a:rPr lang="en-US" sz="3300"/>
                            <a:t>1</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3,3 (</a:t>
                          </a:r>
                          <a14:m>
                            <m:oMath xmlns:m="http://schemas.openxmlformats.org/officeDocument/2006/math">
                              <m:r>
                                <a:rPr lang="en-US" sz="3300" i="1" smtClean="0">
                                  <a:latin typeface="Cambria Math"/>
                                  <a:ea typeface="Cambria Math"/>
                                </a:rPr>
                                <m:t>∗</m:t>
                              </m:r>
                            </m:oMath>
                          </a14:m>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10,3</a:t>
                          </a:r>
                        </a:p>
                      </a:txBody>
                      <a:tcPr marL="177631" marR="177631" marT="88815" marB="88815" anchor="ctr"/>
                    </a:tc>
                    <a:tc>
                      <a:txBody>
                        <a:bodyPr/>
                        <a:lstStyle/>
                        <a:p>
                          <a:pPr algn="ctr"/>
                          <a:r>
                            <a:rPr lang="en-US" sz="3300"/>
                            <a:t>12,3</a:t>
                          </a:r>
                        </a:p>
                      </a:txBody>
                      <a:tcPr marL="177631" marR="177631" marT="88815" marB="88815" anchor="ctr"/>
                    </a:tc>
                    <a:tc>
                      <a:txBody>
                        <a:bodyPr/>
                        <a:lstStyle/>
                        <a:p>
                          <a:pPr algn="ctr"/>
                          <a14:m>
                            <m:oMath xmlns:m="http://schemas.openxmlformats.org/officeDocument/2006/math">
                              <m:r>
                                <a:rPr lang="en-US" sz="3300" i="1" smtClean="0">
                                  <a:latin typeface="Cambria Math"/>
                                  <a:ea typeface="Cambria Math"/>
                                </a:rPr>
                                <m:t>∞</m:t>
                              </m:r>
                            </m:oMath>
                          </a14:m>
                          <a:r>
                            <a:rPr lang="en-US" sz="3300"/>
                            <a:t>,1</a:t>
                          </a:r>
                        </a:p>
                      </a:txBody>
                      <a:tcPr marL="177631" marR="177631" marT="88815" marB="88815" anchor="ctr"/>
                    </a:tc>
                    <a:extLst>
                      <a:ext uri="{0D108BD9-81ED-4DB2-BD59-A6C34878D82A}">
                        <a16:rowId xmlns:a16="http://schemas.microsoft.com/office/drawing/2014/main" val="10002"/>
                      </a:ext>
                    </a:extLst>
                  </a:tr>
                  <a:tr h="1251256">
                    <a:tc>
                      <a:txBody>
                        <a:bodyPr/>
                        <a:lstStyle/>
                        <a:p>
                          <a:pPr algn="ctr"/>
                          <a:r>
                            <a:rPr lang="en-US" sz="3300"/>
                            <a:t>2</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8,2 (</a:t>
                          </a:r>
                          <a14:m>
                            <m:oMath xmlns:m="http://schemas.openxmlformats.org/officeDocument/2006/math">
                              <m:r>
                                <a:rPr lang="en-US" sz="3300" i="1" smtClean="0">
                                  <a:latin typeface="Cambria Math"/>
                                  <a:ea typeface="Cambria Math"/>
                                </a:rPr>
                                <m:t>∗</m:t>
                              </m:r>
                            </m:oMath>
                          </a14:m>
                          <a:r>
                            <a:rPr lang="en-US" sz="3300"/>
                            <a:t>)</a:t>
                          </a:r>
                        </a:p>
                      </a:txBody>
                      <a:tcPr marL="177631" marR="177631" marT="88815" marB="88815" anchor="ctr"/>
                    </a:tc>
                    <a:tc>
                      <a:txBody>
                        <a:bodyPr/>
                        <a:lstStyle/>
                        <a:p>
                          <a:pPr algn="ctr"/>
                          <a:r>
                            <a:rPr lang="en-US" sz="3300"/>
                            <a:t>12,3</a:t>
                          </a:r>
                        </a:p>
                      </a:txBody>
                      <a:tcPr marL="177631" marR="177631" marT="88815" marB="888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3300" i="1" smtClean="0">
                                  <a:latin typeface="Cambria Math"/>
                                  <a:ea typeface="Cambria Math"/>
                                </a:rPr>
                                <m:t>∞</m:t>
                              </m:r>
                            </m:oMath>
                          </a14:m>
                          <a:r>
                            <a:rPr lang="en-US" sz="3300"/>
                            <a:t>,1</a:t>
                          </a:r>
                        </a:p>
                      </a:txBody>
                      <a:tcPr marL="177631" marR="177631" marT="88815" marB="88815" anchor="ctr"/>
                    </a:tc>
                    <a:extLst>
                      <a:ext uri="{0D108BD9-81ED-4DB2-BD59-A6C34878D82A}">
                        <a16:rowId xmlns:a16="http://schemas.microsoft.com/office/drawing/2014/main" val="10003"/>
                      </a:ext>
                    </a:extLst>
                  </a:tr>
                  <a:tr h="1251256">
                    <a:tc>
                      <a:txBody>
                        <a:bodyPr/>
                        <a:lstStyle/>
                        <a:p>
                          <a:pPr algn="ctr"/>
                          <a:r>
                            <a:rPr lang="en-US" sz="3300"/>
                            <a:t>3</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10,4 (</a:t>
                          </a:r>
                          <a14:m>
                            <m:oMath xmlns:m="http://schemas.openxmlformats.org/officeDocument/2006/math">
                              <m:r>
                                <a:rPr lang="en-US" sz="3300" i="1" smtClean="0">
                                  <a:latin typeface="Cambria Math"/>
                                  <a:ea typeface="Cambria Math"/>
                                </a:rPr>
                                <m:t>∗</m:t>
                              </m:r>
                            </m:oMath>
                          </a14:m>
                          <a:r>
                            <a:rPr lang="en-US" sz="3300"/>
                            <a:t>)</a:t>
                          </a:r>
                        </a:p>
                      </a:txBody>
                      <a:tcPr marL="177631" marR="177631" marT="88815" marB="88815" anchor="ctr"/>
                    </a:tc>
                    <a:tc>
                      <a:txBody>
                        <a:bodyPr/>
                        <a:lstStyle/>
                        <a:p>
                          <a:pPr algn="ctr"/>
                          <a:r>
                            <a:rPr lang="en-US" sz="3300"/>
                            <a:t>14,4</a:t>
                          </a:r>
                        </a:p>
                      </a:txBody>
                      <a:tcPr marL="177631" marR="177631" marT="88815" marB="88815" anchor="ctr"/>
                    </a:tc>
                    <a:extLst>
                      <a:ext uri="{0D108BD9-81ED-4DB2-BD59-A6C34878D82A}">
                        <a16:rowId xmlns:a16="http://schemas.microsoft.com/office/drawing/2014/main" val="10004"/>
                      </a:ext>
                    </a:extLst>
                  </a:tr>
                  <a:tr h="1251256">
                    <a:tc>
                      <a:txBody>
                        <a:bodyPr/>
                        <a:lstStyle/>
                        <a:p>
                          <a:pPr algn="ctr"/>
                          <a:r>
                            <a:rPr lang="en-US" sz="3300"/>
                            <a:t>4</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13,5 (</a:t>
                          </a:r>
                          <a14:m>
                            <m:oMath xmlns:m="http://schemas.openxmlformats.org/officeDocument/2006/math">
                              <m:r>
                                <a:rPr lang="en-US" sz="3300" i="1" smtClean="0">
                                  <a:latin typeface="Cambria Math"/>
                                  <a:ea typeface="Cambria Math"/>
                                </a:rPr>
                                <m:t>∗</m:t>
                              </m:r>
                            </m:oMath>
                          </a14:m>
                          <a:r>
                            <a:rPr lang="en-US" sz="3300"/>
                            <a:t>)</a:t>
                          </a:r>
                        </a:p>
                      </a:txBody>
                      <a:tcPr marL="177631" marR="177631" marT="88815" marB="88815" anchor="ctr"/>
                    </a:tc>
                    <a:extLst>
                      <a:ext uri="{0D108BD9-81ED-4DB2-BD59-A6C34878D82A}">
                        <a16:rowId xmlns:a16="http://schemas.microsoft.com/office/drawing/2014/main" val="10005"/>
                      </a:ext>
                    </a:extLst>
                  </a:tr>
                  <a:tr h="670316">
                    <a:tc>
                      <a:txBody>
                        <a:bodyPr/>
                        <a:lstStyle/>
                        <a:p>
                          <a:pPr algn="ctr"/>
                          <a:r>
                            <a:rPr lang="en-US" sz="3300"/>
                            <a:t>5</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dirty="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dirty="0"/>
                            <a:t>-</a:t>
                          </a:r>
                        </a:p>
                      </a:txBody>
                      <a:tcPr marL="177631" marR="177631" marT="88815" marB="88815" anchor="ctr"/>
                    </a:tc>
                    <a:extLst>
                      <a:ext uri="{0D108BD9-81ED-4DB2-BD59-A6C34878D82A}">
                        <a16:rowId xmlns:a16="http://schemas.microsoft.com/office/drawing/2014/main" val="10006"/>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906074220"/>
                  </p:ext>
                </p:extLst>
              </p:nvPr>
            </p:nvGraphicFramePr>
            <p:xfrm>
              <a:off x="1065768" y="4035646"/>
              <a:ext cx="16430834" cy="8188086"/>
            </p:xfrm>
            <a:graphic>
              <a:graphicData uri="http://schemas.openxmlformats.org/drawingml/2006/table">
                <a:tbl>
                  <a:tblPr firstRow="1" bandRow="1">
                    <a:tableStyleId>{5C22544A-7EE6-4342-B048-85BDC9FD1C3A}</a:tableStyleId>
                  </a:tblPr>
                  <a:tblGrid>
                    <a:gridCol w="2347262">
                      <a:extLst>
                        <a:ext uri="{9D8B030D-6E8A-4147-A177-3AD203B41FA5}">
                          <a16:colId xmlns:a16="http://schemas.microsoft.com/office/drawing/2014/main" val="20000"/>
                        </a:ext>
                      </a:extLst>
                    </a:gridCol>
                    <a:gridCol w="2347262">
                      <a:extLst>
                        <a:ext uri="{9D8B030D-6E8A-4147-A177-3AD203B41FA5}">
                          <a16:colId xmlns:a16="http://schemas.microsoft.com/office/drawing/2014/main" val="20001"/>
                        </a:ext>
                      </a:extLst>
                    </a:gridCol>
                    <a:gridCol w="2347262">
                      <a:extLst>
                        <a:ext uri="{9D8B030D-6E8A-4147-A177-3AD203B41FA5}">
                          <a16:colId xmlns:a16="http://schemas.microsoft.com/office/drawing/2014/main" val="20002"/>
                        </a:ext>
                      </a:extLst>
                    </a:gridCol>
                    <a:gridCol w="2347262">
                      <a:extLst>
                        <a:ext uri="{9D8B030D-6E8A-4147-A177-3AD203B41FA5}">
                          <a16:colId xmlns:a16="http://schemas.microsoft.com/office/drawing/2014/main" val="20003"/>
                        </a:ext>
                      </a:extLst>
                    </a:gridCol>
                    <a:gridCol w="2347262">
                      <a:extLst>
                        <a:ext uri="{9D8B030D-6E8A-4147-A177-3AD203B41FA5}">
                          <a16:colId xmlns:a16="http://schemas.microsoft.com/office/drawing/2014/main" val="20004"/>
                        </a:ext>
                      </a:extLst>
                    </a:gridCol>
                    <a:gridCol w="2347262">
                      <a:extLst>
                        <a:ext uri="{9D8B030D-6E8A-4147-A177-3AD203B41FA5}">
                          <a16:colId xmlns:a16="http://schemas.microsoft.com/office/drawing/2014/main" val="20005"/>
                        </a:ext>
                      </a:extLst>
                    </a:gridCol>
                    <a:gridCol w="2347262">
                      <a:extLst>
                        <a:ext uri="{9D8B030D-6E8A-4147-A177-3AD203B41FA5}">
                          <a16:colId xmlns:a16="http://schemas.microsoft.com/office/drawing/2014/main" val="20006"/>
                        </a:ext>
                      </a:extLst>
                    </a:gridCol>
                  </a:tblGrid>
                  <a:tr h="1251256">
                    <a:tc>
                      <a:txBody>
                        <a:bodyPr/>
                        <a:lstStyle/>
                        <a:p>
                          <a:pPr algn="ctr"/>
                          <a:r>
                            <a:rPr lang="en-US" sz="3300" dirty="0" err="1"/>
                            <a:t>Bước</a:t>
                          </a:r>
                          <a:r>
                            <a:rPr lang="en-US" sz="3300" baseline="0" dirty="0"/>
                            <a:t> </a:t>
                          </a:r>
                          <a:r>
                            <a:rPr lang="en-US" sz="3300" baseline="0" dirty="0" err="1"/>
                            <a:t>lặp</a:t>
                          </a:r>
                          <a:endParaRPr lang="en-US" sz="3300" dirty="0"/>
                        </a:p>
                      </a:txBody>
                      <a:tcPr marL="177631" marR="177631" marT="88815" marB="88815" anchor="ctr"/>
                    </a:tc>
                    <a:tc>
                      <a:txBody>
                        <a:bodyPr/>
                        <a:lstStyle/>
                        <a:p>
                          <a:pPr algn="ctr"/>
                          <a:r>
                            <a:rPr lang="en-US" sz="3300"/>
                            <a:t>Đỉnh</a:t>
                          </a:r>
                          <a:r>
                            <a:rPr lang="en-US" sz="3300" baseline="0"/>
                            <a:t> 1</a:t>
                          </a:r>
                          <a:endParaRPr lang="en-US" sz="3300"/>
                        </a:p>
                      </a:txBody>
                      <a:tcPr marL="177631" marR="177631" marT="88815" marB="88815" anchor="ctr"/>
                    </a:tc>
                    <a:tc>
                      <a:txBody>
                        <a:bodyPr/>
                        <a:lstStyle/>
                        <a:p>
                          <a:pPr algn="ctr"/>
                          <a:r>
                            <a:rPr lang="en-US" sz="3300" dirty="0" err="1"/>
                            <a:t>Đỉnh</a:t>
                          </a:r>
                          <a:r>
                            <a:rPr lang="en-US" sz="3300" baseline="0" dirty="0"/>
                            <a:t> 2</a:t>
                          </a:r>
                          <a:endParaRPr lang="en-US" sz="3300" dirty="0"/>
                        </a:p>
                      </a:txBody>
                      <a:tcPr marL="177631" marR="177631" marT="88815" marB="88815" anchor="ctr"/>
                    </a:tc>
                    <a:tc>
                      <a:txBody>
                        <a:bodyPr/>
                        <a:lstStyle/>
                        <a:p>
                          <a:pPr algn="ctr"/>
                          <a:r>
                            <a:rPr lang="en-US" sz="3300"/>
                            <a:t>Đỉnh</a:t>
                          </a:r>
                          <a:r>
                            <a:rPr lang="en-US" sz="3300" baseline="0"/>
                            <a:t> 3</a:t>
                          </a:r>
                          <a:endParaRPr lang="en-US" sz="3300"/>
                        </a:p>
                      </a:txBody>
                      <a:tcPr marL="177631" marR="177631" marT="88815" marB="88815" anchor="ctr"/>
                    </a:tc>
                    <a:tc>
                      <a:txBody>
                        <a:bodyPr/>
                        <a:lstStyle/>
                        <a:p>
                          <a:pPr algn="ctr"/>
                          <a:r>
                            <a:rPr lang="en-US" sz="3300"/>
                            <a:t>Đỉnh</a:t>
                          </a:r>
                          <a:r>
                            <a:rPr lang="en-US" sz="3300" baseline="0"/>
                            <a:t> 4</a:t>
                          </a:r>
                          <a:endParaRPr lang="en-US" sz="3300"/>
                        </a:p>
                      </a:txBody>
                      <a:tcPr marL="177631" marR="177631" marT="88815" marB="88815" anchor="ctr"/>
                    </a:tc>
                    <a:tc>
                      <a:txBody>
                        <a:bodyPr/>
                        <a:lstStyle/>
                        <a:p>
                          <a:pPr algn="ctr"/>
                          <a:r>
                            <a:rPr lang="en-US" sz="3300"/>
                            <a:t>Đỉnh</a:t>
                          </a:r>
                          <a:r>
                            <a:rPr lang="en-US" sz="3300" baseline="0"/>
                            <a:t> 5</a:t>
                          </a:r>
                          <a:endParaRPr lang="en-US" sz="3300"/>
                        </a:p>
                      </a:txBody>
                      <a:tcPr marL="177631" marR="177631" marT="88815" marB="88815" anchor="ctr"/>
                    </a:tc>
                    <a:tc>
                      <a:txBody>
                        <a:bodyPr/>
                        <a:lstStyle/>
                        <a:p>
                          <a:pPr algn="ctr"/>
                          <a:r>
                            <a:rPr lang="en-US" sz="3300"/>
                            <a:t>Đỉnh</a:t>
                          </a:r>
                          <a:r>
                            <a:rPr lang="en-US" sz="3300" baseline="0"/>
                            <a:t> 6</a:t>
                          </a:r>
                          <a:endParaRPr lang="en-US" sz="3300"/>
                        </a:p>
                      </a:txBody>
                      <a:tcPr marL="177631" marR="177631" marT="88815" marB="88815" anchor="ctr"/>
                    </a:tc>
                    <a:extLst>
                      <a:ext uri="{0D108BD9-81ED-4DB2-BD59-A6C34878D82A}">
                        <a16:rowId xmlns:a16="http://schemas.microsoft.com/office/drawing/2014/main" val="10000"/>
                      </a:ext>
                    </a:extLst>
                  </a:tr>
                  <a:tr h="1251256">
                    <a:tc>
                      <a:txBody>
                        <a:bodyPr/>
                        <a:lstStyle/>
                        <a:p>
                          <a:pPr algn="ctr"/>
                          <a:r>
                            <a:rPr lang="en-US" sz="3300"/>
                            <a:t>Khởi</a:t>
                          </a:r>
                          <a:r>
                            <a:rPr lang="en-US" sz="3300" baseline="0"/>
                            <a:t> tạo</a:t>
                          </a:r>
                          <a:endParaRPr lang="en-US" sz="3300"/>
                        </a:p>
                      </a:txBody>
                      <a:tcPr marL="177631" marR="177631" marT="88815" marB="88815" anchor="ctr"/>
                    </a:tc>
                    <a:tc>
                      <a:txBody>
                        <a:bodyPr/>
                        <a:lstStyle/>
                        <a:p>
                          <a:pPr algn="ctr"/>
                          <a:r>
                            <a:rPr lang="en-US" sz="3300"/>
                            <a:t>0,1</a:t>
                          </a:r>
                        </a:p>
                      </a:txBody>
                      <a:tcPr marL="177631" marR="177631" marT="88815" marB="88815" anchor="ctr"/>
                    </a:tc>
                    <a:tc>
                      <a:txBody>
                        <a:bodyPr/>
                        <a:lstStyle/>
                        <a:p>
                          <a:pPr algn="ctr"/>
                          <a:r>
                            <a:rPr lang="en-US" sz="3300"/>
                            <a:t>4,1</a:t>
                          </a:r>
                        </a:p>
                      </a:txBody>
                      <a:tcPr marL="177631" marR="177631" marT="88815" marB="88815" anchor="ctr"/>
                    </a:tc>
                    <a:tc>
                      <a:txBody>
                        <a:bodyPr/>
                        <a:lstStyle/>
                        <a:p>
                          <a:endParaRPr lang="en-US"/>
                        </a:p>
                      </a:txBody>
                      <a:tcPr marL="177631" marR="177631" marT="88815" marB="88815" anchor="ctr">
                        <a:blipFill>
                          <a:blip r:embed="rId3"/>
                          <a:stretch>
                            <a:fillRect l="-300519" t="-100485" r="-301299" b="-466019"/>
                          </a:stretch>
                        </a:blipFill>
                      </a:tcPr>
                    </a:tc>
                    <a:tc>
                      <a:txBody>
                        <a:bodyPr/>
                        <a:lstStyle/>
                        <a:p>
                          <a:endParaRPr lang="en-US"/>
                        </a:p>
                      </a:txBody>
                      <a:tcPr marL="177631" marR="177631" marT="88815" marB="88815" anchor="ctr">
                        <a:blipFill>
                          <a:blip r:embed="rId3"/>
                          <a:stretch>
                            <a:fillRect l="-400519" t="-100485" r="-201299" b="-466019"/>
                          </a:stretch>
                        </a:blipFill>
                      </a:tcPr>
                    </a:tc>
                    <a:tc>
                      <a:txBody>
                        <a:bodyPr/>
                        <a:lstStyle/>
                        <a:p>
                          <a:endParaRPr lang="en-US"/>
                        </a:p>
                      </a:txBody>
                      <a:tcPr marL="177631" marR="177631" marT="88815" marB="88815" anchor="ctr">
                        <a:blipFill>
                          <a:blip r:embed="rId3"/>
                          <a:stretch>
                            <a:fillRect l="-499223" t="-100485" r="-100777" b="-466019"/>
                          </a:stretch>
                        </a:blipFill>
                      </a:tcPr>
                    </a:tc>
                    <a:tc>
                      <a:txBody>
                        <a:bodyPr/>
                        <a:lstStyle/>
                        <a:p>
                          <a:endParaRPr lang="en-US"/>
                        </a:p>
                      </a:txBody>
                      <a:tcPr marL="177631" marR="177631" marT="88815" marB="88815" anchor="ctr">
                        <a:blipFill>
                          <a:blip r:embed="rId3"/>
                          <a:stretch>
                            <a:fillRect l="-600779" t="-100485" r="-1039" b="-466019"/>
                          </a:stretch>
                        </a:blipFill>
                      </a:tcPr>
                    </a:tc>
                    <a:extLst>
                      <a:ext uri="{0D108BD9-81ED-4DB2-BD59-A6C34878D82A}">
                        <a16:rowId xmlns:a16="http://schemas.microsoft.com/office/drawing/2014/main" val="10001"/>
                      </a:ext>
                    </a:extLst>
                  </a:tr>
                  <a:tr h="1251256">
                    <a:tc>
                      <a:txBody>
                        <a:bodyPr/>
                        <a:lstStyle/>
                        <a:p>
                          <a:pPr algn="ctr"/>
                          <a:r>
                            <a:rPr lang="en-US" sz="3300"/>
                            <a:t>1</a:t>
                          </a:r>
                        </a:p>
                      </a:txBody>
                      <a:tcPr marL="177631" marR="177631" marT="88815" marB="88815" anchor="ctr"/>
                    </a:tc>
                    <a:tc>
                      <a:txBody>
                        <a:bodyPr/>
                        <a:lstStyle/>
                        <a:p>
                          <a:pPr algn="ctr"/>
                          <a:r>
                            <a:rPr lang="en-US" sz="3300"/>
                            <a:t>-</a:t>
                          </a:r>
                        </a:p>
                      </a:txBody>
                      <a:tcPr marL="177631" marR="177631" marT="88815" marB="88815" anchor="ctr"/>
                    </a:tc>
                    <a:tc>
                      <a:txBody>
                        <a:bodyPr/>
                        <a:lstStyle/>
                        <a:p>
                          <a:endParaRPr lang="en-US"/>
                        </a:p>
                      </a:txBody>
                      <a:tcPr marL="177631" marR="177631" marT="88815" marB="88815" anchor="ctr">
                        <a:blipFill>
                          <a:blip r:embed="rId3"/>
                          <a:stretch>
                            <a:fillRect l="-200519" t="-201463" r="-401299" b="-368293"/>
                          </a:stretch>
                        </a:blipFill>
                      </a:tcPr>
                    </a:tc>
                    <a:tc>
                      <a:txBody>
                        <a:bodyPr/>
                        <a:lstStyle/>
                        <a:p>
                          <a:pPr algn="ctr"/>
                          <a:r>
                            <a:rPr lang="en-US" sz="3300"/>
                            <a:t>-</a:t>
                          </a:r>
                        </a:p>
                      </a:txBody>
                      <a:tcPr marL="177631" marR="177631" marT="88815" marB="88815" anchor="ctr"/>
                    </a:tc>
                    <a:tc>
                      <a:txBody>
                        <a:bodyPr/>
                        <a:lstStyle/>
                        <a:p>
                          <a:pPr algn="ctr"/>
                          <a:r>
                            <a:rPr lang="en-US" sz="3300"/>
                            <a:t>10,3</a:t>
                          </a:r>
                        </a:p>
                      </a:txBody>
                      <a:tcPr marL="177631" marR="177631" marT="88815" marB="88815" anchor="ctr"/>
                    </a:tc>
                    <a:tc>
                      <a:txBody>
                        <a:bodyPr/>
                        <a:lstStyle/>
                        <a:p>
                          <a:pPr algn="ctr"/>
                          <a:r>
                            <a:rPr lang="en-US" sz="3300"/>
                            <a:t>12,3</a:t>
                          </a:r>
                        </a:p>
                      </a:txBody>
                      <a:tcPr marL="177631" marR="177631" marT="88815" marB="88815" anchor="ctr"/>
                    </a:tc>
                    <a:tc>
                      <a:txBody>
                        <a:bodyPr/>
                        <a:lstStyle/>
                        <a:p>
                          <a:endParaRPr lang="en-US"/>
                        </a:p>
                      </a:txBody>
                      <a:tcPr marL="177631" marR="177631" marT="88815" marB="88815" anchor="ctr">
                        <a:blipFill>
                          <a:blip r:embed="rId3"/>
                          <a:stretch>
                            <a:fillRect l="-600779" t="-201463" r="-1039" b="-368293"/>
                          </a:stretch>
                        </a:blipFill>
                      </a:tcPr>
                    </a:tc>
                    <a:extLst>
                      <a:ext uri="{0D108BD9-81ED-4DB2-BD59-A6C34878D82A}">
                        <a16:rowId xmlns:a16="http://schemas.microsoft.com/office/drawing/2014/main" val="10002"/>
                      </a:ext>
                    </a:extLst>
                  </a:tr>
                  <a:tr h="1251256">
                    <a:tc>
                      <a:txBody>
                        <a:bodyPr/>
                        <a:lstStyle/>
                        <a:p>
                          <a:pPr algn="ctr"/>
                          <a:r>
                            <a:rPr lang="en-US" sz="3300"/>
                            <a:t>2</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endParaRPr lang="en-US"/>
                        </a:p>
                      </a:txBody>
                      <a:tcPr marL="177631" marR="177631" marT="88815" marB="88815" anchor="ctr">
                        <a:blipFill>
                          <a:blip r:embed="rId3"/>
                          <a:stretch>
                            <a:fillRect l="-400519" t="-300000" r="-201299" b="-266505"/>
                          </a:stretch>
                        </a:blipFill>
                      </a:tcPr>
                    </a:tc>
                    <a:tc>
                      <a:txBody>
                        <a:bodyPr/>
                        <a:lstStyle/>
                        <a:p>
                          <a:pPr algn="ctr"/>
                          <a:r>
                            <a:rPr lang="en-US" sz="3300"/>
                            <a:t>12,3</a:t>
                          </a:r>
                        </a:p>
                      </a:txBody>
                      <a:tcPr marL="177631" marR="177631" marT="88815" marB="88815" anchor="ctr"/>
                    </a:tc>
                    <a:tc>
                      <a:txBody>
                        <a:bodyPr/>
                        <a:lstStyle/>
                        <a:p>
                          <a:endParaRPr lang="en-US"/>
                        </a:p>
                      </a:txBody>
                      <a:tcPr marL="177631" marR="177631" marT="88815" marB="88815" anchor="ctr">
                        <a:blipFill>
                          <a:blip r:embed="rId3"/>
                          <a:stretch>
                            <a:fillRect l="-600779" t="-300000" r="-1039" b="-266505"/>
                          </a:stretch>
                        </a:blipFill>
                      </a:tcPr>
                    </a:tc>
                    <a:extLst>
                      <a:ext uri="{0D108BD9-81ED-4DB2-BD59-A6C34878D82A}">
                        <a16:rowId xmlns:a16="http://schemas.microsoft.com/office/drawing/2014/main" val="10003"/>
                      </a:ext>
                    </a:extLst>
                  </a:tr>
                  <a:tr h="1251256">
                    <a:tc>
                      <a:txBody>
                        <a:bodyPr/>
                        <a:lstStyle/>
                        <a:p>
                          <a:pPr algn="ctr"/>
                          <a:r>
                            <a:rPr lang="en-US" sz="3300"/>
                            <a:t>3</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endParaRPr lang="en-US"/>
                        </a:p>
                      </a:txBody>
                      <a:tcPr marL="177631" marR="177631" marT="88815" marB="88815" anchor="ctr">
                        <a:blipFill>
                          <a:blip r:embed="rId3"/>
                          <a:stretch>
                            <a:fillRect l="-499223" t="-401951" r="-100777" b="-167805"/>
                          </a:stretch>
                        </a:blipFill>
                      </a:tcPr>
                    </a:tc>
                    <a:tc>
                      <a:txBody>
                        <a:bodyPr/>
                        <a:lstStyle/>
                        <a:p>
                          <a:pPr algn="ctr"/>
                          <a:r>
                            <a:rPr lang="en-US" sz="3300"/>
                            <a:t>14,4</a:t>
                          </a:r>
                        </a:p>
                      </a:txBody>
                      <a:tcPr marL="177631" marR="177631" marT="88815" marB="88815" anchor="ctr"/>
                    </a:tc>
                    <a:extLst>
                      <a:ext uri="{0D108BD9-81ED-4DB2-BD59-A6C34878D82A}">
                        <a16:rowId xmlns:a16="http://schemas.microsoft.com/office/drawing/2014/main" val="10004"/>
                      </a:ext>
                    </a:extLst>
                  </a:tr>
                  <a:tr h="1251256">
                    <a:tc>
                      <a:txBody>
                        <a:bodyPr/>
                        <a:lstStyle/>
                        <a:p>
                          <a:pPr algn="ctr"/>
                          <a:r>
                            <a:rPr lang="en-US" sz="3300"/>
                            <a:t>4</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endParaRPr lang="en-US"/>
                        </a:p>
                      </a:txBody>
                      <a:tcPr marL="177631" marR="177631" marT="88815" marB="88815" anchor="ctr">
                        <a:blipFill>
                          <a:blip r:embed="rId3"/>
                          <a:stretch>
                            <a:fillRect l="-600779" t="-501951" r="-1039" b="-67805"/>
                          </a:stretch>
                        </a:blipFill>
                      </a:tcPr>
                    </a:tc>
                    <a:extLst>
                      <a:ext uri="{0D108BD9-81ED-4DB2-BD59-A6C34878D82A}">
                        <a16:rowId xmlns:a16="http://schemas.microsoft.com/office/drawing/2014/main" val="10005"/>
                      </a:ext>
                    </a:extLst>
                  </a:tr>
                  <a:tr h="680550">
                    <a:tc>
                      <a:txBody>
                        <a:bodyPr/>
                        <a:lstStyle/>
                        <a:p>
                          <a:pPr algn="ctr"/>
                          <a:r>
                            <a:rPr lang="en-US" sz="3300"/>
                            <a:t>5</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dirty="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a:t>-</a:t>
                          </a:r>
                        </a:p>
                      </a:txBody>
                      <a:tcPr marL="177631" marR="177631" marT="88815" marB="88815" anchor="ctr"/>
                    </a:tc>
                    <a:tc>
                      <a:txBody>
                        <a:bodyPr/>
                        <a:lstStyle/>
                        <a:p>
                          <a:pPr algn="ctr"/>
                          <a:r>
                            <a:rPr lang="en-US" sz="3300" dirty="0"/>
                            <a:t>-</a:t>
                          </a:r>
                        </a:p>
                      </a:txBody>
                      <a:tcPr marL="177631" marR="177631" marT="88815" marB="88815" anchor="ctr"/>
                    </a:tc>
                    <a:extLst>
                      <a:ext uri="{0D108BD9-81ED-4DB2-BD59-A6C34878D82A}">
                        <a16:rowId xmlns:a16="http://schemas.microsoft.com/office/drawing/2014/main" val="10006"/>
                      </a:ext>
                    </a:extLst>
                  </a:tr>
                </a:tbl>
              </a:graphicData>
            </a:graphic>
          </p:graphicFrame>
        </mc:Fallback>
      </mc:AlternateContent>
    </p:spTree>
    <p:extLst>
      <p:ext uri="{BB962C8B-B14F-4D97-AF65-F5344CB8AC3E}">
        <p14:creationId xmlns:p14="http://schemas.microsoft.com/office/powerpoint/2010/main" val="5849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81589" y="288216"/>
            <a:ext cx="19183827" cy="8792102"/>
          </a:xfrm>
        </p:spPr>
        <p:txBody>
          <a:bodyPr>
            <a:normAutofit/>
          </a:bodyPr>
          <a:lstStyle/>
          <a:p>
            <a:pPr marL="0" indent="0">
              <a:buNone/>
            </a:pPr>
            <a:r>
              <a:rPr lang="en-US" b="1" dirty="0">
                <a:solidFill>
                  <a:srgbClr val="C00000"/>
                </a:solidFill>
                <a:effectLst>
                  <a:outerShdw blurRad="38100" dist="38100" dir="2700000" algn="tl">
                    <a:srgbClr val="000000">
                      <a:alpha val="43137"/>
                    </a:srgbClr>
                  </a:outerShdw>
                </a:effectLst>
              </a:rPr>
              <a:t>10.1. </a:t>
            </a:r>
            <a:r>
              <a:rPr lang="en-US" b="1" dirty="0" err="1">
                <a:solidFill>
                  <a:srgbClr val="C00000"/>
                </a:solidFill>
                <a:effectLst>
                  <a:outerShdw blurRad="38100" dist="38100" dir="2700000" algn="tl">
                    <a:srgbClr val="000000">
                      <a:alpha val="43137"/>
                    </a:srgbClr>
                  </a:outerShdw>
                </a:effectLst>
              </a:rPr>
              <a:t>Khái</a:t>
            </a:r>
            <a:r>
              <a:rPr lang="en-US" b="1" dirty="0">
                <a:solidFill>
                  <a:srgbClr val="C00000"/>
                </a:solidFill>
                <a:effectLst>
                  <a:outerShdw blurRad="38100" dist="38100" dir="2700000" algn="tl">
                    <a:srgbClr val="000000">
                      <a:alpha val="43137"/>
                    </a:srgbClr>
                  </a:outerShdw>
                </a:effectLst>
              </a:rPr>
              <a:t> </a:t>
            </a:r>
            <a:r>
              <a:rPr lang="en-US" b="1" dirty="0" err="1">
                <a:solidFill>
                  <a:srgbClr val="C00000"/>
                </a:solidFill>
                <a:effectLst>
                  <a:outerShdw blurRad="38100" dist="38100" dir="2700000" algn="tl">
                    <a:srgbClr val="000000">
                      <a:alpha val="43137"/>
                    </a:srgbClr>
                  </a:outerShdw>
                </a:effectLst>
              </a:rPr>
              <a:t>niệm</a:t>
            </a:r>
            <a:endParaRPr lang="en-US" b="1" dirty="0">
              <a:solidFill>
                <a:srgbClr val="C00000"/>
              </a:solidFill>
              <a:effectLst>
                <a:outerShdw blurRad="38100" dist="38100" dir="2700000" algn="tl">
                  <a:srgbClr val="000000">
                    <a:alpha val="43137"/>
                  </a:srgbClr>
                </a:outerShdw>
              </a:effectLst>
            </a:endParaRPr>
          </a:p>
          <a:p>
            <a:r>
              <a:rPr lang="vi-VN" sz="4079" b="1" dirty="0">
                <a:solidFill>
                  <a:srgbClr val="002060"/>
                </a:solidFill>
                <a:effectLst>
                  <a:outerShdw blurRad="38100" dist="38100" dir="2700000" algn="tl">
                    <a:srgbClr val="000000">
                      <a:alpha val="43137"/>
                    </a:srgbClr>
                  </a:outerShdw>
                </a:effectLst>
              </a:rPr>
              <a:t>Định nghĩa</a:t>
            </a:r>
            <a:r>
              <a:rPr lang="en-US" sz="4079" b="1" dirty="0">
                <a:solidFill>
                  <a:srgbClr val="002060"/>
                </a:solidFill>
                <a:effectLst>
                  <a:outerShdw blurRad="38100" dist="38100" dir="2700000" algn="tl">
                    <a:srgbClr val="000000">
                      <a:alpha val="43137"/>
                    </a:srgbClr>
                  </a:outerShdw>
                </a:effectLst>
              </a:rPr>
              <a:t>:</a:t>
            </a:r>
            <a:r>
              <a:rPr lang="vi-VN" sz="4079" b="1" dirty="0">
                <a:solidFill>
                  <a:srgbClr val="002060"/>
                </a:solidFill>
                <a:effectLst>
                  <a:outerShdw blurRad="38100" dist="38100" dir="2700000" algn="tl">
                    <a:srgbClr val="000000">
                      <a:alpha val="43137"/>
                    </a:srgbClr>
                  </a:outerShdw>
                </a:effectLst>
              </a:rPr>
              <a:t> </a:t>
            </a:r>
            <a:endParaRPr lang="en-US" sz="4079" b="1" dirty="0">
              <a:solidFill>
                <a:srgbClr val="002060"/>
              </a:solidFill>
              <a:effectLst>
                <a:outerShdw blurRad="38100" dist="38100" dir="2700000" algn="tl">
                  <a:srgbClr val="000000">
                    <a:alpha val="43137"/>
                  </a:srgbClr>
                </a:outerShdw>
              </a:effectLst>
            </a:endParaRPr>
          </a:p>
          <a:p>
            <a:pPr lvl="1"/>
            <a:r>
              <a:rPr lang="en-US" dirty="0"/>
              <a:t>C</a:t>
            </a:r>
            <a:r>
              <a:rPr lang="vi-VN" dirty="0"/>
              <a:t>ây là đồ thị vô hướng liên thông không có chu trình. </a:t>
            </a:r>
            <a:endParaRPr lang="en-US" dirty="0"/>
          </a:p>
          <a:p>
            <a:pPr lvl="1"/>
            <a:r>
              <a:rPr lang="en-US" dirty="0" err="1"/>
              <a:t>Rừng</a:t>
            </a:r>
            <a:r>
              <a:rPr lang="en-US" dirty="0"/>
              <a:t> </a:t>
            </a:r>
            <a:r>
              <a:rPr lang="en-US" dirty="0" err="1"/>
              <a:t>là</a:t>
            </a:r>
            <a:r>
              <a:rPr lang="en-US" dirty="0"/>
              <a:t> đ</a:t>
            </a:r>
            <a:r>
              <a:rPr lang="vi-VN" dirty="0"/>
              <a:t>ồ thị không liên thông, không có chu trình</a:t>
            </a:r>
            <a:r>
              <a:rPr lang="en-US" dirty="0"/>
              <a:t>.</a:t>
            </a:r>
            <a:r>
              <a:rPr lang="vi-VN" dirty="0"/>
              <a:t> </a:t>
            </a:r>
          </a:p>
          <a:p>
            <a:r>
              <a:rPr lang="vi-VN" sz="4079" dirty="0"/>
              <a:t>Như vậy, rừng là đồ thị mà mỗi thành phần liên thông của nó là một cây. </a:t>
            </a:r>
            <a:endParaRPr lang="en-US" sz="4079" dirty="0">
              <a:solidFill>
                <a:srgbClr val="C0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05E8093-D946-4067-BBE1-EEE98D839B7E}" type="slidenum">
              <a:rPr lang="en-US" smtClean="0"/>
              <a:pPr/>
              <a:t>3</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1641" y="6957201"/>
            <a:ext cx="12193605" cy="4299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000686" y="11256278"/>
            <a:ext cx="13235611" cy="1258165"/>
          </a:xfrm>
          <a:prstGeom prst="rect">
            <a:avLst/>
          </a:prstGeom>
        </p:spPr>
        <p:txBody>
          <a:bodyPr wrap="none">
            <a:spAutoFit/>
          </a:bodyPr>
          <a:lstStyle/>
          <a:p>
            <a:r>
              <a:rPr lang="en-US" sz="7576" b="1" dirty="0" err="1">
                <a:solidFill>
                  <a:srgbClr val="C00000"/>
                </a:solidFill>
              </a:rPr>
              <a:t>Ví</a:t>
            </a:r>
            <a:r>
              <a:rPr lang="en-US" sz="7576" b="1" dirty="0">
                <a:solidFill>
                  <a:srgbClr val="C00000"/>
                </a:solidFill>
              </a:rPr>
              <a:t> </a:t>
            </a:r>
            <a:r>
              <a:rPr lang="en-US" sz="7576" b="1" dirty="0" err="1">
                <a:solidFill>
                  <a:srgbClr val="C00000"/>
                </a:solidFill>
              </a:rPr>
              <a:t>dụ</a:t>
            </a:r>
            <a:r>
              <a:rPr lang="en-US" sz="7576" b="1" dirty="0">
                <a:solidFill>
                  <a:srgbClr val="C00000"/>
                </a:solidFill>
              </a:rPr>
              <a:t>: </a:t>
            </a:r>
            <a:r>
              <a:rPr lang="en-US" sz="7576" b="1" dirty="0" err="1">
                <a:solidFill>
                  <a:srgbClr val="C00000"/>
                </a:solidFill>
              </a:rPr>
              <a:t>rừng</a:t>
            </a:r>
            <a:r>
              <a:rPr lang="en-US" sz="7576" b="1" dirty="0">
                <a:solidFill>
                  <a:srgbClr val="C00000"/>
                </a:solidFill>
              </a:rPr>
              <a:t> </a:t>
            </a:r>
            <a:r>
              <a:rPr lang="en-US" sz="7576" b="1" dirty="0" err="1">
                <a:solidFill>
                  <a:srgbClr val="C00000"/>
                </a:solidFill>
              </a:rPr>
              <a:t>gồm</a:t>
            </a:r>
            <a:r>
              <a:rPr lang="en-US" sz="7576" b="1" dirty="0">
                <a:solidFill>
                  <a:srgbClr val="C00000"/>
                </a:solidFill>
              </a:rPr>
              <a:t> 3 </a:t>
            </a:r>
            <a:r>
              <a:rPr lang="en-US" sz="7576" b="1" dirty="0" err="1">
                <a:solidFill>
                  <a:srgbClr val="C00000"/>
                </a:solidFill>
              </a:rPr>
              <a:t>cây</a:t>
            </a:r>
            <a:r>
              <a:rPr lang="en-US" sz="7576" b="1" dirty="0">
                <a:solidFill>
                  <a:srgbClr val="C00000"/>
                </a:solidFill>
              </a:rPr>
              <a:t> T1, T2, T3 </a:t>
            </a:r>
            <a:endParaRPr lang="en-US" sz="7576" dirty="0">
              <a:solidFill>
                <a:srgbClr val="C00000"/>
              </a:solidFill>
            </a:endParaRPr>
          </a:p>
        </p:txBody>
      </p:sp>
    </p:spTree>
    <p:extLst>
      <p:ext uri="{BB962C8B-B14F-4D97-AF65-F5344CB8AC3E}">
        <p14:creationId xmlns:p14="http://schemas.microsoft.com/office/powerpoint/2010/main" val="349771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vi-VN" sz="3885" b="1" dirty="0">
                <a:solidFill>
                  <a:srgbClr val="002060"/>
                </a:solidFill>
                <a:effectLst>
                  <a:outerShdw blurRad="38100" dist="38100" dir="2700000" algn="tl">
                    <a:srgbClr val="000000">
                      <a:alpha val="43137"/>
                    </a:srgbClr>
                  </a:outerShdw>
                </a:effectLst>
              </a:rPr>
              <a:t>Định lý</a:t>
            </a:r>
            <a:r>
              <a:rPr lang="en-US" sz="3885" b="1" dirty="0">
                <a:solidFill>
                  <a:srgbClr val="002060"/>
                </a:solidFill>
                <a:effectLst>
                  <a:outerShdw blurRad="38100" dist="38100" dir="2700000" algn="tl">
                    <a:srgbClr val="000000">
                      <a:alpha val="43137"/>
                    </a:srgbClr>
                  </a:outerShdw>
                </a:effectLst>
              </a:rPr>
              <a:t>:</a:t>
            </a:r>
            <a:r>
              <a:rPr lang="vi-VN" sz="3885" b="1" dirty="0"/>
              <a:t> </a:t>
            </a:r>
            <a:endParaRPr lang="en-US" sz="3885" b="1" dirty="0"/>
          </a:p>
          <a:p>
            <a:pPr marL="0" indent="0">
              <a:buNone/>
            </a:pPr>
            <a:r>
              <a:rPr lang="vi-VN" sz="3885" dirty="0"/>
              <a:t>Giả sử </a:t>
            </a:r>
            <a:r>
              <a:rPr lang="vi-VN" sz="3885" b="1" dirty="0">
                <a:solidFill>
                  <a:srgbClr val="C00000"/>
                </a:solidFill>
                <a:effectLst>
                  <a:outerShdw blurRad="38100" dist="38100" dir="2700000" algn="tl">
                    <a:srgbClr val="000000">
                      <a:alpha val="43137"/>
                    </a:srgbClr>
                  </a:outerShdw>
                </a:effectLst>
              </a:rPr>
              <a:t>T= &lt;V, E&gt; </a:t>
            </a:r>
            <a:r>
              <a:rPr lang="vi-VN" sz="3885" dirty="0"/>
              <a:t>là đồ thị vô hướng </a:t>
            </a:r>
            <a:r>
              <a:rPr lang="vi-VN" sz="3885" b="1" dirty="0">
                <a:solidFill>
                  <a:srgbClr val="C00000"/>
                </a:solidFill>
                <a:effectLst>
                  <a:outerShdw blurRad="38100" dist="38100" dir="2700000" algn="tl">
                    <a:srgbClr val="000000">
                      <a:alpha val="43137"/>
                    </a:srgbClr>
                  </a:outerShdw>
                </a:effectLst>
              </a:rPr>
              <a:t>n</a:t>
            </a:r>
            <a:r>
              <a:rPr lang="vi-VN" sz="3885" dirty="0"/>
              <a:t> đỉnh. Khi đó những khẳng định sau là tương đương: </a:t>
            </a:r>
          </a:p>
          <a:p>
            <a:pPr marL="888157" indent="-888157">
              <a:buFont typeface="+mj-lt"/>
              <a:buAutoNum type="alphaLcParenR"/>
            </a:pPr>
            <a:r>
              <a:rPr lang="fr-FR" sz="3885" b="1" dirty="0">
                <a:solidFill>
                  <a:srgbClr val="C00000"/>
                </a:solidFill>
                <a:effectLst>
                  <a:outerShdw blurRad="38100" dist="38100" dir="2700000" algn="tl">
                    <a:srgbClr val="000000">
                      <a:alpha val="43137"/>
                    </a:srgbClr>
                  </a:outerShdw>
                </a:effectLst>
              </a:rPr>
              <a:t>T</a:t>
            </a:r>
            <a:r>
              <a:rPr lang="fr-FR" sz="3885" dirty="0"/>
              <a:t> là </a:t>
            </a:r>
            <a:r>
              <a:rPr lang="fr-FR" sz="3885" dirty="0" err="1"/>
              <a:t>một</a:t>
            </a:r>
            <a:r>
              <a:rPr lang="fr-FR" sz="3885" dirty="0"/>
              <a:t> </a:t>
            </a:r>
            <a:r>
              <a:rPr lang="fr-FR" sz="3885" dirty="0" err="1"/>
              <a:t>cây</a:t>
            </a:r>
            <a:r>
              <a:rPr lang="fr-FR" sz="3885" dirty="0"/>
              <a:t>; </a:t>
            </a:r>
          </a:p>
          <a:p>
            <a:pPr marL="888157" indent="-888157">
              <a:buFont typeface="+mj-lt"/>
              <a:buAutoNum type="alphaLcParenR"/>
            </a:pPr>
            <a:r>
              <a:rPr lang="en-US" sz="3885" b="1" dirty="0">
                <a:solidFill>
                  <a:srgbClr val="C00000"/>
                </a:solidFill>
                <a:effectLst>
                  <a:outerShdw blurRad="38100" dist="38100" dir="2700000" algn="tl">
                    <a:srgbClr val="000000">
                      <a:alpha val="43137"/>
                    </a:srgbClr>
                  </a:outerShdw>
                </a:effectLst>
              </a:rPr>
              <a:t>T</a:t>
            </a:r>
            <a:r>
              <a:rPr lang="en-US" sz="3885" dirty="0"/>
              <a:t> </a:t>
            </a:r>
            <a:r>
              <a:rPr lang="en-US" sz="3885" dirty="0" err="1"/>
              <a:t>không</a:t>
            </a:r>
            <a:r>
              <a:rPr lang="en-US" sz="3885" dirty="0"/>
              <a:t> </a:t>
            </a:r>
            <a:r>
              <a:rPr lang="en-US" sz="3885" dirty="0" err="1"/>
              <a:t>có</a:t>
            </a:r>
            <a:r>
              <a:rPr lang="en-US" sz="3885" dirty="0"/>
              <a:t> chu </a:t>
            </a:r>
            <a:r>
              <a:rPr lang="en-US" sz="3885" dirty="0" err="1"/>
              <a:t>trình</a:t>
            </a:r>
            <a:r>
              <a:rPr lang="en-US" sz="3885" dirty="0"/>
              <a:t> </a:t>
            </a:r>
            <a:r>
              <a:rPr lang="en-US" sz="3885" dirty="0" err="1"/>
              <a:t>và</a:t>
            </a:r>
            <a:r>
              <a:rPr lang="en-US" sz="3885" dirty="0"/>
              <a:t> </a:t>
            </a:r>
            <a:r>
              <a:rPr lang="en-US" sz="3885" dirty="0" err="1"/>
              <a:t>có</a:t>
            </a:r>
            <a:r>
              <a:rPr lang="en-US" sz="3885" dirty="0"/>
              <a:t> </a:t>
            </a:r>
            <a:r>
              <a:rPr lang="en-US" sz="3885" b="1" dirty="0">
                <a:solidFill>
                  <a:srgbClr val="C00000"/>
                </a:solidFill>
                <a:effectLst>
                  <a:outerShdw blurRad="38100" dist="38100" dir="2700000" algn="tl">
                    <a:srgbClr val="000000">
                      <a:alpha val="43137"/>
                    </a:srgbClr>
                  </a:outerShdw>
                </a:effectLst>
              </a:rPr>
              <a:t>n-1</a:t>
            </a:r>
            <a:r>
              <a:rPr lang="en-US" sz="3885" dirty="0"/>
              <a:t> </a:t>
            </a:r>
            <a:r>
              <a:rPr lang="en-US" sz="3885" dirty="0" err="1"/>
              <a:t>cạnh</a:t>
            </a:r>
            <a:r>
              <a:rPr lang="en-US" sz="3885" dirty="0"/>
              <a:t>; </a:t>
            </a:r>
          </a:p>
          <a:p>
            <a:pPr marL="888157" indent="-888157">
              <a:buFont typeface="+mj-lt"/>
              <a:buAutoNum type="alphaLcParenR"/>
            </a:pPr>
            <a:r>
              <a:rPr lang="vi-VN" sz="3885" b="1" dirty="0">
                <a:solidFill>
                  <a:srgbClr val="C00000"/>
                </a:solidFill>
                <a:effectLst>
                  <a:outerShdw blurRad="38100" dist="38100" dir="2700000" algn="tl">
                    <a:srgbClr val="000000">
                      <a:alpha val="43137"/>
                    </a:srgbClr>
                  </a:outerShdw>
                </a:effectLst>
              </a:rPr>
              <a:t>T</a:t>
            </a:r>
            <a:r>
              <a:rPr lang="vi-VN" sz="3885" dirty="0"/>
              <a:t> liên thông và có đúng </a:t>
            </a:r>
            <a:r>
              <a:rPr lang="vi-VN" sz="3885" b="1" dirty="0">
                <a:solidFill>
                  <a:srgbClr val="C00000"/>
                </a:solidFill>
                <a:effectLst>
                  <a:outerShdw blurRad="38100" dist="38100" dir="2700000" algn="tl">
                    <a:srgbClr val="000000">
                      <a:alpha val="43137"/>
                    </a:srgbClr>
                  </a:outerShdw>
                </a:effectLst>
              </a:rPr>
              <a:t>n-1</a:t>
            </a:r>
            <a:r>
              <a:rPr lang="vi-VN" sz="3885" dirty="0"/>
              <a:t> cạnh; </a:t>
            </a:r>
          </a:p>
          <a:p>
            <a:pPr marL="888157" indent="-888157">
              <a:buFont typeface="+mj-lt"/>
              <a:buAutoNum type="alphaLcParenR"/>
            </a:pPr>
            <a:r>
              <a:rPr lang="vi-VN" sz="3885" b="1" dirty="0">
                <a:solidFill>
                  <a:srgbClr val="C00000"/>
                </a:solidFill>
                <a:effectLst>
                  <a:outerShdw blurRad="38100" dist="38100" dir="2700000" algn="tl">
                    <a:srgbClr val="000000">
                      <a:alpha val="43137"/>
                    </a:srgbClr>
                  </a:outerShdw>
                </a:effectLst>
              </a:rPr>
              <a:t>T</a:t>
            </a:r>
            <a:r>
              <a:rPr lang="vi-VN" sz="3885" dirty="0"/>
              <a:t> liên thông và mỗi cạnh của nó đều là cầu; </a:t>
            </a:r>
          </a:p>
          <a:p>
            <a:pPr marL="888157" indent="-888157">
              <a:buFont typeface="+mj-lt"/>
              <a:buAutoNum type="alphaLcParenR"/>
            </a:pPr>
            <a:r>
              <a:rPr lang="vi-VN" sz="3885" dirty="0"/>
              <a:t>Giữa hai đỉnh bất kỳ của </a:t>
            </a:r>
            <a:r>
              <a:rPr lang="vi-VN" sz="3885" b="1" dirty="0">
                <a:solidFill>
                  <a:srgbClr val="C00000"/>
                </a:solidFill>
                <a:effectLst>
                  <a:outerShdw blurRad="38100" dist="38100" dir="2700000" algn="tl">
                    <a:srgbClr val="000000">
                      <a:alpha val="43137"/>
                    </a:srgbClr>
                  </a:outerShdw>
                </a:effectLst>
              </a:rPr>
              <a:t>T</a:t>
            </a:r>
            <a:r>
              <a:rPr lang="vi-VN" sz="3885" dirty="0"/>
              <a:t> được nối với nhau bởi đúng một đường đi đơn; </a:t>
            </a:r>
          </a:p>
          <a:p>
            <a:pPr marL="888157" indent="-888157">
              <a:buFont typeface="+mj-lt"/>
              <a:buAutoNum type="alphaLcParenR"/>
            </a:pPr>
            <a:r>
              <a:rPr lang="vi-VN" sz="3885" b="1" dirty="0">
                <a:solidFill>
                  <a:srgbClr val="C00000"/>
                </a:solidFill>
                <a:effectLst>
                  <a:outerShdw blurRad="38100" dist="38100" dir="2700000" algn="tl">
                    <a:srgbClr val="000000">
                      <a:alpha val="43137"/>
                    </a:srgbClr>
                  </a:outerShdw>
                </a:effectLst>
              </a:rPr>
              <a:t>T</a:t>
            </a:r>
            <a:r>
              <a:rPr lang="vi-VN" sz="3885" dirty="0"/>
              <a:t> không chứa chu trình nhưng </a:t>
            </a:r>
            <a:r>
              <a:rPr lang="en-US" sz="3885" dirty="0" err="1"/>
              <a:t>nếu</a:t>
            </a:r>
            <a:r>
              <a:rPr lang="en-US" sz="3885" dirty="0"/>
              <a:t> </a:t>
            </a:r>
            <a:r>
              <a:rPr lang="vi-VN" sz="3885" dirty="0"/>
              <a:t>thêm vào nó một cạnh ta thu được đúng một chu trình</a:t>
            </a:r>
            <a:r>
              <a:rPr lang="en-US" sz="3885" dirty="0"/>
              <a:t>.</a:t>
            </a:r>
            <a:endParaRPr lang="vi-VN" sz="3885" dirty="0"/>
          </a:p>
        </p:txBody>
      </p:sp>
      <p:sp>
        <p:nvSpPr>
          <p:cNvPr id="4" name="Slide Number Placeholder 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05E8093-D946-4067-BBE1-EEE98D839B7E}" type="slidenum">
              <a:rPr lang="en-US" smtClean="0"/>
              <a:pPr/>
              <a:t>4</a:t>
            </a:fld>
            <a:endParaRPr lang="en-US"/>
          </a:p>
        </p:txBody>
      </p:sp>
    </p:spTree>
    <p:extLst>
      <p:ext uri="{BB962C8B-B14F-4D97-AF65-F5344CB8AC3E}">
        <p14:creationId xmlns:p14="http://schemas.microsoft.com/office/powerpoint/2010/main" val="276484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p:cNvSpPr>
            <a:spLocks noGrp="1"/>
          </p:cNvSpPr>
          <p:nvPr>
            <p:ph type="title"/>
          </p:nvPr>
        </p:nvSpPr>
        <p:spPr>
          <a:xfrm>
            <a:off x="1237976" y="387208"/>
            <a:ext cx="19183827" cy="2220383"/>
          </a:xfrm>
        </p:spPr>
        <p:txBody>
          <a:bodyPr>
            <a:normAutofit fontScale="90000"/>
          </a:bodyPr>
          <a:lstStyle/>
          <a:p>
            <a:r>
              <a:rPr lang="en-US" altLang="zh-TW" dirty="0">
                <a:ea typeface="新細明體" pitchFamily="18" charset="-120"/>
              </a:rPr>
              <a:t>10.2. </a:t>
            </a:r>
            <a:r>
              <a:rPr lang="en-US" dirty="0" err="1"/>
              <a:t>Các</a:t>
            </a:r>
            <a:r>
              <a:rPr lang="en-US" dirty="0"/>
              <a:t> </a:t>
            </a:r>
            <a:r>
              <a:rPr lang="en-US" dirty="0" err="1"/>
              <a:t>thuật</a:t>
            </a:r>
            <a:r>
              <a:rPr lang="en-US" dirty="0"/>
              <a:t> </a:t>
            </a:r>
            <a:r>
              <a:rPr lang="en-US" dirty="0" err="1"/>
              <a:t>toán</a:t>
            </a:r>
            <a:r>
              <a:rPr lang="en-US" dirty="0"/>
              <a:t> </a:t>
            </a:r>
            <a:r>
              <a:rPr lang="en-US" dirty="0" err="1"/>
              <a:t>tìm</a:t>
            </a:r>
            <a:r>
              <a:rPr lang="en-US" dirty="0"/>
              <a:t> </a:t>
            </a:r>
            <a:r>
              <a:rPr lang="en-US" dirty="0" err="1"/>
              <a:t>cây</a:t>
            </a:r>
            <a:r>
              <a:rPr lang="en-US" dirty="0"/>
              <a:t> </a:t>
            </a:r>
            <a:r>
              <a:rPr lang="en-US" dirty="0" err="1"/>
              <a:t>khung</a:t>
            </a:r>
            <a:r>
              <a:rPr lang="en-US" dirty="0"/>
              <a:t> </a:t>
            </a:r>
            <a:r>
              <a:rPr lang="en-US" dirty="0" err="1"/>
              <a:t>nhỏ</a:t>
            </a:r>
            <a:r>
              <a:rPr lang="en-US" dirty="0"/>
              <a:t> </a:t>
            </a:r>
            <a:r>
              <a:rPr lang="en-US" dirty="0" err="1"/>
              <a:t>nhất</a:t>
            </a:r>
            <a:endParaRPr lang="en-US" dirty="0"/>
          </a:p>
        </p:txBody>
      </p:sp>
      <p:sp>
        <p:nvSpPr>
          <p:cNvPr id="46" name="Content Placeholder 45"/>
          <p:cNvSpPr>
            <a:spLocks noGrp="1"/>
          </p:cNvSpPr>
          <p:nvPr>
            <p:ph sz="quarter" idx="1"/>
          </p:nvPr>
        </p:nvSpPr>
        <p:spPr/>
        <p:txBody>
          <a:bodyPr>
            <a:normAutofit/>
          </a:bodyPr>
          <a:lstStyle/>
          <a:p>
            <a:pPr marL="0" indent="0">
              <a:spcBef>
                <a:spcPts val="0"/>
              </a:spcBef>
              <a:buNone/>
            </a:pPr>
            <a:r>
              <a:rPr lang="en-US" altLang="zh-TW" sz="4274" b="1" dirty="0">
                <a:solidFill>
                  <a:srgbClr val="C00000"/>
                </a:solidFill>
                <a:effectLst>
                  <a:outerShdw blurRad="38100" dist="38100" dir="2700000" algn="tl">
                    <a:srgbClr val="000000">
                      <a:alpha val="43137"/>
                    </a:srgbClr>
                  </a:outerShdw>
                </a:effectLst>
              </a:rPr>
              <a:t>10.2.1. </a:t>
            </a:r>
            <a:r>
              <a:rPr lang="vi-VN" sz="4274" b="1" dirty="0">
                <a:solidFill>
                  <a:srgbClr val="C00000"/>
                </a:solidFill>
                <a:effectLst>
                  <a:outerShdw blurRad="38100" dist="38100" dir="2700000" algn="tl">
                    <a:srgbClr val="000000">
                      <a:alpha val="43137"/>
                    </a:srgbClr>
                  </a:outerShdw>
                </a:effectLst>
              </a:rPr>
              <a:t>Cây khung </a:t>
            </a:r>
            <a:endParaRPr lang="en-US" sz="4274" b="1" dirty="0">
              <a:solidFill>
                <a:srgbClr val="C00000"/>
              </a:solidFill>
              <a:effectLst>
                <a:outerShdw blurRad="38100" dist="38100" dir="2700000" algn="tl">
                  <a:srgbClr val="000000">
                    <a:alpha val="43137"/>
                  </a:srgbClr>
                </a:outerShdw>
              </a:effectLst>
            </a:endParaRPr>
          </a:p>
          <a:p>
            <a:pPr marL="0" indent="0">
              <a:spcBef>
                <a:spcPts val="0"/>
              </a:spcBef>
              <a:buNone/>
            </a:pPr>
            <a:r>
              <a:rPr lang="vi-VN" sz="3885" b="1" dirty="0">
                <a:solidFill>
                  <a:srgbClr val="002060"/>
                </a:solidFill>
                <a:effectLst>
                  <a:outerShdw blurRad="38100" dist="38100" dir="2700000" algn="tl">
                    <a:srgbClr val="000000">
                      <a:alpha val="43137"/>
                    </a:srgbClr>
                  </a:outerShdw>
                </a:effectLst>
              </a:rPr>
              <a:t>Định nghĩa</a:t>
            </a:r>
            <a:endParaRPr lang="en-US" sz="3885" b="1" dirty="0">
              <a:solidFill>
                <a:srgbClr val="002060"/>
              </a:solidFill>
              <a:effectLst>
                <a:outerShdw blurRad="38100" dist="38100" dir="2700000" algn="tl">
                  <a:srgbClr val="000000">
                    <a:alpha val="43137"/>
                  </a:srgbClr>
                </a:outerShdw>
              </a:effectLst>
            </a:endParaRPr>
          </a:p>
          <a:p>
            <a:r>
              <a:rPr lang="vi-VN" sz="3885" dirty="0"/>
              <a:t>Cho G là đồ thị vô hướng liên thông. Ta gọi đồ thị con T của G là một cây khung nếu T thoả mãn hai điều kiện: </a:t>
            </a:r>
          </a:p>
          <a:p>
            <a:pPr marL="1376643" lvl="1" indent="-666118">
              <a:spcBef>
                <a:spcPts val="1166"/>
              </a:spcBef>
              <a:buFont typeface="+mj-lt"/>
              <a:buAutoNum type="alphaLcPeriod"/>
            </a:pPr>
            <a:r>
              <a:rPr lang="fr-FR" sz="3885" b="1" dirty="0"/>
              <a:t>T là </a:t>
            </a:r>
            <a:r>
              <a:rPr lang="fr-FR" sz="3885" b="1" dirty="0" err="1"/>
              <a:t>một</a:t>
            </a:r>
            <a:r>
              <a:rPr lang="fr-FR" sz="3885" b="1" dirty="0"/>
              <a:t> </a:t>
            </a:r>
            <a:r>
              <a:rPr lang="fr-FR" sz="3885" b="1" dirty="0" err="1"/>
              <a:t>cây</a:t>
            </a:r>
            <a:r>
              <a:rPr lang="fr-FR" sz="3885" b="1" dirty="0"/>
              <a:t>; </a:t>
            </a:r>
          </a:p>
          <a:p>
            <a:pPr marL="1376643" lvl="1" indent="-666118">
              <a:spcBef>
                <a:spcPts val="1166"/>
              </a:spcBef>
              <a:buFont typeface="+mj-lt"/>
              <a:buAutoNum type="alphaLcPeriod"/>
            </a:pPr>
            <a:r>
              <a:rPr lang="vi-VN" sz="3885" b="1" dirty="0"/>
              <a:t>Tập đỉnh của T bằng tập đỉnh của G. </a:t>
            </a:r>
          </a:p>
          <a:p>
            <a:pPr marL="0" indent="0">
              <a:spcBef>
                <a:spcPts val="0"/>
              </a:spcBef>
              <a:buNone/>
            </a:pPr>
            <a:endParaRPr lang="en-US" altLang="zh-TW" sz="4274" b="1" dirty="0">
              <a:solidFill>
                <a:srgbClr val="C00000"/>
              </a:solidFill>
              <a:effectLst>
                <a:outerShdw blurRad="38100" dist="38100" dir="2700000" algn="tl">
                  <a:srgbClr val="000000">
                    <a:alpha val="43137"/>
                  </a:srgbClr>
                </a:outerShdw>
              </a:effectLst>
            </a:endParaRPr>
          </a:p>
          <a:p>
            <a:pPr>
              <a:spcBef>
                <a:spcPts val="0"/>
              </a:spcBef>
              <a:buNone/>
            </a:pPr>
            <a:endParaRPr lang="en-US" sz="4274" dirty="0"/>
          </a:p>
        </p:txBody>
      </p:sp>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5</a:t>
            </a:fld>
            <a:endParaRPr lang="en-CA"/>
          </a:p>
        </p:txBody>
      </p:sp>
    </p:spTree>
    <p:extLst>
      <p:ext uri="{BB962C8B-B14F-4D97-AF65-F5344CB8AC3E}">
        <p14:creationId xmlns:p14="http://schemas.microsoft.com/office/powerpoint/2010/main" val="3177905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45"/>
          <p:cNvSpPr>
            <a:spLocks noGrp="1"/>
          </p:cNvSpPr>
          <p:nvPr>
            <p:ph sz="quarter" idx="1"/>
          </p:nvPr>
        </p:nvSpPr>
        <p:spPr>
          <a:xfrm>
            <a:off x="1065768" y="3108538"/>
            <a:ext cx="19183827" cy="8834646"/>
          </a:xfrm>
        </p:spPr>
        <p:txBody>
          <a:bodyPr>
            <a:normAutofit/>
          </a:bodyPr>
          <a:lstStyle/>
          <a:p>
            <a:pPr marL="0" indent="0">
              <a:buNone/>
            </a:pPr>
            <a:r>
              <a:rPr lang="en-US" sz="3885" b="1" dirty="0" err="1">
                <a:solidFill>
                  <a:srgbClr val="002060"/>
                </a:solidFill>
                <a:effectLst>
                  <a:outerShdw blurRad="38100" dist="38100" dir="2700000" algn="tl">
                    <a:srgbClr val="000000">
                      <a:alpha val="43137"/>
                    </a:srgbClr>
                  </a:outerShdw>
                </a:effectLst>
              </a:rPr>
              <a:t>Ví</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dụ</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về</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cây</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khung</a:t>
            </a:r>
            <a:r>
              <a:rPr lang="vi-VN" sz="3885" b="1" dirty="0">
                <a:solidFill>
                  <a:srgbClr val="002060"/>
                </a:solidFill>
                <a:effectLst>
                  <a:outerShdw blurRad="38100" dist="38100" dir="2700000" algn="tl">
                    <a:srgbClr val="000000">
                      <a:alpha val="43137"/>
                    </a:srgbClr>
                  </a:outerShdw>
                </a:effectLst>
              </a:rPr>
              <a:t> </a:t>
            </a:r>
            <a:endParaRPr lang="en-US" sz="3885" b="1" dirty="0">
              <a:solidFill>
                <a:srgbClr val="002060"/>
              </a:solidFill>
              <a:effectLst>
                <a:outerShdw blurRad="38100" dist="38100" dir="2700000" algn="tl">
                  <a:srgbClr val="000000">
                    <a:alpha val="43137"/>
                  </a:srgbClr>
                </a:outerShdw>
              </a:effectLst>
            </a:endParaRPr>
          </a:p>
          <a:p>
            <a:r>
              <a:rPr lang="en-US" sz="3885" dirty="0"/>
              <a:t>Cho </a:t>
            </a:r>
            <a:r>
              <a:rPr lang="en-US" sz="3885" dirty="0" err="1"/>
              <a:t>đồ</a:t>
            </a:r>
            <a:r>
              <a:rPr lang="en-US" sz="3885" dirty="0"/>
              <a:t> </a:t>
            </a:r>
            <a:r>
              <a:rPr lang="en-US" sz="3885" dirty="0" err="1"/>
              <a:t>thị</a:t>
            </a:r>
            <a:r>
              <a:rPr lang="en-US" sz="3885" dirty="0"/>
              <a:t> G:</a:t>
            </a:r>
          </a:p>
          <a:p>
            <a:endParaRPr lang="en-US" sz="3885" b="1" dirty="0"/>
          </a:p>
          <a:p>
            <a:endParaRPr lang="en-US" sz="3885" b="1" dirty="0"/>
          </a:p>
          <a:p>
            <a:endParaRPr lang="en-US" sz="3885" b="1" dirty="0"/>
          </a:p>
          <a:p>
            <a:pPr marL="0" indent="0" algn="ctr">
              <a:buNone/>
            </a:pPr>
            <a:r>
              <a:rPr lang="en-US" sz="3885" b="1" dirty="0" err="1">
                <a:solidFill>
                  <a:srgbClr val="002060"/>
                </a:solidFill>
                <a:effectLst>
                  <a:outerShdw blurRad="38100" dist="38100" dir="2700000" algn="tl">
                    <a:srgbClr val="000000">
                      <a:alpha val="43137"/>
                    </a:srgbClr>
                  </a:outerShdw>
                </a:effectLst>
              </a:rPr>
              <a:t>Các</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bước</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xây</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dựng</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cây</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khung</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của</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đồ</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thị</a:t>
            </a:r>
            <a:r>
              <a:rPr lang="en-US" sz="3885" b="1" dirty="0">
                <a:solidFill>
                  <a:srgbClr val="002060"/>
                </a:solidFill>
                <a:effectLst>
                  <a:outerShdw blurRad="38100" dist="38100" dir="2700000" algn="tl">
                    <a:srgbClr val="000000">
                      <a:alpha val="43137"/>
                    </a:srgbClr>
                  </a:outerShdw>
                </a:effectLst>
              </a:rPr>
              <a:t> G</a:t>
            </a:r>
            <a:endParaRPr lang="vi-VN" sz="3885" b="1" dirty="0">
              <a:solidFill>
                <a:srgbClr val="002060"/>
              </a:solidFill>
              <a:effectLst>
                <a:outerShdw blurRad="38100" dist="38100" dir="2700000" algn="tl">
                  <a:srgbClr val="000000">
                    <a:alpha val="43137"/>
                  </a:srgbClr>
                </a:outerShdw>
              </a:effectLst>
            </a:endParaRPr>
          </a:p>
          <a:p>
            <a:pPr marL="0" indent="0">
              <a:spcBef>
                <a:spcPts val="0"/>
              </a:spcBef>
              <a:buNone/>
            </a:pPr>
            <a:endParaRPr lang="en-US" altLang="zh-TW" sz="4274" b="1" dirty="0">
              <a:solidFill>
                <a:srgbClr val="C00000"/>
              </a:solidFill>
              <a:effectLst>
                <a:outerShdw blurRad="38100" dist="38100" dir="2700000" algn="tl">
                  <a:srgbClr val="000000">
                    <a:alpha val="43137"/>
                  </a:srgbClr>
                </a:outerShdw>
              </a:effectLst>
            </a:endParaRPr>
          </a:p>
          <a:p>
            <a:pPr>
              <a:spcBef>
                <a:spcPts val="0"/>
              </a:spcBef>
              <a:buNone/>
            </a:pPr>
            <a:endParaRPr lang="en-US" sz="4274" dirty="0"/>
          </a:p>
        </p:txBody>
      </p:sp>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6</a:t>
            </a:fld>
            <a:endParaRPr lang="en-CA"/>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1120" y="2798521"/>
            <a:ext cx="5643474" cy="383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0096" y="7801712"/>
            <a:ext cx="11768032" cy="3867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040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45"/>
          <p:cNvSpPr>
            <a:spLocks noGrp="1"/>
          </p:cNvSpPr>
          <p:nvPr>
            <p:ph sz="quarter" idx="1"/>
          </p:nvPr>
        </p:nvSpPr>
        <p:spPr/>
        <p:txBody>
          <a:bodyPr>
            <a:normAutofit/>
          </a:bodyPr>
          <a:lstStyle/>
          <a:p>
            <a:pPr marL="0" indent="0">
              <a:spcBef>
                <a:spcPts val="0"/>
              </a:spcBef>
              <a:buNone/>
            </a:pPr>
            <a:r>
              <a:rPr lang="en-US" altLang="zh-TW" sz="4274" b="1" dirty="0">
                <a:solidFill>
                  <a:srgbClr val="C00000"/>
                </a:solidFill>
                <a:effectLst>
                  <a:outerShdw blurRad="38100" dist="38100" dir="2700000" algn="tl">
                    <a:srgbClr val="000000">
                      <a:alpha val="43137"/>
                    </a:srgbClr>
                  </a:outerShdw>
                </a:effectLst>
              </a:rPr>
              <a:t>10.2.2. T</a:t>
            </a:r>
            <a:r>
              <a:rPr lang="vi-VN" sz="4274" b="1" dirty="0">
                <a:solidFill>
                  <a:srgbClr val="C00000"/>
                </a:solidFill>
                <a:effectLst>
                  <a:outerShdw blurRad="38100" dist="38100" dir="2700000" algn="tl">
                    <a:srgbClr val="000000">
                      <a:alpha val="43137"/>
                    </a:srgbClr>
                  </a:outerShdw>
                </a:effectLst>
              </a:rPr>
              <a:t>huật toán xây dựng cây khung</a:t>
            </a:r>
            <a:endParaRPr lang="en-US" altLang="zh-TW" sz="4274" b="1" dirty="0">
              <a:solidFill>
                <a:srgbClr val="C00000"/>
              </a:solidFill>
              <a:effectLst>
                <a:outerShdw blurRad="38100" dist="38100" dir="2700000" algn="tl">
                  <a:srgbClr val="000000">
                    <a:alpha val="43137"/>
                  </a:srgbClr>
                </a:outerShdw>
              </a:effectLst>
            </a:endParaRPr>
          </a:p>
          <a:p>
            <a:r>
              <a:rPr lang="vi-VN" sz="3885" dirty="0"/>
              <a:t>Để tìm một cây bao trùm trên đồ thị vô hướng liên thông, có thể sử dụng kỹ thuật tìm kiếm theo chiều rộng hoặc tìm kiếm theo chiều sâu để thực hiện. </a:t>
            </a:r>
            <a:endParaRPr lang="en-US" sz="3885" dirty="0"/>
          </a:p>
          <a:p>
            <a:r>
              <a:rPr lang="vi-VN" sz="3885" dirty="0"/>
              <a:t>Giả sử ta cần xây dựng một cây bao trùm xuất phát tại đỉnh </a:t>
            </a:r>
            <a:r>
              <a:rPr lang="vi-VN" sz="3885" b="1" dirty="0">
                <a:solidFill>
                  <a:srgbClr val="002060"/>
                </a:solidFill>
                <a:effectLst>
                  <a:outerShdw blurRad="38100" dist="38100" dir="2700000" algn="tl">
                    <a:srgbClr val="000000">
                      <a:alpha val="43137"/>
                    </a:srgbClr>
                  </a:outerShdw>
                </a:effectLst>
              </a:rPr>
              <a:t>u</a:t>
            </a:r>
            <a:r>
              <a:rPr lang="vi-VN" sz="3885" dirty="0"/>
              <a:t> nào đó. </a:t>
            </a:r>
            <a:endParaRPr lang="en-US" sz="3885" dirty="0"/>
          </a:p>
          <a:p>
            <a:r>
              <a:rPr lang="en-US" sz="3885" dirty="0" err="1"/>
              <a:t>Với</a:t>
            </a:r>
            <a:r>
              <a:rPr lang="en-US" sz="3885" dirty="0"/>
              <a:t> </a:t>
            </a:r>
            <a:r>
              <a:rPr lang="en-US" sz="3885" dirty="0" err="1"/>
              <a:t>hai</a:t>
            </a:r>
            <a:r>
              <a:rPr lang="en-US" sz="3885" dirty="0"/>
              <a:t> </a:t>
            </a:r>
            <a:r>
              <a:rPr lang="vi-VN" sz="3885" dirty="0"/>
              <a:t>trường hợp, mỗi khi đến được đỉnh </a:t>
            </a:r>
            <a:r>
              <a:rPr lang="vi-VN" sz="3885" b="1" dirty="0">
                <a:solidFill>
                  <a:srgbClr val="002060"/>
                </a:solidFill>
                <a:effectLst>
                  <a:outerShdw blurRad="38100" dist="38100" dir="2700000" algn="tl">
                    <a:srgbClr val="000000">
                      <a:alpha val="43137"/>
                    </a:srgbClr>
                  </a:outerShdw>
                </a:effectLst>
              </a:rPr>
              <a:t>v</a:t>
            </a:r>
            <a:r>
              <a:rPr lang="vi-VN" sz="3885" dirty="0"/>
              <a:t> (chuaxet[v] = true) từ đỉnh </a:t>
            </a:r>
            <a:r>
              <a:rPr lang="vi-VN" sz="3885" b="1" dirty="0">
                <a:solidFill>
                  <a:srgbClr val="002060"/>
                </a:solidFill>
                <a:effectLst>
                  <a:outerShdw blurRad="38100" dist="38100" dir="2700000" algn="tl">
                    <a:srgbClr val="000000">
                      <a:alpha val="43137"/>
                    </a:srgbClr>
                  </a:outerShdw>
                </a:effectLst>
              </a:rPr>
              <a:t>u</a:t>
            </a:r>
            <a:r>
              <a:rPr lang="vi-VN" sz="3885" dirty="0"/>
              <a:t> thì cạnh </a:t>
            </a:r>
            <a:r>
              <a:rPr lang="vi-VN" sz="3885" b="1" dirty="0">
                <a:solidFill>
                  <a:srgbClr val="002060"/>
                </a:solidFill>
                <a:effectLst>
                  <a:outerShdw blurRad="38100" dist="38100" dir="2700000" algn="tl">
                    <a:srgbClr val="000000">
                      <a:alpha val="43137"/>
                    </a:srgbClr>
                  </a:outerShdw>
                </a:effectLst>
              </a:rPr>
              <a:t>(u,v) </a:t>
            </a:r>
            <a:r>
              <a:rPr lang="vi-VN" sz="3885" dirty="0"/>
              <a:t>được kết nạp vào cây bao trùm. </a:t>
            </a:r>
            <a:endParaRPr lang="en-US" sz="3885" dirty="0"/>
          </a:p>
          <a:p>
            <a:r>
              <a:rPr lang="en-US" sz="3885" dirty="0"/>
              <a:t>2</a:t>
            </a:r>
            <a:r>
              <a:rPr lang="vi-VN" sz="3885" dirty="0"/>
              <a:t> kỹ thuật này được thể hiện trong</a:t>
            </a:r>
            <a:r>
              <a:rPr lang="en-US" sz="3885" dirty="0"/>
              <a:t> 2</a:t>
            </a:r>
            <a:r>
              <a:rPr lang="vi-VN" sz="3885" dirty="0"/>
              <a:t> thủ tục</a:t>
            </a:r>
            <a:r>
              <a:rPr lang="en-US" sz="3885" dirty="0"/>
              <a:t>:</a:t>
            </a:r>
          </a:p>
          <a:p>
            <a:pPr lvl="1"/>
            <a:r>
              <a:rPr lang="vi-VN" sz="3885" dirty="0"/>
              <a:t>STREE_DFS(u) </a:t>
            </a:r>
            <a:endParaRPr lang="en-US" sz="3885" dirty="0"/>
          </a:p>
          <a:p>
            <a:pPr lvl="1"/>
            <a:r>
              <a:rPr lang="vi-VN" sz="3885" dirty="0"/>
              <a:t>STREE_BFS(</a:t>
            </a:r>
            <a:r>
              <a:rPr lang="en-US" sz="3885" dirty="0"/>
              <a:t>u</a:t>
            </a:r>
            <a:r>
              <a:rPr lang="vi-VN" sz="3885" dirty="0"/>
              <a:t>)</a:t>
            </a:r>
            <a:endParaRPr lang="en-US" altLang="zh-TW" sz="3885" dirty="0"/>
          </a:p>
          <a:p>
            <a:pPr>
              <a:spcBef>
                <a:spcPts val="0"/>
              </a:spcBef>
              <a:buNone/>
            </a:pPr>
            <a:endParaRPr lang="en-US" sz="4274" dirty="0"/>
          </a:p>
        </p:txBody>
      </p:sp>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7</a:t>
            </a:fld>
            <a:endParaRPr lang="en-CA"/>
          </a:p>
        </p:txBody>
      </p:sp>
    </p:spTree>
    <p:extLst>
      <p:ext uri="{BB962C8B-B14F-4D97-AF65-F5344CB8AC3E}">
        <p14:creationId xmlns:p14="http://schemas.microsoft.com/office/powerpoint/2010/main" val="3186730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45"/>
          <p:cNvSpPr>
            <a:spLocks noGrp="1"/>
          </p:cNvSpPr>
          <p:nvPr>
            <p:ph sz="quarter" idx="1"/>
          </p:nvPr>
        </p:nvSpPr>
        <p:spPr>
          <a:xfrm>
            <a:off x="1065768" y="2780522"/>
            <a:ext cx="19183827" cy="9120118"/>
          </a:xfrm>
        </p:spPr>
        <p:txBody>
          <a:bodyPr>
            <a:normAutofit/>
          </a:bodyPr>
          <a:lstStyle/>
          <a:p>
            <a:r>
              <a:rPr lang="en-US" sz="3885" b="1" dirty="0" err="1">
                <a:solidFill>
                  <a:srgbClr val="002060"/>
                </a:solidFill>
                <a:effectLst>
                  <a:outerShdw blurRad="38100" dist="38100" dir="2700000" algn="tl">
                    <a:srgbClr val="000000">
                      <a:alpha val="43137"/>
                    </a:srgbClr>
                  </a:outerShdw>
                </a:effectLst>
              </a:rPr>
              <a:t>Giả</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mã</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của</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tìm</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cây</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khung</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theo</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chiều</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sâu</a:t>
            </a:r>
            <a:r>
              <a:rPr lang="en-US" sz="3885" b="1" dirty="0">
                <a:solidFill>
                  <a:srgbClr val="002060"/>
                </a:solidFill>
                <a:effectLst>
                  <a:outerShdw blurRad="38100" dist="38100" dir="2700000" algn="tl">
                    <a:srgbClr val="000000">
                      <a:alpha val="43137"/>
                    </a:srgbClr>
                  </a:outerShdw>
                </a:effectLst>
              </a:rPr>
              <a:t> DFS</a:t>
            </a:r>
          </a:p>
          <a:p>
            <a:endParaRPr lang="en-US" sz="4274" dirty="0"/>
          </a:p>
        </p:txBody>
      </p:sp>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8</a:t>
            </a:fld>
            <a:endParaRPr lang="en-CA"/>
          </a:p>
        </p:txBody>
      </p:sp>
      <p:sp>
        <p:nvSpPr>
          <p:cNvPr id="6" name="Content Placeholder 2"/>
          <p:cNvSpPr txBox="1">
            <a:spLocks/>
          </p:cNvSpPr>
          <p:nvPr/>
        </p:nvSpPr>
        <p:spPr>
          <a:xfrm>
            <a:off x="2072199" y="3700639"/>
            <a:ext cx="8289431" cy="8881533"/>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spcBef>
                <a:spcPts val="0"/>
              </a:spcBef>
              <a:buNone/>
            </a:pPr>
            <a:r>
              <a:rPr lang="en-US" sz="3108" b="1" dirty="0">
                <a:solidFill>
                  <a:srgbClr val="0000FF"/>
                </a:solidFill>
                <a:latin typeface="Courier New" pitchFamily="49" charset="0"/>
                <a:cs typeface="Courier New" pitchFamily="49" charset="0"/>
              </a:rPr>
              <a:t>void</a:t>
            </a:r>
            <a:r>
              <a:rPr lang="en-US" sz="3108" b="1" dirty="0">
                <a:latin typeface="Courier New" pitchFamily="49" charset="0"/>
                <a:cs typeface="Courier New" pitchFamily="49" charset="0"/>
              </a:rPr>
              <a:t> STREE_DFS( </a:t>
            </a:r>
            <a:r>
              <a:rPr lang="en-US" sz="3108" b="1" dirty="0">
                <a:solidFill>
                  <a:srgbClr val="0000FF"/>
                </a:solidFill>
                <a:latin typeface="Courier New" pitchFamily="49" charset="0"/>
                <a:cs typeface="Courier New" pitchFamily="49" charset="0"/>
              </a:rPr>
              <a:t>int</a:t>
            </a:r>
            <a:r>
              <a:rPr lang="en-US" sz="3108" b="1" dirty="0">
                <a:latin typeface="Courier New" pitchFamily="49" charset="0"/>
                <a:cs typeface="Courier New" pitchFamily="49" charset="0"/>
              </a:rPr>
              <a:t> u){ </a:t>
            </a:r>
          </a:p>
          <a:p>
            <a:pPr marL="0" indent="0" algn="just">
              <a:spcBef>
                <a:spcPts val="0"/>
              </a:spcBef>
              <a:buNone/>
            </a:pPr>
            <a:r>
              <a:rPr lang="vi-VN" sz="3108" b="1" dirty="0">
                <a:latin typeface="Courier New" pitchFamily="49" charset="0"/>
                <a:cs typeface="Courier New" pitchFamily="49" charset="0"/>
              </a:rPr>
              <a:t>/*</a:t>
            </a:r>
            <a:r>
              <a:rPr lang="en-US" sz="3108" b="1" dirty="0">
                <a:latin typeface="Courier New" pitchFamily="49" charset="0"/>
                <a:cs typeface="Courier New" pitchFamily="49" charset="0"/>
              </a:rPr>
              <a:t> </a:t>
            </a:r>
            <a:r>
              <a:rPr lang="vi-VN" sz="3108" b="1" dirty="0">
                <a:solidFill>
                  <a:srgbClr val="C00000"/>
                </a:solidFill>
                <a:latin typeface="Courier New" pitchFamily="49" charset="0"/>
                <a:cs typeface="Courier New" pitchFamily="49" charset="0"/>
              </a:rPr>
              <a:t>Tìm kiếm theo chiều sâu, áp dụng cho bài toán xây dựng cây bao trùm của đồ thị vô hướng liên thông G=&lt;V, E&gt;; các biến chuaxet, Ke, T là toàn cục</a:t>
            </a:r>
            <a:r>
              <a:rPr lang="en-US" sz="3108" b="1" dirty="0">
                <a:solidFill>
                  <a:srgbClr val="C00000"/>
                </a:solidFill>
                <a:latin typeface="Courier New" pitchFamily="49" charset="0"/>
                <a:cs typeface="Courier New" pitchFamily="49" charset="0"/>
              </a:rPr>
              <a:t> </a:t>
            </a:r>
            <a:r>
              <a:rPr lang="vi-VN" sz="3108" b="1" dirty="0">
                <a:latin typeface="Courier New" pitchFamily="49" charset="0"/>
                <a:cs typeface="Courier New" pitchFamily="49" charset="0"/>
              </a:rPr>
              <a:t>*/ </a:t>
            </a:r>
          </a:p>
          <a:p>
            <a:pPr marL="0" indent="0" algn="just">
              <a:spcBef>
                <a:spcPts val="0"/>
              </a:spcBef>
              <a:buNone/>
            </a:pPr>
            <a:r>
              <a:rPr lang="en-US" sz="3108" b="1" dirty="0">
                <a:latin typeface="Courier New" pitchFamily="49" charset="0"/>
                <a:cs typeface="Courier New" pitchFamily="49" charset="0"/>
              </a:rPr>
              <a:t>  </a:t>
            </a:r>
            <a:r>
              <a:rPr lang="en-US" sz="3108" b="1" dirty="0" err="1">
                <a:latin typeface="Courier New" pitchFamily="49" charset="0"/>
                <a:cs typeface="Courier New" pitchFamily="49" charset="0"/>
              </a:rPr>
              <a:t>chuaxet</a:t>
            </a:r>
            <a:r>
              <a:rPr lang="en-US" sz="3108" b="1" dirty="0">
                <a:latin typeface="Courier New" pitchFamily="49" charset="0"/>
                <a:cs typeface="Courier New" pitchFamily="49" charset="0"/>
              </a:rPr>
              <a:t>[u] = true; </a:t>
            </a:r>
          </a:p>
          <a:p>
            <a:pPr marL="0" indent="0" algn="just">
              <a:spcBef>
                <a:spcPts val="0"/>
              </a:spcBef>
              <a:buNone/>
            </a:pPr>
            <a:r>
              <a:rPr lang="en-US" sz="3108" b="1" dirty="0">
                <a:latin typeface="Courier New" pitchFamily="49" charset="0"/>
                <a:cs typeface="Courier New" pitchFamily="49" charset="0"/>
              </a:rPr>
              <a:t>  </a:t>
            </a:r>
            <a:r>
              <a:rPr lang="en-US" sz="3108" b="1" dirty="0">
                <a:solidFill>
                  <a:srgbClr val="0000FF"/>
                </a:solidFill>
                <a:latin typeface="Courier New" pitchFamily="49" charset="0"/>
                <a:cs typeface="Courier New" pitchFamily="49" charset="0"/>
              </a:rPr>
              <a:t>for</a:t>
            </a:r>
            <a:r>
              <a:rPr lang="en-US" sz="3108" b="1" dirty="0">
                <a:latin typeface="Courier New" pitchFamily="49" charset="0"/>
                <a:cs typeface="Courier New" pitchFamily="49" charset="0"/>
              </a:rPr>
              <a:t> ( v ∈ Ke(u) ) { </a:t>
            </a:r>
          </a:p>
          <a:p>
            <a:pPr marL="0" indent="0" algn="just">
              <a:spcBef>
                <a:spcPts val="0"/>
              </a:spcBef>
              <a:buNone/>
            </a:pPr>
            <a:r>
              <a:rPr lang="en-US" sz="3108" b="1" dirty="0">
                <a:latin typeface="Courier New" pitchFamily="49" charset="0"/>
                <a:cs typeface="Courier New" pitchFamily="49" charset="0"/>
              </a:rPr>
              <a:t>    </a:t>
            </a:r>
            <a:r>
              <a:rPr lang="en-US" sz="3108" b="1" dirty="0">
                <a:solidFill>
                  <a:srgbClr val="0000FF"/>
                </a:solidFill>
                <a:latin typeface="Courier New" pitchFamily="49" charset="0"/>
                <a:cs typeface="Courier New" pitchFamily="49" charset="0"/>
              </a:rPr>
              <a:t>if</a:t>
            </a:r>
            <a:r>
              <a:rPr lang="en-US" sz="3108" b="1" dirty="0">
                <a:latin typeface="Courier New" pitchFamily="49" charset="0"/>
                <a:cs typeface="Courier New" pitchFamily="49" charset="0"/>
              </a:rPr>
              <a:t> ( </a:t>
            </a:r>
            <a:r>
              <a:rPr lang="en-US" sz="3108" b="1" dirty="0" err="1">
                <a:latin typeface="Courier New" pitchFamily="49" charset="0"/>
                <a:cs typeface="Courier New" pitchFamily="49" charset="0"/>
              </a:rPr>
              <a:t>chuaxet</a:t>
            </a:r>
            <a:r>
              <a:rPr lang="en-US" sz="3108" b="1" dirty="0">
                <a:latin typeface="Courier New" pitchFamily="49" charset="0"/>
                <a:cs typeface="Courier New" pitchFamily="49" charset="0"/>
              </a:rPr>
              <a:t>[v] ) { </a:t>
            </a:r>
          </a:p>
          <a:p>
            <a:pPr marL="0" indent="0" algn="just">
              <a:spcBef>
                <a:spcPts val="0"/>
              </a:spcBef>
              <a:buNone/>
            </a:pPr>
            <a:r>
              <a:rPr lang="en-US" sz="3108" b="1" dirty="0">
                <a:latin typeface="Courier New" pitchFamily="49" charset="0"/>
                <a:cs typeface="Courier New" pitchFamily="49" charset="0"/>
              </a:rPr>
              <a:t>      T = T ∪ (</a:t>
            </a:r>
            <a:r>
              <a:rPr lang="en-US" sz="3108" b="1" dirty="0" err="1">
                <a:latin typeface="Courier New" pitchFamily="49" charset="0"/>
                <a:cs typeface="Courier New" pitchFamily="49" charset="0"/>
              </a:rPr>
              <a:t>u,v</a:t>
            </a:r>
            <a:r>
              <a:rPr lang="en-US" sz="3108" b="1" dirty="0">
                <a:latin typeface="Courier New" pitchFamily="49" charset="0"/>
                <a:cs typeface="Courier New" pitchFamily="49" charset="0"/>
              </a:rPr>
              <a:t>); </a:t>
            </a:r>
          </a:p>
          <a:p>
            <a:pPr marL="0" indent="0" algn="just">
              <a:spcBef>
                <a:spcPts val="0"/>
              </a:spcBef>
              <a:buNone/>
            </a:pPr>
            <a:r>
              <a:rPr lang="en-US" sz="3108" b="1" dirty="0">
                <a:latin typeface="Courier New" pitchFamily="49" charset="0"/>
                <a:cs typeface="Courier New" pitchFamily="49" charset="0"/>
              </a:rPr>
              <a:t>      STREE_DFS(v); </a:t>
            </a:r>
          </a:p>
          <a:p>
            <a:pPr marL="0" indent="0" algn="just">
              <a:spcBef>
                <a:spcPts val="0"/>
              </a:spcBef>
              <a:buNone/>
            </a:pPr>
            <a:r>
              <a:rPr lang="en-US" sz="3108" b="1" dirty="0">
                <a:latin typeface="Courier New" pitchFamily="49" charset="0"/>
                <a:cs typeface="Courier New" pitchFamily="49" charset="0"/>
              </a:rPr>
              <a:t>    } </a:t>
            </a:r>
          </a:p>
          <a:p>
            <a:pPr marL="0" indent="0" algn="just">
              <a:spcBef>
                <a:spcPts val="0"/>
              </a:spcBef>
              <a:buNone/>
            </a:pPr>
            <a:r>
              <a:rPr lang="en-US" sz="3108" b="1" dirty="0">
                <a:latin typeface="Courier New" pitchFamily="49" charset="0"/>
                <a:cs typeface="Courier New" pitchFamily="49" charset="0"/>
              </a:rPr>
              <a:t>  } </a:t>
            </a:r>
          </a:p>
          <a:p>
            <a:pPr marL="0" indent="0" algn="just">
              <a:spcBef>
                <a:spcPts val="0"/>
              </a:spcBef>
              <a:buNone/>
            </a:pPr>
            <a:r>
              <a:rPr lang="en-US" sz="3108" b="1" dirty="0">
                <a:latin typeface="Courier New" pitchFamily="49" charset="0"/>
                <a:cs typeface="Courier New" pitchFamily="49" charset="0"/>
              </a:rPr>
              <a:t>} </a:t>
            </a:r>
          </a:p>
        </p:txBody>
      </p:sp>
      <mc:AlternateContent xmlns:mc="http://schemas.openxmlformats.org/markup-compatibility/2006" xmlns:a14="http://schemas.microsoft.com/office/drawing/2010/main">
        <mc:Choice Requires="a14">
          <p:sp>
            <p:nvSpPr>
              <p:cNvPr id="7" name="Content Placeholder 2"/>
              <p:cNvSpPr txBox="1">
                <a:spLocks/>
              </p:cNvSpPr>
              <p:nvPr/>
            </p:nvSpPr>
            <p:spPr bwMode="auto">
              <a:xfrm>
                <a:off x="10509656" y="3700639"/>
                <a:ext cx="8289431" cy="8881533"/>
              </a:xfrm>
              <a:prstGeom prst="rect">
                <a:avLst/>
              </a:prstGeom>
              <a:noFill/>
              <a:ln w="9525">
                <a:solidFill>
                  <a:schemeClr val="accent1"/>
                </a:solidFill>
                <a:prstDash val="sysDash"/>
                <a:miter lim="800000"/>
                <a:headEnd/>
                <a:tailEnd/>
              </a:ln>
            </p:spPr>
            <p:txBody>
              <a:bodyPr vert="horz" wrap="square" lIns="177631" tIns="88815" rIns="177631" bIns="88815" numCol="1" anchor="t" anchorCtr="0" compatLnSpc="1">
                <a:prstTxWarp prst="textNoShape">
                  <a:avLst/>
                </a:prstTxWarp>
              </a:bodyPr>
              <a:lstStyle/>
              <a:p>
                <a:pPr algn="just">
                  <a:lnSpc>
                    <a:spcPct val="130000"/>
                  </a:lnSpc>
                </a:pPr>
                <a:r>
                  <a:rPr lang="en-US" sz="3108" b="1" dirty="0">
                    <a:latin typeface="Courier New" pitchFamily="49" charset="0"/>
                    <a:cs typeface="Courier New" pitchFamily="49" charset="0"/>
                  </a:rPr>
                  <a:t>/* </a:t>
                </a:r>
                <a:r>
                  <a:rPr lang="en-US" sz="3108" b="1" dirty="0" err="1">
                    <a:solidFill>
                      <a:srgbClr val="C00000"/>
                    </a:solidFill>
                    <a:latin typeface="Courier New" pitchFamily="49" charset="0"/>
                    <a:cs typeface="Courier New" pitchFamily="49" charset="0"/>
                  </a:rPr>
                  <a:t>trong</a:t>
                </a:r>
                <a:r>
                  <a:rPr lang="en-US" sz="3108" b="1" dirty="0">
                    <a:solidFill>
                      <a:srgbClr val="C00000"/>
                    </a:solidFill>
                    <a:latin typeface="Courier New" pitchFamily="49" charset="0"/>
                    <a:cs typeface="Courier New" pitchFamily="49" charset="0"/>
                  </a:rPr>
                  <a:t> </a:t>
                </a:r>
                <a:r>
                  <a:rPr lang="en-US" sz="3108" b="1" dirty="0" err="1">
                    <a:solidFill>
                      <a:srgbClr val="C00000"/>
                    </a:solidFill>
                    <a:latin typeface="Courier New" pitchFamily="49" charset="0"/>
                    <a:cs typeface="Courier New" pitchFamily="49" charset="0"/>
                  </a:rPr>
                  <a:t>chương</a:t>
                </a:r>
                <a:r>
                  <a:rPr lang="en-US" sz="3108" b="1" dirty="0">
                    <a:solidFill>
                      <a:srgbClr val="C00000"/>
                    </a:solidFill>
                    <a:latin typeface="Courier New" pitchFamily="49" charset="0"/>
                    <a:cs typeface="Courier New" pitchFamily="49" charset="0"/>
                  </a:rPr>
                  <a:t> </a:t>
                </a:r>
                <a:r>
                  <a:rPr lang="en-US" sz="3108" b="1" dirty="0" err="1">
                    <a:solidFill>
                      <a:srgbClr val="C00000"/>
                    </a:solidFill>
                    <a:latin typeface="Courier New" pitchFamily="49" charset="0"/>
                    <a:cs typeface="Courier New" pitchFamily="49" charset="0"/>
                  </a:rPr>
                  <a:t>trình</a:t>
                </a:r>
                <a:r>
                  <a:rPr lang="en-US" sz="3108" b="1" dirty="0">
                    <a:solidFill>
                      <a:srgbClr val="C00000"/>
                    </a:solidFill>
                    <a:latin typeface="Courier New" pitchFamily="49" charset="0"/>
                    <a:cs typeface="Courier New" pitchFamily="49" charset="0"/>
                  </a:rPr>
                  <a:t> </a:t>
                </a:r>
                <a:r>
                  <a:rPr lang="en-US" sz="3108" b="1" dirty="0" err="1">
                    <a:solidFill>
                      <a:srgbClr val="C00000"/>
                    </a:solidFill>
                    <a:latin typeface="Courier New" pitchFamily="49" charset="0"/>
                    <a:cs typeface="Courier New" pitchFamily="49" charset="0"/>
                  </a:rPr>
                  <a:t>chính</a:t>
                </a:r>
                <a:r>
                  <a:rPr lang="en-US" sz="3108" b="1" dirty="0">
                    <a:latin typeface="Courier New" pitchFamily="49" charset="0"/>
                    <a:cs typeface="Courier New" pitchFamily="49" charset="0"/>
                  </a:rPr>
                  <a:t> */ </a:t>
                </a:r>
              </a:p>
              <a:p>
                <a:pPr algn="just">
                  <a:lnSpc>
                    <a:spcPct val="130000"/>
                  </a:lnSpc>
                </a:pPr>
                <a:r>
                  <a:rPr lang="en-US" sz="3108" b="1" dirty="0">
                    <a:latin typeface="Courier New" pitchFamily="49" charset="0"/>
                    <a:cs typeface="Courier New" pitchFamily="49" charset="0"/>
                  </a:rPr>
                  <a:t>{ </a:t>
                </a:r>
              </a:p>
              <a:p>
                <a:pPr algn="just">
                  <a:lnSpc>
                    <a:spcPct val="130000"/>
                  </a:lnSpc>
                </a:pPr>
                <a:r>
                  <a:rPr lang="en-US" sz="3108" b="1" dirty="0">
                    <a:latin typeface="Courier New" pitchFamily="49" charset="0"/>
                    <a:cs typeface="Courier New" pitchFamily="49" charset="0"/>
                  </a:rPr>
                  <a:t>  </a:t>
                </a:r>
                <a:r>
                  <a:rPr lang="en-US" sz="3108" b="1" dirty="0">
                    <a:solidFill>
                      <a:srgbClr val="0000FF"/>
                    </a:solidFill>
                    <a:latin typeface="Courier New" pitchFamily="49" charset="0"/>
                    <a:cs typeface="Courier New" pitchFamily="49" charset="0"/>
                  </a:rPr>
                  <a:t>for</a:t>
                </a:r>
                <a:r>
                  <a:rPr lang="en-US" sz="3108" b="1" dirty="0">
                    <a:latin typeface="Courier New" pitchFamily="49" charset="0"/>
                    <a:cs typeface="Courier New" pitchFamily="49" charset="0"/>
                  </a:rPr>
                  <a:t> ( u ∈ V ) </a:t>
                </a:r>
              </a:p>
              <a:p>
                <a:pPr algn="just">
                  <a:lnSpc>
                    <a:spcPct val="130000"/>
                  </a:lnSpc>
                </a:pPr>
                <a:r>
                  <a:rPr lang="en-US" sz="3108" b="1" dirty="0">
                    <a:latin typeface="Courier New" pitchFamily="49" charset="0"/>
                    <a:cs typeface="Courier New" pitchFamily="49" charset="0"/>
                  </a:rPr>
                  <a:t>  </a:t>
                </a:r>
                <a:r>
                  <a:rPr lang="en-US" sz="3108" b="1" dirty="0" err="1">
                    <a:latin typeface="Courier New" pitchFamily="49" charset="0"/>
                    <a:cs typeface="Courier New" pitchFamily="49" charset="0"/>
                  </a:rPr>
                  <a:t>chuaxet</a:t>
                </a:r>
                <a:r>
                  <a:rPr lang="en-US" sz="3108" b="1" dirty="0">
                    <a:latin typeface="Courier New" pitchFamily="49" charset="0"/>
                    <a:cs typeface="Courier New" pitchFamily="49" charset="0"/>
                  </a:rPr>
                  <a:t>[u] = true; </a:t>
                </a:r>
              </a:p>
              <a:p>
                <a:pPr algn="just">
                  <a:lnSpc>
                    <a:spcPct val="130000"/>
                  </a:lnSpc>
                </a:pPr>
                <a:r>
                  <a:rPr lang="en-US" sz="3108" b="1" dirty="0">
                    <a:latin typeface="Courier New" pitchFamily="49" charset="0"/>
                    <a:cs typeface="Courier New" pitchFamily="49" charset="0"/>
                  </a:rPr>
                  <a:t>  T = </a:t>
                </a:r>
                <a14:m>
                  <m:oMath xmlns:m="http://schemas.openxmlformats.org/officeDocument/2006/math">
                    <m:r>
                      <a:rPr lang="en-US" sz="3108" b="1" i="1">
                        <a:latin typeface="Cambria Math"/>
                        <a:ea typeface="Cambria Math"/>
                        <a:cs typeface="Courier New" pitchFamily="49" charset="0"/>
                      </a:rPr>
                      <m:t>∅</m:t>
                    </m:r>
                  </m:oMath>
                </a14:m>
                <a:r>
                  <a:rPr lang="el-GR" sz="3108" b="1" dirty="0">
                    <a:latin typeface="Courier New" pitchFamily="49" charset="0"/>
                    <a:cs typeface="Courier New" pitchFamily="49" charset="0"/>
                  </a:rPr>
                  <a:t>; </a:t>
                </a:r>
              </a:p>
              <a:p>
                <a:pPr algn="just">
                  <a:lnSpc>
                    <a:spcPct val="130000"/>
                  </a:lnSpc>
                </a:pPr>
                <a:r>
                  <a:rPr lang="en-US" sz="3108" b="1" dirty="0">
                    <a:latin typeface="Courier New" pitchFamily="49" charset="0"/>
                    <a:cs typeface="Courier New" pitchFamily="49" charset="0"/>
                  </a:rPr>
                  <a:t>  </a:t>
                </a:r>
                <a:r>
                  <a:rPr lang="vi-VN" sz="3108" b="1" dirty="0">
                    <a:latin typeface="Courier New" pitchFamily="49" charset="0"/>
                    <a:cs typeface="Courier New" pitchFamily="49" charset="0"/>
                  </a:rPr>
                  <a:t>STREE_DFS(</a:t>
                </a:r>
                <a:r>
                  <a:rPr lang="en-US" sz="3108" b="1" dirty="0">
                    <a:latin typeface="Courier New" pitchFamily="49" charset="0"/>
                    <a:cs typeface="Courier New" pitchFamily="49" charset="0"/>
                  </a:rPr>
                  <a:t> </a:t>
                </a:r>
                <a:r>
                  <a:rPr lang="en-US" sz="3108" b="1" dirty="0" err="1">
                    <a:latin typeface="Courier New" pitchFamily="49" charset="0"/>
                    <a:cs typeface="Courier New" pitchFamily="49" charset="0"/>
                  </a:rPr>
                  <a:t>gốc</a:t>
                </a:r>
                <a:r>
                  <a:rPr lang="en-US" sz="3108" b="1" dirty="0">
                    <a:latin typeface="Courier New" pitchFamily="49" charset="0"/>
                    <a:cs typeface="Courier New" pitchFamily="49" charset="0"/>
                  </a:rPr>
                  <a:t> </a:t>
                </a:r>
                <a:r>
                  <a:rPr lang="vi-VN" sz="3108" b="1" dirty="0">
                    <a:latin typeface="Courier New" pitchFamily="49" charset="0"/>
                    <a:cs typeface="Courier New" pitchFamily="49" charset="0"/>
                  </a:rPr>
                  <a:t>); </a:t>
                </a:r>
                <a:endParaRPr lang="en-US" sz="3108" b="1" dirty="0">
                  <a:latin typeface="Courier New" pitchFamily="49" charset="0"/>
                  <a:cs typeface="Courier New" pitchFamily="49" charset="0"/>
                </a:endParaRPr>
              </a:p>
              <a:p>
                <a:pPr algn="just">
                  <a:lnSpc>
                    <a:spcPct val="130000"/>
                  </a:lnSpc>
                </a:pPr>
                <a:r>
                  <a:rPr lang="vi-VN" sz="3108" b="1" dirty="0">
                    <a:latin typeface="Courier New" pitchFamily="49" charset="0"/>
                    <a:cs typeface="Courier New" pitchFamily="49" charset="0"/>
                  </a:rPr>
                  <a:t>/* </a:t>
                </a:r>
                <a:r>
                  <a:rPr lang="vi-VN" sz="3108" b="1" dirty="0">
                    <a:solidFill>
                      <a:srgbClr val="C00000"/>
                    </a:solidFill>
                    <a:latin typeface="Courier New" pitchFamily="49" charset="0"/>
                    <a:cs typeface="Courier New" pitchFamily="49" charset="0"/>
                  </a:rPr>
                  <a:t>root là một đỉnh nào đó của đồ thị</a:t>
                </a:r>
                <a:r>
                  <a:rPr lang="en-US" sz="3108" b="1" dirty="0">
                    <a:solidFill>
                      <a:srgbClr val="C00000"/>
                    </a:solidFill>
                    <a:latin typeface="Courier New" pitchFamily="49" charset="0"/>
                    <a:cs typeface="Courier New" pitchFamily="49" charset="0"/>
                  </a:rPr>
                  <a:t> </a:t>
                </a:r>
                <a:r>
                  <a:rPr lang="vi-VN" sz="3108" b="1" dirty="0">
                    <a:latin typeface="Courier New" pitchFamily="49" charset="0"/>
                    <a:cs typeface="Courier New" pitchFamily="49" charset="0"/>
                  </a:rPr>
                  <a:t>*/ </a:t>
                </a:r>
              </a:p>
              <a:p>
                <a:pPr algn="just">
                  <a:lnSpc>
                    <a:spcPct val="130000"/>
                  </a:lnSpc>
                </a:pPr>
                <a:r>
                  <a:rPr lang="en-US" sz="3108" b="1" dirty="0">
                    <a:latin typeface="Courier New" pitchFamily="49" charset="0"/>
                    <a:cs typeface="Courier New" pitchFamily="49" charset="0"/>
                  </a:rPr>
                  <a:t>} </a:t>
                </a:r>
                <a:endParaRPr lang="en-US" sz="3108" b="1" dirty="0">
                  <a:solidFill>
                    <a:prstClr val="black"/>
                  </a:solidFill>
                  <a:latin typeface="Courier New" pitchFamily="49" charset="0"/>
                  <a:cs typeface="Courier New" pitchFamily="49"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bwMode="auto">
              <a:xfrm>
                <a:off x="10509656" y="3700639"/>
                <a:ext cx="8289431" cy="8881533"/>
              </a:xfrm>
              <a:prstGeom prst="rect">
                <a:avLst/>
              </a:prstGeom>
              <a:blipFill>
                <a:blip r:embed="rId2"/>
                <a:stretch>
                  <a:fillRect l="-661" r="-661"/>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31233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ontent Placeholder 45"/>
          <p:cNvSpPr>
            <a:spLocks noGrp="1"/>
          </p:cNvSpPr>
          <p:nvPr>
            <p:ph sz="quarter" idx="1"/>
          </p:nvPr>
        </p:nvSpPr>
        <p:spPr>
          <a:xfrm>
            <a:off x="1065768" y="2817845"/>
            <a:ext cx="19183827" cy="9082795"/>
          </a:xfrm>
        </p:spPr>
        <p:txBody>
          <a:bodyPr>
            <a:normAutofit/>
          </a:bodyPr>
          <a:lstStyle/>
          <a:p>
            <a:r>
              <a:rPr lang="en-US" sz="3885" b="1" dirty="0" err="1">
                <a:solidFill>
                  <a:srgbClr val="002060"/>
                </a:solidFill>
                <a:effectLst>
                  <a:outerShdw blurRad="38100" dist="38100" dir="2700000" algn="tl">
                    <a:srgbClr val="000000">
                      <a:alpha val="43137"/>
                    </a:srgbClr>
                  </a:outerShdw>
                </a:effectLst>
              </a:rPr>
              <a:t>Giả</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mã</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của</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tìm</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cây</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khung</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theo</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chiều</a:t>
            </a:r>
            <a:r>
              <a:rPr lang="en-US" sz="3885" b="1" dirty="0">
                <a:solidFill>
                  <a:srgbClr val="002060"/>
                </a:solidFill>
                <a:effectLst>
                  <a:outerShdw blurRad="38100" dist="38100" dir="2700000" algn="tl">
                    <a:srgbClr val="000000">
                      <a:alpha val="43137"/>
                    </a:srgbClr>
                  </a:outerShdw>
                </a:effectLst>
              </a:rPr>
              <a:t> </a:t>
            </a:r>
            <a:r>
              <a:rPr lang="en-US" sz="3885" b="1" dirty="0" err="1">
                <a:solidFill>
                  <a:srgbClr val="002060"/>
                </a:solidFill>
                <a:effectLst>
                  <a:outerShdw blurRad="38100" dist="38100" dir="2700000" algn="tl">
                    <a:srgbClr val="000000">
                      <a:alpha val="43137"/>
                    </a:srgbClr>
                  </a:outerShdw>
                </a:effectLst>
              </a:rPr>
              <a:t>rộng</a:t>
            </a:r>
            <a:r>
              <a:rPr lang="en-US" sz="3885" b="1" dirty="0">
                <a:solidFill>
                  <a:srgbClr val="002060"/>
                </a:solidFill>
                <a:effectLst>
                  <a:outerShdw blurRad="38100" dist="38100" dir="2700000" algn="tl">
                    <a:srgbClr val="000000">
                      <a:alpha val="43137"/>
                    </a:srgbClr>
                  </a:outerShdw>
                </a:effectLst>
              </a:rPr>
              <a:t> BFS</a:t>
            </a:r>
          </a:p>
          <a:p>
            <a:endParaRPr lang="en-US" sz="4274" dirty="0"/>
          </a:p>
        </p:txBody>
      </p:sp>
      <p:sp>
        <p:nvSpPr>
          <p:cNvPr id="44" name="Slide Number Placeholder 43"/>
          <p:cNvSpPr>
            <a:spLocks noGrp="1"/>
          </p:cNvSpPr>
          <p:nvPr>
            <p:ph type="sldNum" sz="quarter" idx="15"/>
          </p:nvPr>
        </p:nvSpPr>
        <p:spPr>
          <a:xfrm>
            <a:off x="8229600" y="6318664"/>
            <a:ext cx="886691" cy="521208"/>
          </a:xfrm>
          <a:prstGeom prst="rect">
            <a:avLst/>
          </a:prstGeom>
        </p:spPr>
        <p:txBody>
          <a:bodyPr vert="horz" rtlCol="0" anchor="ct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05E8093-D946-4067-BBE1-EEE98D839B7E}" type="slidenum">
              <a:rPr lang="en-US" smtClean="0"/>
              <a:pPr/>
              <a:t>9</a:t>
            </a:fld>
            <a:endParaRPr lang="en-CA"/>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2072199" y="3700639"/>
                <a:ext cx="8289431" cy="8881533"/>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nSpc>
                    <a:spcPct val="110000"/>
                  </a:lnSpc>
                  <a:spcBef>
                    <a:spcPts val="0"/>
                  </a:spcBef>
                  <a:buNone/>
                </a:pPr>
                <a:r>
                  <a:rPr lang="en-US" sz="3108" b="1">
                    <a:solidFill>
                      <a:srgbClr val="0000FF"/>
                    </a:solidFill>
                    <a:latin typeface="Courier New" pitchFamily="49" charset="0"/>
                    <a:cs typeface="Courier New" pitchFamily="49" charset="0"/>
                  </a:rPr>
                  <a:t>void</a:t>
                </a:r>
                <a:r>
                  <a:rPr lang="en-US" sz="3108" b="1">
                    <a:latin typeface="Courier New" pitchFamily="49" charset="0"/>
                    <a:cs typeface="Courier New" pitchFamily="49" charset="0"/>
                  </a:rPr>
                  <a:t> STREE_BFS(</a:t>
                </a:r>
                <a:r>
                  <a:rPr lang="en-US" sz="3108" b="1">
                    <a:solidFill>
                      <a:srgbClr val="0000FF"/>
                    </a:solidFill>
                    <a:latin typeface="Courier New" pitchFamily="49" charset="0"/>
                    <a:cs typeface="Courier New" pitchFamily="49" charset="0"/>
                  </a:rPr>
                  <a:t>int</a:t>
                </a:r>
                <a:r>
                  <a:rPr lang="en-US" sz="3108" b="1">
                    <a:latin typeface="Courier New" pitchFamily="49" charset="0"/>
                    <a:cs typeface="Courier New" pitchFamily="49" charset="0"/>
                  </a:rPr>
                  <a:t> u){ </a:t>
                </a:r>
              </a:p>
              <a:p>
                <a:pPr marL="0" indent="0">
                  <a:lnSpc>
                    <a:spcPct val="110000"/>
                  </a:lnSpc>
                  <a:spcBef>
                    <a:spcPts val="0"/>
                  </a:spcBef>
                  <a:buNone/>
                </a:pPr>
                <a:r>
                  <a:rPr lang="en-US" sz="3108" b="1">
                    <a:latin typeface="Courier New" pitchFamily="49" charset="0"/>
                    <a:cs typeface="Courier New" pitchFamily="49" charset="0"/>
                  </a:rPr>
                  <a:t>  QUEUE =</a:t>
                </a:r>
                <a:r>
                  <a:rPr lang="en-US" sz="3108" b="1">
                    <a:ea typeface="Cambria Math"/>
                    <a:cs typeface="Courier New" pitchFamily="49" charset="0"/>
                  </a:rPr>
                  <a:t> </a:t>
                </a:r>
                <a14:m>
                  <m:oMath xmlns:m="http://schemas.openxmlformats.org/officeDocument/2006/math">
                    <m:r>
                      <a:rPr lang="en-US" sz="3108" b="1" i="1">
                        <a:latin typeface="Cambria Math"/>
                        <a:ea typeface="Cambria Math"/>
                        <a:cs typeface="Courier New" pitchFamily="49" charset="0"/>
                      </a:rPr>
                      <m:t>∅</m:t>
                    </m:r>
                  </m:oMath>
                </a14:m>
                <a:r>
                  <a:rPr lang="el-GR" sz="3108" b="1">
                    <a:latin typeface="Courier New" pitchFamily="49" charset="0"/>
                    <a:cs typeface="Courier New" pitchFamily="49" charset="0"/>
                  </a:rPr>
                  <a:t>; </a:t>
                </a:r>
              </a:p>
              <a:p>
                <a:pPr marL="0" indent="0">
                  <a:lnSpc>
                    <a:spcPct val="110000"/>
                  </a:lnSpc>
                  <a:spcBef>
                    <a:spcPts val="0"/>
                  </a:spcBef>
                  <a:buNone/>
                </a:pPr>
                <a:r>
                  <a:rPr lang="en-US" sz="3108" b="1">
                    <a:latin typeface="Courier New" pitchFamily="49" charset="0"/>
                    <a:cs typeface="Courier New" pitchFamily="49" charset="0"/>
                  </a:rPr>
                  <a:t>  </a:t>
                </a:r>
                <a:r>
                  <a:rPr lang="vi-VN" sz="3108" b="1">
                    <a:latin typeface="Courier New" pitchFamily="49" charset="0"/>
                    <a:cs typeface="Courier New" pitchFamily="49" charset="0"/>
                  </a:rPr>
                  <a:t>QUEUE</a:t>
                </a:r>
                <a:r>
                  <a:rPr lang="en-US" sz="3108" b="1">
                    <a:latin typeface="Courier New" pitchFamily="49" charset="0"/>
                    <a:cs typeface="Courier New" pitchFamily="49" charset="0"/>
                  </a:rPr>
                  <a:t> </a:t>
                </a:r>
                <a:r>
                  <a:rPr lang="vi-VN" sz="3108" b="1">
                    <a:latin typeface="Courier New" pitchFamily="49" charset="0"/>
                    <a:cs typeface="Courier New" pitchFamily="49" charset="0"/>
                  </a:rPr>
                  <a:t>&lt;= u; </a:t>
                </a:r>
                <a:endParaRPr lang="en-US" sz="3108" b="1">
                  <a:latin typeface="Courier New" pitchFamily="49" charset="0"/>
                  <a:cs typeface="Courier New" pitchFamily="49" charset="0"/>
                </a:endParaRPr>
              </a:p>
              <a:p>
                <a:pPr marL="0" indent="0" algn="ctr">
                  <a:lnSpc>
                    <a:spcPct val="110000"/>
                  </a:lnSpc>
                  <a:spcBef>
                    <a:spcPts val="0"/>
                  </a:spcBef>
                  <a:buNone/>
                </a:pPr>
                <a:r>
                  <a:rPr lang="vi-VN" sz="3108" b="1">
                    <a:latin typeface="Courier New" pitchFamily="49" charset="0"/>
                    <a:cs typeface="Courier New" pitchFamily="49" charset="0"/>
                  </a:rPr>
                  <a:t>/* </a:t>
                </a:r>
                <a:r>
                  <a:rPr lang="vi-VN" sz="3108" b="1">
                    <a:solidFill>
                      <a:srgbClr val="C00000"/>
                    </a:solidFill>
                    <a:latin typeface="Courier New" pitchFamily="49" charset="0"/>
                    <a:cs typeface="Courier New" pitchFamily="49" charset="0"/>
                  </a:rPr>
                  <a:t>đưa u vào hàng đợi</a:t>
                </a:r>
                <a:r>
                  <a:rPr lang="en-US" sz="3108" b="1">
                    <a:solidFill>
                      <a:srgbClr val="C00000"/>
                    </a:solidFill>
                    <a:latin typeface="Courier New" pitchFamily="49" charset="0"/>
                    <a:cs typeface="Courier New" pitchFamily="49" charset="0"/>
                  </a:rPr>
                  <a:t> </a:t>
                </a:r>
                <a:r>
                  <a:rPr lang="vi-VN" sz="3108" b="1">
                    <a:latin typeface="Courier New" pitchFamily="49" charset="0"/>
                    <a:cs typeface="Courier New" pitchFamily="49" charset="0"/>
                  </a:rPr>
                  <a:t>*/ </a:t>
                </a:r>
              </a:p>
              <a:p>
                <a:pPr marL="0" indent="0">
                  <a:lnSpc>
                    <a:spcPct val="110000"/>
                  </a:lnSpc>
                  <a:spcBef>
                    <a:spcPts val="0"/>
                  </a:spcBef>
                  <a:buNone/>
                </a:pPr>
                <a:r>
                  <a:rPr lang="en-US" sz="3108" b="1">
                    <a:latin typeface="Courier New" pitchFamily="49" charset="0"/>
                    <a:cs typeface="Courier New" pitchFamily="49" charset="0"/>
                  </a:rPr>
                  <a:t>  chuaxet[u] = false; </a:t>
                </a:r>
              </a:p>
              <a:p>
                <a:pPr marL="0" indent="0">
                  <a:lnSpc>
                    <a:spcPct val="110000"/>
                  </a:lnSpc>
                  <a:spcBef>
                    <a:spcPts val="0"/>
                  </a:spcBef>
                  <a:buNone/>
                </a:pPr>
                <a:r>
                  <a:rPr lang="en-US" sz="3108" b="1">
                    <a:latin typeface="Courier New" pitchFamily="49" charset="0"/>
                    <a:cs typeface="Courier New" pitchFamily="49" charset="0"/>
                  </a:rPr>
                  <a:t>  </a:t>
                </a:r>
                <a:r>
                  <a:rPr lang="en-US" sz="3108" b="1">
                    <a:solidFill>
                      <a:srgbClr val="0000FF"/>
                    </a:solidFill>
                    <a:latin typeface="Courier New" pitchFamily="49" charset="0"/>
                    <a:cs typeface="Courier New" pitchFamily="49" charset="0"/>
                  </a:rPr>
                  <a:t>while</a:t>
                </a:r>
                <a:r>
                  <a:rPr lang="en-US" sz="3108" b="1">
                    <a:latin typeface="Courier New" pitchFamily="49" charset="0"/>
                    <a:cs typeface="Courier New" pitchFamily="49" charset="0"/>
                  </a:rPr>
                  <a:t> (QUEUE ≠ </a:t>
                </a:r>
                <a14:m>
                  <m:oMath xmlns:m="http://schemas.openxmlformats.org/officeDocument/2006/math">
                    <m:r>
                      <a:rPr lang="en-US" sz="3108" b="1" i="1">
                        <a:latin typeface="Cambria Math"/>
                        <a:ea typeface="Cambria Math"/>
                        <a:cs typeface="Courier New" pitchFamily="49" charset="0"/>
                      </a:rPr>
                      <m:t>∅</m:t>
                    </m:r>
                  </m:oMath>
                </a14:m>
                <a:r>
                  <a:rPr lang="el-GR" sz="3108" b="1">
                    <a:latin typeface="Courier New" pitchFamily="49" charset="0"/>
                    <a:cs typeface="Courier New" pitchFamily="49" charset="0"/>
                  </a:rPr>
                  <a:t>) { </a:t>
                </a:r>
              </a:p>
              <a:p>
                <a:pPr marL="0" indent="0">
                  <a:lnSpc>
                    <a:spcPct val="110000"/>
                  </a:lnSpc>
                  <a:spcBef>
                    <a:spcPts val="0"/>
                  </a:spcBef>
                  <a:buNone/>
                </a:pPr>
                <a:r>
                  <a:rPr lang="en-US" sz="3108" b="1">
                    <a:latin typeface="Courier New" pitchFamily="49" charset="0"/>
                    <a:cs typeface="Courier New" pitchFamily="49" charset="0"/>
                  </a:rPr>
                  <a:t>    </a:t>
                </a:r>
                <a:r>
                  <a:rPr lang="vi-VN" sz="3108" b="1">
                    <a:latin typeface="Courier New" pitchFamily="49" charset="0"/>
                    <a:cs typeface="Courier New" pitchFamily="49" charset="0"/>
                  </a:rPr>
                  <a:t>v</a:t>
                </a:r>
                <a:r>
                  <a:rPr lang="en-US" sz="3108" b="1">
                    <a:latin typeface="Courier New" pitchFamily="49" charset="0"/>
                    <a:cs typeface="Courier New" pitchFamily="49" charset="0"/>
                  </a:rPr>
                  <a:t> </a:t>
                </a:r>
                <a:r>
                  <a:rPr lang="vi-VN" sz="3108" b="1">
                    <a:latin typeface="Courier New" pitchFamily="49" charset="0"/>
                    <a:cs typeface="Courier New" pitchFamily="49" charset="0"/>
                  </a:rPr>
                  <a:t>&lt;= QUEUE; </a:t>
                </a:r>
                <a:endParaRPr lang="en-US" sz="3108" b="1">
                  <a:latin typeface="Courier New" pitchFamily="49" charset="0"/>
                  <a:cs typeface="Courier New" pitchFamily="49" charset="0"/>
                </a:endParaRPr>
              </a:p>
              <a:p>
                <a:pPr marL="0" indent="0" algn="ctr">
                  <a:lnSpc>
                    <a:spcPct val="110000"/>
                  </a:lnSpc>
                  <a:spcBef>
                    <a:spcPts val="0"/>
                  </a:spcBef>
                  <a:buNone/>
                </a:pPr>
                <a:r>
                  <a:rPr lang="vi-VN" sz="3108" b="1">
                    <a:latin typeface="Courier New" pitchFamily="49" charset="0"/>
                    <a:cs typeface="Courier New" pitchFamily="49" charset="0"/>
                  </a:rPr>
                  <a:t>/* </a:t>
                </a:r>
                <a:r>
                  <a:rPr lang="vi-VN" sz="3108" b="1">
                    <a:solidFill>
                      <a:srgbClr val="C00000"/>
                    </a:solidFill>
                    <a:latin typeface="Courier New" pitchFamily="49" charset="0"/>
                    <a:cs typeface="Courier New" pitchFamily="49" charset="0"/>
                  </a:rPr>
                  <a:t>lấy v khỏi hàng đợi</a:t>
                </a:r>
                <a:r>
                  <a:rPr lang="vi-VN" sz="3108" b="1">
                    <a:latin typeface="Courier New" pitchFamily="49" charset="0"/>
                    <a:cs typeface="Courier New" pitchFamily="49" charset="0"/>
                  </a:rPr>
                  <a:t> */ </a:t>
                </a:r>
              </a:p>
              <a:p>
                <a:pPr marL="0" indent="0">
                  <a:lnSpc>
                    <a:spcPct val="110000"/>
                  </a:lnSpc>
                  <a:spcBef>
                    <a:spcPts val="0"/>
                  </a:spcBef>
                  <a:buNone/>
                </a:pPr>
                <a:r>
                  <a:rPr lang="en-US" sz="3108" b="1">
                    <a:latin typeface="Courier New" pitchFamily="49" charset="0"/>
                    <a:cs typeface="Courier New" pitchFamily="49" charset="0"/>
                  </a:rPr>
                  <a:t>    </a:t>
                </a:r>
                <a:r>
                  <a:rPr lang="en-US" sz="3108" b="1">
                    <a:solidFill>
                      <a:srgbClr val="0000FF"/>
                    </a:solidFill>
                    <a:latin typeface="Courier New" pitchFamily="49" charset="0"/>
                    <a:cs typeface="Courier New" pitchFamily="49" charset="0"/>
                  </a:rPr>
                  <a:t>for</a:t>
                </a:r>
                <a:r>
                  <a:rPr lang="en-US" sz="3108" b="1">
                    <a:latin typeface="Courier New" pitchFamily="49" charset="0"/>
                    <a:cs typeface="Courier New" pitchFamily="49" charset="0"/>
                  </a:rPr>
                  <a:t> ( p ∈ Ke(v) ) { </a:t>
                </a:r>
              </a:p>
              <a:p>
                <a:pPr marL="0" indent="0">
                  <a:lnSpc>
                    <a:spcPct val="110000"/>
                  </a:lnSpc>
                  <a:spcBef>
                    <a:spcPts val="0"/>
                  </a:spcBef>
                  <a:buNone/>
                </a:pPr>
                <a:r>
                  <a:rPr lang="en-US" sz="3108" b="1">
                    <a:latin typeface="Courier New" pitchFamily="49" charset="0"/>
                    <a:cs typeface="Courier New" pitchFamily="49" charset="0"/>
                  </a:rPr>
                  <a:t>      </a:t>
                </a:r>
                <a:r>
                  <a:rPr lang="en-US" sz="3108" b="1">
                    <a:solidFill>
                      <a:srgbClr val="0000FF"/>
                    </a:solidFill>
                    <a:latin typeface="Courier New" pitchFamily="49" charset="0"/>
                    <a:cs typeface="Courier New" pitchFamily="49" charset="0"/>
                  </a:rPr>
                  <a:t>if</a:t>
                </a:r>
                <a:r>
                  <a:rPr lang="en-US" sz="3108" b="1">
                    <a:latin typeface="Courier New" pitchFamily="49" charset="0"/>
                    <a:cs typeface="Courier New" pitchFamily="49" charset="0"/>
                  </a:rPr>
                  <a:t> (chuaxet[u]) { </a:t>
                </a:r>
              </a:p>
              <a:p>
                <a:pPr marL="0" indent="0">
                  <a:lnSpc>
                    <a:spcPct val="110000"/>
                  </a:lnSpc>
                  <a:spcBef>
                    <a:spcPts val="0"/>
                  </a:spcBef>
                  <a:buNone/>
                </a:pPr>
                <a:r>
                  <a:rPr lang="en-US" sz="3108" b="1">
                    <a:latin typeface="Courier New" pitchFamily="49" charset="0"/>
                    <a:cs typeface="Courier New" pitchFamily="49" charset="0"/>
                  </a:rPr>
                  <a:t>        QUEUE &lt;= u; </a:t>
                </a:r>
              </a:p>
              <a:p>
                <a:pPr marL="0" indent="0">
                  <a:lnSpc>
                    <a:spcPct val="110000"/>
                  </a:lnSpc>
                  <a:spcBef>
                    <a:spcPts val="0"/>
                  </a:spcBef>
                  <a:buNone/>
                </a:pPr>
                <a:r>
                  <a:rPr lang="en-US" sz="3108" b="1">
                    <a:latin typeface="Courier New" pitchFamily="49" charset="0"/>
                    <a:cs typeface="Courier New" pitchFamily="49" charset="0"/>
                  </a:rPr>
                  <a:t>        chuaxet[u] = false; </a:t>
                </a:r>
              </a:p>
              <a:p>
                <a:pPr marL="0" indent="0">
                  <a:lnSpc>
                    <a:spcPct val="110000"/>
                  </a:lnSpc>
                  <a:spcBef>
                    <a:spcPts val="0"/>
                  </a:spcBef>
                  <a:buNone/>
                </a:pPr>
                <a:r>
                  <a:rPr lang="en-US" sz="3108" b="1">
                    <a:latin typeface="Courier New" pitchFamily="49" charset="0"/>
                    <a:cs typeface="Courier New" pitchFamily="49" charset="0"/>
                  </a:rPr>
                  <a:t>        T = T ∪ (v, p); </a:t>
                </a:r>
              </a:p>
              <a:p>
                <a:pPr marL="0" indent="0">
                  <a:lnSpc>
                    <a:spcPct val="110000"/>
                  </a:lnSpc>
                  <a:spcBef>
                    <a:spcPts val="0"/>
                  </a:spcBef>
                  <a:buNone/>
                </a:pPr>
                <a:r>
                  <a:rPr lang="en-US" sz="3108" b="1">
                    <a:latin typeface="Courier New" pitchFamily="49" charset="0"/>
                    <a:cs typeface="Courier New" pitchFamily="49" charset="0"/>
                  </a:rPr>
                  <a:t>      } </a:t>
                </a:r>
              </a:p>
              <a:p>
                <a:pPr marL="0" indent="0">
                  <a:lnSpc>
                    <a:spcPct val="110000"/>
                  </a:lnSpc>
                  <a:spcBef>
                    <a:spcPts val="0"/>
                  </a:spcBef>
                  <a:buNone/>
                </a:pPr>
                <a:r>
                  <a:rPr lang="en-US" sz="3108" b="1">
                    <a:latin typeface="Courier New" pitchFamily="49" charset="0"/>
                    <a:cs typeface="Courier New" pitchFamily="49" charset="0"/>
                  </a:rPr>
                  <a:t>    } </a:t>
                </a:r>
              </a:p>
              <a:p>
                <a:pPr marL="0" indent="0">
                  <a:lnSpc>
                    <a:spcPct val="110000"/>
                  </a:lnSpc>
                  <a:spcBef>
                    <a:spcPts val="0"/>
                  </a:spcBef>
                  <a:buNone/>
                </a:pPr>
                <a:r>
                  <a:rPr lang="en-US" sz="3108" b="1">
                    <a:latin typeface="Courier New" pitchFamily="49" charset="0"/>
                    <a:cs typeface="Courier New" pitchFamily="49" charset="0"/>
                  </a:rPr>
                  <a:t>  } </a:t>
                </a:r>
              </a:p>
              <a:p>
                <a:pPr marL="0" indent="0">
                  <a:lnSpc>
                    <a:spcPct val="110000"/>
                  </a:lnSpc>
                  <a:spcBef>
                    <a:spcPts val="0"/>
                  </a:spcBef>
                  <a:buNone/>
                </a:pPr>
                <a:r>
                  <a:rPr lang="en-US" sz="3108" b="1">
                    <a:latin typeface="Courier New" pitchFamily="49" charset="0"/>
                    <a:cs typeface="Courier New" pitchFamily="49" charset="0"/>
                  </a:rPr>
                  <a:t>} </a:t>
                </a: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2072199" y="3700639"/>
                <a:ext cx="8289431" cy="8881533"/>
              </a:xfrm>
              <a:prstGeom prst="rect">
                <a:avLst/>
              </a:prstGeom>
              <a:blipFill>
                <a:blip r:embed="rId2"/>
                <a:stretch>
                  <a:fillRect l="-1762" t="-343" b="-2742"/>
                </a:stretch>
              </a:blipFill>
              <a:ln>
                <a:solidFill>
                  <a:schemeClr val="accent1"/>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bwMode="auto">
              <a:xfrm>
                <a:off x="10509656" y="3700639"/>
                <a:ext cx="8289431" cy="8881533"/>
              </a:xfrm>
              <a:prstGeom prst="rect">
                <a:avLst/>
              </a:prstGeom>
              <a:noFill/>
              <a:ln w="9525">
                <a:solidFill>
                  <a:schemeClr val="accent1"/>
                </a:solidFill>
                <a:prstDash val="sysDash"/>
                <a:miter lim="800000"/>
                <a:headEnd/>
                <a:tailEnd/>
              </a:ln>
            </p:spPr>
            <p:txBody>
              <a:bodyPr vert="horz" wrap="square" lIns="177631" tIns="88815" rIns="177631" bIns="88815" numCol="1" anchor="t" anchorCtr="0" compatLnSpc="1">
                <a:prstTxWarp prst="textNoShape">
                  <a:avLst/>
                </a:prstTxWarp>
              </a:bodyPr>
              <a:lstStyle/>
              <a:p>
                <a:pPr algn="just">
                  <a:lnSpc>
                    <a:spcPct val="130000"/>
                  </a:lnSpc>
                  <a:spcBef>
                    <a:spcPts val="1166"/>
                  </a:spcBef>
                </a:pPr>
                <a:r>
                  <a:rPr lang="en-US" sz="3108" b="1">
                    <a:latin typeface="Courier New" pitchFamily="49" charset="0"/>
                    <a:cs typeface="Courier New" pitchFamily="49" charset="0"/>
                  </a:rPr>
                  <a:t>/* </a:t>
                </a:r>
                <a:r>
                  <a:rPr lang="en-US" sz="3108" b="1">
                    <a:solidFill>
                      <a:srgbClr val="C00000"/>
                    </a:solidFill>
                    <a:latin typeface="Courier New" pitchFamily="49" charset="0"/>
                    <a:cs typeface="Courier New" pitchFamily="49" charset="0"/>
                  </a:rPr>
                  <a:t>trong chương trình chính</a:t>
                </a:r>
                <a:r>
                  <a:rPr lang="en-US" sz="3108" b="1">
                    <a:latin typeface="Courier New" pitchFamily="49" charset="0"/>
                    <a:cs typeface="Courier New" pitchFamily="49" charset="0"/>
                  </a:rPr>
                  <a:t> */ </a:t>
                </a:r>
              </a:p>
              <a:p>
                <a:pPr>
                  <a:lnSpc>
                    <a:spcPct val="130000"/>
                  </a:lnSpc>
                  <a:spcBef>
                    <a:spcPts val="1166"/>
                  </a:spcBef>
                </a:pPr>
                <a:r>
                  <a:rPr lang="en-US" sz="3108" b="1">
                    <a:latin typeface="Courier New" pitchFamily="49" charset="0"/>
                    <a:cs typeface="Courier New" pitchFamily="49" charset="0"/>
                  </a:rPr>
                  <a:t>{ </a:t>
                </a:r>
              </a:p>
              <a:p>
                <a:pPr>
                  <a:lnSpc>
                    <a:spcPct val="130000"/>
                  </a:lnSpc>
                  <a:spcBef>
                    <a:spcPts val="1166"/>
                  </a:spcBef>
                </a:pPr>
                <a:r>
                  <a:rPr lang="en-US" sz="3108" b="1">
                    <a:latin typeface="Courier New" pitchFamily="49" charset="0"/>
                    <a:cs typeface="Courier New" pitchFamily="49" charset="0"/>
                  </a:rPr>
                  <a:t>  </a:t>
                </a:r>
                <a:r>
                  <a:rPr lang="en-US" sz="3108" b="1">
                    <a:solidFill>
                      <a:srgbClr val="0000FF"/>
                    </a:solidFill>
                    <a:latin typeface="Courier New" pitchFamily="49" charset="0"/>
                    <a:cs typeface="Courier New" pitchFamily="49" charset="0"/>
                  </a:rPr>
                  <a:t>for</a:t>
                </a:r>
                <a:r>
                  <a:rPr lang="en-US" sz="3108" b="1">
                    <a:latin typeface="Courier New" pitchFamily="49" charset="0"/>
                    <a:cs typeface="Courier New" pitchFamily="49" charset="0"/>
                  </a:rPr>
                  <a:t> ( u ∈ V ) </a:t>
                </a:r>
              </a:p>
              <a:p>
                <a:pPr>
                  <a:lnSpc>
                    <a:spcPct val="130000"/>
                  </a:lnSpc>
                  <a:spcBef>
                    <a:spcPts val="1166"/>
                  </a:spcBef>
                </a:pPr>
                <a:r>
                  <a:rPr lang="en-US" sz="3108" b="1">
                    <a:latin typeface="Courier New" pitchFamily="49" charset="0"/>
                    <a:cs typeface="Courier New" pitchFamily="49" charset="0"/>
                  </a:rPr>
                  <a:t>    chuaxet[u] = true; </a:t>
                </a:r>
              </a:p>
              <a:p>
                <a:pPr>
                  <a:lnSpc>
                    <a:spcPct val="130000"/>
                  </a:lnSpc>
                  <a:spcBef>
                    <a:spcPts val="1166"/>
                  </a:spcBef>
                </a:pPr>
                <a:r>
                  <a:rPr lang="en-US" sz="3108" b="1">
                    <a:latin typeface="Courier New" pitchFamily="49" charset="0"/>
                    <a:cs typeface="Courier New" pitchFamily="49" charset="0"/>
                  </a:rPr>
                  <a:t>  T = </a:t>
                </a:r>
                <a14:m>
                  <m:oMath xmlns:m="http://schemas.openxmlformats.org/officeDocument/2006/math">
                    <m:r>
                      <a:rPr lang="en-US" sz="3108" b="1" i="1">
                        <a:latin typeface="Cambria Math"/>
                        <a:ea typeface="Cambria Math"/>
                        <a:cs typeface="Courier New" pitchFamily="49" charset="0"/>
                      </a:rPr>
                      <m:t>∅</m:t>
                    </m:r>
                  </m:oMath>
                </a14:m>
                <a:r>
                  <a:rPr lang="el-GR" sz="3108" b="1">
                    <a:latin typeface="Courier New" pitchFamily="49" charset="0"/>
                    <a:cs typeface="Courier New" pitchFamily="49" charset="0"/>
                  </a:rPr>
                  <a:t>; </a:t>
                </a:r>
              </a:p>
              <a:p>
                <a:pPr>
                  <a:lnSpc>
                    <a:spcPct val="130000"/>
                  </a:lnSpc>
                  <a:spcBef>
                    <a:spcPts val="1166"/>
                  </a:spcBef>
                </a:pPr>
                <a:r>
                  <a:rPr lang="en-US" sz="3108" b="1">
                    <a:latin typeface="Courier New" pitchFamily="49" charset="0"/>
                    <a:cs typeface="Courier New" pitchFamily="49" charset="0"/>
                  </a:rPr>
                  <a:t>  STREE_BFS( gốc ); </a:t>
                </a:r>
              </a:p>
              <a:p>
                <a:pPr>
                  <a:lnSpc>
                    <a:spcPct val="130000"/>
                  </a:lnSpc>
                  <a:spcBef>
                    <a:spcPts val="1166"/>
                  </a:spcBef>
                </a:pPr>
                <a:r>
                  <a:rPr lang="en-US" sz="3108" b="1">
                    <a:latin typeface="Courier New" pitchFamily="49" charset="0"/>
                    <a:cs typeface="Courier New" pitchFamily="49" charset="0"/>
                  </a:rPr>
                  <a:t>}</a:t>
                </a:r>
                <a:endParaRPr lang="en-US" sz="3108" b="1">
                  <a:solidFill>
                    <a:prstClr val="black"/>
                  </a:solidFill>
                  <a:latin typeface="Courier New" pitchFamily="49" charset="0"/>
                  <a:cs typeface="Courier New" pitchFamily="49" charset="0"/>
                </a:endParaRPr>
              </a:p>
            </p:txBody>
          </p:sp>
        </mc:Choice>
        <mc:Fallback xmlns="">
          <p:sp>
            <p:nvSpPr>
              <p:cNvPr id="7" name="Content Placeholder 2"/>
              <p:cNvSpPr txBox="1">
                <a:spLocks noRot="1" noChangeAspect="1" noMove="1" noResize="1" noEditPoints="1" noAdjustHandles="1" noChangeArrowheads="1" noChangeShapeType="1" noTextEdit="1"/>
              </p:cNvSpPr>
              <p:nvPr/>
            </p:nvSpPr>
            <p:spPr bwMode="auto">
              <a:xfrm>
                <a:off x="10509656" y="3700639"/>
                <a:ext cx="8289431" cy="8881533"/>
              </a:xfrm>
              <a:prstGeom prst="rect">
                <a:avLst/>
              </a:prstGeom>
              <a:blipFill>
                <a:blip r:embed="rId3"/>
                <a:stretch>
                  <a:fillRect l="-661"/>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998933103"/>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TotalTime>
  <Words>2522</Words>
  <Application>Microsoft Office PowerPoint</Application>
  <PresentationFormat>Custom</PresentationFormat>
  <Paragraphs>306</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新細明體</vt:lpstr>
      <vt:lpstr>Arial</vt:lpstr>
      <vt:lpstr>Calibri</vt:lpstr>
      <vt:lpstr>Cambria Math</vt:lpstr>
      <vt:lpstr>Courier New</vt:lpstr>
      <vt:lpstr>Office Theme</vt:lpstr>
      <vt:lpstr>PowerPoint Presentation</vt:lpstr>
      <vt:lpstr>PowerPoint Presentation</vt:lpstr>
      <vt:lpstr>PowerPoint Presentation</vt:lpstr>
      <vt:lpstr>PowerPoint Presentation</vt:lpstr>
      <vt:lpstr>10.2. Các thuật toán tìm cây khung nhỏ nhất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10.3. Đường đi ngắn nhất trên đồ thị</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Nam MTA</cp:lastModifiedBy>
  <cp:revision>81</cp:revision>
  <dcterms:created xsi:type="dcterms:W3CDTF">2022-08-02T03:49:07Z</dcterms:created>
  <dcterms:modified xsi:type="dcterms:W3CDTF">2024-09-23T03:58:08Z</dcterms:modified>
</cp:coreProperties>
</file>