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71" r:id="rId3"/>
    <p:sldId id="372" r:id="rId4"/>
    <p:sldId id="375" r:id="rId5"/>
    <p:sldId id="376" r:id="rId6"/>
    <p:sldId id="373" r:id="rId7"/>
    <p:sldId id="374"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A4B38-ECE1-3432-E382-63EC8FE6A8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53111E-3F10-183B-B3ED-580D511FCB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B655E2-CA2B-D601-6BF2-90CBBE232E9E}"/>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5" name="Footer Placeholder 4">
            <a:extLst>
              <a:ext uri="{FF2B5EF4-FFF2-40B4-BE49-F238E27FC236}">
                <a16:creationId xmlns:a16="http://schemas.microsoft.com/office/drawing/2014/main" id="{41E24CE9-B766-4597-42AE-85878C7E5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A5642-5367-44D8-BE7F-A4B0E62AA64C}"/>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129163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A7C1A-6114-B266-8697-4571588E53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7141FD-29C1-AA43-8E63-71E9C25FE7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F0A87-A833-780D-CE2A-CF3511373E2A}"/>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5" name="Footer Placeholder 4">
            <a:extLst>
              <a:ext uri="{FF2B5EF4-FFF2-40B4-BE49-F238E27FC236}">
                <a16:creationId xmlns:a16="http://schemas.microsoft.com/office/drawing/2014/main" id="{AF1C3184-85A3-EEB4-0384-35095558E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34581-251E-30A8-F78A-D1B013FDCA20}"/>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62736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98A1EB-DB11-9958-B19E-09DA868759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96C4F8-E171-7736-A139-F1BDF8CDF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9D000-651A-3437-95D9-DE1A913C88D6}"/>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5" name="Footer Placeholder 4">
            <a:extLst>
              <a:ext uri="{FF2B5EF4-FFF2-40B4-BE49-F238E27FC236}">
                <a16:creationId xmlns:a16="http://schemas.microsoft.com/office/drawing/2014/main" id="{DE343366-8DFB-FF21-174F-67E613E27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1178E-747A-6C88-021D-ECDDA1EC5E47}"/>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220853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40BCC-AC91-A80C-FD26-359EA8608D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1C679-3F01-EF8E-3888-0E66B8D64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295E9-273E-555D-EC3F-2B10FE535EE5}"/>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5" name="Footer Placeholder 4">
            <a:extLst>
              <a:ext uri="{FF2B5EF4-FFF2-40B4-BE49-F238E27FC236}">
                <a16:creationId xmlns:a16="http://schemas.microsoft.com/office/drawing/2014/main" id="{E2B0D686-2F4D-BC84-C734-4887A4CF5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FB28F-7B2B-CDF8-B5B2-4DF83A32EF8C}"/>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1744761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9FA02-AB6D-0C01-80F1-94C6BB4C8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95BC0D-A408-9E67-6287-48FD507E89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EF6B05-7BE5-1B66-44BD-452A72F05603}"/>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5" name="Footer Placeholder 4">
            <a:extLst>
              <a:ext uri="{FF2B5EF4-FFF2-40B4-BE49-F238E27FC236}">
                <a16:creationId xmlns:a16="http://schemas.microsoft.com/office/drawing/2014/main" id="{A567B698-7735-9E98-F935-628443AA4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DCAD0-0A7E-2CE4-A033-AB940620767B}"/>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49400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9BD0-CA45-E812-12F4-6DD7421272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312D-0026-B21C-7582-A406F450AA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BBD7A-A708-2A81-9656-4E260E43F0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9877C-7B7F-F613-7EA0-D2150E384D71}"/>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6" name="Footer Placeholder 5">
            <a:extLst>
              <a:ext uri="{FF2B5EF4-FFF2-40B4-BE49-F238E27FC236}">
                <a16:creationId xmlns:a16="http://schemas.microsoft.com/office/drawing/2014/main" id="{356FBA67-045D-5836-FB38-27947BDE3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290A7-A721-CE79-B9B8-C464D086A5E1}"/>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385963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5D81-36D9-1D1C-D836-0B74EB4791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8DB94-1E00-9B6C-60D7-6437E63C31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1A517-33C3-0B60-96C0-D34F5C71E7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26CC8-376F-84F7-4553-07DA54B6B1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FE56A-DE3C-4CF5-D5CF-30F779A21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6BC348-9D62-4193-2C1A-9CA6E074349C}"/>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8" name="Footer Placeholder 7">
            <a:extLst>
              <a:ext uri="{FF2B5EF4-FFF2-40B4-BE49-F238E27FC236}">
                <a16:creationId xmlns:a16="http://schemas.microsoft.com/office/drawing/2014/main" id="{89F8D27C-0881-EC75-FF86-61BD8D5ECF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8C32CE-D487-C4D4-F8B7-C5E47CCB1122}"/>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319750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AD419-EC3F-C656-19DA-E0ED28A656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EBC87A-1E6D-C601-F64C-B4B88C28C4DF}"/>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4" name="Footer Placeholder 3">
            <a:extLst>
              <a:ext uri="{FF2B5EF4-FFF2-40B4-BE49-F238E27FC236}">
                <a16:creationId xmlns:a16="http://schemas.microsoft.com/office/drawing/2014/main" id="{25015BEE-B82B-8920-5BCB-D943DF5E78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EADC4-4D1D-A85F-3E1F-4547D1DC45DD}"/>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369187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08EB47-E570-8470-E034-DB4FE2A80955}"/>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3" name="Footer Placeholder 2">
            <a:extLst>
              <a:ext uri="{FF2B5EF4-FFF2-40B4-BE49-F238E27FC236}">
                <a16:creationId xmlns:a16="http://schemas.microsoft.com/office/drawing/2014/main" id="{D2A1BC52-3414-1C44-625E-B97129BFB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AD17A2-A92A-8E7C-D4A2-A5048270DBFD}"/>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13150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AB976-3465-CF17-ECCB-217C48C41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9AE5DE-10CF-B866-23A2-54BB359A9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6269E9-CD5D-602B-76AF-C2A1B41FE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CFD7E-275F-8B80-93BF-3A6CE2E3BC3D}"/>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6" name="Footer Placeholder 5">
            <a:extLst>
              <a:ext uri="{FF2B5EF4-FFF2-40B4-BE49-F238E27FC236}">
                <a16:creationId xmlns:a16="http://schemas.microsoft.com/office/drawing/2014/main" id="{54B4ACC9-03ED-5A67-C7E3-CBFD8A099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A03EC-DCA8-7443-731D-514BDFE2CB7A}"/>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61454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DFDB-6762-FFBA-0045-6B0D044388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16FEB8-E7B4-2F53-B478-79A5D01FFC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381145-80C5-7CD1-F025-B9A72E082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9B384-9A1D-67F1-CA7C-B7E299C46EF3}"/>
              </a:ext>
            </a:extLst>
          </p:cNvPr>
          <p:cNvSpPr>
            <a:spLocks noGrp="1"/>
          </p:cNvSpPr>
          <p:nvPr>
            <p:ph type="dt" sz="half" idx="10"/>
          </p:nvPr>
        </p:nvSpPr>
        <p:spPr/>
        <p:txBody>
          <a:bodyPr/>
          <a:lstStyle/>
          <a:p>
            <a:fld id="{59FE5F41-73EF-41F7-84D8-A14C4400C155}" type="datetimeFigureOut">
              <a:rPr lang="en-US" smtClean="0"/>
              <a:t>9/11/2024</a:t>
            </a:fld>
            <a:endParaRPr lang="en-US"/>
          </a:p>
        </p:txBody>
      </p:sp>
      <p:sp>
        <p:nvSpPr>
          <p:cNvPr id="6" name="Footer Placeholder 5">
            <a:extLst>
              <a:ext uri="{FF2B5EF4-FFF2-40B4-BE49-F238E27FC236}">
                <a16:creationId xmlns:a16="http://schemas.microsoft.com/office/drawing/2014/main" id="{48411057-9988-5685-A5EA-E7BA33BD9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EF96B-BF8E-9BB4-8C89-D1DB8B8444BD}"/>
              </a:ext>
            </a:extLst>
          </p:cNvPr>
          <p:cNvSpPr>
            <a:spLocks noGrp="1"/>
          </p:cNvSpPr>
          <p:nvPr>
            <p:ph type="sldNum" sz="quarter" idx="12"/>
          </p:nvPr>
        </p:nvSpPr>
        <p:spPr/>
        <p:txBody>
          <a:bodyPr/>
          <a:lstStyle/>
          <a:p>
            <a:fld id="{36592452-FA2C-4B79-A7BA-F5E95E24EC94}" type="slidenum">
              <a:rPr lang="en-US" smtClean="0"/>
              <a:t>‹#›</a:t>
            </a:fld>
            <a:endParaRPr lang="en-US"/>
          </a:p>
        </p:txBody>
      </p:sp>
    </p:spTree>
    <p:extLst>
      <p:ext uri="{BB962C8B-B14F-4D97-AF65-F5344CB8AC3E}">
        <p14:creationId xmlns:p14="http://schemas.microsoft.com/office/powerpoint/2010/main" val="224086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D7611D-8A02-0EE3-5974-36E0AE139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63EC2D-B11A-3D9B-0820-9F7F445E1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C1B52E-CA4F-BF36-3AA1-9D4257319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9FE5F41-73EF-41F7-84D8-A14C4400C155}" type="datetimeFigureOut">
              <a:rPr lang="en-US" smtClean="0"/>
              <a:t>9/11/2024</a:t>
            </a:fld>
            <a:endParaRPr lang="en-US"/>
          </a:p>
        </p:txBody>
      </p:sp>
      <p:sp>
        <p:nvSpPr>
          <p:cNvPr id="5" name="Footer Placeholder 4">
            <a:extLst>
              <a:ext uri="{FF2B5EF4-FFF2-40B4-BE49-F238E27FC236}">
                <a16:creationId xmlns:a16="http://schemas.microsoft.com/office/drawing/2014/main" id="{613DBC4B-687B-4070-BD9C-5AD4329FC4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2F92352-B439-947E-4B26-D4194C91BA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592452-FA2C-4B79-A7BA-F5E95E24EC94}" type="slidenum">
              <a:rPr lang="en-US" smtClean="0"/>
              <a:t>‹#›</a:t>
            </a:fld>
            <a:endParaRPr lang="en-US"/>
          </a:p>
        </p:txBody>
      </p:sp>
    </p:spTree>
    <p:extLst>
      <p:ext uri="{BB962C8B-B14F-4D97-AF65-F5344CB8AC3E}">
        <p14:creationId xmlns:p14="http://schemas.microsoft.com/office/powerpoint/2010/main" val="3751307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3.png"/><Relationship Id="rId5" Type="http://schemas.microsoft.com/office/2007/relationships/hdphoto" Target="../media/hdphoto5.wdp"/><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3.wdp"/><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26" y="0"/>
            <a:ext cx="10970293" cy="6858000"/>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82" y="6337584"/>
            <a:ext cx="10972637" cy="520416"/>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82" y="0"/>
            <a:ext cx="3573181" cy="68580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82" y="274582"/>
            <a:ext cx="3144351" cy="6298115"/>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77358" y="1057604"/>
            <a:ext cx="1761931" cy="1598994"/>
          </a:xfrm>
          <a:prstGeom prst="rect">
            <a:avLst/>
          </a:prstGeom>
        </p:spPr>
      </p:pic>
      <p:sp>
        <p:nvSpPr>
          <p:cNvPr id="10" name="TextBox 9"/>
          <p:cNvSpPr txBox="1"/>
          <p:nvPr/>
        </p:nvSpPr>
        <p:spPr>
          <a:xfrm>
            <a:off x="3754033" y="3025942"/>
            <a:ext cx="7446650" cy="615233"/>
          </a:xfrm>
          <a:prstGeom prst="rect">
            <a:avLst/>
          </a:prstGeom>
          <a:noFill/>
        </p:spPr>
        <p:txBody>
          <a:bodyPr wrap="square" rtlCol="0">
            <a:spAutoFit/>
          </a:bodyPr>
          <a:lstStyle/>
          <a:p>
            <a:pPr algn="ctr"/>
            <a:r>
              <a:rPr lang="en-US" sz="3398" b="1" dirty="0">
                <a:solidFill>
                  <a:srgbClr val="FFFFFF"/>
                </a:solidFill>
                <a:latin typeface="Arial"/>
                <a:cs typeface="Arial"/>
              </a:rPr>
              <a:t>BÀI GIẢNG: TOÁN RỜI RẠC</a:t>
            </a:r>
          </a:p>
        </p:txBody>
      </p:sp>
      <p:sp>
        <p:nvSpPr>
          <p:cNvPr id="8" name="TextBox 7"/>
          <p:cNvSpPr txBox="1"/>
          <p:nvPr/>
        </p:nvSpPr>
        <p:spPr>
          <a:xfrm>
            <a:off x="3808767" y="3836846"/>
            <a:ext cx="7446650" cy="789447"/>
          </a:xfrm>
          <a:prstGeom prst="rect">
            <a:avLst/>
          </a:prstGeom>
          <a:noFill/>
        </p:spPr>
        <p:txBody>
          <a:bodyPr wrap="square" rtlCol="0">
            <a:spAutoFit/>
          </a:bodyPr>
          <a:lstStyle/>
          <a:p>
            <a:pPr algn="ctr"/>
            <a:r>
              <a:rPr lang="en-US" sz="2265" b="1">
                <a:solidFill>
                  <a:srgbClr val="FFFFFF"/>
                </a:solidFill>
                <a:latin typeface="Arial"/>
                <a:cs typeface="Arial"/>
              </a:rPr>
              <a:t>PHẠM PHƯƠNG THANH</a:t>
            </a:r>
            <a:endParaRPr lang="en-US" sz="2265" b="1" dirty="0">
              <a:solidFill>
                <a:srgbClr val="FFFFFF"/>
              </a:solidFill>
              <a:latin typeface="Arial"/>
              <a:cs typeface="Arial"/>
            </a:endParaRPr>
          </a:p>
          <a:p>
            <a:pPr algn="ctr"/>
            <a:r>
              <a:rPr lang="en-US" sz="2265" b="1" dirty="0">
                <a:solidFill>
                  <a:srgbClr val="FFFFFF"/>
                </a:solidFill>
                <a:latin typeface="Arial"/>
                <a:cs typeface="Arial"/>
              </a:rPr>
              <a:t>Email</a:t>
            </a:r>
            <a:r>
              <a:rPr lang="en-US" sz="2265" b="1">
                <a:solidFill>
                  <a:srgbClr val="FFFFFF"/>
                </a:solidFill>
                <a:latin typeface="Arial"/>
                <a:cs typeface="Arial"/>
              </a:rPr>
              <a:t>: ppthanh216@</a:t>
            </a:r>
            <a:r>
              <a:rPr lang="en-US" sz="2265" b="1" dirty="0">
                <a:solidFill>
                  <a:srgbClr val="FFFFFF"/>
                </a:solidFill>
                <a:latin typeface="Arial"/>
                <a:cs typeface="Arial"/>
              </a:rPr>
              <a:t>gmail.com</a:t>
            </a:r>
          </a:p>
        </p:txBody>
      </p:sp>
    </p:spTree>
    <p:extLst>
      <p:ext uri="{BB962C8B-B14F-4D97-AF65-F5344CB8AC3E}">
        <p14:creationId xmlns:p14="http://schemas.microsoft.com/office/powerpoint/2010/main" val="211559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1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929969" y="353226"/>
            <a:ext cx="8979161" cy="567720"/>
          </a:xfrm>
          <a:prstGeom prst="rect">
            <a:avLst/>
          </a:prstGeom>
          <a:noFill/>
        </p:spPr>
        <p:txBody>
          <a:bodyPr wrap="square" rtlCol="0">
            <a:spAutoFit/>
          </a:bodyPr>
          <a:lstStyle/>
          <a:p>
            <a:pPr algn="r"/>
            <a:r>
              <a:rPr lang="en-US" sz="3089" b="1">
                <a:solidFill>
                  <a:srgbClr val="FF6600"/>
                </a:solidFill>
                <a:latin typeface="Arial"/>
                <a:cs typeface="Arial"/>
              </a:rPr>
              <a:t>8.2.1. Thuật toán tìm kiếm theo chiều sâu - DFS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 name="Content Placeholder 2">
            <a:extLst>
              <a:ext uri="{FF2B5EF4-FFF2-40B4-BE49-F238E27FC236}">
                <a16:creationId xmlns:a16="http://schemas.microsoft.com/office/drawing/2014/main" id="{EC0468A7-97E1-91E2-D323-BA3F632AF784}"/>
              </a:ext>
            </a:extLst>
          </p:cNvPr>
          <p:cNvSpPr txBox="1">
            <a:spLocks/>
          </p:cNvSpPr>
          <p:nvPr/>
        </p:nvSpPr>
        <p:spPr>
          <a:xfrm>
            <a:off x="1058538" y="1246099"/>
            <a:ext cx="9547806" cy="2207935"/>
          </a:xfrm>
          <a:prstGeom prst="rect">
            <a:avLst/>
          </a:prstGeom>
        </p:spPr>
        <p:txBody>
          <a:bodyPr vert="horz" lIns="101885" tIns="50943" rIns="101885" bIns="50943"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r>
              <a:rPr lang="en-US" sz="3089" b="1" u="sng">
                <a:solidFill>
                  <a:schemeClr val="tx1"/>
                </a:solidFill>
                <a:effectLst>
                  <a:outerShdw blurRad="38100" dist="38100" dir="2700000" algn="tl">
                    <a:srgbClr val="000000">
                      <a:alpha val="43137"/>
                    </a:srgbClr>
                  </a:outerShdw>
                </a:effectLst>
              </a:rPr>
              <a:t>Chú ý</a:t>
            </a:r>
            <a:r>
              <a:rPr lang="en-US" sz="3089" u="sng">
                <a:solidFill>
                  <a:schemeClr val="tx1"/>
                </a:solidFill>
              </a:rPr>
              <a:t>: </a:t>
            </a:r>
            <a:r>
              <a:rPr lang="en-US" sz="2471">
                <a:solidFill>
                  <a:schemeClr val="tx1"/>
                </a:solidFill>
              </a:rPr>
              <a:t>Sử dụng mảng </a:t>
            </a:r>
            <a:r>
              <a:rPr lang="vi-VN" sz="2471">
                <a:solidFill>
                  <a:schemeClr val="tx1"/>
                </a:solidFill>
              </a:rPr>
              <a:t>chuaxet[] gồm n phần tử (tương ứng với n đỉnh)</a:t>
            </a:r>
            <a:r>
              <a:rPr lang="en-US" sz="2471">
                <a:solidFill>
                  <a:schemeClr val="tx1"/>
                </a:solidFill>
              </a:rPr>
              <a:t> để xác định phần tử đã được duyệt.</a:t>
            </a:r>
          </a:p>
          <a:p>
            <a:pPr algn="just"/>
            <a:r>
              <a:rPr lang="en-US" sz="2471">
                <a:solidFill>
                  <a:schemeClr val="tx1"/>
                </a:solidFill>
              </a:rPr>
              <a:t>N</a:t>
            </a:r>
            <a:r>
              <a:rPr lang="vi-VN" sz="2471">
                <a:solidFill>
                  <a:schemeClr val="tx1"/>
                </a:solidFill>
              </a:rPr>
              <a:t>ếu </a:t>
            </a:r>
            <a:r>
              <a:rPr lang="en-US" sz="2471">
                <a:solidFill>
                  <a:schemeClr val="tx1"/>
                </a:solidFill>
              </a:rPr>
              <a:t>v</a:t>
            </a:r>
            <a:r>
              <a:rPr lang="en-US" sz="2471" baseline="-25000">
                <a:solidFill>
                  <a:schemeClr val="tx1"/>
                </a:solidFill>
              </a:rPr>
              <a:t>i</a:t>
            </a:r>
            <a:r>
              <a:rPr lang="vi-VN" sz="2471">
                <a:solidFill>
                  <a:schemeClr val="tx1"/>
                </a:solidFill>
              </a:rPr>
              <a:t> đã duyệt, chuaxet[</a:t>
            </a:r>
            <a:r>
              <a:rPr lang="en-US" sz="2471">
                <a:solidFill>
                  <a:schemeClr val="tx1"/>
                </a:solidFill>
              </a:rPr>
              <a:t>i</a:t>
            </a:r>
            <a:r>
              <a:rPr lang="vi-VN" sz="2471">
                <a:solidFill>
                  <a:schemeClr val="tx1"/>
                </a:solidFill>
              </a:rPr>
              <a:t>] </a:t>
            </a:r>
            <a:r>
              <a:rPr lang="en-US" sz="2471">
                <a:solidFill>
                  <a:schemeClr val="tx1"/>
                </a:solidFill>
              </a:rPr>
              <a:t>:= </a:t>
            </a:r>
            <a:r>
              <a:rPr lang="vi-VN" sz="2471">
                <a:solidFill>
                  <a:schemeClr val="tx1"/>
                </a:solidFill>
              </a:rPr>
              <a:t>FALSE. Ngược lại, nếu </a:t>
            </a:r>
            <a:r>
              <a:rPr lang="en-US" sz="2471">
                <a:solidFill>
                  <a:schemeClr val="tx1"/>
                </a:solidFill>
              </a:rPr>
              <a:t>v</a:t>
            </a:r>
            <a:r>
              <a:rPr lang="en-US" sz="2471" baseline="-25000">
                <a:solidFill>
                  <a:schemeClr val="tx1"/>
                </a:solidFill>
              </a:rPr>
              <a:t>i</a:t>
            </a:r>
            <a:r>
              <a:rPr lang="en-US" sz="2471">
                <a:solidFill>
                  <a:schemeClr val="tx1"/>
                </a:solidFill>
              </a:rPr>
              <a:t> chưa xét, chuaxet[i] := TRUE.</a:t>
            </a:r>
            <a:r>
              <a:rPr lang="vi-VN" sz="2471">
                <a:solidFill>
                  <a:schemeClr val="tx1"/>
                </a:solidFill>
              </a:rPr>
              <a:t> </a:t>
            </a:r>
            <a:endParaRPr lang="en-US" sz="2471">
              <a:solidFill>
                <a:schemeClr val="tx1"/>
              </a:solidFill>
            </a:endParaRPr>
          </a:p>
          <a:p>
            <a:pPr algn="just"/>
            <a:r>
              <a:rPr lang="en-US" sz="2471">
                <a:solidFill>
                  <a:schemeClr val="tx1"/>
                </a:solidFill>
              </a:rPr>
              <a:t>T</a:t>
            </a:r>
            <a:r>
              <a:rPr lang="vi-VN" sz="2471">
                <a:solidFill>
                  <a:schemeClr val="tx1"/>
                </a:solidFill>
              </a:rPr>
              <a:t>hủ tục đệ qui DFS ()</a:t>
            </a:r>
            <a:r>
              <a:rPr lang="en-US" sz="2471">
                <a:solidFill>
                  <a:schemeClr val="tx1"/>
                </a:solidFill>
              </a:rPr>
              <a:t> được mô tả:</a:t>
            </a:r>
            <a:endParaRPr lang="vi-VN" sz="2471">
              <a:solidFill>
                <a:schemeClr val="tx1"/>
              </a:solidFill>
            </a:endParaRPr>
          </a:p>
          <a:p>
            <a:pPr marL="470733" lvl="3" algn="just"/>
            <a:r>
              <a:rPr lang="en-US" sz="2780" b="1">
                <a:solidFill>
                  <a:schemeClr val="tx1"/>
                </a:solidFill>
                <a:latin typeface="Courier New" pitchFamily="49" charset="0"/>
                <a:cs typeface="Courier New" pitchFamily="49" charset="0"/>
              </a:rPr>
              <a:t>void DFS( int v){ </a:t>
            </a:r>
          </a:p>
          <a:p>
            <a:pPr marL="470733" lvl="3" algn="just"/>
            <a:r>
              <a:rPr lang="en-US" sz="2780" b="1">
                <a:solidFill>
                  <a:schemeClr val="tx1"/>
                </a:solidFill>
                <a:latin typeface="Courier New" pitchFamily="49" charset="0"/>
                <a:cs typeface="Courier New" pitchFamily="49" charset="0"/>
              </a:rPr>
              <a:t>	</a:t>
            </a:r>
            <a:r>
              <a:rPr lang="vi-VN" sz="2780" b="1">
                <a:solidFill>
                  <a:schemeClr val="tx1"/>
                </a:solidFill>
                <a:latin typeface="Courier New" pitchFamily="49" charset="0"/>
                <a:cs typeface="Courier New" pitchFamily="49" charset="0"/>
              </a:rPr>
              <a:t>Thăm_Đỉnh(v); chuaxet[v]:= FALSE; </a:t>
            </a:r>
          </a:p>
          <a:p>
            <a:pPr marL="470733" lvl="3" algn="just"/>
            <a:r>
              <a:rPr lang="en-US" sz="2780" b="1">
                <a:solidFill>
                  <a:schemeClr val="tx1"/>
                </a:solidFill>
                <a:latin typeface="Courier New" pitchFamily="49" charset="0"/>
                <a:cs typeface="Courier New" pitchFamily="49" charset="0"/>
              </a:rPr>
              <a:t>	for ( u ∈ ke(v) ) { </a:t>
            </a:r>
          </a:p>
          <a:p>
            <a:pPr marL="611953" lvl="4" algn="just"/>
            <a:r>
              <a:rPr lang="en-US" sz="2780" b="1">
                <a:solidFill>
                  <a:schemeClr val="tx1"/>
                </a:solidFill>
                <a:latin typeface="Courier New" pitchFamily="49" charset="0"/>
                <a:cs typeface="Courier New" pitchFamily="49" charset="0"/>
              </a:rPr>
              <a:t>		if (chuaxet[u] ) DFS(u); </a:t>
            </a:r>
          </a:p>
          <a:p>
            <a:pPr marL="470733" lvl="3" algn="just"/>
            <a:r>
              <a:rPr lang="en-US" sz="2780" b="1">
                <a:solidFill>
                  <a:schemeClr val="tx1"/>
                </a:solidFill>
                <a:latin typeface="Courier New" pitchFamily="49" charset="0"/>
                <a:cs typeface="Courier New" pitchFamily="49" charset="0"/>
              </a:rPr>
              <a:t>	} </a:t>
            </a:r>
          </a:p>
          <a:p>
            <a:pPr marL="470733" lvl="3" algn="just"/>
            <a:r>
              <a:rPr lang="en-US" sz="2780" b="1">
                <a:solidFill>
                  <a:schemeClr val="tx1"/>
                </a:solidFill>
                <a:latin typeface="Courier New" pitchFamily="49" charset="0"/>
                <a:cs typeface="Courier New" pitchFamily="49" charset="0"/>
              </a:rPr>
              <a:t>}</a:t>
            </a:r>
            <a:endParaRPr lang="en-US" sz="278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50852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929969" y="353226"/>
            <a:ext cx="8979161" cy="567720"/>
          </a:xfrm>
          <a:prstGeom prst="rect">
            <a:avLst/>
          </a:prstGeom>
          <a:noFill/>
        </p:spPr>
        <p:txBody>
          <a:bodyPr wrap="square" rtlCol="0">
            <a:spAutoFit/>
          </a:bodyPr>
          <a:lstStyle/>
          <a:p>
            <a:pPr algn="r"/>
            <a:r>
              <a:rPr lang="en-US" sz="3089" b="1">
                <a:solidFill>
                  <a:srgbClr val="FF6600"/>
                </a:solidFill>
                <a:latin typeface="Arial"/>
                <a:cs typeface="Arial"/>
              </a:rPr>
              <a:t>8.2.1. Thuật toán tìm kiếm theo chiều sâu - DFS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4" name="Content Placeholder 2">
            <a:extLst>
              <a:ext uri="{FF2B5EF4-FFF2-40B4-BE49-F238E27FC236}">
                <a16:creationId xmlns:a16="http://schemas.microsoft.com/office/drawing/2014/main" id="{26A8FEBA-685A-E904-F862-202EE8A711D2}"/>
              </a:ext>
            </a:extLst>
          </p:cNvPr>
          <p:cNvSpPr txBox="1">
            <a:spLocks/>
          </p:cNvSpPr>
          <p:nvPr/>
        </p:nvSpPr>
        <p:spPr>
          <a:xfrm>
            <a:off x="1252604" y="1338873"/>
            <a:ext cx="9578073" cy="2822698"/>
          </a:xfrm>
          <a:prstGeom prst="rect">
            <a:avLst/>
          </a:prstGeom>
        </p:spPr>
        <p:txBody>
          <a:bodyPr vert="horz" lIns="101885" tIns="50943" rIns="101885" bIns="50943"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r>
              <a:rPr lang="vi-VN" sz="2265">
                <a:solidFill>
                  <a:schemeClr val="tx1"/>
                </a:solidFill>
              </a:rPr>
              <a:t>Thủ tục DFS() sẽ thăm tất cả các đỉnh cùng thành phần liên thông với v mỗi đỉnh đúng một lần. </a:t>
            </a:r>
            <a:endParaRPr lang="en-US" sz="2265">
              <a:solidFill>
                <a:schemeClr val="tx1"/>
              </a:solidFill>
            </a:endParaRPr>
          </a:p>
          <a:p>
            <a:pPr algn="just"/>
            <a:r>
              <a:rPr lang="vi-VN" sz="2265">
                <a:solidFill>
                  <a:schemeClr val="tx1"/>
                </a:solidFill>
              </a:rPr>
              <a:t>Để đảm bảo duyệt tất cả các đỉnh của đồ thị (có thể có nhiều thành phần liên thông), chúng ta chỉ cần thực hiện duyệt như sau: </a:t>
            </a:r>
          </a:p>
          <a:p>
            <a:pPr marL="470733" lvl="3" algn="just"/>
            <a:r>
              <a:rPr lang="en-US" sz="2471" b="1">
                <a:solidFill>
                  <a:schemeClr val="tx1"/>
                </a:solidFill>
                <a:latin typeface="Courier New" pitchFamily="49" charset="0"/>
                <a:cs typeface="Courier New" pitchFamily="49" charset="0"/>
              </a:rPr>
              <a:t>{ </a:t>
            </a:r>
          </a:p>
          <a:p>
            <a:pPr marL="470733" lvl="3" algn="just"/>
            <a:r>
              <a:rPr lang="nn-NO" sz="2471" b="1">
                <a:solidFill>
                  <a:schemeClr val="tx1"/>
                </a:solidFill>
                <a:latin typeface="Courier New" pitchFamily="49" charset="0"/>
                <a:cs typeface="Courier New" pitchFamily="49" charset="0"/>
              </a:rPr>
              <a:t>	for (i=1; i≤ n ; i++) </a:t>
            </a:r>
          </a:p>
          <a:p>
            <a:pPr marL="470733" lvl="3" algn="just"/>
            <a:r>
              <a:rPr lang="en-US" sz="2471" b="1">
                <a:solidFill>
                  <a:schemeClr val="tx1"/>
                </a:solidFill>
                <a:latin typeface="Courier New" pitchFamily="49" charset="0"/>
                <a:cs typeface="Courier New" pitchFamily="49" charset="0"/>
              </a:rPr>
              <a:t>	</a:t>
            </a:r>
            <a:r>
              <a:rPr lang="vi-VN" sz="2471" b="1">
                <a:solidFill>
                  <a:schemeClr val="tx1"/>
                </a:solidFill>
                <a:latin typeface="Courier New" pitchFamily="49" charset="0"/>
                <a:cs typeface="Courier New" pitchFamily="49" charset="0"/>
              </a:rPr>
              <a:t>chuaxet[i]:= TRUE; /* thiết lập giá trị ban đầu cho mảng chuaxet[]*/ </a:t>
            </a:r>
          </a:p>
          <a:p>
            <a:pPr marL="470733" lvl="3" algn="just"/>
            <a:r>
              <a:rPr lang="nn-NO" sz="2471" b="1">
                <a:solidFill>
                  <a:schemeClr val="tx1"/>
                </a:solidFill>
                <a:latin typeface="Courier New" pitchFamily="49" charset="0"/>
                <a:cs typeface="Courier New" pitchFamily="49" charset="0"/>
              </a:rPr>
              <a:t>	for (i=1; i≤ n ; i++) </a:t>
            </a:r>
          </a:p>
          <a:p>
            <a:pPr marL="470733" lvl="3" algn="just"/>
            <a:r>
              <a:rPr lang="en-US" sz="2471" b="1">
                <a:solidFill>
                  <a:schemeClr val="tx1"/>
                </a:solidFill>
                <a:latin typeface="Courier New" pitchFamily="49" charset="0"/>
                <a:cs typeface="Courier New" pitchFamily="49" charset="0"/>
              </a:rPr>
              <a:t>		if (chuaxet[i] ) </a:t>
            </a:r>
          </a:p>
          <a:p>
            <a:pPr marL="470733" lvl="3" algn="just"/>
            <a:r>
              <a:rPr lang="en-US" sz="2471" b="1">
                <a:solidFill>
                  <a:schemeClr val="tx1"/>
                </a:solidFill>
                <a:latin typeface="Courier New" pitchFamily="49" charset="0"/>
                <a:cs typeface="Courier New" pitchFamily="49" charset="0"/>
              </a:rPr>
              <a:t>			DFS(i); </a:t>
            </a:r>
          </a:p>
          <a:p>
            <a:pPr marL="470733" lvl="3" algn="just"/>
            <a:r>
              <a:rPr lang="en-US" sz="2471" b="1">
                <a:solidFill>
                  <a:schemeClr val="tx1"/>
                </a:solidFill>
                <a:latin typeface="Courier New" pitchFamily="49" charset="0"/>
                <a:cs typeface="Courier New" pitchFamily="49" charset="0"/>
              </a:rPr>
              <a:t>} </a:t>
            </a:r>
            <a:endParaRPr lang="en-US" sz="2471"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1706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929969" y="353226"/>
            <a:ext cx="8979161" cy="567720"/>
          </a:xfrm>
          <a:prstGeom prst="rect">
            <a:avLst/>
          </a:prstGeom>
          <a:noFill/>
        </p:spPr>
        <p:txBody>
          <a:bodyPr wrap="square" rtlCol="0">
            <a:spAutoFit/>
          </a:bodyPr>
          <a:lstStyle/>
          <a:p>
            <a:pPr algn="r"/>
            <a:r>
              <a:rPr lang="en-US" sz="3089" b="1">
                <a:solidFill>
                  <a:srgbClr val="FF6600"/>
                </a:solidFill>
                <a:latin typeface="Arial"/>
                <a:cs typeface="Arial"/>
              </a:rPr>
              <a:t>8.2.1. Thuật toán tìm kiếm theo chiều sâu - DFS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2" name="Picture 2">
            <a:extLst>
              <a:ext uri="{FF2B5EF4-FFF2-40B4-BE49-F238E27FC236}">
                <a16:creationId xmlns:a16="http://schemas.microsoft.com/office/drawing/2014/main" id="{69DD30D6-CC29-15A6-CB38-FB4353499C2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722644" y="1169812"/>
            <a:ext cx="3859674" cy="2452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AB98E4B5-43C7-1555-8EE7-563BA88543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82" y="1338872"/>
            <a:ext cx="7221398" cy="3544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6A4BF961-E9E3-95CA-B244-2321C6189327}"/>
              </a:ext>
            </a:extLst>
          </p:cNvPr>
          <p:cNvSpPr/>
          <p:nvPr/>
        </p:nvSpPr>
        <p:spPr>
          <a:xfrm>
            <a:off x="3127363" y="5229668"/>
            <a:ext cx="6094178" cy="339260"/>
          </a:xfrm>
          <a:prstGeom prst="rect">
            <a:avLst/>
          </a:prstGeom>
        </p:spPr>
        <p:txBody>
          <a:bodyPr wrap="square">
            <a:spAutoFit/>
          </a:bodyPr>
          <a:lstStyle/>
          <a:p>
            <a:pPr algn="just">
              <a:lnSpc>
                <a:spcPct val="200000"/>
              </a:lnSpc>
            </a:pPr>
            <a:r>
              <a:rPr lang="en-US" sz="927" b="1">
                <a:solidFill>
                  <a:srgbClr val="002060"/>
                </a:solidFill>
                <a:effectLst>
                  <a:outerShdw blurRad="38100" dist="38100" dir="2700000" algn="tl">
                    <a:srgbClr val="000000">
                      <a:alpha val="43137"/>
                    </a:srgbClr>
                  </a:outerShdw>
                </a:effectLst>
              </a:rPr>
              <a:t>Kết quả duyệt: 1, 2, 4, 3, 6, 7, 8, 10, 5, 9, 13, 11, 12 </a:t>
            </a:r>
            <a:endParaRPr lang="en-US" sz="927">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75840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132335" y="128297"/>
            <a:ext cx="9927330" cy="567720"/>
          </a:xfrm>
          <a:prstGeom prst="rect">
            <a:avLst/>
          </a:prstGeom>
          <a:noFill/>
        </p:spPr>
        <p:txBody>
          <a:bodyPr wrap="square" rtlCol="0">
            <a:spAutoFit/>
          </a:bodyPr>
          <a:lstStyle/>
          <a:p>
            <a:pPr algn="r"/>
            <a:r>
              <a:rPr lang="en-US" sz="3089" b="1">
                <a:solidFill>
                  <a:srgbClr val="FF6600"/>
                </a:solidFill>
                <a:latin typeface="Arial"/>
                <a:cs typeface="Arial"/>
              </a:rPr>
              <a:t>8.2.2. Thuật toán tìm kiếm theo chiều rộng - BFS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7" name="TextBox 6">
            <a:extLst>
              <a:ext uri="{FF2B5EF4-FFF2-40B4-BE49-F238E27FC236}">
                <a16:creationId xmlns:a16="http://schemas.microsoft.com/office/drawing/2014/main" id="{77E96044-1A52-4FCA-5D5E-063E34BED6A7}"/>
              </a:ext>
            </a:extLst>
          </p:cNvPr>
          <p:cNvSpPr txBox="1"/>
          <p:nvPr/>
        </p:nvSpPr>
        <p:spPr>
          <a:xfrm>
            <a:off x="1132335" y="1125753"/>
            <a:ext cx="10344165" cy="4744440"/>
          </a:xfrm>
          <a:prstGeom prst="rect">
            <a:avLst/>
          </a:prstGeom>
          <a:noFill/>
        </p:spPr>
        <p:txBody>
          <a:bodyPr wrap="square">
            <a:spAutoFit/>
          </a:bodyPr>
          <a:lstStyle/>
          <a:p>
            <a:pPr>
              <a:lnSpc>
                <a:spcPct val="150000"/>
              </a:lnSpc>
            </a:pPr>
            <a:r>
              <a:rPr lang="en-US" sz="2265" b="1" u="sng">
                <a:solidFill>
                  <a:srgbClr val="002060"/>
                </a:solidFill>
                <a:effectLst>
                  <a:outerShdw blurRad="38100" dist="38100" dir="2700000" algn="tl">
                    <a:srgbClr val="000000">
                      <a:alpha val="43137"/>
                    </a:srgbClr>
                  </a:outerShdw>
                </a:effectLst>
              </a:rPr>
              <a:t>Nhận xét DFS:</a:t>
            </a:r>
          </a:p>
          <a:p>
            <a:pPr>
              <a:lnSpc>
                <a:spcPct val="150000"/>
              </a:lnSpc>
            </a:pPr>
            <a:r>
              <a:rPr lang="en-US" sz="2265"/>
              <a:t>V</a:t>
            </a:r>
            <a:r>
              <a:rPr lang="vi-VN" sz="2265"/>
              <a:t>ới thuật toán tìm kiếm theo chiều sâu, đỉnh thăm càng muộn sẽ trở thành đỉnh sớm được duyệt xong. Đó là kết quả tất yếu vì các đỉnh thăm được nạp vào stack trong thủ tục đệ qu</a:t>
            </a:r>
            <a:r>
              <a:rPr lang="en-US" sz="2265"/>
              <a:t>y.</a:t>
            </a:r>
            <a:endParaRPr lang="en-US" sz="2265" b="1">
              <a:solidFill>
                <a:srgbClr val="002060"/>
              </a:solidFill>
              <a:effectLst>
                <a:outerShdw blurRad="38100" dist="38100" dir="2700000" algn="tl">
                  <a:srgbClr val="000000">
                    <a:alpha val="43137"/>
                  </a:srgbClr>
                </a:outerShdw>
              </a:effectLst>
            </a:endParaRPr>
          </a:p>
          <a:p>
            <a:pPr>
              <a:lnSpc>
                <a:spcPct val="150000"/>
              </a:lnSpc>
            </a:pPr>
            <a:r>
              <a:rPr lang="en-US" sz="2265" b="1" u="sng">
                <a:solidFill>
                  <a:srgbClr val="002060"/>
                </a:solidFill>
                <a:effectLst>
                  <a:outerShdw blurRad="38100" dist="38100" dir="2700000" algn="tl">
                    <a:srgbClr val="000000">
                      <a:alpha val="43137"/>
                    </a:srgbClr>
                  </a:outerShdw>
                </a:effectLst>
              </a:rPr>
              <a:t>Ý tưởng BFS:</a:t>
            </a:r>
          </a:p>
          <a:p>
            <a:pPr>
              <a:lnSpc>
                <a:spcPct val="150000"/>
              </a:lnSpc>
            </a:pPr>
            <a:r>
              <a:rPr lang="en-US" sz="2265"/>
              <a:t>Đối với t</a:t>
            </a:r>
            <a:r>
              <a:rPr lang="vi-VN" sz="2265"/>
              <a:t>huật toán tìm kiếm theo chiều rộng </a:t>
            </a:r>
            <a:r>
              <a:rPr lang="en-US" sz="2265"/>
              <a:t>sử dụng cấu trúc hàng đợi queue</a:t>
            </a:r>
            <a:r>
              <a:rPr lang="vi-VN" sz="2265"/>
              <a:t>. </a:t>
            </a:r>
            <a:endParaRPr lang="en-US" sz="2265"/>
          </a:p>
          <a:p>
            <a:pPr>
              <a:lnSpc>
                <a:spcPct val="150000"/>
              </a:lnSpc>
            </a:pPr>
            <a:r>
              <a:rPr lang="en-US" sz="2265"/>
              <a:t>Như vậy,</a:t>
            </a:r>
            <a:r>
              <a:rPr lang="vi-VN" sz="2265"/>
              <a:t> đỉnh được nạp vào hàng đợi đầu tiên là v, các đỉnh kề với v</a:t>
            </a:r>
            <a:r>
              <a:rPr lang="en-US" sz="2265"/>
              <a:t> là:</a:t>
            </a:r>
            <a:r>
              <a:rPr lang="vi-VN" sz="2265"/>
              <a:t>  v</a:t>
            </a:r>
            <a:r>
              <a:rPr lang="vi-VN" sz="2265" baseline="-25000"/>
              <a:t>1</a:t>
            </a:r>
            <a:r>
              <a:rPr lang="vi-VN" sz="2265"/>
              <a:t>, v</a:t>
            </a:r>
            <a:r>
              <a:rPr lang="vi-VN" sz="2265" baseline="-25000"/>
              <a:t>2</a:t>
            </a:r>
            <a:r>
              <a:rPr lang="vi-VN" sz="2265"/>
              <a:t>,..., v</a:t>
            </a:r>
            <a:r>
              <a:rPr lang="vi-VN" sz="2265" baseline="-25000"/>
              <a:t>k</a:t>
            </a:r>
            <a:r>
              <a:rPr lang="vi-VN" sz="2265"/>
              <a:t> được nạp vào queue kế tiếp. Quá trình duyệt tiếp theo được bắt đầu từ các đỉnh còn có mặt trong hàng đợi. </a:t>
            </a:r>
            <a:endParaRPr lang="en-US" sz="2265" dirty="0"/>
          </a:p>
        </p:txBody>
      </p:sp>
    </p:spTree>
    <p:extLst>
      <p:ext uri="{BB962C8B-B14F-4D97-AF65-F5344CB8AC3E}">
        <p14:creationId xmlns:p14="http://schemas.microsoft.com/office/powerpoint/2010/main" val="983996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761765" cy="567720"/>
          </a:xfrm>
          <a:prstGeom prst="rect">
            <a:avLst/>
          </a:prstGeom>
          <a:noFill/>
        </p:spPr>
        <p:txBody>
          <a:bodyPr wrap="square" rtlCol="0">
            <a:spAutoFit/>
          </a:bodyPr>
          <a:lstStyle/>
          <a:p>
            <a:pPr algn="r"/>
            <a:r>
              <a:rPr lang="en-US" sz="3089" b="1">
                <a:solidFill>
                  <a:srgbClr val="FF6600"/>
                </a:solidFill>
                <a:latin typeface="Arial"/>
                <a:cs typeface="Arial"/>
              </a:rPr>
              <a:t>8.2.2. Thuật toán tìm kiếm theo chiều rộng - BFS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 name="Content Placeholder 2">
            <a:extLst>
              <a:ext uri="{FF2B5EF4-FFF2-40B4-BE49-F238E27FC236}">
                <a16:creationId xmlns:a16="http://schemas.microsoft.com/office/drawing/2014/main" id="{E07B0AF0-83E3-80C8-CAB8-580AE6D0D5BD}"/>
              </a:ext>
            </a:extLst>
          </p:cNvPr>
          <p:cNvSpPr txBox="1">
            <a:spLocks/>
          </p:cNvSpPr>
          <p:nvPr/>
        </p:nvSpPr>
        <p:spPr>
          <a:xfrm>
            <a:off x="1147364" y="1566167"/>
            <a:ext cx="9761765" cy="3646098"/>
          </a:xfrm>
          <a:prstGeom prst="rect">
            <a:avLst/>
          </a:prstGeom>
        </p:spPr>
        <p:txBody>
          <a:bodyPr vert="horz" lIns="101885" tIns="50943" rIns="101885" bIns="50943" rtlCol="0">
            <a:normAutofit fontScale="92500"/>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lnSpc>
                <a:spcPct val="150000"/>
              </a:lnSpc>
            </a:pPr>
            <a:r>
              <a:rPr lang="en-US" sz="2780" b="1" u="sng">
                <a:solidFill>
                  <a:schemeClr val="tx1"/>
                </a:solidFill>
                <a:effectLst>
                  <a:outerShdw blurRad="38100" dist="38100" dir="2700000" algn="tl">
                    <a:srgbClr val="000000">
                      <a:alpha val="43137"/>
                    </a:srgbClr>
                  </a:outerShdw>
                </a:effectLst>
              </a:rPr>
              <a:t>Thực hiện giải thuật:</a:t>
            </a:r>
          </a:p>
          <a:p>
            <a:pPr lvl="1" algn="just">
              <a:lnSpc>
                <a:spcPct val="150000"/>
              </a:lnSpc>
            </a:pPr>
            <a:r>
              <a:rPr lang="vi-VN" sz="2265">
                <a:solidFill>
                  <a:schemeClr val="tx1"/>
                </a:solidFill>
              </a:rPr>
              <a:t>Để ghi nhận trạng thái duyệt các đỉnh của đồ thị, ta cũng vẫn sử dụng mảng </a:t>
            </a:r>
            <a:r>
              <a:rPr lang="vi-VN" sz="2265" b="1">
                <a:solidFill>
                  <a:schemeClr val="tx1"/>
                </a:solidFill>
                <a:effectLst>
                  <a:outerShdw blurRad="38100" dist="38100" dir="2700000" algn="tl">
                    <a:srgbClr val="000000">
                      <a:alpha val="43137"/>
                    </a:srgbClr>
                  </a:outerShdw>
                </a:effectLst>
              </a:rPr>
              <a:t>chuaxet[] </a:t>
            </a:r>
            <a:r>
              <a:rPr lang="vi-VN" sz="2265">
                <a:solidFill>
                  <a:schemeClr val="tx1"/>
                </a:solidFill>
              </a:rPr>
              <a:t>gồm </a:t>
            </a:r>
            <a:r>
              <a:rPr lang="vi-VN" sz="2265" b="1">
                <a:solidFill>
                  <a:schemeClr val="tx1"/>
                </a:solidFill>
                <a:effectLst>
                  <a:outerShdw blurRad="38100" dist="38100" dir="2700000" algn="tl">
                    <a:srgbClr val="000000">
                      <a:alpha val="43137"/>
                    </a:srgbClr>
                  </a:outerShdw>
                </a:effectLst>
              </a:rPr>
              <a:t>n</a:t>
            </a:r>
            <a:r>
              <a:rPr lang="vi-VN" sz="2265">
                <a:solidFill>
                  <a:schemeClr val="tx1"/>
                </a:solidFill>
              </a:rPr>
              <a:t> phần tử thiết lập giá trị ban đầu là TRUE. </a:t>
            </a:r>
            <a:endParaRPr lang="en-US" sz="2265">
              <a:solidFill>
                <a:schemeClr val="tx1"/>
              </a:solidFill>
            </a:endParaRPr>
          </a:p>
          <a:p>
            <a:pPr lvl="1" algn="just">
              <a:lnSpc>
                <a:spcPct val="150000"/>
              </a:lnSpc>
            </a:pPr>
            <a:r>
              <a:rPr lang="vi-VN" sz="2265">
                <a:solidFill>
                  <a:schemeClr val="tx1"/>
                </a:solidFill>
              </a:rPr>
              <a:t>Nếu đỉnh </a:t>
            </a:r>
            <a:r>
              <a:rPr lang="vi-VN" sz="2265" b="1">
                <a:solidFill>
                  <a:schemeClr val="tx1"/>
                </a:solidFill>
                <a:effectLst>
                  <a:outerShdw blurRad="38100" dist="38100" dir="2700000" algn="tl">
                    <a:srgbClr val="000000">
                      <a:alpha val="43137"/>
                    </a:srgbClr>
                  </a:outerShdw>
                </a:effectLst>
              </a:rPr>
              <a:t>i</a:t>
            </a:r>
            <a:r>
              <a:rPr lang="vi-VN" sz="2265">
                <a:solidFill>
                  <a:schemeClr val="tx1"/>
                </a:solidFill>
              </a:rPr>
              <a:t> của đồ thị đã được duyệt, giá trị </a:t>
            </a:r>
            <a:r>
              <a:rPr lang="vi-VN" sz="2265" b="1">
                <a:solidFill>
                  <a:schemeClr val="tx1"/>
                </a:solidFill>
                <a:effectLst>
                  <a:outerShdw blurRad="38100" dist="38100" dir="2700000" algn="tl">
                    <a:srgbClr val="000000">
                      <a:alpha val="43137"/>
                    </a:srgbClr>
                  </a:outerShdw>
                </a:effectLst>
              </a:rPr>
              <a:t>chuaxet[i]</a:t>
            </a:r>
            <a:r>
              <a:rPr lang="vi-VN" sz="2265">
                <a:solidFill>
                  <a:schemeClr val="tx1"/>
                </a:solidFill>
              </a:rPr>
              <a:t> sẽ nhận giá trị FALSE. </a:t>
            </a:r>
            <a:endParaRPr lang="en-US" sz="2265">
              <a:solidFill>
                <a:schemeClr val="tx1"/>
              </a:solidFill>
            </a:endParaRPr>
          </a:p>
          <a:p>
            <a:pPr lvl="1" algn="just">
              <a:lnSpc>
                <a:spcPct val="150000"/>
              </a:lnSpc>
            </a:pPr>
            <a:r>
              <a:rPr lang="vi-VN" sz="2265">
                <a:solidFill>
                  <a:schemeClr val="tx1"/>
                </a:solidFill>
              </a:rPr>
              <a:t>Thuật toán dừng khi hàng đợi rỗng</a:t>
            </a:r>
            <a:r>
              <a:rPr lang="en-US" sz="2265">
                <a:solidFill>
                  <a:schemeClr val="tx1"/>
                </a:solidFill>
              </a:rPr>
              <a:t>.</a:t>
            </a:r>
            <a:endParaRPr lang="en-US" sz="2265" dirty="0">
              <a:solidFill>
                <a:schemeClr val="tx1"/>
              </a:solidFill>
            </a:endParaRPr>
          </a:p>
        </p:txBody>
      </p:sp>
    </p:spTree>
    <p:extLst>
      <p:ext uri="{BB962C8B-B14F-4D97-AF65-F5344CB8AC3E}">
        <p14:creationId xmlns:p14="http://schemas.microsoft.com/office/powerpoint/2010/main" val="838241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603611" cy="567720"/>
          </a:xfrm>
          <a:prstGeom prst="rect">
            <a:avLst/>
          </a:prstGeom>
          <a:noFill/>
        </p:spPr>
        <p:txBody>
          <a:bodyPr wrap="square" rtlCol="0">
            <a:spAutoFit/>
          </a:bodyPr>
          <a:lstStyle/>
          <a:p>
            <a:pPr algn="r"/>
            <a:r>
              <a:rPr lang="en-US" sz="3089" b="1">
                <a:solidFill>
                  <a:srgbClr val="FF6600"/>
                </a:solidFill>
                <a:latin typeface="Arial"/>
                <a:cs typeface="Arial"/>
              </a:rPr>
              <a:t>8.2.2. Thuật toán tìm kiếm theo chiều rộng - BFS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149BC5FD-64D7-9C03-9A78-01B76F8978A5}"/>
                  </a:ext>
                </a:extLst>
              </p:cNvPr>
              <p:cNvSpPr txBox="1">
                <a:spLocks/>
              </p:cNvSpPr>
              <p:nvPr/>
            </p:nvSpPr>
            <p:spPr>
              <a:xfrm>
                <a:off x="1006639" y="1305060"/>
                <a:ext cx="4825802" cy="4922920"/>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2059" b="1">
                    <a:solidFill>
                      <a:srgbClr val="0000FF"/>
                    </a:solidFill>
                    <a:latin typeface="Courier New" pitchFamily="49" charset="0"/>
                    <a:cs typeface="Courier New" pitchFamily="49" charset="0"/>
                  </a:rPr>
                  <a:t>void</a:t>
                </a:r>
                <a:r>
                  <a:rPr lang="en-US" sz="2059" b="1">
                    <a:latin typeface="Courier New" pitchFamily="49" charset="0"/>
                    <a:cs typeface="Courier New" pitchFamily="49" charset="0"/>
                  </a:rPr>
                  <a:t> BFS(</a:t>
                </a:r>
                <a:r>
                  <a:rPr lang="en-US" sz="2059" b="1">
                    <a:solidFill>
                      <a:srgbClr val="0000FF"/>
                    </a:solidFill>
                    <a:latin typeface="Courier New" pitchFamily="49" charset="0"/>
                    <a:cs typeface="Courier New" pitchFamily="49" charset="0"/>
                  </a:rPr>
                  <a:t>int</a:t>
                </a:r>
                <a:r>
                  <a:rPr lang="en-US" sz="2059" b="1">
                    <a:latin typeface="Courier New" pitchFamily="49" charset="0"/>
                    <a:cs typeface="Courier New" pitchFamily="49" charset="0"/>
                  </a:rPr>
                  <a:t> u){ </a:t>
                </a:r>
              </a:p>
              <a:p>
                <a:pPr marL="0" indent="0">
                  <a:buNone/>
                </a:pPr>
                <a:r>
                  <a:rPr lang="en-US" sz="2059" b="1">
                    <a:latin typeface="Courier New" pitchFamily="49" charset="0"/>
                    <a:cs typeface="Courier New" pitchFamily="49" charset="0"/>
                  </a:rPr>
                  <a:t> queue = </a:t>
                </a:r>
                <a14:m>
                  <m:oMath xmlns:m="http://schemas.openxmlformats.org/officeDocument/2006/math">
                    <m:r>
                      <a:rPr lang="en-US" sz="2059" b="1" i="1">
                        <a:latin typeface="Cambria Math"/>
                        <a:ea typeface="Cambria Math"/>
                        <a:cs typeface="Courier New" pitchFamily="49" charset="0"/>
                      </a:rPr>
                      <m:t>∅</m:t>
                    </m:r>
                  </m:oMath>
                </a14:m>
                <a:r>
                  <a:rPr lang="el-GR" sz="2059" b="1">
                    <a:latin typeface="Courier New" pitchFamily="49" charset="0"/>
                    <a:cs typeface="Courier New" pitchFamily="49" charset="0"/>
                  </a:rPr>
                  <a:t>; </a:t>
                </a:r>
              </a:p>
              <a:p>
                <a:pPr marL="0" indent="0">
                  <a:buNone/>
                </a:pPr>
                <a:r>
                  <a:rPr lang="en-US" sz="2059" b="1">
                    <a:latin typeface="Courier New" pitchFamily="49" charset="0"/>
                    <a:cs typeface="Courier New" pitchFamily="49" charset="0"/>
                  </a:rPr>
                  <a:t> </a:t>
                </a:r>
                <a:r>
                  <a:rPr lang="vi-VN" sz="2059" b="1">
                    <a:latin typeface="Courier New" pitchFamily="49" charset="0"/>
                    <a:cs typeface="Courier New" pitchFamily="49" charset="0"/>
                  </a:rPr>
                  <a:t>u </a:t>
                </a:r>
                <a14:m>
                  <m:oMath xmlns:m="http://schemas.openxmlformats.org/officeDocument/2006/math">
                    <m:r>
                      <a:rPr lang="vi-VN" sz="2059" b="1" i="1">
                        <a:latin typeface="Cambria Math"/>
                        <a:ea typeface="Cambria Math"/>
                        <a:cs typeface="Courier New" pitchFamily="49" charset="0"/>
                      </a:rPr>
                      <m:t>←</m:t>
                    </m:r>
                  </m:oMath>
                </a14:m>
                <a:r>
                  <a:rPr lang="en-US" sz="2059" b="1">
                    <a:latin typeface="Courier New" pitchFamily="49" charset="0"/>
                    <a:cs typeface="Courier New" pitchFamily="49" charset="0"/>
                  </a:rPr>
                  <a:t> </a:t>
                </a:r>
                <a:r>
                  <a:rPr lang="vi-VN" sz="2059" b="1">
                    <a:latin typeface="Courier New" pitchFamily="49" charset="0"/>
                    <a:cs typeface="Courier New" pitchFamily="49" charset="0"/>
                  </a:rPr>
                  <a:t>queue; </a:t>
                </a:r>
                <a:endParaRPr lang="en-US" sz="2059" b="1">
                  <a:latin typeface="Courier New" pitchFamily="49" charset="0"/>
                  <a:cs typeface="Courier New" pitchFamily="49" charset="0"/>
                </a:endParaRPr>
              </a:p>
              <a:p>
                <a:pPr marL="0" indent="0" algn="ctr">
                  <a:buNone/>
                </a:pPr>
                <a:r>
                  <a:rPr lang="vi-VN"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nạp u vào hàng đợi</a:t>
                </a:r>
                <a:r>
                  <a:rPr lang="vi-VN" sz="1853" b="1">
                    <a:latin typeface="Courier New" pitchFamily="49" charset="0"/>
                    <a:cs typeface="Courier New" pitchFamily="49" charset="0"/>
                  </a:rPr>
                  <a:t>*/</a:t>
                </a:r>
                <a:r>
                  <a:rPr lang="vi-VN" sz="2059" b="1">
                    <a:latin typeface="Courier New" pitchFamily="49" charset="0"/>
                    <a:cs typeface="Courier New" pitchFamily="49" charset="0"/>
                  </a:rPr>
                  <a:t> </a:t>
                </a:r>
              </a:p>
              <a:p>
                <a:pPr marL="0" indent="0">
                  <a:buNone/>
                </a:pPr>
                <a:r>
                  <a:rPr lang="en-US" sz="2059" b="1">
                    <a:latin typeface="Courier New" pitchFamily="49" charset="0"/>
                    <a:cs typeface="Courier New" pitchFamily="49" charset="0"/>
                  </a:rPr>
                  <a:t> </a:t>
                </a:r>
                <a:r>
                  <a:rPr lang="vi-VN" sz="2059" b="1">
                    <a:latin typeface="Courier New" pitchFamily="49" charset="0"/>
                    <a:cs typeface="Courier New" pitchFamily="49" charset="0"/>
                  </a:rPr>
                  <a:t>chuaxet[u] = false;</a:t>
                </a:r>
                <a:endParaRPr lang="en-US" sz="2059" b="1">
                  <a:latin typeface="Courier New" pitchFamily="49" charset="0"/>
                  <a:cs typeface="Courier New" pitchFamily="49" charset="0"/>
                </a:endParaRPr>
              </a:p>
              <a:p>
                <a:pPr marL="0" indent="0" algn="ctr">
                  <a:buNone/>
                </a:pPr>
                <a:r>
                  <a:rPr lang="vi-VN"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đổi trạng thái của u</a:t>
                </a:r>
                <a:r>
                  <a:rPr lang="vi-VN" sz="1853" b="1">
                    <a:latin typeface="Courier New" pitchFamily="49" charset="0"/>
                    <a:cs typeface="Courier New" pitchFamily="49" charset="0"/>
                  </a:rPr>
                  <a:t>*/ </a:t>
                </a:r>
              </a:p>
              <a:p>
                <a:pPr marL="0" indent="0">
                  <a:buNone/>
                </a:pPr>
                <a:r>
                  <a:rPr lang="en-US" sz="2059" b="1">
                    <a:latin typeface="Courier New" pitchFamily="49" charset="0"/>
                    <a:cs typeface="Courier New" pitchFamily="49" charset="0"/>
                  </a:rPr>
                  <a:t> </a:t>
                </a:r>
                <a:r>
                  <a:rPr lang="vi-VN" sz="2059" b="1">
                    <a:solidFill>
                      <a:srgbClr val="0000FF"/>
                    </a:solidFill>
                    <a:latin typeface="Courier New" pitchFamily="49" charset="0"/>
                    <a:cs typeface="Courier New" pitchFamily="49" charset="0"/>
                  </a:rPr>
                  <a:t>while</a:t>
                </a:r>
                <a:r>
                  <a:rPr lang="vi-VN" sz="2059" b="1">
                    <a:latin typeface="Courier New" pitchFamily="49" charset="0"/>
                    <a:cs typeface="Courier New" pitchFamily="49" charset="0"/>
                  </a:rPr>
                  <a:t> (queue ≠ </a:t>
                </a:r>
                <a14:m>
                  <m:oMath xmlns:m="http://schemas.openxmlformats.org/officeDocument/2006/math">
                    <m:r>
                      <a:rPr lang="en-US" sz="2059" b="1" i="1">
                        <a:latin typeface="Cambria Math"/>
                        <a:ea typeface="Cambria Math"/>
                        <a:cs typeface="Courier New" pitchFamily="49" charset="0"/>
                      </a:rPr>
                      <m:t>∅</m:t>
                    </m:r>
                  </m:oMath>
                </a14:m>
                <a:r>
                  <a:rPr lang="el-GR" sz="2059" b="1">
                    <a:latin typeface="Courier New" pitchFamily="49" charset="0"/>
                    <a:cs typeface="Courier New" pitchFamily="49" charset="0"/>
                  </a:rPr>
                  <a:t> ) { </a:t>
                </a:r>
                <a:endParaRPr lang="en-US" sz="2059" b="1">
                  <a:latin typeface="Courier New" pitchFamily="49" charset="0"/>
                  <a:cs typeface="Courier New" pitchFamily="49" charset="0"/>
                </a:endParaRPr>
              </a:p>
              <a:p>
                <a:pPr marL="0" indent="0" algn="ctr">
                  <a:buNone/>
                </a:pPr>
                <a:r>
                  <a:rPr lang="el-GR"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duyệt tới khi nào hàng đợi rỗng</a:t>
                </a:r>
                <a:r>
                  <a:rPr lang="vi-VN" sz="1853" b="1">
                    <a:latin typeface="Courier New" pitchFamily="49" charset="0"/>
                    <a:cs typeface="Courier New" pitchFamily="49" charset="0"/>
                  </a:rPr>
                  <a:t>*/ </a:t>
                </a:r>
                <a:endParaRPr lang="vi-VN" sz="2059" b="1">
                  <a:latin typeface="Courier New" pitchFamily="49" charset="0"/>
                  <a:cs typeface="Courier New" pitchFamily="49" charset="0"/>
                </a:endParaRPr>
              </a:p>
              <a:p>
                <a:pPr marL="0" indent="0">
                  <a:buNone/>
                </a:pPr>
                <a:r>
                  <a:rPr lang="en-US" sz="2059" b="1">
                    <a:latin typeface="Courier New" pitchFamily="49" charset="0"/>
                    <a:cs typeface="Courier New" pitchFamily="49" charset="0"/>
                  </a:rPr>
                  <a:t>   </a:t>
                </a:r>
                <a:r>
                  <a:rPr lang="vi-VN" sz="2059" b="1">
                    <a:latin typeface="Courier New" pitchFamily="49" charset="0"/>
                    <a:cs typeface="Courier New" pitchFamily="49" charset="0"/>
                  </a:rPr>
                  <a:t>queue</a:t>
                </a:r>
                <a:r>
                  <a:rPr lang="vi-VN" sz="2059" b="1">
                    <a:ea typeface="Cambria Math"/>
                    <a:cs typeface="Courier New" pitchFamily="49" charset="0"/>
                  </a:rPr>
                  <a:t> </a:t>
                </a:r>
                <a:r>
                  <a:rPr lang="en-US" sz="2059" b="1">
                    <a:ea typeface="Cambria Math"/>
                    <a:cs typeface="Courier New" pitchFamily="49" charset="0"/>
                  </a:rPr>
                  <a:t> </a:t>
                </a:r>
                <a14:m>
                  <m:oMath xmlns:m="http://schemas.openxmlformats.org/officeDocument/2006/math">
                    <m:r>
                      <a:rPr lang="vi-VN" sz="2059" b="1" i="1">
                        <a:latin typeface="Cambria Math"/>
                        <a:ea typeface="Cambria Math"/>
                        <a:cs typeface="Courier New" pitchFamily="49" charset="0"/>
                      </a:rPr>
                      <m:t>← </m:t>
                    </m:r>
                    <m:r>
                      <a:rPr lang="en-US" sz="2059" b="1">
                        <a:latin typeface="Cambria Math"/>
                        <a:ea typeface="Cambria Math"/>
                        <a:cs typeface="Courier New" pitchFamily="49" charset="0"/>
                      </a:rPr>
                      <m:t> </m:t>
                    </m:r>
                  </m:oMath>
                </a14:m>
                <a:r>
                  <a:rPr lang="vi-VN" sz="2059" b="1">
                    <a:latin typeface="Courier New" pitchFamily="49" charset="0"/>
                    <a:cs typeface="Courier New" pitchFamily="49" charset="0"/>
                  </a:rPr>
                  <a:t>p; </a:t>
                </a:r>
                <a:endParaRPr lang="en-US" sz="2059" b="1">
                  <a:latin typeface="Courier New" pitchFamily="49" charset="0"/>
                  <a:cs typeface="Courier New" pitchFamily="49" charset="0"/>
                </a:endParaRPr>
              </a:p>
              <a:p>
                <a:pPr marL="0" indent="0" algn="ctr">
                  <a:buNone/>
                </a:pPr>
                <a:r>
                  <a:rPr lang="vi-VN"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lấy p ra từ khỏi hàng đợi</a:t>
                </a:r>
                <a:r>
                  <a:rPr lang="vi-VN" sz="1853" b="1">
                    <a:latin typeface="Courier New" pitchFamily="49" charset="0"/>
                    <a:cs typeface="Courier New" pitchFamily="49" charset="0"/>
                  </a:rPr>
                  <a:t>*/ </a:t>
                </a:r>
              </a:p>
            </p:txBody>
          </p:sp>
        </mc:Choice>
        <mc:Fallback>
          <p:sp>
            <p:nvSpPr>
              <p:cNvPr id="5" name="Content Placeholder 2">
                <a:extLst>
                  <a:ext uri="{FF2B5EF4-FFF2-40B4-BE49-F238E27FC236}">
                    <a16:creationId xmlns:a16="http://schemas.microsoft.com/office/drawing/2014/main" id="{149BC5FD-64D7-9C03-9A78-01B76F8978A5}"/>
                  </a:ext>
                </a:extLst>
              </p:cNvPr>
              <p:cNvSpPr txBox="1">
                <a:spLocks noRot="1" noChangeAspect="1" noMove="1" noResize="1" noEditPoints="1" noAdjustHandles="1" noChangeArrowheads="1" noChangeShapeType="1" noTextEdit="1"/>
              </p:cNvSpPr>
              <p:nvPr/>
            </p:nvSpPr>
            <p:spPr>
              <a:xfrm>
                <a:off x="1006639" y="1305060"/>
                <a:ext cx="4825802" cy="4922920"/>
              </a:xfrm>
              <a:prstGeom prst="rect">
                <a:avLst/>
              </a:prstGeom>
              <a:blipFill>
                <a:blip r:embed="rId4"/>
                <a:stretch>
                  <a:fillRect l="-1259" b="-5185"/>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966CAD95-E4E1-2929-11D5-8E612629020F}"/>
                  </a:ext>
                </a:extLst>
              </p:cNvPr>
              <p:cNvSpPr txBox="1">
                <a:spLocks/>
              </p:cNvSpPr>
              <p:nvPr/>
            </p:nvSpPr>
            <p:spPr bwMode="auto">
              <a:xfrm>
                <a:off x="5966571" y="1299647"/>
                <a:ext cx="5218791" cy="4979058"/>
              </a:xfrm>
              <a:prstGeom prst="rect">
                <a:avLst/>
              </a:prstGeom>
              <a:noFill/>
              <a:ln w="9525">
                <a:solidFill>
                  <a:schemeClr val="accent1"/>
                </a:solidFill>
                <a:prstDash val="sysDash"/>
                <a:miter lim="800000"/>
                <a:headEnd/>
                <a:tailEnd/>
              </a:ln>
            </p:spPr>
            <p:txBody>
              <a:bodyPr vert="horz" wrap="square" lIns="47071" tIns="23536" rIns="47071" bIns="23536" numCol="1" anchor="t" anchorCtr="0" compatLnSpc="1">
                <a:prstTxWarp prst="textNoShape">
                  <a:avLst/>
                </a:prstTxWarp>
              </a:bodyPr>
              <a:lstStyle/>
              <a:p>
                <a:pPr>
                  <a:lnSpc>
                    <a:spcPct val="130000"/>
                  </a:lnSpc>
                </a:pPr>
                <a:r>
                  <a:rPr lang="en-US" sz="1853" b="1">
                    <a:latin typeface="Courier New" pitchFamily="49" charset="0"/>
                    <a:cs typeface="Courier New" pitchFamily="49" charset="0"/>
                  </a:rPr>
                  <a:t>   </a:t>
                </a:r>
                <a:r>
                  <a:rPr lang="vi-VN" sz="1853" b="1">
                    <a:latin typeface="Courier New" pitchFamily="49" charset="0"/>
                    <a:cs typeface="Courier New" pitchFamily="49" charset="0"/>
                  </a:rPr>
                  <a:t>Thăm_Đỉnh(p); </a:t>
                </a:r>
                <a:endParaRPr lang="en-US" sz="1853" b="1">
                  <a:latin typeface="Courier New" pitchFamily="49" charset="0"/>
                  <a:cs typeface="Courier New" pitchFamily="49" charset="0"/>
                </a:endParaRPr>
              </a:p>
              <a:p>
                <a:pPr algn="ctr">
                  <a:lnSpc>
                    <a:spcPct val="130000"/>
                  </a:lnSpc>
                </a:pPr>
                <a:r>
                  <a:rPr lang="vi-VN" sz="1647" b="1">
                    <a:latin typeface="Courier New" pitchFamily="49" charset="0"/>
                    <a:cs typeface="Courier New" pitchFamily="49" charset="0"/>
                  </a:rPr>
                  <a:t>/*</a:t>
                </a:r>
                <a:r>
                  <a:rPr lang="vi-VN" sz="1647" b="1">
                    <a:solidFill>
                      <a:srgbClr val="C00000"/>
                    </a:solidFill>
                    <a:latin typeface="Courier New" pitchFamily="49" charset="0"/>
                    <a:cs typeface="Courier New" pitchFamily="49" charset="0"/>
                  </a:rPr>
                  <a:t>duyệt xong đỉnh p</a:t>
                </a:r>
                <a:r>
                  <a:rPr lang="vi-VN" sz="1647"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a:t>
                </a:r>
                <a:r>
                  <a:rPr lang="vi-VN" sz="1853" b="1">
                    <a:solidFill>
                      <a:srgbClr val="0000FF"/>
                    </a:solidFill>
                    <a:latin typeface="Courier New" pitchFamily="49" charset="0"/>
                    <a:cs typeface="Courier New" pitchFamily="49" charset="0"/>
                  </a:rPr>
                  <a:t>for</a:t>
                </a:r>
                <a:r>
                  <a:rPr lang="vi-VN" sz="1853" b="1">
                    <a:latin typeface="Courier New" pitchFamily="49" charset="0"/>
                    <a:cs typeface="Courier New" pitchFamily="49" charset="0"/>
                  </a:rPr>
                  <a:t> (v ∈ ke(p) ) {</a:t>
                </a:r>
                <a:endParaRPr lang="en-US" sz="1853" b="1">
                  <a:latin typeface="Courier New" pitchFamily="49" charset="0"/>
                  <a:cs typeface="Courier New" pitchFamily="49" charset="0"/>
                </a:endParaRPr>
              </a:p>
              <a:p>
                <a:pPr algn="ctr">
                  <a:lnSpc>
                    <a:spcPct val="130000"/>
                  </a:lnSpc>
                </a:pPr>
                <a:r>
                  <a:rPr lang="vi-VN" sz="1647" b="1">
                    <a:latin typeface="Courier New" pitchFamily="49" charset="0"/>
                    <a:cs typeface="Courier New" pitchFamily="49" charset="0"/>
                  </a:rPr>
                  <a:t>/*</a:t>
                </a:r>
                <a:r>
                  <a:rPr lang="vi-VN" sz="1647" b="1">
                    <a:solidFill>
                      <a:srgbClr val="C00000"/>
                    </a:solidFill>
                    <a:latin typeface="Courier New" pitchFamily="49" charset="0"/>
                    <a:cs typeface="Courier New" pitchFamily="49" charset="0"/>
                  </a:rPr>
                  <a:t>đưa các đỉnh v kề với p nhưng chưa được xét vào hàng đợi</a:t>
                </a:r>
                <a:r>
                  <a:rPr lang="vi-VN" sz="1647" b="1">
                    <a:latin typeface="Courier New" pitchFamily="49" charset="0"/>
                    <a:cs typeface="Courier New" pitchFamily="49" charset="0"/>
                  </a:rPr>
                  <a:t>*/</a:t>
                </a:r>
                <a:r>
                  <a:rPr lang="vi-VN" sz="1853"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a:t>
                </a:r>
                <a:r>
                  <a:rPr lang="en-US" sz="1853" b="1">
                    <a:solidFill>
                      <a:srgbClr val="0000FF"/>
                    </a:solidFill>
                    <a:latin typeface="Courier New" pitchFamily="49" charset="0"/>
                    <a:cs typeface="Courier New" pitchFamily="49" charset="0"/>
                  </a:rPr>
                  <a:t>if</a:t>
                </a:r>
                <a:r>
                  <a:rPr lang="en-US" sz="1853" b="1">
                    <a:latin typeface="Courier New" pitchFamily="49" charset="0"/>
                    <a:cs typeface="Courier New" pitchFamily="49" charset="0"/>
                  </a:rPr>
                  <a:t> (chuaxet[v] ) { </a:t>
                </a:r>
              </a:p>
              <a:p>
                <a:pPr>
                  <a:lnSpc>
                    <a:spcPct val="130000"/>
                  </a:lnSpc>
                </a:pPr>
                <a:r>
                  <a:rPr lang="en-US" sz="1853" b="1">
                    <a:latin typeface="Courier New" pitchFamily="49" charset="0"/>
                    <a:cs typeface="Courier New" pitchFamily="49" charset="0"/>
                  </a:rPr>
                  <a:t>       </a:t>
                </a:r>
                <a:r>
                  <a:rPr lang="vi-VN" sz="1853" b="1">
                    <a:latin typeface="Courier New" pitchFamily="49" charset="0"/>
                    <a:cs typeface="Courier New" pitchFamily="49" charset="0"/>
                  </a:rPr>
                  <a:t>v</a:t>
                </a:r>
                <a:r>
                  <a:rPr lang="vi-VN" sz="1853" b="1">
                    <a:ea typeface="Cambria Math"/>
                    <a:cs typeface="Courier New" pitchFamily="49" charset="0"/>
                  </a:rPr>
                  <a:t> </a:t>
                </a:r>
                <a14:m>
                  <m:oMath xmlns:m="http://schemas.openxmlformats.org/officeDocument/2006/math">
                    <m:r>
                      <a:rPr lang="vi-VN" sz="1853" b="1" i="1">
                        <a:latin typeface="Cambria Math"/>
                        <a:ea typeface="Cambria Math"/>
                        <a:cs typeface="Courier New" pitchFamily="49" charset="0"/>
                      </a:rPr>
                      <m:t>←</m:t>
                    </m:r>
                  </m:oMath>
                </a14:m>
                <a:r>
                  <a:rPr lang="vi-VN" sz="1853" b="1">
                    <a:latin typeface="Courier New" pitchFamily="49" charset="0"/>
                    <a:cs typeface="Courier New" pitchFamily="49" charset="0"/>
                  </a:rPr>
                  <a:t> queue; </a:t>
                </a:r>
                <a:endParaRPr lang="en-US" sz="1853" b="1">
                  <a:latin typeface="Courier New" pitchFamily="49" charset="0"/>
                  <a:cs typeface="Courier New" pitchFamily="49" charset="0"/>
                </a:endParaRPr>
              </a:p>
              <a:p>
                <a:pPr algn="ctr">
                  <a:lnSpc>
                    <a:spcPct val="130000"/>
                  </a:lnSpc>
                </a:pPr>
                <a:r>
                  <a:rPr lang="vi-VN" sz="1647" b="1">
                    <a:latin typeface="Courier New" pitchFamily="49" charset="0"/>
                    <a:cs typeface="Courier New" pitchFamily="49" charset="0"/>
                  </a:rPr>
                  <a:t>/*</a:t>
                </a:r>
                <a:r>
                  <a:rPr lang="vi-VN" sz="1647" b="1">
                    <a:solidFill>
                      <a:srgbClr val="C00000"/>
                    </a:solidFill>
                    <a:latin typeface="Courier New" pitchFamily="49" charset="0"/>
                    <a:cs typeface="Courier New" pitchFamily="49" charset="0"/>
                  </a:rPr>
                  <a:t>đưa v vào hàng đợi</a:t>
                </a:r>
                <a:r>
                  <a:rPr lang="vi-VN" sz="1647"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a:t>
                </a:r>
                <a:r>
                  <a:rPr lang="vi-VN" sz="1853" b="1">
                    <a:latin typeface="Courier New" pitchFamily="49" charset="0"/>
                    <a:cs typeface="Courier New" pitchFamily="49" charset="0"/>
                  </a:rPr>
                  <a:t>chuaxet[v] = false;</a:t>
                </a:r>
                <a:endParaRPr lang="en-US" sz="1853" b="1">
                  <a:latin typeface="Courier New" pitchFamily="49" charset="0"/>
                  <a:cs typeface="Courier New" pitchFamily="49" charset="0"/>
                </a:endParaRPr>
              </a:p>
              <a:p>
                <a:pPr algn="ctr">
                  <a:lnSpc>
                    <a:spcPct val="130000"/>
                  </a:lnSpc>
                </a:pPr>
                <a:r>
                  <a:rPr lang="vi-VN" sz="1647" b="1">
                    <a:latin typeface="Courier New" pitchFamily="49" charset="0"/>
                    <a:cs typeface="Courier New" pitchFamily="49" charset="0"/>
                  </a:rPr>
                  <a:t>/* </a:t>
                </a:r>
                <a:r>
                  <a:rPr lang="vi-VN" sz="1647" b="1">
                    <a:solidFill>
                      <a:srgbClr val="C00000"/>
                    </a:solidFill>
                    <a:latin typeface="Courier New" pitchFamily="49" charset="0"/>
                    <a:cs typeface="Courier New" pitchFamily="49" charset="0"/>
                  </a:rPr>
                  <a:t>đổi trạng thái của v</a:t>
                </a:r>
                <a:r>
                  <a:rPr lang="vi-VN" sz="1647"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 </a:t>
                </a:r>
              </a:p>
              <a:p>
                <a:pPr>
                  <a:lnSpc>
                    <a:spcPct val="130000"/>
                  </a:lnSpc>
                </a:pPr>
                <a:r>
                  <a:rPr lang="en-US" sz="1853" b="1">
                    <a:latin typeface="Courier New" pitchFamily="49" charset="0"/>
                    <a:cs typeface="Courier New" pitchFamily="49" charset="0"/>
                  </a:rPr>
                  <a:t>   } </a:t>
                </a:r>
              </a:p>
              <a:p>
                <a:pPr>
                  <a:lnSpc>
                    <a:spcPct val="130000"/>
                  </a:lnSpc>
                </a:pPr>
                <a:r>
                  <a:rPr lang="en-US" sz="1853" b="1">
                    <a:latin typeface="Courier New" pitchFamily="49" charset="0"/>
                    <a:cs typeface="Courier New" pitchFamily="49" charset="0"/>
                  </a:rPr>
                  <a:t> } </a:t>
                </a:r>
                <a:r>
                  <a:rPr lang="en-US" sz="1647" b="1">
                    <a:latin typeface="Courier New" pitchFamily="49" charset="0"/>
                    <a:cs typeface="Courier New" pitchFamily="49" charset="0"/>
                  </a:rPr>
                  <a:t>/*</a:t>
                </a:r>
                <a:r>
                  <a:rPr lang="en-US" sz="1647" b="1">
                    <a:solidFill>
                      <a:srgbClr val="C00000"/>
                    </a:solidFill>
                    <a:latin typeface="Courier New" pitchFamily="49" charset="0"/>
                    <a:cs typeface="Courier New" pitchFamily="49" charset="0"/>
                  </a:rPr>
                  <a:t>end while</a:t>
                </a:r>
                <a:r>
                  <a:rPr lang="en-US" sz="1647" b="1">
                    <a:latin typeface="Courier New" pitchFamily="49" charset="0"/>
                    <a:cs typeface="Courier New" pitchFamily="49" charset="0"/>
                  </a:rPr>
                  <a:t>*/</a:t>
                </a:r>
                <a:r>
                  <a:rPr lang="en-US" sz="1853"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a:t>
                </a:r>
                <a:r>
                  <a:rPr lang="en-US" sz="1647" b="1">
                    <a:latin typeface="Courier New" pitchFamily="49" charset="0"/>
                    <a:cs typeface="Courier New" pitchFamily="49" charset="0"/>
                  </a:rPr>
                  <a:t>/*</a:t>
                </a:r>
                <a:r>
                  <a:rPr lang="en-US" sz="1647" b="1">
                    <a:solidFill>
                      <a:srgbClr val="C00000"/>
                    </a:solidFill>
                    <a:latin typeface="Courier New" pitchFamily="49" charset="0"/>
                    <a:cs typeface="Courier New" pitchFamily="49" charset="0"/>
                  </a:rPr>
                  <a:t>end BFS</a:t>
                </a:r>
                <a:r>
                  <a:rPr lang="en-US" sz="1647" b="1">
                    <a:latin typeface="Courier New" pitchFamily="49" charset="0"/>
                    <a:cs typeface="Courier New" pitchFamily="49" charset="0"/>
                  </a:rPr>
                  <a:t>*/ </a:t>
                </a:r>
                <a:endParaRPr lang="en-US" sz="1853" b="1">
                  <a:solidFill>
                    <a:prstClr val="black"/>
                  </a:solidFill>
                  <a:latin typeface="Courier New" pitchFamily="49" charset="0"/>
                  <a:cs typeface="Courier New" pitchFamily="49" charset="0"/>
                </a:endParaRPr>
              </a:p>
            </p:txBody>
          </p:sp>
        </mc:Choice>
        <mc:Fallback>
          <p:sp>
            <p:nvSpPr>
              <p:cNvPr id="6" name="Content Placeholder 2">
                <a:extLst>
                  <a:ext uri="{FF2B5EF4-FFF2-40B4-BE49-F238E27FC236}">
                    <a16:creationId xmlns:a16="http://schemas.microsoft.com/office/drawing/2014/main" id="{966CAD95-E4E1-2929-11D5-8E612629020F}"/>
                  </a:ext>
                </a:extLst>
              </p:cNvPr>
              <p:cNvSpPr txBox="1">
                <a:spLocks noRot="1" noChangeAspect="1" noMove="1" noResize="1" noEditPoints="1" noAdjustHandles="1" noChangeArrowheads="1" noChangeShapeType="1" noTextEdit="1"/>
              </p:cNvSpPr>
              <p:nvPr/>
            </p:nvSpPr>
            <p:spPr bwMode="auto">
              <a:xfrm>
                <a:off x="5966571" y="1299647"/>
                <a:ext cx="5218791" cy="4979058"/>
              </a:xfrm>
              <a:prstGeom prst="rect">
                <a:avLst/>
              </a:prstGeom>
              <a:blipFill>
                <a:blip r:embed="rId5"/>
                <a:stretch>
                  <a:fillRect l="-1865" b="-2930"/>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2324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615041" cy="567720"/>
          </a:xfrm>
          <a:prstGeom prst="rect">
            <a:avLst/>
          </a:prstGeom>
          <a:noFill/>
        </p:spPr>
        <p:txBody>
          <a:bodyPr wrap="square" rtlCol="0">
            <a:spAutoFit/>
          </a:bodyPr>
          <a:lstStyle/>
          <a:p>
            <a:pPr algn="r"/>
            <a:r>
              <a:rPr lang="en-US" sz="3089" b="1">
                <a:solidFill>
                  <a:srgbClr val="FF6600"/>
                </a:solidFill>
                <a:latin typeface="Arial"/>
                <a:cs typeface="Arial"/>
              </a:rPr>
              <a:t>8.2.2. Thuật toán tìm kiếm theo chiều rộng - BFS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4" name="TextBox 3">
            <a:extLst>
              <a:ext uri="{FF2B5EF4-FFF2-40B4-BE49-F238E27FC236}">
                <a16:creationId xmlns:a16="http://schemas.microsoft.com/office/drawing/2014/main" id="{CDCA2484-722B-4D29-B4F3-695CBC076F61}"/>
              </a:ext>
            </a:extLst>
          </p:cNvPr>
          <p:cNvSpPr txBox="1"/>
          <p:nvPr/>
        </p:nvSpPr>
        <p:spPr>
          <a:xfrm>
            <a:off x="688133" y="1129217"/>
            <a:ext cx="10371532" cy="1610569"/>
          </a:xfrm>
          <a:prstGeom prst="rect">
            <a:avLst/>
          </a:prstGeom>
          <a:noFill/>
        </p:spPr>
        <p:txBody>
          <a:bodyPr wrap="square">
            <a:spAutoFit/>
          </a:bodyPr>
          <a:lstStyle/>
          <a:p>
            <a:pPr lvl="1">
              <a:lnSpc>
                <a:spcPct val="150000"/>
              </a:lnSpc>
            </a:pPr>
            <a:r>
              <a:rPr lang="vi-VN" sz="2265"/>
              <a:t>Thủ tục </a:t>
            </a:r>
            <a:r>
              <a:rPr lang="vi-VN" sz="2265" i="1"/>
              <a:t>BFS </a:t>
            </a:r>
            <a:r>
              <a:rPr lang="vi-VN" sz="2265"/>
              <a:t>sẽ thăm tất cả các đỉnh dùng thành phần liên thông với </a:t>
            </a:r>
            <a:r>
              <a:rPr lang="vi-VN" sz="2265" b="1">
                <a:solidFill>
                  <a:srgbClr val="C00000"/>
                </a:solidFill>
                <a:effectLst>
                  <a:outerShdw blurRad="38100" dist="38100" dir="2700000" algn="tl">
                    <a:srgbClr val="000000">
                      <a:alpha val="43137"/>
                    </a:srgbClr>
                  </a:outerShdw>
                </a:effectLst>
              </a:rPr>
              <a:t>u</a:t>
            </a:r>
            <a:r>
              <a:rPr lang="vi-VN" sz="2265"/>
              <a:t>. </a:t>
            </a:r>
            <a:endParaRPr lang="en-US" sz="2265"/>
          </a:p>
          <a:p>
            <a:pPr lvl="1">
              <a:lnSpc>
                <a:spcPct val="150000"/>
              </a:lnSpc>
            </a:pPr>
            <a:r>
              <a:rPr lang="vi-VN" sz="2265"/>
              <a:t>Để thăm tất cả các đỉnh của đồ thị, cần thực hiện đoạn </a:t>
            </a:r>
            <a:r>
              <a:rPr lang="en-US" sz="2265"/>
              <a:t>theo đoạn giả mã sau:</a:t>
            </a:r>
            <a:endParaRPr lang="en-US" sz="2265"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B1A7FBA6-877F-702B-1630-71EF11725AA1}"/>
                  </a:ext>
                </a:extLst>
              </p:cNvPr>
              <p:cNvSpPr txBox="1">
                <a:spLocks/>
              </p:cNvSpPr>
              <p:nvPr/>
            </p:nvSpPr>
            <p:spPr bwMode="auto">
              <a:xfrm>
                <a:off x="2577147" y="2244599"/>
                <a:ext cx="7037706" cy="3548188"/>
              </a:xfrm>
              <a:prstGeom prst="rect">
                <a:avLst/>
              </a:prstGeom>
              <a:noFill/>
              <a:ln w="9525">
                <a:solidFill>
                  <a:schemeClr val="accent1"/>
                </a:solidFill>
                <a:prstDash val="sysDash"/>
                <a:miter lim="800000"/>
                <a:headEnd/>
                <a:tailEnd/>
              </a:ln>
            </p:spPr>
            <p:txBody>
              <a:bodyPr vert="horz" wrap="square" lIns="47071" tIns="23536" rIns="47071" bIns="23536" numCol="1" anchor="t" anchorCtr="0" compatLnSpc="1">
                <a:prstTxWarp prst="textNoShape">
                  <a:avLst/>
                </a:prstTxWarp>
              </a:bodyPr>
              <a:lstStyle/>
              <a:p>
                <a:pPr>
                  <a:lnSpc>
                    <a:spcPct val="150000"/>
                  </a:lnSpc>
                </a:pPr>
                <a:r>
                  <a:rPr lang="en-US" sz="927" b="1">
                    <a:latin typeface="Courier New" pitchFamily="49" charset="0"/>
                    <a:cs typeface="Courier New" pitchFamily="49" charset="0"/>
                  </a:rPr>
                  <a:t>{ </a:t>
                </a:r>
              </a:p>
              <a:p>
                <a:pPr>
                  <a:lnSpc>
                    <a:spcPct val="150000"/>
                  </a:lnSpc>
                </a:pPr>
                <a:r>
                  <a:rPr lang="en-US" sz="927" b="1">
                    <a:latin typeface="Courier New" pitchFamily="49" charset="0"/>
                    <a:cs typeface="Courier New" pitchFamily="49" charset="0"/>
                  </a:rPr>
                  <a:t>   </a:t>
                </a:r>
                <a:r>
                  <a:rPr lang="pl-PL" sz="927" b="1">
                    <a:solidFill>
                      <a:srgbClr val="0000FF"/>
                    </a:solidFill>
                    <a:latin typeface="Courier New" pitchFamily="49" charset="0"/>
                    <a:cs typeface="Courier New" pitchFamily="49" charset="0"/>
                  </a:rPr>
                  <a:t>for</a:t>
                </a:r>
                <a:r>
                  <a:rPr lang="pl-PL" sz="927" b="1">
                    <a:latin typeface="Courier New" pitchFamily="49" charset="0"/>
                    <a:cs typeface="Courier New" pitchFamily="49" charset="0"/>
                  </a:rPr>
                  <a:t> (u=1; u</a:t>
                </a:r>
                <a14:m>
                  <m:oMath xmlns:m="http://schemas.openxmlformats.org/officeDocument/2006/math">
                    <m:r>
                      <a:rPr lang="en-US" sz="927" b="1" i="1">
                        <a:latin typeface="Cambria Math"/>
                        <a:ea typeface="Cambria Math"/>
                        <a:cs typeface="Courier New" pitchFamily="49" charset="0"/>
                      </a:rPr>
                      <m:t>≤</m:t>
                    </m:r>
                  </m:oMath>
                </a14:m>
                <a:r>
                  <a:rPr lang="pl-PL" sz="927" b="1">
                    <a:latin typeface="Courier New" pitchFamily="49" charset="0"/>
                    <a:cs typeface="Courier New" pitchFamily="49" charset="0"/>
                  </a:rPr>
                  <a:t>n; u++) </a:t>
                </a:r>
              </a:p>
              <a:p>
                <a:pPr>
                  <a:lnSpc>
                    <a:spcPct val="150000"/>
                  </a:lnSpc>
                </a:pPr>
                <a:r>
                  <a:rPr lang="en-US" sz="927" b="1">
                    <a:latin typeface="Courier New" pitchFamily="49" charset="0"/>
                    <a:cs typeface="Courier New" pitchFamily="49" charset="0"/>
                  </a:rPr>
                  <a:t>     chuaxet[u] = TRUE; </a:t>
                </a:r>
              </a:p>
              <a:p>
                <a:pPr>
                  <a:lnSpc>
                    <a:spcPct val="150000"/>
                  </a:lnSpc>
                </a:pPr>
                <a:r>
                  <a:rPr lang="en-US" sz="927" b="1">
                    <a:latin typeface="Courier New" pitchFamily="49" charset="0"/>
                    <a:cs typeface="Courier New" pitchFamily="49" charset="0"/>
                  </a:rPr>
                  <a:t>   </a:t>
                </a:r>
                <a:r>
                  <a:rPr lang="en-US" sz="927" b="1">
                    <a:solidFill>
                      <a:srgbClr val="0000FF"/>
                    </a:solidFill>
                    <a:latin typeface="Courier New" pitchFamily="49" charset="0"/>
                    <a:cs typeface="Courier New" pitchFamily="49" charset="0"/>
                  </a:rPr>
                  <a:t>for</a:t>
                </a:r>
                <a:r>
                  <a:rPr lang="en-US" sz="927" b="1">
                    <a:latin typeface="Courier New" pitchFamily="49" charset="0"/>
                    <a:cs typeface="Courier New" pitchFamily="49" charset="0"/>
                  </a:rPr>
                  <a:t> (u∈V ) </a:t>
                </a:r>
              </a:p>
              <a:p>
                <a:pPr>
                  <a:lnSpc>
                    <a:spcPct val="150000"/>
                  </a:lnSpc>
                </a:pPr>
                <a:r>
                  <a:rPr lang="en-US" sz="927" b="1">
                    <a:latin typeface="Courier New" pitchFamily="49" charset="0"/>
                    <a:cs typeface="Courier New" pitchFamily="49" charset="0"/>
                  </a:rPr>
                  <a:t>     </a:t>
                </a:r>
                <a:r>
                  <a:rPr lang="en-US" sz="927" b="1">
                    <a:solidFill>
                      <a:srgbClr val="0000FF"/>
                    </a:solidFill>
                    <a:latin typeface="Courier New" pitchFamily="49" charset="0"/>
                    <a:cs typeface="Courier New" pitchFamily="49" charset="0"/>
                  </a:rPr>
                  <a:t>if</a:t>
                </a:r>
                <a:r>
                  <a:rPr lang="en-US" sz="927" b="1">
                    <a:latin typeface="Courier New" pitchFamily="49" charset="0"/>
                    <a:cs typeface="Courier New" pitchFamily="49" charset="0"/>
                  </a:rPr>
                  <a:t> (chuaxet[u] ) </a:t>
                </a:r>
              </a:p>
              <a:p>
                <a:pPr>
                  <a:lnSpc>
                    <a:spcPct val="150000"/>
                  </a:lnSpc>
                </a:pPr>
                <a:r>
                  <a:rPr lang="en-US" sz="927" b="1">
                    <a:latin typeface="Courier New" pitchFamily="49" charset="0"/>
                    <a:cs typeface="Courier New" pitchFamily="49" charset="0"/>
                  </a:rPr>
                  <a:t>       BFS(u); </a:t>
                </a:r>
              </a:p>
              <a:p>
                <a:pPr>
                  <a:lnSpc>
                    <a:spcPct val="150000"/>
                  </a:lnSpc>
                </a:pPr>
                <a:r>
                  <a:rPr lang="en-US" sz="927" b="1">
                    <a:latin typeface="Courier New" pitchFamily="49" charset="0"/>
                    <a:cs typeface="Courier New" pitchFamily="49" charset="0"/>
                  </a:rPr>
                  <a:t>}</a:t>
                </a:r>
                <a:endParaRPr lang="en-US" sz="927" b="1">
                  <a:solidFill>
                    <a:prstClr val="black"/>
                  </a:solidFill>
                  <a:latin typeface="Courier New" pitchFamily="49" charset="0"/>
                  <a:cs typeface="Courier New" pitchFamily="49" charset="0"/>
                </a:endParaRPr>
              </a:p>
            </p:txBody>
          </p:sp>
        </mc:Choice>
        <mc:Fallback>
          <p:sp>
            <p:nvSpPr>
              <p:cNvPr id="7" name="Content Placeholder 2">
                <a:extLst>
                  <a:ext uri="{FF2B5EF4-FFF2-40B4-BE49-F238E27FC236}">
                    <a16:creationId xmlns:a16="http://schemas.microsoft.com/office/drawing/2014/main" id="{B1A7FBA6-877F-702B-1630-71EF11725AA1}"/>
                  </a:ext>
                </a:extLst>
              </p:cNvPr>
              <p:cNvSpPr txBox="1">
                <a:spLocks noRot="1" noChangeAspect="1" noMove="1" noResize="1" noEditPoints="1" noAdjustHandles="1" noChangeArrowheads="1" noChangeShapeType="1" noTextEdit="1"/>
              </p:cNvSpPr>
              <p:nvPr/>
            </p:nvSpPr>
            <p:spPr bwMode="auto">
              <a:xfrm>
                <a:off x="2577147" y="2244599"/>
                <a:ext cx="7037706" cy="3548188"/>
              </a:xfrm>
              <a:prstGeom prst="rect">
                <a:avLst/>
              </a:prstGeom>
              <a:blipFill>
                <a:blip r:embed="rId4"/>
                <a:stretch>
                  <a:fillRect l="-346"/>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620293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734627" cy="567720"/>
          </a:xfrm>
          <a:prstGeom prst="rect">
            <a:avLst/>
          </a:prstGeom>
          <a:noFill/>
        </p:spPr>
        <p:txBody>
          <a:bodyPr wrap="square" rtlCol="0">
            <a:spAutoFit/>
          </a:bodyPr>
          <a:lstStyle/>
          <a:p>
            <a:pPr algn="r"/>
            <a:r>
              <a:rPr lang="en-US" sz="3089" b="1">
                <a:solidFill>
                  <a:srgbClr val="FF6600"/>
                </a:solidFill>
                <a:latin typeface="Arial"/>
                <a:cs typeface="Arial"/>
              </a:rPr>
              <a:t>8.2.2. Thuật toán tìm kiếm theo chiều rộng - BFS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2" name="Picture 2">
            <a:extLst>
              <a:ext uri="{FF2B5EF4-FFF2-40B4-BE49-F238E27FC236}">
                <a16:creationId xmlns:a16="http://schemas.microsoft.com/office/drawing/2014/main" id="{D5908DE0-170A-C373-8EFF-557446AEEB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90357" y="996196"/>
            <a:ext cx="3091962" cy="1843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9BFC3651-AB6C-8646-84FB-F0619037339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134" y="1169456"/>
            <a:ext cx="7900676" cy="4961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21BCC4DD-0A35-FEDF-1C95-E33C663A0991}"/>
              </a:ext>
            </a:extLst>
          </p:cNvPr>
          <p:cNvSpPr/>
          <p:nvPr/>
        </p:nvSpPr>
        <p:spPr>
          <a:xfrm>
            <a:off x="8760922" y="3006682"/>
            <a:ext cx="2899848" cy="339260"/>
          </a:xfrm>
          <a:prstGeom prst="rect">
            <a:avLst/>
          </a:prstGeom>
        </p:spPr>
        <p:txBody>
          <a:bodyPr wrap="square">
            <a:spAutoFit/>
          </a:bodyPr>
          <a:lstStyle/>
          <a:p>
            <a:pPr>
              <a:lnSpc>
                <a:spcPct val="200000"/>
              </a:lnSpc>
            </a:pPr>
            <a:r>
              <a:rPr lang="en-US" sz="927" b="1"/>
              <a:t>Kết quả duyệt: </a:t>
            </a:r>
            <a:r>
              <a:rPr lang="en-US" sz="927" b="1">
                <a:solidFill>
                  <a:srgbClr val="C00000"/>
                </a:solidFill>
                <a:effectLst>
                  <a:outerShdw blurRad="38100" dist="38100" dir="2700000" algn="tl">
                    <a:srgbClr val="000000">
                      <a:alpha val="43137"/>
                    </a:srgbClr>
                  </a:outerShdw>
                </a:effectLst>
              </a:rPr>
              <a:t>1,2,3,11,4,6,12,13,7, 8, 9,10, 5.</a:t>
            </a:r>
            <a:r>
              <a:rPr lang="en-US" sz="927" b="1"/>
              <a:t> </a:t>
            </a:r>
            <a:endParaRPr lang="en-US" sz="927"/>
          </a:p>
        </p:txBody>
      </p:sp>
    </p:spTree>
    <p:extLst>
      <p:ext uri="{BB962C8B-B14F-4D97-AF65-F5344CB8AC3E}">
        <p14:creationId xmlns:p14="http://schemas.microsoft.com/office/powerpoint/2010/main" val="68369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7" name="TextBox 6">
            <a:extLst>
              <a:ext uri="{FF2B5EF4-FFF2-40B4-BE49-F238E27FC236}">
                <a16:creationId xmlns:a16="http://schemas.microsoft.com/office/drawing/2014/main" id="{995969D7-6F7F-5FE2-0C61-9C642EE88571}"/>
              </a:ext>
            </a:extLst>
          </p:cNvPr>
          <p:cNvSpPr txBox="1"/>
          <p:nvPr/>
        </p:nvSpPr>
        <p:spPr>
          <a:xfrm>
            <a:off x="1262816" y="1238542"/>
            <a:ext cx="10150261" cy="4596836"/>
          </a:xfrm>
          <a:prstGeom prst="rect">
            <a:avLst/>
          </a:prstGeom>
          <a:noFill/>
        </p:spPr>
        <p:txBody>
          <a:bodyPr wrap="square">
            <a:spAutoFit/>
          </a:bodyPr>
          <a:lstStyle/>
          <a:p>
            <a:pPr>
              <a:lnSpc>
                <a:spcPct val="150000"/>
              </a:lnSpc>
            </a:pPr>
            <a:r>
              <a:rPr lang="vi-VN" sz="2471"/>
              <a:t>Một đồ thị có thể liên thông hoặc không liên thông. </a:t>
            </a:r>
            <a:endParaRPr lang="en-US" sz="2471"/>
          </a:p>
          <a:p>
            <a:pPr marL="353050" indent="-353050">
              <a:lnSpc>
                <a:spcPct val="150000"/>
              </a:lnSpc>
              <a:buFont typeface="Arial" panose="020B0604020202020204" pitchFamily="34" charset="0"/>
              <a:buChar char="•"/>
            </a:pPr>
            <a:r>
              <a:rPr lang="vi-VN" sz="2471"/>
              <a:t>Nếu đồ thị liên thông thì số thành phần liên thông của nó là 1. Điều này tương đương với phép duyệt theo thủ tục DFS() hoặc BFS() được gọi đến đúng một lần. </a:t>
            </a:r>
            <a:endParaRPr lang="en-US" sz="2471"/>
          </a:p>
          <a:p>
            <a:pPr marL="353050" indent="-353050">
              <a:lnSpc>
                <a:spcPct val="150000"/>
              </a:lnSpc>
              <a:buFont typeface="Arial" panose="020B0604020202020204" pitchFamily="34" charset="0"/>
              <a:buChar char="•"/>
            </a:pPr>
            <a:r>
              <a:rPr lang="vi-VN" sz="2471"/>
              <a:t>Nếu đồ thị không liên thông (số thành phần liên thông lớn hơn 1) chúng ta có thể tách chúng thành những đồ thị con liên thông. Điều này cũng có nghĩa là trong phép duyệt đồ thị, số thành phần liên thông của nó bằng số lần gọi tới thủ tục DFS() hoặc BFS(). </a:t>
            </a:r>
            <a:endParaRPr lang="en-US" sz="2471" dirty="0"/>
          </a:p>
        </p:txBody>
      </p:sp>
    </p:spTree>
    <p:extLst>
      <p:ext uri="{BB962C8B-B14F-4D97-AF65-F5344CB8AC3E}">
        <p14:creationId xmlns:p14="http://schemas.microsoft.com/office/powerpoint/2010/main" val="2803980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4" name="TextBox 3">
            <a:extLst>
              <a:ext uri="{FF2B5EF4-FFF2-40B4-BE49-F238E27FC236}">
                <a16:creationId xmlns:a16="http://schemas.microsoft.com/office/drawing/2014/main" id="{AAB9B4F8-574B-B737-FE51-9BB1E91A5D52}"/>
              </a:ext>
            </a:extLst>
          </p:cNvPr>
          <p:cNvSpPr txBox="1"/>
          <p:nvPr/>
        </p:nvSpPr>
        <p:spPr>
          <a:xfrm>
            <a:off x="1136510" y="1206196"/>
            <a:ext cx="9772619" cy="4810932"/>
          </a:xfrm>
          <a:prstGeom prst="rect">
            <a:avLst/>
          </a:prstGeom>
          <a:noFill/>
        </p:spPr>
        <p:txBody>
          <a:bodyPr wrap="square">
            <a:spAutoFit/>
          </a:bodyPr>
          <a:lstStyle/>
          <a:p>
            <a:pPr>
              <a:lnSpc>
                <a:spcPct val="150000"/>
              </a:lnSpc>
            </a:pPr>
            <a:r>
              <a:rPr lang="vi-VN" sz="2780"/>
              <a:t>Để xác định số các thành phần liên thông của đồ thị, chúng ta sử dụng biến mới </a:t>
            </a:r>
            <a:r>
              <a:rPr lang="vi-VN" sz="2780" b="1">
                <a:solidFill>
                  <a:srgbClr val="002060"/>
                </a:solidFill>
                <a:effectLst>
                  <a:outerShdw blurRad="38100" dist="38100" dir="2700000" algn="tl">
                    <a:srgbClr val="000000">
                      <a:alpha val="43137"/>
                    </a:srgbClr>
                  </a:outerShdw>
                </a:effectLst>
              </a:rPr>
              <a:t>solt</a:t>
            </a:r>
            <a:r>
              <a:rPr lang="vi-VN" sz="2780">
                <a:effectLst>
                  <a:outerShdw blurRad="38100" dist="38100" dir="2700000" algn="tl">
                    <a:srgbClr val="000000">
                      <a:alpha val="43137"/>
                    </a:srgbClr>
                  </a:outerShdw>
                </a:effectLst>
              </a:rPr>
              <a:t> </a:t>
            </a:r>
            <a:r>
              <a:rPr lang="vi-VN" sz="2780"/>
              <a:t>để nghi nhận các đỉnh cùng một thành phần liên thông trong mảng </a:t>
            </a:r>
            <a:r>
              <a:rPr lang="vi-VN" sz="2780" b="1">
                <a:solidFill>
                  <a:srgbClr val="002060"/>
                </a:solidFill>
                <a:effectLst>
                  <a:outerShdw blurRad="38100" dist="38100" dir="2700000" algn="tl">
                    <a:srgbClr val="000000">
                      <a:alpha val="43137"/>
                    </a:srgbClr>
                  </a:outerShdw>
                </a:effectLst>
              </a:rPr>
              <a:t>chuaxet[]</a:t>
            </a:r>
            <a:r>
              <a:rPr lang="vi-VN" sz="2780"/>
              <a:t> như sau: </a:t>
            </a:r>
          </a:p>
          <a:p>
            <a:pPr lvl="1">
              <a:lnSpc>
                <a:spcPct val="150000"/>
              </a:lnSpc>
            </a:pPr>
            <a:r>
              <a:rPr lang="vi-VN" sz="2471"/>
              <a:t>Nếu đỉnh </a:t>
            </a:r>
            <a:r>
              <a:rPr lang="vi-VN" sz="2471" b="1">
                <a:solidFill>
                  <a:srgbClr val="002060"/>
                </a:solidFill>
                <a:effectLst>
                  <a:outerShdw blurRad="38100" dist="38100" dir="2700000" algn="tl">
                    <a:srgbClr val="000000">
                      <a:alpha val="43137"/>
                    </a:srgbClr>
                  </a:outerShdw>
                </a:effectLst>
              </a:rPr>
              <a:t>i</a:t>
            </a:r>
            <a:r>
              <a:rPr lang="vi-VN" sz="2471"/>
              <a:t> chưa được duyệt, </a:t>
            </a:r>
            <a:r>
              <a:rPr lang="vi-VN" sz="2471" b="1">
                <a:solidFill>
                  <a:srgbClr val="002060"/>
                </a:solidFill>
                <a:effectLst>
                  <a:outerShdw blurRad="38100" dist="38100" dir="2700000" algn="tl">
                    <a:srgbClr val="000000">
                      <a:alpha val="43137"/>
                    </a:srgbClr>
                  </a:outerShdw>
                </a:effectLst>
              </a:rPr>
              <a:t>chuaxet[i]</a:t>
            </a:r>
            <a:r>
              <a:rPr lang="vi-VN" sz="2471"/>
              <a:t> có giá trị </a:t>
            </a:r>
            <a:r>
              <a:rPr lang="en-US" sz="2471"/>
              <a:t>0</a:t>
            </a:r>
            <a:r>
              <a:rPr lang="vi-VN" sz="2471"/>
              <a:t>; </a:t>
            </a:r>
          </a:p>
          <a:p>
            <a:pPr lvl="1">
              <a:lnSpc>
                <a:spcPct val="150000"/>
              </a:lnSpc>
            </a:pPr>
            <a:r>
              <a:rPr lang="vi-VN" sz="2471"/>
              <a:t>Nếu đỉnh </a:t>
            </a:r>
            <a:r>
              <a:rPr lang="vi-VN" sz="2471" b="1">
                <a:solidFill>
                  <a:srgbClr val="002060"/>
                </a:solidFill>
                <a:effectLst>
                  <a:outerShdw blurRad="38100" dist="38100" dir="2700000" algn="tl">
                    <a:srgbClr val="000000">
                      <a:alpha val="43137"/>
                    </a:srgbClr>
                  </a:outerShdw>
                </a:effectLst>
              </a:rPr>
              <a:t>i</a:t>
            </a:r>
            <a:r>
              <a:rPr lang="vi-VN" sz="2471"/>
              <a:t> được duyệt thuộc thành phần liên thông thứ </a:t>
            </a:r>
            <a:r>
              <a:rPr lang="vi-VN" sz="2471" b="1">
                <a:solidFill>
                  <a:srgbClr val="002060"/>
                </a:solidFill>
                <a:effectLst>
                  <a:outerShdw blurRad="38100" dist="38100" dir="2700000" algn="tl">
                    <a:srgbClr val="000000">
                      <a:alpha val="43137"/>
                    </a:srgbClr>
                  </a:outerShdw>
                </a:effectLst>
              </a:rPr>
              <a:t>j</a:t>
            </a:r>
            <a:r>
              <a:rPr lang="en-US" sz="2471" b="1">
                <a:solidFill>
                  <a:srgbClr val="002060"/>
                </a:solidFill>
                <a:effectLst>
                  <a:outerShdw blurRad="38100" dist="38100" dir="2700000" algn="tl">
                    <a:srgbClr val="000000">
                      <a:alpha val="43137"/>
                    </a:srgbClr>
                  </a:outerShdw>
                </a:effectLst>
              </a:rPr>
              <a:t> </a:t>
            </a:r>
            <a:r>
              <a:rPr lang="vi-VN" sz="2471" b="1">
                <a:solidFill>
                  <a:srgbClr val="002060"/>
                </a:solidFill>
                <a:effectLst>
                  <a:outerShdw blurRad="38100" dist="38100" dir="2700000" algn="tl">
                    <a:srgbClr val="000000">
                      <a:alpha val="43137"/>
                    </a:srgbClr>
                  </a:outerShdw>
                </a:effectLst>
              </a:rPr>
              <a:t>=</a:t>
            </a:r>
            <a:r>
              <a:rPr lang="en-US" sz="2471" b="1">
                <a:solidFill>
                  <a:srgbClr val="002060"/>
                </a:solidFill>
                <a:effectLst>
                  <a:outerShdw blurRad="38100" dist="38100" dir="2700000" algn="tl">
                    <a:srgbClr val="000000">
                      <a:alpha val="43137"/>
                    </a:srgbClr>
                  </a:outerShdw>
                </a:effectLst>
              </a:rPr>
              <a:t> </a:t>
            </a:r>
            <a:r>
              <a:rPr lang="vi-VN" sz="2471" b="1">
                <a:solidFill>
                  <a:srgbClr val="002060"/>
                </a:solidFill>
                <a:effectLst>
                  <a:outerShdw blurRad="38100" dist="38100" dir="2700000" algn="tl">
                    <a:srgbClr val="000000">
                      <a:alpha val="43137"/>
                    </a:srgbClr>
                  </a:outerShdw>
                </a:effectLst>
              </a:rPr>
              <a:t>solt</a:t>
            </a:r>
            <a:r>
              <a:rPr lang="vi-VN" sz="2471"/>
              <a:t>, ta ghi nhận </a:t>
            </a:r>
            <a:r>
              <a:rPr lang="vi-VN" sz="2471" b="1">
                <a:solidFill>
                  <a:srgbClr val="002060"/>
                </a:solidFill>
                <a:effectLst>
                  <a:outerShdw blurRad="38100" dist="38100" dir="2700000" algn="tl">
                    <a:srgbClr val="000000">
                      <a:alpha val="43137"/>
                    </a:srgbClr>
                  </a:outerShdw>
                </a:effectLst>
              </a:rPr>
              <a:t>chuaxet[i]</a:t>
            </a:r>
            <a:r>
              <a:rPr lang="en-US" sz="2471" b="1">
                <a:solidFill>
                  <a:srgbClr val="002060"/>
                </a:solidFill>
                <a:effectLst>
                  <a:outerShdw blurRad="38100" dist="38100" dir="2700000" algn="tl">
                    <a:srgbClr val="000000">
                      <a:alpha val="43137"/>
                    </a:srgbClr>
                  </a:outerShdw>
                </a:effectLst>
              </a:rPr>
              <a:t> </a:t>
            </a:r>
            <a:r>
              <a:rPr lang="vi-VN" sz="2471" b="1">
                <a:solidFill>
                  <a:srgbClr val="002060"/>
                </a:solidFill>
                <a:effectLst>
                  <a:outerShdw blurRad="38100" dist="38100" dir="2700000" algn="tl">
                    <a:srgbClr val="000000">
                      <a:alpha val="43137"/>
                    </a:srgbClr>
                  </a:outerShdw>
                </a:effectLst>
              </a:rPr>
              <a:t>=</a:t>
            </a:r>
            <a:r>
              <a:rPr lang="en-US" sz="2471" b="1">
                <a:solidFill>
                  <a:srgbClr val="002060"/>
                </a:solidFill>
                <a:effectLst>
                  <a:outerShdw blurRad="38100" dist="38100" dir="2700000" algn="tl">
                    <a:srgbClr val="000000">
                      <a:alpha val="43137"/>
                    </a:srgbClr>
                  </a:outerShdw>
                </a:effectLst>
              </a:rPr>
              <a:t> </a:t>
            </a:r>
            <a:r>
              <a:rPr lang="vi-VN" sz="2471" b="1">
                <a:solidFill>
                  <a:srgbClr val="002060"/>
                </a:solidFill>
                <a:effectLst>
                  <a:outerShdw blurRad="38100" dist="38100" dir="2700000" algn="tl">
                    <a:srgbClr val="000000">
                      <a:alpha val="43137"/>
                    </a:srgbClr>
                  </a:outerShdw>
                </a:effectLst>
              </a:rPr>
              <a:t>solt</a:t>
            </a:r>
            <a:r>
              <a:rPr lang="vi-VN" sz="2471"/>
              <a:t>; </a:t>
            </a:r>
          </a:p>
          <a:p>
            <a:pPr lvl="1">
              <a:lnSpc>
                <a:spcPct val="150000"/>
              </a:lnSpc>
            </a:pPr>
            <a:r>
              <a:rPr lang="vi-VN" sz="2471"/>
              <a:t>Các đỉnh cùng thành phần liên thông nếu chúng có cùng giá trị trong mảng </a:t>
            </a:r>
            <a:r>
              <a:rPr lang="vi-VN" sz="2471" b="1">
                <a:solidFill>
                  <a:srgbClr val="002060"/>
                </a:solidFill>
                <a:effectLst>
                  <a:outerShdw blurRad="38100" dist="38100" dir="2700000" algn="tl">
                    <a:srgbClr val="000000">
                      <a:alpha val="43137"/>
                    </a:srgbClr>
                  </a:outerShdw>
                </a:effectLst>
              </a:rPr>
              <a:t>chuaxet[]</a:t>
            </a:r>
            <a:r>
              <a:rPr lang="vi-VN" sz="2471"/>
              <a:t>. </a:t>
            </a:r>
            <a:endParaRPr lang="en-US" sz="2471" dirty="0"/>
          </a:p>
        </p:txBody>
      </p:sp>
    </p:spTree>
    <p:extLst>
      <p:ext uri="{BB962C8B-B14F-4D97-AF65-F5344CB8AC3E}">
        <p14:creationId xmlns:p14="http://schemas.microsoft.com/office/powerpoint/2010/main" val="293573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2" name="TextBox 21"/>
          <p:cNvSpPr txBox="1"/>
          <p:nvPr/>
        </p:nvSpPr>
        <p:spPr>
          <a:xfrm>
            <a:off x="1482219" y="912438"/>
            <a:ext cx="9577446" cy="1518493"/>
          </a:xfrm>
          <a:prstGeom prst="rect">
            <a:avLst/>
          </a:prstGeom>
          <a:noFill/>
        </p:spPr>
        <p:txBody>
          <a:bodyPr wrap="square" rtlCol="0">
            <a:spAutoFit/>
          </a:bodyPr>
          <a:lstStyle/>
          <a:p>
            <a:r>
              <a:rPr lang="en-US" sz="3089" b="1">
                <a:solidFill>
                  <a:srgbClr val="FF6600"/>
                </a:solidFill>
                <a:latin typeface="Arial"/>
                <a:cs typeface="Arial"/>
              </a:rPr>
              <a:t>CHƯƠNG 8: 	BIỂU DIỄN ĐỒ THỊ. </a:t>
            </a:r>
          </a:p>
          <a:p>
            <a:r>
              <a:rPr lang="en-US" sz="3089" b="1">
                <a:solidFill>
                  <a:srgbClr val="FF6600"/>
                </a:solidFill>
                <a:latin typeface="Arial"/>
                <a:cs typeface="Arial"/>
              </a:rPr>
              <a:t>			TÌM KIẾM TRÊN ĐỒ THỊ</a:t>
            </a:r>
          </a:p>
          <a:p>
            <a:r>
              <a:rPr lang="en-US" sz="3089" b="1">
                <a:solidFill>
                  <a:srgbClr val="FF6600"/>
                </a:solidFill>
                <a:latin typeface="Arial"/>
                <a:cs typeface="Arial"/>
              </a:rPr>
              <a:t>					</a:t>
            </a:r>
            <a:endParaRPr lang="en-US" sz="3089" b="1" dirty="0">
              <a:solidFill>
                <a:srgbClr val="FF6600"/>
              </a:solidFill>
              <a:latin typeface="Arial"/>
              <a:cs typeface="Arial"/>
            </a:endParaRPr>
          </a:p>
        </p:txBody>
      </p:sp>
      <p:sp>
        <p:nvSpPr>
          <p:cNvPr id="23" name="TextBox 22"/>
          <p:cNvSpPr txBox="1"/>
          <p:nvPr/>
        </p:nvSpPr>
        <p:spPr>
          <a:xfrm>
            <a:off x="6676110" y="387668"/>
            <a:ext cx="4233019" cy="235001"/>
          </a:xfrm>
          <a:prstGeom prst="rect">
            <a:avLst/>
          </a:prstGeom>
          <a:noFill/>
        </p:spPr>
        <p:txBody>
          <a:bodyPr wrap="square" rtlCol="0">
            <a:spAutoFit/>
          </a:bodyPr>
          <a:lstStyle/>
          <a:p>
            <a:pPr algn="r"/>
            <a:r>
              <a:rPr lang="en-US" sz="927" dirty="0">
                <a:solidFill>
                  <a:srgbClr val="FF6600"/>
                </a:solidFill>
                <a:latin typeface="Arial"/>
                <a:cs typeface="Arial"/>
              </a:rPr>
              <a:t>HỌC ĐỂ THAY ĐỔI</a:t>
            </a: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6" name="TextBox 25">
            <a:extLst>
              <a:ext uri="{FF2B5EF4-FFF2-40B4-BE49-F238E27FC236}">
                <a16:creationId xmlns:a16="http://schemas.microsoft.com/office/drawing/2014/main" id="{5E7E4C2C-3725-F9A5-5340-FD418F5E5FF3}"/>
              </a:ext>
            </a:extLst>
          </p:cNvPr>
          <p:cNvSpPr txBox="1"/>
          <p:nvPr/>
        </p:nvSpPr>
        <p:spPr>
          <a:xfrm>
            <a:off x="2034100" y="2700071"/>
            <a:ext cx="7840213" cy="520142"/>
          </a:xfrm>
          <a:prstGeom prst="rect">
            <a:avLst/>
          </a:prstGeom>
          <a:noFill/>
        </p:spPr>
        <p:txBody>
          <a:bodyPr wrap="square" rtlCol="0">
            <a:spAutoFit/>
          </a:bodyPr>
          <a:lstStyle/>
          <a:p>
            <a:r>
              <a:rPr lang="en-US" sz="2780" b="1">
                <a:solidFill>
                  <a:srgbClr val="FF0000"/>
                </a:solidFill>
                <a:latin typeface="Arial"/>
                <a:cs typeface="Arial"/>
              </a:rPr>
              <a:t>8.1. Biểu diễn đồ thị</a:t>
            </a:r>
            <a:r>
              <a:rPr lang="en-US" sz="2780" b="1" dirty="0">
                <a:solidFill>
                  <a:srgbClr val="000090"/>
                </a:solidFill>
                <a:latin typeface="Arial"/>
                <a:cs typeface="Arial"/>
              </a:rPr>
              <a:t>	</a:t>
            </a:r>
          </a:p>
        </p:txBody>
      </p:sp>
      <p:sp>
        <p:nvSpPr>
          <p:cNvPr id="27" name="TextBox 26">
            <a:extLst>
              <a:ext uri="{FF2B5EF4-FFF2-40B4-BE49-F238E27FC236}">
                <a16:creationId xmlns:a16="http://schemas.microsoft.com/office/drawing/2014/main" id="{5E7E4C2C-3725-F9A5-5340-FD418F5E5FF3}"/>
              </a:ext>
            </a:extLst>
          </p:cNvPr>
          <p:cNvSpPr txBox="1"/>
          <p:nvPr/>
        </p:nvSpPr>
        <p:spPr>
          <a:xfrm>
            <a:off x="2029941" y="3693271"/>
            <a:ext cx="8132118" cy="520142"/>
          </a:xfrm>
          <a:prstGeom prst="rect">
            <a:avLst/>
          </a:prstGeom>
          <a:noFill/>
        </p:spPr>
        <p:txBody>
          <a:bodyPr wrap="square" rtlCol="0">
            <a:spAutoFit/>
          </a:bodyPr>
          <a:lstStyle/>
          <a:p>
            <a:r>
              <a:rPr lang="en-US" sz="2780" b="1">
                <a:solidFill>
                  <a:srgbClr val="000090"/>
                </a:solidFill>
                <a:latin typeface="Arial"/>
                <a:cs typeface="Arial"/>
              </a:rPr>
              <a:t>8.2. Các thuật toán tìm kiếm trên đồ thị</a:t>
            </a:r>
            <a:endParaRPr lang="en-US" sz="2780" b="1" dirty="0">
              <a:solidFill>
                <a:srgbClr val="000090"/>
              </a:solidFill>
              <a:latin typeface="Arial"/>
              <a:cs typeface="Arial"/>
            </a:endParaRPr>
          </a:p>
        </p:txBody>
      </p:sp>
    </p:spTree>
    <p:extLst>
      <p:ext uri="{BB962C8B-B14F-4D97-AF65-F5344CB8AC3E}">
        <p14:creationId xmlns:p14="http://schemas.microsoft.com/office/powerpoint/2010/main" val="13467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5" name="TextBox 4">
            <a:extLst>
              <a:ext uri="{FF2B5EF4-FFF2-40B4-BE49-F238E27FC236}">
                <a16:creationId xmlns:a16="http://schemas.microsoft.com/office/drawing/2014/main" id="{2D0AB397-0C15-CEAD-7939-8F3AE8B16034}"/>
              </a:ext>
            </a:extLst>
          </p:cNvPr>
          <p:cNvSpPr txBox="1"/>
          <p:nvPr/>
        </p:nvSpPr>
        <p:spPr>
          <a:xfrm>
            <a:off x="1190816" y="1103034"/>
            <a:ext cx="9967271" cy="519053"/>
          </a:xfrm>
          <a:prstGeom prst="rect">
            <a:avLst/>
          </a:prstGeom>
          <a:noFill/>
        </p:spPr>
        <p:txBody>
          <a:bodyPr wrap="square">
            <a:spAutoFit/>
          </a:bodyPr>
          <a:lstStyle/>
          <a:p>
            <a:pPr>
              <a:lnSpc>
                <a:spcPct val="150000"/>
              </a:lnSpc>
            </a:pPr>
            <a:r>
              <a:rPr lang="vi-VN" sz="2059"/>
              <a:t>Với cách làm như trên, thủ tục </a:t>
            </a:r>
            <a:r>
              <a:rPr lang="vi-VN" sz="2059" i="1"/>
              <a:t>BFS() </a:t>
            </a:r>
            <a:r>
              <a:rPr lang="vi-VN" sz="2059"/>
              <a:t>hoặc </a:t>
            </a:r>
            <a:r>
              <a:rPr lang="vi-VN" sz="2059" i="1"/>
              <a:t>DFS() </a:t>
            </a:r>
            <a:r>
              <a:rPr lang="vi-VN" sz="2059"/>
              <a:t>có thể được sửa lại như sau</a:t>
            </a:r>
            <a:r>
              <a:rPr lang="en-US" sz="2059"/>
              <a:t>:</a:t>
            </a:r>
            <a:endParaRPr lang="en-US" sz="2059" dirty="0"/>
          </a:p>
        </p:txBody>
      </p:sp>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8DEC986C-1EEF-5A2B-62DE-0C338699B597}"/>
                  </a:ext>
                </a:extLst>
              </p:cNvPr>
              <p:cNvSpPr txBox="1">
                <a:spLocks/>
              </p:cNvSpPr>
              <p:nvPr/>
            </p:nvSpPr>
            <p:spPr>
              <a:xfrm>
                <a:off x="951205" y="1815559"/>
                <a:ext cx="4881237" cy="4292848"/>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buNone/>
                </a:pPr>
                <a:r>
                  <a:rPr lang="en-US" sz="1853" b="1">
                    <a:solidFill>
                      <a:srgbClr val="0000FF"/>
                    </a:solidFill>
                    <a:latin typeface="Courier New" pitchFamily="49" charset="0"/>
                    <a:cs typeface="Courier New" pitchFamily="49" charset="0"/>
                  </a:rPr>
                  <a:t>void</a:t>
                </a:r>
                <a:r>
                  <a:rPr lang="en-US" sz="1853" b="1">
                    <a:solidFill>
                      <a:srgbClr val="000000"/>
                    </a:solidFill>
                    <a:latin typeface="Courier New" pitchFamily="49" charset="0"/>
                    <a:cs typeface="Courier New" pitchFamily="49" charset="0"/>
                  </a:rPr>
                  <a:t> BFS(</a:t>
                </a:r>
                <a:r>
                  <a:rPr lang="en-US" sz="1853" b="1">
                    <a:solidFill>
                      <a:srgbClr val="0000FF"/>
                    </a:solidFill>
                    <a:latin typeface="Courier New" pitchFamily="49" charset="0"/>
                    <a:cs typeface="Courier New" pitchFamily="49" charset="0"/>
                  </a:rPr>
                  <a:t>int</a:t>
                </a:r>
                <a:r>
                  <a:rPr lang="en-US" sz="1853" b="1">
                    <a:solidFill>
                      <a:srgbClr val="000000"/>
                    </a:solidFill>
                    <a:latin typeface="Courier New" pitchFamily="49" charset="0"/>
                    <a:cs typeface="Courier New" pitchFamily="49" charset="0"/>
                  </a:rPr>
                  <a:t> u){</a:t>
                </a:r>
              </a:p>
              <a:p>
                <a:pPr marL="0" indent="0" algn="just">
                  <a:buNone/>
                </a:pPr>
                <a:r>
                  <a:rPr lang="en-US" sz="1853" b="1">
                    <a:solidFill>
                      <a:srgbClr val="000000"/>
                    </a:solidFill>
                    <a:latin typeface="Courier New" pitchFamily="49" charset="0"/>
                    <a:cs typeface="Courier New" pitchFamily="49" charset="0"/>
                  </a:rPr>
                  <a:t>   queue = </a:t>
                </a:r>
                <a14:m>
                  <m:oMath xmlns:m="http://schemas.openxmlformats.org/officeDocument/2006/math">
                    <m:r>
                      <a:rPr lang="en-US" sz="1853" b="1" i="1">
                        <a:latin typeface="Cambria Math"/>
                        <a:ea typeface="Cambria Math"/>
                        <a:cs typeface="Courier New" pitchFamily="49" charset="0"/>
                      </a:rPr>
                      <m:t>∅</m:t>
                    </m:r>
                  </m:oMath>
                </a14:m>
                <a:r>
                  <a:rPr lang="el-GR" sz="1853" b="1">
                    <a:solidFill>
                      <a:srgbClr val="000000"/>
                    </a:solidFill>
                    <a:latin typeface="Courier New" pitchFamily="49" charset="0"/>
                    <a:cs typeface="Courier New" pitchFamily="49" charset="0"/>
                  </a:rPr>
                  <a:t>; </a:t>
                </a:r>
              </a:p>
              <a:p>
                <a:pPr marL="0" indent="0" algn="just">
                  <a:buNone/>
                </a:pPr>
                <a:r>
                  <a:rPr lang="en-US" sz="1853" b="1">
                    <a:solidFill>
                      <a:srgbClr val="000000"/>
                    </a:solidFill>
                    <a:latin typeface="Courier New" pitchFamily="49" charset="0"/>
                    <a:cs typeface="Courier New" pitchFamily="49" charset="0"/>
                  </a:rPr>
                  <a:t>   </a:t>
                </a:r>
                <a:r>
                  <a:rPr lang="vi-VN" sz="1853" b="1">
                    <a:solidFill>
                      <a:srgbClr val="000000"/>
                    </a:solidFill>
                    <a:latin typeface="Courier New" pitchFamily="49" charset="0"/>
                    <a:cs typeface="Courier New" pitchFamily="49" charset="0"/>
                  </a:rPr>
                  <a:t>u </a:t>
                </a:r>
                <a14:m>
                  <m:oMath xmlns:m="http://schemas.openxmlformats.org/officeDocument/2006/math">
                    <m:r>
                      <a:rPr lang="vi-VN" sz="1853" b="1" i="1">
                        <a:latin typeface="Cambria Math"/>
                        <a:ea typeface="Cambria Math"/>
                        <a:cs typeface="Courier New" pitchFamily="49" charset="0"/>
                      </a:rPr>
                      <m:t>←</m:t>
                    </m:r>
                  </m:oMath>
                </a14:m>
                <a:r>
                  <a:rPr lang="vi-VN" sz="1853" b="1">
                    <a:solidFill>
                      <a:srgbClr val="000000"/>
                    </a:solidFill>
                    <a:latin typeface="Courier New" pitchFamily="49" charset="0"/>
                    <a:cs typeface="Courier New" pitchFamily="49" charset="0"/>
                  </a:rPr>
                  <a:t> queue; </a:t>
                </a:r>
                <a:endParaRPr lang="en-US" sz="1853" b="1">
                  <a:solidFill>
                    <a:srgbClr val="000000"/>
                  </a:solidFill>
                  <a:latin typeface="Courier New" pitchFamily="49" charset="0"/>
                  <a:cs typeface="Courier New" pitchFamily="49" charset="0"/>
                </a:endParaRPr>
              </a:p>
              <a:p>
                <a:pPr marL="0" indent="0" algn="ctr">
                  <a:buNone/>
                </a:pPr>
                <a:r>
                  <a:rPr lang="vi-VN" sz="1647" b="1">
                    <a:solidFill>
                      <a:srgbClr val="000000"/>
                    </a:solidFill>
                    <a:latin typeface="Courier New" pitchFamily="49" charset="0"/>
                    <a:cs typeface="Courier New" pitchFamily="49" charset="0"/>
                  </a:rPr>
                  <a:t>/*</a:t>
                </a:r>
                <a:r>
                  <a:rPr lang="vi-VN" sz="1647" b="1">
                    <a:solidFill>
                      <a:srgbClr val="C00000"/>
                    </a:solidFill>
                    <a:latin typeface="Courier New" pitchFamily="49" charset="0"/>
                    <a:cs typeface="Courier New" pitchFamily="49" charset="0"/>
                  </a:rPr>
                  <a:t>nạp u vào hàng đợi</a:t>
                </a:r>
                <a:r>
                  <a:rPr lang="vi-VN" sz="1647" b="1">
                    <a:solidFill>
                      <a:srgbClr val="000000"/>
                    </a:solidFill>
                    <a:latin typeface="Courier New" pitchFamily="49" charset="0"/>
                    <a:cs typeface="Courier New" pitchFamily="49" charset="0"/>
                  </a:rPr>
                  <a:t>*/ </a:t>
                </a:r>
              </a:p>
              <a:p>
                <a:pPr marL="0" indent="0" algn="just">
                  <a:buNone/>
                </a:pPr>
                <a:r>
                  <a:rPr lang="en-US" sz="1853" b="1">
                    <a:solidFill>
                      <a:srgbClr val="000000"/>
                    </a:solidFill>
                    <a:latin typeface="Courier New" pitchFamily="49" charset="0"/>
                    <a:cs typeface="Courier New" pitchFamily="49" charset="0"/>
                  </a:rPr>
                  <a:t>   solt = solt+1; </a:t>
                </a:r>
              </a:p>
              <a:p>
                <a:pPr marL="0" indent="0" algn="just">
                  <a:buNone/>
                </a:pPr>
                <a:r>
                  <a:rPr lang="en-US" sz="1853" b="1">
                    <a:solidFill>
                      <a:srgbClr val="000000"/>
                    </a:solidFill>
                    <a:latin typeface="Courier New" pitchFamily="49" charset="0"/>
                    <a:cs typeface="Courier New" pitchFamily="49" charset="0"/>
                  </a:rPr>
                  <a:t>   chuaxet[u] = solt; </a:t>
                </a:r>
              </a:p>
              <a:p>
                <a:pPr marL="0" indent="0" algn="ctr">
                  <a:buNone/>
                </a:pPr>
                <a:r>
                  <a:rPr lang="en-US" sz="1647" b="1">
                    <a:solidFill>
                      <a:srgbClr val="000000"/>
                    </a:solidFill>
                    <a:latin typeface="Courier New" pitchFamily="49" charset="0"/>
                    <a:cs typeface="Courier New" pitchFamily="49" charset="0"/>
                  </a:rPr>
                  <a:t>/*</a:t>
                </a:r>
                <a:r>
                  <a:rPr lang="en-US" sz="1647" b="1">
                    <a:solidFill>
                      <a:srgbClr val="C00000"/>
                    </a:solidFill>
                    <a:latin typeface="Courier New" pitchFamily="49" charset="0"/>
                    <a:cs typeface="Courier New" pitchFamily="49" charset="0"/>
                  </a:rPr>
                  <a:t>solt là biến toàn cục thiết lập giá trị 0</a:t>
                </a:r>
                <a:r>
                  <a:rPr lang="en-US" sz="1647" b="1">
                    <a:solidFill>
                      <a:srgbClr val="000000"/>
                    </a:solidFill>
                    <a:latin typeface="Courier New" pitchFamily="49" charset="0"/>
                    <a:cs typeface="Courier New" pitchFamily="49" charset="0"/>
                  </a:rPr>
                  <a:t>*/ </a:t>
                </a:r>
              </a:p>
              <a:p>
                <a:pPr marL="0" indent="0" algn="just">
                  <a:buNone/>
                </a:pPr>
                <a:r>
                  <a:rPr lang="en-US" sz="1853" b="1">
                    <a:solidFill>
                      <a:srgbClr val="000000"/>
                    </a:solidFill>
                    <a:latin typeface="Courier New" pitchFamily="49" charset="0"/>
                    <a:cs typeface="Courier New" pitchFamily="49" charset="0"/>
                  </a:rPr>
                  <a:t>   </a:t>
                </a:r>
                <a:r>
                  <a:rPr lang="en-US" sz="1853" b="1">
                    <a:solidFill>
                      <a:srgbClr val="0000FF"/>
                    </a:solidFill>
                    <a:latin typeface="Courier New" pitchFamily="49" charset="0"/>
                    <a:cs typeface="Courier New" pitchFamily="49" charset="0"/>
                  </a:rPr>
                  <a:t>while</a:t>
                </a:r>
                <a:r>
                  <a:rPr lang="en-US" sz="1853" b="1">
                    <a:solidFill>
                      <a:srgbClr val="000000"/>
                    </a:solidFill>
                    <a:latin typeface="Courier New" pitchFamily="49" charset="0"/>
                    <a:cs typeface="Courier New" pitchFamily="49" charset="0"/>
                  </a:rPr>
                  <a:t> (queue ≠ </a:t>
                </a:r>
                <a14:m>
                  <m:oMath xmlns:m="http://schemas.openxmlformats.org/officeDocument/2006/math">
                    <m:r>
                      <a:rPr lang="en-US" sz="1853" b="1" i="1">
                        <a:latin typeface="Cambria Math"/>
                        <a:ea typeface="Cambria Math"/>
                        <a:cs typeface="Courier New" pitchFamily="49" charset="0"/>
                      </a:rPr>
                      <m:t>∅</m:t>
                    </m:r>
                  </m:oMath>
                </a14:m>
                <a:r>
                  <a:rPr lang="el-GR" sz="1853" b="1">
                    <a:solidFill>
                      <a:srgbClr val="000000"/>
                    </a:solidFill>
                    <a:latin typeface="Courier New" pitchFamily="49" charset="0"/>
                    <a:cs typeface="Courier New" pitchFamily="49" charset="0"/>
                  </a:rPr>
                  <a:t>) { </a:t>
                </a:r>
              </a:p>
              <a:p>
                <a:pPr marL="0" indent="0" algn="just">
                  <a:buNone/>
                </a:pPr>
                <a:r>
                  <a:rPr lang="en-US" sz="1853" b="1">
                    <a:solidFill>
                      <a:srgbClr val="000000"/>
                    </a:solidFill>
                    <a:latin typeface="Courier New" pitchFamily="49" charset="0"/>
                    <a:cs typeface="Courier New" pitchFamily="49" charset="0"/>
                  </a:rPr>
                  <a:t>      queue </a:t>
                </a:r>
                <a14:m>
                  <m:oMath xmlns:m="http://schemas.openxmlformats.org/officeDocument/2006/math">
                    <m:r>
                      <a:rPr lang="vi-VN" sz="1853" b="1" i="1">
                        <a:latin typeface="Cambria Math"/>
                        <a:ea typeface="Cambria Math"/>
                        <a:cs typeface="Courier New" pitchFamily="49" charset="0"/>
                      </a:rPr>
                      <m:t>← </m:t>
                    </m:r>
                  </m:oMath>
                </a14:m>
                <a:r>
                  <a:rPr lang="en-US" sz="1853" b="1">
                    <a:solidFill>
                      <a:srgbClr val="000000"/>
                    </a:solidFill>
                    <a:latin typeface="Courier New" pitchFamily="49" charset="0"/>
                    <a:cs typeface="Courier New" pitchFamily="49" charset="0"/>
                  </a:rPr>
                  <a:t>p; </a:t>
                </a:r>
              </a:p>
              <a:p>
                <a:pPr marL="0" indent="0" algn="ctr">
                  <a:buNone/>
                </a:pPr>
                <a:r>
                  <a:rPr lang="en-US" sz="1647" b="1">
                    <a:solidFill>
                      <a:srgbClr val="000000"/>
                    </a:solidFill>
                    <a:latin typeface="Courier New" pitchFamily="49" charset="0"/>
                    <a:cs typeface="Courier New" pitchFamily="49" charset="0"/>
                  </a:rPr>
                  <a:t>/* </a:t>
                </a:r>
                <a:r>
                  <a:rPr lang="en-US" sz="1647" b="1">
                    <a:solidFill>
                      <a:srgbClr val="C00000"/>
                    </a:solidFill>
                    <a:latin typeface="Courier New" pitchFamily="49" charset="0"/>
                    <a:cs typeface="Courier New" pitchFamily="49" charset="0"/>
                  </a:rPr>
                  <a:t>lấy p ra từ stack</a:t>
                </a:r>
                <a:r>
                  <a:rPr lang="en-US" sz="1647" b="1">
                    <a:solidFill>
                      <a:srgbClr val="000000"/>
                    </a:solidFill>
                    <a:latin typeface="Courier New" pitchFamily="49" charset="0"/>
                    <a:cs typeface="Courier New" pitchFamily="49" charset="0"/>
                  </a:rPr>
                  <a:t>*/ </a:t>
                </a:r>
              </a:p>
            </p:txBody>
          </p:sp>
        </mc:Choice>
        <mc:Fallback>
          <p:sp>
            <p:nvSpPr>
              <p:cNvPr id="8" name="Content Placeholder 2">
                <a:extLst>
                  <a:ext uri="{FF2B5EF4-FFF2-40B4-BE49-F238E27FC236}">
                    <a16:creationId xmlns:a16="http://schemas.microsoft.com/office/drawing/2014/main" id="{8DEC986C-1EEF-5A2B-62DE-0C338699B597}"/>
                  </a:ext>
                </a:extLst>
              </p:cNvPr>
              <p:cNvSpPr txBox="1">
                <a:spLocks noRot="1" noChangeAspect="1" noMove="1" noResize="1" noEditPoints="1" noAdjustHandles="1" noChangeArrowheads="1" noChangeShapeType="1" noTextEdit="1"/>
              </p:cNvSpPr>
              <p:nvPr/>
            </p:nvSpPr>
            <p:spPr>
              <a:xfrm>
                <a:off x="951205" y="1815559"/>
                <a:ext cx="4881237" cy="4292848"/>
              </a:xfrm>
              <a:prstGeom prst="rect">
                <a:avLst/>
              </a:prstGeom>
              <a:blipFill>
                <a:blip r:embed="rId4"/>
                <a:stretch>
                  <a:fillRect l="-996" r="-2615" b="-9632"/>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E747D961-3082-4C65-FAE0-5E89B75389FB}"/>
                  </a:ext>
                </a:extLst>
              </p:cNvPr>
              <p:cNvSpPr txBox="1">
                <a:spLocks/>
              </p:cNvSpPr>
              <p:nvPr/>
            </p:nvSpPr>
            <p:spPr bwMode="auto">
              <a:xfrm>
                <a:off x="5966571" y="1802637"/>
                <a:ext cx="5423544" cy="4305770"/>
              </a:xfrm>
              <a:prstGeom prst="rect">
                <a:avLst/>
              </a:prstGeom>
              <a:noFill/>
              <a:ln w="9525">
                <a:solidFill>
                  <a:schemeClr val="accent1"/>
                </a:solidFill>
                <a:prstDash val="sysDash"/>
                <a:miter lim="800000"/>
                <a:headEnd/>
                <a:tailEnd/>
              </a:ln>
            </p:spPr>
            <p:txBody>
              <a:bodyPr vert="horz" wrap="square" lIns="47071" tIns="23536" rIns="47071" bIns="23536" numCol="1" anchor="t" anchorCtr="0" compatLnSpc="1">
                <a:prstTxWarp prst="textNoShape">
                  <a:avLst/>
                </a:prstTxWarp>
              </a:bodyPr>
              <a:lstStyle/>
              <a:p>
                <a:pPr algn="just">
                  <a:lnSpc>
                    <a:spcPct val="130000"/>
                  </a:lnSpc>
                </a:pPr>
                <a:r>
                  <a:rPr lang="en-US" sz="1853" b="1">
                    <a:solidFill>
                      <a:srgbClr val="000000"/>
                    </a:solidFill>
                    <a:latin typeface="Courier New" pitchFamily="49" charset="0"/>
                    <a:cs typeface="Courier New" pitchFamily="49" charset="0"/>
                  </a:rPr>
                  <a:t>      </a:t>
                </a:r>
                <a:r>
                  <a:rPr lang="en-US" sz="1853" b="1">
                    <a:solidFill>
                      <a:srgbClr val="0000FF"/>
                    </a:solidFill>
                    <a:latin typeface="Courier New" pitchFamily="49" charset="0"/>
                    <a:cs typeface="Courier New" pitchFamily="49" charset="0"/>
                  </a:rPr>
                  <a:t>for</a:t>
                </a:r>
                <a:r>
                  <a:rPr lang="en-US" sz="1853" b="1">
                    <a:solidFill>
                      <a:srgbClr val="000000"/>
                    </a:solidFill>
                    <a:latin typeface="Courier New" pitchFamily="49" charset="0"/>
                    <a:cs typeface="Courier New" pitchFamily="49" charset="0"/>
                  </a:rPr>
                  <a:t> v ∈ ke(p) { </a:t>
                </a:r>
              </a:p>
              <a:p>
                <a:pPr algn="just">
                  <a:lnSpc>
                    <a:spcPct val="130000"/>
                  </a:lnSpc>
                </a:pPr>
                <a:r>
                  <a:rPr lang="en-US" sz="1853" b="1">
                    <a:solidFill>
                      <a:srgbClr val="000000"/>
                    </a:solidFill>
                    <a:latin typeface="Courier New" pitchFamily="49" charset="0"/>
                    <a:cs typeface="Courier New" pitchFamily="49" charset="0"/>
                  </a:rPr>
                  <a:t>         </a:t>
                </a:r>
                <a:r>
                  <a:rPr lang="en-US" sz="1853" b="1">
                    <a:solidFill>
                      <a:srgbClr val="0000FF"/>
                    </a:solidFill>
                    <a:latin typeface="Courier New" pitchFamily="49" charset="0"/>
                    <a:cs typeface="Courier New" pitchFamily="49" charset="0"/>
                  </a:rPr>
                  <a:t>if</a:t>
                </a:r>
                <a:r>
                  <a:rPr lang="en-US" sz="1853" b="1">
                    <a:solidFill>
                      <a:srgbClr val="000000"/>
                    </a:solidFill>
                    <a:latin typeface="Courier New" pitchFamily="49" charset="0"/>
                    <a:cs typeface="Courier New" pitchFamily="49" charset="0"/>
                  </a:rPr>
                  <a:t> (chuaxet[v] ) { </a:t>
                </a:r>
              </a:p>
              <a:p>
                <a:pPr algn="just">
                  <a:lnSpc>
                    <a:spcPct val="130000"/>
                  </a:lnSpc>
                </a:pPr>
                <a:r>
                  <a:rPr lang="en-US" sz="1853" b="1">
                    <a:solidFill>
                      <a:srgbClr val="000000"/>
                    </a:solidFill>
                    <a:latin typeface="Courier New" pitchFamily="49" charset="0"/>
                    <a:cs typeface="Courier New" pitchFamily="49" charset="0"/>
                  </a:rPr>
                  <a:t>            </a:t>
                </a:r>
                <a:r>
                  <a:rPr lang="vi-VN" sz="1853" b="1">
                    <a:solidFill>
                      <a:srgbClr val="000000"/>
                    </a:solidFill>
                    <a:latin typeface="Courier New" pitchFamily="49" charset="0"/>
                    <a:cs typeface="Courier New" pitchFamily="49" charset="0"/>
                  </a:rPr>
                  <a:t>v</a:t>
                </a:r>
                <a:r>
                  <a:rPr lang="en-US" sz="1853" b="1">
                    <a:solidFill>
                      <a:srgbClr val="000000"/>
                    </a:solidFill>
                    <a:latin typeface="Courier New" pitchFamily="49" charset="0"/>
                    <a:cs typeface="Courier New" pitchFamily="49" charset="0"/>
                  </a:rPr>
                  <a:t> </a:t>
                </a:r>
                <a14:m>
                  <m:oMath xmlns:m="http://schemas.openxmlformats.org/officeDocument/2006/math">
                    <m:r>
                      <a:rPr lang="vi-VN" sz="1853" b="1" i="1">
                        <a:latin typeface="Cambria Math"/>
                        <a:ea typeface="Cambria Math"/>
                        <a:cs typeface="Courier New" pitchFamily="49" charset="0"/>
                      </a:rPr>
                      <m:t>←</m:t>
                    </m:r>
                  </m:oMath>
                </a14:m>
                <a:r>
                  <a:rPr lang="vi-VN" sz="1853" b="1">
                    <a:solidFill>
                      <a:srgbClr val="000000"/>
                    </a:solidFill>
                    <a:latin typeface="Courier New" pitchFamily="49" charset="0"/>
                    <a:cs typeface="Courier New" pitchFamily="49" charset="0"/>
                  </a:rPr>
                  <a:t> queue; </a:t>
                </a:r>
                <a:endParaRPr lang="en-US" sz="1853" b="1">
                  <a:solidFill>
                    <a:srgbClr val="000000"/>
                  </a:solidFill>
                  <a:latin typeface="Courier New" pitchFamily="49" charset="0"/>
                  <a:cs typeface="Courier New" pitchFamily="49" charset="0"/>
                </a:endParaRPr>
              </a:p>
              <a:p>
                <a:pPr algn="ctr">
                  <a:lnSpc>
                    <a:spcPct val="130000"/>
                  </a:lnSpc>
                </a:pPr>
                <a:r>
                  <a:rPr lang="vi-VN" sz="1647" b="1">
                    <a:solidFill>
                      <a:srgbClr val="000000"/>
                    </a:solidFill>
                    <a:latin typeface="Courier New" pitchFamily="49" charset="0"/>
                    <a:cs typeface="Courier New" pitchFamily="49" charset="0"/>
                  </a:rPr>
                  <a:t>/*</a:t>
                </a:r>
                <a:r>
                  <a:rPr lang="vi-VN" sz="1647" b="1">
                    <a:solidFill>
                      <a:srgbClr val="C00000"/>
                    </a:solidFill>
                    <a:latin typeface="Courier New" pitchFamily="49" charset="0"/>
                    <a:cs typeface="Courier New" pitchFamily="49" charset="0"/>
                  </a:rPr>
                  <a:t>nạp v vào hàng đợi</a:t>
                </a:r>
                <a:r>
                  <a:rPr lang="vi-VN" sz="1647" b="1">
                    <a:solidFill>
                      <a:srgbClr val="000000"/>
                    </a:solidFill>
                    <a:latin typeface="Courier New" pitchFamily="49" charset="0"/>
                    <a:cs typeface="Courier New" pitchFamily="49" charset="0"/>
                  </a:rPr>
                  <a:t>*/ </a:t>
                </a:r>
              </a:p>
              <a:p>
                <a:pPr algn="just">
                  <a:lnSpc>
                    <a:spcPct val="130000"/>
                  </a:lnSpc>
                </a:pPr>
                <a:r>
                  <a:rPr lang="en-US" sz="1853" b="1">
                    <a:solidFill>
                      <a:srgbClr val="000000"/>
                    </a:solidFill>
                    <a:latin typeface="Courier New" pitchFamily="49" charset="0"/>
                    <a:cs typeface="Courier New" pitchFamily="49" charset="0"/>
                  </a:rPr>
                  <a:t>            chuaxet[v] = solt; </a:t>
                </a:r>
              </a:p>
              <a:p>
                <a:pPr algn="ctr">
                  <a:lnSpc>
                    <a:spcPct val="130000"/>
                  </a:lnSpc>
                </a:pPr>
                <a:r>
                  <a:rPr lang="en-US" sz="1647" b="1">
                    <a:solidFill>
                      <a:srgbClr val="000000"/>
                    </a:solidFill>
                    <a:latin typeface="Courier New" pitchFamily="49" charset="0"/>
                    <a:cs typeface="Courier New" pitchFamily="49" charset="0"/>
                  </a:rPr>
                  <a:t>/*</a:t>
                </a:r>
                <a:r>
                  <a:rPr lang="en-US" sz="1647" b="1">
                    <a:solidFill>
                      <a:srgbClr val="C00000"/>
                    </a:solidFill>
                    <a:latin typeface="Courier New" pitchFamily="49" charset="0"/>
                    <a:cs typeface="Courier New" pitchFamily="49" charset="0"/>
                  </a:rPr>
                  <a:t>v có cùng thành phần liên thông với p</a:t>
                </a:r>
                <a:r>
                  <a:rPr lang="en-US" sz="1647" b="1">
                    <a:solidFill>
                      <a:srgbClr val="000000"/>
                    </a:solidFill>
                    <a:latin typeface="Courier New" pitchFamily="49" charset="0"/>
                    <a:cs typeface="Courier New" pitchFamily="49" charset="0"/>
                  </a:rPr>
                  <a:t>*/</a:t>
                </a:r>
                <a:r>
                  <a:rPr lang="en-US" sz="1853" b="1">
                    <a:solidFill>
                      <a:srgbClr val="000000"/>
                    </a:solidFill>
                    <a:latin typeface="Courier New" pitchFamily="49" charset="0"/>
                    <a:cs typeface="Courier New" pitchFamily="49" charset="0"/>
                  </a:rPr>
                  <a:t> </a:t>
                </a:r>
              </a:p>
              <a:p>
                <a:pPr algn="just">
                  <a:lnSpc>
                    <a:spcPct val="130000"/>
                  </a:lnSpc>
                </a:pPr>
                <a:r>
                  <a:rPr lang="en-US" sz="1853" b="1">
                    <a:solidFill>
                      <a:srgbClr val="000000"/>
                    </a:solidFill>
                    <a:latin typeface="Courier New" pitchFamily="49" charset="0"/>
                    <a:cs typeface="Courier New" pitchFamily="49" charset="0"/>
                  </a:rPr>
                  <a:t>         } </a:t>
                </a:r>
              </a:p>
              <a:p>
                <a:pPr algn="just">
                  <a:lnSpc>
                    <a:spcPct val="130000"/>
                  </a:lnSpc>
                </a:pPr>
                <a:r>
                  <a:rPr lang="en-US" sz="1853" b="1">
                    <a:solidFill>
                      <a:srgbClr val="000000"/>
                    </a:solidFill>
                    <a:latin typeface="Courier New" pitchFamily="49" charset="0"/>
                    <a:cs typeface="Courier New" pitchFamily="49" charset="0"/>
                  </a:rPr>
                  <a:t>      } </a:t>
                </a:r>
              </a:p>
              <a:p>
                <a:pPr algn="just">
                  <a:lnSpc>
                    <a:spcPct val="130000"/>
                  </a:lnSpc>
                </a:pPr>
                <a:r>
                  <a:rPr lang="en-US" sz="1853" b="1">
                    <a:solidFill>
                      <a:srgbClr val="000000"/>
                    </a:solidFill>
                    <a:latin typeface="Courier New" pitchFamily="49" charset="0"/>
                    <a:cs typeface="Courier New" pitchFamily="49" charset="0"/>
                  </a:rPr>
                  <a:t>   } </a:t>
                </a:r>
              </a:p>
              <a:p>
                <a:pPr algn="just">
                  <a:lnSpc>
                    <a:spcPct val="130000"/>
                  </a:lnSpc>
                </a:pPr>
                <a:r>
                  <a:rPr lang="en-US" sz="1853" b="1">
                    <a:solidFill>
                      <a:srgbClr val="000000"/>
                    </a:solidFill>
                    <a:latin typeface="Courier New" pitchFamily="49" charset="0"/>
                    <a:cs typeface="Courier New" pitchFamily="49" charset="0"/>
                  </a:rPr>
                  <a:t>} </a:t>
                </a:r>
                <a:endParaRPr lang="vi-VN" sz="1647" b="1">
                  <a:latin typeface="Courier New" pitchFamily="49" charset="0"/>
                  <a:cs typeface="Courier New" pitchFamily="49" charset="0"/>
                </a:endParaRPr>
              </a:p>
            </p:txBody>
          </p:sp>
        </mc:Choice>
        <mc:Fallback>
          <p:sp>
            <p:nvSpPr>
              <p:cNvPr id="9" name="Content Placeholder 2">
                <a:extLst>
                  <a:ext uri="{FF2B5EF4-FFF2-40B4-BE49-F238E27FC236}">
                    <a16:creationId xmlns:a16="http://schemas.microsoft.com/office/drawing/2014/main" id="{E747D961-3082-4C65-FAE0-5E89B75389FB}"/>
                  </a:ext>
                </a:extLst>
              </p:cNvPr>
              <p:cNvSpPr txBox="1">
                <a:spLocks noRot="1" noChangeAspect="1" noMove="1" noResize="1" noEditPoints="1" noAdjustHandles="1" noChangeArrowheads="1" noChangeShapeType="1" noTextEdit="1"/>
              </p:cNvSpPr>
              <p:nvPr/>
            </p:nvSpPr>
            <p:spPr bwMode="auto">
              <a:xfrm>
                <a:off x="5966571" y="1802637"/>
                <a:ext cx="5423544" cy="4305770"/>
              </a:xfrm>
              <a:prstGeom prst="rect">
                <a:avLst/>
              </a:prstGeom>
              <a:blipFill>
                <a:blip r:embed="rId5"/>
                <a:stretch>
                  <a:fillRect l="-1796" t="-141"/>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270437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4" name="TextBox 3">
            <a:extLst>
              <a:ext uri="{FF2B5EF4-FFF2-40B4-BE49-F238E27FC236}">
                <a16:creationId xmlns:a16="http://schemas.microsoft.com/office/drawing/2014/main" id="{AC4D6903-0553-BDDA-E9AD-6B06E6BF7425}"/>
              </a:ext>
            </a:extLst>
          </p:cNvPr>
          <p:cNvSpPr txBox="1"/>
          <p:nvPr/>
        </p:nvSpPr>
        <p:spPr>
          <a:xfrm>
            <a:off x="1341580" y="1410848"/>
            <a:ext cx="9529031" cy="4750275"/>
          </a:xfrm>
          <a:prstGeom prst="rect">
            <a:avLst/>
          </a:prstGeom>
          <a:noFill/>
        </p:spPr>
        <p:txBody>
          <a:bodyPr wrap="square">
            <a:spAutoFit/>
          </a:bodyPr>
          <a:lstStyle/>
          <a:p>
            <a:r>
              <a:rPr lang="vi-VN" sz="2471"/>
              <a:t>Để duyệt hết tất cả các thành phần liên thông của đồ thị, ta chỉ cần gọi tới thủ tục lienthong như dưới đây: </a:t>
            </a:r>
            <a:endParaRPr lang="en-US" sz="2471"/>
          </a:p>
          <a:p>
            <a:endParaRPr lang="vi-VN" sz="2471"/>
          </a:p>
          <a:p>
            <a:pPr marL="470733" lvl="3"/>
            <a:r>
              <a:rPr lang="en-US" sz="2471" b="1">
                <a:solidFill>
                  <a:srgbClr val="0000FF"/>
                </a:solidFill>
                <a:latin typeface="Courier New" pitchFamily="49" charset="0"/>
                <a:cs typeface="Courier New" pitchFamily="49" charset="0"/>
              </a:rPr>
              <a:t>void</a:t>
            </a:r>
            <a:r>
              <a:rPr lang="en-US" sz="3089" b="1">
                <a:latin typeface="Courier New" pitchFamily="49" charset="0"/>
                <a:cs typeface="Courier New" pitchFamily="49" charset="0"/>
              </a:rPr>
              <a:t> </a:t>
            </a:r>
            <a:r>
              <a:rPr lang="en-US" sz="2471" b="1">
                <a:latin typeface="Courier New" pitchFamily="49" charset="0"/>
                <a:cs typeface="Courier New" pitchFamily="49" charset="0"/>
              </a:rPr>
              <a:t>Lien_Thong(</a:t>
            </a:r>
            <a:r>
              <a:rPr lang="en-US" sz="2471" b="1">
                <a:solidFill>
                  <a:srgbClr val="0000FF"/>
                </a:solidFill>
                <a:latin typeface="Courier New" pitchFamily="49" charset="0"/>
                <a:cs typeface="Courier New" pitchFamily="49" charset="0"/>
              </a:rPr>
              <a:t>void</a:t>
            </a:r>
            <a:r>
              <a:rPr lang="en-US" sz="2471" b="1">
                <a:latin typeface="Courier New" pitchFamily="49" charset="0"/>
                <a:cs typeface="Courier New" pitchFamily="49" charset="0"/>
              </a:rPr>
              <a:t>){ </a:t>
            </a:r>
          </a:p>
          <a:p>
            <a:pPr marL="470733" lvl="3"/>
            <a:r>
              <a:rPr lang="nn-NO" sz="2471" b="1">
                <a:latin typeface="Courier New" pitchFamily="49" charset="0"/>
                <a:cs typeface="Courier New" pitchFamily="49" charset="0"/>
              </a:rPr>
              <a:t>   </a:t>
            </a:r>
            <a:r>
              <a:rPr lang="nn-NO" sz="2471" b="1">
                <a:solidFill>
                  <a:srgbClr val="0000FF"/>
                </a:solidFill>
                <a:latin typeface="Courier New" pitchFamily="49" charset="0"/>
                <a:cs typeface="Courier New" pitchFamily="49" charset="0"/>
              </a:rPr>
              <a:t>for</a:t>
            </a:r>
            <a:r>
              <a:rPr lang="nn-NO" sz="2471" b="1">
                <a:latin typeface="Courier New" pitchFamily="49" charset="0"/>
                <a:cs typeface="Courier New" pitchFamily="49" charset="0"/>
              </a:rPr>
              <a:t> (i=1; i≤ n; i++) </a:t>
            </a:r>
          </a:p>
          <a:p>
            <a:pPr marL="470733" lvl="3"/>
            <a:r>
              <a:rPr lang="en-US" sz="2471" b="1">
                <a:latin typeface="Courier New" pitchFamily="49" charset="0"/>
                <a:cs typeface="Courier New" pitchFamily="49" charset="0"/>
              </a:rPr>
              <a:t>      chuaxet[i] =0; </a:t>
            </a:r>
          </a:p>
          <a:p>
            <a:pPr marL="470733" lvl="3"/>
            <a:r>
              <a:rPr lang="en-US" sz="2471" b="1">
                <a:latin typeface="Courier New" pitchFamily="49" charset="0"/>
                <a:cs typeface="Courier New" pitchFamily="49" charset="0"/>
              </a:rPr>
              <a:t>   </a:t>
            </a:r>
            <a:r>
              <a:rPr lang="en-US" sz="2471" b="1">
                <a:solidFill>
                  <a:srgbClr val="0000FF"/>
                </a:solidFill>
                <a:latin typeface="Courier New" pitchFamily="49" charset="0"/>
                <a:cs typeface="Courier New" pitchFamily="49" charset="0"/>
              </a:rPr>
              <a:t>for</a:t>
            </a:r>
            <a:r>
              <a:rPr lang="en-US" sz="2471" b="1">
                <a:latin typeface="Courier New" pitchFamily="49" charset="0"/>
                <a:cs typeface="Courier New" pitchFamily="49" charset="0"/>
              </a:rPr>
              <a:t>(i=1; i&lt;=n; i++) </a:t>
            </a:r>
          </a:p>
          <a:p>
            <a:pPr marL="470733" lvl="3"/>
            <a:r>
              <a:rPr lang="en-US" sz="2471" b="1">
                <a:latin typeface="Courier New" pitchFamily="49" charset="0"/>
                <a:cs typeface="Courier New" pitchFamily="49" charset="0"/>
              </a:rPr>
              <a:t>      </a:t>
            </a:r>
            <a:r>
              <a:rPr lang="en-US" sz="2471" b="1">
                <a:solidFill>
                  <a:srgbClr val="0000FF"/>
                </a:solidFill>
                <a:latin typeface="Courier New" pitchFamily="49" charset="0"/>
                <a:cs typeface="Courier New" pitchFamily="49" charset="0"/>
              </a:rPr>
              <a:t>if</a:t>
            </a:r>
            <a:r>
              <a:rPr lang="en-US" sz="2471" b="1">
                <a:latin typeface="Courier New" pitchFamily="49" charset="0"/>
                <a:cs typeface="Courier New" pitchFamily="49" charset="0"/>
              </a:rPr>
              <a:t>(chuaxet[i]==0){ </a:t>
            </a:r>
          </a:p>
          <a:p>
            <a:pPr marL="470733" lvl="3"/>
            <a:r>
              <a:rPr lang="en-US" sz="2471" b="1">
                <a:latin typeface="Courier New" pitchFamily="49" charset="0"/>
                <a:cs typeface="Courier New" pitchFamily="49" charset="0"/>
              </a:rPr>
              <a:t>         solt=solt+1; </a:t>
            </a:r>
          </a:p>
          <a:p>
            <a:pPr marL="470733" lvl="3"/>
            <a:r>
              <a:rPr lang="en-US" sz="2471" b="1">
                <a:latin typeface="Courier New" pitchFamily="49" charset="0"/>
                <a:cs typeface="Courier New" pitchFamily="49" charset="0"/>
              </a:rPr>
              <a:t>         BFS(i); </a:t>
            </a:r>
          </a:p>
          <a:p>
            <a:pPr marL="470733" lvl="3"/>
            <a:r>
              <a:rPr lang="en-US" sz="2471" b="1">
                <a:latin typeface="Courier New" pitchFamily="49" charset="0"/>
                <a:cs typeface="Courier New" pitchFamily="49" charset="0"/>
              </a:rPr>
              <a:t>      } </a:t>
            </a:r>
          </a:p>
          <a:p>
            <a:pPr marL="470733" lvl="3"/>
            <a:r>
              <a:rPr lang="en-US" sz="2471" b="1">
                <a:latin typeface="Courier New" pitchFamily="49" charset="0"/>
                <a:cs typeface="Courier New" pitchFamily="49" charset="0"/>
              </a:rPr>
              <a:t>} </a:t>
            </a:r>
            <a:endParaRPr lang="en-US" sz="3707"/>
          </a:p>
        </p:txBody>
      </p:sp>
    </p:spTree>
    <p:extLst>
      <p:ext uri="{BB962C8B-B14F-4D97-AF65-F5344CB8AC3E}">
        <p14:creationId xmlns:p14="http://schemas.microsoft.com/office/powerpoint/2010/main" val="951144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 name="Content Placeholder 2">
            <a:extLst>
              <a:ext uri="{FF2B5EF4-FFF2-40B4-BE49-F238E27FC236}">
                <a16:creationId xmlns:a16="http://schemas.microsoft.com/office/drawing/2014/main" id="{449CF6D7-2DFA-6569-7311-DC89F855EA35}"/>
              </a:ext>
            </a:extLst>
          </p:cNvPr>
          <p:cNvSpPr txBox="1">
            <a:spLocks/>
          </p:cNvSpPr>
          <p:nvPr/>
        </p:nvSpPr>
        <p:spPr>
          <a:xfrm>
            <a:off x="1319575" y="1312364"/>
            <a:ext cx="9740090" cy="4729602"/>
          </a:xfrm>
          <a:prstGeom prst="rect">
            <a:avLst/>
          </a:prstGeom>
        </p:spPr>
        <p:txBody>
          <a:bodyPr vert="horz" lIns="101885" tIns="50943" rIns="101885" bIns="50943" rtlCol="0">
            <a:normAutofit fontScale="92500" lnSpcReduction="10000"/>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r>
              <a:rPr lang="vi-VN" sz="2265">
                <a:solidFill>
                  <a:schemeClr val="tx1"/>
                </a:solidFill>
              </a:rPr>
              <a:t>Để ghi nhận từng đỉnh của đồ thị thuộc thành phần liên thông nào, ta chỉ cần duyệt các đỉnh có cùng chung giá trị trong mảng chuaxet[] như dưới đây: </a:t>
            </a:r>
            <a:endParaRPr lang="en-US" sz="2265">
              <a:solidFill>
                <a:schemeClr val="tx1"/>
              </a:solidFill>
            </a:endParaRPr>
          </a:p>
          <a:p>
            <a:pPr algn="just"/>
            <a:endParaRPr lang="vi-VN" sz="2265">
              <a:solidFill>
                <a:schemeClr val="tx1"/>
              </a:solidFill>
            </a:endParaRPr>
          </a:p>
          <a:p>
            <a:pPr marL="470733" lvl="3" algn="just"/>
            <a:r>
              <a:rPr lang="en-US" sz="1853" b="1">
                <a:solidFill>
                  <a:schemeClr val="tx1"/>
                </a:solidFill>
                <a:latin typeface="Courier New" pitchFamily="49" charset="0"/>
                <a:cs typeface="Courier New" pitchFamily="49" charset="0"/>
              </a:rPr>
              <a:t>void Result( int solt){ </a:t>
            </a:r>
          </a:p>
          <a:p>
            <a:pPr marL="470733" lvl="3" algn="just"/>
            <a:r>
              <a:rPr lang="en-US" sz="1853" b="1">
                <a:solidFill>
                  <a:schemeClr val="tx1"/>
                </a:solidFill>
                <a:latin typeface="Courier New" pitchFamily="49" charset="0"/>
                <a:cs typeface="Courier New" pitchFamily="49" charset="0"/>
              </a:rPr>
              <a:t>   if (solt==1){ </a:t>
            </a:r>
          </a:p>
          <a:p>
            <a:pPr marL="470733" lvl="3" algn="just"/>
            <a:r>
              <a:rPr lang="fr-FR" sz="1853" b="1">
                <a:solidFill>
                  <a:schemeClr val="tx1"/>
                </a:solidFill>
                <a:latin typeface="Courier New" pitchFamily="49" charset="0"/>
                <a:cs typeface="Courier New" pitchFamily="49" charset="0"/>
              </a:rPr>
              <a:t>      &lt; Do thi la lien thong&gt;; </a:t>
            </a:r>
          </a:p>
          <a:p>
            <a:pPr marL="470733" lvl="3" algn="just"/>
            <a:r>
              <a:rPr lang="en-US" sz="1853" b="1">
                <a:solidFill>
                  <a:schemeClr val="tx1"/>
                </a:solidFill>
                <a:latin typeface="Courier New" pitchFamily="49" charset="0"/>
                <a:cs typeface="Courier New" pitchFamily="49" charset="0"/>
              </a:rPr>
              <a:t>   } </a:t>
            </a:r>
          </a:p>
          <a:p>
            <a:pPr marL="470733" lvl="3" algn="just"/>
            <a:r>
              <a:rPr lang="en-US" sz="1853" b="1">
                <a:solidFill>
                  <a:schemeClr val="tx1"/>
                </a:solidFill>
                <a:latin typeface="Courier New" pitchFamily="49" charset="0"/>
                <a:cs typeface="Courier New" pitchFamily="49" charset="0"/>
              </a:rPr>
              <a:t>   for( i=1; i&lt;=solt;i++){ </a:t>
            </a:r>
          </a:p>
          <a:p>
            <a:pPr marL="470733" lvl="3" algn="just"/>
            <a:r>
              <a:rPr lang="en-US" sz="1853" b="1">
                <a:solidFill>
                  <a:schemeClr val="tx1"/>
                </a:solidFill>
                <a:latin typeface="Courier New" pitchFamily="49" charset="0"/>
                <a:cs typeface="Courier New" pitchFamily="49" charset="0"/>
              </a:rPr>
              <a:t>   </a:t>
            </a:r>
            <a:r>
              <a:rPr lang="vi-VN" sz="1853" b="1">
                <a:solidFill>
                  <a:schemeClr val="tx1"/>
                </a:solidFill>
                <a:latin typeface="Courier New" pitchFamily="49" charset="0"/>
                <a:cs typeface="Courier New" pitchFamily="49" charset="0"/>
              </a:rPr>
              <a:t>/* Đưa ra thành phần liên thông thứ i*/ </a:t>
            </a:r>
          </a:p>
          <a:p>
            <a:pPr marL="470733" lvl="3" algn="just"/>
            <a:r>
              <a:rPr lang="en-US" sz="1853" b="1">
                <a:solidFill>
                  <a:schemeClr val="tx1"/>
                </a:solidFill>
                <a:latin typeface="Courier New" pitchFamily="49" charset="0"/>
                <a:cs typeface="Courier New" pitchFamily="49" charset="0"/>
              </a:rPr>
              <a:t>      for( j=1; j&lt;=n;j++){ </a:t>
            </a:r>
          </a:p>
          <a:p>
            <a:pPr marL="470733" lvl="3" algn="just"/>
            <a:r>
              <a:rPr lang="en-US" sz="1853" b="1">
                <a:solidFill>
                  <a:schemeClr val="tx1"/>
                </a:solidFill>
                <a:latin typeface="Courier New" pitchFamily="49" charset="0"/>
                <a:cs typeface="Courier New" pitchFamily="49" charset="0"/>
              </a:rPr>
              <a:t>         if( chuaxet[j]==i) </a:t>
            </a:r>
          </a:p>
          <a:p>
            <a:pPr marL="470733" lvl="3" algn="just"/>
            <a:r>
              <a:rPr lang="en-US" sz="1853" b="1">
                <a:solidFill>
                  <a:schemeClr val="tx1"/>
                </a:solidFill>
                <a:latin typeface="Courier New" pitchFamily="49" charset="0"/>
                <a:cs typeface="Courier New" pitchFamily="49" charset="0"/>
              </a:rPr>
              <a:t>            </a:t>
            </a:r>
            <a:r>
              <a:rPr lang="vi-VN" sz="1853" b="1">
                <a:solidFill>
                  <a:schemeClr val="tx1"/>
                </a:solidFill>
                <a:latin typeface="Courier New" pitchFamily="49" charset="0"/>
                <a:cs typeface="Courier New" pitchFamily="49" charset="0"/>
              </a:rPr>
              <a:t>&lt;đưa ra đỉnh j&gt;; </a:t>
            </a:r>
          </a:p>
          <a:p>
            <a:pPr marL="470733" lvl="3" algn="just"/>
            <a:r>
              <a:rPr lang="en-US" sz="1853" b="1">
                <a:solidFill>
                  <a:schemeClr val="tx1"/>
                </a:solidFill>
                <a:latin typeface="Courier New" pitchFamily="49" charset="0"/>
                <a:cs typeface="Courier New" pitchFamily="49" charset="0"/>
              </a:rPr>
              <a:t>      } </a:t>
            </a:r>
          </a:p>
          <a:p>
            <a:pPr marL="470733" lvl="3" algn="just"/>
            <a:r>
              <a:rPr lang="en-US" sz="1853" b="1">
                <a:solidFill>
                  <a:schemeClr val="tx1"/>
                </a:solidFill>
                <a:latin typeface="Courier New" pitchFamily="49" charset="0"/>
                <a:cs typeface="Courier New" pitchFamily="49" charset="0"/>
              </a:rPr>
              <a:t>   } </a:t>
            </a:r>
          </a:p>
          <a:p>
            <a:pPr marL="470733" lvl="3" algn="just"/>
            <a:r>
              <a:rPr lang="en-US" sz="1853" b="1">
                <a:solidFill>
                  <a:schemeClr val="tx1"/>
                </a:solidFill>
                <a:latin typeface="Courier New" pitchFamily="49" charset="0"/>
                <a:cs typeface="Courier New" pitchFamily="49" charset="0"/>
              </a:rPr>
              <a:t>} </a:t>
            </a:r>
            <a:endParaRPr lang="en-US" sz="1853"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3200755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4" name="Content Placeholder 2">
            <a:extLst>
              <a:ext uri="{FF2B5EF4-FFF2-40B4-BE49-F238E27FC236}">
                <a16:creationId xmlns:a16="http://schemas.microsoft.com/office/drawing/2014/main" id="{F21C6D32-CC01-6474-2B7E-BC7978BE5773}"/>
              </a:ext>
            </a:extLst>
          </p:cNvPr>
          <p:cNvSpPr txBox="1">
            <a:spLocks/>
          </p:cNvSpPr>
          <p:nvPr/>
        </p:nvSpPr>
        <p:spPr>
          <a:xfrm>
            <a:off x="1168551" y="1311580"/>
            <a:ext cx="9854898" cy="650404"/>
          </a:xfrm>
          <a:prstGeom prst="rect">
            <a:avLst/>
          </a:prstGeom>
        </p:spPr>
        <p:txBody>
          <a:bodyPr vert="horz" lIns="101885" tIns="50943" rIns="101885" bIns="50943" rtlCol="0">
            <a:norm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r>
              <a:rPr lang="en-US" sz="2471" b="1" u="sng">
                <a:solidFill>
                  <a:schemeClr val="tx1"/>
                </a:solidFill>
              </a:rPr>
              <a:t>Ví dụ: </a:t>
            </a:r>
            <a:r>
              <a:rPr lang="en-US" sz="2471">
                <a:solidFill>
                  <a:schemeClr val="tx1"/>
                </a:solidFill>
              </a:rPr>
              <a:t>Cho đồ thị G = &lt;V, E&gt;, duyệt các thành phần liên thông của G:</a:t>
            </a:r>
            <a:endParaRPr lang="en-US" sz="2059" b="1" dirty="0">
              <a:solidFill>
                <a:schemeClr val="tx1"/>
              </a:solidFill>
              <a:latin typeface="Courier New" pitchFamily="49" charset="0"/>
              <a:cs typeface="Courier New" pitchFamily="49" charset="0"/>
            </a:endParaRPr>
          </a:p>
        </p:txBody>
      </p:sp>
      <p:pic>
        <p:nvPicPr>
          <p:cNvPr id="5" name="Picture 2">
            <a:extLst>
              <a:ext uri="{FF2B5EF4-FFF2-40B4-BE49-F238E27FC236}">
                <a16:creationId xmlns:a16="http://schemas.microsoft.com/office/drawing/2014/main" id="{EF313186-0A19-39FD-1847-16E9CF5F18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93621" y="2227317"/>
            <a:ext cx="4722630" cy="318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045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8.2.3. Duyệt các thành phần liên thông của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2" name="Picture 2">
            <a:extLst>
              <a:ext uri="{FF2B5EF4-FFF2-40B4-BE49-F238E27FC236}">
                <a16:creationId xmlns:a16="http://schemas.microsoft.com/office/drawing/2014/main" id="{ED916CBF-6005-8B92-3A68-6F7B9B8503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7224" y="1293906"/>
            <a:ext cx="10341045" cy="2232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11F4208C-2E2C-9F98-F2A8-07E480AEC3E6}"/>
              </a:ext>
            </a:extLst>
          </p:cNvPr>
          <p:cNvSpPr txBox="1"/>
          <p:nvPr/>
        </p:nvSpPr>
        <p:spPr>
          <a:xfrm>
            <a:off x="473166" y="3891268"/>
            <a:ext cx="10972637" cy="2373727"/>
          </a:xfrm>
          <a:prstGeom prst="rect">
            <a:avLst/>
          </a:prstGeom>
          <a:noFill/>
        </p:spPr>
        <p:txBody>
          <a:bodyPr wrap="square">
            <a:spAutoFit/>
          </a:bodyPr>
          <a:lstStyle/>
          <a:p>
            <a:pPr marL="803659" lvl="1" indent="-294208">
              <a:buFont typeface="Arial" panose="020B0604020202020204" pitchFamily="34" charset="0"/>
              <a:buChar char="•"/>
            </a:pPr>
            <a:r>
              <a:rPr lang="en-US" sz="2471"/>
              <a:t>Đ</a:t>
            </a:r>
            <a:r>
              <a:rPr lang="vi-VN" sz="2471"/>
              <a:t>ỉnh 1, 2, 4, 5 cùng có giá trị 1 trong mảng </a:t>
            </a:r>
            <a:r>
              <a:rPr lang="vi-VN" sz="2471" b="1">
                <a:effectLst>
                  <a:outerShdw blurRad="38100" dist="38100" dir="2700000" algn="tl">
                    <a:srgbClr val="000000">
                      <a:alpha val="43137"/>
                    </a:srgbClr>
                  </a:outerShdw>
                </a:effectLst>
              </a:rPr>
              <a:t>chuaxet[]</a:t>
            </a:r>
            <a:r>
              <a:rPr lang="vi-VN" sz="2471"/>
              <a:t> thuộc thành phần liên thông thứ 1; </a:t>
            </a:r>
          </a:p>
          <a:p>
            <a:pPr marL="803659" lvl="1" indent="-294208">
              <a:buFont typeface="Arial" panose="020B0604020202020204" pitchFamily="34" charset="0"/>
              <a:buChar char="•"/>
            </a:pPr>
            <a:r>
              <a:rPr lang="en-US" sz="2471"/>
              <a:t>Đỉnh 3, 6,7 cùng có giá trị 2 trong mảng </a:t>
            </a:r>
            <a:r>
              <a:rPr lang="en-US" sz="2471" b="1">
                <a:effectLst>
                  <a:outerShdw blurRad="38100" dist="38100" dir="2700000" algn="tl">
                    <a:srgbClr val="000000">
                      <a:alpha val="43137"/>
                    </a:srgbClr>
                  </a:outerShdw>
                </a:effectLst>
              </a:rPr>
              <a:t>chuaxet[]</a:t>
            </a:r>
            <a:r>
              <a:rPr lang="en-US" sz="2471"/>
              <a:t> thuộc thành phần liên thông thứ 2; </a:t>
            </a:r>
          </a:p>
          <a:p>
            <a:pPr marL="803659" lvl="1" indent="-294208">
              <a:buFont typeface="Arial" panose="020B0604020202020204" pitchFamily="34" charset="0"/>
              <a:buChar char="•"/>
            </a:pPr>
            <a:r>
              <a:rPr lang="en-US" sz="2471"/>
              <a:t>Đỉnh 8, 9 cùng có giá trị 3 trong mảng </a:t>
            </a:r>
            <a:r>
              <a:rPr lang="en-US" sz="2471" b="1">
                <a:effectLst>
                  <a:outerShdw blurRad="38100" dist="38100" dir="2700000" algn="tl">
                    <a:srgbClr val="000000">
                      <a:alpha val="43137"/>
                    </a:srgbClr>
                  </a:outerShdw>
                </a:effectLst>
              </a:rPr>
              <a:t>chuaxet[]</a:t>
            </a:r>
            <a:r>
              <a:rPr lang="en-US" sz="2471"/>
              <a:t> thuộc thành phần liên thông thứ 3 </a:t>
            </a:r>
            <a:endParaRPr lang="en-US" sz="2471" b="1" dirty="0">
              <a:latin typeface="Courier New" pitchFamily="49" charset="0"/>
              <a:cs typeface="Courier New" pitchFamily="49" charset="0"/>
            </a:endParaRPr>
          </a:p>
        </p:txBody>
      </p:sp>
    </p:spTree>
    <p:extLst>
      <p:ext uri="{BB962C8B-B14F-4D97-AF65-F5344CB8AC3E}">
        <p14:creationId xmlns:p14="http://schemas.microsoft.com/office/powerpoint/2010/main" val="2100321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8.2.4. Tìm đường đi giữa hai đỉnh trên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5" name="TextBox 4">
            <a:extLst>
              <a:ext uri="{FF2B5EF4-FFF2-40B4-BE49-F238E27FC236}">
                <a16:creationId xmlns:a16="http://schemas.microsoft.com/office/drawing/2014/main" id="{56F4C9C5-EE4C-E8DF-AA5B-345F38068AE6}"/>
              </a:ext>
            </a:extLst>
          </p:cNvPr>
          <p:cNvSpPr txBox="1"/>
          <p:nvPr/>
        </p:nvSpPr>
        <p:spPr>
          <a:xfrm>
            <a:off x="1103355" y="1296101"/>
            <a:ext cx="10114550" cy="4917052"/>
          </a:xfrm>
          <a:prstGeom prst="rect">
            <a:avLst/>
          </a:prstGeom>
          <a:noFill/>
        </p:spPr>
        <p:txBody>
          <a:bodyPr wrap="square">
            <a:spAutoFit/>
          </a:bodyPr>
          <a:lstStyle/>
          <a:p>
            <a:pPr>
              <a:lnSpc>
                <a:spcPct val="130000"/>
              </a:lnSpc>
            </a:pPr>
            <a:r>
              <a:rPr lang="vi-VN" sz="2471" b="1">
                <a:solidFill>
                  <a:srgbClr val="C00000"/>
                </a:solidFill>
                <a:effectLst>
                  <a:outerShdw blurRad="38100" dist="38100" dir="2700000" algn="tl">
                    <a:srgbClr val="000000">
                      <a:alpha val="43137"/>
                    </a:srgbClr>
                  </a:outerShdw>
                </a:effectLst>
              </a:rPr>
              <a:t>Bài toán:</a:t>
            </a:r>
            <a:r>
              <a:rPr lang="vi-VN" sz="2471" b="1"/>
              <a:t> </a:t>
            </a:r>
            <a:r>
              <a:rPr lang="vi-VN" sz="2471"/>
              <a:t>Cho đồ thị </a:t>
            </a:r>
            <a:r>
              <a:rPr lang="vi-VN" sz="2471" b="1">
                <a:solidFill>
                  <a:srgbClr val="002060"/>
                </a:solidFill>
                <a:effectLst>
                  <a:outerShdw blurRad="38100" dist="38100" dir="2700000" algn="tl">
                    <a:srgbClr val="000000">
                      <a:alpha val="43137"/>
                    </a:srgbClr>
                  </a:outerShdw>
                </a:effectLst>
              </a:rPr>
              <a:t>G=(V, E)</a:t>
            </a:r>
            <a:r>
              <a:rPr lang="vi-VN" sz="2471"/>
              <a:t>. Trong đó </a:t>
            </a:r>
            <a:r>
              <a:rPr lang="vi-VN" sz="2471" b="1">
                <a:solidFill>
                  <a:srgbClr val="002060"/>
                </a:solidFill>
                <a:effectLst>
                  <a:outerShdw blurRad="38100" dist="38100" dir="2700000" algn="tl">
                    <a:srgbClr val="000000">
                      <a:alpha val="43137"/>
                    </a:srgbClr>
                  </a:outerShdw>
                </a:effectLst>
              </a:rPr>
              <a:t>V</a:t>
            </a:r>
            <a:r>
              <a:rPr lang="vi-VN" sz="2471"/>
              <a:t> là tập đỉnh, </a:t>
            </a:r>
            <a:r>
              <a:rPr lang="vi-VN" sz="2471" b="1">
                <a:solidFill>
                  <a:srgbClr val="002060"/>
                </a:solidFill>
                <a:effectLst>
                  <a:outerShdw blurRad="38100" dist="38100" dir="2700000" algn="tl">
                    <a:srgbClr val="000000">
                      <a:alpha val="43137"/>
                    </a:srgbClr>
                  </a:outerShdw>
                </a:effectLst>
              </a:rPr>
              <a:t>E</a:t>
            </a:r>
            <a:r>
              <a:rPr lang="vi-VN" sz="2471"/>
              <a:t> là tập cạnh của đồ thị. Hãy tìm đường đi từ đỉnh </a:t>
            </a:r>
            <a:r>
              <a:rPr lang="vi-VN" sz="2471" b="1">
                <a:solidFill>
                  <a:srgbClr val="002060"/>
                </a:solidFill>
                <a:effectLst>
                  <a:outerShdw blurRad="38100" dist="38100" dir="2700000" algn="tl">
                    <a:srgbClr val="000000">
                      <a:alpha val="43137"/>
                    </a:srgbClr>
                  </a:outerShdw>
                </a:effectLst>
              </a:rPr>
              <a:t>s∈V</a:t>
            </a:r>
            <a:r>
              <a:rPr lang="vi-VN" sz="2471"/>
              <a:t> tới đỉnh </a:t>
            </a:r>
            <a:r>
              <a:rPr lang="vi-VN" sz="2471" b="1">
                <a:solidFill>
                  <a:srgbClr val="002060"/>
                </a:solidFill>
                <a:effectLst>
                  <a:outerShdw blurRad="38100" dist="38100" dir="2700000" algn="tl">
                    <a:srgbClr val="000000">
                      <a:alpha val="43137"/>
                    </a:srgbClr>
                  </a:outerShdw>
                </a:effectLst>
              </a:rPr>
              <a:t>t∈V</a:t>
            </a:r>
            <a:r>
              <a:rPr lang="vi-VN" sz="2471"/>
              <a:t>. </a:t>
            </a:r>
          </a:p>
          <a:p>
            <a:pPr>
              <a:lnSpc>
                <a:spcPct val="130000"/>
              </a:lnSpc>
            </a:pPr>
            <a:r>
              <a:rPr lang="en-US" sz="2471" b="1">
                <a:solidFill>
                  <a:srgbClr val="C00000"/>
                </a:solidFill>
                <a:effectLst>
                  <a:outerShdw blurRad="38100" dist="38100" dir="2700000" algn="tl">
                    <a:srgbClr val="000000">
                      <a:alpha val="43137"/>
                    </a:srgbClr>
                  </a:outerShdw>
                </a:effectLst>
              </a:rPr>
              <a:t>Phân tích bài toán:</a:t>
            </a:r>
          </a:p>
          <a:p>
            <a:pPr>
              <a:lnSpc>
                <a:spcPct val="130000"/>
              </a:lnSpc>
            </a:pPr>
            <a:r>
              <a:rPr lang="vi-VN" sz="2471"/>
              <a:t>Thủ tục </a:t>
            </a:r>
            <a:r>
              <a:rPr lang="vi-VN" sz="2471" b="1">
                <a:solidFill>
                  <a:srgbClr val="002060"/>
                </a:solidFill>
                <a:effectLst>
                  <a:outerShdw blurRad="38100" dist="38100" dir="2700000" algn="tl">
                    <a:srgbClr val="000000">
                      <a:alpha val="43137"/>
                    </a:srgbClr>
                  </a:outerShdw>
                </a:effectLst>
              </a:rPr>
              <a:t>BFS(s)</a:t>
            </a:r>
            <a:r>
              <a:rPr lang="vi-VN" sz="2471"/>
              <a:t> hoặc </a:t>
            </a:r>
            <a:r>
              <a:rPr lang="vi-VN" sz="2471" b="1">
                <a:solidFill>
                  <a:srgbClr val="002060"/>
                </a:solidFill>
                <a:effectLst>
                  <a:outerShdw blurRad="38100" dist="38100" dir="2700000" algn="tl">
                    <a:srgbClr val="000000">
                      <a:alpha val="43137"/>
                    </a:srgbClr>
                  </a:outerShdw>
                </a:effectLst>
              </a:rPr>
              <a:t>DFS(s)</a:t>
            </a:r>
            <a:r>
              <a:rPr lang="vi-VN" sz="2471"/>
              <a:t> cho phép duyệt các đỉnh cùng một thành phần liên thông với </a:t>
            </a:r>
            <a:r>
              <a:rPr lang="vi-VN" sz="2471" b="1">
                <a:solidFill>
                  <a:srgbClr val="002060"/>
                </a:solidFill>
                <a:effectLst>
                  <a:outerShdw blurRad="38100" dist="38100" dir="2700000" algn="tl">
                    <a:srgbClr val="000000">
                      <a:alpha val="43137"/>
                    </a:srgbClr>
                  </a:outerShdw>
                </a:effectLst>
              </a:rPr>
              <a:t>s</a:t>
            </a:r>
            <a:r>
              <a:rPr lang="vi-VN" sz="2471"/>
              <a:t>. </a:t>
            </a:r>
            <a:endParaRPr lang="en-US" sz="2471"/>
          </a:p>
          <a:p>
            <a:pPr>
              <a:lnSpc>
                <a:spcPct val="130000"/>
              </a:lnSpc>
            </a:pPr>
            <a:r>
              <a:rPr lang="en-US" sz="2471"/>
              <a:t>N</a:t>
            </a:r>
            <a:r>
              <a:rPr lang="vi-VN" sz="2471"/>
              <a:t>ếu trong số các đỉnh liên thông với </a:t>
            </a:r>
            <a:r>
              <a:rPr lang="vi-VN" sz="2471" b="1">
                <a:solidFill>
                  <a:srgbClr val="002060"/>
                </a:solidFill>
                <a:effectLst>
                  <a:outerShdw blurRad="38100" dist="38100" dir="2700000" algn="tl">
                    <a:srgbClr val="000000">
                      <a:alpha val="43137"/>
                    </a:srgbClr>
                  </a:outerShdw>
                </a:effectLst>
              </a:rPr>
              <a:t>s</a:t>
            </a:r>
            <a:r>
              <a:rPr lang="vi-VN" sz="2471"/>
              <a:t> chứa </a:t>
            </a:r>
            <a:r>
              <a:rPr lang="vi-VN" sz="2471" b="1">
                <a:solidFill>
                  <a:srgbClr val="002060"/>
                </a:solidFill>
                <a:effectLst>
                  <a:outerShdw blurRad="38100" dist="38100" dir="2700000" algn="tl">
                    <a:srgbClr val="000000">
                      <a:alpha val="43137"/>
                    </a:srgbClr>
                  </a:outerShdw>
                </a:effectLst>
              </a:rPr>
              <a:t>t</a:t>
            </a:r>
            <a:r>
              <a:rPr lang="vi-VN" sz="2471"/>
              <a:t> thì chắc chắn có đường đi từ </a:t>
            </a:r>
            <a:r>
              <a:rPr lang="vi-VN" sz="2471" b="1">
                <a:solidFill>
                  <a:srgbClr val="002060"/>
                </a:solidFill>
                <a:effectLst>
                  <a:outerShdw blurRad="38100" dist="38100" dir="2700000" algn="tl">
                    <a:srgbClr val="000000">
                      <a:alpha val="43137"/>
                    </a:srgbClr>
                  </a:outerShdw>
                </a:effectLst>
              </a:rPr>
              <a:t>s</a:t>
            </a:r>
            <a:r>
              <a:rPr lang="vi-VN" sz="2471"/>
              <a:t> đến </a:t>
            </a:r>
            <a:r>
              <a:rPr lang="vi-VN" sz="2471" b="1">
                <a:solidFill>
                  <a:srgbClr val="002060"/>
                </a:solidFill>
                <a:effectLst>
                  <a:outerShdw blurRad="38100" dist="38100" dir="2700000" algn="tl">
                    <a:srgbClr val="000000">
                      <a:alpha val="43137"/>
                    </a:srgbClr>
                  </a:outerShdw>
                </a:effectLst>
              </a:rPr>
              <a:t>t</a:t>
            </a:r>
            <a:r>
              <a:rPr lang="vi-VN" sz="2471"/>
              <a:t>. </a:t>
            </a:r>
            <a:r>
              <a:rPr lang="en-US" sz="2471"/>
              <a:t>Ngược lại, không tồn tại đường đi giữa s và t.</a:t>
            </a:r>
          </a:p>
          <a:p>
            <a:pPr>
              <a:lnSpc>
                <a:spcPct val="130000"/>
              </a:lnSpc>
            </a:pPr>
            <a:r>
              <a:rPr lang="vi-VN" sz="2471"/>
              <a:t>Điều này được thực hiện thông qua mảng trạng thái </a:t>
            </a:r>
            <a:r>
              <a:rPr lang="vi-VN" sz="2471" b="1">
                <a:solidFill>
                  <a:srgbClr val="002060"/>
                </a:solidFill>
                <a:effectLst>
                  <a:outerShdw blurRad="38100" dist="38100" dir="2700000" algn="tl">
                    <a:srgbClr val="000000">
                      <a:alpha val="43137"/>
                    </a:srgbClr>
                  </a:outerShdw>
                </a:effectLst>
              </a:rPr>
              <a:t>chuaxet[]</a:t>
            </a:r>
            <a:r>
              <a:rPr lang="vi-VN" sz="2471"/>
              <a:t>. </a:t>
            </a:r>
            <a:endParaRPr lang="en-US" sz="2471"/>
          </a:p>
          <a:p>
            <a:pPr lvl="1">
              <a:lnSpc>
                <a:spcPct val="130000"/>
              </a:lnSpc>
            </a:pPr>
            <a:r>
              <a:rPr lang="vi-VN" sz="2265"/>
              <a:t>Nếu </a:t>
            </a:r>
            <a:r>
              <a:rPr lang="vi-VN" sz="2265" b="1">
                <a:solidFill>
                  <a:srgbClr val="002060"/>
                </a:solidFill>
                <a:effectLst>
                  <a:outerShdw blurRad="38100" dist="38100" dir="2700000" algn="tl">
                    <a:srgbClr val="000000">
                      <a:alpha val="43137"/>
                    </a:srgbClr>
                  </a:outerShdw>
                </a:effectLst>
              </a:rPr>
              <a:t>chuaxet[t] = False </a:t>
            </a:r>
            <a:r>
              <a:rPr lang="vi-VN" sz="2265"/>
              <a:t>thì có nghĩa t cùng thành phần liên thông với s. </a:t>
            </a:r>
            <a:endParaRPr lang="en-US" sz="2265"/>
          </a:p>
          <a:p>
            <a:pPr lvl="1">
              <a:lnSpc>
                <a:spcPct val="130000"/>
              </a:lnSpc>
            </a:pPr>
            <a:r>
              <a:rPr lang="vi-VN" sz="2265"/>
              <a:t>Ngược lại </a:t>
            </a:r>
            <a:r>
              <a:rPr lang="vi-VN" sz="2265" b="1">
                <a:solidFill>
                  <a:srgbClr val="002060"/>
                </a:solidFill>
                <a:effectLst>
                  <a:outerShdw blurRad="38100" dist="38100" dir="2700000" algn="tl">
                    <a:srgbClr val="000000">
                      <a:alpha val="43137"/>
                    </a:srgbClr>
                  </a:outerShdw>
                </a:effectLst>
              </a:rPr>
              <a:t>chuaxet[t] = True</a:t>
            </a:r>
            <a:r>
              <a:rPr lang="vi-VN" sz="2265"/>
              <a:t> thì t không cùng thành phần liên thông với s. </a:t>
            </a:r>
            <a:endParaRPr lang="en-US" sz="2265" dirty="0"/>
          </a:p>
        </p:txBody>
      </p:sp>
    </p:spTree>
    <p:extLst>
      <p:ext uri="{BB962C8B-B14F-4D97-AF65-F5344CB8AC3E}">
        <p14:creationId xmlns:p14="http://schemas.microsoft.com/office/powerpoint/2010/main" val="1254845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8.2.4. Tìm đường đi giữa hai đỉnh trên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 name="Content Placeholder 2">
            <a:extLst>
              <a:ext uri="{FF2B5EF4-FFF2-40B4-BE49-F238E27FC236}">
                <a16:creationId xmlns:a16="http://schemas.microsoft.com/office/drawing/2014/main" id="{5286B6F5-C17D-0D2A-F88C-306F2E180F8F}"/>
              </a:ext>
            </a:extLst>
          </p:cNvPr>
          <p:cNvSpPr txBox="1">
            <a:spLocks/>
          </p:cNvSpPr>
          <p:nvPr/>
        </p:nvSpPr>
        <p:spPr>
          <a:xfrm>
            <a:off x="1021076" y="1182925"/>
            <a:ext cx="10038590" cy="2822698"/>
          </a:xfrm>
          <a:prstGeom prst="rect">
            <a:avLst/>
          </a:prstGeom>
        </p:spPr>
        <p:txBody>
          <a:bodyPr vert="horz" lIns="101885" tIns="50943" rIns="101885" bIns="50943"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r>
              <a:rPr lang="vi-VN" sz="2059">
                <a:solidFill>
                  <a:schemeClr val="tx1"/>
                </a:solidFill>
              </a:rPr>
              <a:t>Để ghi nhận đường đi từ </a:t>
            </a:r>
            <a:r>
              <a:rPr lang="vi-VN" sz="2059" b="1">
                <a:solidFill>
                  <a:schemeClr val="tx1"/>
                </a:solidFill>
                <a:effectLst>
                  <a:outerShdw blurRad="38100" dist="38100" dir="2700000" algn="tl">
                    <a:srgbClr val="000000">
                      <a:alpha val="43137"/>
                    </a:srgbClr>
                  </a:outerShdw>
                </a:effectLst>
              </a:rPr>
              <a:t>s</a:t>
            </a:r>
            <a:r>
              <a:rPr lang="vi-VN" sz="2059">
                <a:solidFill>
                  <a:schemeClr val="tx1"/>
                </a:solidFill>
              </a:rPr>
              <a:t> đến </a:t>
            </a:r>
            <a:r>
              <a:rPr lang="vi-VN" sz="2059" b="1">
                <a:solidFill>
                  <a:schemeClr val="tx1"/>
                </a:solidFill>
                <a:effectLst>
                  <a:outerShdw blurRad="38100" dist="38100" dir="2700000" algn="tl">
                    <a:srgbClr val="000000">
                      <a:alpha val="43137"/>
                    </a:srgbClr>
                  </a:outerShdw>
                </a:effectLst>
              </a:rPr>
              <a:t>t</a:t>
            </a:r>
            <a:r>
              <a:rPr lang="vi-VN" sz="2059">
                <a:solidFill>
                  <a:schemeClr val="tx1"/>
                </a:solidFill>
              </a:rPr>
              <a:t>, sử dụng một mảng </a:t>
            </a:r>
            <a:r>
              <a:rPr lang="vi-VN" sz="2059" b="1">
                <a:solidFill>
                  <a:schemeClr val="tx1"/>
                </a:solidFill>
                <a:effectLst>
                  <a:outerShdw blurRad="38100" dist="38100" dir="2700000" algn="tl">
                    <a:srgbClr val="000000">
                      <a:alpha val="43137"/>
                    </a:srgbClr>
                  </a:outerShdw>
                </a:effectLst>
              </a:rPr>
              <a:t>truoc[] </a:t>
            </a:r>
            <a:r>
              <a:rPr lang="vi-VN" sz="2059">
                <a:solidFill>
                  <a:schemeClr val="tx1"/>
                </a:solidFill>
              </a:rPr>
              <a:t>thiết lập giá trị ban đầu là 0. </a:t>
            </a:r>
            <a:endParaRPr lang="en-US" sz="2059">
              <a:solidFill>
                <a:schemeClr val="tx1"/>
              </a:solidFill>
            </a:endParaRPr>
          </a:p>
          <a:p>
            <a:pPr algn="just"/>
            <a:r>
              <a:rPr lang="vi-VN" sz="2059">
                <a:solidFill>
                  <a:schemeClr val="tx1"/>
                </a:solidFill>
              </a:rPr>
              <a:t>Trong quá trình duyệt, thay thế giá trị của </a:t>
            </a:r>
            <a:r>
              <a:rPr lang="vi-VN" sz="2059" b="1">
                <a:solidFill>
                  <a:schemeClr val="tx1"/>
                </a:solidFill>
                <a:effectLst>
                  <a:outerShdw blurRad="38100" dist="38100" dir="2700000" algn="tl">
                    <a:srgbClr val="000000">
                      <a:alpha val="43137"/>
                    </a:srgbClr>
                  </a:outerShdw>
                </a:effectLst>
              </a:rPr>
              <a:t>truoc[v]</a:t>
            </a:r>
            <a:r>
              <a:rPr lang="vi-VN" sz="2059">
                <a:solidFill>
                  <a:schemeClr val="tx1"/>
                </a:solidFill>
              </a:rPr>
              <a:t> để ghi nhận đỉnh đi trước đỉnh </a:t>
            </a:r>
            <a:r>
              <a:rPr lang="vi-VN" sz="2059" b="1">
                <a:solidFill>
                  <a:schemeClr val="tx1"/>
                </a:solidFill>
                <a:effectLst>
                  <a:outerShdw blurRad="38100" dist="38100" dir="2700000" algn="tl">
                    <a:srgbClr val="000000">
                      <a:alpha val="43137"/>
                    </a:srgbClr>
                  </a:outerShdw>
                </a:effectLst>
              </a:rPr>
              <a:t>v</a:t>
            </a:r>
            <a:r>
              <a:rPr lang="vi-VN" sz="2059">
                <a:solidFill>
                  <a:schemeClr val="tx1"/>
                </a:solidFill>
              </a:rPr>
              <a:t> trong đường đi tìm kiếm từ </a:t>
            </a:r>
            <a:r>
              <a:rPr lang="vi-VN" sz="2059" b="1">
                <a:solidFill>
                  <a:schemeClr val="tx1"/>
                </a:solidFill>
                <a:effectLst>
                  <a:outerShdw blurRad="38100" dist="38100" dir="2700000" algn="tl">
                    <a:srgbClr val="000000">
                      <a:alpha val="43137"/>
                    </a:srgbClr>
                  </a:outerShdw>
                </a:effectLst>
              </a:rPr>
              <a:t>s</a:t>
            </a:r>
            <a:r>
              <a:rPr lang="vi-VN" sz="2059">
                <a:solidFill>
                  <a:schemeClr val="tx1"/>
                </a:solidFill>
              </a:rPr>
              <a:t> đến </a:t>
            </a:r>
            <a:r>
              <a:rPr lang="vi-VN" sz="2059" b="1">
                <a:solidFill>
                  <a:schemeClr val="tx1"/>
                </a:solidFill>
                <a:effectLst>
                  <a:outerShdw blurRad="38100" dist="38100" dir="2700000" algn="tl">
                    <a:srgbClr val="000000">
                      <a:alpha val="43137"/>
                    </a:srgbClr>
                  </a:outerShdw>
                </a:effectLst>
              </a:rPr>
              <a:t>v</a:t>
            </a:r>
            <a:r>
              <a:rPr lang="vi-VN" sz="2059">
                <a:solidFill>
                  <a:schemeClr val="tx1"/>
                </a:solidFill>
              </a:rPr>
              <a:t>. </a:t>
            </a:r>
            <a:endParaRPr lang="en-US" sz="2059">
              <a:solidFill>
                <a:schemeClr val="tx1"/>
              </a:solidFill>
            </a:endParaRPr>
          </a:p>
          <a:p>
            <a:pPr algn="just"/>
            <a:r>
              <a:rPr lang="vi-VN" sz="2059">
                <a:solidFill>
                  <a:schemeClr val="tx1"/>
                </a:solidFill>
              </a:rPr>
              <a:t>Khi đó, trong thủ tục DFS(v) ta chỉ cần thay đổi lại như sau: </a:t>
            </a:r>
          </a:p>
          <a:p>
            <a:pPr marL="611953" lvl="4" algn="just"/>
            <a:r>
              <a:rPr lang="en-US" sz="2059" b="1">
                <a:solidFill>
                  <a:schemeClr val="tx1"/>
                </a:solidFill>
                <a:latin typeface="Courier New" pitchFamily="49" charset="0"/>
                <a:cs typeface="Courier New" pitchFamily="49" charset="0"/>
              </a:rPr>
              <a:t>void DFS( int v){ </a:t>
            </a:r>
          </a:p>
          <a:p>
            <a:pPr marL="611953" lvl="4" algn="just"/>
            <a:r>
              <a:rPr lang="en-US" sz="2059" b="1">
                <a:solidFill>
                  <a:schemeClr val="tx1"/>
                </a:solidFill>
                <a:latin typeface="Courier New" pitchFamily="49" charset="0"/>
                <a:cs typeface="Courier New" pitchFamily="49" charset="0"/>
              </a:rPr>
              <a:t>   chuaxet[v]:= FALSE; </a:t>
            </a:r>
          </a:p>
          <a:p>
            <a:pPr marL="611953" lvl="4" algn="just"/>
            <a:r>
              <a:rPr lang="en-US" sz="2059" b="1">
                <a:solidFill>
                  <a:schemeClr val="tx1"/>
                </a:solidFill>
                <a:latin typeface="Courier New" pitchFamily="49" charset="0"/>
                <a:cs typeface="Courier New" pitchFamily="49" charset="0"/>
              </a:rPr>
              <a:t>   for ( u ∈ke(v) ) { </a:t>
            </a:r>
          </a:p>
          <a:p>
            <a:pPr marL="611953" lvl="4" algn="just"/>
            <a:r>
              <a:rPr lang="en-US" sz="2059" b="1">
                <a:solidFill>
                  <a:schemeClr val="tx1"/>
                </a:solidFill>
                <a:latin typeface="Courier New" pitchFamily="49" charset="0"/>
                <a:cs typeface="Courier New" pitchFamily="49" charset="0"/>
              </a:rPr>
              <a:t>      if (chuaxet[u] ) { </a:t>
            </a:r>
          </a:p>
          <a:p>
            <a:pPr marL="611953" lvl="4" algn="just"/>
            <a:r>
              <a:rPr lang="en-US" sz="2059" b="1">
                <a:solidFill>
                  <a:schemeClr val="tx1"/>
                </a:solidFill>
                <a:latin typeface="Courier New" pitchFamily="49" charset="0"/>
                <a:cs typeface="Courier New" pitchFamily="49" charset="0"/>
              </a:rPr>
              <a:t>         truoc[u]=v; </a:t>
            </a:r>
          </a:p>
          <a:p>
            <a:pPr marL="611953" lvl="4" algn="just"/>
            <a:r>
              <a:rPr lang="en-US" sz="2059" b="1">
                <a:solidFill>
                  <a:schemeClr val="tx1"/>
                </a:solidFill>
                <a:latin typeface="Courier New" pitchFamily="49" charset="0"/>
                <a:cs typeface="Courier New" pitchFamily="49" charset="0"/>
              </a:rPr>
              <a:t>         DFS(u); </a:t>
            </a:r>
          </a:p>
          <a:p>
            <a:pPr marL="611953" lvl="4" algn="just"/>
            <a:r>
              <a:rPr lang="en-US" sz="2059" b="1">
                <a:solidFill>
                  <a:schemeClr val="tx1"/>
                </a:solidFill>
                <a:latin typeface="Courier New" pitchFamily="49" charset="0"/>
                <a:cs typeface="Courier New" pitchFamily="49" charset="0"/>
              </a:rPr>
              <a:t>      } </a:t>
            </a:r>
          </a:p>
          <a:p>
            <a:pPr marL="611953" lvl="4" algn="just"/>
            <a:r>
              <a:rPr lang="en-US" sz="2059" b="1">
                <a:solidFill>
                  <a:schemeClr val="tx1"/>
                </a:solidFill>
                <a:latin typeface="Courier New" pitchFamily="49" charset="0"/>
                <a:cs typeface="Courier New" pitchFamily="49" charset="0"/>
              </a:rPr>
              <a:t>   } </a:t>
            </a:r>
          </a:p>
          <a:p>
            <a:pPr marL="611953" lvl="4" algn="just"/>
            <a:r>
              <a:rPr lang="en-US" sz="2059" b="1">
                <a:solidFill>
                  <a:schemeClr val="tx1"/>
                </a:solidFill>
                <a:latin typeface="Courier New" pitchFamily="49" charset="0"/>
                <a:cs typeface="Courier New" pitchFamily="49" charset="0"/>
              </a:rPr>
              <a:t>}</a:t>
            </a:r>
            <a:endParaRPr lang="en-US" sz="2059"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914459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8.2.4. Tìm đường đi giữa hai đỉnh trên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EFB7ECCA-1C4B-067F-51C2-1A93F2FB1149}"/>
                  </a:ext>
                </a:extLst>
              </p:cNvPr>
              <p:cNvSpPr txBox="1">
                <a:spLocks/>
              </p:cNvSpPr>
              <p:nvPr/>
            </p:nvSpPr>
            <p:spPr>
              <a:xfrm>
                <a:off x="1006640" y="1641749"/>
                <a:ext cx="5089360" cy="4550512"/>
              </a:xfrm>
              <a:prstGeom prst="rect">
                <a:avLst/>
              </a:prstGeom>
              <a:ln>
                <a:solidFill>
                  <a:schemeClr val="accent1"/>
                </a:solidFill>
                <a:prstDash val="sysDash"/>
              </a:ln>
            </p:spPr>
            <p:txBody>
              <a:bodyPr vert="horz">
                <a:noAutofit/>
              </a:bodyPr>
              <a:lstStyle>
                <a:lvl1pPr marL="274320" indent="-274320" algn="l" rtl="0" eaLnBrk="1" latinLnBrk="0" hangingPunct="1">
                  <a:lnSpc>
                    <a:spcPct val="130000"/>
                  </a:lnSpc>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30000"/>
                  </a:lnSpc>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30000"/>
                  </a:lnSpc>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30000"/>
                  </a:lnSpc>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30000"/>
                  </a:lnSpc>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buNone/>
                </a:pPr>
                <a:r>
                  <a:rPr lang="en-US" sz="1853" b="1">
                    <a:solidFill>
                      <a:srgbClr val="0000FF"/>
                    </a:solidFill>
                    <a:latin typeface="Courier New" pitchFamily="49" charset="0"/>
                    <a:cs typeface="Courier New" pitchFamily="49" charset="0"/>
                  </a:rPr>
                  <a:t>void</a:t>
                </a:r>
                <a:r>
                  <a:rPr lang="en-US" sz="1853" b="1">
                    <a:latin typeface="Courier New" pitchFamily="49" charset="0"/>
                    <a:cs typeface="Courier New" pitchFamily="49" charset="0"/>
                  </a:rPr>
                  <a:t> BFS(</a:t>
                </a:r>
                <a:r>
                  <a:rPr lang="en-US" sz="1853" b="1">
                    <a:solidFill>
                      <a:srgbClr val="0000FF"/>
                    </a:solidFill>
                    <a:latin typeface="Courier New" pitchFamily="49" charset="0"/>
                    <a:cs typeface="Courier New" pitchFamily="49" charset="0"/>
                  </a:rPr>
                  <a:t>int</a:t>
                </a:r>
                <a:r>
                  <a:rPr lang="en-US" sz="1853" b="1">
                    <a:latin typeface="Courier New" pitchFamily="49" charset="0"/>
                    <a:cs typeface="Courier New" pitchFamily="49" charset="0"/>
                  </a:rPr>
                  <a:t> u){ </a:t>
                </a:r>
              </a:p>
              <a:p>
                <a:pPr marL="0" indent="0">
                  <a:buNone/>
                </a:pPr>
                <a:r>
                  <a:rPr lang="en-US" sz="1853" b="1">
                    <a:latin typeface="Courier New" pitchFamily="49" charset="0"/>
                    <a:cs typeface="Courier New" pitchFamily="49" charset="0"/>
                  </a:rPr>
                  <a:t>   queue = </a:t>
                </a:r>
                <a14:m>
                  <m:oMath xmlns:m="http://schemas.openxmlformats.org/officeDocument/2006/math">
                    <m:r>
                      <a:rPr lang="en-US" sz="1853" b="1" i="1">
                        <a:latin typeface="Cambria Math"/>
                        <a:ea typeface="Cambria Math"/>
                        <a:cs typeface="Courier New" pitchFamily="49" charset="0"/>
                      </a:rPr>
                      <m:t>∅</m:t>
                    </m:r>
                  </m:oMath>
                </a14:m>
                <a:r>
                  <a:rPr lang="el-GR" sz="1853" b="1">
                    <a:latin typeface="Courier New" pitchFamily="49" charset="0"/>
                    <a:cs typeface="Courier New" pitchFamily="49" charset="0"/>
                  </a:rPr>
                  <a:t>; </a:t>
                </a:r>
              </a:p>
              <a:p>
                <a:pPr marL="0" indent="0">
                  <a:buNone/>
                </a:pPr>
                <a:r>
                  <a:rPr lang="en-US" sz="1853" b="1">
                    <a:latin typeface="Courier New" pitchFamily="49" charset="0"/>
                    <a:cs typeface="Courier New" pitchFamily="49" charset="0"/>
                  </a:rPr>
                  <a:t>   </a:t>
                </a:r>
                <a:r>
                  <a:rPr lang="vi-VN" sz="1853" b="1">
                    <a:latin typeface="Courier New" pitchFamily="49" charset="0"/>
                    <a:cs typeface="Courier New" pitchFamily="49" charset="0"/>
                  </a:rPr>
                  <a:t>u </a:t>
                </a:r>
                <a14:m>
                  <m:oMath xmlns:m="http://schemas.openxmlformats.org/officeDocument/2006/math">
                    <m:r>
                      <a:rPr lang="vi-VN" sz="1853" b="1" i="1">
                        <a:latin typeface="Cambria Math"/>
                        <a:ea typeface="Cambria Math"/>
                        <a:cs typeface="Courier New" pitchFamily="49" charset="0"/>
                      </a:rPr>
                      <m:t>←</m:t>
                    </m:r>
                  </m:oMath>
                </a14:m>
                <a:r>
                  <a:rPr lang="vi-VN" sz="1853" b="1">
                    <a:latin typeface="Courier New" pitchFamily="49" charset="0"/>
                    <a:cs typeface="Courier New" pitchFamily="49" charset="0"/>
                  </a:rPr>
                  <a:t> queue; </a:t>
                </a:r>
                <a:endParaRPr lang="en-US" sz="1853" b="1">
                  <a:latin typeface="Courier New" pitchFamily="49" charset="0"/>
                  <a:cs typeface="Courier New" pitchFamily="49" charset="0"/>
                </a:endParaRPr>
              </a:p>
              <a:p>
                <a:pPr marL="0" indent="0" algn="ctr">
                  <a:buNone/>
                </a:pPr>
                <a:r>
                  <a:rPr lang="vi-VN"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nạp u vào hàng đợi</a:t>
                </a:r>
                <a:r>
                  <a:rPr lang="vi-VN" sz="1853" b="1">
                    <a:latin typeface="Courier New" pitchFamily="49" charset="0"/>
                    <a:cs typeface="Courier New" pitchFamily="49" charset="0"/>
                  </a:rPr>
                  <a:t>*/ </a:t>
                </a:r>
              </a:p>
              <a:p>
                <a:pPr marL="0" indent="0">
                  <a:buNone/>
                </a:pPr>
                <a:r>
                  <a:rPr lang="en-US" sz="1853" b="1">
                    <a:latin typeface="Courier New" pitchFamily="49" charset="0"/>
                    <a:cs typeface="Courier New" pitchFamily="49" charset="0"/>
                  </a:rPr>
                  <a:t>   </a:t>
                </a:r>
                <a:r>
                  <a:rPr lang="vi-VN" sz="1853" b="1">
                    <a:latin typeface="Courier New" pitchFamily="49" charset="0"/>
                    <a:cs typeface="Courier New" pitchFamily="49" charset="0"/>
                  </a:rPr>
                  <a:t>chuaxet[u] = false;</a:t>
                </a:r>
                <a:endParaRPr lang="en-US" sz="1853" b="1">
                  <a:latin typeface="Courier New" pitchFamily="49" charset="0"/>
                  <a:cs typeface="Courier New" pitchFamily="49" charset="0"/>
                </a:endParaRPr>
              </a:p>
              <a:p>
                <a:pPr marL="0" indent="0" algn="ctr">
                  <a:buNone/>
                </a:pPr>
                <a:r>
                  <a:rPr lang="vi-VN" sz="1853" b="1">
                    <a:latin typeface="Courier New" pitchFamily="49" charset="0"/>
                    <a:cs typeface="Courier New" pitchFamily="49" charset="0"/>
                  </a:rPr>
                  <a:t>/* </a:t>
                </a:r>
                <a:r>
                  <a:rPr lang="vi-VN" sz="1853" b="1">
                    <a:solidFill>
                      <a:srgbClr val="C00000"/>
                    </a:solidFill>
                    <a:latin typeface="Courier New" pitchFamily="49" charset="0"/>
                    <a:cs typeface="Courier New" pitchFamily="49" charset="0"/>
                  </a:rPr>
                  <a:t>đổi trạng thái của u</a:t>
                </a:r>
                <a:r>
                  <a:rPr lang="vi-VN" sz="1853" b="1">
                    <a:latin typeface="Courier New" pitchFamily="49" charset="0"/>
                    <a:cs typeface="Courier New" pitchFamily="49" charset="0"/>
                  </a:rPr>
                  <a:t>*/ </a:t>
                </a:r>
              </a:p>
              <a:p>
                <a:pPr marL="0" indent="0">
                  <a:buNone/>
                </a:pPr>
                <a:r>
                  <a:rPr lang="en-US" sz="1853" b="1">
                    <a:latin typeface="Courier New" pitchFamily="49" charset="0"/>
                    <a:cs typeface="Courier New" pitchFamily="49" charset="0"/>
                  </a:rPr>
                  <a:t>   </a:t>
                </a:r>
                <a:r>
                  <a:rPr lang="vi-VN" sz="1853" b="1">
                    <a:solidFill>
                      <a:srgbClr val="0000FF"/>
                    </a:solidFill>
                    <a:latin typeface="Courier New" pitchFamily="49" charset="0"/>
                    <a:cs typeface="Courier New" pitchFamily="49" charset="0"/>
                  </a:rPr>
                  <a:t>while</a:t>
                </a:r>
                <a:r>
                  <a:rPr lang="vi-VN" sz="1853" b="1">
                    <a:latin typeface="Courier New" pitchFamily="49" charset="0"/>
                    <a:cs typeface="Courier New" pitchFamily="49" charset="0"/>
                  </a:rPr>
                  <a:t> (queue ≠ </a:t>
                </a:r>
                <a14:m>
                  <m:oMath xmlns:m="http://schemas.openxmlformats.org/officeDocument/2006/math">
                    <m:r>
                      <a:rPr lang="en-US" sz="1853" b="1" i="1">
                        <a:latin typeface="Cambria Math"/>
                        <a:ea typeface="Cambria Math"/>
                        <a:cs typeface="Courier New" pitchFamily="49" charset="0"/>
                      </a:rPr>
                      <m:t>∅</m:t>
                    </m:r>
                  </m:oMath>
                </a14:m>
                <a:r>
                  <a:rPr lang="el-GR" sz="1853" b="1">
                    <a:latin typeface="Courier New" pitchFamily="49" charset="0"/>
                    <a:cs typeface="Courier New" pitchFamily="49" charset="0"/>
                  </a:rPr>
                  <a:t> ) { </a:t>
                </a:r>
                <a:endParaRPr lang="en-US" sz="1853" b="1">
                  <a:latin typeface="Courier New" pitchFamily="49" charset="0"/>
                  <a:cs typeface="Courier New" pitchFamily="49" charset="0"/>
                </a:endParaRPr>
              </a:p>
              <a:p>
                <a:pPr marL="0" indent="0" algn="ctr">
                  <a:buNone/>
                </a:pPr>
                <a:r>
                  <a:rPr lang="el-GR" sz="1853" b="1">
                    <a:latin typeface="Courier New" pitchFamily="49" charset="0"/>
                    <a:cs typeface="Courier New" pitchFamily="49" charset="0"/>
                  </a:rPr>
                  <a:t>/* </a:t>
                </a:r>
                <a:r>
                  <a:rPr lang="vi-VN" sz="1853" b="1">
                    <a:solidFill>
                      <a:srgbClr val="C00000"/>
                    </a:solidFill>
                    <a:latin typeface="Courier New" pitchFamily="49" charset="0"/>
                    <a:cs typeface="Courier New" pitchFamily="49" charset="0"/>
                  </a:rPr>
                  <a:t>duyệt tới khi nào hàng đợi rỗng</a:t>
                </a:r>
                <a:r>
                  <a:rPr lang="vi-VN" sz="1853" b="1">
                    <a:latin typeface="Courier New" pitchFamily="49" charset="0"/>
                    <a:cs typeface="Courier New" pitchFamily="49" charset="0"/>
                  </a:rPr>
                  <a:t>*/ </a:t>
                </a:r>
              </a:p>
              <a:p>
                <a:pPr marL="0" indent="0">
                  <a:buNone/>
                </a:pPr>
                <a:r>
                  <a:rPr lang="en-US" sz="1853" b="1">
                    <a:latin typeface="Courier New" pitchFamily="49" charset="0"/>
                    <a:cs typeface="Courier New" pitchFamily="49" charset="0"/>
                  </a:rPr>
                  <a:t>   </a:t>
                </a:r>
                <a:r>
                  <a:rPr lang="vi-VN" sz="1853" b="1">
                    <a:latin typeface="Courier New" pitchFamily="49" charset="0"/>
                    <a:cs typeface="Courier New" pitchFamily="49" charset="0"/>
                  </a:rPr>
                  <a:t>queue</a:t>
                </a:r>
                <a:r>
                  <a:rPr lang="vi-VN" sz="1853" b="1">
                    <a:ea typeface="Cambria Math"/>
                    <a:cs typeface="Courier New" pitchFamily="49" charset="0"/>
                  </a:rPr>
                  <a:t> </a:t>
                </a:r>
                <a14:m>
                  <m:oMath xmlns:m="http://schemas.openxmlformats.org/officeDocument/2006/math">
                    <m:r>
                      <a:rPr lang="vi-VN" sz="1853" b="1" i="1">
                        <a:latin typeface="Cambria Math"/>
                        <a:ea typeface="Cambria Math"/>
                        <a:cs typeface="Courier New" pitchFamily="49" charset="0"/>
                      </a:rPr>
                      <m:t>← </m:t>
                    </m:r>
                  </m:oMath>
                </a14:m>
                <a:r>
                  <a:rPr lang="vi-VN" sz="1853" b="1">
                    <a:latin typeface="Courier New" pitchFamily="49" charset="0"/>
                    <a:cs typeface="Courier New" pitchFamily="49" charset="0"/>
                  </a:rPr>
                  <a:t>p; </a:t>
                </a:r>
                <a:endParaRPr lang="en-US" sz="1853" b="1">
                  <a:latin typeface="Courier New" pitchFamily="49" charset="0"/>
                  <a:cs typeface="Courier New" pitchFamily="49" charset="0"/>
                </a:endParaRPr>
              </a:p>
              <a:p>
                <a:pPr marL="0" indent="0" algn="ctr">
                  <a:buNone/>
                </a:pPr>
                <a:r>
                  <a:rPr lang="vi-VN"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lấy p ra từ khỏi hàng đợi</a:t>
                </a:r>
                <a:r>
                  <a:rPr lang="vi-VN" sz="1853" b="1">
                    <a:latin typeface="Courier New" pitchFamily="49" charset="0"/>
                    <a:cs typeface="Courier New" pitchFamily="49" charset="0"/>
                  </a:rPr>
                  <a:t>*/</a:t>
                </a:r>
                <a:endParaRPr lang="en-US" sz="1853" b="1">
                  <a:latin typeface="Courier New" pitchFamily="49" charset="0"/>
                  <a:cs typeface="Courier New" pitchFamily="49" charset="0"/>
                </a:endParaRPr>
              </a:p>
            </p:txBody>
          </p:sp>
        </mc:Choice>
        <mc:Fallback>
          <p:sp>
            <p:nvSpPr>
              <p:cNvPr id="4" name="Content Placeholder 2">
                <a:extLst>
                  <a:ext uri="{FF2B5EF4-FFF2-40B4-BE49-F238E27FC236}">
                    <a16:creationId xmlns:a16="http://schemas.microsoft.com/office/drawing/2014/main" id="{EFB7ECCA-1C4B-067F-51C2-1A93F2FB1149}"/>
                  </a:ext>
                </a:extLst>
              </p:cNvPr>
              <p:cNvSpPr txBox="1">
                <a:spLocks noRot="1" noChangeAspect="1" noMove="1" noResize="1" noEditPoints="1" noAdjustHandles="1" noChangeArrowheads="1" noChangeShapeType="1" noTextEdit="1"/>
              </p:cNvSpPr>
              <p:nvPr/>
            </p:nvSpPr>
            <p:spPr>
              <a:xfrm>
                <a:off x="1006640" y="1641749"/>
                <a:ext cx="5089360" cy="4550512"/>
              </a:xfrm>
              <a:prstGeom prst="rect">
                <a:avLst/>
              </a:prstGeom>
              <a:blipFill>
                <a:blip r:embed="rId4"/>
                <a:stretch>
                  <a:fillRect l="-956" b="-7477"/>
                </a:stretch>
              </a:blipFill>
              <a:ln>
                <a:solidFill>
                  <a:schemeClr val="accent1"/>
                </a:solidFill>
                <a:prstDash val="sysDash"/>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6D1ADD19-871B-924F-EE64-52592033993C}"/>
                  </a:ext>
                </a:extLst>
              </p:cNvPr>
              <p:cNvSpPr txBox="1">
                <a:spLocks/>
              </p:cNvSpPr>
              <p:nvPr/>
            </p:nvSpPr>
            <p:spPr bwMode="auto">
              <a:xfrm>
                <a:off x="6174452" y="1296101"/>
                <a:ext cx="5123818" cy="4876069"/>
              </a:xfrm>
              <a:prstGeom prst="rect">
                <a:avLst/>
              </a:prstGeom>
              <a:noFill/>
              <a:ln w="9525">
                <a:solidFill>
                  <a:schemeClr val="accent1"/>
                </a:solidFill>
                <a:prstDash val="sysDash"/>
                <a:miter lim="800000"/>
                <a:headEnd/>
                <a:tailEnd/>
              </a:ln>
            </p:spPr>
            <p:txBody>
              <a:bodyPr vert="horz" wrap="square" lIns="47071" tIns="23536" rIns="47071" bIns="23536" numCol="1" anchor="t" anchorCtr="0" compatLnSpc="1">
                <a:prstTxWarp prst="textNoShape">
                  <a:avLst/>
                </a:prstTxWarp>
              </a:bodyPr>
              <a:lstStyle/>
              <a:p>
                <a:pPr>
                  <a:lnSpc>
                    <a:spcPct val="130000"/>
                  </a:lnSpc>
                </a:pPr>
                <a:r>
                  <a:rPr lang="en-US" sz="1853" b="1">
                    <a:latin typeface="Courier New" pitchFamily="49" charset="0"/>
                    <a:cs typeface="Courier New" pitchFamily="49" charset="0"/>
                  </a:rPr>
                  <a:t>   </a:t>
                </a:r>
                <a:r>
                  <a:rPr lang="vi-VN" sz="1853" b="1">
                    <a:solidFill>
                      <a:srgbClr val="0000FF"/>
                    </a:solidFill>
                    <a:latin typeface="Courier New" pitchFamily="49" charset="0"/>
                    <a:cs typeface="Courier New" pitchFamily="49" charset="0"/>
                  </a:rPr>
                  <a:t>for</a:t>
                </a:r>
                <a:r>
                  <a:rPr lang="vi-VN" sz="1853" b="1">
                    <a:latin typeface="Courier New" pitchFamily="49" charset="0"/>
                    <a:cs typeface="Courier New" pitchFamily="49" charset="0"/>
                  </a:rPr>
                  <a:t> (v ∈ ke(p) ) {</a:t>
                </a:r>
                <a:endParaRPr lang="en-US" sz="1853" b="1">
                  <a:latin typeface="Courier New" pitchFamily="49" charset="0"/>
                  <a:cs typeface="Courier New" pitchFamily="49" charset="0"/>
                </a:endParaRPr>
              </a:p>
              <a:p>
                <a:pPr algn="ctr">
                  <a:lnSpc>
                    <a:spcPct val="130000"/>
                  </a:lnSpc>
                </a:pPr>
                <a:r>
                  <a:rPr lang="vi-VN" sz="1853" b="1">
                    <a:latin typeface="Courier New" pitchFamily="49" charset="0"/>
                    <a:cs typeface="Courier New" pitchFamily="49" charset="0"/>
                  </a:rPr>
                  <a:t>/* </a:t>
                </a:r>
                <a:r>
                  <a:rPr lang="vi-VN" sz="1853" b="1">
                    <a:solidFill>
                      <a:srgbClr val="C00000"/>
                    </a:solidFill>
                    <a:latin typeface="Courier New" pitchFamily="49" charset="0"/>
                    <a:cs typeface="Courier New" pitchFamily="49" charset="0"/>
                  </a:rPr>
                  <a:t>đưa các đỉnh v kề với p nhưng chưa được xét vào hàng đợi</a:t>
                </a:r>
                <a:r>
                  <a:rPr lang="vi-VN" sz="1853"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a:t>
                </a:r>
                <a:r>
                  <a:rPr lang="en-US" sz="1853" b="1">
                    <a:solidFill>
                      <a:srgbClr val="0000FF"/>
                    </a:solidFill>
                    <a:latin typeface="Courier New" pitchFamily="49" charset="0"/>
                    <a:cs typeface="Courier New" pitchFamily="49" charset="0"/>
                  </a:rPr>
                  <a:t>if</a:t>
                </a:r>
                <a:r>
                  <a:rPr lang="en-US" sz="1853" b="1">
                    <a:latin typeface="Courier New" pitchFamily="49" charset="0"/>
                    <a:cs typeface="Courier New" pitchFamily="49" charset="0"/>
                  </a:rPr>
                  <a:t> (chuaxet[v] ) { </a:t>
                </a:r>
              </a:p>
              <a:p>
                <a:pPr>
                  <a:lnSpc>
                    <a:spcPct val="130000"/>
                  </a:lnSpc>
                </a:pPr>
                <a:r>
                  <a:rPr lang="en-US" sz="1853" b="1">
                    <a:latin typeface="Courier New" pitchFamily="49" charset="0"/>
                    <a:cs typeface="Courier New" pitchFamily="49" charset="0"/>
                  </a:rPr>
                  <a:t>      </a:t>
                </a:r>
                <a:r>
                  <a:rPr lang="vi-VN" sz="1853" b="1">
                    <a:latin typeface="Courier New" pitchFamily="49" charset="0"/>
                    <a:cs typeface="Courier New" pitchFamily="49" charset="0"/>
                  </a:rPr>
                  <a:t>v</a:t>
                </a:r>
                <a:r>
                  <a:rPr lang="vi-VN" sz="1853" b="1">
                    <a:ea typeface="Cambria Math"/>
                    <a:cs typeface="Courier New" pitchFamily="49" charset="0"/>
                  </a:rPr>
                  <a:t> </a:t>
                </a:r>
                <a14:m>
                  <m:oMath xmlns:m="http://schemas.openxmlformats.org/officeDocument/2006/math">
                    <m:r>
                      <a:rPr lang="vi-VN" sz="1853" b="1" i="1">
                        <a:latin typeface="Cambria Math"/>
                        <a:ea typeface="Cambria Math"/>
                        <a:cs typeface="Courier New" pitchFamily="49" charset="0"/>
                      </a:rPr>
                      <m:t>←</m:t>
                    </m:r>
                  </m:oMath>
                </a14:m>
                <a:r>
                  <a:rPr lang="vi-VN" sz="1853" b="1">
                    <a:latin typeface="Courier New" pitchFamily="49" charset="0"/>
                    <a:cs typeface="Courier New" pitchFamily="49" charset="0"/>
                  </a:rPr>
                  <a:t> queue; </a:t>
                </a:r>
                <a:endParaRPr lang="en-US" sz="1853" b="1">
                  <a:latin typeface="Courier New" pitchFamily="49" charset="0"/>
                  <a:cs typeface="Courier New" pitchFamily="49" charset="0"/>
                </a:endParaRPr>
              </a:p>
              <a:p>
                <a:pPr algn="ctr">
                  <a:lnSpc>
                    <a:spcPct val="130000"/>
                  </a:lnSpc>
                </a:pPr>
                <a:r>
                  <a:rPr lang="vi-VN" sz="1853" b="1">
                    <a:latin typeface="Courier New" pitchFamily="49" charset="0"/>
                    <a:cs typeface="Courier New" pitchFamily="49" charset="0"/>
                  </a:rPr>
                  <a:t>/*</a:t>
                </a:r>
                <a:r>
                  <a:rPr lang="vi-VN" sz="1853" b="1">
                    <a:solidFill>
                      <a:srgbClr val="C00000"/>
                    </a:solidFill>
                    <a:latin typeface="Courier New" pitchFamily="49" charset="0"/>
                    <a:cs typeface="Courier New" pitchFamily="49" charset="0"/>
                  </a:rPr>
                  <a:t>đưa v vào hàng đợi</a:t>
                </a:r>
                <a:r>
                  <a:rPr lang="vi-VN" sz="1853"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a:t>
                </a:r>
                <a:r>
                  <a:rPr lang="vi-VN" sz="1853" b="1">
                    <a:latin typeface="Courier New" pitchFamily="49" charset="0"/>
                    <a:cs typeface="Courier New" pitchFamily="49" charset="0"/>
                  </a:rPr>
                  <a:t>chuaxet[v] = false;</a:t>
                </a:r>
                <a:endParaRPr lang="en-US" sz="1853" b="1">
                  <a:latin typeface="Courier New" pitchFamily="49" charset="0"/>
                  <a:cs typeface="Courier New" pitchFamily="49" charset="0"/>
                </a:endParaRPr>
              </a:p>
              <a:p>
                <a:pPr algn="ctr">
                  <a:lnSpc>
                    <a:spcPct val="130000"/>
                  </a:lnSpc>
                </a:pPr>
                <a:r>
                  <a:rPr lang="vi-VN" sz="1853" b="1">
                    <a:latin typeface="Courier New" pitchFamily="49" charset="0"/>
                    <a:cs typeface="Courier New" pitchFamily="49" charset="0"/>
                  </a:rPr>
                  <a:t>/* </a:t>
                </a:r>
                <a:r>
                  <a:rPr lang="vi-VN" sz="1853" b="1">
                    <a:solidFill>
                      <a:srgbClr val="C00000"/>
                    </a:solidFill>
                    <a:latin typeface="Courier New" pitchFamily="49" charset="0"/>
                    <a:cs typeface="Courier New" pitchFamily="49" charset="0"/>
                  </a:rPr>
                  <a:t>đổi trạng thái của v</a:t>
                </a:r>
                <a:r>
                  <a:rPr lang="vi-VN" sz="1853" b="1">
                    <a:latin typeface="Courier New" pitchFamily="49" charset="0"/>
                    <a:cs typeface="Courier New" pitchFamily="49" charset="0"/>
                  </a:rPr>
                  <a:t>*/ </a:t>
                </a:r>
              </a:p>
              <a:p>
                <a:pPr>
                  <a:lnSpc>
                    <a:spcPct val="130000"/>
                  </a:lnSpc>
                </a:pPr>
                <a:r>
                  <a:rPr lang="en-US" sz="1853" b="1">
                    <a:latin typeface="Courier New" pitchFamily="49" charset="0"/>
                    <a:cs typeface="Courier New" pitchFamily="49" charset="0"/>
                  </a:rPr>
                  <a:t>      truoc[v]=p; </a:t>
                </a:r>
              </a:p>
              <a:p>
                <a:pPr>
                  <a:lnSpc>
                    <a:spcPct val="130000"/>
                  </a:lnSpc>
                </a:pPr>
                <a:r>
                  <a:rPr lang="en-US" sz="1853" b="1">
                    <a:latin typeface="Courier New" pitchFamily="49" charset="0"/>
                    <a:cs typeface="Courier New" pitchFamily="49" charset="0"/>
                  </a:rPr>
                  <a:t>      } </a:t>
                </a:r>
              </a:p>
              <a:p>
                <a:pPr>
                  <a:lnSpc>
                    <a:spcPct val="130000"/>
                  </a:lnSpc>
                </a:pPr>
                <a:r>
                  <a:rPr lang="en-US" sz="1853" b="1">
                    <a:latin typeface="Courier New" pitchFamily="49" charset="0"/>
                    <a:cs typeface="Courier New" pitchFamily="49" charset="0"/>
                  </a:rPr>
                  <a:t>   } </a:t>
                </a:r>
              </a:p>
              <a:p>
                <a:pPr>
                  <a:lnSpc>
                    <a:spcPct val="130000"/>
                  </a:lnSpc>
                </a:pPr>
                <a:r>
                  <a:rPr lang="en-US" sz="1853" b="1">
                    <a:latin typeface="Courier New" pitchFamily="49" charset="0"/>
                    <a:cs typeface="Courier New" pitchFamily="49" charset="0"/>
                  </a:rPr>
                  <a:t> } /* end while*/ </a:t>
                </a:r>
              </a:p>
              <a:p>
                <a:pPr>
                  <a:lnSpc>
                    <a:spcPct val="130000"/>
                  </a:lnSpc>
                </a:pPr>
                <a:r>
                  <a:rPr lang="en-US" sz="1853" b="1">
                    <a:latin typeface="Courier New" pitchFamily="49" charset="0"/>
                    <a:cs typeface="Courier New" pitchFamily="49" charset="0"/>
                  </a:rPr>
                  <a:t>}/* end BFS*/</a:t>
                </a:r>
                <a:endParaRPr lang="en-US" sz="1853" b="1">
                  <a:solidFill>
                    <a:srgbClr val="000000"/>
                  </a:solidFill>
                  <a:latin typeface="Courier New" pitchFamily="49" charset="0"/>
                  <a:cs typeface="Courier New" pitchFamily="49" charset="0"/>
                </a:endParaRPr>
              </a:p>
            </p:txBody>
          </p:sp>
        </mc:Choice>
        <mc:Fallback>
          <p:sp>
            <p:nvSpPr>
              <p:cNvPr id="5" name="Content Placeholder 2">
                <a:extLst>
                  <a:ext uri="{FF2B5EF4-FFF2-40B4-BE49-F238E27FC236}">
                    <a16:creationId xmlns:a16="http://schemas.microsoft.com/office/drawing/2014/main" id="{6D1ADD19-871B-924F-EE64-52592033993C}"/>
                  </a:ext>
                </a:extLst>
              </p:cNvPr>
              <p:cNvSpPr txBox="1">
                <a:spLocks noRot="1" noChangeAspect="1" noMove="1" noResize="1" noEditPoints="1" noAdjustHandles="1" noChangeArrowheads="1" noChangeShapeType="1" noTextEdit="1"/>
              </p:cNvSpPr>
              <p:nvPr/>
            </p:nvSpPr>
            <p:spPr bwMode="auto">
              <a:xfrm>
                <a:off x="6174452" y="1296101"/>
                <a:ext cx="5123818" cy="4876069"/>
              </a:xfrm>
              <a:prstGeom prst="rect">
                <a:avLst/>
              </a:prstGeom>
              <a:blipFill>
                <a:blip r:embed="rId5"/>
                <a:stretch>
                  <a:fillRect l="-1781" t="-125" b="-874"/>
                </a:stretch>
              </a:blipFill>
              <a:ln w="9525">
                <a:solidFill>
                  <a:schemeClr val="accent1"/>
                </a:solidFill>
                <a:prstDash val="sysDash"/>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62202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8.2.4. Tìm đường đi giữa hai đỉnh trên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 name="Content Placeholder 2">
            <a:extLst>
              <a:ext uri="{FF2B5EF4-FFF2-40B4-BE49-F238E27FC236}">
                <a16:creationId xmlns:a16="http://schemas.microsoft.com/office/drawing/2014/main" id="{15C88098-9DF2-C2B3-E841-DE573E3DEC6F}"/>
              </a:ext>
            </a:extLst>
          </p:cNvPr>
          <p:cNvSpPr txBox="1">
            <a:spLocks/>
          </p:cNvSpPr>
          <p:nvPr/>
        </p:nvSpPr>
        <p:spPr>
          <a:xfrm>
            <a:off x="1108039" y="1187302"/>
            <a:ext cx="10414962" cy="4977233"/>
          </a:xfrm>
          <a:prstGeom prst="rect">
            <a:avLst/>
          </a:prstGeom>
        </p:spPr>
        <p:txBody>
          <a:bodyPr vert="horz" lIns="101885" tIns="50943" rIns="101885" bIns="50943" rtlCol="0">
            <a:norm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r>
              <a:rPr lang="vi-VN" sz="2265">
                <a:solidFill>
                  <a:schemeClr val="tx1"/>
                </a:solidFill>
              </a:rPr>
              <a:t>Kết quả đường đi được đọc ngược lại thông qua thủ tục Result() như sau: </a:t>
            </a:r>
          </a:p>
          <a:p>
            <a:pPr marL="470733" lvl="3" algn="just"/>
            <a:r>
              <a:rPr lang="en-US" sz="2059" b="1">
                <a:solidFill>
                  <a:srgbClr val="00B0F0"/>
                </a:solidFill>
                <a:latin typeface="Courier New" pitchFamily="49" charset="0"/>
                <a:cs typeface="Courier New" pitchFamily="49" charset="0"/>
              </a:rPr>
              <a:t>void</a:t>
            </a:r>
            <a:r>
              <a:rPr lang="en-US" sz="2059" b="1">
                <a:solidFill>
                  <a:schemeClr val="tx1"/>
                </a:solidFill>
                <a:latin typeface="Courier New" pitchFamily="49" charset="0"/>
                <a:cs typeface="Courier New" pitchFamily="49" charset="0"/>
              </a:rPr>
              <a:t> Result(</a:t>
            </a:r>
            <a:r>
              <a:rPr lang="en-US" sz="2059" b="1">
                <a:solidFill>
                  <a:srgbClr val="00B0F0"/>
                </a:solidFill>
                <a:latin typeface="Courier New" pitchFamily="49" charset="0"/>
                <a:cs typeface="Courier New" pitchFamily="49" charset="0"/>
              </a:rPr>
              <a:t>void</a:t>
            </a:r>
            <a:r>
              <a:rPr lang="en-US" sz="2059" b="1">
                <a:solidFill>
                  <a:schemeClr val="tx1"/>
                </a:solidFill>
                <a:latin typeface="Courier New" pitchFamily="49" charset="0"/>
                <a:cs typeface="Courier New" pitchFamily="49" charset="0"/>
              </a:rPr>
              <a:t>){ </a:t>
            </a:r>
          </a:p>
          <a:p>
            <a:pPr marL="470733" lvl="3" algn="just"/>
            <a:r>
              <a:rPr lang="en-US" sz="2059" b="1">
                <a:solidFill>
                  <a:schemeClr val="tx1"/>
                </a:solidFill>
                <a:latin typeface="Courier New" pitchFamily="49" charset="0"/>
                <a:cs typeface="Courier New" pitchFamily="49" charset="0"/>
              </a:rPr>
              <a:t>   </a:t>
            </a:r>
            <a:r>
              <a:rPr lang="en-US" sz="2059" b="1">
                <a:solidFill>
                  <a:srgbClr val="00B0F0"/>
                </a:solidFill>
                <a:latin typeface="Courier New" pitchFamily="49" charset="0"/>
                <a:cs typeface="Courier New" pitchFamily="49" charset="0"/>
              </a:rPr>
              <a:t>if</a:t>
            </a:r>
            <a:r>
              <a:rPr lang="en-US" sz="2059" b="1">
                <a:solidFill>
                  <a:schemeClr val="tx1"/>
                </a:solidFill>
                <a:latin typeface="Courier New" pitchFamily="49" charset="0"/>
                <a:cs typeface="Courier New" pitchFamily="49" charset="0"/>
              </a:rPr>
              <a:t>(truoc[t]==0){ </a:t>
            </a:r>
          </a:p>
          <a:p>
            <a:pPr marL="470733" lvl="3" algn="just"/>
            <a:r>
              <a:rPr lang="en-US" sz="2059" b="1">
                <a:solidFill>
                  <a:schemeClr val="tx1"/>
                </a:solidFill>
                <a:latin typeface="Courier New" pitchFamily="49" charset="0"/>
                <a:cs typeface="Courier New" pitchFamily="49" charset="0"/>
              </a:rPr>
              <a:t>      </a:t>
            </a:r>
            <a:r>
              <a:rPr lang="vi-VN" sz="2059" b="1">
                <a:solidFill>
                  <a:schemeClr val="tx1"/>
                </a:solidFill>
                <a:latin typeface="Courier New" pitchFamily="49" charset="0"/>
                <a:cs typeface="Courier New" pitchFamily="49" charset="0"/>
              </a:rPr>
              <a:t>&lt;Không có đường đi từs đến t&gt;; </a:t>
            </a:r>
          </a:p>
          <a:p>
            <a:pPr marL="470733" lvl="3" algn="just"/>
            <a:r>
              <a:rPr lang="en-US" sz="2059" b="1">
                <a:solidFill>
                  <a:schemeClr val="tx1"/>
                </a:solidFill>
                <a:latin typeface="Courier New" pitchFamily="49" charset="0"/>
                <a:cs typeface="Courier New" pitchFamily="49" charset="0"/>
              </a:rPr>
              <a:t>   </a:t>
            </a:r>
            <a:r>
              <a:rPr lang="en-US" sz="2059" b="1">
                <a:solidFill>
                  <a:srgbClr val="00B0F0"/>
                </a:solidFill>
                <a:latin typeface="Courier New" pitchFamily="49" charset="0"/>
                <a:cs typeface="Courier New" pitchFamily="49" charset="0"/>
              </a:rPr>
              <a:t>return</a:t>
            </a:r>
            <a:r>
              <a:rPr lang="en-US" sz="2059" b="1">
                <a:solidFill>
                  <a:schemeClr val="tx1"/>
                </a:solidFill>
                <a:latin typeface="Courier New" pitchFamily="49" charset="0"/>
                <a:cs typeface="Courier New" pitchFamily="49" charset="0"/>
              </a:rPr>
              <a:t>; </a:t>
            </a:r>
          </a:p>
          <a:p>
            <a:pPr marL="470733" lvl="3" algn="just"/>
            <a:r>
              <a:rPr lang="en-US" sz="2059" b="1">
                <a:solidFill>
                  <a:schemeClr val="tx1"/>
                </a:solidFill>
                <a:latin typeface="Courier New" pitchFamily="49" charset="0"/>
                <a:cs typeface="Courier New" pitchFamily="49" charset="0"/>
              </a:rPr>
              <a:t>   } </a:t>
            </a:r>
          </a:p>
          <a:p>
            <a:pPr marL="470733" lvl="3" algn="just"/>
            <a:r>
              <a:rPr lang="en-US" sz="2059" b="1">
                <a:solidFill>
                  <a:schemeClr val="tx1"/>
                </a:solidFill>
                <a:latin typeface="Courier New" pitchFamily="49" charset="0"/>
                <a:cs typeface="Courier New" pitchFamily="49" charset="0"/>
              </a:rPr>
              <a:t>   j = t; </a:t>
            </a:r>
          </a:p>
          <a:p>
            <a:pPr marL="470733" lvl="3" algn="just"/>
            <a:r>
              <a:rPr lang="en-US" sz="2059" b="1">
                <a:solidFill>
                  <a:schemeClr val="tx1"/>
                </a:solidFill>
                <a:latin typeface="Courier New" pitchFamily="49" charset="0"/>
                <a:cs typeface="Courier New" pitchFamily="49" charset="0"/>
              </a:rPr>
              <a:t>   </a:t>
            </a:r>
            <a:r>
              <a:rPr lang="en-US" sz="2059" b="1">
                <a:solidFill>
                  <a:srgbClr val="00B0F0"/>
                </a:solidFill>
                <a:latin typeface="Courier New" pitchFamily="49" charset="0"/>
                <a:cs typeface="Courier New" pitchFamily="49" charset="0"/>
              </a:rPr>
              <a:t>while</a:t>
            </a:r>
            <a:r>
              <a:rPr lang="en-US" sz="2059" b="1">
                <a:solidFill>
                  <a:schemeClr val="tx1"/>
                </a:solidFill>
                <a:latin typeface="Courier New" pitchFamily="49" charset="0"/>
                <a:cs typeface="Courier New" pitchFamily="49" charset="0"/>
              </a:rPr>
              <a:t>(truoc[j]!=s){ </a:t>
            </a:r>
          </a:p>
          <a:p>
            <a:pPr marL="470733" lvl="3" algn="just"/>
            <a:r>
              <a:rPr lang="en-US" sz="2059" b="1">
                <a:solidFill>
                  <a:schemeClr val="tx1"/>
                </a:solidFill>
                <a:latin typeface="Courier New" pitchFamily="49" charset="0"/>
                <a:cs typeface="Courier New" pitchFamily="49" charset="0"/>
              </a:rPr>
              <a:t>      </a:t>
            </a:r>
            <a:r>
              <a:rPr lang="vi-VN" sz="2059" b="1">
                <a:solidFill>
                  <a:schemeClr val="tx1"/>
                </a:solidFill>
                <a:latin typeface="Courier New" pitchFamily="49" charset="0"/>
                <a:cs typeface="Courier New" pitchFamily="49" charset="0"/>
              </a:rPr>
              <a:t>&lt;thăm đỉnh j&gt;; </a:t>
            </a:r>
          </a:p>
          <a:p>
            <a:pPr marL="470733" lvl="3" algn="just"/>
            <a:r>
              <a:rPr lang="en-US" sz="2059" b="1">
                <a:solidFill>
                  <a:schemeClr val="tx1"/>
                </a:solidFill>
                <a:latin typeface="Courier New" pitchFamily="49" charset="0"/>
                <a:cs typeface="Courier New" pitchFamily="49" charset="0"/>
              </a:rPr>
              <a:t>      j=truoc[j]; </a:t>
            </a:r>
          </a:p>
          <a:p>
            <a:pPr marL="470733" lvl="3" algn="just"/>
            <a:r>
              <a:rPr lang="en-US" sz="2059" b="1">
                <a:solidFill>
                  <a:schemeClr val="tx1"/>
                </a:solidFill>
                <a:latin typeface="Courier New" pitchFamily="49" charset="0"/>
                <a:cs typeface="Courier New" pitchFamily="49" charset="0"/>
              </a:rPr>
              <a:t>   } </a:t>
            </a:r>
          </a:p>
          <a:p>
            <a:pPr marL="470733" lvl="3" algn="just"/>
            <a:r>
              <a:rPr lang="en-US" sz="2059" b="1">
                <a:solidFill>
                  <a:schemeClr val="tx1"/>
                </a:solidFill>
                <a:latin typeface="Courier New" pitchFamily="49" charset="0"/>
                <a:cs typeface="Courier New" pitchFamily="49" charset="0"/>
              </a:rPr>
              <a:t>   </a:t>
            </a:r>
            <a:r>
              <a:rPr lang="vi-VN" sz="2059" b="1">
                <a:solidFill>
                  <a:schemeClr val="tx1"/>
                </a:solidFill>
                <a:latin typeface="Courier New" pitchFamily="49" charset="0"/>
                <a:cs typeface="Courier New" pitchFamily="49" charset="0"/>
              </a:rPr>
              <a:t>&lt;thăm đỉnh s&gt;; </a:t>
            </a:r>
          </a:p>
          <a:p>
            <a:pPr marL="470733" lvl="3" algn="just"/>
            <a:r>
              <a:rPr lang="en-US" sz="2059" b="1">
                <a:solidFill>
                  <a:schemeClr val="tx1"/>
                </a:solidFill>
                <a:latin typeface="Courier New" pitchFamily="49" charset="0"/>
                <a:cs typeface="Courier New" pitchFamily="49" charset="0"/>
              </a:rPr>
              <a:t>}</a:t>
            </a:r>
            <a:endParaRPr lang="en-US" sz="2265"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374237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769239" y="353226"/>
            <a:ext cx="9529031" cy="567720"/>
          </a:xfrm>
          <a:prstGeom prst="rect">
            <a:avLst/>
          </a:prstGeom>
          <a:noFill/>
        </p:spPr>
        <p:txBody>
          <a:bodyPr wrap="square" rtlCol="0">
            <a:spAutoFit/>
          </a:bodyPr>
          <a:lstStyle/>
          <a:p>
            <a:pPr algn="r"/>
            <a:r>
              <a:rPr lang="en-US" sz="3089" b="1">
                <a:solidFill>
                  <a:srgbClr val="FF6600"/>
                </a:solidFill>
                <a:latin typeface="Arial"/>
                <a:cs typeface="Arial"/>
              </a:rPr>
              <a:t>8.2.4. Tìm đường đi giữa hai đỉnh trên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4" name="Picture 2">
            <a:extLst>
              <a:ext uri="{FF2B5EF4-FFF2-40B4-BE49-F238E27FC236}">
                <a16:creationId xmlns:a16="http://schemas.microsoft.com/office/drawing/2014/main" id="{65E25B33-3FCE-480F-7A83-082DC8BE59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59701" y="1497508"/>
            <a:ext cx="5099965" cy="3061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DD8324FB-49FD-33E8-AAC3-F4DDB09F20BF}"/>
              </a:ext>
            </a:extLst>
          </p:cNvPr>
          <p:cNvSpPr txBox="1"/>
          <p:nvPr/>
        </p:nvSpPr>
        <p:spPr>
          <a:xfrm>
            <a:off x="801985" y="1338873"/>
            <a:ext cx="5938423" cy="1042978"/>
          </a:xfrm>
          <a:prstGeom prst="rect">
            <a:avLst/>
          </a:prstGeom>
          <a:noFill/>
        </p:spPr>
        <p:txBody>
          <a:bodyPr wrap="square">
            <a:spAutoFit/>
          </a:bodyPr>
          <a:lstStyle/>
          <a:p>
            <a:r>
              <a:rPr lang="vi-VN" sz="2059"/>
              <a:t>Tìm đường đi từ đỉnh 1 đến đỉnh 7 bằng thuật toán tìm kiếm theo chiều rộng với đồ thị</a:t>
            </a:r>
            <a:r>
              <a:rPr lang="en-US" sz="2059"/>
              <a:t> G = &lt;V, E&gt;</a:t>
            </a:r>
            <a:r>
              <a:rPr lang="vi-VN" sz="2059"/>
              <a:t> </a:t>
            </a:r>
            <a:endParaRPr lang="en-US" sz="2059" dirty="0"/>
          </a:p>
        </p:txBody>
      </p:sp>
      <p:sp>
        <p:nvSpPr>
          <p:cNvPr id="8" name="TextBox 7">
            <a:extLst>
              <a:ext uri="{FF2B5EF4-FFF2-40B4-BE49-F238E27FC236}">
                <a16:creationId xmlns:a16="http://schemas.microsoft.com/office/drawing/2014/main" id="{48370466-2D6F-C5FC-08A2-E99490AD1BE7}"/>
              </a:ext>
            </a:extLst>
          </p:cNvPr>
          <p:cNvSpPr txBox="1"/>
          <p:nvPr/>
        </p:nvSpPr>
        <p:spPr>
          <a:xfrm>
            <a:off x="1057431" y="4676224"/>
            <a:ext cx="10407309" cy="1676741"/>
          </a:xfrm>
          <a:prstGeom prst="rect">
            <a:avLst/>
          </a:prstGeom>
          <a:noFill/>
        </p:spPr>
        <p:txBody>
          <a:bodyPr wrap="square">
            <a:spAutoFit/>
          </a:bodyPr>
          <a:lstStyle/>
          <a:p>
            <a:pPr marL="294208" indent="-294208">
              <a:buFont typeface="Arial" panose="020B0604020202020204" pitchFamily="34" charset="0"/>
              <a:buChar char="•"/>
            </a:pPr>
            <a:r>
              <a:rPr lang="vi-VN" sz="2059"/>
              <a:t>Ta có, BFS(1) = 1,2,3,11,4,6,12,13,7,8,9,10,5. Rõ ràng chuaxet[7] = True nên có đường đi từ đỉnh 1 đến đỉnh 7. Bây giờ xác định giá trị trong mảng truoc[] để có kết quả đường đi đọc theo chiều ngược lại. </a:t>
            </a:r>
          </a:p>
          <a:p>
            <a:pPr marL="294208" indent="-294208">
              <a:buFont typeface="Arial" panose="020B0604020202020204" pitchFamily="34" charset="0"/>
              <a:buChar char="•"/>
            </a:pPr>
            <a:r>
              <a:rPr lang="vi-VN" sz="2059"/>
              <a:t>Truoc[7] = 6; truoc[6] = 2; truoc[2] =1 =&gt; đường đi từ đỉnh 1 đến đỉnh 7 là 1 =&gt;2=&gt;6=&gt;7.</a:t>
            </a:r>
            <a:endParaRPr lang="en-US" sz="2059" b="1" dirty="0">
              <a:latin typeface="Courier New" pitchFamily="49" charset="0"/>
              <a:cs typeface="Courier New" pitchFamily="49" charset="0"/>
            </a:endParaRPr>
          </a:p>
        </p:txBody>
      </p:sp>
    </p:spTree>
    <p:extLst>
      <p:ext uri="{BB962C8B-B14F-4D97-AF65-F5344CB8AC3E}">
        <p14:creationId xmlns:p14="http://schemas.microsoft.com/office/powerpoint/2010/main" val="1495794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2848431" y="353226"/>
            <a:ext cx="8060699" cy="567720"/>
          </a:xfrm>
          <a:prstGeom prst="rect">
            <a:avLst/>
          </a:prstGeom>
          <a:noFill/>
        </p:spPr>
        <p:txBody>
          <a:bodyPr wrap="square" rtlCol="0">
            <a:spAutoFit/>
          </a:bodyPr>
          <a:lstStyle/>
          <a:p>
            <a:pPr algn="r"/>
            <a:r>
              <a:rPr lang="en-US" sz="3089" b="1">
                <a:solidFill>
                  <a:srgbClr val="FF6600"/>
                </a:solidFill>
                <a:latin typeface="Arial"/>
                <a:cs typeface="Arial"/>
              </a:rPr>
              <a:t>8.1. Biểu diễn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5" name="TextBox 4">
            <a:extLst>
              <a:ext uri="{FF2B5EF4-FFF2-40B4-BE49-F238E27FC236}">
                <a16:creationId xmlns:a16="http://schemas.microsoft.com/office/drawing/2014/main" id="{C7C24E70-4EBB-2B5A-317B-8DD3A76BE3B1}"/>
              </a:ext>
            </a:extLst>
          </p:cNvPr>
          <p:cNvSpPr txBox="1"/>
          <p:nvPr/>
        </p:nvSpPr>
        <p:spPr>
          <a:xfrm>
            <a:off x="1378893" y="1108141"/>
            <a:ext cx="9680773" cy="5093126"/>
          </a:xfrm>
          <a:prstGeom prst="rect">
            <a:avLst/>
          </a:prstGeom>
          <a:noFill/>
        </p:spPr>
        <p:txBody>
          <a:bodyPr wrap="square">
            <a:spAutoFit/>
          </a:bodyPr>
          <a:lstStyle/>
          <a:p>
            <a:pPr algn="just">
              <a:lnSpc>
                <a:spcPct val="130000"/>
              </a:lnSpc>
            </a:pPr>
            <a:r>
              <a:rPr lang="vi-VN" sz="2800"/>
              <a:t>Để lưu trữ đồ thị và thực hiện các thuật toán khác nhau, ta cần phải biểu diễn đồ thị trên máy tính, đồng thời sử dụng những cấu trúc dữ liệu thích hợp để mô tả đồ thị. Việc chọn cấu trúc dữ liệu nào để biểu diễn đồ thị có tác động rất lớn đến hiệu quả thuật toán</a:t>
            </a:r>
            <a:r>
              <a:rPr lang="en-US" sz="2800"/>
              <a:t>.</a:t>
            </a:r>
            <a:endParaRPr lang="en-US" sz="2800" b="1">
              <a:solidFill>
                <a:srgbClr val="C00000"/>
              </a:solidFill>
              <a:effectLst>
                <a:outerShdw blurRad="38100" dist="38100" dir="2700000" algn="tl">
                  <a:srgbClr val="000000">
                    <a:alpha val="43137"/>
                  </a:srgbClr>
                </a:outerShdw>
              </a:effectLst>
            </a:endParaRPr>
          </a:p>
          <a:p>
            <a:pPr algn="just">
              <a:lnSpc>
                <a:spcPct val="130000"/>
              </a:lnSpc>
            </a:pPr>
            <a:r>
              <a:rPr lang="en-US" sz="2800" b="1">
                <a:solidFill>
                  <a:srgbClr val="C00000"/>
                </a:solidFill>
                <a:effectLst>
                  <a:outerShdw blurRad="38100" dist="38100" dir="2700000" algn="tl">
                    <a:srgbClr val="000000">
                      <a:alpha val="43137"/>
                    </a:srgbClr>
                  </a:outerShdw>
                </a:effectLst>
              </a:rPr>
              <a:t>Trong lý thuyết đồ thị, có một số phương pháp biểu diễn đồ thị được xem xét:</a:t>
            </a:r>
          </a:p>
          <a:p>
            <a:pPr marL="294208" indent="-294208" algn="just">
              <a:lnSpc>
                <a:spcPct val="130000"/>
              </a:lnSpc>
              <a:buFontTx/>
              <a:buChar char="-"/>
            </a:pPr>
            <a:r>
              <a:rPr lang="en-US" sz="2800" b="1">
                <a:solidFill>
                  <a:srgbClr val="C00000"/>
                </a:solidFill>
                <a:effectLst>
                  <a:outerShdw blurRad="38100" dist="38100" dir="2700000" algn="tl">
                    <a:srgbClr val="000000">
                      <a:alpha val="43137"/>
                    </a:srgbClr>
                  </a:outerShdw>
                </a:effectLst>
              </a:rPr>
              <a:t>Danh sách kề</a:t>
            </a:r>
          </a:p>
          <a:p>
            <a:pPr marL="294208" indent="-294208" algn="just">
              <a:lnSpc>
                <a:spcPct val="130000"/>
              </a:lnSpc>
              <a:buFontTx/>
              <a:buChar char="-"/>
            </a:pPr>
            <a:r>
              <a:rPr lang="en-US" sz="2800" b="1">
                <a:solidFill>
                  <a:srgbClr val="C00000"/>
                </a:solidFill>
                <a:effectLst>
                  <a:outerShdw blurRad="38100" dist="38100" dir="2700000" algn="tl">
                    <a:srgbClr val="000000">
                      <a:alpha val="43137"/>
                    </a:srgbClr>
                  </a:outerShdw>
                </a:effectLst>
              </a:rPr>
              <a:t>Ma trận kề</a:t>
            </a:r>
            <a:endParaRPr lang="it-IT" sz="2400" b="1">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8344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2848431" y="353226"/>
            <a:ext cx="8060699" cy="567720"/>
          </a:xfrm>
          <a:prstGeom prst="rect">
            <a:avLst/>
          </a:prstGeom>
          <a:noFill/>
        </p:spPr>
        <p:txBody>
          <a:bodyPr wrap="square" rtlCol="0">
            <a:spAutoFit/>
          </a:bodyPr>
          <a:lstStyle/>
          <a:p>
            <a:pPr algn="r"/>
            <a:r>
              <a:rPr lang="en-US" sz="3089" b="1">
                <a:solidFill>
                  <a:srgbClr val="FF6600"/>
                </a:solidFill>
                <a:latin typeface="Arial"/>
                <a:cs typeface="Arial"/>
              </a:rPr>
              <a:t>8.1. Biểu diễn đồ thị- Danh sách kề</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5" name="Picture 4">
            <a:extLst>
              <a:ext uri="{FF2B5EF4-FFF2-40B4-BE49-F238E27FC236}">
                <a16:creationId xmlns:a16="http://schemas.microsoft.com/office/drawing/2014/main" id="{0FE85905-7999-1FC5-672A-1DD3FD73F0E4}"/>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tretch>
            <a:fillRect/>
          </a:stretch>
        </p:blipFill>
        <p:spPr>
          <a:xfrm>
            <a:off x="1362352" y="1917287"/>
            <a:ext cx="9166706" cy="3601538"/>
          </a:xfrm>
          <a:prstGeom prst="rect">
            <a:avLst/>
          </a:prstGeom>
        </p:spPr>
      </p:pic>
    </p:spTree>
    <p:extLst>
      <p:ext uri="{BB962C8B-B14F-4D97-AF65-F5344CB8AC3E}">
        <p14:creationId xmlns:p14="http://schemas.microsoft.com/office/powerpoint/2010/main" val="217660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2848431" y="353226"/>
            <a:ext cx="8060699" cy="567720"/>
          </a:xfrm>
          <a:prstGeom prst="rect">
            <a:avLst/>
          </a:prstGeom>
          <a:noFill/>
        </p:spPr>
        <p:txBody>
          <a:bodyPr wrap="square" rtlCol="0">
            <a:spAutoFit/>
          </a:bodyPr>
          <a:lstStyle/>
          <a:p>
            <a:pPr algn="r"/>
            <a:r>
              <a:rPr lang="en-US" sz="3089" b="1">
                <a:solidFill>
                  <a:srgbClr val="FF6600"/>
                </a:solidFill>
                <a:latin typeface="Arial"/>
                <a:cs typeface="Arial"/>
              </a:rPr>
              <a:t>8.1. Biểu diễn đồ thị- Danh sách kề</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7" name="Picture 6">
            <a:extLst>
              <a:ext uri="{FF2B5EF4-FFF2-40B4-BE49-F238E27FC236}">
                <a16:creationId xmlns:a16="http://schemas.microsoft.com/office/drawing/2014/main" id="{F2FF56ED-3594-1756-9B64-8DE99757665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tretch>
            <a:fillRect/>
          </a:stretch>
        </p:blipFill>
        <p:spPr>
          <a:xfrm>
            <a:off x="1665912" y="1733251"/>
            <a:ext cx="8938843" cy="3421610"/>
          </a:xfrm>
          <a:prstGeom prst="rect">
            <a:avLst/>
          </a:prstGeom>
        </p:spPr>
      </p:pic>
    </p:spTree>
    <p:extLst>
      <p:ext uri="{BB962C8B-B14F-4D97-AF65-F5344CB8AC3E}">
        <p14:creationId xmlns:p14="http://schemas.microsoft.com/office/powerpoint/2010/main" val="60566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2848431" y="353226"/>
            <a:ext cx="8060699" cy="567720"/>
          </a:xfrm>
          <a:prstGeom prst="rect">
            <a:avLst/>
          </a:prstGeom>
          <a:noFill/>
        </p:spPr>
        <p:txBody>
          <a:bodyPr wrap="square" rtlCol="0">
            <a:spAutoFit/>
          </a:bodyPr>
          <a:lstStyle/>
          <a:p>
            <a:pPr algn="r"/>
            <a:r>
              <a:rPr lang="en-US" sz="3089" b="1">
                <a:solidFill>
                  <a:srgbClr val="FF6600"/>
                </a:solidFill>
                <a:latin typeface="Arial"/>
                <a:cs typeface="Arial"/>
              </a:rPr>
              <a:t>8.1. Biểu diễn đồ thị- Ma trận kề</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4" name="Picture 3">
            <a:extLst>
              <a:ext uri="{FF2B5EF4-FFF2-40B4-BE49-F238E27FC236}">
                <a16:creationId xmlns:a16="http://schemas.microsoft.com/office/drawing/2014/main" id="{043B83F2-308E-DED9-2B4C-E5F8D66A452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tretch>
            <a:fillRect/>
          </a:stretch>
        </p:blipFill>
        <p:spPr>
          <a:xfrm>
            <a:off x="1395487" y="1142706"/>
            <a:ext cx="9557930" cy="2502006"/>
          </a:xfrm>
          <a:prstGeom prst="rect">
            <a:avLst/>
          </a:prstGeom>
        </p:spPr>
      </p:pic>
      <p:pic>
        <p:nvPicPr>
          <p:cNvPr id="7" name="Picture 6">
            <a:extLst>
              <a:ext uri="{FF2B5EF4-FFF2-40B4-BE49-F238E27FC236}">
                <a16:creationId xmlns:a16="http://schemas.microsoft.com/office/drawing/2014/main" id="{3742D369-C542-D04B-E044-A4A2E2ED7822}"/>
              </a:ext>
            </a:extLst>
          </p:cNvPr>
          <p:cNvPicPr>
            <a:picLocks noChangeAspect="1"/>
          </p:cNvPicPr>
          <p:nvPr/>
        </p:nvPicPr>
        <p:blipFill>
          <a:blip r:embed="rId6"/>
          <a:stretch>
            <a:fillRect/>
          </a:stretch>
        </p:blipFill>
        <p:spPr>
          <a:xfrm>
            <a:off x="1459259" y="3665552"/>
            <a:ext cx="6096283" cy="2526709"/>
          </a:xfrm>
          <a:prstGeom prst="rect">
            <a:avLst/>
          </a:prstGeom>
        </p:spPr>
      </p:pic>
    </p:spTree>
    <p:extLst>
      <p:ext uri="{BB962C8B-B14F-4D97-AF65-F5344CB8AC3E}">
        <p14:creationId xmlns:p14="http://schemas.microsoft.com/office/powerpoint/2010/main" val="306596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2848431" y="353226"/>
            <a:ext cx="8060699" cy="567720"/>
          </a:xfrm>
          <a:prstGeom prst="rect">
            <a:avLst/>
          </a:prstGeom>
          <a:noFill/>
        </p:spPr>
        <p:txBody>
          <a:bodyPr wrap="square" rtlCol="0">
            <a:spAutoFit/>
          </a:bodyPr>
          <a:lstStyle/>
          <a:p>
            <a:pPr algn="r"/>
            <a:r>
              <a:rPr lang="en-US" sz="3089" b="1">
                <a:solidFill>
                  <a:srgbClr val="FF6600"/>
                </a:solidFill>
                <a:latin typeface="Arial"/>
                <a:cs typeface="Arial"/>
              </a:rPr>
              <a:t>8.1. Biểu diễn đồ thị - Ma trận kề</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pic>
        <p:nvPicPr>
          <p:cNvPr id="5" name="Picture 4">
            <a:extLst>
              <a:ext uri="{FF2B5EF4-FFF2-40B4-BE49-F238E27FC236}">
                <a16:creationId xmlns:a16="http://schemas.microsoft.com/office/drawing/2014/main" id="{E8084D7C-9F1D-6E47-C348-7E8ED9BC8AB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bright="20000" contrast="-40000"/>
                    </a14:imgEffect>
                  </a14:imgLayer>
                </a14:imgProps>
              </a:ext>
            </a:extLst>
          </a:blip>
          <a:stretch>
            <a:fillRect/>
          </a:stretch>
        </p:blipFill>
        <p:spPr>
          <a:xfrm>
            <a:off x="1631470" y="1484449"/>
            <a:ext cx="9199208" cy="4006767"/>
          </a:xfrm>
          <a:prstGeom prst="rect">
            <a:avLst/>
          </a:prstGeom>
        </p:spPr>
      </p:pic>
    </p:spTree>
    <p:extLst>
      <p:ext uri="{BB962C8B-B14F-4D97-AF65-F5344CB8AC3E}">
        <p14:creationId xmlns:p14="http://schemas.microsoft.com/office/powerpoint/2010/main" val="231294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2848431" y="353226"/>
            <a:ext cx="8060699" cy="567720"/>
          </a:xfrm>
          <a:prstGeom prst="rect">
            <a:avLst/>
          </a:prstGeom>
          <a:noFill/>
        </p:spPr>
        <p:txBody>
          <a:bodyPr wrap="square" rtlCol="0">
            <a:spAutoFit/>
          </a:bodyPr>
          <a:lstStyle/>
          <a:p>
            <a:pPr algn="r"/>
            <a:r>
              <a:rPr lang="en-US" sz="3089" b="1">
                <a:solidFill>
                  <a:srgbClr val="FF6600"/>
                </a:solidFill>
                <a:latin typeface="Arial"/>
                <a:cs typeface="Arial"/>
              </a:rPr>
              <a:t>8.2. Các thuật toán tìm kiếm trên đồ thị</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 name="Content Placeholder 2">
            <a:extLst>
              <a:ext uri="{FF2B5EF4-FFF2-40B4-BE49-F238E27FC236}">
                <a16:creationId xmlns:a16="http://schemas.microsoft.com/office/drawing/2014/main" id="{EE42AF06-6574-E94C-413F-8E4A352FC15B}"/>
              </a:ext>
            </a:extLst>
          </p:cNvPr>
          <p:cNvSpPr txBox="1">
            <a:spLocks/>
          </p:cNvSpPr>
          <p:nvPr/>
        </p:nvSpPr>
        <p:spPr>
          <a:xfrm>
            <a:off x="975153" y="1462840"/>
            <a:ext cx="9855525" cy="4311982"/>
          </a:xfrm>
          <a:prstGeom prst="rect">
            <a:avLst/>
          </a:prstGeom>
        </p:spPr>
        <p:txBody>
          <a:bodyPr vert="horz" lIns="101885" tIns="50943" rIns="101885" bIns="50943" rtlCol="0">
            <a:norm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algn="just">
              <a:lnSpc>
                <a:spcPct val="150000"/>
              </a:lnSpc>
            </a:pPr>
            <a:r>
              <a:rPr lang="en-US" sz="2471" b="1">
                <a:solidFill>
                  <a:srgbClr val="C00000"/>
                </a:solidFill>
                <a:effectLst>
                  <a:outerShdw blurRad="38100" dist="38100" dir="2700000" algn="tl">
                    <a:srgbClr val="000000">
                      <a:alpha val="43137"/>
                    </a:srgbClr>
                  </a:outerShdw>
                </a:effectLst>
              </a:rPr>
              <a:t>	</a:t>
            </a:r>
            <a:r>
              <a:rPr lang="en-US" sz="2471" b="1">
                <a:solidFill>
                  <a:schemeClr val="tx1"/>
                </a:solidFill>
                <a:effectLst>
                  <a:outerShdw blurRad="38100" dist="38100" dir="2700000" algn="tl">
                    <a:srgbClr val="000000">
                      <a:alpha val="43137"/>
                    </a:srgbClr>
                  </a:outerShdw>
                </a:effectLst>
              </a:rPr>
              <a:t>8</a:t>
            </a:r>
            <a:r>
              <a:rPr lang="en-US" sz="2471">
                <a:solidFill>
                  <a:schemeClr val="tx1"/>
                </a:solidFill>
                <a:effectLst>
                  <a:outerShdw blurRad="38100" dist="38100" dir="2700000" algn="tl">
                    <a:srgbClr val="000000">
                      <a:alpha val="43137"/>
                    </a:srgbClr>
                  </a:outerShdw>
                </a:effectLst>
              </a:rPr>
              <a:t>.2.1. </a:t>
            </a:r>
            <a:r>
              <a:rPr lang="vi-VN" sz="2471">
                <a:solidFill>
                  <a:schemeClr val="tx1"/>
                </a:solidFill>
                <a:effectLst>
                  <a:outerShdw blurRad="38100" dist="38100" dir="2700000" algn="tl">
                    <a:srgbClr val="000000">
                      <a:alpha val="43137"/>
                    </a:srgbClr>
                  </a:outerShdw>
                </a:effectLst>
              </a:rPr>
              <a:t>Thuật toán tìm kiếm theo chiều sâ</a:t>
            </a:r>
            <a:r>
              <a:rPr lang="en-US" sz="2471">
                <a:solidFill>
                  <a:schemeClr val="tx1"/>
                </a:solidFill>
                <a:effectLst>
                  <a:outerShdw blurRad="38100" dist="38100" dir="2700000" algn="tl">
                    <a:srgbClr val="000000">
                      <a:alpha val="43137"/>
                    </a:srgbClr>
                  </a:outerShdw>
                </a:effectLst>
              </a:rPr>
              <a:t>u.</a:t>
            </a:r>
          </a:p>
          <a:p>
            <a:pPr algn="just">
              <a:lnSpc>
                <a:spcPct val="150000"/>
              </a:lnSpc>
            </a:pPr>
            <a:r>
              <a:rPr lang="en-US" sz="2471">
                <a:solidFill>
                  <a:schemeClr val="tx1"/>
                </a:solidFill>
                <a:effectLst>
                  <a:outerShdw blurRad="38100" dist="38100" dir="2700000" algn="tl">
                    <a:srgbClr val="000000">
                      <a:alpha val="43137"/>
                    </a:srgbClr>
                  </a:outerShdw>
                </a:effectLst>
              </a:rPr>
              <a:t>	8.2.2. </a:t>
            </a:r>
            <a:r>
              <a:rPr lang="vi-VN" sz="2471">
                <a:solidFill>
                  <a:schemeClr val="tx1"/>
                </a:solidFill>
                <a:effectLst>
                  <a:outerShdw blurRad="38100" dist="38100" dir="2700000" algn="tl">
                    <a:srgbClr val="000000">
                      <a:alpha val="43137"/>
                    </a:srgbClr>
                  </a:outerShdw>
                </a:effectLst>
              </a:rPr>
              <a:t>Thuật toán tìm kiếm theo chiều rộng. </a:t>
            </a:r>
            <a:endParaRPr lang="en-US" sz="2471">
              <a:solidFill>
                <a:schemeClr val="tx1"/>
              </a:solidFill>
              <a:effectLst>
                <a:outerShdw blurRad="38100" dist="38100" dir="2700000" algn="tl">
                  <a:srgbClr val="000000">
                    <a:alpha val="43137"/>
                  </a:srgbClr>
                </a:outerShdw>
              </a:effectLst>
            </a:endParaRPr>
          </a:p>
          <a:p>
            <a:pPr algn="just">
              <a:lnSpc>
                <a:spcPct val="150000"/>
              </a:lnSpc>
            </a:pPr>
            <a:r>
              <a:rPr lang="en-US" sz="2471">
                <a:solidFill>
                  <a:schemeClr val="tx1"/>
                </a:solidFill>
                <a:effectLst>
                  <a:outerShdw blurRad="38100" dist="38100" dir="2700000" algn="tl">
                    <a:srgbClr val="000000">
                      <a:alpha val="43137"/>
                    </a:srgbClr>
                  </a:outerShdw>
                </a:effectLst>
              </a:rPr>
              <a:t>	8.2.3. </a:t>
            </a:r>
            <a:r>
              <a:rPr lang="vi-VN" sz="2471">
                <a:solidFill>
                  <a:schemeClr val="tx1"/>
                </a:solidFill>
                <a:effectLst>
                  <a:outerShdw blurRad="38100" dist="38100" dir="2700000" algn="tl">
                    <a:srgbClr val="000000">
                      <a:alpha val="43137"/>
                    </a:srgbClr>
                  </a:outerShdw>
                </a:effectLst>
              </a:rPr>
              <a:t>Tìm các thành phần liên thông của đồ thị.</a:t>
            </a:r>
            <a:endParaRPr lang="en-US" sz="2471">
              <a:solidFill>
                <a:schemeClr val="tx1"/>
              </a:solidFill>
              <a:effectLst>
                <a:outerShdw blurRad="38100" dist="38100" dir="2700000" algn="tl">
                  <a:srgbClr val="000000">
                    <a:alpha val="43137"/>
                  </a:srgbClr>
                </a:outerShdw>
              </a:effectLst>
            </a:endParaRPr>
          </a:p>
          <a:p>
            <a:pPr algn="just">
              <a:lnSpc>
                <a:spcPct val="150000"/>
              </a:lnSpc>
            </a:pPr>
            <a:r>
              <a:rPr lang="en-US" sz="2471">
                <a:solidFill>
                  <a:schemeClr val="tx1"/>
                </a:solidFill>
                <a:effectLst>
                  <a:outerShdw blurRad="38100" dist="38100" dir="2700000" algn="tl">
                    <a:srgbClr val="000000">
                      <a:alpha val="43137"/>
                    </a:srgbClr>
                  </a:outerShdw>
                </a:effectLst>
              </a:rPr>
              <a:t>	8.2.4. </a:t>
            </a:r>
            <a:r>
              <a:rPr lang="vi-VN" sz="2471">
                <a:solidFill>
                  <a:schemeClr val="tx1"/>
                </a:solidFill>
                <a:effectLst>
                  <a:outerShdw blurRad="38100" dist="38100" dir="2700000" algn="tl">
                    <a:srgbClr val="000000">
                      <a:alpha val="43137"/>
                    </a:srgbClr>
                  </a:outerShdw>
                </a:effectLst>
              </a:rPr>
              <a:t>Tìm đường đi giữa hai đỉnh bất kì của đồ thị.</a:t>
            </a:r>
            <a:endParaRPr lang="en-US" sz="2471">
              <a:solidFill>
                <a:schemeClr val="tx1"/>
              </a:solidFill>
              <a:effectLst>
                <a:outerShdw blurRad="38100" dist="38100" dir="2700000" algn="tl">
                  <a:srgbClr val="000000">
                    <a:alpha val="43137"/>
                  </a:srgbClr>
                </a:outerShdw>
              </a:effectLst>
            </a:endParaRPr>
          </a:p>
          <a:p>
            <a:pPr algn="just">
              <a:lnSpc>
                <a:spcPct val="150000"/>
              </a:lnSpc>
            </a:pPr>
            <a:r>
              <a:rPr lang="en-US" sz="2471">
                <a:solidFill>
                  <a:schemeClr val="tx1"/>
                </a:solidFill>
                <a:effectLst>
                  <a:outerShdw blurRad="38100" dist="38100" dir="2700000" algn="tl">
                    <a:srgbClr val="000000">
                      <a:alpha val="43137"/>
                    </a:srgbClr>
                  </a:outerShdw>
                </a:effectLst>
              </a:rPr>
              <a:t>	</a:t>
            </a:r>
            <a:endParaRPr lang="en-US" sz="2265" dirty="0">
              <a:solidFill>
                <a:schemeClr val="tx1"/>
              </a:solidFill>
            </a:endParaRPr>
          </a:p>
        </p:txBody>
      </p:sp>
    </p:spTree>
    <p:extLst>
      <p:ext uri="{BB962C8B-B14F-4D97-AF65-F5344CB8AC3E}">
        <p14:creationId xmlns:p14="http://schemas.microsoft.com/office/powerpoint/2010/main" val="127960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Dai Nam [PPT] Template 1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82" y="6347341"/>
            <a:ext cx="10972637" cy="520416"/>
          </a:xfrm>
          <a:prstGeom prst="rect">
            <a:avLst/>
          </a:prstGeom>
        </p:spPr>
      </p:pic>
      <p:sp>
        <p:nvSpPr>
          <p:cNvPr id="20" name="TextBox 19"/>
          <p:cNvSpPr txBox="1"/>
          <p:nvPr/>
        </p:nvSpPr>
        <p:spPr>
          <a:xfrm>
            <a:off x="2104966" y="6459180"/>
            <a:ext cx="3727476" cy="298223"/>
          </a:xfrm>
          <a:prstGeom prst="rect">
            <a:avLst/>
          </a:prstGeom>
          <a:noFill/>
        </p:spPr>
        <p:txBody>
          <a:bodyPr wrap="square" rtlCol="0">
            <a:spAutoFit/>
          </a:bodyPr>
          <a:lstStyle/>
          <a:p>
            <a:r>
              <a:rPr lang="en-US" sz="1338" dirty="0">
                <a:solidFill>
                  <a:schemeClr val="bg1"/>
                </a:solidFill>
                <a:latin typeface="Arial"/>
                <a:cs typeface="Arial"/>
              </a:rPr>
              <a:t>TÊN NGƯỜI TRÌNH BÀY</a:t>
            </a:r>
          </a:p>
        </p:txBody>
      </p:sp>
      <p:sp>
        <p:nvSpPr>
          <p:cNvPr id="21" name="TextBox 20"/>
          <p:cNvSpPr txBox="1"/>
          <p:nvPr/>
        </p:nvSpPr>
        <p:spPr>
          <a:xfrm>
            <a:off x="9005970" y="6459180"/>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23" name="TextBox 22"/>
          <p:cNvSpPr txBox="1"/>
          <p:nvPr/>
        </p:nvSpPr>
        <p:spPr>
          <a:xfrm>
            <a:off x="1929969" y="353226"/>
            <a:ext cx="8979161" cy="567720"/>
          </a:xfrm>
          <a:prstGeom prst="rect">
            <a:avLst/>
          </a:prstGeom>
          <a:noFill/>
        </p:spPr>
        <p:txBody>
          <a:bodyPr wrap="square" rtlCol="0">
            <a:spAutoFit/>
          </a:bodyPr>
          <a:lstStyle/>
          <a:p>
            <a:pPr algn="r"/>
            <a:r>
              <a:rPr lang="en-US" sz="3089" b="1">
                <a:solidFill>
                  <a:srgbClr val="FF6600"/>
                </a:solidFill>
                <a:latin typeface="Arial"/>
                <a:cs typeface="Arial"/>
              </a:rPr>
              <a:t>8.2.1. Thuật toán tìm kiếm theo chiều sâu - DFS</a:t>
            </a:r>
            <a:endParaRPr lang="en-US" sz="3089" b="1" dirty="0">
              <a:solidFill>
                <a:srgbClr val="FF6600"/>
              </a:solidFill>
              <a:latin typeface="Arial"/>
              <a:cs typeface="Arial"/>
            </a:endParaRPr>
          </a:p>
        </p:txBody>
      </p:sp>
      <p:pic>
        <p:nvPicPr>
          <p:cNvPr id="25" name="Picture 24" descr="Dai Nam [PPT] Template 1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780" y="816034"/>
            <a:ext cx="5792885" cy="17259"/>
          </a:xfrm>
          <a:prstGeom prst="rect">
            <a:avLst/>
          </a:prstGeom>
        </p:spPr>
      </p:pic>
      <p:pic>
        <p:nvPicPr>
          <p:cNvPr id="3" name="Picture 2" descr="Dai Nam [PPT] Template 05.png">
            <a:extLst>
              <a:ext uri="{FF2B5EF4-FFF2-40B4-BE49-F238E27FC236}">
                <a16:creationId xmlns:a16="http://schemas.microsoft.com/office/drawing/2014/main" id="{0D520A74-DFD6-F776-D72D-211B32720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134" y="6417501"/>
            <a:ext cx="10972637" cy="520416"/>
          </a:xfrm>
          <a:prstGeom prst="rect">
            <a:avLst/>
          </a:prstGeom>
        </p:spPr>
      </p:pic>
      <p:sp>
        <p:nvSpPr>
          <p:cNvPr id="12" name="TextBox 11">
            <a:extLst>
              <a:ext uri="{FF2B5EF4-FFF2-40B4-BE49-F238E27FC236}">
                <a16:creationId xmlns:a16="http://schemas.microsoft.com/office/drawing/2014/main" id="{BB6EDFB8-4188-7060-302A-255E12935175}"/>
              </a:ext>
            </a:extLst>
          </p:cNvPr>
          <p:cNvSpPr txBox="1"/>
          <p:nvPr/>
        </p:nvSpPr>
        <p:spPr>
          <a:xfrm>
            <a:off x="9084422" y="6537632"/>
            <a:ext cx="1824707" cy="270523"/>
          </a:xfrm>
          <a:prstGeom prst="rect">
            <a:avLst/>
          </a:prstGeom>
          <a:noFill/>
        </p:spPr>
        <p:txBody>
          <a:bodyPr wrap="square" rtlCol="0">
            <a:spAutoFit/>
          </a:bodyPr>
          <a:lstStyle/>
          <a:p>
            <a:pPr algn="r"/>
            <a:r>
              <a:rPr lang="en-US" sz="1158" dirty="0">
                <a:solidFill>
                  <a:schemeClr val="bg1"/>
                </a:solidFill>
                <a:latin typeface="Arial"/>
                <a:cs typeface="Arial"/>
              </a:rPr>
              <a:t>Slide: </a:t>
            </a:r>
            <a:r>
              <a:rPr lang="en-US" sz="1158" dirty="0" err="1">
                <a:solidFill>
                  <a:schemeClr val="bg1"/>
                </a:solidFill>
                <a:latin typeface="Arial"/>
                <a:cs typeface="Arial"/>
              </a:rPr>
              <a:t>số</a:t>
            </a:r>
            <a:r>
              <a:rPr lang="en-US" sz="1158" dirty="0">
                <a:solidFill>
                  <a:schemeClr val="bg1"/>
                </a:solidFill>
                <a:latin typeface="Arial"/>
                <a:cs typeface="Arial"/>
              </a:rPr>
              <a:t>….</a:t>
            </a:r>
          </a:p>
        </p:txBody>
      </p:sp>
      <p:sp>
        <p:nvSpPr>
          <p:cNvPr id="5" name="TextBox 4">
            <a:extLst>
              <a:ext uri="{FF2B5EF4-FFF2-40B4-BE49-F238E27FC236}">
                <a16:creationId xmlns:a16="http://schemas.microsoft.com/office/drawing/2014/main" id="{D74EAB3D-DC16-7236-3F56-7E0B13012748}"/>
              </a:ext>
            </a:extLst>
          </p:cNvPr>
          <p:cNvSpPr txBox="1"/>
          <p:nvPr/>
        </p:nvSpPr>
        <p:spPr>
          <a:xfrm>
            <a:off x="1276169" y="1479132"/>
            <a:ext cx="10286761" cy="3948325"/>
          </a:xfrm>
          <a:prstGeom prst="rect">
            <a:avLst/>
          </a:prstGeom>
          <a:noFill/>
        </p:spPr>
        <p:txBody>
          <a:bodyPr wrap="square">
            <a:spAutoFit/>
          </a:bodyPr>
          <a:lstStyle/>
          <a:p>
            <a:pPr>
              <a:lnSpc>
                <a:spcPct val="150000"/>
              </a:lnSpc>
            </a:pPr>
            <a:r>
              <a:rPr lang="en-US" sz="3089" b="1" u="sng">
                <a:solidFill>
                  <a:srgbClr val="002060"/>
                </a:solidFill>
                <a:effectLst>
                  <a:outerShdw blurRad="38100" dist="38100" dir="2700000" algn="tl">
                    <a:srgbClr val="000000">
                      <a:alpha val="43137"/>
                    </a:srgbClr>
                  </a:outerShdw>
                </a:effectLst>
              </a:rPr>
              <a:t>Ý tưởng:</a:t>
            </a:r>
          </a:p>
          <a:p>
            <a:pPr>
              <a:lnSpc>
                <a:spcPct val="150000"/>
              </a:lnSpc>
            </a:pPr>
            <a:r>
              <a:rPr lang="vi-VN" sz="2780"/>
              <a:t>Tư tưởng cơ bản của thuật toán tìm kiếm theo chiều sâu là bắt đầu tại một đỉnh v</a:t>
            </a:r>
            <a:r>
              <a:rPr lang="vi-VN" sz="2780" baseline="-25000"/>
              <a:t>0</a:t>
            </a:r>
            <a:r>
              <a:rPr lang="vi-VN" sz="2780" baseline="30000"/>
              <a:t> </a:t>
            </a:r>
            <a:r>
              <a:rPr lang="vi-VN" sz="2780"/>
              <a:t>nào đó, chọn một đỉnh u bất kỳ kề với v</a:t>
            </a:r>
            <a:r>
              <a:rPr lang="vi-VN" sz="2780" baseline="-25000"/>
              <a:t>0</a:t>
            </a:r>
            <a:r>
              <a:rPr lang="vi-VN" sz="2780" baseline="30000"/>
              <a:t> </a:t>
            </a:r>
            <a:r>
              <a:rPr lang="vi-VN" sz="2780"/>
              <a:t>và lấy nó làm đỉnh duyệt tiếp theo. </a:t>
            </a:r>
            <a:endParaRPr lang="en-US" sz="2780"/>
          </a:p>
          <a:p>
            <a:pPr>
              <a:lnSpc>
                <a:spcPct val="150000"/>
              </a:lnSpc>
            </a:pPr>
            <a:r>
              <a:rPr lang="vi-VN" sz="2780"/>
              <a:t>Cách duyệt tiếp theo được thực hiện tương tự như đối với đỉnh v</a:t>
            </a:r>
            <a:r>
              <a:rPr lang="vi-VN" sz="2780" baseline="-25000"/>
              <a:t>0</a:t>
            </a:r>
            <a:r>
              <a:rPr lang="vi-VN" sz="2780" baseline="30000"/>
              <a:t> </a:t>
            </a:r>
            <a:r>
              <a:rPr lang="vi-VN" sz="2780"/>
              <a:t>với đỉnh bắt đầu là u </a:t>
            </a:r>
            <a:r>
              <a:rPr lang="en-US" sz="2780"/>
              <a:t>.</a:t>
            </a:r>
            <a:endParaRPr lang="en-US" sz="2780" dirty="0"/>
          </a:p>
        </p:txBody>
      </p:sp>
    </p:spTree>
    <p:extLst>
      <p:ext uri="{BB962C8B-B14F-4D97-AF65-F5344CB8AC3E}">
        <p14:creationId xmlns:p14="http://schemas.microsoft.com/office/powerpoint/2010/main" val="127009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2867</Words>
  <Application>Microsoft Office PowerPoint</Application>
  <PresentationFormat>Widescreen</PresentationFormat>
  <Paragraphs>307</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Aptos Display</vt:lpstr>
      <vt:lpstr>Arial</vt:lpstr>
      <vt:lpstr>Cambria Math</vt:lpstr>
      <vt:lpstr>Courier New</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CTI003 Phạm Thị Kim Hoa</dc:creator>
  <cp:lastModifiedBy>CTI003 Phạm Thị Kim Hoa</cp:lastModifiedBy>
  <cp:revision>2</cp:revision>
  <dcterms:created xsi:type="dcterms:W3CDTF">2024-09-11T07:34:58Z</dcterms:created>
  <dcterms:modified xsi:type="dcterms:W3CDTF">2024-09-11T07:52:04Z</dcterms:modified>
</cp:coreProperties>
</file>