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7"/>
  </p:handoutMasterIdLst>
  <p:sldIdLst>
    <p:sldId id="256" r:id="rId3"/>
    <p:sldId id="270" r:id="rId4"/>
    <p:sldId id="258" r:id="rId5"/>
    <p:sldId id="259" r:id="rId6"/>
    <p:sldId id="257" r:id="rId7"/>
    <p:sldId id="260" r:id="rId9"/>
    <p:sldId id="263" r:id="rId10"/>
    <p:sldId id="262" r:id="rId11"/>
    <p:sldId id="261" r:id="rId12"/>
    <p:sldId id="264" r:id="rId13"/>
    <p:sldId id="265" r:id="rId14"/>
    <p:sldId id="266" r:id="rId15"/>
    <p:sldId id="26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D8FC"/>
    <a:srgbClr val="AE6BF2"/>
    <a:srgbClr val="2827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59AA2F9-F3DA-4B3D-8745-6E78F508F0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pitchFamily="34" charset="0"/>
                <a:cs typeface="Calibri" panose="020F0502020204030204" pitchFamily="34" charset="0"/>
              </a:defRPr>
            </a:lvl1pPr>
          </a:lstStyle>
          <a:p>
            <a:fld id="{C59AA2F9-F3DA-4B3D-8745-6E78F508F01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pitchFamily="34" charset="0"/>
                <a:cs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pitchFamily="34" charset="0"/>
                <a:cs typeface="Calibri" panose="020F0502020204030204" pitchFamily="34" charset="0"/>
              </a:defRPr>
            </a:lvl1pPr>
          </a:lstStyle>
          <a:p>
            <a:fld id="{24DE7837-08E4-4939-A834-4BA22CE8814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9730" t="26733" r="7568" b="24892"/>
          <a:stretch>
            <a:fillRect/>
          </a:stretch>
        </p:blipFill>
        <p:spPr>
          <a:xfrm>
            <a:off x="257504" y="580570"/>
            <a:ext cx="11716782" cy="5981455"/>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8410" y="1629228"/>
            <a:ext cx="3599543" cy="3599543"/>
          </a:xfrm>
          <a:prstGeom prst="rect">
            <a:avLst/>
          </a:prstGeom>
        </p:spPr>
      </p:pic>
      <p:sp>
        <p:nvSpPr>
          <p:cNvPr id="11" name="Rectangle 6"/>
          <p:cNvSpPr>
            <a:spLocks noChangeArrowheads="1"/>
          </p:cNvSpPr>
          <p:nvPr/>
        </p:nvSpPr>
        <p:spPr bwMode="black">
          <a:xfrm>
            <a:off x="1543685" y="2042160"/>
            <a:ext cx="5340985" cy="3619500"/>
          </a:xfrm>
          <a:prstGeom prst="rect">
            <a:avLst/>
          </a:prstGeom>
          <a:noFill/>
          <a:ln>
            <a:noFill/>
          </a:ln>
          <a:effectLst/>
        </p:spPr>
        <p:txBody>
          <a:bodyPr wrap="square">
            <a:noAutofit/>
          </a:bodyPr>
          <a:lstStyle/>
          <a:p>
            <a:pPr algn="ctr" fontAlgn="auto">
              <a:spcBef>
                <a:spcPts val="0"/>
              </a:spcBef>
              <a:spcAft>
                <a:spcPts val="0"/>
              </a:spcAft>
              <a:defRPr/>
            </a:pPr>
            <a:r>
              <a:rPr lang="en-GB" sz="5500" b="1" dirty="0" smtClean="0">
                <a:gradFill>
                  <a:gsLst>
                    <a:gs pos="0">
                      <a:srgbClr val="27DBFC"/>
                    </a:gs>
                    <a:gs pos="100000">
                      <a:srgbClr val="B246EF"/>
                    </a:gs>
                  </a:gsLst>
                  <a:lin ang="0" scaled="1"/>
                </a:gradFill>
                <a:latin typeface="Times New Roman" panose="02020603050405020304" charset="0"/>
                <a:ea typeface="Calibri" panose="020F0502020204030204" pitchFamily="34" charset="0"/>
                <a:cs typeface="Times New Roman" panose="02020603050405020304" charset="0"/>
              </a:rPr>
              <a:t>Chào thầy và tất cả các bạn đến bài thuyết trình của mình</a:t>
            </a:r>
            <a:endParaRPr lang="en-GB" sz="5500" b="1" dirty="0" smtClean="0">
              <a:gradFill>
                <a:gsLst>
                  <a:gs pos="0">
                    <a:srgbClr val="27DBFC"/>
                  </a:gs>
                  <a:gs pos="100000">
                    <a:srgbClr val="B246EF"/>
                  </a:gs>
                </a:gsLst>
                <a:lin ang="0" scaled="1"/>
              </a:gradFill>
              <a:latin typeface="Times New Roman" panose="02020603050405020304" charset="0"/>
              <a:ea typeface="Calibri" panose="020F0502020204030204" pitchFamily="34" charset="0"/>
              <a:cs typeface="Times New Roman" panose="0202060305040502030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32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0" y="1711522"/>
            <a:ext cx="4891314" cy="4211470"/>
          </a:xfrm>
          <a:prstGeom prst="rect">
            <a:avLst/>
          </a:prstGeom>
        </p:spPr>
      </p:pic>
      <p:sp>
        <p:nvSpPr>
          <p:cNvPr id="4" name="矩形 3"/>
          <p:cNvSpPr/>
          <p:nvPr/>
        </p:nvSpPr>
        <p:spPr>
          <a:xfrm>
            <a:off x="4891314" y="1480457"/>
            <a:ext cx="7300686" cy="4673600"/>
          </a:xfrm>
          <a:prstGeom prst="rect">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6" name="TextBox 15"/>
          <p:cNvSpPr txBox="1">
            <a:spLocks noChangeArrowheads="1"/>
          </p:cNvSpPr>
          <p:nvPr/>
        </p:nvSpPr>
        <p:spPr bwMode="auto">
          <a:xfrm>
            <a:off x="4892040" y="1480185"/>
            <a:ext cx="729996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zh-CN" altLang="en-US" sz="4000" dirty="0">
                <a:solidFill>
                  <a:schemeClr val="bg1"/>
                </a:solidFill>
                <a:ea typeface="Calibri" panose="020F0502020204030204" pitchFamily="34" charset="0"/>
                <a:cs typeface="Calibri" panose="020F0502020204030204" pitchFamily="34" charset="0"/>
              </a:rPr>
              <a:t>Thách thức của máy tính lượng tử</a:t>
            </a:r>
            <a:endParaRPr lang="zh-CN" altLang="en-US" sz="4000" dirty="0">
              <a:solidFill>
                <a:schemeClr val="bg1"/>
              </a:solidFill>
              <a:ea typeface="Calibri" panose="020F0502020204030204" pitchFamily="34" charset="0"/>
              <a:cs typeface="Calibri" panose="020F0502020204030204" pitchFamily="34" charset="0"/>
            </a:endParaRPr>
          </a:p>
          <a:p>
            <a:pPr marL="914400" lvl="2" indent="457200" algn="just" eaLnBrk="1" hangingPunct="1">
              <a:lnSpc>
                <a:spcPct val="150000"/>
              </a:lnSpc>
            </a:pPr>
            <a:r>
              <a:rPr lang="en-GB" altLang="zh-CN" sz="2500" dirty="0">
                <a:solidFill>
                  <a:schemeClr val="bg1"/>
                </a:solidFill>
                <a:ea typeface="Calibri" panose="020F0502020204030204" pitchFamily="34" charset="0"/>
                <a:cs typeface="Calibri" panose="020F0502020204030204" pitchFamily="34" charset="0"/>
              </a:rPr>
              <a:t>- </a:t>
            </a:r>
            <a:r>
              <a:rPr lang="zh-CN" altLang="en-US" sz="2500" dirty="0">
                <a:solidFill>
                  <a:schemeClr val="bg1"/>
                </a:solidFill>
                <a:ea typeface="Calibri" panose="020F0502020204030204" pitchFamily="34" charset="0"/>
                <a:cs typeface="Calibri" panose="020F0502020204030204" pitchFamily="34" charset="0"/>
              </a:rPr>
              <a:t>Sửa lỗi lượng tử</a:t>
            </a:r>
            <a:endParaRPr lang="zh-CN" altLang="en-US" sz="2500" dirty="0">
              <a:solidFill>
                <a:schemeClr val="bg1"/>
              </a:solidFill>
              <a:ea typeface="Calibri" panose="020F0502020204030204" pitchFamily="34" charset="0"/>
              <a:cs typeface="Calibri" panose="020F0502020204030204" pitchFamily="34" charset="0"/>
            </a:endParaRPr>
          </a:p>
          <a:p>
            <a:pPr marL="914400" lvl="2" indent="457200" algn="just" eaLnBrk="1" hangingPunct="1">
              <a:lnSpc>
                <a:spcPct val="150000"/>
              </a:lnSpc>
            </a:pPr>
            <a:r>
              <a:rPr lang="en-GB" altLang="zh-CN" sz="2500" dirty="0">
                <a:solidFill>
                  <a:schemeClr val="bg1"/>
                </a:solidFill>
                <a:ea typeface="Calibri" panose="020F0502020204030204" pitchFamily="34" charset="0"/>
                <a:cs typeface="Calibri" panose="020F0502020204030204" pitchFamily="34" charset="0"/>
              </a:rPr>
              <a:t>- </a:t>
            </a:r>
            <a:r>
              <a:rPr lang="zh-CN" altLang="en-US" sz="2500" dirty="0">
                <a:solidFill>
                  <a:schemeClr val="bg1"/>
                </a:solidFill>
                <a:ea typeface="Calibri" panose="020F0502020204030204" pitchFamily="34" charset="0"/>
                <a:cs typeface="Calibri" panose="020F0502020204030204" pitchFamily="34" charset="0"/>
              </a:rPr>
              <a:t>Quản lý môi trường và nhiệt độ</a:t>
            </a:r>
            <a:endParaRPr lang="zh-CN" altLang="en-US" sz="2500" dirty="0">
              <a:solidFill>
                <a:schemeClr val="bg1"/>
              </a:solidFill>
              <a:ea typeface="Calibri" panose="020F0502020204030204" pitchFamily="34" charset="0"/>
              <a:cs typeface="Calibri" panose="020F0502020204030204" pitchFamily="34" charset="0"/>
            </a:endParaRPr>
          </a:p>
          <a:p>
            <a:pPr marL="914400" lvl="2" indent="457200" algn="just" eaLnBrk="1" hangingPunct="1">
              <a:lnSpc>
                <a:spcPct val="150000"/>
              </a:lnSpc>
            </a:pPr>
            <a:r>
              <a:rPr lang="en-GB" altLang="zh-CN" sz="2500" dirty="0">
                <a:solidFill>
                  <a:schemeClr val="bg1"/>
                </a:solidFill>
                <a:ea typeface="Calibri" panose="020F0502020204030204" pitchFamily="34" charset="0"/>
                <a:cs typeface="Calibri" panose="020F0502020204030204" pitchFamily="34" charset="0"/>
              </a:rPr>
              <a:t>- </a:t>
            </a:r>
            <a:r>
              <a:rPr lang="zh-CN" altLang="en-US" sz="2500" dirty="0">
                <a:solidFill>
                  <a:schemeClr val="bg1"/>
                </a:solidFill>
                <a:ea typeface="Calibri" panose="020F0502020204030204" pitchFamily="34" charset="0"/>
                <a:cs typeface="Calibri" panose="020F0502020204030204" pitchFamily="34" charset="0"/>
              </a:rPr>
              <a:t>Quy mô sống và số lượng Qubit</a:t>
            </a:r>
            <a:endParaRPr lang="zh-CN" altLang="en-US" sz="2500" dirty="0">
              <a:solidFill>
                <a:schemeClr val="bg1"/>
              </a:solidFill>
              <a:ea typeface="Calibri" panose="020F0502020204030204" pitchFamily="34" charset="0"/>
              <a:cs typeface="Calibri" panose="020F0502020204030204" pitchFamily="34" charset="0"/>
            </a:endParaRPr>
          </a:p>
          <a:p>
            <a:pPr marL="914400" lvl="2" indent="457200" algn="just" eaLnBrk="1" hangingPunct="1">
              <a:lnSpc>
                <a:spcPct val="150000"/>
              </a:lnSpc>
            </a:pPr>
            <a:r>
              <a:rPr lang="en-GB" altLang="zh-CN" sz="2500" dirty="0">
                <a:solidFill>
                  <a:schemeClr val="bg1"/>
                </a:solidFill>
                <a:ea typeface="Calibri" panose="020F0502020204030204" pitchFamily="34" charset="0"/>
                <a:cs typeface="Calibri" panose="020F0502020204030204" pitchFamily="34" charset="0"/>
              </a:rPr>
              <a:t>- </a:t>
            </a:r>
            <a:r>
              <a:rPr lang="zh-CN" altLang="en-US" sz="2500" dirty="0">
                <a:solidFill>
                  <a:schemeClr val="bg1"/>
                </a:solidFill>
                <a:ea typeface="Calibri" panose="020F0502020204030204" pitchFamily="34" charset="0"/>
                <a:cs typeface="Calibri" panose="020F0502020204030204" pitchFamily="34" charset="0"/>
              </a:rPr>
              <a:t>Thời gian tính toán và độ phức tạp</a:t>
            </a:r>
            <a:endParaRPr lang="zh-CN" altLang="en-US" sz="2500" dirty="0">
              <a:solidFill>
                <a:schemeClr val="bg1"/>
              </a:solidFill>
              <a:ea typeface="Calibri" panose="020F0502020204030204" pitchFamily="34" charset="0"/>
              <a:cs typeface="Calibri" panose="020F0502020204030204" pitchFamily="34" charset="0"/>
            </a:endParaRPr>
          </a:p>
          <a:p>
            <a:pPr marL="914400" lvl="2" indent="457200" algn="just" eaLnBrk="1" hangingPunct="1">
              <a:lnSpc>
                <a:spcPct val="150000"/>
              </a:lnSpc>
            </a:pPr>
            <a:r>
              <a:rPr lang="en-GB" altLang="zh-CN" sz="2500" dirty="0">
                <a:solidFill>
                  <a:schemeClr val="bg1"/>
                </a:solidFill>
                <a:ea typeface="Calibri" panose="020F0502020204030204" pitchFamily="34" charset="0"/>
                <a:cs typeface="Calibri" panose="020F0502020204030204" pitchFamily="34" charset="0"/>
              </a:rPr>
              <a:t>- </a:t>
            </a:r>
            <a:r>
              <a:rPr lang="zh-CN" altLang="en-US" sz="2500" dirty="0">
                <a:solidFill>
                  <a:schemeClr val="bg1"/>
                </a:solidFill>
                <a:ea typeface="Calibri" panose="020F0502020204030204" pitchFamily="34" charset="0"/>
                <a:cs typeface="Calibri" panose="020F0502020204030204" pitchFamily="34" charset="0"/>
              </a:rPr>
              <a:t>Chi phí và khả năng thương mại hóa</a:t>
            </a:r>
            <a:endParaRPr lang="zh-CN" altLang="en-US" sz="2500" dirty="0">
              <a:solidFill>
                <a:schemeClr val="bg1"/>
              </a:solidFill>
              <a:ea typeface="Calibri" panose="020F0502020204030204" pitchFamily="34" charset="0"/>
              <a:cs typeface="Calibri" panose="020F0502020204030204" pitchFamily="34" charset="0"/>
            </a:endParaRPr>
          </a:p>
          <a:p>
            <a:pPr marL="914400" lvl="2" indent="457200" algn="just" eaLnBrk="1" hangingPunct="1">
              <a:lnSpc>
                <a:spcPct val="150000"/>
              </a:lnSpc>
            </a:pPr>
            <a:r>
              <a:rPr lang="en-GB" altLang="zh-CN" sz="2500" dirty="0">
                <a:solidFill>
                  <a:schemeClr val="bg1"/>
                </a:solidFill>
                <a:ea typeface="Calibri" panose="020F0502020204030204" pitchFamily="34" charset="0"/>
                <a:cs typeface="Calibri" panose="020F0502020204030204" pitchFamily="34" charset="0"/>
              </a:rPr>
              <a:t>- </a:t>
            </a:r>
            <a:r>
              <a:rPr lang="zh-CN" altLang="en-US" sz="2500" dirty="0">
                <a:solidFill>
                  <a:schemeClr val="bg1"/>
                </a:solidFill>
                <a:ea typeface="Calibri" panose="020F0502020204030204" pitchFamily="34" charset="0"/>
                <a:cs typeface="Calibri" panose="020F0502020204030204" pitchFamily="34" charset="0"/>
              </a:rPr>
              <a:t>Đào tạo nguồn nhân lực</a:t>
            </a:r>
            <a:endParaRPr lang="zh-CN" altLang="en-US" sz="2500" dirty="0">
              <a:solidFill>
                <a:schemeClr val="bg1"/>
              </a:solidFill>
              <a:ea typeface="Calibri" panose="020F0502020204030204" pitchFamily="34" charset="0"/>
              <a:cs typeface="Calibri" panose="020F0502020204030204" pitchFamily="34" charset="0"/>
            </a:endParaRPr>
          </a:p>
          <a:p>
            <a:pPr algn="ctr" eaLnBrk="1" hangingPunct="1">
              <a:lnSpc>
                <a:spcPct val="150000"/>
              </a:lnSpc>
            </a:pPr>
            <a:endParaRPr lang="zh-CN" altLang="en-US" sz="2500" dirty="0">
              <a:solidFill>
                <a:schemeClr val="bg1"/>
              </a:solidFill>
              <a:ea typeface="Calibri" panose="020F0502020204030204" pitchFamily="34" charset="0"/>
              <a:cs typeface="Calibri" panose="020F0502020204030204" pitchFamily="34" charset="0"/>
            </a:endParaRPr>
          </a:p>
        </p:txBody>
      </p:sp>
      <p:pic>
        <p:nvPicPr>
          <p:cNvPr id="8" name="Picture 7" descr="hinh-anh-ve-suy-nghi_111444479"/>
          <p:cNvPicPr>
            <a:picLocks noChangeAspect="1"/>
          </p:cNvPicPr>
          <p:nvPr/>
        </p:nvPicPr>
        <p:blipFill>
          <a:blip r:embed="rId2"/>
          <a:stretch>
            <a:fillRect/>
          </a:stretch>
        </p:blipFill>
        <p:spPr>
          <a:xfrm>
            <a:off x="635" y="1711325"/>
            <a:ext cx="4891405" cy="42119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624114" y="2875002"/>
            <a:ext cx="6117963" cy="2338070"/>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FOUR</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ctr" fontAlgn="auto">
              <a:spcBef>
                <a:spcPts val="0"/>
              </a:spcBef>
              <a:spcAft>
                <a:spcPts val="0"/>
              </a:spcAft>
              <a:defRPr/>
            </a:pPr>
            <a:r>
              <a:rPr lang="en-GB" altLang="en-US" sz="40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Sự phát triển trong tương lai</a:t>
            </a:r>
            <a:endParaRPr lang="en-GB" altLang="en-US" sz="40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75539" y="1234888"/>
            <a:ext cx="3982998" cy="39829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9" name="TextBox 15"/>
          <p:cNvSpPr txBox="1">
            <a:spLocks noChangeArrowheads="1"/>
          </p:cNvSpPr>
          <p:nvPr/>
        </p:nvSpPr>
        <p:spPr bwMode="auto">
          <a:xfrm>
            <a:off x="-635" y="635"/>
            <a:ext cx="12192635" cy="685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en-GB" altLang="zh-CN" sz="2800" dirty="0">
                <a:solidFill>
                  <a:schemeClr val="bg1"/>
                </a:solidFill>
                <a:ea typeface="Calibri" panose="020F0502020204030204" pitchFamily="34" charset="0"/>
                <a:cs typeface="Calibri" panose="020F0502020204030204" pitchFamily="34" charset="0"/>
              </a:rPr>
              <a:t>Sự phát triển trong tương lai của máy tính lượng tử</a:t>
            </a:r>
            <a:endParaRPr lang="en-GB" altLang="zh-CN" sz="2800" dirty="0">
              <a:solidFill>
                <a:schemeClr val="bg1"/>
              </a:solidFill>
              <a:ea typeface="Calibri" panose="020F0502020204030204" pitchFamily="34" charset="0"/>
              <a:cs typeface="Calibri" panose="020F0502020204030204" pitchFamily="34" charset="0"/>
            </a:endParaRPr>
          </a:p>
          <a:p>
            <a:pPr marL="457200" lvl="1" indent="457200" algn="just" eaLnBrk="1" hangingPunct="1">
              <a:lnSpc>
                <a:spcPct val="150000"/>
              </a:lnSpc>
            </a:pPr>
            <a:r>
              <a:rPr lang="en-GB" altLang="zh-CN" sz="1900" dirty="0">
                <a:solidFill>
                  <a:schemeClr val="bg1"/>
                </a:solidFill>
                <a:ea typeface="Calibri" panose="020F0502020204030204" pitchFamily="34" charset="0"/>
                <a:cs typeface="Calibri" panose="020F0502020204030204" pitchFamily="34" charset="0"/>
              </a:rPr>
              <a:t>- Tăng cường khả năng tính toán: Máy tính lượng tử có khả năng xử lý thông tin theo cách mà máy tính cổ điển không thể, cho phép giải quyết các bài toán phức tạp nhanh hơn, chẳng hạn như tối ưu hóa, mô phỏng phân tử và giải mã.</a:t>
            </a:r>
            <a:endParaRPr lang="en-GB" altLang="zh-CN" sz="1900" dirty="0">
              <a:solidFill>
                <a:schemeClr val="bg1"/>
              </a:solidFill>
              <a:ea typeface="Calibri" panose="020F0502020204030204" pitchFamily="34" charset="0"/>
              <a:cs typeface="Calibri" panose="020F0502020204030204" pitchFamily="34" charset="0"/>
            </a:endParaRPr>
          </a:p>
          <a:p>
            <a:pPr marL="457200" lvl="1" indent="457200" algn="just" eaLnBrk="1" hangingPunct="1">
              <a:lnSpc>
                <a:spcPct val="150000"/>
              </a:lnSpc>
            </a:pPr>
            <a:r>
              <a:rPr lang="en-GB" altLang="zh-CN" sz="1900" dirty="0">
                <a:solidFill>
                  <a:schemeClr val="bg1"/>
                </a:solidFill>
                <a:ea typeface="Calibri" panose="020F0502020204030204" pitchFamily="34" charset="0"/>
                <a:cs typeface="Calibri" panose="020F0502020204030204" pitchFamily="34" charset="0"/>
              </a:rPr>
              <a:t>- Ứng dụng trong trí tuệ nhân tạo: Máy tính lượng tử có thể cải thiện các thuật toán học máy và trí tuệ nhân tạo, giúp phân tích dữ liệu lớn và tìm ra các mẫu phức tạp mà máy tính cổ điển gặp khó khăn.</a:t>
            </a:r>
            <a:endParaRPr lang="en-GB" altLang="zh-CN" sz="1900" dirty="0">
              <a:solidFill>
                <a:schemeClr val="bg1"/>
              </a:solidFill>
              <a:ea typeface="Calibri" panose="020F0502020204030204" pitchFamily="34" charset="0"/>
              <a:cs typeface="Calibri" panose="020F0502020204030204" pitchFamily="34" charset="0"/>
            </a:endParaRPr>
          </a:p>
          <a:p>
            <a:pPr marL="457200" lvl="1" indent="457200" algn="just" eaLnBrk="1" hangingPunct="1">
              <a:lnSpc>
                <a:spcPct val="150000"/>
              </a:lnSpc>
            </a:pPr>
            <a:r>
              <a:rPr lang="en-GB" altLang="zh-CN" sz="1900" dirty="0">
                <a:solidFill>
                  <a:schemeClr val="bg1"/>
                </a:solidFill>
                <a:ea typeface="Calibri" panose="020F0502020204030204" pitchFamily="34" charset="0"/>
                <a:cs typeface="Calibri" panose="020F0502020204030204" pitchFamily="34" charset="0"/>
              </a:rPr>
              <a:t>- Bảo mật thông tin: Mặc dù máy tính lượng tử có thể phá vỡ nhiều phương pháp mã hóa hiện tại, nó cũng có thể dẫn đến việc phát triển các phương pháp mã hóa mới an toàn hơn, như mã hóa lượng tử.</a:t>
            </a:r>
            <a:endParaRPr lang="en-GB" altLang="zh-CN" sz="1900" dirty="0">
              <a:solidFill>
                <a:schemeClr val="bg1"/>
              </a:solidFill>
              <a:ea typeface="Calibri" panose="020F0502020204030204" pitchFamily="34" charset="0"/>
              <a:cs typeface="Calibri" panose="020F0502020204030204" pitchFamily="34" charset="0"/>
            </a:endParaRPr>
          </a:p>
          <a:p>
            <a:pPr marL="457200" lvl="1" indent="457200" algn="just" eaLnBrk="1" hangingPunct="1">
              <a:lnSpc>
                <a:spcPct val="150000"/>
              </a:lnSpc>
            </a:pPr>
            <a:r>
              <a:rPr lang="en-GB" altLang="zh-CN" sz="1900" dirty="0">
                <a:solidFill>
                  <a:schemeClr val="bg1"/>
                </a:solidFill>
                <a:ea typeface="Calibri" panose="020F0502020204030204" pitchFamily="34" charset="0"/>
                <a:cs typeface="Calibri" panose="020F0502020204030204" pitchFamily="34" charset="0"/>
              </a:rPr>
              <a:t>- Khám phá vật lý và hóa học: Với khả năng mô phỏng chính xác các hệ thống lượng tử, máy tính lượng tử có thể mở ra những hiểu biết mới trong lĩnh vực vật lý hạt nhân và hóa học, dẫn đến phát hiện thuốc mới và vật liệu mới.	- Khả năng thương mại hóa: Nhiều công ty công nghệ lớn đang đầu tư vào nghiên cứu máy tính lượng tử, và một số dự án đang tiến tới giai đoạn thương mại hóa, điều này có thể dẫn đến việc áp dụng rộng rãi hơn trong các ngành công nghiệp khác nhau.</a:t>
            </a:r>
            <a:endParaRPr lang="en-GB" altLang="zh-CN" sz="1900" dirty="0">
              <a:solidFill>
                <a:schemeClr val="bg1"/>
              </a:solidFill>
              <a:ea typeface="Calibri" panose="020F0502020204030204" pitchFamily="34" charset="0"/>
              <a:cs typeface="Calibri" panose="020F0502020204030204" pitchFamily="34" charset="0"/>
            </a:endParaRPr>
          </a:p>
          <a:p>
            <a:pPr marL="457200" lvl="1" indent="457200" algn="just" eaLnBrk="1" hangingPunct="1">
              <a:lnSpc>
                <a:spcPct val="150000"/>
              </a:lnSpc>
            </a:pPr>
            <a:r>
              <a:rPr lang="en-GB" altLang="zh-CN" sz="1900" dirty="0">
                <a:solidFill>
                  <a:schemeClr val="bg1"/>
                </a:solidFill>
                <a:ea typeface="Calibri" panose="020F0502020204030204" pitchFamily="34" charset="0"/>
                <a:cs typeface="Calibri" panose="020F0502020204030204" pitchFamily="34" charset="0"/>
              </a:rPr>
              <a:t>- Công nghệ hạ tầng: Cần có sự phát triển trong hạ tầng để hỗ trợ máy tính lượng tử, bao gồm cả mạng lưới lượng tử và các thiết bị kết nối.</a:t>
            </a:r>
            <a:endParaRPr lang="en-GB" altLang="zh-CN" sz="1900" dirty="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9730" t="26733" r="7568" b="24892"/>
          <a:stretch>
            <a:fillRect/>
          </a:stretch>
        </p:blipFill>
        <p:spPr>
          <a:xfrm>
            <a:off x="257504" y="580570"/>
            <a:ext cx="11716782" cy="5981455"/>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8410" y="1629228"/>
            <a:ext cx="3599543" cy="3599543"/>
          </a:xfrm>
          <a:prstGeom prst="rect">
            <a:avLst/>
          </a:prstGeom>
        </p:spPr>
      </p:pic>
      <p:sp>
        <p:nvSpPr>
          <p:cNvPr id="11" name="Rectangle 6"/>
          <p:cNvSpPr>
            <a:spLocks noChangeArrowheads="1"/>
          </p:cNvSpPr>
          <p:nvPr/>
        </p:nvSpPr>
        <p:spPr bwMode="black">
          <a:xfrm>
            <a:off x="1401445" y="2176780"/>
            <a:ext cx="5372100" cy="3836670"/>
          </a:xfrm>
          <a:prstGeom prst="rect">
            <a:avLst/>
          </a:prstGeom>
          <a:noFill/>
          <a:ln>
            <a:noFill/>
          </a:ln>
          <a:effectLst/>
        </p:spPr>
        <p:txBody>
          <a:bodyPr wrap="square">
            <a:noAutofit/>
          </a:bodyPr>
          <a:lstStyle/>
          <a:p>
            <a:pPr algn="ctr" fontAlgn="auto">
              <a:spcBef>
                <a:spcPts val="0"/>
              </a:spcBef>
              <a:spcAft>
                <a:spcPts val="0"/>
              </a:spcAft>
              <a:defRPr/>
            </a:pPr>
            <a:r>
              <a:rPr lang="en-GB" alt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CẢM ƠN VÌ ĐÃ XEM BÀI THUYẾT TRÌNH</a:t>
            </a:r>
            <a:endParaRPr lang="en-GB" altLang="en-US"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0" y="0"/>
            <a:ext cx="12191365" cy="4497705"/>
          </a:xfrm>
        </p:spPr>
        <p:txBody>
          <a:bodyPr>
            <a:normAutofit/>
          </a:bodyPr>
          <a:p>
            <a:pPr algn="ctr"/>
            <a:r>
              <a:rPr lang="en-GB" sz="7500" b="1" dirty="0" smtClean="0">
                <a:gradFill>
                  <a:gsLst>
                    <a:gs pos="0">
                      <a:srgbClr val="27DBFC"/>
                    </a:gs>
                    <a:gs pos="100000">
                      <a:srgbClr val="B246EF"/>
                    </a:gs>
                  </a:gsLst>
                  <a:lin ang="0" scaled="1"/>
                </a:gradFill>
                <a:latin typeface="Times New Roman" panose="02020603050405020304" charset="0"/>
                <a:cs typeface="Times New Roman" panose="02020603050405020304" charset="0"/>
                <a:sym typeface="+mn-ea"/>
              </a:rPr>
              <a:t>BÀI TẬP LỚN</a:t>
            </a:r>
            <a:br>
              <a:rPr lang="en-GB" b="1" dirty="0" smtClean="0">
                <a:gradFill>
                  <a:gsLst>
                    <a:gs pos="0">
                      <a:srgbClr val="27DBFC"/>
                    </a:gs>
                    <a:gs pos="100000">
                      <a:srgbClr val="B246EF"/>
                    </a:gs>
                  </a:gsLst>
                  <a:lin ang="0" scaled="1"/>
                </a:gradFill>
                <a:latin typeface="Times New Roman" panose="02020603050405020304" charset="0"/>
                <a:cs typeface="Times New Roman" panose="02020603050405020304" charset="0"/>
                <a:sym typeface="+mn-ea"/>
              </a:rPr>
            </a:br>
            <a:r>
              <a:rPr lang="en-GB" sz="3335" b="1" dirty="0" smtClean="0">
                <a:gradFill>
                  <a:gsLst>
                    <a:gs pos="0">
                      <a:srgbClr val="27DBFC"/>
                    </a:gs>
                    <a:gs pos="100000">
                      <a:srgbClr val="B246EF"/>
                    </a:gs>
                  </a:gsLst>
                  <a:lin ang="0" scaled="1"/>
                </a:gradFill>
                <a:latin typeface="Times New Roman" panose="02020603050405020304" charset="0"/>
                <a:cs typeface="Times New Roman" panose="02020603050405020304" charset="0"/>
                <a:sym typeface="+mn-ea"/>
              </a:rPr>
              <a:t>Học phần: Nhập môn công nghệ thông tin</a:t>
            </a:r>
            <a:br>
              <a:rPr lang="en-GB" sz="3335" b="1" dirty="0" smtClean="0">
                <a:gradFill>
                  <a:gsLst>
                    <a:gs pos="0">
                      <a:srgbClr val="27DBFC"/>
                    </a:gs>
                    <a:gs pos="100000">
                      <a:srgbClr val="B246EF"/>
                    </a:gs>
                  </a:gsLst>
                  <a:lin ang="0" scaled="1"/>
                </a:gradFill>
                <a:latin typeface="Times New Roman" panose="02020603050405020304" charset="0"/>
                <a:cs typeface="Times New Roman" panose="02020603050405020304" charset="0"/>
                <a:sym typeface="+mn-ea"/>
              </a:rPr>
            </a:br>
            <a:r>
              <a:rPr lang="en-GB" sz="5555" b="1" dirty="0" smtClean="0">
                <a:gradFill>
                  <a:gsLst>
                    <a:gs pos="0">
                      <a:srgbClr val="27DBFC"/>
                    </a:gs>
                    <a:gs pos="100000">
                      <a:srgbClr val="B246EF"/>
                    </a:gs>
                  </a:gsLst>
                  <a:lin ang="0" scaled="1"/>
                </a:gradFill>
                <a:latin typeface="Times New Roman" panose="02020603050405020304" charset="0"/>
                <a:cs typeface="Times New Roman" panose="02020603050405020304" charset="0"/>
                <a:sym typeface="+mn-ea"/>
              </a:rPr>
              <a:t>Chủ đề: Máy tính lượng tử</a:t>
            </a:r>
            <a:endParaRPr lang="en-US" sz="5555"/>
          </a:p>
        </p:txBody>
      </p:sp>
      <p:sp>
        <p:nvSpPr>
          <p:cNvPr id="3" name="Content Placeholder 2"/>
          <p:cNvSpPr>
            <a:spLocks noGrp="1"/>
          </p:cNvSpPr>
          <p:nvPr>
            <p:ph idx="1"/>
          </p:nvPr>
        </p:nvSpPr>
        <p:spPr>
          <a:xfrm>
            <a:off x="838200" y="1825625"/>
            <a:ext cx="10515600" cy="5032375"/>
          </a:xfrm>
        </p:spPr>
        <p:txBody>
          <a:bodyPr>
            <a:normAutofit/>
          </a:bodyPr>
          <a:p>
            <a:endParaRPr lang="en-US"/>
          </a:p>
          <a:p>
            <a:endParaRPr lang="en-US"/>
          </a:p>
          <a:p>
            <a:endParaRPr lang="en-US"/>
          </a:p>
          <a:p>
            <a:endParaRPr lang="en-US"/>
          </a:p>
          <a:p>
            <a:endParaRPr lang="en-US"/>
          </a:p>
          <a:p>
            <a:endParaRPr lang="en-US"/>
          </a:p>
          <a:p>
            <a:pPr marL="0" indent="0" algn="ctr">
              <a:buNone/>
            </a:pPr>
            <a:r>
              <a:rPr lang="en-GB" b="1" dirty="0" smtClean="0">
                <a:gradFill>
                  <a:gsLst>
                    <a:gs pos="0">
                      <a:srgbClr val="27DBFC"/>
                    </a:gs>
                    <a:gs pos="100000">
                      <a:srgbClr val="B246EF"/>
                    </a:gs>
                  </a:gsLst>
                  <a:lin ang="0" scaled="1"/>
                </a:gradFill>
                <a:latin typeface="Times New Roman" panose="02020603050405020304" charset="0"/>
                <a:cs typeface="Times New Roman" panose="02020603050405020304" charset="0"/>
                <a:sym typeface="+mn-ea"/>
              </a:rPr>
              <a:t>Sinh viên thực hiện: Mai Trọng Thế</a:t>
            </a:r>
            <a:endParaRPr lang="en-GB" b="1" dirty="0" smtClean="0">
              <a:gradFill>
                <a:gsLst>
                  <a:gs pos="0">
                    <a:srgbClr val="27DBFC"/>
                  </a:gs>
                  <a:gs pos="100000">
                    <a:srgbClr val="B246EF"/>
                  </a:gs>
                </a:gsLst>
                <a:lin ang="0" scaled="1"/>
              </a:gradFill>
              <a:latin typeface="Times New Roman" panose="02020603050405020304" charset="0"/>
              <a:cs typeface="Times New Roman" panose="02020603050405020304" charset="0"/>
              <a:sym typeface="+mn-ea"/>
            </a:endParaRPr>
          </a:p>
          <a:p>
            <a:pPr marL="0" indent="0" algn="ctr">
              <a:buNone/>
            </a:pPr>
            <a:r>
              <a:rPr lang="en-GB" b="1" dirty="0" smtClean="0">
                <a:gradFill>
                  <a:gsLst>
                    <a:gs pos="0">
                      <a:srgbClr val="27DBFC"/>
                    </a:gs>
                    <a:gs pos="100000">
                      <a:srgbClr val="B246EF"/>
                    </a:gs>
                  </a:gsLst>
                  <a:lin ang="0" scaled="1"/>
                </a:gradFill>
                <a:latin typeface="Times New Roman" panose="02020603050405020304" charset="0"/>
                <a:cs typeface="Times New Roman" panose="02020603050405020304" charset="0"/>
                <a:sym typeface="+mn-ea"/>
              </a:rPr>
              <a:t>MSV: 1871020550</a:t>
            </a:r>
            <a:endParaRPr lang="en-GB" b="1" dirty="0" smtClean="0">
              <a:gradFill>
                <a:gsLst>
                  <a:gs pos="0">
                    <a:srgbClr val="27DBFC"/>
                  </a:gs>
                  <a:gs pos="100000">
                    <a:srgbClr val="B246EF"/>
                  </a:gs>
                </a:gsLst>
                <a:lin ang="0" scaled="1"/>
              </a:gradFill>
              <a:latin typeface="Times New Roman" panose="02020603050405020304" charset="0"/>
              <a:cs typeface="Times New Roman" panose="02020603050405020304" charset="0"/>
              <a:sym typeface="+mn-ea"/>
            </a:endParaRPr>
          </a:p>
          <a:p>
            <a:pPr marL="0" indent="0" algn="ctr">
              <a:buNone/>
            </a:pPr>
            <a:r>
              <a:rPr lang="en-GB" b="1" dirty="0" smtClean="0">
                <a:gradFill>
                  <a:gsLst>
                    <a:gs pos="0">
                      <a:srgbClr val="27DBFC"/>
                    </a:gs>
                    <a:gs pos="100000">
                      <a:srgbClr val="B246EF"/>
                    </a:gs>
                  </a:gsLst>
                  <a:lin ang="0" scaled="1"/>
                </a:gradFill>
                <a:latin typeface="Times New Roman" panose="02020603050405020304" charset="0"/>
                <a:cs typeface="Times New Roman" panose="02020603050405020304" charset="0"/>
                <a:sym typeface="+mn-ea"/>
              </a:rPr>
              <a:t>Giáo viên hướng dẫn: Đỗ Ngọc Điệp</a:t>
            </a:r>
            <a:endParaRPr lang="en-GB" b="1" dirty="0" smtClean="0">
              <a:gradFill>
                <a:gsLst>
                  <a:gs pos="0">
                    <a:srgbClr val="27DBFC"/>
                  </a:gs>
                  <a:gs pos="100000">
                    <a:srgbClr val="B246EF"/>
                  </a:gs>
                </a:gsLst>
                <a:lin ang="0" scaled="1"/>
              </a:gradFill>
              <a:latin typeface="Times New Roman" panose="02020603050405020304" charset="0"/>
              <a:ea typeface="Calibri" panose="020F0502020204030204" pitchFamily="34" charset="0"/>
              <a:cs typeface="Times New Roman" panose="02020603050405020304" charset="0"/>
            </a:endParaRPr>
          </a:p>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文本框 3"/>
          <p:cNvSpPr txBox="1"/>
          <p:nvPr/>
        </p:nvSpPr>
        <p:spPr>
          <a:xfrm>
            <a:off x="4375101" y="614587"/>
            <a:ext cx="3441798" cy="445135"/>
          </a:xfrm>
          <a:prstGeom prst="rect">
            <a:avLst/>
          </a:prstGeom>
          <a:noFill/>
        </p:spPr>
        <p:txBody>
          <a:bodyPr vert="horz" wrap="square" rtlCol="0">
            <a:spAutoFit/>
          </a:bodyPr>
          <a:lstStyle/>
          <a:p>
            <a:pPr algn="dist"/>
            <a:r>
              <a:rPr lang="en-GB" altLang="en-US" sz="2300" b="1" dirty="0" smtClean="0">
                <a:solidFill>
                  <a:schemeClr val="bg1"/>
                </a:solidFill>
                <a:latin typeface="Times New Roman" panose="02020603050405020304" charset="0"/>
                <a:ea typeface="Calibri" panose="020F0502020204030204" pitchFamily="34" charset="0"/>
                <a:cs typeface="Times New Roman" panose="02020603050405020304" charset="0"/>
              </a:rPr>
              <a:t>MÁY TÍNH LƯỢNG TỬ</a:t>
            </a:r>
            <a:endParaRPr lang="en-GB" altLang="en-US" sz="2300" b="1" dirty="0" smtClean="0">
              <a:solidFill>
                <a:schemeClr val="bg1"/>
              </a:solidFill>
              <a:latin typeface="Times New Roman" panose="02020603050405020304" charset="0"/>
              <a:ea typeface="Calibri" panose="020F0502020204030204" pitchFamily="34" charset="0"/>
              <a:cs typeface="Times New Roman" panose="02020603050405020304" charset="0"/>
            </a:endParaRPr>
          </a:p>
        </p:txBody>
      </p:sp>
      <p:grpSp>
        <p:nvGrpSpPr>
          <p:cNvPr id="7" name="组合 6"/>
          <p:cNvGrpSpPr/>
          <p:nvPr/>
        </p:nvGrpSpPr>
        <p:grpSpPr>
          <a:xfrm>
            <a:off x="756929" y="2718270"/>
            <a:ext cx="2363642" cy="2240674"/>
            <a:chOff x="597272" y="2607364"/>
            <a:chExt cx="2363642" cy="2240674"/>
          </a:xfrm>
        </p:grpSpPr>
        <p:sp>
          <p:nvSpPr>
            <p:cNvPr id="3" name="圆角矩形 2"/>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5" name="文本框 4"/>
            <p:cNvSpPr txBox="1"/>
            <p:nvPr/>
          </p:nvSpPr>
          <p:spPr>
            <a:xfrm>
              <a:off x="597272" y="4079688"/>
              <a:ext cx="2363642" cy="768350"/>
            </a:xfrm>
            <a:prstGeom prst="rect">
              <a:avLst/>
            </a:prstGeom>
            <a:noFill/>
          </p:spPr>
          <p:txBody>
            <a:bodyPr vert="horz" wrap="square" rtlCol="0">
              <a:spAutoFit/>
            </a:bodyPr>
            <a:lstStyle/>
            <a:p>
              <a:pPr algn="ctr"/>
              <a:r>
                <a:rPr lang="en-GB" altLang="zh-CN" sz="2200" b="1" dirty="0">
                  <a:solidFill>
                    <a:schemeClr val="bg1"/>
                  </a:solidFill>
                  <a:latin typeface="Times New Roman" panose="02020603050405020304" charset="0"/>
                  <a:ea typeface="Calibri" panose="020F0502020204030204" pitchFamily="34" charset="0"/>
                  <a:cs typeface="Times New Roman" panose="02020603050405020304" charset="0"/>
                </a:rPr>
                <a:t>Giới thiệu về máy tính lượng tử</a:t>
              </a:r>
              <a:endParaRPr lang="en-GB" altLang="zh-CN" sz="2200" b="1" dirty="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6" name="矩形 5"/>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01.</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grpSp>
        <p:nvGrpSpPr>
          <p:cNvPr id="8" name="组合 7"/>
          <p:cNvGrpSpPr/>
          <p:nvPr/>
        </p:nvGrpSpPr>
        <p:grpSpPr>
          <a:xfrm>
            <a:off x="3474572" y="2718270"/>
            <a:ext cx="2363642" cy="2579129"/>
            <a:chOff x="597272" y="2607364"/>
            <a:chExt cx="2363642" cy="2579129"/>
          </a:xfrm>
        </p:grpSpPr>
        <p:sp>
          <p:nvSpPr>
            <p:cNvPr id="9" name="圆角矩形 8"/>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0" name="文本框 9"/>
            <p:cNvSpPr txBox="1"/>
            <p:nvPr/>
          </p:nvSpPr>
          <p:spPr>
            <a:xfrm>
              <a:off x="597272" y="4079688"/>
              <a:ext cx="2363642" cy="1106805"/>
            </a:xfrm>
            <a:prstGeom prst="rect">
              <a:avLst/>
            </a:prstGeom>
            <a:noFill/>
          </p:spPr>
          <p:txBody>
            <a:bodyPr vert="horz" wrap="square" rtlCol="0">
              <a:spAutoFit/>
            </a:bodyPr>
            <a:lstStyle/>
            <a:p>
              <a:pPr algn="ctr"/>
              <a:r>
                <a:rPr lang="en-GB" altLang="zh-CN" sz="2200" b="1" dirty="0">
                  <a:solidFill>
                    <a:schemeClr val="bg1"/>
                  </a:solidFill>
                  <a:latin typeface="Times New Roman" panose="02020603050405020304" charset="0"/>
                  <a:ea typeface="Calibri" panose="020F0502020204030204" pitchFamily="34" charset="0"/>
                  <a:cs typeface="Times New Roman" panose="02020603050405020304" charset="0"/>
                </a:rPr>
                <a:t>Nguyên lí hoạt động của máy tính lượng tử</a:t>
              </a:r>
              <a:endParaRPr lang="en-GB" altLang="zh-CN" sz="2200" b="1" dirty="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11" name="矩形 10"/>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02.</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grpSp>
        <p:nvGrpSpPr>
          <p:cNvPr id="12" name="组合 11"/>
          <p:cNvGrpSpPr/>
          <p:nvPr/>
        </p:nvGrpSpPr>
        <p:grpSpPr>
          <a:xfrm>
            <a:off x="6192215" y="2718270"/>
            <a:ext cx="2363642" cy="2240674"/>
            <a:chOff x="597272" y="2607364"/>
            <a:chExt cx="2363642" cy="2240674"/>
          </a:xfrm>
        </p:grpSpPr>
        <p:sp>
          <p:nvSpPr>
            <p:cNvPr id="13" name="圆角矩形 12"/>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4" name="文本框 13"/>
            <p:cNvSpPr txBox="1"/>
            <p:nvPr/>
          </p:nvSpPr>
          <p:spPr>
            <a:xfrm>
              <a:off x="597272" y="4079688"/>
              <a:ext cx="2363642" cy="768350"/>
            </a:xfrm>
            <a:prstGeom prst="rect">
              <a:avLst/>
            </a:prstGeom>
            <a:noFill/>
          </p:spPr>
          <p:txBody>
            <a:bodyPr vert="horz" wrap="square" rtlCol="0">
              <a:spAutoFit/>
            </a:bodyPr>
            <a:lstStyle/>
            <a:p>
              <a:pPr algn="ctr"/>
              <a:r>
                <a:rPr lang="en-GB" altLang="zh-CN" sz="2200" b="1" dirty="0">
                  <a:solidFill>
                    <a:schemeClr val="bg1"/>
                  </a:solidFill>
                  <a:latin typeface="Times New Roman" panose="02020603050405020304" charset="0"/>
                  <a:ea typeface="Calibri" panose="020F0502020204030204" pitchFamily="34" charset="0"/>
                  <a:cs typeface="Times New Roman" panose="02020603050405020304" charset="0"/>
                </a:rPr>
                <a:t>Ứng dụng và thách thức</a:t>
              </a:r>
              <a:endParaRPr lang="en-GB" altLang="zh-CN" sz="2200" b="1" dirty="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15" name="矩形 14"/>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03.</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grpSp>
        <p:nvGrpSpPr>
          <p:cNvPr id="16" name="组合 15"/>
          <p:cNvGrpSpPr/>
          <p:nvPr/>
        </p:nvGrpSpPr>
        <p:grpSpPr>
          <a:xfrm>
            <a:off x="8909859" y="2718270"/>
            <a:ext cx="2363642" cy="2240674"/>
            <a:chOff x="597272" y="2607364"/>
            <a:chExt cx="2363642" cy="2240674"/>
          </a:xfrm>
        </p:grpSpPr>
        <p:sp>
          <p:nvSpPr>
            <p:cNvPr id="17" name="圆角矩形 16"/>
            <p:cNvSpPr/>
            <p:nvPr/>
          </p:nvSpPr>
          <p:spPr>
            <a:xfrm>
              <a:off x="1204277" y="2607364"/>
              <a:ext cx="1059951" cy="998105"/>
            </a:xfrm>
            <a:prstGeom prst="roundRect">
              <a:avLst/>
            </a:prstGeom>
            <a:gradFill>
              <a:gsLst>
                <a:gs pos="0">
                  <a:srgbClr val="27DBFC"/>
                </a:gs>
                <a:gs pos="100000">
                  <a:srgbClr val="B246E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8" name="文本框 17"/>
            <p:cNvSpPr txBox="1"/>
            <p:nvPr/>
          </p:nvSpPr>
          <p:spPr>
            <a:xfrm>
              <a:off x="597272" y="4079688"/>
              <a:ext cx="2363642" cy="768350"/>
            </a:xfrm>
            <a:prstGeom prst="rect">
              <a:avLst/>
            </a:prstGeom>
            <a:noFill/>
          </p:spPr>
          <p:txBody>
            <a:bodyPr vert="horz" wrap="square" rtlCol="0">
              <a:spAutoFit/>
            </a:bodyPr>
            <a:lstStyle/>
            <a:p>
              <a:pPr algn="ctr"/>
              <a:r>
                <a:rPr lang="en-GB" altLang="zh-CN" sz="2200" b="1" dirty="0">
                  <a:solidFill>
                    <a:schemeClr val="bg1"/>
                  </a:solidFill>
                  <a:latin typeface="Times New Roman" panose="02020603050405020304" charset="0"/>
                  <a:ea typeface="Calibri" panose="020F0502020204030204" pitchFamily="34" charset="0"/>
                  <a:cs typeface="Times New Roman" panose="02020603050405020304" charset="0"/>
                </a:rPr>
                <a:t>Sự phát triển trong tương lai</a:t>
              </a:r>
              <a:endParaRPr lang="en-GB" altLang="zh-CN" sz="2200" b="1" dirty="0">
                <a:solidFill>
                  <a:schemeClr val="bg1"/>
                </a:solidFill>
                <a:latin typeface="Times New Roman" panose="02020603050405020304" charset="0"/>
                <a:ea typeface="Calibri" panose="020F0502020204030204" pitchFamily="34" charset="0"/>
                <a:cs typeface="Times New Roman" panose="02020603050405020304" charset="0"/>
              </a:endParaRPr>
            </a:p>
          </p:txBody>
        </p:sp>
        <p:sp>
          <p:nvSpPr>
            <p:cNvPr id="19" name="矩形 18"/>
            <p:cNvSpPr/>
            <p:nvPr/>
          </p:nvSpPr>
          <p:spPr>
            <a:xfrm>
              <a:off x="1359162" y="2804000"/>
              <a:ext cx="808235" cy="584775"/>
            </a:xfrm>
            <a:prstGeom prst="rect">
              <a:avLst/>
            </a:prstGeom>
          </p:spPr>
          <p:txBody>
            <a:bodyPr wrap="none">
              <a:spAutoFit/>
            </a:bodyPr>
            <a:lstStyle/>
            <a:p>
              <a:r>
                <a:rPr lang="en-US" altLang="zh-CN" sz="3200" b="1" dirty="0" smtClean="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04.</a:t>
              </a:r>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1401250" y="2875002"/>
            <a:ext cx="5340827" cy="2338070"/>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ONE</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ctr" fontAlgn="auto">
              <a:spcBef>
                <a:spcPts val="0"/>
              </a:spcBef>
              <a:spcAft>
                <a:spcPts val="0"/>
              </a:spcAft>
              <a:defRPr/>
            </a:pPr>
            <a:r>
              <a:rPr lang="en-GB" altLang="en-US" sz="4000" b="1" dirty="0" smtClean="0">
                <a:gradFill>
                  <a:gsLst>
                    <a:gs pos="0">
                      <a:srgbClr val="27DBFC"/>
                    </a:gs>
                    <a:gs pos="100000">
                      <a:srgbClr val="B246EF"/>
                    </a:gs>
                  </a:gsLst>
                  <a:lin ang="0" scaled="1"/>
                </a:gradFill>
                <a:latin typeface="Times New Roman" panose="02020603050405020304" charset="0"/>
                <a:ea typeface="Calibri" panose="020F0502020204030204" pitchFamily="34" charset="0"/>
                <a:cs typeface="Times New Roman" panose="02020603050405020304" charset="0"/>
              </a:rPr>
              <a:t>Giới thiệu về máy tính lượng tử</a:t>
            </a:r>
            <a:endParaRPr lang="en-GB" altLang="en-US" sz="4000" b="1" dirty="0" smtClean="0">
              <a:gradFill>
                <a:gsLst>
                  <a:gs pos="0">
                    <a:srgbClr val="27DBFC"/>
                  </a:gs>
                  <a:gs pos="100000">
                    <a:srgbClr val="B246EF"/>
                  </a:gs>
                </a:gsLst>
                <a:lin ang="0" scaled="1"/>
              </a:gradFill>
              <a:latin typeface="Times New Roman" panose="02020603050405020304" charset="0"/>
              <a:ea typeface="Calibri" panose="020F0502020204030204" pitchFamily="34" charset="0"/>
              <a:cs typeface="Times New Roman" panose="02020603050405020304" charset="0"/>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42077" y="1262744"/>
            <a:ext cx="4760590" cy="4760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2" name="矩形 1"/>
          <p:cNvSpPr/>
          <p:nvPr/>
        </p:nvSpPr>
        <p:spPr>
          <a:xfrm>
            <a:off x="7155180" y="2021205"/>
            <a:ext cx="4864735" cy="3342005"/>
          </a:xfrm>
          <a:prstGeom prst="rect">
            <a:avLst/>
          </a:prstGeom>
          <a:noFill/>
          <a:ln w="50800">
            <a:gradFill flip="none" rotWithShape="1">
              <a:gsLst>
                <a:gs pos="0">
                  <a:srgbClr val="27DBFC"/>
                </a:gs>
                <a:gs pos="100000">
                  <a:srgbClr val="B246E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7315200" y="2497455"/>
            <a:ext cx="4500245" cy="237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indent="457200" algn="just" eaLnBrk="1" hangingPunct="1">
              <a:lnSpc>
                <a:spcPct val="140000"/>
              </a:lnSpc>
            </a:pPr>
            <a:r>
              <a:rPr lang="zh-CN" altLang="en-US" sz="1600" dirty="0">
                <a:solidFill>
                  <a:schemeClr val="bg1"/>
                </a:solidFill>
                <a:latin typeface="Times New Roman" panose="02020603050405020304" charset="0"/>
                <a:ea typeface="Calibri" panose="020F0502020204030204" pitchFamily="34" charset="0"/>
                <a:cs typeface="Times New Roman" panose="02020603050405020304" charset="0"/>
              </a:rPr>
              <a:t>Máy tính lượng tử (còn gọi là siêu máy tính lượng tử) là một thiết bị tính toán sử dụng trực tiếp các hiệu ứng của cơ học lượng tử như tính chồng chập và vướng víu lượng tử để thực hiện các phép toán trên dữ liệu đưa vào.</a:t>
            </a:r>
            <a:endParaRPr lang="zh-CN" altLang="en-US" sz="1600" dirty="0">
              <a:solidFill>
                <a:schemeClr val="bg1"/>
              </a:solidFill>
              <a:latin typeface="Times New Roman" panose="02020603050405020304" charset="0"/>
              <a:ea typeface="Calibri" panose="020F0502020204030204" pitchFamily="34" charset="0"/>
              <a:cs typeface="Times New Roman" panose="02020603050405020304" charset="0"/>
            </a:endParaRPr>
          </a:p>
          <a:p>
            <a:pPr indent="457200" algn="just" eaLnBrk="1" hangingPunct="1">
              <a:lnSpc>
                <a:spcPct val="140000"/>
              </a:lnSpc>
            </a:pPr>
            <a:r>
              <a:rPr lang="zh-CN" altLang="en-US" sz="1600" dirty="0">
                <a:solidFill>
                  <a:schemeClr val="bg1"/>
                </a:solidFill>
                <a:latin typeface="Times New Roman" panose="02020603050405020304" charset="0"/>
                <a:ea typeface="Calibri" panose="020F0502020204030204" pitchFamily="34" charset="0"/>
                <a:cs typeface="Times New Roman" panose="02020603050405020304" charset="0"/>
              </a:rPr>
              <a:t>Khác với máy tính cổ điển, máy tính lượng tử sử dụng qubit thay vì truyền tải bit.</a:t>
            </a:r>
            <a:endParaRPr lang="zh-CN" altLang="en-US" sz="1600" dirty="0">
              <a:solidFill>
                <a:schemeClr val="bg1"/>
              </a:solidFill>
              <a:latin typeface="Times New Roman" panose="02020603050405020304" charset="0"/>
              <a:ea typeface="Calibri" panose="020F0502020204030204" pitchFamily="34" charset="0"/>
              <a:cs typeface="Times New Roman" panose="02020603050405020304" charset="0"/>
            </a:endParaRPr>
          </a:p>
        </p:txBody>
      </p:sp>
      <p:pic>
        <p:nvPicPr>
          <p:cNvPr id="5" name="图片 4"/>
          <p:cNvPicPr>
            <a:picLocks noChangeAspect="1"/>
          </p:cNvPicPr>
          <p:nvPr/>
        </p:nvPicPr>
        <p:blipFill>
          <a:blip r:embed="rId1"/>
          <a:stretch>
            <a:fillRect/>
          </a:stretch>
        </p:blipFill>
        <p:spPr>
          <a:xfrm>
            <a:off x="0" y="2021205"/>
            <a:ext cx="6797040" cy="3213100"/>
          </a:xfrm>
          <a:prstGeom prst="rect">
            <a:avLst/>
          </a:prstGeom>
        </p:spPr>
      </p:pic>
      <p:pic>
        <p:nvPicPr>
          <p:cNvPr id="6" name="Picture 5" descr="maytinhluongtu"/>
          <p:cNvPicPr>
            <a:picLocks noChangeAspect="1"/>
          </p:cNvPicPr>
          <p:nvPr/>
        </p:nvPicPr>
        <p:blipFill>
          <a:blip r:embed="rId2"/>
          <a:stretch>
            <a:fillRect/>
          </a:stretch>
        </p:blipFill>
        <p:spPr>
          <a:xfrm>
            <a:off x="0" y="2021205"/>
            <a:ext cx="6797675" cy="3342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0795"/>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1401250" y="2875002"/>
            <a:ext cx="5340827" cy="2338070"/>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TWO</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ctr" fontAlgn="auto">
              <a:spcBef>
                <a:spcPts val="0"/>
              </a:spcBef>
              <a:spcAft>
                <a:spcPts val="0"/>
              </a:spcAft>
              <a:defRPr/>
            </a:pPr>
            <a:r>
              <a:rPr lang="en-GB" altLang="en-US" sz="40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Nguyên lí hoạt động của máy tính lượng tử</a:t>
            </a:r>
            <a:endParaRPr lang="en-GB" altLang="en-US" sz="40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51914" y="1741713"/>
            <a:ext cx="4187371" cy="41873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60" y="3355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97538" y="-833080"/>
            <a:ext cx="6161314" cy="6161314"/>
          </a:xfrm>
          <a:prstGeom prst="rect">
            <a:avLst/>
          </a:prstGeom>
        </p:spPr>
      </p:pic>
      <p:sp>
        <p:nvSpPr>
          <p:cNvPr id="7" name="椭圆 6"/>
          <p:cNvSpPr/>
          <p:nvPr/>
        </p:nvSpPr>
        <p:spPr>
          <a:xfrm>
            <a:off x="2308860" y="3596005"/>
            <a:ext cx="1394460" cy="807085"/>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8" name="TextBox 15"/>
          <p:cNvSpPr txBox="1">
            <a:spLocks noChangeArrowheads="1"/>
          </p:cNvSpPr>
          <p:nvPr/>
        </p:nvSpPr>
        <p:spPr bwMode="auto">
          <a:xfrm>
            <a:off x="0" y="4347210"/>
            <a:ext cx="597852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en-GB" altLang="zh-CN" sz="2000" dirty="0">
                <a:solidFill>
                  <a:schemeClr val="bg1"/>
                </a:solidFill>
                <a:ea typeface="Calibri" panose="020F0502020204030204" pitchFamily="34" charset="0"/>
                <a:cs typeface="Calibri" panose="020F0502020204030204" pitchFamily="34" charset="0"/>
              </a:rPr>
              <a:t>Nguyên lí hoạt động của máy tính lượng tử dựa trên:</a:t>
            </a:r>
            <a:endParaRPr lang="en-GB" altLang="zh-CN" sz="2000" dirty="0">
              <a:solidFill>
                <a:schemeClr val="bg1"/>
              </a:solidFill>
              <a:ea typeface="Calibri" panose="020F0502020204030204" pitchFamily="34" charset="0"/>
              <a:cs typeface="Calibri" panose="020F0502020204030204" pitchFamily="34" charset="0"/>
            </a:endParaRPr>
          </a:p>
          <a:p>
            <a:pPr indent="457200" algn="just" eaLnBrk="1" hangingPunct="1">
              <a:lnSpc>
                <a:spcPct val="150000"/>
              </a:lnSpc>
            </a:pPr>
            <a:r>
              <a:rPr lang="en-GB" altLang="zh-CN" sz="1600" dirty="0">
                <a:solidFill>
                  <a:schemeClr val="bg1"/>
                </a:solidFill>
                <a:ea typeface="Calibri" panose="020F0502020204030204" pitchFamily="34" charset="0"/>
                <a:cs typeface="Calibri" panose="020F0502020204030204" pitchFamily="34" charset="0"/>
              </a:rPr>
              <a:t>Qubit: Có thể biểu thị trạng thái 0 và 1 nhờ chất chồng.</a:t>
            </a:r>
            <a:endParaRPr lang="en-GB" altLang="zh-CN" sz="1600" dirty="0">
              <a:solidFill>
                <a:schemeClr val="bg1"/>
              </a:solidFill>
              <a:ea typeface="Calibri" panose="020F0502020204030204" pitchFamily="34" charset="0"/>
              <a:cs typeface="Calibri" panose="020F0502020204030204" pitchFamily="34" charset="0"/>
            </a:endParaRPr>
          </a:p>
          <a:p>
            <a:pPr indent="457200" algn="just" eaLnBrk="1" hangingPunct="1">
              <a:lnSpc>
                <a:spcPct val="150000"/>
              </a:lnSpc>
            </a:pPr>
            <a:r>
              <a:rPr lang="en-GB" altLang="zh-CN" sz="1600" dirty="0">
                <a:solidFill>
                  <a:schemeClr val="bg1"/>
                </a:solidFill>
                <a:ea typeface="Calibri" panose="020F0502020204030204" pitchFamily="34" charset="0"/>
                <a:cs typeface="Calibri" panose="020F0502020204030204" pitchFamily="34" charset="0"/>
              </a:rPr>
              <a:t>Nguyên lí chồng chất: Có khả năng tồn tại ở nhiều trạng thái cùng lúc.</a:t>
            </a:r>
            <a:endParaRPr lang="en-GB" altLang="zh-CN" sz="1600" dirty="0">
              <a:solidFill>
                <a:schemeClr val="bg1"/>
              </a:solidFill>
              <a:ea typeface="Calibri" panose="020F0502020204030204" pitchFamily="34" charset="0"/>
              <a:cs typeface="Calibri" panose="020F0502020204030204" pitchFamily="34" charset="0"/>
            </a:endParaRPr>
          </a:p>
          <a:p>
            <a:pPr indent="457200" algn="just" eaLnBrk="1" hangingPunct="1">
              <a:lnSpc>
                <a:spcPct val="150000"/>
              </a:lnSpc>
            </a:pPr>
            <a:r>
              <a:rPr lang="en-GB" altLang="zh-CN" sz="1600" dirty="0">
                <a:solidFill>
                  <a:schemeClr val="bg1"/>
                </a:solidFill>
                <a:ea typeface="Calibri" panose="020F0502020204030204" pitchFamily="34" charset="0"/>
                <a:cs typeface="Calibri" panose="020F0502020204030204" pitchFamily="34" charset="0"/>
              </a:rPr>
              <a:t>Lượng tử: Kết nối hai qubit sao cho việc thay đổi một qubit ảnh hưởng đến qubit nhưng lại, dù khoảng cách giữa chúng là bao xa.</a:t>
            </a:r>
            <a:endParaRPr lang="en-GB" altLang="zh-CN" sz="1600" dirty="0">
              <a:solidFill>
                <a:schemeClr val="bg1"/>
              </a:solidFill>
              <a:ea typeface="Calibri" panose="020F0502020204030204" pitchFamily="34" charset="0"/>
              <a:cs typeface="Calibri" panose="020F0502020204030204" pitchFamily="34" charset="0"/>
            </a:endParaRPr>
          </a:p>
        </p:txBody>
      </p:sp>
      <p:sp>
        <p:nvSpPr>
          <p:cNvPr id="9" name="矩形 8"/>
          <p:cNvSpPr/>
          <p:nvPr/>
        </p:nvSpPr>
        <p:spPr>
          <a:xfrm>
            <a:off x="2726055" y="3596005"/>
            <a:ext cx="526415" cy="530225"/>
          </a:xfrm>
          <a:prstGeom prst="rect">
            <a:avLst/>
          </a:prstGeom>
        </p:spPr>
        <p:txBody>
          <a:bodyPr wrap="none">
            <a:noAutofit/>
          </a:bodyPr>
          <a:lstStyle/>
          <a:p>
            <a:r>
              <a:rPr lang="en-US" altLang="zh-CN" sz="4400" b="1" dirty="0" smtClean="0">
                <a:solidFill>
                  <a:schemeClr val="bg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A</a:t>
            </a:r>
            <a:endParaRPr lang="zh-CN" altLang="en-US" sz="44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sp>
        <p:nvSpPr>
          <p:cNvPr id="10" name="椭圆 9"/>
          <p:cNvSpPr/>
          <p:nvPr/>
        </p:nvSpPr>
        <p:spPr>
          <a:xfrm>
            <a:off x="7992745" y="3596005"/>
            <a:ext cx="1360805" cy="784225"/>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11" name="TextBox 15"/>
          <p:cNvSpPr txBox="1">
            <a:spLocks noChangeArrowheads="1"/>
          </p:cNvSpPr>
          <p:nvPr/>
        </p:nvSpPr>
        <p:spPr bwMode="auto">
          <a:xfrm>
            <a:off x="5978525" y="4349115"/>
            <a:ext cx="6213475" cy="246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zh-CN" altLang="en-US" sz="2000" dirty="0">
                <a:solidFill>
                  <a:schemeClr val="bg1"/>
                </a:solidFill>
                <a:ea typeface="Calibri" panose="020F0502020204030204" pitchFamily="34" charset="0"/>
                <a:cs typeface="Calibri" panose="020F0502020204030204" pitchFamily="34" charset="0"/>
              </a:rPr>
              <a:t>Khác biệt giữa Máy tính Cổ điển và Máy tính Lượng tử</a:t>
            </a:r>
            <a:r>
              <a:rPr lang="en-GB" altLang="zh-CN" sz="2000" dirty="0">
                <a:solidFill>
                  <a:schemeClr val="bg1"/>
                </a:solidFill>
                <a:ea typeface="Calibri" panose="020F0502020204030204" pitchFamily="34" charset="0"/>
                <a:cs typeface="Calibri" panose="020F0502020204030204" pitchFamily="34" charset="0"/>
              </a:rPr>
              <a:t> là:</a:t>
            </a:r>
            <a:endParaRPr lang="zh-CN" altLang="en-US" sz="2000" dirty="0">
              <a:solidFill>
                <a:schemeClr val="bg1"/>
              </a:solidFill>
              <a:ea typeface="Calibri" panose="020F0502020204030204" pitchFamily="34" charset="0"/>
              <a:cs typeface="Calibri" panose="020F0502020204030204" pitchFamily="34" charset="0"/>
            </a:endParaRPr>
          </a:p>
          <a:p>
            <a:pPr indent="457200" algn="just" eaLnBrk="1" hangingPunct="1">
              <a:lnSpc>
                <a:spcPct val="150000"/>
              </a:lnSpc>
            </a:pPr>
            <a:r>
              <a:rPr lang="zh-CN" altLang="en-US" sz="1600" dirty="0">
                <a:solidFill>
                  <a:schemeClr val="bg1"/>
                </a:solidFill>
                <a:ea typeface="Calibri" panose="020F0502020204030204" pitchFamily="34" charset="0"/>
                <a:cs typeface="Calibri" panose="020F0502020204030204" pitchFamily="34" charset="0"/>
              </a:rPr>
              <a:t>Máy tính cổ điển</a:t>
            </a:r>
            <a:r>
              <a:rPr lang="en-GB" altLang="zh-CN" sz="1600" dirty="0">
                <a:solidFill>
                  <a:schemeClr val="bg1"/>
                </a:solidFill>
                <a:ea typeface="Calibri" panose="020F0502020204030204" pitchFamily="34" charset="0"/>
                <a:cs typeface="Calibri" panose="020F0502020204030204" pitchFamily="34" charset="0"/>
              </a:rPr>
              <a:t>: sử dụng </a:t>
            </a:r>
            <a:r>
              <a:rPr lang="zh-CN" altLang="en-US" sz="1600" dirty="0">
                <a:solidFill>
                  <a:schemeClr val="bg1"/>
                </a:solidFill>
                <a:ea typeface="Calibri" panose="020F0502020204030204" pitchFamily="34" charset="0"/>
                <a:cs typeface="Calibri" panose="020F0502020204030204" pitchFamily="34" charset="0"/>
              </a:rPr>
              <a:t>bit nhị phân (0 hoặc 1)</a:t>
            </a:r>
            <a:r>
              <a:rPr lang="en-GB" altLang="zh-CN" sz="1600" dirty="0">
                <a:solidFill>
                  <a:schemeClr val="bg1"/>
                </a:solidFill>
                <a:ea typeface="Calibri" panose="020F0502020204030204" pitchFamily="34" charset="0"/>
                <a:cs typeface="Calibri" panose="020F0502020204030204" pitchFamily="34" charset="0"/>
              </a:rPr>
              <a:t> và t</a:t>
            </a:r>
            <a:r>
              <a:rPr lang="zh-CN" altLang="en-US" sz="1600" dirty="0">
                <a:solidFill>
                  <a:schemeClr val="bg1"/>
                </a:solidFill>
                <a:ea typeface="Calibri" panose="020F0502020204030204" pitchFamily="34" charset="0"/>
                <a:cs typeface="Calibri" panose="020F0502020204030204" pitchFamily="34" charset="0"/>
              </a:rPr>
              <a:t>hực hiện tuần tự tính toán.</a:t>
            </a:r>
            <a:endParaRPr lang="zh-CN" altLang="en-US" sz="1600" dirty="0">
              <a:solidFill>
                <a:schemeClr val="bg1"/>
              </a:solidFill>
              <a:ea typeface="Calibri" panose="020F0502020204030204" pitchFamily="34" charset="0"/>
              <a:cs typeface="Calibri" panose="020F0502020204030204" pitchFamily="34" charset="0"/>
            </a:endParaRPr>
          </a:p>
          <a:p>
            <a:pPr indent="457200" algn="just" eaLnBrk="1" hangingPunct="1">
              <a:lnSpc>
                <a:spcPct val="150000"/>
              </a:lnSpc>
            </a:pPr>
            <a:r>
              <a:rPr lang="zh-CN" altLang="en-US" sz="1600" dirty="0">
                <a:solidFill>
                  <a:schemeClr val="bg1"/>
                </a:solidFill>
                <a:ea typeface="Calibri" panose="020F0502020204030204" pitchFamily="34" charset="0"/>
                <a:cs typeface="Calibri" panose="020F0502020204030204" pitchFamily="34" charset="0"/>
              </a:rPr>
              <a:t>Máy tính lượng tử</a:t>
            </a:r>
            <a:r>
              <a:rPr lang="en-GB" altLang="zh-CN" sz="1600" dirty="0">
                <a:solidFill>
                  <a:schemeClr val="bg1"/>
                </a:solidFill>
                <a:ea typeface="Calibri" panose="020F0502020204030204" pitchFamily="34" charset="0"/>
                <a:cs typeface="Calibri" panose="020F0502020204030204" pitchFamily="34" charset="0"/>
              </a:rPr>
              <a:t>: s</a:t>
            </a:r>
            <a:r>
              <a:rPr lang="zh-CN" altLang="en-US" sz="1600" dirty="0">
                <a:solidFill>
                  <a:schemeClr val="bg1"/>
                </a:solidFill>
                <a:ea typeface="Calibri" panose="020F0502020204030204" pitchFamily="34" charset="0"/>
                <a:cs typeface="Calibri" panose="020F0502020204030204" pitchFamily="34" charset="0"/>
              </a:rPr>
              <a:t>ử dụng qubit có thể tồn tại ở nhiều trạng thái cùng lúc</a:t>
            </a:r>
            <a:r>
              <a:rPr lang="en-GB" altLang="zh-CN" sz="1600" dirty="0">
                <a:solidFill>
                  <a:schemeClr val="bg1"/>
                </a:solidFill>
                <a:ea typeface="Calibri" panose="020F0502020204030204" pitchFamily="34" charset="0"/>
                <a:cs typeface="Calibri" panose="020F0502020204030204" pitchFamily="34" charset="0"/>
              </a:rPr>
              <a:t> và t</a:t>
            </a:r>
            <a:r>
              <a:rPr lang="zh-CN" altLang="en-US" sz="1600" dirty="0">
                <a:solidFill>
                  <a:schemeClr val="bg1"/>
                </a:solidFill>
                <a:ea typeface="Calibri" panose="020F0502020204030204" pitchFamily="34" charset="0"/>
                <a:cs typeface="Calibri" panose="020F0502020204030204" pitchFamily="34" charset="0"/>
              </a:rPr>
              <a:t>hực hiện tính toán song, tiềm năng giải quyết các bài toán phức tạp nhanh hơn.</a:t>
            </a:r>
            <a:endParaRPr lang="zh-CN" altLang="en-US" sz="1600" dirty="0">
              <a:solidFill>
                <a:schemeClr val="bg1"/>
              </a:solidFill>
              <a:ea typeface="Calibri" panose="020F0502020204030204" pitchFamily="34" charset="0"/>
              <a:cs typeface="Calibri" panose="020F0502020204030204" pitchFamily="34" charset="0"/>
            </a:endParaRPr>
          </a:p>
        </p:txBody>
      </p:sp>
      <p:sp>
        <p:nvSpPr>
          <p:cNvPr id="12" name="矩形 11"/>
          <p:cNvSpPr/>
          <p:nvPr/>
        </p:nvSpPr>
        <p:spPr>
          <a:xfrm>
            <a:off x="8398510" y="3596005"/>
            <a:ext cx="511810" cy="439420"/>
          </a:xfrm>
          <a:prstGeom prst="rect">
            <a:avLst/>
          </a:prstGeom>
        </p:spPr>
        <p:txBody>
          <a:bodyPr wrap="none">
            <a:noAutofit/>
          </a:bodyPr>
          <a:lstStyle/>
          <a:p>
            <a:r>
              <a:rPr lang="en-US" altLang="zh-CN" sz="4400" b="1" dirty="0" smtClean="0">
                <a:solidFill>
                  <a:schemeClr val="bg1"/>
                </a:solidFill>
                <a:effectLst>
                  <a:outerShdw blurRad="38100" dist="38100" dir="2700000" algn="tl">
                    <a:srgbClr val="000000">
                      <a:alpha val="43137"/>
                    </a:srgbClr>
                  </a:outerShdw>
                </a:effectLst>
                <a:ea typeface="Calibri" panose="020F0502020204030204" pitchFamily="34" charset="0"/>
                <a:cs typeface="Calibri" panose="020F0502020204030204" pitchFamily="34" charset="0"/>
              </a:rPr>
              <a:t>B</a:t>
            </a:r>
            <a:endParaRPr lang="zh-CN" altLang="en-US" sz="44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cxnSp>
        <p:nvCxnSpPr>
          <p:cNvPr id="14" name="直接连接符 13"/>
          <p:cNvCxnSpPr/>
          <p:nvPr/>
        </p:nvCxnSpPr>
        <p:spPr>
          <a:xfrm flipH="1">
            <a:off x="5964225" y="4402431"/>
            <a:ext cx="11430" cy="25253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descr="Screenshot 2024-09-30 154629"/>
          <p:cNvPicPr>
            <a:picLocks noChangeAspect="1"/>
          </p:cNvPicPr>
          <p:nvPr/>
        </p:nvPicPr>
        <p:blipFill>
          <a:blip r:embed="rId2"/>
          <a:stretch>
            <a:fillRect/>
          </a:stretch>
        </p:blipFill>
        <p:spPr>
          <a:xfrm>
            <a:off x="695960" y="13335"/>
            <a:ext cx="5267960" cy="3510280"/>
          </a:xfrm>
          <a:prstGeom prst="rect">
            <a:avLst/>
          </a:prstGeom>
        </p:spPr>
      </p:pic>
      <p:pic>
        <p:nvPicPr>
          <p:cNvPr id="5" name="Picture 4" descr="Screenshot 2024-09-30 155345"/>
          <p:cNvPicPr>
            <a:picLocks noChangeAspect="1"/>
          </p:cNvPicPr>
          <p:nvPr/>
        </p:nvPicPr>
        <p:blipFill>
          <a:blip r:embed="rId3"/>
          <a:stretch>
            <a:fillRect/>
          </a:stretch>
        </p:blipFill>
        <p:spPr>
          <a:xfrm>
            <a:off x="5979160" y="13335"/>
            <a:ext cx="5725160" cy="35109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624114" y="2875002"/>
            <a:ext cx="6117963" cy="1722120"/>
          </a:xfrm>
          <a:prstGeom prst="rect">
            <a:avLst/>
          </a:prstGeom>
          <a:noFill/>
          <a:ln>
            <a:noFill/>
          </a:ln>
          <a:effectLst/>
        </p:spPr>
        <p:txBody>
          <a:bodyPr wrap="square">
            <a:spAutoFit/>
          </a:bodyPr>
          <a:lstStyle/>
          <a:p>
            <a:pPr algn="dist" fontAlgn="auto">
              <a:spcBef>
                <a:spcPts val="0"/>
              </a:spcBef>
              <a:spcAft>
                <a:spcPts val="0"/>
              </a:spcAft>
              <a:defRPr/>
            </a:pPr>
            <a:r>
              <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PART THREE</a:t>
            </a:r>
            <a:endParaRPr lang="en-US" altLang="zh-CN" sz="66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ctr" fontAlgn="auto">
              <a:spcBef>
                <a:spcPts val="0"/>
              </a:spcBef>
              <a:spcAft>
                <a:spcPts val="0"/>
              </a:spcAft>
              <a:defRPr/>
            </a:pPr>
            <a:r>
              <a:rPr lang="en-GB" altLang="en-US" sz="40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Ứng dụng và thách thức</a:t>
            </a:r>
            <a:endParaRPr lang="en-GB" altLang="en-US" sz="4000" b="1" dirty="0" smtClean="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30885" y="1712685"/>
            <a:ext cx="3791863" cy="37918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email"/>
          <a:stretch>
            <a:fillRect/>
          </a:stretch>
        </p:blipFill>
        <p:spPr>
          <a:xfrm>
            <a:off x="-60813" y="688687"/>
            <a:ext cx="5917698" cy="5917698"/>
          </a:xfrm>
          <a:prstGeom prst="rect">
            <a:avLst/>
          </a:prstGeom>
        </p:spPr>
      </p:pic>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zh-CN">
              <a:ea typeface="Calibri" panose="020F0502020204030204" pitchFamily="34" charset="0"/>
              <a:cs typeface="Calibri" panose="020F0502020204030204" pitchFamily="34" charset="0"/>
            </a:endParaRPr>
          </a:p>
        </p:txBody>
      </p:sp>
      <p:sp>
        <p:nvSpPr>
          <p:cNvPr id="4" name="椭圆 3"/>
          <p:cNvSpPr/>
          <p:nvPr/>
        </p:nvSpPr>
        <p:spPr>
          <a:xfrm>
            <a:off x="208232" y="844899"/>
            <a:ext cx="867759" cy="867759"/>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a:ea typeface="Calibri" panose="020F0502020204030204" pitchFamily="34" charset="0"/>
                <a:cs typeface="Calibri" panose="020F0502020204030204" pitchFamily="34" charset="0"/>
              </a:rPr>
              <a:t>1</a:t>
            </a:r>
            <a:endParaRPr lang="en-GB" altLang="zh-CN">
              <a:ea typeface="Calibri" panose="020F0502020204030204" pitchFamily="34" charset="0"/>
              <a:cs typeface="Calibri" panose="020F0502020204030204" pitchFamily="34" charset="0"/>
            </a:endParaRPr>
          </a:p>
        </p:txBody>
      </p:sp>
      <p:sp>
        <p:nvSpPr>
          <p:cNvPr id="5" name="TextBox 15"/>
          <p:cNvSpPr txBox="1">
            <a:spLocks noChangeArrowheads="1"/>
          </p:cNvSpPr>
          <p:nvPr/>
        </p:nvSpPr>
        <p:spPr bwMode="auto">
          <a:xfrm>
            <a:off x="1381125" y="10160"/>
            <a:ext cx="10810875" cy="189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zh-CN" altLang="en-US" sz="2500" dirty="0">
                <a:solidFill>
                  <a:schemeClr val="bg1"/>
                </a:solidFill>
                <a:ea typeface="Calibri" panose="020F0502020204030204" pitchFamily="34" charset="0"/>
                <a:cs typeface="Calibri" panose="020F0502020204030204" pitchFamily="34" charset="0"/>
              </a:rPr>
              <a:t>Mô phỏng hóa học và vật lý</a:t>
            </a:r>
            <a:endParaRPr lang="zh-CN" altLang="en-US" sz="2500" dirty="0">
              <a:solidFill>
                <a:schemeClr val="bg1"/>
              </a:solidFill>
              <a:ea typeface="Calibri" panose="020F0502020204030204" pitchFamily="34" charset="0"/>
              <a:cs typeface="Calibri" panose="020F0502020204030204" pitchFamily="34" charset="0"/>
            </a:endParaRPr>
          </a:p>
          <a:p>
            <a:pPr algn="just" eaLnBrk="1" hangingPunct="1">
              <a:lnSpc>
                <a:spcPct val="150000"/>
              </a:lnSpc>
            </a:pPr>
            <a:r>
              <a:rPr lang="zh-CN" altLang="en-US" sz="2000" dirty="0">
                <a:solidFill>
                  <a:schemeClr val="bg1"/>
                </a:solidFill>
                <a:ea typeface="Calibri" panose="020F0502020204030204" pitchFamily="34" charset="0"/>
                <a:cs typeface="Calibri" panose="020F0502020204030204" pitchFamily="34" charset="0"/>
              </a:rPr>
              <a:t>Máy tính toán lượng tử có khả năng mô phỏng chính xác các phức tạp phân tử, giúp hiểu rõ hơn về phản ứng hóa học và các vật thể hiện tượng ở cấp độ tử tử. Điều này đặc biệt hữu ích trong việc thiết kế thuốc, vật liệu mới và hiệu suất pin</a:t>
            </a:r>
            <a:endParaRPr lang="zh-CN" altLang="en-US" sz="2000" dirty="0">
              <a:solidFill>
                <a:schemeClr val="bg1"/>
              </a:solidFill>
              <a:ea typeface="Calibri" panose="020F0502020204030204" pitchFamily="34" charset="0"/>
              <a:cs typeface="Calibri" panose="020F0502020204030204" pitchFamily="34" charset="0"/>
            </a:endParaRPr>
          </a:p>
        </p:txBody>
      </p:sp>
      <p:sp>
        <p:nvSpPr>
          <p:cNvPr id="6" name="椭圆 5"/>
          <p:cNvSpPr/>
          <p:nvPr/>
        </p:nvSpPr>
        <p:spPr>
          <a:xfrm>
            <a:off x="208232" y="2994912"/>
            <a:ext cx="867759" cy="867759"/>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a:ea typeface="Calibri" panose="020F0502020204030204" pitchFamily="34" charset="0"/>
                <a:cs typeface="Calibri" panose="020F0502020204030204" pitchFamily="34" charset="0"/>
              </a:rPr>
              <a:t>2</a:t>
            </a:r>
            <a:endParaRPr lang="en-GB" altLang="zh-CN">
              <a:ea typeface="Calibri" panose="020F0502020204030204" pitchFamily="34" charset="0"/>
              <a:cs typeface="Calibri" panose="020F0502020204030204" pitchFamily="34" charset="0"/>
            </a:endParaRPr>
          </a:p>
        </p:txBody>
      </p:sp>
      <p:sp>
        <p:nvSpPr>
          <p:cNvPr id="7" name="TextBox 15"/>
          <p:cNvSpPr txBox="1">
            <a:spLocks noChangeArrowheads="1"/>
          </p:cNvSpPr>
          <p:nvPr/>
        </p:nvSpPr>
        <p:spPr bwMode="auto">
          <a:xfrm>
            <a:off x="1381125" y="1908175"/>
            <a:ext cx="10810875" cy="226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zh-CN" altLang="en-US" sz="2500" dirty="0">
                <a:solidFill>
                  <a:schemeClr val="bg1"/>
                </a:solidFill>
                <a:ea typeface="Calibri" panose="020F0502020204030204" pitchFamily="34" charset="0"/>
                <a:cs typeface="Calibri" panose="020F0502020204030204" pitchFamily="34" charset="0"/>
              </a:rPr>
              <a:t>Mã hoá và mạng an ninh</a:t>
            </a:r>
            <a:endParaRPr lang="zh-CN" altLang="en-US" sz="2500" dirty="0">
              <a:solidFill>
                <a:schemeClr val="bg1"/>
              </a:solidFill>
              <a:ea typeface="Calibri" panose="020F0502020204030204" pitchFamily="34" charset="0"/>
              <a:cs typeface="Calibri" panose="020F0502020204030204" pitchFamily="34" charset="0"/>
            </a:endParaRPr>
          </a:p>
          <a:p>
            <a:pPr algn="just" eaLnBrk="1" hangingPunct="1">
              <a:lnSpc>
                <a:spcPct val="150000"/>
              </a:lnSpc>
            </a:pPr>
            <a:r>
              <a:rPr lang="zh-CN" altLang="en-US" sz="2000" dirty="0">
                <a:solidFill>
                  <a:schemeClr val="bg1"/>
                </a:solidFill>
                <a:ea typeface="Calibri" panose="020F0502020204030204" pitchFamily="34" charset="0"/>
                <a:cs typeface="Calibri" panose="020F0502020204030204" pitchFamily="34" charset="0"/>
              </a:rPr>
              <a:t>Máy tính lượng tử có khả năng phá vỡ các phương pháp mã hóa hóa hiện nay, chẳng hạn như RSA, vốn dựa trên các bài toán khó giải mã cho máy tính cổ điển. Tuy nhiên, nó cũng mở ra các cơ hội mới cho tử tử mã hóa an toàn hơn, hạn chế như mã hóa tử tử bằng cách sử dụng các nguyên lý ảo lượng tử để truyền thông tin một cách bảo mật tuyệt đối</a:t>
            </a:r>
            <a:endParaRPr lang="zh-CN" altLang="en-US" sz="2000" dirty="0">
              <a:solidFill>
                <a:schemeClr val="bg1"/>
              </a:solidFill>
              <a:ea typeface="Calibri" panose="020F0502020204030204" pitchFamily="34" charset="0"/>
              <a:cs typeface="Calibri" panose="020F0502020204030204" pitchFamily="34" charset="0"/>
            </a:endParaRPr>
          </a:p>
        </p:txBody>
      </p:sp>
      <p:sp>
        <p:nvSpPr>
          <p:cNvPr id="8" name="椭圆 7"/>
          <p:cNvSpPr/>
          <p:nvPr/>
        </p:nvSpPr>
        <p:spPr>
          <a:xfrm>
            <a:off x="207597" y="5442629"/>
            <a:ext cx="867759" cy="867759"/>
          </a:xfrm>
          <a:prstGeom prst="ellipse">
            <a:avLst/>
          </a:prstGeom>
          <a:gradFill>
            <a:gsLst>
              <a:gs pos="17000">
                <a:srgbClr val="43D8FC"/>
              </a:gs>
              <a:gs pos="100000">
                <a:srgbClr val="FF00FF"/>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a:ea typeface="Calibri" panose="020F0502020204030204" pitchFamily="34" charset="0"/>
                <a:cs typeface="Calibri" panose="020F0502020204030204" pitchFamily="34" charset="0"/>
              </a:rPr>
              <a:t>3</a:t>
            </a:r>
            <a:endParaRPr lang="en-GB" altLang="zh-CN">
              <a:ea typeface="Calibri" panose="020F0502020204030204" pitchFamily="34" charset="0"/>
              <a:cs typeface="Calibri" panose="020F0502020204030204" pitchFamily="34" charset="0"/>
            </a:endParaRPr>
          </a:p>
        </p:txBody>
      </p:sp>
      <p:sp>
        <p:nvSpPr>
          <p:cNvPr id="9" name="TextBox 15"/>
          <p:cNvSpPr txBox="1">
            <a:spLocks noChangeArrowheads="1"/>
          </p:cNvSpPr>
          <p:nvPr/>
        </p:nvSpPr>
        <p:spPr bwMode="auto">
          <a:xfrm>
            <a:off x="1381125" y="4721860"/>
            <a:ext cx="10810875" cy="2136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zh-CN" altLang="en-US" sz="2500" dirty="0">
                <a:solidFill>
                  <a:schemeClr val="bg1"/>
                </a:solidFill>
                <a:ea typeface="Calibri" panose="020F0502020204030204" pitchFamily="34" charset="0"/>
                <a:cs typeface="Calibri" panose="020F0502020204030204" pitchFamily="34" charset="0"/>
              </a:rPr>
              <a:t>Tối ưu hóa và máy học</a:t>
            </a:r>
            <a:endParaRPr lang="zh-CN" altLang="en-US" sz="2500" dirty="0">
              <a:solidFill>
                <a:schemeClr val="bg1"/>
              </a:solidFill>
              <a:ea typeface="Calibri" panose="020F0502020204030204" pitchFamily="34" charset="0"/>
              <a:cs typeface="Calibri" panose="020F0502020204030204" pitchFamily="34" charset="0"/>
            </a:endParaRPr>
          </a:p>
          <a:p>
            <a:pPr algn="just" eaLnBrk="1" hangingPunct="1">
              <a:lnSpc>
                <a:spcPct val="150000"/>
              </a:lnSpc>
            </a:pPr>
            <a:r>
              <a:rPr lang="zh-CN" altLang="en-US" sz="2000" dirty="0">
                <a:solidFill>
                  <a:schemeClr val="bg1"/>
                </a:solidFill>
                <a:ea typeface="Calibri" panose="020F0502020204030204" pitchFamily="34" charset="0"/>
                <a:cs typeface="Calibri" panose="020F0502020204030204" pitchFamily="34" charset="0"/>
              </a:rPr>
              <a:t>Các bài toán tối ưu hóa trong kinh doanh, vận hành, tài chính và khoa học có thể được giải quyết nhanh hơn nhờ khả năng tính toán bài hát của máy tính điện tử. Trong máy học, máy tính lượng tử có thể tối ưu hóa các mô hình phức tạp và tăng tốc độ huấn luyện </a:t>
            </a:r>
            <a:endParaRPr lang="zh-CN" altLang="en-US" sz="2000" dirty="0">
              <a:solidFill>
                <a:schemeClr val="bg1"/>
              </a:solidFill>
              <a:ea typeface="Calibri" panose="020F0502020204030204" pitchFamily="34" charset="0"/>
              <a:cs typeface="Calibri" panose="020F0502020204030204" pitchFamily="34" charset="0"/>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3858</Words>
  <Application>WPS Presentation</Application>
  <PresentationFormat>宽屏</PresentationFormat>
  <Paragraphs>93</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vt:lpstr>
      <vt:lpstr>Times New Roman</vt:lpstr>
      <vt:lpstr>Microsoft YaHei</vt:lpstr>
      <vt:lpstr>Arial Unicode MS</vt:lpstr>
      <vt:lpstr>Office Theme</vt:lpstr>
      <vt:lpstr>PowerPoint 演示文稿</vt:lpstr>
      <vt:lpstr>BÀI TẬP LỚN Học phần: Nhập môn công nghệ thông tin Chủ đề: Máy tính lượng tử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maitr</cp:lastModifiedBy>
  <cp:revision>15</cp:revision>
  <dcterms:created xsi:type="dcterms:W3CDTF">2018-08-26T03:11:00Z</dcterms:created>
  <dcterms:modified xsi:type="dcterms:W3CDTF">2024-09-30T10:09:56Z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1033-12.2.0.18283</vt:lpwstr>
  </property>
  <property fmtid="{D5CDD505-2E9C-101B-9397-08002B2CF9AE}" pid="3" name="ICV">
    <vt:lpwstr>BB5BE9E3AFD14CE3B7A3DA87C2220772_13</vt:lpwstr>
  </property>
</Properties>
</file>