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55" d="100"/>
          <a:sy n="55" d="100"/>
        </p:scale>
        <p:origin x="69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559FE7-49A3-4211-A47B-7B6E844465F5}"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48AFD-7488-4214-8F43-3728961F21CA}" type="slidenum">
              <a:rPr lang="en-US" smtClean="0"/>
              <a:t>‹#›</a:t>
            </a:fld>
            <a:endParaRPr lang="en-US"/>
          </a:p>
        </p:txBody>
      </p:sp>
    </p:spTree>
    <p:extLst>
      <p:ext uri="{BB962C8B-B14F-4D97-AF65-F5344CB8AC3E}">
        <p14:creationId xmlns:p14="http://schemas.microsoft.com/office/powerpoint/2010/main" val="2075516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559FE7-49A3-4211-A47B-7B6E844465F5}"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48AFD-7488-4214-8F43-3728961F21CA}" type="slidenum">
              <a:rPr lang="en-US" smtClean="0"/>
              <a:t>‹#›</a:t>
            </a:fld>
            <a:endParaRPr lang="en-US"/>
          </a:p>
        </p:txBody>
      </p:sp>
    </p:spTree>
    <p:extLst>
      <p:ext uri="{BB962C8B-B14F-4D97-AF65-F5344CB8AC3E}">
        <p14:creationId xmlns:p14="http://schemas.microsoft.com/office/powerpoint/2010/main" val="2145071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559FE7-49A3-4211-A47B-7B6E844465F5}"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48AFD-7488-4214-8F43-3728961F21C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635363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559FE7-49A3-4211-A47B-7B6E844465F5}"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48AFD-7488-4214-8F43-3728961F21CA}" type="slidenum">
              <a:rPr lang="en-US" smtClean="0"/>
              <a:t>‹#›</a:t>
            </a:fld>
            <a:endParaRPr lang="en-US"/>
          </a:p>
        </p:txBody>
      </p:sp>
    </p:spTree>
    <p:extLst>
      <p:ext uri="{BB962C8B-B14F-4D97-AF65-F5344CB8AC3E}">
        <p14:creationId xmlns:p14="http://schemas.microsoft.com/office/powerpoint/2010/main" val="3383605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559FE7-49A3-4211-A47B-7B6E844465F5}"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48AFD-7488-4214-8F43-3728961F21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8329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559FE7-49A3-4211-A47B-7B6E844465F5}"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48AFD-7488-4214-8F43-3728961F21CA}" type="slidenum">
              <a:rPr lang="en-US" smtClean="0"/>
              <a:t>‹#›</a:t>
            </a:fld>
            <a:endParaRPr lang="en-US"/>
          </a:p>
        </p:txBody>
      </p:sp>
    </p:spTree>
    <p:extLst>
      <p:ext uri="{BB962C8B-B14F-4D97-AF65-F5344CB8AC3E}">
        <p14:creationId xmlns:p14="http://schemas.microsoft.com/office/powerpoint/2010/main" val="2986824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59FE7-49A3-4211-A47B-7B6E844465F5}"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48AFD-7488-4214-8F43-3728961F21CA}" type="slidenum">
              <a:rPr lang="en-US" smtClean="0"/>
              <a:t>‹#›</a:t>
            </a:fld>
            <a:endParaRPr lang="en-US"/>
          </a:p>
        </p:txBody>
      </p:sp>
    </p:spTree>
    <p:extLst>
      <p:ext uri="{BB962C8B-B14F-4D97-AF65-F5344CB8AC3E}">
        <p14:creationId xmlns:p14="http://schemas.microsoft.com/office/powerpoint/2010/main" val="3571260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59FE7-49A3-4211-A47B-7B6E844465F5}"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48AFD-7488-4214-8F43-3728961F21CA}" type="slidenum">
              <a:rPr lang="en-US" smtClean="0"/>
              <a:t>‹#›</a:t>
            </a:fld>
            <a:endParaRPr lang="en-US"/>
          </a:p>
        </p:txBody>
      </p:sp>
    </p:spTree>
    <p:extLst>
      <p:ext uri="{BB962C8B-B14F-4D97-AF65-F5344CB8AC3E}">
        <p14:creationId xmlns:p14="http://schemas.microsoft.com/office/powerpoint/2010/main" val="3963333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559FE7-49A3-4211-A47B-7B6E844465F5}"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48AFD-7488-4214-8F43-3728961F21CA}" type="slidenum">
              <a:rPr lang="en-US" smtClean="0"/>
              <a:t>‹#›</a:t>
            </a:fld>
            <a:endParaRPr lang="en-US"/>
          </a:p>
        </p:txBody>
      </p:sp>
    </p:spTree>
    <p:extLst>
      <p:ext uri="{BB962C8B-B14F-4D97-AF65-F5344CB8AC3E}">
        <p14:creationId xmlns:p14="http://schemas.microsoft.com/office/powerpoint/2010/main" val="176924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7559FE7-49A3-4211-A47B-7B6E844465F5}"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148AFD-7488-4214-8F43-3728961F21CA}" type="slidenum">
              <a:rPr lang="en-US" smtClean="0"/>
              <a:t>‹#›</a:t>
            </a:fld>
            <a:endParaRPr lang="en-US"/>
          </a:p>
        </p:txBody>
      </p:sp>
    </p:spTree>
    <p:extLst>
      <p:ext uri="{BB962C8B-B14F-4D97-AF65-F5344CB8AC3E}">
        <p14:creationId xmlns:p14="http://schemas.microsoft.com/office/powerpoint/2010/main" val="260603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559FE7-49A3-4211-A47B-7B6E844465F5}" type="datetimeFigureOut">
              <a:rPr lang="en-US" smtClean="0"/>
              <a:t>6/4/2025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48AFD-7488-4214-8F43-3728961F21CA}" type="slidenum">
              <a:rPr lang="en-US" smtClean="0"/>
              <a:t>‹#›</a:t>
            </a:fld>
            <a:endParaRPr lang="en-US"/>
          </a:p>
        </p:txBody>
      </p:sp>
    </p:spTree>
    <p:extLst>
      <p:ext uri="{BB962C8B-B14F-4D97-AF65-F5344CB8AC3E}">
        <p14:creationId xmlns:p14="http://schemas.microsoft.com/office/powerpoint/2010/main" val="3579929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559FE7-49A3-4211-A47B-7B6E844465F5}" type="datetimeFigureOut">
              <a:rPr lang="en-US" smtClean="0"/>
              <a:t>6/4/2025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148AFD-7488-4214-8F43-3728961F21CA}" type="slidenum">
              <a:rPr lang="en-US" smtClean="0"/>
              <a:t>‹#›</a:t>
            </a:fld>
            <a:endParaRPr lang="en-US"/>
          </a:p>
        </p:txBody>
      </p:sp>
    </p:spTree>
    <p:extLst>
      <p:ext uri="{BB962C8B-B14F-4D97-AF65-F5344CB8AC3E}">
        <p14:creationId xmlns:p14="http://schemas.microsoft.com/office/powerpoint/2010/main" val="1914189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559FE7-49A3-4211-A47B-7B6E844465F5}" type="datetimeFigureOut">
              <a:rPr lang="en-US" smtClean="0"/>
              <a:t>6/4/2025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148AFD-7488-4214-8F43-3728961F21CA}" type="slidenum">
              <a:rPr lang="en-US" smtClean="0"/>
              <a:t>‹#›</a:t>
            </a:fld>
            <a:endParaRPr lang="en-US"/>
          </a:p>
        </p:txBody>
      </p:sp>
    </p:spTree>
    <p:extLst>
      <p:ext uri="{BB962C8B-B14F-4D97-AF65-F5344CB8AC3E}">
        <p14:creationId xmlns:p14="http://schemas.microsoft.com/office/powerpoint/2010/main" val="3135638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59FE7-49A3-4211-A47B-7B6E844465F5}" type="datetimeFigureOut">
              <a:rPr lang="en-US" smtClean="0"/>
              <a:t>6/4/2025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148AFD-7488-4214-8F43-3728961F21CA}" type="slidenum">
              <a:rPr lang="en-US" smtClean="0"/>
              <a:t>‹#›</a:t>
            </a:fld>
            <a:endParaRPr lang="en-US"/>
          </a:p>
        </p:txBody>
      </p:sp>
    </p:spTree>
    <p:extLst>
      <p:ext uri="{BB962C8B-B14F-4D97-AF65-F5344CB8AC3E}">
        <p14:creationId xmlns:p14="http://schemas.microsoft.com/office/powerpoint/2010/main" val="3455021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7559FE7-49A3-4211-A47B-7B6E844465F5}" type="datetimeFigureOut">
              <a:rPr lang="en-US" smtClean="0"/>
              <a:t>6/4/2025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48AFD-7488-4214-8F43-3728961F21CA}" type="slidenum">
              <a:rPr lang="en-US" smtClean="0"/>
              <a:t>‹#›</a:t>
            </a:fld>
            <a:endParaRPr lang="en-US"/>
          </a:p>
        </p:txBody>
      </p:sp>
    </p:spTree>
    <p:extLst>
      <p:ext uri="{BB962C8B-B14F-4D97-AF65-F5344CB8AC3E}">
        <p14:creationId xmlns:p14="http://schemas.microsoft.com/office/powerpoint/2010/main" val="258594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7559FE7-49A3-4211-A47B-7B6E844465F5}" type="datetimeFigureOut">
              <a:rPr lang="en-US" smtClean="0"/>
              <a:t>6/4/2025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148AFD-7488-4214-8F43-3728961F21CA}" type="slidenum">
              <a:rPr lang="en-US" smtClean="0"/>
              <a:t>‹#›</a:t>
            </a:fld>
            <a:endParaRPr lang="en-US"/>
          </a:p>
        </p:txBody>
      </p:sp>
    </p:spTree>
    <p:extLst>
      <p:ext uri="{BB962C8B-B14F-4D97-AF65-F5344CB8AC3E}">
        <p14:creationId xmlns:p14="http://schemas.microsoft.com/office/powerpoint/2010/main" val="403170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7559FE7-49A3-4211-A47B-7B6E844465F5}" type="datetimeFigureOut">
              <a:rPr lang="en-US" smtClean="0"/>
              <a:t>6/4/2025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148AFD-7488-4214-8F43-3728961F21CA}" type="slidenum">
              <a:rPr lang="en-US" smtClean="0"/>
              <a:t>‹#›</a:t>
            </a:fld>
            <a:endParaRPr lang="en-US"/>
          </a:p>
        </p:txBody>
      </p:sp>
    </p:spTree>
    <p:extLst>
      <p:ext uri="{BB962C8B-B14F-4D97-AF65-F5344CB8AC3E}">
        <p14:creationId xmlns:p14="http://schemas.microsoft.com/office/powerpoint/2010/main" val="25775689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6586D-BD11-4B37-BC18-6F48CBC9D0A7}"/>
              </a:ext>
            </a:extLst>
          </p:cNvPr>
          <p:cNvSpPr>
            <a:spLocks noGrp="1"/>
          </p:cNvSpPr>
          <p:nvPr>
            <p:ph type="ctrTitle"/>
          </p:nvPr>
        </p:nvSpPr>
        <p:spPr/>
        <p:txBody>
          <a:bodyPr>
            <a:normAutofit fontScale="90000"/>
          </a:bodyPr>
          <a:lstStyle/>
          <a:p>
            <a:pPr algn="l"/>
            <a:r>
              <a:rPr lang="en-US" b="1" dirty="0"/>
              <a:t>TÀI LIỆU ĐẶC TẢ </a:t>
            </a:r>
            <a:br>
              <a:rPr lang="en-US" b="1" dirty="0"/>
            </a:br>
            <a:r>
              <a:rPr lang="en-US" b="1" dirty="0"/>
              <a:t>YÊU CẦU PHẦN MỀM (SRS)</a:t>
            </a:r>
            <a:br>
              <a:rPr lang="en-US" b="1" dirty="0"/>
            </a:br>
            <a:endParaRPr lang="en-US" dirty="0"/>
          </a:p>
        </p:txBody>
      </p:sp>
      <p:sp>
        <p:nvSpPr>
          <p:cNvPr id="3" name="Subtitle 2">
            <a:extLst>
              <a:ext uri="{FF2B5EF4-FFF2-40B4-BE49-F238E27FC236}">
                <a16:creationId xmlns:a16="http://schemas.microsoft.com/office/drawing/2014/main" id="{A26FDE18-5276-48AB-93DE-0C302ACE54AF}"/>
              </a:ext>
            </a:extLst>
          </p:cNvPr>
          <p:cNvSpPr>
            <a:spLocks noGrp="1"/>
          </p:cNvSpPr>
          <p:nvPr>
            <p:ph type="subTitle" idx="1"/>
          </p:nvPr>
        </p:nvSpPr>
        <p:spPr>
          <a:xfrm>
            <a:off x="1507067" y="3878317"/>
            <a:ext cx="7766936" cy="1952824"/>
          </a:xfrm>
        </p:spPr>
        <p:txBody>
          <a:bodyPr>
            <a:normAutofit/>
          </a:bodyPr>
          <a:lstStyle/>
          <a:p>
            <a:pPr algn="ctr">
              <a:lnSpc>
                <a:spcPct val="150000"/>
              </a:lnSpc>
            </a:pPr>
            <a:r>
              <a:rPr lang="en-US" b="1" dirty="0" err="1">
                <a:latin typeface="Arial" panose="020B0604020202020204" pitchFamily="34" charset="0"/>
                <a:cs typeface="Arial" panose="020B0604020202020204" pitchFamily="34" charset="0"/>
              </a:rPr>
              <a:t>Tên</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đề</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tài</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Mobile App Quản </a:t>
            </a:r>
            <a:r>
              <a:rPr lang="en-US" dirty="0" err="1">
                <a:latin typeface="Arial" panose="020B0604020202020204" pitchFamily="34" charset="0"/>
                <a:cs typeface="Arial" panose="020B0604020202020204" pitchFamily="34" charset="0"/>
              </a:rPr>
              <a:t>lý</a:t>
            </a:r>
            <a:r>
              <a:rPr lang="en-US" dirty="0">
                <a:latin typeface="Arial" panose="020B0604020202020204" pitchFamily="34" charset="0"/>
                <a:cs typeface="Arial" panose="020B0604020202020204" pitchFamily="34" charset="0"/>
              </a:rPr>
              <a:t> Công </a:t>
            </a:r>
            <a:r>
              <a:rPr lang="en-US" dirty="0" err="1">
                <a:latin typeface="Arial" panose="020B0604020202020204" pitchFamily="34" charset="0"/>
                <a:cs typeface="Arial" panose="020B0604020202020204" pitchFamily="34" charset="0"/>
              </a:rPr>
              <a:t>việc</a:t>
            </a:r>
            <a:br>
              <a:rPr lang="en-US"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Nhóm</a:t>
            </a:r>
            <a:r>
              <a:rPr lang="en-US" b="1"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CSE702025-Nhóm 10 </a:t>
            </a:r>
            <a:br>
              <a:rPr lang="en-US" dirty="0">
                <a:latin typeface="Arial" panose="020B0604020202020204" pitchFamily="34" charset="0"/>
                <a:cs typeface="Arial" panose="020B0604020202020204" pitchFamily="34" charset="0"/>
              </a:rPr>
            </a:br>
            <a:r>
              <a:rPr lang="en-US" b="1" dirty="0" err="1">
                <a:latin typeface="Arial" panose="020B0604020202020204" pitchFamily="34" charset="0"/>
                <a:cs typeface="Arial" panose="020B0604020202020204" pitchFamily="34" charset="0"/>
              </a:rPr>
              <a:t>Ngày</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tạo</a:t>
            </a:r>
            <a:r>
              <a:rPr lang="en-US" b="1" dirty="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7414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58DDB-AE2F-4676-9DB0-963A4FE21242}"/>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1. </a:t>
            </a:r>
            <a:r>
              <a:rPr lang="en-US" dirty="0" err="1">
                <a:latin typeface="Arial" panose="020B0604020202020204" pitchFamily="34" charset="0"/>
                <a:cs typeface="Arial" panose="020B0604020202020204" pitchFamily="34" charset="0"/>
              </a:rPr>
              <a:t>Giới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thiệu</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78F3816-7682-4F19-A45E-519474315909}"/>
              </a:ext>
            </a:extLst>
          </p:cNvPr>
          <p:cNvSpPr>
            <a:spLocks noGrp="1"/>
          </p:cNvSpPr>
          <p:nvPr>
            <p:ph idx="1"/>
          </p:nvPr>
        </p:nvSpPr>
        <p:spPr>
          <a:xfrm>
            <a:off x="677334" y="1656092"/>
            <a:ext cx="8596668" cy="3880773"/>
          </a:xfrm>
        </p:spPr>
        <p:txBody>
          <a:bodyPr/>
          <a:lstStyle/>
          <a:p>
            <a:pPr marL="0" indent="0">
              <a:buNone/>
            </a:pPr>
            <a:r>
              <a:rPr lang="vi-VN" b="1" dirty="0"/>
              <a:t>1.1. Mục tiêu của</a:t>
            </a:r>
            <a:r>
              <a:rPr lang="vi-VN" b="1" dirty="0">
                <a:cs typeface="Arial" panose="020B0604020202020204" pitchFamily="34" charset="0"/>
              </a:rPr>
              <a:t> </a:t>
            </a:r>
            <a:r>
              <a:rPr lang="en-US" b="1" dirty="0" err="1">
                <a:latin typeface="Arial" panose="020B0604020202020204" pitchFamily="34" charset="0"/>
                <a:cs typeface="Arial" panose="020B0604020202020204" pitchFamily="34" charset="0"/>
              </a:rPr>
              <a:t>dự</a:t>
            </a:r>
            <a:r>
              <a:rPr lang="en-US" b="1" dirty="0">
                <a:latin typeface="Arial" panose="020B0604020202020204" pitchFamily="34" charset="0"/>
                <a:cs typeface="Arial" panose="020B0604020202020204" pitchFamily="34" charset="0"/>
              </a:rPr>
              <a:t> </a:t>
            </a:r>
            <a:r>
              <a:rPr lang="en-US" b="1" dirty="0" err="1">
                <a:latin typeface="Arial" panose="020B0604020202020204" pitchFamily="34" charset="0"/>
                <a:cs typeface="Arial" panose="020B0604020202020204" pitchFamily="34" charset="0"/>
              </a:rPr>
              <a:t>án</a:t>
            </a:r>
            <a:r>
              <a:rPr lang="en-US" b="1" dirty="0">
                <a:latin typeface="Arial" panose="020B0604020202020204" pitchFamily="34" charset="0"/>
                <a:cs typeface="Arial" panose="020B0604020202020204" pitchFamily="34" charset="0"/>
              </a:rPr>
              <a:t> </a:t>
            </a:r>
            <a:endParaRPr lang="vi-VN" b="1" dirty="0">
              <a:latin typeface="Arial" panose="020B0604020202020204" pitchFamily="34" charset="0"/>
              <a:cs typeface="Arial" panose="020B0604020202020204" pitchFamily="34" charset="0"/>
            </a:endParaRPr>
          </a:p>
          <a:p>
            <a:r>
              <a:rPr lang="vi-VN" dirty="0">
                <a:cs typeface="Arial" panose="020B0604020202020204" pitchFamily="34" charset="0"/>
              </a:rPr>
              <a:t>Ứng dụng di động “Quản lý công việc” giúp người dùng tổ chức, theo dõi và quản lý các công việc hàng ngày một cách trực quan, tiện lợi. Ứng dụng phù hợp cho cá nhân, sinh viên, nhân viên văn phòng muốn theo dõi tiến độ công việc, ghi chú và nhắc việc hiệu quả.</a:t>
            </a:r>
            <a:endParaRPr lang="en-US" dirty="0">
              <a:cs typeface="Arial" panose="020B0604020202020204" pitchFamily="34" charset="0"/>
            </a:endParaRPr>
          </a:p>
        </p:txBody>
      </p:sp>
    </p:spTree>
    <p:extLst>
      <p:ext uri="{BB962C8B-B14F-4D97-AF65-F5344CB8AC3E}">
        <p14:creationId xmlns:p14="http://schemas.microsoft.com/office/powerpoint/2010/main" val="3182602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12E9-B83F-4F8C-B9AA-B6B00C6C214C}"/>
              </a:ext>
            </a:extLst>
          </p:cNvPr>
          <p:cNvSpPr>
            <a:spLocks noGrp="1"/>
          </p:cNvSpPr>
          <p:nvPr>
            <p:ph type="title"/>
          </p:nvPr>
        </p:nvSpPr>
        <p:spPr>
          <a:xfrm>
            <a:off x="677334" y="811770"/>
            <a:ext cx="8596668" cy="1320800"/>
          </a:xfrm>
        </p:spPr>
        <p:txBody>
          <a:bodyPr/>
          <a:lstStyle/>
          <a:p>
            <a:pPr>
              <a:spcBef>
                <a:spcPts val="1000"/>
              </a:spcBef>
              <a:buClr>
                <a:schemeClr val="accent1"/>
              </a:buClr>
              <a:buSzPct val="80000"/>
            </a:pPr>
            <a:r>
              <a:rPr lang="en-US" sz="1800" b="1" dirty="0">
                <a:solidFill>
                  <a:schemeClr val="tx1">
                    <a:lumMod val="75000"/>
                    <a:lumOff val="25000"/>
                  </a:schemeClr>
                </a:solidFill>
                <a:latin typeface="Arial" panose="020B0604020202020204" pitchFamily="34" charset="0"/>
                <a:ea typeface="+mn-ea"/>
                <a:cs typeface="Arial" panose="020B0604020202020204" pitchFamily="34" charset="0"/>
              </a:rPr>
              <a:t>1.2. </a:t>
            </a:r>
            <a:r>
              <a:rPr lang="en-US" sz="1800" b="1" dirty="0" err="1">
                <a:solidFill>
                  <a:schemeClr val="tx1">
                    <a:lumMod val="75000"/>
                    <a:lumOff val="25000"/>
                  </a:schemeClr>
                </a:solidFill>
                <a:latin typeface="Arial" panose="020B0604020202020204" pitchFamily="34" charset="0"/>
                <a:ea typeface="+mn-ea"/>
                <a:cs typeface="Arial" panose="020B0604020202020204" pitchFamily="34" charset="0"/>
              </a:rPr>
              <a:t>Phạm</a:t>
            </a:r>
            <a:r>
              <a:rPr lang="en-US" sz="1800" b="1" dirty="0">
                <a:solidFill>
                  <a:schemeClr val="tx1">
                    <a:lumMod val="75000"/>
                    <a:lumOff val="25000"/>
                  </a:schemeClr>
                </a:solidFill>
                <a:latin typeface="Arial" panose="020B0604020202020204" pitchFamily="34" charset="0"/>
                <a:ea typeface="+mn-ea"/>
                <a:cs typeface="Arial" panose="020B0604020202020204" pitchFamily="34" charset="0"/>
              </a:rPr>
              <a:t> vi </a:t>
            </a:r>
            <a:r>
              <a:rPr lang="en-US" sz="1800" b="1" dirty="0" err="1">
                <a:solidFill>
                  <a:schemeClr val="tx1">
                    <a:lumMod val="75000"/>
                    <a:lumOff val="25000"/>
                  </a:schemeClr>
                </a:solidFill>
                <a:latin typeface="Arial" panose="020B0604020202020204" pitchFamily="34" charset="0"/>
                <a:ea typeface="+mn-ea"/>
                <a:cs typeface="Arial" panose="020B0604020202020204" pitchFamily="34" charset="0"/>
              </a:rPr>
              <a:t>hệ</a:t>
            </a:r>
            <a:r>
              <a:rPr lang="en-US" sz="1800" b="1" dirty="0">
                <a:solidFill>
                  <a:schemeClr val="tx1">
                    <a:lumMod val="75000"/>
                    <a:lumOff val="25000"/>
                  </a:schemeClr>
                </a:solidFill>
                <a:latin typeface="Arial" panose="020B0604020202020204" pitchFamily="34" charset="0"/>
                <a:ea typeface="+mn-ea"/>
                <a:cs typeface="Arial" panose="020B0604020202020204" pitchFamily="34" charset="0"/>
              </a:rPr>
              <a:t> </a:t>
            </a:r>
            <a:r>
              <a:rPr lang="en-US" sz="1800" b="1" dirty="0" err="1">
                <a:solidFill>
                  <a:schemeClr val="tx1">
                    <a:lumMod val="75000"/>
                    <a:lumOff val="25000"/>
                  </a:schemeClr>
                </a:solidFill>
                <a:latin typeface="Arial" panose="020B0604020202020204" pitchFamily="34" charset="0"/>
                <a:ea typeface="+mn-ea"/>
                <a:cs typeface="Arial" panose="020B0604020202020204" pitchFamily="34" charset="0"/>
              </a:rPr>
              <a:t>thống</a:t>
            </a:r>
            <a:endParaRPr lang="en-US" sz="1800" b="1" dirty="0">
              <a:solidFill>
                <a:schemeClr val="tx1">
                  <a:lumMod val="75000"/>
                  <a:lumOff val="25000"/>
                </a:schemeClr>
              </a:solidFill>
              <a:latin typeface="Arial" panose="020B0604020202020204" pitchFamily="34" charset="0"/>
              <a:ea typeface="+mn-ea"/>
              <a:cs typeface="Arial" panose="020B0604020202020204" pitchFamily="34" charset="0"/>
            </a:endParaRPr>
          </a:p>
        </p:txBody>
      </p:sp>
      <p:sp>
        <p:nvSpPr>
          <p:cNvPr id="8" name="Rectangle 5">
            <a:extLst>
              <a:ext uri="{FF2B5EF4-FFF2-40B4-BE49-F238E27FC236}">
                <a16:creationId xmlns:a16="http://schemas.microsoft.com/office/drawing/2014/main" id="{3F46C1B7-70AC-4CC8-B385-4789D7256F4B}"/>
              </a:ext>
            </a:extLst>
          </p:cNvPr>
          <p:cNvSpPr>
            <a:spLocks noChangeArrowheads="1"/>
          </p:cNvSpPr>
          <p:nvPr/>
        </p:nvSpPr>
        <p:spPr bwMode="auto">
          <a:xfrm>
            <a:off x="677334" y="1410498"/>
            <a:ext cx="8056763" cy="4037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fontAlgn="base">
              <a:lnSpc>
                <a:spcPct val="100000"/>
              </a:lnSpc>
              <a:spcBef>
                <a:spcPts val="1000"/>
              </a:spcBef>
              <a:buClr>
                <a:schemeClr val="accent1"/>
              </a:buClr>
              <a:buSzPct val="80000"/>
              <a:buFont typeface="Wingdings 3" charset="2"/>
              <a:buChar char=""/>
              <a:tabLst/>
            </a:pPr>
            <a:r>
              <a:rPr lang="en-US" altLang="en-US" dirty="0" err="1">
                <a:solidFill>
                  <a:schemeClr val="tx1">
                    <a:lumMod val="75000"/>
                    <a:lumOff val="25000"/>
                  </a:schemeClr>
                </a:solidFill>
                <a:latin typeface="Arial" panose="020B0604020202020204" pitchFamily="34" charset="0"/>
                <a:cs typeface="Arial" panose="020B0604020202020204" pitchFamily="34" charset="0"/>
              </a:rPr>
              <a:t>Ứng</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dụng</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được</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phát</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triển</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trên</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nền</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tảng</a:t>
            </a:r>
            <a:r>
              <a:rPr lang="en-US" altLang="en-US" dirty="0">
                <a:solidFill>
                  <a:schemeClr val="tx1">
                    <a:lumMod val="75000"/>
                    <a:lumOff val="25000"/>
                  </a:schemeClr>
                </a:solidFill>
                <a:latin typeface="Arial" panose="020B0604020202020204" pitchFamily="34" charset="0"/>
                <a:cs typeface="Arial" panose="020B0604020202020204" pitchFamily="34" charset="0"/>
              </a:rPr>
              <a:t> Android (</a:t>
            </a:r>
            <a:r>
              <a:rPr lang="en-US" altLang="en-US" dirty="0" err="1">
                <a:solidFill>
                  <a:schemeClr val="tx1">
                    <a:lumMod val="75000"/>
                    <a:lumOff val="25000"/>
                  </a:schemeClr>
                </a:solidFill>
                <a:latin typeface="Arial" panose="020B0604020202020204" pitchFamily="34" charset="0"/>
                <a:cs typeface="Arial" panose="020B0604020202020204" pitchFamily="34" charset="0"/>
              </a:rPr>
              <a:t>sử</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dụng</a:t>
            </a:r>
            <a:r>
              <a:rPr lang="en-US" altLang="en-US" dirty="0">
                <a:solidFill>
                  <a:schemeClr val="tx1">
                    <a:lumMod val="75000"/>
                    <a:lumOff val="25000"/>
                  </a:schemeClr>
                </a:solidFill>
                <a:latin typeface="Arial" panose="020B0604020202020204" pitchFamily="34" charset="0"/>
                <a:cs typeface="Arial" panose="020B0604020202020204" pitchFamily="34" charset="0"/>
              </a:rPr>
              <a:t> Kotlin </a:t>
            </a:r>
            <a:r>
              <a:rPr lang="en-US" altLang="en-US" dirty="0" err="1">
                <a:solidFill>
                  <a:schemeClr val="tx1">
                    <a:lumMod val="75000"/>
                    <a:lumOff val="25000"/>
                  </a:schemeClr>
                </a:solidFill>
                <a:latin typeface="Arial" panose="020B0604020202020204" pitchFamily="34" charset="0"/>
                <a:cs typeface="Arial" panose="020B0604020202020204" pitchFamily="34" charset="0"/>
              </a:rPr>
              <a:t>và</a:t>
            </a:r>
            <a:r>
              <a:rPr lang="en-US" altLang="en-US" dirty="0">
                <a:solidFill>
                  <a:schemeClr val="tx1">
                    <a:lumMod val="75000"/>
                    <a:lumOff val="25000"/>
                  </a:schemeClr>
                </a:solidFill>
                <a:latin typeface="Arial" panose="020B0604020202020204" pitchFamily="34" charset="0"/>
                <a:cs typeface="Arial" panose="020B0604020202020204" pitchFamily="34" charset="0"/>
              </a:rPr>
              <a:t> Jetpack Compose).</a:t>
            </a:r>
          </a:p>
          <a:p>
            <a:pPr marL="342900" marR="0" lvl="0" indent="-342900" fontAlgn="base">
              <a:lnSpc>
                <a:spcPct val="100000"/>
              </a:lnSpc>
              <a:spcBef>
                <a:spcPts val="1000"/>
              </a:spcBef>
              <a:buClr>
                <a:schemeClr val="accent1"/>
              </a:buClr>
              <a:buSzPct val="80000"/>
              <a:buFont typeface="Wingdings 3" charset="2"/>
              <a:buChar char=""/>
              <a:tabLst/>
            </a:pPr>
            <a:r>
              <a:rPr lang="en-US" altLang="en-US" dirty="0" err="1">
                <a:solidFill>
                  <a:schemeClr val="tx1">
                    <a:lumMod val="75000"/>
                    <a:lumOff val="25000"/>
                  </a:schemeClr>
                </a:solidFill>
                <a:latin typeface="Arial" panose="020B0604020202020204" pitchFamily="34" charset="0"/>
                <a:cs typeface="Arial" panose="020B0604020202020204" pitchFamily="34" charset="0"/>
              </a:rPr>
              <a:t>Dữ</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liệu</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được</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lưu</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trữ</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cục</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bộ</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bằng</a:t>
            </a:r>
            <a:r>
              <a:rPr lang="en-US" altLang="en-US" dirty="0">
                <a:solidFill>
                  <a:schemeClr val="tx1">
                    <a:lumMod val="75000"/>
                    <a:lumOff val="25000"/>
                  </a:schemeClr>
                </a:solidFill>
                <a:latin typeface="Arial" panose="020B0604020202020204" pitchFamily="34" charset="0"/>
                <a:cs typeface="Arial" panose="020B0604020202020204" pitchFamily="34" charset="0"/>
              </a:rPr>
              <a:t> Room Database, </a:t>
            </a:r>
            <a:r>
              <a:rPr lang="en-US" altLang="en-US" dirty="0" err="1">
                <a:solidFill>
                  <a:schemeClr val="tx1">
                    <a:lumMod val="75000"/>
                    <a:lumOff val="25000"/>
                  </a:schemeClr>
                </a:solidFill>
                <a:latin typeface="Arial" panose="020B0604020202020204" pitchFamily="34" charset="0"/>
                <a:cs typeface="Arial" panose="020B0604020202020204" pitchFamily="34" charset="0"/>
              </a:rPr>
              <a:t>và</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đồng</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bộ</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với</a:t>
            </a:r>
            <a:r>
              <a:rPr lang="en-US" altLang="en-US" dirty="0">
                <a:solidFill>
                  <a:schemeClr val="tx1">
                    <a:lumMod val="75000"/>
                    <a:lumOff val="25000"/>
                  </a:schemeClr>
                </a:solidFill>
                <a:latin typeface="Arial" panose="020B0604020202020204" pitchFamily="34" charset="0"/>
                <a:cs typeface="Arial" panose="020B0604020202020204" pitchFamily="34" charset="0"/>
              </a:rPr>
              <a:t> backend Node.js (Express + MongoDB).</a:t>
            </a:r>
          </a:p>
          <a:p>
            <a:pPr marL="342900" marR="0" lvl="0" indent="-342900" fontAlgn="base">
              <a:lnSpc>
                <a:spcPct val="100000"/>
              </a:lnSpc>
              <a:spcBef>
                <a:spcPts val="1000"/>
              </a:spcBef>
              <a:buClr>
                <a:schemeClr val="accent1"/>
              </a:buClr>
              <a:buSzPct val="80000"/>
              <a:buFont typeface="Wingdings 3" charset="2"/>
              <a:buChar char=""/>
              <a:tabLst/>
            </a:pPr>
            <a:r>
              <a:rPr lang="en-US" altLang="en-US" dirty="0" err="1">
                <a:solidFill>
                  <a:schemeClr val="tx1">
                    <a:lumMod val="75000"/>
                    <a:lumOff val="25000"/>
                  </a:schemeClr>
                </a:solidFill>
                <a:latin typeface="Arial" panose="020B0604020202020204" pitchFamily="34" charset="0"/>
                <a:cs typeface="Arial" panose="020B0604020202020204" pitchFamily="34" charset="0"/>
              </a:rPr>
              <a:t>Người</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dùng</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có</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thể</a:t>
            </a:r>
            <a:r>
              <a:rPr lang="en-US" altLang="en-US" dirty="0">
                <a:solidFill>
                  <a:schemeClr val="tx1">
                    <a:lumMod val="75000"/>
                    <a:lumOff val="25000"/>
                  </a:schemeClr>
                </a:solidFill>
                <a:latin typeface="Arial" panose="020B0604020202020204" pitchFamily="34" charset="0"/>
                <a:cs typeface="Arial" panose="020B0604020202020204" pitchFamily="34" charset="0"/>
              </a:rPr>
              <a:t>:</a:t>
            </a:r>
          </a:p>
          <a:p>
            <a:pPr marL="742950" lvl="1" indent="-285750" fontAlgn="base">
              <a:spcBef>
                <a:spcPts val="1000"/>
              </a:spcBef>
              <a:buClr>
                <a:schemeClr val="accent1"/>
              </a:buClr>
              <a:buSzPct val="80000"/>
              <a:buFont typeface="Wingdings" panose="05000000000000000000" pitchFamily="2" charset="2"/>
              <a:buChar char="Ø"/>
            </a:pPr>
            <a:r>
              <a:rPr lang="en-US" altLang="en-US" dirty="0" err="1">
                <a:solidFill>
                  <a:schemeClr val="tx1">
                    <a:lumMod val="75000"/>
                    <a:lumOff val="25000"/>
                  </a:schemeClr>
                </a:solidFill>
                <a:latin typeface="Arial" panose="020B0604020202020204" pitchFamily="34" charset="0"/>
                <a:cs typeface="Arial" panose="020B0604020202020204" pitchFamily="34" charset="0"/>
              </a:rPr>
              <a:t>Đăng</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ký</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đăng</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nhập</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tài</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khoản</a:t>
            </a:r>
            <a:endParaRPr lang="en-US" altLang="en-US"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fontAlgn="base">
              <a:spcBef>
                <a:spcPts val="1000"/>
              </a:spcBef>
              <a:buClr>
                <a:schemeClr val="accent1"/>
              </a:buClr>
              <a:buSzPct val="80000"/>
              <a:buFont typeface="Wingdings" panose="05000000000000000000" pitchFamily="2" charset="2"/>
              <a:buChar char="Ø"/>
            </a:pPr>
            <a:r>
              <a:rPr lang="en-US" altLang="en-US" dirty="0" err="1">
                <a:solidFill>
                  <a:schemeClr val="tx1">
                    <a:lumMod val="75000"/>
                    <a:lumOff val="25000"/>
                  </a:schemeClr>
                </a:solidFill>
                <a:latin typeface="Arial" panose="020B0604020202020204" pitchFamily="34" charset="0"/>
                <a:cs typeface="Arial" panose="020B0604020202020204" pitchFamily="34" charset="0"/>
              </a:rPr>
              <a:t>Thêm</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sửa</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xóa</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công</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việc</a:t>
            </a:r>
            <a:endParaRPr lang="en-US" altLang="en-US"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fontAlgn="base">
              <a:spcBef>
                <a:spcPts val="1000"/>
              </a:spcBef>
              <a:buClr>
                <a:schemeClr val="accent1"/>
              </a:buClr>
              <a:buSzPct val="80000"/>
              <a:buFont typeface="Wingdings" panose="05000000000000000000" pitchFamily="2" charset="2"/>
              <a:buChar char="Ø"/>
            </a:pPr>
            <a:r>
              <a:rPr lang="en-US" altLang="en-US" dirty="0" err="1">
                <a:solidFill>
                  <a:schemeClr val="tx1">
                    <a:lumMod val="75000"/>
                    <a:lumOff val="25000"/>
                  </a:schemeClr>
                </a:solidFill>
                <a:latin typeface="Arial" panose="020B0604020202020204" pitchFamily="34" charset="0"/>
                <a:cs typeface="Arial" panose="020B0604020202020204" pitchFamily="34" charset="0"/>
              </a:rPr>
              <a:t>Gắn</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nhãn</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thời</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hạn</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và</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mức</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độ</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ưu</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tiên</a:t>
            </a:r>
            <a:endParaRPr lang="en-US" altLang="en-US"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fontAlgn="base">
              <a:spcBef>
                <a:spcPts val="1000"/>
              </a:spcBef>
              <a:buClr>
                <a:schemeClr val="accent1"/>
              </a:buClr>
              <a:buSzPct val="80000"/>
              <a:buFont typeface="Wingdings" panose="05000000000000000000" pitchFamily="2" charset="2"/>
              <a:buChar char="Ø"/>
            </a:pPr>
            <a:r>
              <a:rPr lang="en-US" altLang="en-US" dirty="0">
                <a:solidFill>
                  <a:schemeClr val="tx1">
                    <a:lumMod val="75000"/>
                    <a:lumOff val="25000"/>
                  </a:schemeClr>
                </a:solidFill>
                <a:latin typeface="Arial" panose="020B0604020202020204" pitchFamily="34" charset="0"/>
                <a:cs typeface="Arial" panose="020B0604020202020204" pitchFamily="34" charset="0"/>
              </a:rPr>
              <a:t>Theo </a:t>
            </a:r>
            <a:r>
              <a:rPr lang="en-US" altLang="en-US" dirty="0" err="1">
                <a:solidFill>
                  <a:schemeClr val="tx1">
                    <a:lumMod val="75000"/>
                    <a:lumOff val="25000"/>
                  </a:schemeClr>
                </a:solidFill>
                <a:latin typeface="Arial" panose="020B0604020202020204" pitchFamily="34" charset="0"/>
                <a:cs typeface="Arial" panose="020B0604020202020204" pitchFamily="34" charset="0"/>
              </a:rPr>
              <a:t>dõi</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tiến</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độ</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công</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việc</a:t>
            </a:r>
            <a:endParaRPr lang="en-US" altLang="en-US" dirty="0">
              <a:solidFill>
                <a:schemeClr val="tx1">
                  <a:lumMod val="75000"/>
                  <a:lumOff val="25000"/>
                </a:schemeClr>
              </a:solidFill>
              <a:latin typeface="Arial" panose="020B0604020202020204" pitchFamily="34" charset="0"/>
              <a:cs typeface="Arial" panose="020B0604020202020204" pitchFamily="34" charset="0"/>
            </a:endParaRPr>
          </a:p>
          <a:p>
            <a:pPr marL="742950" lvl="1" indent="-285750" fontAlgn="base">
              <a:spcBef>
                <a:spcPts val="1000"/>
              </a:spcBef>
              <a:buClr>
                <a:schemeClr val="accent1"/>
              </a:buClr>
              <a:buSzPct val="80000"/>
              <a:buFont typeface="Wingdings" panose="05000000000000000000" pitchFamily="2" charset="2"/>
              <a:buChar char="Ø"/>
            </a:pPr>
            <a:r>
              <a:rPr lang="en-US" altLang="en-US" dirty="0" err="1">
                <a:solidFill>
                  <a:schemeClr val="tx1">
                    <a:lumMod val="75000"/>
                    <a:lumOff val="25000"/>
                  </a:schemeClr>
                </a:solidFill>
                <a:latin typeface="Arial" panose="020B0604020202020204" pitchFamily="34" charset="0"/>
                <a:cs typeface="Arial" panose="020B0604020202020204" pitchFamily="34" charset="0"/>
              </a:rPr>
              <a:t>Nhận</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thông</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báo</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nhắc</a:t>
            </a:r>
            <a:r>
              <a:rPr lang="en-US" altLang="en-US" dirty="0">
                <a:solidFill>
                  <a:schemeClr val="tx1">
                    <a:lumMod val="75000"/>
                    <a:lumOff val="25000"/>
                  </a:schemeClr>
                </a:solidFill>
                <a:latin typeface="Arial" panose="020B0604020202020204" pitchFamily="34" charset="0"/>
                <a:cs typeface="Arial" panose="020B0604020202020204" pitchFamily="34" charset="0"/>
              </a:rPr>
              <a:t> </a:t>
            </a:r>
            <a:r>
              <a:rPr lang="en-US" altLang="en-US" dirty="0" err="1">
                <a:solidFill>
                  <a:schemeClr val="tx1">
                    <a:lumMod val="75000"/>
                    <a:lumOff val="25000"/>
                  </a:schemeClr>
                </a:solidFill>
                <a:latin typeface="Arial" panose="020B0604020202020204" pitchFamily="34" charset="0"/>
                <a:cs typeface="Arial" panose="020B0604020202020204" pitchFamily="34" charset="0"/>
              </a:rPr>
              <a:t>nhở</a:t>
            </a:r>
            <a:endParaRPr lang="en-US" altLang="en-US" dirty="0">
              <a:solidFill>
                <a:schemeClr val="tx1">
                  <a:lumMod val="75000"/>
                  <a:lumOff val="25000"/>
                </a:schemeClr>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276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1D903-6A23-42F7-A5E5-E8409F7C9EB3}"/>
              </a:ext>
            </a:extLst>
          </p:cNvPr>
          <p:cNvSpPr>
            <a:spLocks noGrp="1"/>
          </p:cNvSpPr>
          <p:nvPr>
            <p:ph type="title"/>
          </p:nvPr>
        </p:nvSpPr>
        <p:spPr/>
        <p:txBody>
          <a:bodyPr/>
          <a:lstStyle/>
          <a:p>
            <a:r>
              <a:rPr lang="vi-VN" dirty="0">
                <a:latin typeface="Arial" panose="020B0604020202020204" pitchFamily="34" charset="0"/>
                <a:cs typeface="Arial" panose="020B0604020202020204" pitchFamily="34" charset="0"/>
              </a:rPr>
              <a:t>2. Các đối tượng sử dụng</a:t>
            </a:r>
            <a:endParaRPr lang="en-US"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638DE8C-7FB5-4BDD-9B93-910BA45577EB}"/>
              </a:ext>
            </a:extLst>
          </p:cNvPr>
          <p:cNvSpPr>
            <a:spLocks noGrp="1"/>
          </p:cNvSpPr>
          <p:nvPr>
            <p:ph idx="1"/>
          </p:nvPr>
        </p:nvSpPr>
        <p:spPr/>
        <p:txBody>
          <a:bodyPr/>
          <a:lstStyle/>
          <a:p>
            <a:r>
              <a:rPr lang="vi-VN" b="1" dirty="0"/>
              <a:t>Người dùng cuối (User):</a:t>
            </a:r>
            <a:r>
              <a:rPr lang="vi-VN" dirty="0"/>
              <a:t> Cá nhân cần quản lý công việc</a:t>
            </a:r>
            <a:endParaRPr lang="en-US" dirty="0"/>
          </a:p>
        </p:txBody>
      </p:sp>
    </p:spTree>
    <p:extLst>
      <p:ext uri="{BB962C8B-B14F-4D97-AF65-F5344CB8AC3E}">
        <p14:creationId xmlns:p14="http://schemas.microsoft.com/office/powerpoint/2010/main" val="417740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DE470-CB59-4964-8C6C-7440666AA7E5}"/>
              </a:ext>
            </a:extLst>
          </p:cNvPr>
          <p:cNvSpPr>
            <a:spLocks noGrp="1"/>
          </p:cNvSpPr>
          <p:nvPr>
            <p:ph type="title"/>
          </p:nvPr>
        </p:nvSpPr>
        <p:spPr/>
        <p:txBody>
          <a:bodyPr/>
          <a:lstStyle/>
          <a:p>
            <a:r>
              <a:rPr lang="en-US" dirty="0"/>
              <a:t>3. </a:t>
            </a:r>
            <a:r>
              <a:rPr lang="en-US" dirty="0" err="1"/>
              <a:t>Yêu</a:t>
            </a:r>
            <a:r>
              <a:rPr lang="en-US" dirty="0"/>
              <a:t> </a:t>
            </a:r>
            <a:r>
              <a:rPr lang="en-US" dirty="0" err="1"/>
              <a:t>cầu</a:t>
            </a:r>
            <a:r>
              <a:rPr lang="en-US" dirty="0"/>
              <a:t> </a:t>
            </a:r>
            <a:r>
              <a:rPr lang="en-US" dirty="0" err="1"/>
              <a:t>chức</a:t>
            </a:r>
            <a:r>
              <a:rPr lang="en-US" dirty="0"/>
              <a:t> </a:t>
            </a:r>
            <a:r>
              <a:rPr lang="en-US" dirty="0" err="1"/>
              <a:t>năng</a:t>
            </a:r>
            <a:endParaRPr lang="en-US" dirty="0"/>
          </a:p>
        </p:txBody>
      </p:sp>
      <p:sp>
        <p:nvSpPr>
          <p:cNvPr id="3" name="Content Placeholder 2">
            <a:extLst>
              <a:ext uri="{FF2B5EF4-FFF2-40B4-BE49-F238E27FC236}">
                <a16:creationId xmlns:a16="http://schemas.microsoft.com/office/drawing/2014/main" id="{9F8C3687-D4E0-43E2-90C6-375AC7AE2018}"/>
              </a:ext>
            </a:extLst>
          </p:cNvPr>
          <p:cNvSpPr>
            <a:spLocks noGrp="1"/>
          </p:cNvSpPr>
          <p:nvPr>
            <p:ph idx="1"/>
          </p:nvPr>
        </p:nvSpPr>
        <p:spPr>
          <a:xfrm>
            <a:off x="677334" y="1488613"/>
            <a:ext cx="8596668" cy="3880773"/>
          </a:xfrm>
        </p:spPr>
        <p:txBody>
          <a:bodyPr>
            <a:normAutofit lnSpcReduction="10000"/>
          </a:bodyPr>
          <a:lstStyle/>
          <a:p>
            <a:pPr marL="0" indent="0">
              <a:buNone/>
            </a:pPr>
            <a:r>
              <a:rPr lang="vi-VN" b="1" dirty="0"/>
              <a:t>3.1. Đăng ký / Đăng nhập</a:t>
            </a:r>
          </a:p>
          <a:p>
            <a:r>
              <a:rPr lang="vi-VN" dirty="0"/>
              <a:t>Người dùng có thể tạo tài khoản bằng email, mật khẩu</a:t>
            </a:r>
          </a:p>
          <a:p>
            <a:r>
              <a:rPr lang="vi-VN" dirty="0"/>
              <a:t>Xác thực đăng nhập qua backend Node.js</a:t>
            </a:r>
          </a:p>
          <a:p>
            <a:pPr marL="0" indent="0">
              <a:buNone/>
            </a:pPr>
            <a:endParaRPr lang="en-US" dirty="0"/>
          </a:p>
          <a:p>
            <a:pPr marL="0" indent="0">
              <a:buNone/>
            </a:pPr>
            <a:endParaRPr lang="en-US" dirty="0"/>
          </a:p>
          <a:p>
            <a:pPr marL="0" indent="0">
              <a:buNone/>
            </a:pPr>
            <a:r>
              <a:rPr lang="vi-VN" b="1" dirty="0"/>
              <a:t>3.2. Quản lý công việc</a:t>
            </a:r>
          </a:p>
          <a:p>
            <a:r>
              <a:rPr lang="vi-VN" dirty="0"/>
              <a:t>Tạo công việc mới với tên, mô tả, ngày hết hạn, độ ưu tiên</a:t>
            </a:r>
          </a:p>
          <a:p>
            <a:r>
              <a:rPr lang="vi-VN" dirty="0"/>
              <a:t>Đánh dấu hoàn thành công việc</a:t>
            </a:r>
          </a:p>
          <a:p>
            <a:r>
              <a:rPr lang="vi-VN" dirty="0"/>
              <a:t>Gắn nhãn phân loại</a:t>
            </a:r>
          </a:p>
          <a:p>
            <a:r>
              <a:rPr lang="vi-VN" dirty="0"/>
              <a:t>Sửa / xóa công việc</a:t>
            </a:r>
          </a:p>
          <a:p>
            <a:pPr marL="0" indent="0">
              <a:buNone/>
            </a:pPr>
            <a:endParaRPr lang="en-US" dirty="0"/>
          </a:p>
        </p:txBody>
      </p:sp>
    </p:spTree>
    <p:extLst>
      <p:ext uri="{BB962C8B-B14F-4D97-AF65-F5344CB8AC3E}">
        <p14:creationId xmlns:p14="http://schemas.microsoft.com/office/powerpoint/2010/main" val="127130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10CA89-CCF2-4F20-A5BA-EC834ADAE52A}"/>
              </a:ext>
            </a:extLst>
          </p:cNvPr>
          <p:cNvSpPr>
            <a:spLocks noGrp="1"/>
          </p:cNvSpPr>
          <p:nvPr>
            <p:ph idx="1"/>
          </p:nvPr>
        </p:nvSpPr>
        <p:spPr>
          <a:xfrm>
            <a:off x="811342" y="1261955"/>
            <a:ext cx="8596668" cy="3880773"/>
          </a:xfrm>
        </p:spPr>
        <p:txBody>
          <a:bodyPr/>
          <a:lstStyle/>
          <a:p>
            <a:r>
              <a:rPr lang="vi-VN" b="1" dirty="0"/>
              <a:t>3.3. Thống kê và tìm kiếm</a:t>
            </a:r>
          </a:p>
          <a:p>
            <a:r>
              <a:rPr lang="vi-VN" dirty="0"/>
              <a:t>Tìm kiếm theo từ khóa</a:t>
            </a:r>
          </a:p>
          <a:p>
            <a:r>
              <a:rPr lang="vi-VN" dirty="0"/>
              <a:t>Lọc theo nhãn, độ ưu tiên</a:t>
            </a:r>
          </a:p>
          <a:p>
            <a:r>
              <a:rPr lang="vi-VN" dirty="0"/>
              <a:t>Hiển thị thống kê số lượng công việc đã hoàn thành và chưa hoàn thành</a:t>
            </a:r>
          </a:p>
          <a:p>
            <a:endParaRPr lang="en-US" dirty="0"/>
          </a:p>
          <a:p>
            <a:pPr marL="0" indent="0">
              <a:buNone/>
            </a:pPr>
            <a:r>
              <a:rPr lang="vi-VN" b="1" dirty="0"/>
              <a:t>3.4. Đồng bộ dữ liệu (</a:t>
            </a:r>
            <a:r>
              <a:rPr lang="en-US" b="1" dirty="0" err="1"/>
              <a:t>khi</a:t>
            </a:r>
            <a:r>
              <a:rPr lang="vi-VN" b="1" dirty="0"/>
              <a:t> có kết nối mạng)</a:t>
            </a:r>
          </a:p>
          <a:p>
            <a:r>
              <a:rPr lang="vi-VN" dirty="0"/>
              <a:t>Ghi dữ liệu cục bộ trước bằng Room</a:t>
            </a:r>
          </a:p>
          <a:p>
            <a:r>
              <a:rPr lang="vi-VN" dirty="0"/>
              <a:t>Đồng bộ với MongoDB backend thông qua API</a:t>
            </a:r>
          </a:p>
          <a:p>
            <a:pPr marL="0" indent="0">
              <a:buNone/>
            </a:pPr>
            <a:endParaRPr lang="en-US" dirty="0"/>
          </a:p>
        </p:txBody>
      </p:sp>
    </p:spTree>
    <p:extLst>
      <p:ext uri="{BB962C8B-B14F-4D97-AF65-F5344CB8AC3E}">
        <p14:creationId xmlns:p14="http://schemas.microsoft.com/office/powerpoint/2010/main" val="3804777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6F7C8-039B-4A18-B10E-5072AD1464C7}"/>
              </a:ext>
            </a:extLst>
          </p:cNvPr>
          <p:cNvSpPr>
            <a:spLocks noGrp="1"/>
          </p:cNvSpPr>
          <p:nvPr>
            <p:ph type="title"/>
          </p:nvPr>
        </p:nvSpPr>
        <p:spPr>
          <a:xfrm>
            <a:off x="677334" y="1563414"/>
            <a:ext cx="8596668" cy="1320800"/>
          </a:xfrm>
        </p:spPr>
        <p:txBody>
          <a:bodyPr/>
          <a:lstStyle/>
          <a:p>
            <a:r>
              <a:rPr lang="en-US" dirty="0"/>
              <a:t>4. </a:t>
            </a:r>
            <a:r>
              <a:rPr lang="en-US" dirty="0" err="1"/>
              <a:t>Yêu</a:t>
            </a:r>
            <a:r>
              <a:rPr lang="en-US" dirty="0"/>
              <a:t> </a:t>
            </a:r>
            <a:r>
              <a:rPr lang="en-US" dirty="0" err="1"/>
              <a:t>cầu</a:t>
            </a:r>
            <a:r>
              <a:rPr lang="en-US" dirty="0"/>
              <a:t> phi </a:t>
            </a:r>
            <a:r>
              <a:rPr lang="en-US" dirty="0" err="1"/>
              <a:t>chức</a:t>
            </a:r>
            <a:r>
              <a:rPr lang="en-US" dirty="0"/>
              <a:t> </a:t>
            </a:r>
            <a:r>
              <a:rPr lang="en-US" dirty="0" err="1"/>
              <a:t>năng</a:t>
            </a:r>
            <a:endParaRPr lang="en-US" dirty="0"/>
          </a:p>
        </p:txBody>
      </p:sp>
      <p:sp>
        <p:nvSpPr>
          <p:cNvPr id="3" name="Content Placeholder 2">
            <a:extLst>
              <a:ext uri="{FF2B5EF4-FFF2-40B4-BE49-F238E27FC236}">
                <a16:creationId xmlns:a16="http://schemas.microsoft.com/office/drawing/2014/main" id="{CFC6C05D-23D2-4F1A-B484-30DCABE5CDA4}"/>
              </a:ext>
            </a:extLst>
          </p:cNvPr>
          <p:cNvSpPr>
            <a:spLocks noGrp="1"/>
          </p:cNvSpPr>
          <p:nvPr>
            <p:ph idx="1"/>
          </p:nvPr>
        </p:nvSpPr>
        <p:spPr>
          <a:xfrm>
            <a:off x="677334" y="2378137"/>
            <a:ext cx="8596668" cy="3880773"/>
          </a:xfrm>
        </p:spPr>
        <p:txBody>
          <a:bodyPr/>
          <a:lstStyle/>
          <a:p>
            <a:r>
              <a:rPr lang="vi-VN" b="1" dirty="0"/>
              <a:t>Hiệu năng:</a:t>
            </a:r>
            <a:r>
              <a:rPr lang="vi-VN" dirty="0"/>
              <a:t> Ứng dụng phản hồi trong dưới 2 giây</a:t>
            </a:r>
          </a:p>
          <a:p>
            <a:r>
              <a:rPr lang="vi-VN" b="1" dirty="0"/>
              <a:t>Bảo mật:</a:t>
            </a:r>
            <a:r>
              <a:rPr lang="vi-VN" dirty="0"/>
              <a:t> Mã hóa mật khẩu, JWT</a:t>
            </a:r>
            <a:r>
              <a:rPr lang="en-US" dirty="0"/>
              <a:t> </a:t>
            </a:r>
            <a:r>
              <a:rPr lang="vi-VN" dirty="0"/>
              <a:t>token</a:t>
            </a:r>
          </a:p>
          <a:p>
            <a:r>
              <a:rPr lang="vi-VN" b="1" dirty="0"/>
              <a:t>Khả năng mở rộng:</a:t>
            </a:r>
            <a:r>
              <a:rPr lang="vi-VN" dirty="0"/>
              <a:t> Có thể phát triển thêm chức năng nhóm, lịch, chia sẻ task</a:t>
            </a:r>
          </a:p>
          <a:p>
            <a:r>
              <a:rPr lang="vi-VN" b="1" dirty="0"/>
              <a:t>Tính khả dụng:</a:t>
            </a:r>
            <a:r>
              <a:rPr lang="vi-VN" dirty="0"/>
              <a:t> Giao diện đơn giản, dễ sử dụng</a:t>
            </a:r>
            <a:endParaRPr lang="en-US" dirty="0"/>
          </a:p>
          <a:p>
            <a:r>
              <a:rPr lang="vi-VN" b="1" dirty="0"/>
              <a:t>Chức năng khác</a:t>
            </a:r>
            <a:r>
              <a:rPr lang="vi-VN" dirty="0"/>
              <a:t>: Tùy chỉnh giao diện ứng dụng, biểu tượng ứng dụng, đổi mật khẩu và quản lý thông tin tài khoản</a:t>
            </a:r>
            <a:r>
              <a:rPr lang="en-US" dirty="0"/>
              <a:t>…</a:t>
            </a:r>
          </a:p>
        </p:txBody>
      </p:sp>
    </p:spTree>
    <p:extLst>
      <p:ext uri="{BB962C8B-B14F-4D97-AF65-F5344CB8AC3E}">
        <p14:creationId xmlns:p14="http://schemas.microsoft.com/office/powerpoint/2010/main" val="335116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DC6E-DF58-498F-98D0-BB957E93F64F}"/>
              </a:ext>
            </a:extLst>
          </p:cNvPr>
          <p:cNvSpPr>
            <a:spLocks noGrp="1"/>
          </p:cNvSpPr>
          <p:nvPr>
            <p:ph type="title"/>
          </p:nvPr>
        </p:nvSpPr>
        <p:spPr>
          <a:xfrm>
            <a:off x="677334" y="1681656"/>
            <a:ext cx="8596668" cy="1320800"/>
          </a:xfrm>
        </p:spPr>
        <p:txBody>
          <a:bodyPr/>
          <a:lstStyle/>
          <a:p>
            <a:r>
              <a:rPr lang="en-US" dirty="0"/>
              <a:t>5. </a:t>
            </a:r>
            <a:r>
              <a:rPr lang="en-US" dirty="0" err="1"/>
              <a:t>Ràng</a:t>
            </a:r>
            <a:r>
              <a:rPr lang="en-US" dirty="0"/>
              <a:t> </a:t>
            </a:r>
            <a:r>
              <a:rPr lang="en-US" dirty="0" err="1"/>
              <a:t>buộc</a:t>
            </a:r>
            <a:r>
              <a:rPr lang="en-US" dirty="0"/>
              <a:t> </a:t>
            </a:r>
            <a:r>
              <a:rPr lang="en-US" dirty="0" err="1"/>
              <a:t>hệ</a:t>
            </a:r>
            <a:r>
              <a:rPr lang="en-US" dirty="0"/>
              <a:t> </a:t>
            </a:r>
            <a:r>
              <a:rPr lang="en-US" dirty="0" err="1"/>
              <a:t>thống</a:t>
            </a:r>
            <a:endParaRPr lang="en-US" dirty="0"/>
          </a:p>
        </p:txBody>
      </p:sp>
      <p:sp>
        <p:nvSpPr>
          <p:cNvPr id="3" name="Content Placeholder 2">
            <a:extLst>
              <a:ext uri="{FF2B5EF4-FFF2-40B4-BE49-F238E27FC236}">
                <a16:creationId xmlns:a16="http://schemas.microsoft.com/office/drawing/2014/main" id="{457E36C8-0BDC-4961-BBCE-BF4642837D7B}"/>
              </a:ext>
            </a:extLst>
          </p:cNvPr>
          <p:cNvSpPr>
            <a:spLocks noGrp="1"/>
          </p:cNvSpPr>
          <p:nvPr>
            <p:ph idx="1"/>
          </p:nvPr>
        </p:nvSpPr>
        <p:spPr>
          <a:xfrm>
            <a:off x="677334" y="2704499"/>
            <a:ext cx="8596668" cy="3880773"/>
          </a:xfrm>
        </p:spPr>
        <p:txBody>
          <a:bodyPr/>
          <a:lstStyle/>
          <a:p>
            <a:r>
              <a:rPr lang="vi-VN" dirty="0"/>
              <a:t>Ứng dụng phát triển trên hệ điều hành Android</a:t>
            </a:r>
          </a:p>
          <a:p>
            <a:r>
              <a:rPr lang="vi-VN" dirty="0"/>
              <a:t>Backend triển khai bằng Node.js + Express, dùng MongoDB</a:t>
            </a:r>
          </a:p>
          <a:p>
            <a:r>
              <a:rPr lang="vi-VN" dirty="0"/>
              <a:t>Lưu trữ cục bộ bằng Room Database trong ứng dụng</a:t>
            </a:r>
          </a:p>
          <a:p>
            <a:endParaRPr lang="en-US" dirty="0"/>
          </a:p>
        </p:txBody>
      </p:sp>
    </p:spTree>
    <p:extLst>
      <p:ext uri="{BB962C8B-B14F-4D97-AF65-F5344CB8AC3E}">
        <p14:creationId xmlns:p14="http://schemas.microsoft.com/office/powerpoint/2010/main" val="3676582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FC710-5A97-4863-8769-9252A564B45E}"/>
              </a:ext>
            </a:extLst>
          </p:cNvPr>
          <p:cNvSpPr>
            <a:spLocks noGrp="1"/>
          </p:cNvSpPr>
          <p:nvPr>
            <p:ph type="title"/>
          </p:nvPr>
        </p:nvSpPr>
        <p:spPr/>
        <p:txBody>
          <a:bodyPr/>
          <a:lstStyle/>
          <a:p>
            <a:r>
              <a:rPr lang="en-US" dirty="0"/>
              <a:t>6. Use Case </a:t>
            </a:r>
            <a:r>
              <a:rPr lang="en-US" dirty="0" err="1"/>
              <a:t>chính</a:t>
            </a:r>
            <a:endParaRPr lang="en-US" dirty="0"/>
          </a:p>
        </p:txBody>
      </p:sp>
      <p:graphicFrame>
        <p:nvGraphicFramePr>
          <p:cNvPr id="13" name="Table 12">
            <a:extLst>
              <a:ext uri="{FF2B5EF4-FFF2-40B4-BE49-F238E27FC236}">
                <a16:creationId xmlns:a16="http://schemas.microsoft.com/office/drawing/2014/main" id="{1215B188-F349-4591-A741-E0B8842EF0F3}"/>
              </a:ext>
            </a:extLst>
          </p:cNvPr>
          <p:cNvGraphicFramePr>
            <a:graphicFrameLocks noGrp="1"/>
          </p:cNvGraphicFramePr>
          <p:nvPr>
            <p:extLst>
              <p:ext uri="{D42A27DB-BD31-4B8C-83A1-F6EECF244321}">
                <p14:modId xmlns:p14="http://schemas.microsoft.com/office/powerpoint/2010/main" val="1765596262"/>
              </p:ext>
            </p:extLst>
          </p:nvPr>
        </p:nvGraphicFramePr>
        <p:xfrm>
          <a:off x="677691" y="1854719"/>
          <a:ext cx="8596311" cy="3657600"/>
        </p:xfrm>
        <a:graphic>
          <a:graphicData uri="http://schemas.openxmlformats.org/drawingml/2006/table">
            <a:tbl>
              <a:tblPr/>
              <a:tblGrid>
                <a:gridCol w="2865437">
                  <a:extLst>
                    <a:ext uri="{9D8B030D-6E8A-4147-A177-3AD203B41FA5}">
                      <a16:colId xmlns:a16="http://schemas.microsoft.com/office/drawing/2014/main" val="109564938"/>
                    </a:ext>
                  </a:extLst>
                </a:gridCol>
                <a:gridCol w="2865437">
                  <a:extLst>
                    <a:ext uri="{9D8B030D-6E8A-4147-A177-3AD203B41FA5}">
                      <a16:colId xmlns:a16="http://schemas.microsoft.com/office/drawing/2014/main" val="632084932"/>
                    </a:ext>
                  </a:extLst>
                </a:gridCol>
                <a:gridCol w="2865437">
                  <a:extLst>
                    <a:ext uri="{9D8B030D-6E8A-4147-A177-3AD203B41FA5}">
                      <a16:colId xmlns:a16="http://schemas.microsoft.com/office/drawing/2014/main" val="2108760350"/>
                    </a:ext>
                  </a:extLst>
                </a:gridCol>
              </a:tblGrid>
              <a:tr h="0">
                <a:tc>
                  <a:txBody>
                    <a:bodyPr/>
                    <a:lstStyle/>
                    <a:p>
                      <a:pPr algn="ctr"/>
                      <a:r>
                        <a:rPr lang="en-US" b="1" dirty="0" err="1"/>
                        <a:t>Tên</a:t>
                      </a:r>
                      <a:r>
                        <a:rPr lang="en-US" b="1" dirty="0"/>
                        <a:t> Use Case</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err="1"/>
                        <a:t>Tác</a:t>
                      </a:r>
                      <a:r>
                        <a:rPr lang="en-US" b="1" dirty="0"/>
                        <a:t> </a:t>
                      </a:r>
                      <a:r>
                        <a:rPr lang="en-US" b="1" dirty="0" err="1"/>
                        <a:t>nhân</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err="1"/>
                        <a:t>Mô</a:t>
                      </a:r>
                      <a:r>
                        <a:rPr lang="en-US" b="1" dirty="0"/>
                        <a:t> </a:t>
                      </a:r>
                      <a:r>
                        <a:rPr lang="en-US" b="1" dirty="0" err="1"/>
                        <a:t>tả</a:t>
                      </a:r>
                      <a:r>
                        <a:rPr lang="en-US" b="1" dirty="0"/>
                        <a:t> </a:t>
                      </a:r>
                      <a:r>
                        <a:rPr lang="en-US" b="1" dirty="0" err="1"/>
                        <a:t>chức</a:t>
                      </a:r>
                      <a:r>
                        <a:rPr lang="en-US" b="1" dirty="0"/>
                        <a:t> </a:t>
                      </a:r>
                      <a:r>
                        <a:rPr lang="en-US" b="1" dirty="0" err="1"/>
                        <a:t>năng</a:t>
                      </a:r>
                      <a:endParaRPr lang="en-US" b="1"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5279975"/>
                  </a:ext>
                </a:extLst>
              </a:tr>
              <a:tr h="0">
                <a:tc>
                  <a:txBody>
                    <a:bodyPr/>
                    <a:lstStyle/>
                    <a:p>
                      <a:pPr algn="l"/>
                      <a:r>
                        <a:rPr lang="en-US" dirty="0"/>
                        <a:t>UC01 – </a:t>
                      </a:r>
                      <a:r>
                        <a:rPr lang="en-US" dirty="0" err="1"/>
                        <a:t>Đăng</a:t>
                      </a:r>
                      <a:r>
                        <a:rPr lang="en-US" dirty="0"/>
                        <a:t> </a:t>
                      </a:r>
                      <a:r>
                        <a:rPr lang="en-US" dirty="0" err="1"/>
                        <a:t>nhập</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9525" cap="flat" cmpd="sng" algn="ctr">
                      <a:noFill/>
                      <a:prstDash val="solid"/>
                      <a:round/>
                      <a:headEnd type="none" w="med" len="med"/>
                      <a:tailEnd type="none" w="med" len="med"/>
                    </a:lnTlToBr>
                    <a:lnBlToTr w="12700" cmpd="sng">
                      <a:noFill/>
                      <a:prstDash val="solid"/>
                    </a:lnBlToTr>
                  </a:tcPr>
                </a:tc>
                <a:tc>
                  <a:txBody>
                    <a:bodyPr/>
                    <a:lstStyle/>
                    <a:p>
                      <a:pPr algn="ctr"/>
                      <a:r>
                        <a:rPr lang="vi-VN" dirty="0"/>
                        <a:t>Người dùng</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9525" cap="flat" cmpd="sng" algn="ctr">
                      <a:noFill/>
                      <a:prstDash val="solid"/>
                      <a:round/>
                      <a:headEnd type="none" w="med" len="med"/>
                      <a:tailEnd type="none" w="med" len="med"/>
                    </a:lnTlToBr>
                    <a:lnBlToTr w="12700" cmpd="sng">
                      <a:noFill/>
                      <a:prstDash val="solid"/>
                    </a:lnBlToTr>
                  </a:tcPr>
                </a:tc>
                <a:tc>
                  <a:txBody>
                    <a:bodyPr/>
                    <a:lstStyle/>
                    <a:p>
                      <a:pPr algn="ctr"/>
                      <a:r>
                        <a:rPr lang="en-US" dirty="0" err="1"/>
                        <a:t>Đăng</a:t>
                      </a:r>
                      <a:r>
                        <a:rPr lang="en-US" dirty="0"/>
                        <a:t> </a:t>
                      </a:r>
                      <a:r>
                        <a:rPr lang="en-US" dirty="0" err="1"/>
                        <a:t>nhập</a:t>
                      </a:r>
                      <a:r>
                        <a:rPr lang="en-US" dirty="0"/>
                        <a:t> </a:t>
                      </a:r>
                      <a:r>
                        <a:rPr lang="en-US" dirty="0" err="1"/>
                        <a:t>vào</a:t>
                      </a:r>
                      <a:r>
                        <a:rPr lang="en-US" dirty="0"/>
                        <a:t> </a:t>
                      </a:r>
                      <a:r>
                        <a:rPr lang="en-US" dirty="0" err="1"/>
                        <a:t>hệ</a:t>
                      </a:r>
                      <a:r>
                        <a:rPr lang="en-US" dirty="0"/>
                        <a:t> </a:t>
                      </a:r>
                      <a:r>
                        <a:rPr lang="en-US" dirty="0" err="1"/>
                        <a:t>thống</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9525"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351485450"/>
                  </a:ext>
                </a:extLst>
              </a:tr>
              <a:tr h="0">
                <a:tc>
                  <a:txBody>
                    <a:bodyPr/>
                    <a:lstStyle/>
                    <a:p>
                      <a:pPr algn="l"/>
                      <a:r>
                        <a:rPr lang="en-US" dirty="0"/>
                        <a:t>UC02 – </a:t>
                      </a:r>
                      <a:r>
                        <a:rPr lang="en-US" dirty="0" err="1"/>
                        <a:t>Tạo</a:t>
                      </a:r>
                      <a:r>
                        <a:rPr lang="en-US" dirty="0"/>
                        <a:t> </a:t>
                      </a:r>
                      <a:r>
                        <a:rPr lang="en-US" dirty="0" err="1"/>
                        <a:t>công</a:t>
                      </a:r>
                      <a:r>
                        <a:rPr lang="en-US" dirty="0"/>
                        <a:t> </a:t>
                      </a:r>
                      <a:r>
                        <a:rPr lang="en-US" dirty="0" err="1"/>
                        <a:t>việc</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9525" cap="flat" cmpd="sng" algn="ctr">
                      <a:noFill/>
                      <a:prstDash val="solid"/>
                      <a:round/>
                      <a:headEnd type="none" w="med" len="med"/>
                      <a:tailEnd type="none" w="med" len="med"/>
                    </a:lnTlToBr>
                    <a:lnBlToTr w="12700" cmpd="sng">
                      <a:noFill/>
                      <a:prstDash val="solid"/>
                    </a:lnBlToTr>
                  </a:tcPr>
                </a:tc>
                <a:tc>
                  <a:txBody>
                    <a:bodyPr/>
                    <a:lstStyle/>
                    <a:p>
                      <a:pPr algn="ctr"/>
                      <a:r>
                        <a:rPr lang="vi-VN" dirty="0"/>
                        <a:t>Người dùng</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9525" cap="flat" cmpd="sng" algn="ctr">
                      <a:noFill/>
                      <a:prstDash val="solid"/>
                      <a:round/>
                      <a:headEnd type="none" w="med" len="med"/>
                      <a:tailEnd type="none" w="med" len="med"/>
                    </a:lnTlToBr>
                    <a:lnBlToTr w="12700" cmpd="sng">
                      <a:noFill/>
                      <a:prstDash val="solid"/>
                    </a:lnBlToTr>
                  </a:tcPr>
                </a:tc>
                <a:tc>
                  <a:txBody>
                    <a:bodyPr/>
                    <a:lstStyle/>
                    <a:p>
                      <a:pPr algn="ctr"/>
                      <a:r>
                        <a:rPr lang="en-US" dirty="0" err="1"/>
                        <a:t>Tạo</a:t>
                      </a:r>
                      <a:r>
                        <a:rPr lang="en-US" dirty="0"/>
                        <a:t> </a:t>
                      </a:r>
                      <a:r>
                        <a:rPr lang="en-US" dirty="0" err="1"/>
                        <a:t>công</a:t>
                      </a:r>
                      <a:r>
                        <a:rPr lang="en-US" dirty="0"/>
                        <a:t> </a:t>
                      </a:r>
                      <a:r>
                        <a:rPr lang="en-US" dirty="0" err="1"/>
                        <a:t>việc</a:t>
                      </a:r>
                      <a:r>
                        <a:rPr lang="en-US" dirty="0"/>
                        <a:t> </a:t>
                      </a:r>
                      <a:r>
                        <a:rPr lang="en-US" dirty="0" err="1"/>
                        <a:t>mới</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9525"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4210863305"/>
                  </a:ext>
                </a:extLst>
              </a:tr>
              <a:tr h="0">
                <a:tc>
                  <a:txBody>
                    <a:bodyPr/>
                    <a:lstStyle/>
                    <a:p>
                      <a:pPr algn="l"/>
                      <a:r>
                        <a:rPr lang="en-US" dirty="0"/>
                        <a:t>UC03 – </a:t>
                      </a:r>
                      <a:r>
                        <a:rPr lang="en-US" dirty="0" err="1"/>
                        <a:t>Sửa</a:t>
                      </a:r>
                      <a:r>
                        <a:rPr lang="en-US" dirty="0"/>
                        <a:t> </a:t>
                      </a:r>
                      <a:r>
                        <a:rPr lang="en-US" dirty="0" err="1"/>
                        <a:t>công</a:t>
                      </a:r>
                      <a:r>
                        <a:rPr lang="en-US" dirty="0"/>
                        <a:t> </a:t>
                      </a:r>
                      <a:r>
                        <a:rPr lang="en-US" dirty="0" err="1"/>
                        <a:t>việc</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9525" cap="flat" cmpd="sng" algn="ctr">
                      <a:noFill/>
                      <a:prstDash val="solid"/>
                      <a:round/>
                      <a:headEnd type="none" w="med" len="med"/>
                      <a:tailEnd type="none" w="med" len="med"/>
                    </a:lnTlToBr>
                    <a:lnBlToTr w="12700" cmpd="sng">
                      <a:noFill/>
                      <a:prstDash val="solid"/>
                    </a:lnBlToTr>
                  </a:tcPr>
                </a:tc>
                <a:tc>
                  <a:txBody>
                    <a:bodyPr/>
                    <a:lstStyle/>
                    <a:p>
                      <a:pPr algn="ctr"/>
                      <a:r>
                        <a:rPr lang="vi-VN" dirty="0"/>
                        <a:t>Người dùng</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9525" cap="flat" cmpd="sng" algn="ctr">
                      <a:noFill/>
                      <a:prstDash val="solid"/>
                      <a:round/>
                      <a:headEnd type="none" w="med" len="med"/>
                      <a:tailEnd type="none" w="med" len="med"/>
                    </a:lnTlToBr>
                    <a:lnBlToTr w="12700" cmpd="sng">
                      <a:noFill/>
                      <a:prstDash val="solid"/>
                    </a:lnBlToTr>
                  </a:tcPr>
                </a:tc>
                <a:tc>
                  <a:txBody>
                    <a:bodyPr/>
                    <a:lstStyle/>
                    <a:p>
                      <a:pPr algn="ctr"/>
                      <a:r>
                        <a:rPr lang="en-US" dirty="0" err="1"/>
                        <a:t>Chỉnh</a:t>
                      </a:r>
                      <a:r>
                        <a:rPr lang="en-US" dirty="0"/>
                        <a:t> </a:t>
                      </a:r>
                      <a:r>
                        <a:rPr lang="en-US" dirty="0" err="1"/>
                        <a:t>sửa</a:t>
                      </a:r>
                      <a:r>
                        <a:rPr lang="en-US" dirty="0"/>
                        <a:t> </a:t>
                      </a:r>
                      <a:r>
                        <a:rPr lang="en-US" dirty="0" err="1"/>
                        <a:t>thông</a:t>
                      </a:r>
                      <a:r>
                        <a:rPr lang="en-US" dirty="0"/>
                        <a:t> tin </a:t>
                      </a:r>
                      <a:r>
                        <a:rPr lang="en-US" dirty="0" err="1"/>
                        <a:t>công</a:t>
                      </a:r>
                      <a:r>
                        <a:rPr lang="en-US" dirty="0"/>
                        <a:t> </a:t>
                      </a:r>
                      <a:r>
                        <a:rPr lang="en-US" dirty="0" err="1"/>
                        <a:t>việc</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9525"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594840659"/>
                  </a:ext>
                </a:extLst>
              </a:tr>
              <a:tr h="0">
                <a:tc>
                  <a:txBody>
                    <a:bodyPr/>
                    <a:lstStyle/>
                    <a:p>
                      <a:pPr algn="l"/>
                      <a:r>
                        <a:rPr lang="en-US" dirty="0"/>
                        <a:t>UC04 – </a:t>
                      </a:r>
                      <a:r>
                        <a:rPr lang="en-US" dirty="0" err="1"/>
                        <a:t>Xóa</a:t>
                      </a:r>
                      <a:r>
                        <a:rPr lang="en-US" dirty="0"/>
                        <a:t> </a:t>
                      </a:r>
                      <a:r>
                        <a:rPr lang="en-US" dirty="0" err="1"/>
                        <a:t>công</a:t>
                      </a:r>
                      <a:r>
                        <a:rPr lang="en-US" dirty="0"/>
                        <a:t> </a:t>
                      </a:r>
                      <a:r>
                        <a:rPr lang="en-US" dirty="0" err="1"/>
                        <a:t>việc</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9525" cap="flat" cmpd="sng" algn="ctr">
                      <a:noFill/>
                      <a:prstDash val="solid"/>
                      <a:round/>
                      <a:headEnd type="none" w="med" len="med"/>
                      <a:tailEnd type="none" w="med" len="med"/>
                    </a:lnTlToBr>
                    <a:lnBlToTr w="12700" cmpd="sng">
                      <a:noFill/>
                      <a:prstDash val="solid"/>
                    </a:lnBlToTr>
                  </a:tcPr>
                </a:tc>
                <a:tc>
                  <a:txBody>
                    <a:bodyPr/>
                    <a:lstStyle/>
                    <a:p>
                      <a:pPr algn="ctr"/>
                      <a:r>
                        <a:rPr lang="vi-VN" dirty="0"/>
                        <a:t>Người dùng</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9525" cap="flat" cmpd="sng" algn="ctr">
                      <a:noFill/>
                      <a:prstDash val="solid"/>
                      <a:round/>
                      <a:headEnd type="none" w="med" len="med"/>
                      <a:tailEnd type="none" w="med" len="med"/>
                    </a:lnTlToBr>
                    <a:lnBlToTr w="12700" cmpd="sng">
                      <a:noFill/>
                      <a:prstDash val="solid"/>
                    </a:lnBlToTr>
                  </a:tcPr>
                </a:tc>
                <a:tc>
                  <a:txBody>
                    <a:bodyPr/>
                    <a:lstStyle/>
                    <a:p>
                      <a:pPr algn="ctr"/>
                      <a:r>
                        <a:rPr lang="en-US" dirty="0" err="1"/>
                        <a:t>Xóa</a:t>
                      </a:r>
                      <a:r>
                        <a:rPr lang="en-US" dirty="0"/>
                        <a:t> </a:t>
                      </a:r>
                      <a:r>
                        <a:rPr lang="en-US" dirty="0" err="1"/>
                        <a:t>công</a:t>
                      </a:r>
                      <a:r>
                        <a:rPr lang="en-US" dirty="0"/>
                        <a:t> </a:t>
                      </a:r>
                      <a:r>
                        <a:rPr lang="en-US" dirty="0" err="1"/>
                        <a:t>việc</a:t>
                      </a:r>
                      <a:r>
                        <a:rPr lang="en-US" dirty="0"/>
                        <a:t> </a:t>
                      </a:r>
                      <a:r>
                        <a:rPr lang="en-US" dirty="0" err="1"/>
                        <a:t>khỏi</a:t>
                      </a:r>
                      <a:r>
                        <a:rPr lang="en-US" dirty="0"/>
                        <a:t> </a:t>
                      </a:r>
                      <a:r>
                        <a:rPr lang="en-US" dirty="0" err="1"/>
                        <a:t>danh</a:t>
                      </a:r>
                      <a:r>
                        <a:rPr lang="en-US" dirty="0"/>
                        <a:t> </a:t>
                      </a:r>
                      <a:r>
                        <a:rPr lang="en-US" dirty="0" err="1"/>
                        <a:t>sách</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9525"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1912659414"/>
                  </a:ext>
                </a:extLst>
              </a:tr>
              <a:tr h="0">
                <a:tc>
                  <a:txBody>
                    <a:bodyPr/>
                    <a:lstStyle/>
                    <a:p>
                      <a:pPr algn="l"/>
                      <a:r>
                        <a:rPr lang="en-US" dirty="0"/>
                        <a:t>UC05 – </a:t>
                      </a:r>
                      <a:r>
                        <a:rPr lang="en-US" dirty="0" err="1"/>
                        <a:t>Xem</a:t>
                      </a:r>
                      <a:r>
                        <a:rPr lang="en-US" dirty="0"/>
                        <a:t> </a:t>
                      </a:r>
                      <a:r>
                        <a:rPr lang="en-US" dirty="0" err="1"/>
                        <a:t>thống</a:t>
                      </a:r>
                      <a:r>
                        <a:rPr lang="en-US" dirty="0"/>
                        <a:t> </a:t>
                      </a:r>
                      <a:r>
                        <a:rPr lang="en-US" dirty="0" err="1"/>
                        <a:t>kê</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9525" cap="flat" cmpd="sng" algn="ctr">
                      <a:noFill/>
                      <a:prstDash val="solid"/>
                      <a:round/>
                      <a:headEnd type="none" w="med" len="med"/>
                      <a:tailEnd type="none" w="med" len="med"/>
                    </a:lnTlToBr>
                    <a:lnBlToTr w="12700" cmpd="sng">
                      <a:noFill/>
                      <a:prstDash val="solid"/>
                    </a:lnBlToTr>
                  </a:tcPr>
                </a:tc>
                <a:tc>
                  <a:txBody>
                    <a:bodyPr/>
                    <a:lstStyle/>
                    <a:p>
                      <a:pPr algn="ctr"/>
                      <a:r>
                        <a:rPr lang="vi-VN" dirty="0"/>
                        <a:t>Người dùng</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9525" cap="flat" cmpd="sng" algn="ctr">
                      <a:noFill/>
                      <a:prstDash val="solid"/>
                      <a:round/>
                      <a:headEnd type="none" w="med" len="med"/>
                      <a:tailEnd type="none" w="med" len="med"/>
                    </a:lnTlToBr>
                    <a:lnBlToTr w="12700" cmpd="sng">
                      <a:noFill/>
                      <a:prstDash val="solid"/>
                    </a:lnBlToTr>
                  </a:tcPr>
                </a:tc>
                <a:tc>
                  <a:txBody>
                    <a:bodyPr/>
                    <a:lstStyle/>
                    <a:p>
                      <a:pPr algn="ctr"/>
                      <a:r>
                        <a:rPr lang="vi-VN" dirty="0"/>
                        <a:t>Hiển thị số lượng công việc theo trạng thái</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9525"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2683013250"/>
                  </a:ext>
                </a:extLst>
              </a:tr>
              <a:tr h="0">
                <a:tc>
                  <a:txBody>
                    <a:bodyPr/>
                    <a:lstStyle/>
                    <a:p>
                      <a:pPr algn="l"/>
                      <a:r>
                        <a:rPr lang="en-US" dirty="0"/>
                        <a:t>UC06 – </a:t>
                      </a:r>
                      <a:r>
                        <a:rPr lang="en-US" dirty="0" err="1"/>
                        <a:t>Đồng</a:t>
                      </a:r>
                      <a:r>
                        <a:rPr lang="en-US" dirty="0"/>
                        <a:t> </a:t>
                      </a:r>
                      <a:r>
                        <a:rPr lang="en-US" dirty="0" err="1"/>
                        <a:t>bộ</a:t>
                      </a:r>
                      <a:r>
                        <a:rPr lang="en-US" dirty="0"/>
                        <a:t> </a:t>
                      </a:r>
                      <a:r>
                        <a:rPr lang="en-US" dirty="0" err="1"/>
                        <a:t>dữ</a:t>
                      </a:r>
                      <a:r>
                        <a:rPr lang="en-US" dirty="0"/>
                        <a:t> </a:t>
                      </a:r>
                      <a:r>
                        <a:rPr lang="en-US" dirty="0" err="1"/>
                        <a:t>liệu</a:t>
                      </a:r>
                      <a:endParaRPr lang="en-US" dirty="0"/>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9525" cap="flat" cmpd="sng" algn="ctr">
                      <a:noFill/>
                      <a:prstDash val="solid"/>
                      <a:round/>
                      <a:headEnd type="none" w="med" len="med"/>
                      <a:tailEnd type="none" w="med" len="med"/>
                    </a:lnTlToBr>
                    <a:lnBlToTr w="12700" cmpd="sng">
                      <a:noFill/>
                      <a:prstDash val="solid"/>
                    </a:lnBlToTr>
                  </a:tcPr>
                </a:tc>
                <a:tc>
                  <a:txBody>
                    <a:bodyPr/>
                    <a:lstStyle/>
                    <a:p>
                      <a:pPr algn="ctr"/>
                      <a:r>
                        <a:rPr lang="vi-VN" dirty="0"/>
                        <a:t>Người dùng</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9525" cap="flat" cmpd="sng" algn="ctr">
                      <a:noFill/>
                      <a:prstDash val="solid"/>
                      <a:round/>
                      <a:headEnd type="none" w="med" len="med"/>
                      <a:tailEnd type="none" w="med" len="med"/>
                    </a:lnTlToBr>
                    <a:lnBlToTr w="12700" cmpd="sng">
                      <a:noFill/>
                      <a:prstDash val="solid"/>
                    </a:lnBlToTr>
                  </a:tcPr>
                </a:tc>
                <a:tc>
                  <a:txBody>
                    <a:bodyPr/>
                    <a:lstStyle/>
                    <a:p>
                      <a:pPr algn="ctr"/>
                      <a:r>
                        <a:rPr lang="en-US" dirty="0" err="1"/>
                        <a:t>Gửi</a:t>
                      </a:r>
                      <a:r>
                        <a:rPr lang="en-US" dirty="0"/>
                        <a:t>/</a:t>
                      </a:r>
                      <a:r>
                        <a:rPr lang="en-US" dirty="0" err="1"/>
                        <a:t>nhận</a:t>
                      </a:r>
                      <a:r>
                        <a:rPr lang="en-US" dirty="0"/>
                        <a:t> </a:t>
                      </a:r>
                      <a:r>
                        <a:rPr lang="en-US" dirty="0" err="1"/>
                        <a:t>dữ</a:t>
                      </a:r>
                      <a:r>
                        <a:rPr lang="en-US" dirty="0"/>
                        <a:t> </a:t>
                      </a:r>
                      <a:r>
                        <a:rPr lang="en-US" dirty="0" err="1"/>
                        <a:t>liệu</a:t>
                      </a:r>
                      <a:r>
                        <a:rPr lang="en-US" dirty="0"/>
                        <a:t> </a:t>
                      </a:r>
                      <a:r>
                        <a:rPr lang="en-US" dirty="0" err="1"/>
                        <a:t>từ</a:t>
                      </a:r>
                      <a:r>
                        <a:rPr lang="en-US" dirty="0"/>
                        <a:t> backend (</a:t>
                      </a:r>
                      <a:r>
                        <a:rPr lang="en-US" dirty="0" err="1"/>
                        <a:t>nếu</a:t>
                      </a:r>
                      <a:r>
                        <a:rPr lang="en-US" dirty="0"/>
                        <a:t> </a:t>
                      </a:r>
                      <a:r>
                        <a:rPr lang="en-US" dirty="0" err="1"/>
                        <a:t>có</a:t>
                      </a:r>
                      <a:r>
                        <a:rPr lang="en-US" dirty="0"/>
                        <a:t> </a:t>
                      </a:r>
                      <a:r>
                        <a:rPr lang="en-US" dirty="0" err="1"/>
                        <a:t>mạng</a:t>
                      </a:r>
                      <a:r>
                        <a:rPr lang="en-US" dirty="0"/>
                        <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9525" cap="flat" cmpd="sng" algn="ctr">
                      <a:noFill/>
                      <a:prstDash val="solid"/>
                      <a:round/>
                      <a:headEnd type="none" w="med" len="med"/>
                      <a:tailEnd type="none" w="med" len="med"/>
                    </a:lnTlToBr>
                    <a:lnBlToTr w="12700" cmpd="sng">
                      <a:noFill/>
                      <a:prstDash val="solid"/>
                    </a:lnBlToTr>
                  </a:tcPr>
                </a:tc>
                <a:extLst>
                  <a:ext uri="{0D108BD9-81ED-4DB2-BD59-A6C34878D82A}">
                    <a16:rowId xmlns:a16="http://schemas.microsoft.com/office/drawing/2014/main" val="3522672049"/>
                  </a:ext>
                </a:extLst>
              </a:tr>
            </a:tbl>
          </a:graphicData>
        </a:graphic>
      </p:graphicFrame>
      <p:sp>
        <p:nvSpPr>
          <p:cNvPr id="14" name="Rectangle 1">
            <a:extLst>
              <a:ext uri="{FF2B5EF4-FFF2-40B4-BE49-F238E27FC236}">
                <a16:creationId xmlns:a16="http://schemas.microsoft.com/office/drawing/2014/main" id="{CE2E3598-0280-4EDD-998E-C928C87FE6C1}"/>
              </a:ext>
            </a:extLst>
          </p:cNvPr>
          <p:cNvSpPr>
            <a:spLocks noChangeArrowheads="1"/>
          </p:cNvSpPr>
          <p:nvPr/>
        </p:nvSpPr>
        <p:spPr bwMode="auto">
          <a:xfrm>
            <a:off x="677863" y="22717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201985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3190</TotalTime>
  <Words>571</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Trebuchet MS</vt:lpstr>
      <vt:lpstr>Wingdings</vt:lpstr>
      <vt:lpstr>Wingdings 3</vt:lpstr>
      <vt:lpstr>Facet</vt:lpstr>
      <vt:lpstr>TÀI LIỆU ĐẶC TẢ  YÊU CẦU PHẦN MỀM (SRS) </vt:lpstr>
      <vt:lpstr>1. Giới thiệu</vt:lpstr>
      <vt:lpstr>1.2. Phạm vi hệ thống</vt:lpstr>
      <vt:lpstr>2. Các đối tượng sử dụng</vt:lpstr>
      <vt:lpstr>3. Yêu cầu chức năng</vt:lpstr>
      <vt:lpstr>PowerPoint Presentation</vt:lpstr>
      <vt:lpstr>4. Yêu cầu phi chức năng</vt:lpstr>
      <vt:lpstr>5. Ràng buộc hệ thống</vt:lpstr>
      <vt:lpstr>6. Use Case chính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TÀI LIỆU ĐẶC TẢ YÊU CẦU PHẦN MỀM (SRS)</dc:title>
  <dc:creator>Ngo Dang Nhat Dung</dc:creator>
  <cp:lastModifiedBy>Hoang Le Duc Huy</cp:lastModifiedBy>
  <cp:revision>10</cp:revision>
  <dcterms:created xsi:type="dcterms:W3CDTF">2025-05-13T00:45:39Z</dcterms:created>
  <dcterms:modified xsi:type="dcterms:W3CDTF">2025-06-04T13:48:03Z</dcterms:modified>
</cp:coreProperties>
</file>